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339" r:id="rId2"/>
    <p:sldId id="658" r:id="rId3"/>
    <p:sldId id="659" r:id="rId4"/>
    <p:sldId id="380" r:id="rId5"/>
    <p:sldId id="385" r:id="rId6"/>
    <p:sldId id="648" r:id="rId7"/>
    <p:sldId id="649" r:id="rId8"/>
    <p:sldId id="650" r:id="rId9"/>
    <p:sldId id="651" r:id="rId10"/>
    <p:sldId id="652" r:id="rId11"/>
    <p:sldId id="653" r:id="rId12"/>
    <p:sldId id="654" r:id="rId13"/>
    <p:sldId id="655" r:id="rId14"/>
    <p:sldId id="656" r:id="rId15"/>
    <p:sldId id="657" r:id="rId16"/>
    <p:sldId id="619" r:id="rId17"/>
    <p:sldId id="621" r:id="rId18"/>
    <p:sldId id="623" r:id="rId19"/>
    <p:sldId id="495" r:id="rId20"/>
    <p:sldId id="494" r:id="rId21"/>
    <p:sldId id="625" r:id="rId22"/>
    <p:sldId id="493" r:id="rId23"/>
    <p:sldId id="492" r:id="rId24"/>
    <p:sldId id="628" r:id="rId25"/>
    <p:sldId id="629" r:id="rId26"/>
    <p:sldId id="440" r:id="rId27"/>
    <p:sldId id="445" r:id="rId28"/>
    <p:sldId id="645" r:id="rId29"/>
    <p:sldId id="646" r:id="rId30"/>
    <p:sldId id="647" r:id="rId31"/>
    <p:sldId id="347" r:id="rId32"/>
    <p:sldId id="360" r:id="rId33"/>
    <p:sldId id="341" r:id="rId34"/>
    <p:sldId id="345" r:id="rId35"/>
    <p:sldId id="354" r:id="rId36"/>
    <p:sldId id="355" r:id="rId37"/>
    <p:sldId id="356" r:id="rId38"/>
    <p:sldId id="448" r:id="rId39"/>
    <p:sldId id="449" r:id="rId40"/>
    <p:sldId id="351" r:id="rId41"/>
  </p:sldIdLst>
  <p:sldSz cx="6858000" cy="9144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4" autoAdjust="0"/>
    <p:restoredTop sz="96101" autoAdjust="0"/>
  </p:normalViewPr>
  <p:slideViewPr>
    <p:cSldViewPr snapToGrid="0">
      <p:cViewPr varScale="1">
        <p:scale>
          <a:sx n="86" d="100"/>
          <a:sy n="86" d="100"/>
        </p:scale>
        <p:origin x="3258" y="96"/>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rick Venning" userId="6ef9305461909ead" providerId="LiveId" clId="{E8F69B54-86A2-40ED-BB9B-23BED2BA7132}"/>
    <pc:docChg chg="delSld modSld">
      <pc:chgData name="Derrick Venning" userId="6ef9305461909ead" providerId="LiveId" clId="{E8F69B54-86A2-40ED-BB9B-23BED2BA7132}" dt="2023-10-23T22:46:21.911" v="32" actId="20577"/>
      <pc:docMkLst>
        <pc:docMk/>
      </pc:docMkLst>
      <pc:sldChg chg="modSp mod">
        <pc:chgData name="Derrick Venning" userId="6ef9305461909ead" providerId="LiveId" clId="{E8F69B54-86A2-40ED-BB9B-23BED2BA7132}" dt="2023-10-23T22:46:21.911" v="32" actId="20577"/>
        <pc:sldMkLst>
          <pc:docMk/>
          <pc:sldMk cId="2384487569" sldId="339"/>
        </pc:sldMkLst>
        <pc:spChg chg="mod">
          <ac:chgData name="Derrick Venning" userId="6ef9305461909ead" providerId="LiveId" clId="{E8F69B54-86A2-40ED-BB9B-23BED2BA7132}" dt="2023-10-23T22:46:21.911" v="32" actId="20577"/>
          <ac:spMkLst>
            <pc:docMk/>
            <pc:sldMk cId="2384487569" sldId="339"/>
            <ac:spMk id="7" creationId="{00000000-0000-0000-0000-000000000000}"/>
          </ac:spMkLst>
        </pc:spChg>
      </pc:sldChg>
      <pc:sldChg chg="del">
        <pc:chgData name="Derrick Venning" userId="6ef9305461909ead" providerId="LiveId" clId="{E8F69B54-86A2-40ED-BB9B-23BED2BA7132}" dt="2023-10-23T22:45:36.686" v="22" actId="2696"/>
        <pc:sldMkLst>
          <pc:docMk/>
          <pc:sldMk cId="3357445200" sldId="340"/>
        </pc:sldMkLst>
      </pc:sldChg>
      <pc:sldChg chg="del">
        <pc:chgData name="Derrick Venning" userId="6ef9305461909ead" providerId="LiveId" clId="{E8F69B54-86A2-40ED-BB9B-23BED2BA7132}" dt="2023-10-23T22:45:31.025" v="21" actId="2696"/>
        <pc:sldMkLst>
          <pc:docMk/>
          <pc:sldMk cId="3246056895" sldId="348"/>
        </pc:sldMkLst>
      </pc:sldChg>
      <pc:sldChg chg="del">
        <pc:chgData name="Derrick Venning" userId="6ef9305461909ead" providerId="LiveId" clId="{E8F69B54-86A2-40ED-BB9B-23BED2BA7132}" dt="2023-10-23T22:45:31.025" v="21" actId="2696"/>
        <pc:sldMkLst>
          <pc:docMk/>
          <pc:sldMk cId="754506461" sldId="349"/>
        </pc:sldMkLst>
      </pc:sldChg>
      <pc:sldChg chg="del">
        <pc:chgData name="Derrick Venning" userId="6ef9305461909ead" providerId="LiveId" clId="{E8F69B54-86A2-40ED-BB9B-23BED2BA7132}" dt="2023-10-23T22:45:16.568" v="20" actId="2696"/>
        <pc:sldMkLst>
          <pc:docMk/>
          <pc:sldMk cId="2836076435" sldId="404"/>
        </pc:sldMkLst>
      </pc:sldChg>
      <pc:sldChg chg="del">
        <pc:chgData name="Derrick Venning" userId="6ef9305461909ead" providerId="LiveId" clId="{E8F69B54-86A2-40ED-BB9B-23BED2BA7132}" dt="2023-10-23T22:45:16.568" v="20" actId="2696"/>
        <pc:sldMkLst>
          <pc:docMk/>
          <pc:sldMk cId="3565673546" sldId="409"/>
        </pc:sldMkLst>
      </pc:sldChg>
      <pc:sldChg chg="del">
        <pc:chgData name="Derrick Venning" userId="6ef9305461909ead" providerId="LiveId" clId="{E8F69B54-86A2-40ED-BB9B-23BED2BA7132}" dt="2023-10-23T22:45:43.191" v="23" actId="2696"/>
        <pc:sldMkLst>
          <pc:docMk/>
          <pc:sldMk cId="1618260292" sldId="450"/>
        </pc:sldMkLst>
      </pc:sldChg>
      <pc:sldChg chg="del">
        <pc:chgData name="Derrick Venning" userId="6ef9305461909ead" providerId="LiveId" clId="{E8F69B54-86A2-40ED-BB9B-23BED2BA7132}" dt="2023-10-23T22:45:16.568" v="20" actId="2696"/>
        <pc:sldMkLst>
          <pc:docMk/>
          <pc:sldMk cId="3180282451" sldId="452"/>
        </pc:sldMkLst>
      </pc:sldChg>
      <pc:sldChg chg="del">
        <pc:chgData name="Derrick Venning" userId="6ef9305461909ead" providerId="LiveId" clId="{E8F69B54-86A2-40ED-BB9B-23BED2BA7132}" dt="2023-10-23T22:45:16.568" v="20" actId="2696"/>
        <pc:sldMkLst>
          <pc:docMk/>
          <pc:sldMk cId="3975426417" sldId="453"/>
        </pc:sldMkLst>
      </pc:sldChg>
      <pc:sldChg chg="del">
        <pc:chgData name="Derrick Venning" userId="6ef9305461909ead" providerId="LiveId" clId="{E8F69B54-86A2-40ED-BB9B-23BED2BA7132}" dt="2023-10-23T22:45:16.568" v="20" actId="2696"/>
        <pc:sldMkLst>
          <pc:docMk/>
          <pc:sldMk cId="2179090962" sldId="454"/>
        </pc:sldMkLst>
      </pc:sldChg>
      <pc:sldChg chg="del">
        <pc:chgData name="Derrick Venning" userId="6ef9305461909ead" providerId="LiveId" clId="{E8F69B54-86A2-40ED-BB9B-23BED2BA7132}" dt="2023-10-23T22:45:16.568" v="20" actId="2696"/>
        <pc:sldMkLst>
          <pc:docMk/>
          <pc:sldMk cId="1373299798" sldId="455"/>
        </pc:sldMkLst>
      </pc:sldChg>
      <pc:sldChg chg="del">
        <pc:chgData name="Derrick Venning" userId="6ef9305461909ead" providerId="LiveId" clId="{E8F69B54-86A2-40ED-BB9B-23BED2BA7132}" dt="2023-10-23T22:45:16.568" v="20" actId="2696"/>
        <pc:sldMkLst>
          <pc:docMk/>
          <pc:sldMk cId="4193395500" sldId="456"/>
        </pc:sldMkLst>
      </pc:sldChg>
      <pc:sldChg chg="del">
        <pc:chgData name="Derrick Venning" userId="6ef9305461909ead" providerId="LiveId" clId="{E8F69B54-86A2-40ED-BB9B-23BED2BA7132}" dt="2023-10-23T22:45:16.568" v="20" actId="2696"/>
        <pc:sldMkLst>
          <pc:docMk/>
          <pc:sldMk cId="163315209" sldId="457"/>
        </pc:sldMkLst>
      </pc:sldChg>
      <pc:sldChg chg="del">
        <pc:chgData name="Derrick Venning" userId="6ef9305461909ead" providerId="LiveId" clId="{E8F69B54-86A2-40ED-BB9B-23BED2BA7132}" dt="2023-10-23T22:45:16.568" v="20" actId="2696"/>
        <pc:sldMkLst>
          <pc:docMk/>
          <pc:sldMk cId="1643761976" sldId="459"/>
        </pc:sldMkLst>
      </pc:sldChg>
      <pc:sldChg chg="del">
        <pc:chgData name="Derrick Venning" userId="6ef9305461909ead" providerId="LiveId" clId="{E8F69B54-86A2-40ED-BB9B-23BED2BA7132}" dt="2023-10-23T22:45:16.568" v="20" actId="2696"/>
        <pc:sldMkLst>
          <pc:docMk/>
          <pc:sldMk cId="1732911128" sldId="461"/>
        </pc:sldMkLst>
      </pc:sldChg>
      <pc:sldChg chg="del">
        <pc:chgData name="Derrick Venning" userId="6ef9305461909ead" providerId="LiveId" clId="{E8F69B54-86A2-40ED-BB9B-23BED2BA7132}" dt="2023-10-23T22:45:16.568" v="20" actId="2696"/>
        <pc:sldMkLst>
          <pc:docMk/>
          <pc:sldMk cId="234291523" sldId="462"/>
        </pc:sldMkLst>
      </pc:sldChg>
      <pc:sldChg chg="del">
        <pc:chgData name="Derrick Venning" userId="6ef9305461909ead" providerId="LiveId" clId="{E8F69B54-86A2-40ED-BB9B-23BED2BA7132}" dt="2023-10-23T22:45:16.568" v="20" actId="2696"/>
        <pc:sldMkLst>
          <pc:docMk/>
          <pc:sldMk cId="1745425100" sldId="463"/>
        </pc:sldMkLst>
      </pc:sldChg>
      <pc:sldChg chg="del">
        <pc:chgData name="Derrick Venning" userId="6ef9305461909ead" providerId="LiveId" clId="{E8F69B54-86A2-40ED-BB9B-23BED2BA7132}" dt="2023-10-23T22:45:16.568" v="20" actId="2696"/>
        <pc:sldMkLst>
          <pc:docMk/>
          <pc:sldMk cId="1199553135" sldId="465"/>
        </pc:sldMkLst>
      </pc:sldChg>
      <pc:sldChg chg="del">
        <pc:chgData name="Derrick Venning" userId="6ef9305461909ead" providerId="LiveId" clId="{E8F69B54-86A2-40ED-BB9B-23BED2BA7132}" dt="2023-10-23T22:45:16.568" v="20" actId="2696"/>
        <pc:sldMkLst>
          <pc:docMk/>
          <pc:sldMk cId="208690837" sldId="466"/>
        </pc:sldMkLst>
      </pc:sldChg>
      <pc:sldChg chg="del">
        <pc:chgData name="Derrick Venning" userId="6ef9305461909ead" providerId="LiveId" clId="{E8F69B54-86A2-40ED-BB9B-23BED2BA7132}" dt="2023-10-23T22:45:16.568" v="20" actId="2696"/>
        <pc:sldMkLst>
          <pc:docMk/>
          <pc:sldMk cId="1636631368" sldId="467"/>
        </pc:sldMkLst>
      </pc:sldChg>
      <pc:sldChg chg="del">
        <pc:chgData name="Derrick Venning" userId="6ef9305461909ead" providerId="LiveId" clId="{E8F69B54-86A2-40ED-BB9B-23BED2BA7132}" dt="2023-10-23T22:45:16.568" v="20" actId="2696"/>
        <pc:sldMkLst>
          <pc:docMk/>
          <pc:sldMk cId="2338224697" sldId="468"/>
        </pc:sldMkLst>
      </pc:sldChg>
      <pc:sldChg chg="del">
        <pc:chgData name="Derrick Venning" userId="6ef9305461909ead" providerId="LiveId" clId="{E8F69B54-86A2-40ED-BB9B-23BED2BA7132}" dt="2023-10-23T22:45:16.568" v="20" actId="2696"/>
        <pc:sldMkLst>
          <pc:docMk/>
          <pc:sldMk cId="3781706197" sldId="469"/>
        </pc:sldMkLst>
      </pc:sldChg>
      <pc:sldChg chg="del">
        <pc:chgData name="Derrick Venning" userId="6ef9305461909ead" providerId="LiveId" clId="{E8F69B54-86A2-40ED-BB9B-23BED2BA7132}" dt="2023-10-23T22:45:16.568" v="20" actId="2696"/>
        <pc:sldMkLst>
          <pc:docMk/>
          <pc:sldMk cId="1897273497" sldId="470"/>
        </pc:sldMkLst>
      </pc:sldChg>
      <pc:sldChg chg="del">
        <pc:chgData name="Derrick Venning" userId="6ef9305461909ead" providerId="LiveId" clId="{E8F69B54-86A2-40ED-BB9B-23BED2BA7132}" dt="2023-10-23T22:45:16.568" v="20" actId="2696"/>
        <pc:sldMkLst>
          <pc:docMk/>
          <pc:sldMk cId="770667302" sldId="472"/>
        </pc:sldMkLst>
      </pc:sldChg>
      <pc:sldChg chg="del">
        <pc:chgData name="Derrick Venning" userId="6ef9305461909ead" providerId="LiveId" clId="{E8F69B54-86A2-40ED-BB9B-23BED2BA7132}" dt="2023-10-23T22:45:16.568" v="20" actId="2696"/>
        <pc:sldMkLst>
          <pc:docMk/>
          <pc:sldMk cId="490240324" sldId="473"/>
        </pc:sldMkLst>
      </pc:sldChg>
      <pc:sldChg chg="del">
        <pc:chgData name="Derrick Venning" userId="6ef9305461909ead" providerId="LiveId" clId="{E8F69B54-86A2-40ED-BB9B-23BED2BA7132}" dt="2023-10-23T22:45:16.568" v="20" actId="2696"/>
        <pc:sldMkLst>
          <pc:docMk/>
          <pc:sldMk cId="287551489" sldId="474"/>
        </pc:sldMkLst>
      </pc:sldChg>
      <pc:sldChg chg="del">
        <pc:chgData name="Derrick Venning" userId="6ef9305461909ead" providerId="LiveId" clId="{E8F69B54-86A2-40ED-BB9B-23BED2BA7132}" dt="2023-10-23T22:45:16.568" v="20" actId="2696"/>
        <pc:sldMkLst>
          <pc:docMk/>
          <pc:sldMk cId="2967167959" sldId="475"/>
        </pc:sldMkLst>
      </pc:sldChg>
      <pc:sldChg chg="del">
        <pc:chgData name="Derrick Venning" userId="6ef9305461909ead" providerId="LiveId" clId="{E8F69B54-86A2-40ED-BB9B-23BED2BA7132}" dt="2023-10-23T22:45:16.568" v="20" actId="2696"/>
        <pc:sldMkLst>
          <pc:docMk/>
          <pc:sldMk cId="1899087519" sldId="496"/>
        </pc:sldMkLst>
      </pc:sldChg>
      <pc:sldChg chg="del">
        <pc:chgData name="Derrick Venning" userId="6ef9305461909ead" providerId="LiveId" clId="{E8F69B54-86A2-40ED-BB9B-23BED2BA7132}" dt="2023-10-23T22:45:16.568" v="20" actId="2696"/>
        <pc:sldMkLst>
          <pc:docMk/>
          <pc:sldMk cId="2971018779" sldId="497"/>
        </pc:sldMkLst>
      </pc:sldChg>
      <pc:sldChg chg="del">
        <pc:chgData name="Derrick Venning" userId="6ef9305461909ead" providerId="LiveId" clId="{E8F69B54-86A2-40ED-BB9B-23BED2BA7132}" dt="2023-10-23T22:45:16.568" v="20" actId="2696"/>
        <pc:sldMkLst>
          <pc:docMk/>
          <pc:sldMk cId="1880434404" sldId="498"/>
        </pc:sldMkLst>
      </pc:sldChg>
      <pc:sldChg chg="del">
        <pc:chgData name="Derrick Venning" userId="6ef9305461909ead" providerId="LiveId" clId="{E8F69B54-86A2-40ED-BB9B-23BED2BA7132}" dt="2023-10-23T22:45:16.568" v="20" actId="2696"/>
        <pc:sldMkLst>
          <pc:docMk/>
          <pc:sldMk cId="2661433854" sldId="499"/>
        </pc:sldMkLst>
      </pc:sldChg>
      <pc:sldChg chg="del">
        <pc:chgData name="Derrick Venning" userId="6ef9305461909ead" providerId="LiveId" clId="{E8F69B54-86A2-40ED-BB9B-23BED2BA7132}" dt="2023-10-23T22:45:16.568" v="20" actId="2696"/>
        <pc:sldMkLst>
          <pc:docMk/>
          <pc:sldMk cId="4095324052" sldId="500"/>
        </pc:sldMkLst>
      </pc:sldChg>
      <pc:sldChg chg="del">
        <pc:chgData name="Derrick Venning" userId="6ef9305461909ead" providerId="LiveId" clId="{E8F69B54-86A2-40ED-BB9B-23BED2BA7132}" dt="2023-10-23T22:45:16.568" v="20" actId="2696"/>
        <pc:sldMkLst>
          <pc:docMk/>
          <pc:sldMk cId="3109408974" sldId="504"/>
        </pc:sldMkLst>
      </pc:sldChg>
      <pc:sldChg chg="del">
        <pc:chgData name="Derrick Venning" userId="6ef9305461909ead" providerId="LiveId" clId="{E8F69B54-86A2-40ED-BB9B-23BED2BA7132}" dt="2023-10-23T22:45:16.568" v="20" actId="2696"/>
        <pc:sldMkLst>
          <pc:docMk/>
          <pc:sldMk cId="374682185" sldId="505"/>
        </pc:sldMkLst>
      </pc:sldChg>
      <pc:sldChg chg="del">
        <pc:chgData name="Derrick Venning" userId="6ef9305461909ead" providerId="LiveId" clId="{E8F69B54-86A2-40ED-BB9B-23BED2BA7132}" dt="2023-10-23T22:45:16.568" v="20" actId="2696"/>
        <pc:sldMkLst>
          <pc:docMk/>
          <pc:sldMk cId="3593504678" sldId="506"/>
        </pc:sldMkLst>
      </pc:sldChg>
      <pc:sldChg chg="del">
        <pc:chgData name="Derrick Venning" userId="6ef9305461909ead" providerId="LiveId" clId="{E8F69B54-86A2-40ED-BB9B-23BED2BA7132}" dt="2023-10-23T22:45:16.568" v="20" actId="2696"/>
        <pc:sldMkLst>
          <pc:docMk/>
          <pc:sldMk cId="1431782880" sldId="507"/>
        </pc:sldMkLst>
      </pc:sldChg>
      <pc:sldChg chg="del">
        <pc:chgData name="Derrick Venning" userId="6ef9305461909ead" providerId="LiveId" clId="{E8F69B54-86A2-40ED-BB9B-23BED2BA7132}" dt="2023-10-23T22:45:16.568" v="20" actId="2696"/>
        <pc:sldMkLst>
          <pc:docMk/>
          <pc:sldMk cId="1131803733" sldId="508"/>
        </pc:sldMkLst>
      </pc:sldChg>
      <pc:sldChg chg="del">
        <pc:chgData name="Derrick Venning" userId="6ef9305461909ead" providerId="LiveId" clId="{E8F69B54-86A2-40ED-BB9B-23BED2BA7132}" dt="2023-10-23T22:45:16.568" v="20" actId="2696"/>
        <pc:sldMkLst>
          <pc:docMk/>
          <pc:sldMk cId="1053402045" sldId="533"/>
        </pc:sldMkLst>
      </pc:sldChg>
      <pc:sldChg chg="del">
        <pc:chgData name="Derrick Venning" userId="6ef9305461909ead" providerId="LiveId" clId="{E8F69B54-86A2-40ED-BB9B-23BED2BA7132}" dt="2023-10-23T22:45:16.568" v="20" actId="2696"/>
        <pc:sldMkLst>
          <pc:docMk/>
          <pc:sldMk cId="796443088" sldId="540"/>
        </pc:sldMkLst>
      </pc:sldChg>
      <pc:sldChg chg="del">
        <pc:chgData name="Derrick Venning" userId="6ef9305461909ead" providerId="LiveId" clId="{E8F69B54-86A2-40ED-BB9B-23BED2BA7132}" dt="2023-10-23T22:45:16.568" v="20" actId="2696"/>
        <pc:sldMkLst>
          <pc:docMk/>
          <pc:sldMk cId="1957751979" sldId="541"/>
        </pc:sldMkLst>
      </pc:sldChg>
      <pc:sldChg chg="del">
        <pc:chgData name="Derrick Venning" userId="6ef9305461909ead" providerId="LiveId" clId="{E8F69B54-86A2-40ED-BB9B-23BED2BA7132}" dt="2023-10-23T22:45:16.568" v="20" actId="2696"/>
        <pc:sldMkLst>
          <pc:docMk/>
          <pc:sldMk cId="2839342986" sldId="542"/>
        </pc:sldMkLst>
      </pc:sldChg>
      <pc:sldChg chg="del">
        <pc:chgData name="Derrick Venning" userId="6ef9305461909ead" providerId="LiveId" clId="{E8F69B54-86A2-40ED-BB9B-23BED2BA7132}" dt="2023-10-23T22:45:16.568" v="20" actId="2696"/>
        <pc:sldMkLst>
          <pc:docMk/>
          <pc:sldMk cId="3402165840" sldId="543"/>
        </pc:sldMkLst>
      </pc:sldChg>
      <pc:sldChg chg="del">
        <pc:chgData name="Derrick Venning" userId="6ef9305461909ead" providerId="LiveId" clId="{E8F69B54-86A2-40ED-BB9B-23BED2BA7132}" dt="2023-10-23T22:45:16.568" v="20" actId="2696"/>
        <pc:sldMkLst>
          <pc:docMk/>
          <pc:sldMk cId="3168368053" sldId="544"/>
        </pc:sldMkLst>
      </pc:sldChg>
      <pc:sldChg chg="del">
        <pc:chgData name="Derrick Venning" userId="6ef9305461909ead" providerId="LiveId" clId="{E8F69B54-86A2-40ED-BB9B-23BED2BA7132}" dt="2023-10-23T22:45:16.568" v="20" actId="2696"/>
        <pc:sldMkLst>
          <pc:docMk/>
          <pc:sldMk cId="442590659" sldId="545"/>
        </pc:sldMkLst>
      </pc:sldChg>
      <pc:sldChg chg="del">
        <pc:chgData name="Derrick Venning" userId="6ef9305461909ead" providerId="LiveId" clId="{E8F69B54-86A2-40ED-BB9B-23BED2BA7132}" dt="2023-10-23T22:45:16.568" v="20" actId="2696"/>
        <pc:sldMkLst>
          <pc:docMk/>
          <pc:sldMk cId="3030380592" sldId="546"/>
        </pc:sldMkLst>
      </pc:sldChg>
      <pc:sldChg chg="del">
        <pc:chgData name="Derrick Venning" userId="6ef9305461909ead" providerId="LiveId" clId="{E8F69B54-86A2-40ED-BB9B-23BED2BA7132}" dt="2023-10-23T22:45:16.568" v="20" actId="2696"/>
        <pc:sldMkLst>
          <pc:docMk/>
          <pc:sldMk cId="585336702" sldId="547"/>
        </pc:sldMkLst>
      </pc:sldChg>
      <pc:sldChg chg="del">
        <pc:chgData name="Derrick Venning" userId="6ef9305461909ead" providerId="LiveId" clId="{E8F69B54-86A2-40ED-BB9B-23BED2BA7132}" dt="2023-10-23T22:45:16.568" v="20" actId="2696"/>
        <pc:sldMkLst>
          <pc:docMk/>
          <pc:sldMk cId="4231435716" sldId="548"/>
        </pc:sldMkLst>
      </pc:sldChg>
      <pc:sldChg chg="del">
        <pc:chgData name="Derrick Venning" userId="6ef9305461909ead" providerId="LiveId" clId="{E8F69B54-86A2-40ED-BB9B-23BED2BA7132}" dt="2023-10-23T22:45:16.568" v="20" actId="2696"/>
        <pc:sldMkLst>
          <pc:docMk/>
          <pc:sldMk cId="3292128063" sldId="549"/>
        </pc:sldMkLst>
      </pc:sldChg>
      <pc:sldChg chg="del">
        <pc:chgData name="Derrick Venning" userId="6ef9305461909ead" providerId="LiveId" clId="{E8F69B54-86A2-40ED-BB9B-23BED2BA7132}" dt="2023-10-23T22:45:16.568" v="20" actId="2696"/>
        <pc:sldMkLst>
          <pc:docMk/>
          <pc:sldMk cId="851683809" sldId="550"/>
        </pc:sldMkLst>
      </pc:sldChg>
      <pc:sldChg chg="del">
        <pc:chgData name="Derrick Venning" userId="6ef9305461909ead" providerId="LiveId" clId="{E8F69B54-86A2-40ED-BB9B-23BED2BA7132}" dt="2023-10-23T22:45:16.568" v="20" actId="2696"/>
        <pc:sldMkLst>
          <pc:docMk/>
          <pc:sldMk cId="2515026709" sldId="551"/>
        </pc:sldMkLst>
      </pc:sldChg>
      <pc:sldChg chg="del">
        <pc:chgData name="Derrick Venning" userId="6ef9305461909ead" providerId="LiveId" clId="{E8F69B54-86A2-40ED-BB9B-23BED2BA7132}" dt="2023-10-23T22:45:16.568" v="20" actId="2696"/>
        <pc:sldMkLst>
          <pc:docMk/>
          <pc:sldMk cId="1599445800" sldId="552"/>
        </pc:sldMkLst>
      </pc:sldChg>
      <pc:sldChg chg="del">
        <pc:chgData name="Derrick Venning" userId="6ef9305461909ead" providerId="LiveId" clId="{E8F69B54-86A2-40ED-BB9B-23BED2BA7132}" dt="2023-10-23T22:45:16.568" v="20" actId="2696"/>
        <pc:sldMkLst>
          <pc:docMk/>
          <pc:sldMk cId="694392130" sldId="553"/>
        </pc:sldMkLst>
      </pc:sldChg>
      <pc:sldChg chg="del">
        <pc:chgData name="Derrick Venning" userId="6ef9305461909ead" providerId="LiveId" clId="{E8F69B54-86A2-40ED-BB9B-23BED2BA7132}" dt="2023-10-23T22:45:16.568" v="20" actId="2696"/>
        <pc:sldMkLst>
          <pc:docMk/>
          <pc:sldMk cId="3184484673" sldId="554"/>
        </pc:sldMkLst>
      </pc:sldChg>
      <pc:sldChg chg="del">
        <pc:chgData name="Derrick Venning" userId="6ef9305461909ead" providerId="LiveId" clId="{E8F69B54-86A2-40ED-BB9B-23BED2BA7132}" dt="2023-10-23T22:45:16.568" v="20" actId="2696"/>
        <pc:sldMkLst>
          <pc:docMk/>
          <pc:sldMk cId="4031148730" sldId="555"/>
        </pc:sldMkLst>
      </pc:sldChg>
      <pc:sldChg chg="del">
        <pc:chgData name="Derrick Venning" userId="6ef9305461909ead" providerId="LiveId" clId="{E8F69B54-86A2-40ED-BB9B-23BED2BA7132}" dt="2023-10-23T22:45:16.568" v="20" actId="2696"/>
        <pc:sldMkLst>
          <pc:docMk/>
          <pc:sldMk cId="1176286216" sldId="556"/>
        </pc:sldMkLst>
      </pc:sldChg>
      <pc:sldChg chg="del">
        <pc:chgData name="Derrick Venning" userId="6ef9305461909ead" providerId="LiveId" clId="{E8F69B54-86A2-40ED-BB9B-23BED2BA7132}" dt="2023-10-23T22:45:16.568" v="20" actId="2696"/>
        <pc:sldMkLst>
          <pc:docMk/>
          <pc:sldMk cId="1922579710" sldId="557"/>
        </pc:sldMkLst>
      </pc:sldChg>
      <pc:sldChg chg="del">
        <pc:chgData name="Derrick Venning" userId="6ef9305461909ead" providerId="LiveId" clId="{E8F69B54-86A2-40ED-BB9B-23BED2BA7132}" dt="2023-10-23T22:45:16.568" v="20" actId="2696"/>
        <pc:sldMkLst>
          <pc:docMk/>
          <pc:sldMk cId="1042661880" sldId="560"/>
        </pc:sldMkLst>
      </pc:sldChg>
      <pc:sldChg chg="del">
        <pc:chgData name="Derrick Venning" userId="6ef9305461909ead" providerId="LiveId" clId="{E8F69B54-86A2-40ED-BB9B-23BED2BA7132}" dt="2023-10-23T22:45:16.568" v="20" actId="2696"/>
        <pc:sldMkLst>
          <pc:docMk/>
          <pc:sldMk cId="514998644" sldId="561"/>
        </pc:sldMkLst>
      </pc:sldChg>
      <pc:sldChg chg="del">
        <pc:chgData name="Derrick Venning" userId="6ef9305461909ead" providerId="LiveId" clId="{E8F69B54-86A2-40ED-BB9B-23BED2BA7132}" dt="2023-10-23T22:45:16.568" v="20" actId="2696"/>
        <pc:sldMkLst>
          <pc:docMk/>
          <pc:sldMk cId="3239325011" sldId="562"/>
        </pc:sldMkLst>
      </pc:sldChg>
      <pc:sldChg chg="del">
        <pc:chgData name="Derrick Venning" userId="6ef9305461909ead" providerId="LiveId" clId="{E8F69B54-86A2-40ED-BB9B-23BED2BA7132}" dt="2023-10-23T22:45:16.568" v="20" actId="2696"/>
        <pc:sldMkLst>
          <pc:docMk/>
          <pc:sldMk cId="2832338988" sldId="563"/>
        </pc:sldMkLst>
      </pc:sldChg>
      <pc:sldChg chg="del">
        <pc:chgData name="Derrick Venning" userId="6ef9305461909ead" providerId="LiveId" clId="{E8F69B54-86A2-40ED-BB9B-23BED2BA7132}" dt="2023-10-23T22:45:16.568" v="20" actId="2696"/>
        <pc:sldMkLst>
          <pc:docMk/>
          <pc:sldMk cId="2293822085" sldId="5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7BB1FE6-2EC2-41ED-86A6-D6D148651C23}" type="datetimeFigureOut">
              <a:rPr lang="en-GB" smtClean="0"/>
              <a:t>23/10/2023</a:t>
            </a:fld>
            <a:endParaRPr lang="en-GB"/>
          </a:p>
        </p:txBody>
      </p:sp>
      <p:sp>
        <p:nvSpPr>
          <p:cNvPr id="4" name="Slide Image Placeholder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82142EF-F1A6-40A3-A1AC-D646CCB41134}" type="slidenum">
              <a:rPr lang="en-GB" smtClean="0"/>
              <a:t>‹#›</a:t>
            </a:fld>
            <a:endParaRPr lang="en-GB"/>
          </a:p>
        </p:txBody>
      </p:sp>
    </p:spTree>
    <p:extLst>
      <p:ext uri="{BB962C8B-B14F-4D97-AF65-F5344CB8AC3E}">
        <p14:creationId xmlns:p14="http://schemas.microsoft.com/office/powerpoint/2010/main" val="3401412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40D0EA3-44C9-40B7-A148-3BF6971E81C5}" type="datetime1">
              <a:rPr lang="en-GB" smtClean="0"/>
              <a:t>23/10/2023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96093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EC10D44-2F98-4CAE-BB8F-1687E7FC2137}" type="datetime1">
              <a:rPr lang="en-GB" smtClean="0"/>
              <a:t>23/10/2023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86937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5E8633F-8589-4595-AA6E-6EBC5BCE7085}" type="datetime1">
              <a:rPr lang="en-GB" smtClean="0"/>
              <a:t>23/10/2023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74503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5D19493-289E-4C40-B487-A1263E2556F8}" type="datetime1">
              <a:rPr lang="en-GB" smtClean="0"/>
              <a:t>23/10/2023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763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EC23423-DF26-4ADC-82B5-9872CFF8F59B}" type="datetime1">
              <a:rPr lang="en-GB" smtClean="0"/>
              <a:t>23/10/2023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71183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C92AECD-067B-43D7-A9A3-E9488AB8BB8C}" type="datetime1">
              <a:rPr lang="en-GB" smtClean="0"/>
              <a:t>23/10/2023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86867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901C2B7-090B-40EA-9A0D-8260891138EB}" type="datetime1">
              <a:rPr lang="en-GB" smtClean="0"/>
              <a:t>23/10/2023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9293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441E6AF-AA02-47B6-9A07-02BED530E584}" type="datetime1">
              <a:rPr lang="en-GB" smtClean="0"/>
              <a:t>23/10/2023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2432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B0F3F-8D6E-438E-B0BD-2D138B082709}" type="datetime1">
              <a:rPr lang="en-GB" smtClean="0"/>
              <a:t>23/10/2023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41679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EAD89150-828D-4264-B3BC-720A229DB28E}" type="datetime1">
              <a:rPr lang="en-GB" smtClean="0"/>
              <a:t>23/10/2023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96489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ECDE9B91-3951-41E9-9A67-6689CAFEBC88}" type="datetime1">
              <a:rPr lang="en-GB" smtClean="0"/>
              <a:t>23/10/2023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01538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8B5828C-805D-41F7-8BAC-DE8A31F1A9FD}" type="datetime1">
              <a:rPr lang="en-GB" smtClean="0"/>
              <a:t>23/10/2023</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49C798E-A141-4728-B2C1-C020555BD9EF}" type="slidenum">
              <a:rPr lang="en-GB" smtClean="0"/>
              <a:t>‹#›</a:t>
            </a:fld>
            <a:endParaRPr lang="en-GB"/>
          </a:p>
        </p:txBody>
      </p:sp>
    </p:spTree>
    <p:extLst>
      <p:ext uri="{BB962C8B-B14F-4D97-AF65-F5344CB8AC3E}">
        <p14:creationId xmlns:p14="http://schemas.microsoft.com/office/powerpoint/2010/main" val="1071959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0369" y="254547"/>
            <a:ext cx="6567931" cy="3544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TextBox 6"/>
          <p:cNvSpPr txBox="1"/>
          <p:nvPr/>
        </p:nvSpPr>
        <p:spPr>
          <a:xfrm>
            <a:off x="212117" y="205761"/>
            <a:ext cx="6311899" cy="433196"/>
          </a:xfrm>
          <a:prstGeom prst="rect">
            <a:avLst/>
          </a:prstGeom>
          <a:noFill/>
        </p:spPr>
        <p:txBody>
          <a:bodyPr wrap="square" rtlCol="0">
            <a:spAutoFit/>
          </a:bodyPr>
          <a:lstStyle/>
          <a:p>
            <a:r>
              <a:rPr lang="en-GB" sz="2215" b="1" dirty="0"/>
              <a:t>KS4 Homeostasis &amp; Response (</a:t>
            </a:r>
            <a:r>
              <a:rPr lang="en-GB" sz="1600" b="1" dirty="0"/>
              <a:t>TRIPLE student booklet B)</a:t>
            </a:r>
            <a:r>
              <a:rPr lang="en-GB" sz="2215" b="1" dirty="0"/>
              <a:t> </a:t>
            </a:r>
          </a:p>
        </p:txBody>
      </p:sp>
      <p:graphicFrame>
        <p:nvGraphicFramePr>
          <p:cNvPr id="14" name="Table 13">
            <a:extLst>
              <a:ext uri="{FF2B5EF4-FFF2-40B4-BE49-F238E27FC236}">
                <a16:creationId xmlns:a16="http://schemas.microsoft.com/office/drawing/2014/main" id="{1886E436-8091-1609-C459-A603228F551C}"/>
              </a:ext>
            </a:extLst>
          </p:cNvPr>
          <p:cNvGraphicFramePr>
            <a:graphicFrameLocks noGrp="1"/>
          </p:cNvGraphicFramePr>
          <p:nvPr>
            <p:extLst>
              <p:ext uri="{D42A27DB-BD31-4B8C-83A1-F6EECF244321}">
                <p14:modId xmlns:p14="http://schemas.microsoft.com/office/powerpoint/2010/main" val="841050035"/>
              </p:ext>
            </p:extLst>
          </p:nvPr>
        </p:nvGraphicFramePr>
        <p:xfrm>
          <a:off x="3515869" y="1007948"/>
          <a:ext cx="2744116" cy="1437250"/>
        </p:xfrm>
        <a:graphic>
          <a:graphicData uri="http://schemas.openxmlformats.org/drawingml/2006/table">
            <a:tbl>
              <a:tblPr firstRow="1" bandRow="1">
                <a:tableStyleId>{5C22544A-7EE6-4342-B048-85BDC9FD1C3A}</a:tableStyleId>
              </a:tblPr>
              <a:tblGrid>
                <a:gridCol w="923872">
                  <a:extLst>
                    <a:ext uri="{9D8B030D-6E8A-4147-A177-3AD203B41FA5}">
                      <a16:colId xmlns:a16="http://schemas.microsoft.com/office/drawing/2014/main" val="3141629024"/>
                    </a:ext>
                  </a:extLst>
                </a:gridCol>
                <a:gridCol w="1820244">
                  <a:extLst>
                    <a:ext uri="{9D8B030D-6E8A-4147-A177-3AD203B41FA5}">
                      <a16:colId xmlns:a16="http://schemas.microsoft.com/office/drawing/2014/main" val="312534935"/>
                    </a:ext>
                  </a:extLst>
                </a:gridCol>
              </a:tblGrid>
              <a:tr h="478302">
                <a:tc>
                  <a:txBody>
                    <a:bodyPr/>
                    <a:lstStyle/>
                    <a:p>
                      <a:pPr algn="ctr"/>
                      <a:r>
                        <a:rPr lang="en-US" sz="1300" b="0" dirty="0">
                          <a:solidFill>
                            <a:sysClr val="windowText" lastClr="000000"/>
                          </a:solidFill>
                          <a:latin typeface="+mj-lt"/>
                        </a:rPr>
                        <a:t>Name</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0724906"/>
                  </a:ext>
                </a:extLst>
              </a:tr>
              <a:tr h="478302">
                <a:tc>
                  <a:txBody>
                    <a:bodyPr/>
                    <a:lstStyle/>
                    <a:p>
                      <a:pPr algn="ctr"/>
                      <a:r>
                        <a:rPr lang="en-US" sz="1300" b="0" dirty="0">
                          <a:solidFill>
                            <a:sysClr val="windowText" lastClr="000000"/>
                          </a:solidFill>
                          <a:latin typeface="+mj-lt"/>
                        </a:rPr>
                        <a:t>Class</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3583755"/>
                  </a:ext>
                </a:extLst>
              </a:tr>
              <a:tr h="478302">
                <a:tc>
                  <a:txBody>
                    <a:bodyPr/>
                    <a:lstStyle/>
                    <a:p>
                      <a:pPr algn="ctr"/>
                      <a:r>
                        <a:rPr lang="en-US" sz="1300" b="0" dirty="0">
                          <a:solidFill>
                            <a:sysClr val="windowText" lastClr="000000"/>
                          </a:solidFill>
                          <a:latin typeface="+mj-lt"/>
                        </a:rPr>
                        <a:t>Tutor Group</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9808098"/>
                  </a:ext>
                </a:extLst>
              </a:tr>
            </a:tbl>
          </a:graphicData>
        </a:graphic>
      </p:graphicFrame>
      <p:pic>
        <p:nvPicPr>
          <p:cNvPr id="15" name="Picture 14" descr="A logo for a company&#10;&#10;Description automatically generated with low confidence">
            <a:extLst>
              <a:ext uri="{FF2B5EF4-FFF2-40B4-BE49-F238E27FC236}">
                <a16:creationId xmlns:a16="http://schemas.microsoft.com/office/drawing/2014/main" id="{6B9D3DE8-DFFC-88E0-C143-19DE2C2E8B5C}"/>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66654" y="1007948"/>
            <a:ext cx="2652800" cy="1260082"/>
          </a:xfrm>
          <a:prstGeom prst="rect">
            <a:avLst/>
          </a:prstGeom>
        </p:spPr>
      </p:pic>
      <p:graphicFrame>
        <p:nvGraphicFramePr>
          <p:cNvPr id="16" name="Table 15">
            <a:extLst>
              <a:ext uri="{FF2B5EF4-FFF2-40B4-BE49-F238E27FC236}">
                <a16:creationId xmlns:a16="http://schemas.microsoft.com/office/drawing/2014/main" id="{3B2EA67D-D165-A6D0-4B3A-7F54F737F058}"/>
              </a:ext>
            </a:extLst>
          </p:cNvPr>
          <p:cNvGraphicFramePr>
            <a:graphicFrameLocks noGrp="1"/>
          </p:cNvGraphicFramePr>
          <p:nvPr>
            <p:extLst>
              <p:ext uri="{D42A27DB-BD31-4B8C-83A1-F6EECF244321}">
                <p14:modId xmlns:p14="http://schemas.microsoft.com/office/powerpoint/2010/main" val="3891572282"/>
              </p:ext>
            </p:extLst>
          </p:nvPr>
        </p:nvGraphicFramePr>
        <p:xfrm>
          <a:off x="2690231" y="2888742"/>
          <a:ext cx="4028069" cy="3057378"/>
        </p:xfrm>
        <a:graphic>
          <a:graphicData uri="http://schemas.openxmlformats.org/drawingml/2006/table">
            <a:tbl>
              <a:tblPr firstRow="1" bandRow="1">
                <a:tableStyleId>{5C22544A-7EE6-4342-B048-85BDC9FD1C3A}</a:tableStyleId>
              </a:tblPr>
              <a:tblGrid>
                <a:gridCol w="4028069">
                  <a:extLst>
                    <a:ext uri="{9D8B030D-6E8A-4147-A177-3AD203B41FA5}">
                      <a16:colId xmlns:a16="http://schemas.microsoft.com/office/drawing/2014/main" val="3141629024"/>
                    </a:ext>
                  </a:extLst>
                </a:gridCol>
              </a:tblGrid>
              <a:tr h="1662774">
                <a:tc>
                  <a:txBody>
                    <a:bodyPr/>
                    <a:lstStyle/>
                    <a:p>
                      <a:pPr algn="ctr"/>
                      <a:r>
                        <a:rPr lang="en-US" sz="3700" dirty="0">
                          <a:solidFill>
                            <a:sysClr val="windowText" lastClr="000000"/>
                          </a:solidFill>
                          <a:latin typeface="+mj-lt"/>
                        </a:rPr>
                        <a:t>KS4 Science</a:t>
                      </a:r>
                    </a:p>
                    <a:p>
                      <a:pPr algn="ctr"/>
                      <a:r>
                        <a:rPr lang="en-US" sz="3700" dirty="0">
                          <a:solidFill>
                            <a:sysClr val="windowText" lastClr="000000"/>
                          </a:solidFill>
                          <a:latin typeface="+mj-lt"/>
                        </a:rPr>
                        <a:t>YEAR</a:t>
                      </a:r>
                      <a:r>
                        <a:rPr lang="en-US" sz="3700" baseline="0" dirty="0">
                          <a:solidFill>
                            <a:sysClr val="windowText" lastClr="000000"/>
                          </a:solidFill>
                          <a:latin typeface="+mj-lt"/>
                        </a:rPr>
                        <a:t> 11</a:t>
                      </a:r>
                    </a:p>
                    <a:p>
                      <a:pPr algn="ctr"/>
                      <a:r>
                        <a:rPr lang="en-US" sz="3700" baseline="0" dirty="0">
                          <a:solidFill>
                            <a:sysClr val="windowText" lastClr="000000"/>
                          </a:solidFill>
                          <a:latin typeface="+mj-lt"/>
                        </a:rPr>
                        <a:t>Homeostasis &amp; Response</a:t>
                      </a:r>
                    </a:p>
                  </a:txBody>
                  <a:tcPr marL="84406" marR="84406" marT="42203" marB="42203" anchor="ctr">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360724906"/>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410125024"/>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solidFill>
                      <a:schemeClr val="bg1"/>
                    </a:solidFill>
                  </a:tcPr>
                </a:tc>
                <a:extLst>
                  <a:ext uri="{0D108BD9-81ED-4DB2-BD59-A6C34878D82A}">
                    <a16:rowId xmlns:a16="http://schemas.microsoft.com/office/drawing/2014/main" val="4079067449"/>
                  </a:ext>
                </a:extLst>
              </a:tr>
            </a:tbl>
          </a:graphicData>
        </a:graphic>
      </p:graphicFrame>
      <p:sp>
        <p:nvSpPr>
          <p:cNvPr id="18" name="Rectangle 17">
            <a:extLst>
              <a:ext uri="{FF2B5EF4-FFF2-40B4-BE49-F238E27FC236}">
                <a16:creationId xmlns:a16="http://schemas.microsoft.com/office/drawing/2014/main" id="{54EE09E2-5BF5-ABDD-FB65-F07A71125E27}"/>
              </a:ext>
            </a:extLst>
          </p:cNvPr>
          <p:cNvSpPr/>
          <p:nvPr/>
        </p:nvSpPr>
        <p:spPr>
          <a:xfrm>
            <a:off x="139700" y="165100"/>
            <a:ext cx="6578600" cy="8839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Table 7">
            <a:extLst>
              <a:ext uri="{FF2B5EF4-FFF2-40B4-BE49-F238E27FC236}">
                <a16:creationId xmlns:a16="http://schemas.microsoft.com/office/drawing/2014/main" id="{AEA1F81F-6509-A7E6-CBB7-1537DF053DE9}"/>
              </a:ext>
            </a:extLst>
          </p:cNvPr>
          <p:cNvGraphicFramePr>
            <a:graphicFrameLocks noGrp="1"/>
          </p:cNvGraphicFramePr>
          <p:nvPr>
            <p:extLst>
              <p:ext uri="{D42A27DB-BD31-4B8C-83A1-F6EECF244321}">
                <p14:modId xmlns:p14="http://schemas.microsoft.com/office/powerpoint/2010/main" val="1666059935"/>
              </p:ext>
            </p:extLst>
          </p:nvPr>
        </p:nvGraphicFramePr>
        <p:xfrm>
          <a:off x="273050" y="6148929"/>
          <a:ext cx="6311899" cy="248412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KEYSTONE WORDS</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Homeostasis</a:t>
                      </a:r>
                    </a:p>
                  </a:txBody>
                  <a:tcPr/>
                </a:tc>
                <a:tc>
                  <a:txBody>
                    <a:bodyPr/>
                    <a:lstStyle/>
                    <a:p>
                      <a:r>
                        <a:rPr lang="en-GB" sz="1200" dirty="0"/>
                        <a:t>Homeostasis is the regulation of internal conditions to maintain optimal conditions for enzyme action and cell function.</a:t>
                      </a:r>
                    </a:p>
                  </a:txBody>
                  <a:tcPr/>
                </a:tc>
                <a:extLst>
                  <a:ext uri="{0D108BD9-81ED-4DB2-BD59-A6C34878D82A}">
                    <a16:rowId xmlns:a16="http://schemas.microsoft.com/office/drawing/2014/main" val="3986441415"/>
                  </a:ext>
                </a:extLst>
              </a:tr>
              <a:tr h="370840">
                <a:tc>
                  <a:txBody>
                    <a:bodyPr/>
                    <a:lstStyle/>
                    <a:p>
                      <a:r>
                        <a:rPr lang="en-GB" sz="1200" dirty="0"/>
                        <a:t>Nervous system</a:t>
                      </a:r>
                    </a:p>
                  </a:txBody>
                  <a:tcPr/>
                </a:tc>
                <a:tc>
                  <a:txBody>
                    <a:bodyPr/>
                    <a:lstStyle/>
                    <a:p>
                      <a:r>
                        <a:rPr lang="en-GB" sz="1200" dirty="0"/>
                        <a:t>The nervous system enables humans to react to their surroundings and to coordinate their behaviour.</a:t>
                      </a:r>
                    </a:p>
                  </a:txBody>
                  <a:tcPr/>
                </a:tc>
                <a:extLst>
                  <a:ext uri="{0D108BD9-81ED-4DB2-BD59-A6C34878D82A}">
                    <a16:rowId xmlns:a16="http://schemas.microsoft.com/office/drawing/2014/main" val="3135617624"/>
                  </a:ext>
                </a:extLst>
              </a:tr>
              <a:tr h="370840">
                <a:tc>
                  <a:txBody>
                    <a:bodyPr/>
                    <a:lstStyle/>
                    <a:p>
                      <a:r>
                        <a:rPr lang="en-GB" sz="1200" dirty="0"/>
                        <a:t>Endocrine system</a:t>
                      </a:r>
                    </a:p>
                  </a:txBody>
                  <a:tcPr/>
                </a:tc>
                <a:tc>
                  <a:txBody>
                    <a:bodyPr/>
                    <a:lstStyle/>
                    <a:p>
                      <a:r>
                        <a:rPr lang="en-GB" sz="1200" dirty="0"/>
                        <a:t>The endocrine system is composed of glands which secrete chemicals called hormones directly into the bloodstream.</a:t>
                      </a:r>
                    </a:p>
                  </a:txBody>
                  <a:tcPr/>
                </a:tc>
                <a:extLst>
                  <a:ext uri="{0D108BD9-81ED-4DB2-BD59-A6C34878D82A}">
                    <a16:rowId xmlns:a16="http://schemas.microsoft.com/office/drawing/2014/main" val="4092558228"/>
                  </a:ext>
                </a:extLst>
              </a:tr>
              <a:tr h="370840">
                <a:tc>
                  <a:txBody>
                    <a:bodyPr/>
                    <a:lstStyle/>
                    <a:p>
                      <a:r>
                        <a:rPr lang="en-GB" sz="1200" dirty="0"/>
                        <a:t>Reproduction</a:t>
                      </a:r>
                    </a:p>
                  </a:txBody>
                  <a:tcPr/>
                </a:tc>
                <a:tc>
                  <a:txBody>
                    <a:bodyPr/>
                    <a:lstStyle/>
                    <a:p>
                      <a:r>
                        <a:rPr lang="en-GB" sz="1200" dirty="0"/>
                        <a:t>The process by which offspring are produced by parents. </a:t>
                      </a:r>
                    </a:p>
                  </a:txBody>
                  <a:tcPr/>
                </a:tc>
                <a:extLst>
                  <a:ext uri="{0D108BD9-81ED-4DB2-BD59-A6C34878D82A}">
                    <a16:rowId xmlns:a16="http://schemas.microsoft.com/office/drawing/2014/main" val="1426963129"/>
                  </a:ext>
                </a:extLst>
              </a:tr>
              <a:tr h="370840">
                <a:tc>
                  <a:txBody>
                    <a:bodyPr/>
                    <a:lstStyle/>
                    <a:p>
                      <a:r>
                        <a:rPr lang="en-GB" sz="1200" dirty="0"/>
                        <a:t>Hormone</a:t>
                      </a:r>
                    </a:p>
                  </a:txBody>
                  <a:tcPr/>
                </a:tc>
                <a:tc>
                  <a:txBody>
                    <a:bodyPr/>
                    <a:lstStyle/>
                    <a:p>
                      <a:r>
                        <a:rPr lang="en-GB" sz="1200" dirty="0"/>
                        <a:t>Chemical messengers produced by glands.</a:t>
                      </a:r>
                    </a:p>
                  </a:txBody>
                  <a:tcPr/>
                </a:tc>
                <a:extLst>
                  <a:ext uri="{0D108BD9-81ED-4DB2-BD59-A6C34878D82A}">
                    <a16:rowId xmlns:a16="http://schemas.microsoft.com/office/drawing/2014/main" val="3157404479"/>
                  </a:ext>
                </a:extLst>
              </a:tr>
            </a:tbl>
          </a:graphicData>
        </a:graphic>
      </p:graphicFrame>
      <p:pic>
        <p:nvPicPr>
          <p:cNvPr id="4" name="Picture 3">
            <a:extLst>
              <a:ext uri="{FF2B5EF4-FFF2-40B4-BE49-F238E27FC236}">
                <a16:creationId xmlns:a16="http://schemas.microsoft.com/office/drawing/2014/main" id="{EAFFC086-1416-A6EF-ABC7-80D2ECDE630D}"/>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500473" y="2814996"/>
            <a:ext cx="2189758" cy="2786966"/>
          </a:xfrm>
          <a:prstGeom prst="rect">
            <a:avLst/>
          </a:prstGeom>
        </p:spPr>
      </p:pic>
      <p:sp>
        <p:nvSpPr>
          <p:cNvPr id="2" name="Slide Number Placeholder 1">
            <a:extLst>
              <a:ext uri="{FF2B5EF4-FFF2-40B4-BE49-F238E27FC236}">
                <a16:creationId xmlns:a16="http://schemas.microsoft.com/office/drawing/2014/main" id="{9AA18E51-E638-82D7-3662-878E734982E5}"/>
              </a:ext>
            </a:extLst>
          </p:cNvPr>
          <p:cNvSpPr>
            <a:spLocks noGrp="1"/>
          </p:cNvSpPr>
          <p:nvPr>
            <p:ph type="sldNum" sz="quarter" idx="12"/>
          </p:nvPr>
        </p:nvSpPr>
        <p:spPr/>
        <p:txBody>
          <a:bodyPr/>
          <a:lstStyle/>
          <a:p>
            <a:fld id="{A49C798E-A141-4728-B2C1-C020555BD9EF}" type="slidenum">
              <a:rPr lang="en-GB" smtClean="0"/>
              <a:t>1</a:t>
            </a:fld>
            <a:endParaRPr lang="en-GB"/>
          </a:p>
        </p:txBody>
      </p:sp>
    </p:spTree>
    <p:extLst>
      <p:ext uri="{BB962C8B-B14F-4D97-AF65-F5344CB8AC3E}">
        <p14:creationId xmlns:p14="http://schemas.microsoft.com/office/powerpoint/2010/main" val="238448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635163249"/>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r>
                        <a:rPr lang="en-GB" sz="1200" b="0" dirty="0">
                          <a:solidFill>
                            <a:schemeClr val="tx1"/>
                          </a:solidFill>
                        </a:rPr>
                        <a:t>If a person becomes too hot and sweats a lot, but doesn't drink enough water to replace what was lost, too little water might be detected in the blood plasma. More ADH will be released, which results in water being reabsorbed and a more concentrated but smaller volume of urine will be produced.</a:t>
                      </a:r>
                    </a:p>
                    <a:p>
                      <a:pPr>
                        <a:lnSpc>
                          <a:spcPct val="150000"/>
                        </a:lnSpc>
                      </a:pP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a human body&#10;&#10;Description automatically generated">
            <a:extLst>
              <a:ext uri="{FF2B5EF4-FFF2-40B4-BE49-F238E27FC236}">
                <a16:creationId xmlns:a16="http://schemas.microsoft.com/office/drawing/2014/main" id="{72E516CA-546C-8CB8-25F3-C4C71280B9EE}"/>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83915" y="563484"/>
            <a:ext cx="5372280" cy="2486025"/>
          </a:xfrm>
          <a:prstGeom prst="rect">
            <a:avLst/>
          </a:prstGeom>
        </p:spPr>
      </p:pic>
      <p:pic>
        <p:nvPicPr>
          <p:cNvPr id="7" name="Picture 6" descr="A diagram of a human body&#10;&#10;Description automatically generated">
            <a:extLst>
              <a:ext uri="{FF2B5EF4-FFF2-40B4-BE49-F238E27FC236}">
                <a16:creationId xmlns:a16="http://schemas.microsoft.com/office/drawing/2014/main" id="{276BB9C4-CB5A-015E-70BA-E0677293FFD4}"/>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742859" y="4572000"/>
            <a:ext cx="5468369" cy="3075958"/>
          </a:xfrm>
          <a:prstGeom prst="rect">
            <a:avLst/>
          </a:prstGeom>
        </p:spPr>
      </p:pic>
      <p:sp>
        <p:nvSpPr>
          <p:cNvPr id="8" name="Slide Number Placeholder 7">
            <a:extLst>
              <a:ext uri="{FF2B5EF4-FFF2-40B4-BE49-F238E27FC236}">
                <a16:creationId xmlns:a16="http://schemas.microsoft.com/office/drawing/2014/main" id="{9AEC9C8A-01E2-0C3F-8008-7AF03C5B8082}"/>
              </a:ext>
            </a:extLst>
          </p:cNvPr>
          <p:cNvSpPr>
            <a:spLocks noGrp="1"/>
          </p:cNvSpPr>
          <p:nvPr>
            <p:ph type="sldNum" sz="quarter" idx="12"/>
          </p:nvPr>
        </p:nvSpPr>
        <p:spPr/>
        <p:txBody>
          <a:bodyPr/>
          <a:lstStyle/>
          <a:p>
            <a:fld id="{A49C798E-A141-4728-B2C1-C020555BD9EF}" type="slidenum">
              <a:rPr lang="en-GB" smtClean="0"/>
              <a:t>10</a:t>
            </a:fld>
            <a:endParaRPr lang="en-GB"/>
          </a:p>
        </p:txBody>
      </p:sp>
    </p:spTree>
    <p:extLst>
      <p:ext uri="{BB962C8B-B14F-4D97-AF65-F5344CB8AC3E}">
        <p14:creationId xmlns:p14="http://schemas.microsoft.com/office/powerpoint/2010/main" val="3807881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1752083220"/>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dirty="0">
                          <a:solidFill>
                            <a:schemeClr val="tx1"/>
                          </a:solidFill>
                        </a:rPr>
                        <a:t>Maintaining nitrogen balance in the body - Higher</a:t>
                      </a:r>
                    </a:p>
                    <a:p>
                      <a:pPr>
                        <a:lnSpc>
                          <a:spcPct val="150000"/>
                        </a:lnSpc>
                      </a:pPr>
                      <a:r>
                        <a:rPr lang="en-GB" sz="1200" b="0" dirty="0">
                          <a:solidFill>
                            <a:schemeClr val="tx1"/>
                          </a:solidFill>
                        </a:rPr>
                        <a:t>The digestion of proteins from the diet results in excess amino acids, which need to be excreted safely. In the liver these amino acids are deaminated to form </a:t>
                      </a:r>
                    </a:p>
                    <a:p>
                      <a:pPr>
                        <a:lnSpc>
                          <a:spcPct val="150000"/>
                        </a:lnSpc>
                      </a:pPr>
                      <a:r>
                        <a:rPr lang="en-GB" sz="1200" b="0" dirty="0">
                          <a:solidFill>
                            <a:schemeClr val="tx1"/>
                          </a:solidFill>
                        </a:rPr>
                        <a:t>ammonia. Ammonia is toxic and so it is immediately converted to urea for safe excretion.</a:t>
                      </a: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r>
                        <a:rPr lang="en-GB" sz="1200" b="0" dirty="0">
                          <a:solidFill>
                            <a:schemeClr val="tx1"/>
                          </a:solidFill>
                        </a:rPr>
                        <a:t>Once we have eaten our food, it is then digested by the body. The digestion of proteins</a:t>
                      </a:r>
                    </a:p>
                    <a:p>
                      <a:pPr>
                        <a:lnSpc>
                          <a:spcPct val="150000"/>
                        </a:lnSpc>
                      </a:pPr>
                      <a:r>
                        <a:rPr lang="en-GB" sz="1200" b="0" dirty="0">
                          <a:solidFill>
                            <a:schemeClr val="tx1"/>
                          </a:solidFill>
                        </a:rPr>
                        <a:t> is broken down by protease enzymes into amino acids in the stomach and small intestine.</a:t>
                      </a:r>
                    </a:p>
                    <a:p>
                      <a:pPr>
                        <a:lnSpc>
                          <a:spcPct val="150000"/>
                        </a:lnSpc>
                      </a:pPr>
                      <a:r>
                        <a:rPr lang="en-GB" sz="1200" b="0" dirty="0">
                          <a:solidFill>
                            <a:schemeClr val="tx1"/>
                          </a:solidFill>
                        </a:rPr>
                        <a:t>When excessive amounts of protein are eaten, the excess amino acids produced from digesting proteins are transported to the liver from the small intestine. The liver controls the amino acid concentration in the body, as excess amino acids which need to be </a:t>
                      </a:r>
                    </a:p>
                    <a:p>
                      <a:pPr>
                        <a:lnSpc>
                          <a:spcPct val="150000"/>
                        </a:lnSpc>
                      </a:pPr>
                      <a:r>
                        <a:rPr lang="en-GB" sz="1200" b="0" dirty="0">
                          <a:solidFill>
                            <a:schemeClr val="tx1"/>
                          </a:solidFill>
                        </a:rPr>
                        <a:t>Excreted safely. The body is unable to store proteins or amino acids.</a:t>
                      </a:r>
                    </a:p>
                    <a:p>
                      <a:pPr>
                        <a:lnSpc>
                          <a:spcPct val="150000"/>
                        </a:lnSpc>
                      </a:pPr>
                      <a:r>
                        <a:rPr lang="en-GB" sz="1200" b="0" dirty="0">
                          <a:solidFill>
                            <a:schemeClr val="tx1"/>
                          </a:solidFill>
                        </a:rPr>
                        <a:t>In the liver ammonia is formed by the deamination of amino acids. It is highly toxic and cannot be allowed to accumulate in the body. Excess ammonia is converted to urea. Urea and water are released from the liver cells in to the bloodstream and transported to the kidneys where the blood is filtered and the urea is passed out of the body in the urine.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6" name="Picture 5" descr="A diagram of a person's body&#10;&#10;Description automatically generated">
            <a:extLst>
              <a:ext uri="{FF2B5EF4-FFF2-40B4-BE49-F238E27FC236}">
                <a16:creationId xmlns:a16="http://schemas.microsoft.com/office/drawing/2014/main" id="{670C3C79-C82C-FCDF-10DC-49C047B04F5F}"/>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405052" y="1529226"/>
            <a:ext cx="4788299" cy="3644939"/>
          </a:xfrm>
          <a:prstGeom prst="rect">
            <a:avLst/>
          </a:prstGeom>
        </p:spPr>
      </p:pic>
      <p:sp>
        <p:nvSpPr>
          <p:cNvPr id="8" name="Slide Number Placeholder 7">
            <a:extLst>
              <a:ext uri="{FF2B5EF4-FFF2-40B4-BE49-F238E27FC236}">
                <a16:creationId xmlns:a16="http://schemas.microsoft.com/office/drawing/2014/main" id="{40A86262-8209-0122-0529-AEBAC16BEA17}"/>
              </a:ext>
            </a:extLst>
          </p:cNvPr>
          <p:cNvSpPr>
            <a:spLocks noGrp="1"/>
          </p:cNvSpPr>
          <p:nvPr>
            <p:ph type="sldNum" sz="quarter" idx="12"/>
          </p:nvPr>
        </p:nvSpPr>
        <p:spPr/>
        <p:txBody>
          <a:bodyPr/>
          <a:lstStyle/>
          <a:p>
            <a:fld id="{A49C798E-A141-4728-B2C1-C020555BD9EF}" type="slidenum">
              <a:rPr lang="en-GB" smtClean="0"/>
              <a:t>11</a:t>
            </a:fld>
            <a:endParaRPr lang="en-GB"/>
          </a:p>
        </p:txBody>
      </p:sp>
    </p:spTree>
    <p:extLst>
      <p:ext uri="{BB962C8B-B14F-4D97-AF65-F5344CB8AC3E}">
        <p14:creationId xmlns:p14="http://schemas.microsoft.com/office/powerpoint/2010/main" val="2351391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B5D3CACF-01FF-C79D-532B-17AF08CFE7E2}"/>
              </a:ext>
            </a:extLst>
          </p:cNvPr>
          <p:cNvSpPr>
            <a:spLocks noGrp="1"/>
          </p:cNvSpPr>
          <p:nvPr>
            <p:ph type="sldNum" sz="quarter" idx="12"/>
          </p:nvPr>
        </p:nvSpPr>
        <p:spPr/>
        <p:txBody>
          <a:bodyPr/>
          <a:lstStyle/>
          <a:p>
            <a:fld id="{A49C798E-A141-4728-B2C1-C020555BD9EF}" type="slidenum">
              <a:rPr lang="en-GB" smtClean="0"/>
              <a:t>12</a:t>
            </a:fld>
            <a:endParaRPr lang="en-GB"/>
          </a:p>
        </p:txBody>
      </p:sp>
    </p:spTree>
    <p:extLst>
      <p:ext uri="{BB962C8B-B14F-4D97-AF65-F5344CB8AC3E}">
        <p14:creationId xmlns:p14="http://schemas.microsoft.com/office/powerpoint/2010/main" val="1568977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ED331445-5D6D-FC46-0746-B7F424F81032}"/>
              </a:ext>
            </a:extLst>
          </p:cNvPr>
          <p:cNvSpPr>
            <a:spLocks noGrp="1"/>
          </p:cNvSpPr>
          <p:nvPr>
            <p:ph type="sldNum" sz="quarter" idx="12"/>
          </p:nvPr>
        </p:nvSpPr>
        <p:spPr/>
        <p:txBody>
          <a:bodyPr/>
          <a:lstStyle/>
          <a:p>
            <a:fld id="{A49C798E-A141-4728-B2C1-C020555BD9EF}" type="slidenum">
              <a:rPr lang="en-GB" smtClean="0"/>
              <a:t>13</a:t>
            </a:fld>
            <a:endParaRPr lang="en-GB"/>
          </a:p>
        </p:txBody>
      </p:sp>
    </p:spTree>
    <p:extLst>
      <p:ext uri="{BB962C8B-B14F-4D97-AF65-F5344CB8AC3E}">
        <p14:creationId xmlns:p14="http://schemas.microsoft.com/office/powerpoint/2010/main" val="274775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9494BAE9-8EFD-ACF8-9CAD-291D9A36D719}"/>
              </a:ext>
            </a:extLst>
          </p:cNvPr>
          <p:cNvSpPr>
            <a:spLocks noGrp="1"/>
          </p:cNvSpPr>
          <p:nvPr>
            <p:ph type="sldNum" sz="quarter" idx="12"/>
          </p:nvPr>
        </p:nvSpPr>
        <p:spPr/>
        <p:txBody>
          <a:bodyPr/>
          <a:lstStyle/>
          <a:p>
            <a:fld id="{A49C798E-A141-4728-B2C1-C020555BD9EF}" type="slidenum">
              <a:rPr lang="en-GB" smtClean="0"/>
              <a:t>14</a:t>
            </a:fld>
            <a:endParaRPr lang="en-GB"/>
          </a:p>
        </p:txBody>
      </p:sp>
    </p:spTree>
    <p:extLst>
      <p:ext uri="{BB962C8B-B14F-4D97-AF65-F5344CB8AC3E}">
        <p14:creationId xmlns:p14="http://schemas.microsoft.com/office/powerpoint/2010/main" val="3379911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EB22020E-226E-EAF9-64DE-EC313BC7B619}"/>
              </a:ext>
            </a:extLst>
          </p:cNvPr>
          <p:cNvSpPr>
            <a:spLocks noGrp="1"/>
          </p:cNvSpPr>
          <p:nvPr>
            <p:ph type="sldNum" sz="quarter" idx="12"/>
          </p:nvPr>
        </p:nvSpPr>
        <p:spPr/>
        <p:txBody>
          <a:bodyPr/>
          <a:lstStyle/>
          <a:p>
            <a:fld id="{A49C798E-A141-4728-B2C1-C020555BD9EF}" type="slidenum">
              <a:rPr lang="en-GB" smtClean="0"/>
              <a:t>15</a:t>
            </a:fld>
            <a:endParaRPr lang="en-GB"/>
          </a:p>
        </p:txBody>
      </p:sp>
    </p:spTree>
    <p:extLst>
      <p:ext uri="{BB962C8B-B14F-4D97-AF65-F5344CB8AC3E}">
        <p14:creationId xmlns:p14="http://schemas.microsoft.com/office/powerpoint/2010/main" val="494313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646331"/>
          </a:xfrm>
          <a:prstGeom prst="rect">
            <a:avLst/>
          </a:prstGeom>
          <a:solidFill>
            <a:schemeClr val="bg1">
              <a:lumMod val="85000"/>
            </a:schemeClr>
          </a:solidFill>
          <a:ln>
            <a:solidFill>
              <a:schemeClr val="tx1"/>
            </a:solidFill>
          </a:ln>
        </p:spPr>
        <p:txBody>
          <a:bodyPr wrap="square" rtlCol="0">
            <a:spAutoFit/>
          </a:bodyPr>
          <a:lstStyle/>
          <a:p>
            <a:pPr algn="ctr"/>
            <a:r>
              <a:rPr lang="en-GB" b="1" u="sng" dirty="0"/>
              <a:t>Lesson 5: 4.5.4.1 Biology only: Plant control and coordination (1 lesson)</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1135628"/>
            <a:ext cx="6311900" cy="461665"/>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To be able to describe the effects of the function of plat hormones</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756390"/>
            <a:ext cx="6311900" cy="830997"/>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why plants also need hormones as chemical messengers around the organism and their role in plant growth .  It helps us understand why roots always grow downwards and shoots always grow upwards, despite the way they are planted in the soil.</a:t>
            </a:r>
          </a:p>
        </p:txBody>
      </p:sp>
      <p:sp>
        <p:nvSpPr>
          <p:cNvPr id="7" name="Slide Number Placeholder 6">
            <a:extLst>
              <a:ext uri="{FF2B5EF4-FFF2-40B4-BE49-F238E27FC236}">
                <a16:creationId xmlns:a16="http://schemas.microsoft.com/office/drawing/2014/main" id="{4A66C6D5-A970-B010-003A-28EED93438E2}"/>
              </a:ext>
            </a:extLst>
          </p:cNvPr>
          <p:cNvSpPr>
            <a:spLocks noGrp="1"/>
          </p:cNvSpPr>
          <p:nvPr>
            <p:ph type="sldNum" sz="quarter" idx="12"/>
          </p:nvPr>
        </p:nvSpPr>
        <p:spPr/>
        <p:txBody>
          <a:bodyPr/>
          <a:lstStyle/>
          <a:p>
            <a:fld id="{A49C798E-A141-4728-B2C1-C020555BD9EF}" type="slidenum">
              <a:rPr lang="en-GB" smtClean="0"/>
              <a:t>16</a:t>
            </a:fld>
            <a:endParaRPr lang="en-GB"/>
          </a:p>
        </p:txBody>
      </p:sp>
    </p:spTree>
    <p:extLst>
      <p:ext uri="{BB962C8B-B14F-4D97-AF65-F5344CB8AC3E}">
        <p14:creationId xmlns:p14="http://schemas.microsoft.com/office/powerpoint/2010/main" val="25702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D532437-1192-2C4C-DE1B-5BE608B5162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12: Connect </a:t>
            </a:r>
          </a:p>
        </p:txBody>
      </p:sp>
      <p:sp>
        <p:nvSpPr>
          <p:cNvPr id="6" name="TextBox 5">
            <a:extLst>
              <a:ext uri="{FF2B5EF4-FFF2-40B4-BE49-F238E27FC236}">
                <a16:creationId xmlns:a16="http://schemas.microsoft.com/office/drawing/2014/main" id="{47E826F0-4691-CDF3-2187-A160123533FB}"/>
              </a:ext>
            </a:extLst>
          </p:cNvPr>
          <p:cNvSpPr txBox="1"/>
          <p:nvPr/>
        </p:nvSpPr>
        <p:spPr>
          <a:xfrm>
            <a:off x="273050" y="839232"/>
            <a:ext cx="6311900" cy="8096704"/>
          </a:xfrm>
          <a:prstGeom prst="rect">
            <a:avLst/>
          </a:prstGeom>
          <a:noFill/>
          <a:ln w="12700">
            <a:solidFill>
              <a:schemeClr val="tx1"/>
            </a:solidFill>
            <a:prstDash val="dash"/>
          </a:ln>
        </p:spPr>
        <p:txBody>
          <a:bodyPr wrap="square" rtlCol="0">
            <a:spAutoFit/>
          </a:bodyPr>
          <a:lstStyle/>
          <a:p>
            <a:pPr>
              <a:lnSpc>
                <a:spcPct val="150000"/>
              </a:lnSpc>
            </a:pPr>
            <a:r>
              <a:rPr lang="en-GB" sz="1200" b="1" dirty="0"/>
              <a:t>Key explanations</a:t>
            </a:r>
          </a:p>
          <a:p>
            <a:pPr>
              <a:lnSpc>
                <a:spcPct val="150000"/>
              </a:lnSpc>
            </a:pPr>
            <a:r>
              <a:rPr lang="en-GB" sz="1200" b="1" dirty="0"/>
              <a:t>Hormones are chemical messengers.  They can also travel to different parts of the plant to bring about an effect in the plant.</a:t>
            </a:r>
          </a:p>
          <a:p>
            <a:pPr>
              <a:lnSpc>
                <a:spcPct val="150000"/>
              </a:lnSpc>
            </a:pPr>
            <a:r>
              <a:rPr lang="en-GB" sz="1200" b="1" dirty="0"/>
              <a:t>Plants detect and respond to stimuli, just like animals.  Plants use hormones to coordinate and control  growth and responses to light and gravity.  When seeds and bulbs are planted, they grow the right way round.  This is caused by hormones.  </a:t>
            </a:r>
          </a:p>
          <a:p>
            <a:pPr>
              <a:lnSpc>
                <a:spcPct val="150000"/>
              </a:lnSpc>
            </a:pPr>
            <a:endParaRPr lang="en-GB" sz="1200" b="1" dirty="0"/>
          </a:p>
          <a:p>
            <a:pPr>
              <a:lnSpc>
                <a:spcPct val="150000"/>
              </a:lnSpc>
            </a:pPr>
            <a:r>
              <a:rPr lang="en-US" sz="1200" b="0" i="0" dirty="0">
                <a:solidFill>
                  <a:srgbClr val="231F20"/>
                </a:solidFill>
                <a:effectLst/>
                <a:latin typeface="ReithSans"/>
              </a:rPr>
              <a:t>In order to survive, plants require light and water for </a:t>
            </a:r>
            <a:r>
              <a:rPr lang="en-US" sz="1200" b="1" i="0" dirty="0">
                <a:solidFill>
                  <a:srgbClr val="231F20"/>
                </a:solidFill>
                <a:effectLst/>
                <a:latin typeface="ReithSans"/>
              </a:rPr>
              <a:t>photosynthesis</a:t>
            </a:r>
            <a:r>
              <a:rPr lang="en-US" sz="1200" b="0" i="0" dirty="0">
                <a:solidFill>
                  <a:srgbClr val="231F20"/>
                </a:solidFill>
                <a:effectLst/>
                <a:latin typeface="ReithSans"/>
              </a:rPr>
              <a:t>. They have developed responses called </a:t>
            </a:r>
            <a:r>
              <a:rPr lang="en-US" sz="1200" b="1" i="0" dirty="0">
                <a:solidFill>
                  <a:srgbClr val="231F20"/>
                </a:solidFill>
                <a:effectLst/>
                <a:latin typeface="ReithSans"/>
              </a:rPr>
              <a:t>tropisms</a:t>
            </a:r>
            <a:r>
              <a:rPr lang="en-US" sz="1200" b="0" i="0" dirty="0">
                <a:solidFill>
                  <a:srgbClr val="231F20"/>
                </a:solidFill>
                <a:effectLst/>
                <a:latin typeface="ReithSans"/>
              </a:rPr>
              <a:t> to help ensure they grow towards adequate sources of light and water.</a:t>
            </a:r>
          </a:p>
          <a:p>
            <a:pPr>
              <a:lnSpc>
                <a:spcPct val="150000"/>
              </a:lnSpc>
            </a:pPr>
            <a:endParaRPr lang="en-GB" sz="1200" b="1" dirty="0">
              <a:solidFill>
                <a:srgbClr val="231F20"/>
              </a:solidFill>
              <a:latin typeface="ReithSans"/>
            </a:endParaRPr>
          </a:p>
          <a:p>
            <a:pPr>
              <a:lnSpc>
                <a:spcPct val="150000"/>
              </a:lnSpc>
            </a:pPr>
            <a:r>
              <a:rPr lang="en-GB" sz="1200" b="1" dirty="0">
                <a:solidFill>
                  <a:srgbClr val="231F20"/>
                </a:solidFill>
                <a:latin typeface="ReithSans"/>
              </a:rPr>
              <a:t>Tropisms – </a:t>
            </a:r>
            <a:r>
              <a:rPr lang="en-GB" sz="1200" dirty="0">
                <a:solidFill>
                  <a:srgbClr val="231F20"/>
                </a:solidFill>
                <a:latin typeface="ReithSans"/>
              </a:rPr>
              <a:t>the response of a plant growing towards or away from a stimulus</a:t>
            </a:r>
          </a:p>
          <a:p>
            <a:pPr>
              <a:lnSpc>
                <a:spcPct val="150000"/>
              </a:lnSpc>
            </a:pPr>
            <a:r>
              <a:rPr lang="en-GB" sz="1200" b="1" dirty="0">
                <a:solidFill>
                  <a:srgbClr val="231F20"/>
                </a:solidFill>
                <a:latin typeface="ReithSans"/>
              </a:rPr>
              <a:t>Phototropism – </a:t>
            </a:r>
            <a:r>
              <a:rPr lang="en-GB" sz="1200" dirty="0">
                <a:solidFill>
                  <a:srgbClr val="231F20"/>
                </a:solidFill>
                <a:latin typeface="ReithSans"/>
              </a:rPr>
              <a:t>plant growth towards the light.  The shoots of most plants respond to light by growing towards it.  They are said to be </a:t>
            </a:r>
            <a:r>
              <a:rPr lang="en-GB" sz="1200" b="1" dirty="0">
                <a:solidFill>
                  <a:srgbClr val="231F20"/>
                </a:solidFill>
                <a:latin typeface="ReithSans"/>
              </a:rPr>
              <a:t>positively phototrophic</a:t>
            </a:r>
          </a:p>
          <a:p>
            <a:pPr>
              <a:lnSpc>
                <a:spcPct val="150000"/>
              </a:lnSpc>
            </a:pPr>
            <a:r>
              <a:rPr lang="en-GB" sz="1200" b="1" dirty="0">
                <a:solidFill>
                  <a:srgbClr val="231F20"/>
                </a:solidFill>
                <a:latin typeface="ReithSans"/>
              </a:rPr>
              <a:t>Gravitropism –</a:t>
            </a:r>
            <a:r>
              <a:rPr lang="en-GB" sz="1200" dirty="0">
                <a:solidFill>
                  <a:srgbClr val="231F20"/>
                </a:solidFill>
                <a:latin typeface="ReithSans"/>
              </a:rPr>
              <a:t> growth of a plant towards gravity.</a:t>
            </a:r>
          </a:p>
          <a:p>
            <a:pPr>
              <a:lnSpc>
                <a:spcPct val="150000"/>
              </a:lnSpc>
            </a:pPr>
            <a:r>
              <a:rPr lang="en-GB" sz="1200" dirty="0">
                <a:solidFill>
                  <a:srgbClr val="231F20"/>
                </a:solidFill>
                <a:latin typeface="ReithSans"/>
              </a:rPr>
              <a:t>Roots grow downwards towards force of gravity so are </a:t>
            </a:r>
            <a:r>
              <a:rPr lang="en-GB" sz="1200" b="1" dirty="0">
                <a:solidFill>
                  <a:srgbClr val="231F20"/>
                </a:solidFill>
                <a:latin typeface="ReithSans"/>
              </a:rPr>
              <a:t>positively gravitropic</a:t>
            </a:r>
          </a:p>
          <a:p>
            <a:pPr>
              <a:lnSpc>
                <a:spcPct val="150000"/>
              </a:lnSpc>
            </a:pPr>
            <a:r>
              <a:rPr lang="en-GB" sz="1200" dirty="0">
                <a:solidFill>
                  <a:srgbClr val="231F20"/>
                </a:solidFill>
                <a:latin typeface="ReithSans"/>
              </a:rPr>
              <a:t>Shoots grow upwards away from force of gravity and so are </a:t>
            </a:r>
            <a:r>
              <a:rPr lang="en-GB" sz="1200" b="1" dirty="0">
                <a:solidFill>
                  <a:srgbClr val="231F20"/>
                </a:solidFill>
                <a:latin typeface="ReithSans"/>
              </a:rPr>
              <a:t>negatively gravitropic</a:t>
            </a:r>
          </a:p>
          <a:p>
            <a:pPr>
              <a:lnSpc>
                <a:spcPct val="150000"/>
              </a:lnSpc>
            </a:pPr>
            <a:endParaRPr lang="en-GB" sz="1200" b="1" dirty="0">
              <a:solidFill>
                <a:srgbClr val="231F20"/>
              </a:solidFill>
              <a:latin typeface="ReithSans"/>
            </a:endParaRPr>
          </a:p>
          <a:p>
            <a:pPr>
              <a:lnSpc>
                <a:spcPct val="150000"/>
              </a:lnSpc>
            </a:pPr>
            <a:r>
              <a:rPr lang="en-GB" sz="1200" b="1" dirty="0">
                <a:solidFill>
                  <a:srgbClr val="231F20"/>
                </a:solidFill>
                <a:latin typeface="ReithSans"/>
              </a:rPr>
              <a:t>Task – using the keywords above, draw the lines between the boxes to correctly describe which tropism is being displayed in each scenario</a:t>
            </a:r>
          </a:p>
          <a:p>
            <a:pPr>
              <a:lnSpc>
                <a:spcPct val="150000"/>
              </a:lnSpc>
            </a:pPr>
            <a:endParaRPr lang="en-GB" sz="1200" b="1" dirty="0">
              <a:solidFill>
                <a:srgbClr val="231F20"/>
              </a:solidFill>
              <a:latin typeface="ReithSans"/>
            </a:endParaRPr>
          </a:p>
          <a:p>
            <a:pPr>
              <a:lnSpc>
                <a:spcPct val="150000"/>
              </a:lnSpc>
            </a:pPr>
            <a:endParaRPr lang="en-GB" sz="1200" b="1" dirty="0">
              <a:solidFill>
                <a:srgbClr val="231F20"/>
              </a:solidFill>
              <a:latin typeface="ReithSans"/>
            </a:endParaRPr>
          </a:p>
          <a:p>
            <a:pPr>
              <a:lnSpc>
                <a:spcPct val="150000"/>
              </a:lnSpc>
            </a:pPr>
            <a:endParaRPr lang="en-GB" sz="1200" b="1" dirty="0">
              <a:solidFill>
                <a:srgbClr val="231F20"/>
              </a:solidFill>
              <a:latin typeface="ReithSans"/>
            </a:endParaRPr>
          </a:p>
          <a:p>
            <a:pPr>
              <a:lnSpc>
                <a:spcPct val="150000"/>
              </a:lnSpc>
            </a:pPr>
            <a:endParaRPr lang="en-GB" sz="1200" b="1" dirty="0">
              <a:solidFill>
                <a:srgbClr val="231F20"/>
              </a:solidFill>
              <a:latin typeface="ReithSans"/>
            </a:endParaRPr>
          </a:p>
          <a:p>
            <a:pPr>
              <a:lnSpc>
                <a:spcPct val="150000"/>
              </a:lnSpc>
            </a:pPr>
            <a:endParaRPr lang="en-GB" sz="1200" b="1" dirty="0">
              <a:solidFill>
                <a:srgbClr val="231F20"/>
              </a:solidFill>
              <a:latin typeface="ReithSans"/>
            </a:endParaRPr>
          </a:p>
          <a:p>
            <a:pPr>
              <a:lnSpc>
                <a:spcPct val="150000"/>
              </a:lnSpc>
            </a:pPr>
            <a:endParaRPr lang="en-GB" sz="1200" b="1" dirty="0">
              <a:solidFill>
                <a:srgbClr val="231F20"/>
              </a:solidFill>
              <a:latin typeface="ReithSans"/>
            </a:endParaRPr>
          </a:p>
          <a:p>
            <a:pPr>
              <a:lnSpc>
                <a:spcPct val="150000"/>
              </a:lnSpc>
            </a:pPr>
            <a:endParaRPr lang="en-GB" sz="1200" b="1" dirty="0">
              <a:solidFill>
                <a:srgbClr val="231F20"/>
              </a:solidFill>
              <a:latin typeface="ReithSans"/>
            </a:endParaRPr>
          </a:p>
          <a:p>
            <a:pPr>
              <a:lnSpc>
                <a:spcPct val="150000"/>
              </a:lnSpc>
            </a:pPr>
            <a:endParaRPr lang="en-GB" sz="1200" b="1" dirty="0">
              <a:solidFill>
                <a:srgbClr val="231F20"/>
              </a:solidFill>
              <a:latin typeface="ReithSans"/>
            </a:endParaRPr>
          </a:p>
          <a:p>
            <a:pPr>
              <a:lnSpc>
                <a:spcPct val="150000"/>
              </a:lnSpc>
            </a:pPr>
            <a:endParaRPr lang="en-GB" sz="1200" b="1" dirty="0">
              <a:solidFill>
                <a:srgbClr val="231F20"/>
              </a:solidFill>
              <a:latin typeface="ReithSans"/>
            </a:endParaRPr>
          </a:p>
          <a:p>
            <a:pPr>
              <a:lnSpc>
                <a:spcPct val="150000"/>
              </a:lnSpc>
            </a:pPr>
            <a:endParaRPr lang="en-US" sz="1200" b="1" dirty="0">
              <a:solidFill>
                <a:srgbClr val="231F20"/>
              </a:solidFill>
              <a:latin typeface="ReithSans"/>
            </a:endParaRPr>
          </a:p>
        </p:txBody>
      </p:sp>
      <p:sp>
        <p:nvSpPr>
          <p:cNvPr id="3" name="TextBox 2">
            <a:extLst>
              <a:ext uri="{FF2B5EF4-FFF2-40B4-BE49-F238E27FC236}">
                <a16:creationId xmlns:a16="http://schemas.microsoft.com/office/drawing/2014/main" id="{8FB13AE5-07DF-9ABE-641F-1DDB3A5FEFE9}"/>
              </a:ext>
            </a:extLst>
          </p:cNvPr>
          <p:cNvSpPr txBox="1"/>
          <p:nvPr/>
        </p:nvSpPr>
        <p:spPr>
          <a:xfrm>
            <a:off x="393700" y="6338333"/>
            <a:ext cx="2362200" cy="646331"/>
          </a:xfrm>
          <a:prstGeom prst="rect">
            <a:avLst/>
          </a:prstGeom>
          <a:noFill/>
          <a:ln>
            <a:solidFill>
              <a:schemeClr val="tx1"/>
            </a:solidFill>
          </a:ln>
        </p:spPr>
        <p:txBody>
          <a:bodyPr wrap="square" rtlCol="0">
            <a:spAutoFit/>
          </a:bodyPr>
          <a:lstStyle/>
          <a:p>
            <a:r>
              <a:rPr lang="en-GB" sz="1200" dirty="0"/>
              <a:t>A bulb planted on its side and the roots change direction and grow downwards</a:t>
            </a:r>
          </a:p>
        </p:txBody>
      </p:sp>
      <p:sp>
        <p:nvSpPr>
          <p:cNvPr id="7" name="TextBox 6">
            <a:extLst>
              <a:ext uri="{FF2B5EF4-FFF2-40B4-BE49-F238E27FC236}">
                <a16:creationId xmlns:a16="http://schemas.microsoft.com/office/drawing/2014/main" id="{50EDA956-BA0C-8F7F-A4D7-AE508AE3223B}"/>
              </a:ext>
            </a:extLst>
          </p:cNvPr>
          <p:cNvSpPr txBox="1"/>
          <p:nvPr/>
        </p:nvSpPr>
        <p:spPr>
          <a:xfrm>
            <a:off x="393700" y="7728235"/>
            <a:ext cx="2362200" cy="461665"/>
          </a:xfrm>
          <a:prstGeom prst="rect">
            <a:avLst/>
          </a:prstGeom>
          <a:noFill/>
          <a:ln>
            <a:solidFill>
              <a:schemeClr val="tx1"/>
            </a:solidFill>
          </a:ln>
        </p:spPr>
        <p:txBody>
          <a:bodyPr wrap="square" rtlCol="0">
            <a:spAutoFit/>
          </a:bodyPr>
          <a:lstStyle/>
          <a:p>
            <a:r>
              <a:rPr lang="en-GB" sz="1200" dirty="0"/>
              <a:t>A seed produces shoots growing upwards through the soil</a:t>
            </a:r>
          </a:p>
        </p:txBody>
      </p:sp>
      <p:sp>
        <p:nvSpPr>
          <p:cNvPr id="8" name="TextBox 7">
            <a:extLst>
              <a:ext uri="{FF2B5EF4-FFF2-40B4-BE49-F238E27FC236}">
                <a16:creationId xmlns:a16="http://schemas.microsoft.com/office/drawing/2014/main" id="{4B0361A5-EF05-D578-DF6D-0CA988FBA66B}"/>
              </a:ext>
            </a:extLst>
          </p:cNvPr>
          <p:cNvSpPr txBox="1"/>
          <p:nvPr/>
        </p:nvSpPr>
        <p:spPr>
          <a:xfrm>
            <a:off x="3211516" y="6811662"/>
            <a:ext cx="914400" cy="276999"/>
          </a:xfrm>
          <a:prstGeom prst="rect">
            <a:avLst/>
          </a:prstGeom>
          <a:noFill/>
          <a:ln>
            <a:solidFill>
              <a:schemeClr val="tx1"/>
            </a:solidFill>
          </a:ln>
        </p:spPr>
        <p:txBody>
          <a:bodyPr wrap="square" rtlCol="0">
            <a:spAutoFit/>
          </a:bodyPr>
          <a:lstStyle/>
          <a:p>
            <a:r>
              <a:rPr lang="en-GB" sz="1200" dirty="0"/>
              <a:t>Positive </a:t>
            </a:r>
          </a:p>
        </p:txBody>
      </p:sp>
      <p:sp>
        <p:nvSpPr>
          <p:cNvPr id="9" name="TextBox 8">
            <a:extLst>
              <a:ext uri="{FF2B5EF4-FFF2-40B4-BE49-F238E27FC236}">
                <a16:creationId xmlns:a16="http://schemas.microsoft.com/office/drawing/2014/main" id="{8A60103F-8B94-3BE1-7B89-A15862A59207}"/>
              </a:ext>
            </a:extLst>
          </p:cNvPr>
          <p:cNvSpPr txBox="1"/>
          <p:nvPr/>
        </p:nvSpPr>
        <p:spPr>
          <a:xfrm>
            <a:off x="3211516" y="7414305"/>
            <a:ext cx="890588" cy="276999"/>
          </a:xfrm>
          <a:prstGeom prst="rect">
            <a:avLst/>
          </a:prstGeom>
          <a:noFill/>
          <a:ln>
            <a:solidFill>
              <a:schemeClr val="tx1"/>
            </a:solidFill>
          </a:ln>
        </p:spPr>
        <p:txBody>
          <a:bodyPr wrap="square" rtlCol="0">
            <a:spAutoFit/>
          </a:bodyPr>
          <a:lstStyle/>
          <a:p>
            <a:r>
              <a:rPr lang="en-GB" sz="1200" dirty="0"/>
              <a:t>Negative </a:t>
            </a:r>
          </a:p>
        </p:txBody>
      </p:sp>
      <p:sp>
        <p:nvSpPr>
          <p:cNvPr id="10" name="TextBox 9">
            <a:extLst>
              <a:ext uri="{FF2B5EF4-FFF2-40B4-BE49-F238E27FC236}">
                <a16:creationId xmlns:a16="http://schemas.microsoft.com/office/drawing/2014/main" id="{45637D1C-E5D8-5D34-BF1B-8F0FED61A508}"/>
              </a:ext>
            </a:extLst>
          </p:cNvPr>
          <p:cNvSpPr txBox="1"/>
          <p:nvPr/>
        </p:nvSpPr>
        <p:spPr>
          <a:xfrm>
            <a:off x="4581532" y="6522998"/>
            <a:ext cx="1158868" cy="276999"/>
          </a:xfrm>
          <a:prstGeom prst="rect">
            <a:avLst/>
          </a:prstGeom>
          <a:noFill/>
          <a:ln>
            <a:solidFill>
              <a:schemeClr val="tx1"/>
            </a:solidFill>
          </a:ln>
        </p:spPr>
        <p:txBody>
          <a:bodyPr wrap="square" rtlCol="0">
            <a:spAutoFit/>
          </a:bodyPr>
          <a:lstStyle/>
          <a:p>
            <a:r>
              <a:rPr lang="en-GB" sz="1200" dirty="0"/>
              <a:t>gravitropism</a:t>
            </a:r>
          </a:p>
        </p:txBody>
      </p:sp>
      <p:sp>
        <p:nvSpPr>
          <p:cNvPr id="11" name="TextBox 10">
            <a:extLst>
              <a:ext uri="{FF2B5EF4-FFF2-40B4-BE49-F238E27FC236}">
                <a16:creationId xmlns:a16="http://schemas.microsoft.com/office/drawing/2014/main" id="{D819EAE5-0B63-5E8C-D4F1-26D53C79C88E}"/>
              </a:ext>
            </a:extLst>
          </p:cNvPr>
          <p:cNvSpPr txBox="1"/>
          <p:nvPr/>
        </p:nvSpPr>
        <p:spPr>
          <a:xfrm>
            <a:off x="4581532" y="7657438"/>
            <a:ext cx="1158868" cy="276999"/>
          </a:xfrm>
          <a:prstGeom prst="rect">
            <a:avLst/>
          </a:prstGeom>
          <a:noFill/>
          <a:ln>
            <a:solidFill>
              <a:schemeClr val="tx1"/>
            </a:solidFill>
          </a:ln>
        </p:spPr>
        <p:txBody>
          <a:bodyPr wrap="square" rtlCol="0">
            <a:spAutoFit/>
          </a:bodyPr>
          <a:lstStyle/>
          <a:p>
            <a:r>
              <a:rPr lang="en-GB" sz="1200" dirty="0"/>
              <a:t>phototropism</a:t>
            </a:r>
          </a:p>
        </p:txBody>
      </p:sp>
      <p:sp>
        <p:nvSpPr>
          <p:cNvPr id="2" name="Slide Number Placeholder 1">
            <a:extLst>
              <a:ext uri="{FF2B5EF4-FFF2-40B4-BE49-F238E27FC236}">
                <a16:creationId xmlns:a16="http://schemas.microsoft.com/office/drawing/2014/main" id="{E2C7BCF1-84A7-08D2-EA24-2F484BF7F0B2}"/>
              </a:ext>
            </a:extLst>
          </p:cNvPr>
          <p:cNvSpPr>
            <a:spLocks noGrp="1"/>
          </p:cNvSpPr>
          <p:nvPr>
            <p:ph type="sldNum" sz="quarter" idx="12"/>
          </p:nvPr>
        </p:nvSpPr>
        <p:spPr/>
        <p:txBody>
          <a:bodyPr/>
          <a:lstStyle/>
          <a:p>
            <a:fld id="{A49C798E-A141-4728-B2C1-C020555BD9EF}" type="slidenum">
              <a:rPr lang="en-GB" smtClean="0"/>
              <a:t>17</a:t>
            </a:fld>
            <a:endParaRPr lang="en-GB"/>
          </a:p>
        </p:txBody>
      </p:sp>
    </p:spTree>
    <p:extLst>
      <p:ext uri="{BB962C8B-B14F-4D97-AF65-F5344CB8AC3E}">
        <p14:creationId xmlns:p14="http://schemas.microsoft.com/office/powerpoint/2010/main" val="1122402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49" y="628653"/>
            <a:ext cx="6311900" cy="8312147"/>
          </a:xfrm>
          <a:prstGeom prst="rect">
            <a:avLst/>
          </a:prstGeom>
          <a:noFill/>
          <a:ln w="28575">
            <a:noFill/>
          </a:ln>
        </p:spPr>
        <p:txBody>
          <a:bodyPr wrap="square" rtlCol="0">
            <a:spAutoFit/>
          </a:bodyPr>
          <a:lstStyle/>
          <a:p>
            <a:r>
              <a:rPr lang="en-GB" sz="1400" b="1" dirty="0"/>
              <a:t>I wasn’t there but I still care!</a:t>
            </a:r>
          </a:p>
          <a:p>
            <a:endParaRPr lang="en-GB" sz="1200" dirty="0"/>
          </a:p>
          <a:p>
            <a:r>
              <a:rPr lang="en-US" sz="1200" dirty="0">
                <a:solidFill>
                  <a:srgbClr val="231F20"/>
                </a:solidFill>
                <a:effectLst/>
              </a:rPr>
              <a:t>In mammals, conditions such as water concentration, temperature and glucose concentration must be kept as constant as possible. These are examples of </a:t>
            </a:r>
            <a:r>
              <a:rPr lang="en-US" sz="1200" b="1" dirty="0">
                <a:solidFill>
                  <a:srgbClr val="231F20"/>
                </a:solidFill>
                <a:effectLst/>
              </a:rPr>
              <a:t>homeostasis</a:t>
            </a:r>
            <a:r>
              <a:rPr lang="en-US" sz="1200" dirty="0">
                <a:solidFill>
                  <a:srgbClr val="231F20"/>
                </a:solidFill>
                <a:effectLst/>
              </a:rPr>
              <a:t>.</a:t>
            </a:r>
          </a:p>
          <a:p>
            <a:r>
              <a:rPr lang="en-US" sz="1200" dirty="0">
                <a:solidFill>
                  <a:srgbClr val="231F20"/>
                </a:solidFill>
                <a:effectLst/>
              </a:rPr>
              <a:t>A </a:t>
            </a:r>
            <a:r>
              <a:rPr lang="en-US" sz="1200" b="1" dirty="0">
                <a:solidFill>
                  <a:srgbClr val="231F20"/>
                </a:solidFill>
                <a:effectLst/>
              </a:rPr>
              <a:t>negative feedback</a:t>
            </a:r>
            <a:r>
              <a:rPr lang="en-US" sz="1200" dirty="0">
                <a:solidFill>
                  <a:srgbClr val="231F20"/>
                </a:solidFill>
                <a:effectLst/>
              </a:rPr>
              <a:t> mechanism is an important type of control that is used in homeostasis. A negative feedback control system responds when conditions change from the ideal or set point and returns conditions to this set point. There is a continuous cycle of events in negative feedback.</a:t>
            </a:r>
          </a:p>
          <a:p>
            <a:pPr algn="l"/>
            <a:r>
              <a:rPr lang="en-US" sz="1200" b="1" i="0" dirty="0">
                <a:solidFill>
                  <a:srgbClr val="231F20"/>
                </a:solidFill>
                <a:effectLst/>
                <a:latin typeface="ReithSans"/>
              </a:rPr>
              <a:t>General stages in negative feedback</a:t>
            </a:r>
          </a:p>
          <a:p>
            <a:pPr algn="l"/>
            <a:r>
              <a:rPr lang="en-US" sz="1200" b="0" i="0" dirty="0">
                <a:solidFill>
                  <a:srgbClr val="231F20"/>
                </a:solidFill>
                <a:effectLst/>
                <a:latin typeface="ReithSans"/>
              </a:rPr>
              <a:t>In general:</a:t>
            </a:r>
          </a:p>
          <a:p>
            <a:pPr algn="l">
              <a:buFont typeface="Arial" panose="020B0604020202020204" pitchFamily="34" charset="0"/>
              <a:buChar char="•"/>
            </a:pPr>
            <a:r>
              <a:rPr lang="en-US" sz="1200" b="0" i="0" dirty="0">
                <a:solidFill>
                  <a:srgbClr val="231F20"/>
                </a:solidFill>
                <a:effectLst/>
                <a:latin typeface="ReithSans"/>
              </a:rPr>
              <a:t>if the level of something rises, control systems reduce it again</a:t>
            </a:r>
          </a:p>
          <a:p>
            <a:pPr algn="l">
              <a:buFont typeface="Arial" panose="020B0604020202020204" pitchFamily="34" charset="0"/>
              <a:buChar char="•"/>
            </a:pPr>
            <a:r>
              <a:rPr lang="en-US" sz="1200" b="0" i="0" dirty="0">
                <a:solidFill>
                  <a:srgbClr val="231F20"/>
                </a:solidFill>
                <a:effectLst/>
                <a:latin typeface="ReithSans"/>
              </a:rPr>
              <a:t>if the level of something falls, control systems raise it again</a:t>
            </a:r>
          </a:p>
          <a:p>
            <a:br>
              <a:rPr lang="en-US" sz="1200" dirty="0"/>
            </a:b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r>
              <a:rPr lang="en-GB" sz="1200" b="1" u="sng" dirty="0"/>
              <a:t>Task</a:t>
            </a:r>
          </a:p>
          <a:p>
            <a:pPr>
              <a:lnSpc>
                <a:spcPct val="150000"/>
              </a:lnSpc>
            </a:pPr>
            <a:r>
              <a:rPr lang="en-GB" sz="1200" dirty="0"/>
              <a:t>In your own words describe what is meant by negative feedback?</a:t>
            </a:r>
          </a:p>
          <a:p>
            <a:pPr>
              <a:lnSpc>
                <a:spcPct val="150000"/>
              </a:lnSpc>
            </a:pPr>
            <a:r>
              <a:rPr lang="en-GB" sz="1200" dirty="0"/>
              <a:t>………………………………………………………………………………………………………………………………………………………………………………………………………………………………………………………………………………………………………………………………………………………………………………………………………………………………………………………………………………</a:t>
            </a:r>
          </a:p>
          <a:p>
            <a:pPr>
              <a:lnSpc>
                <a:spcPct val="150000"/>
              </a:lnSpc>
            </a:pPr>
            <a:r>
              <a:rPr lang="en-GB" sz="1200" dirty="0"/>
              <a:t>Using the negative feedback system, describe how glucose levels in the blood are controlled by the negative feedback system.  (Look back at glucose control)</a:t>
            </a:r>
          </a:p>
          <a:p>
            <a:pPr>
              <a:lnSpc>
                <a:spcPct val="150000"/>
              </a:lnSpc>
            </a:pPr>
            <a:r>
              <a:rPr lang="en-GB" sz="1200" dirty="0"/>
              <a:t>…………………………………………………………………………………………………………………………………………………………………………………………………………………………………………………………………………………………………………………………………………………………………………………………………………………………………………………………………………………………………………………………………………………………………………………………………………………..………………………</a:t>
            </a:r>
          </a:p>
          <a:p>
            <a:pPr>
              <a:lnSpc>
                <a:spcPct val="150000"/>
              </a:lnSpc>
            </a:pPr>
            <a:endParaRPr lang="en-GB" sz="1200" dirty="0"/>
          </a:p>
        </p:txBody>
      </p:sp>
      <p:pic>
        <p:nvPicPr>
          <p:cNvPr id="3" name="Picture 2">
            <a:extLst>
              <a:ext uri="{FF2B5EF4-FFF2-40B4-BE49-F238E27FC236}">
                <a16:creationId xmlns:a16="http://schemas.microsoft.com/office/drawing/2014/main" id="{30668017-F435-7305-F87E-C2B37BCEF156}"/>
              </a:ext>
            </a:extLst>
          </p:cNvPr>
          <p:cNvPicPr>
            <a:picLocks noChangeAspect="1"/>
          </p:cNvPicPr>
          <p:nvPr/>
        </p:nvPicPr>
        <p:blipFill>
          <a:blip r:embed="rId2">
            <a:grayscl/>
          </a:blip>
          <a:stretch>
            <a:fillRect/>
          </a:stretch>
        </p:blipFill>
        <p:spPr>
          <a:xfrm>
            <a:off x="2299954" y="3390900"/>
            <a:ext cx="2258091" cy="1804987"/>
          </a:xfrm>
          <a:prstGeom prst="rect">
            <a:avLst/>
          </a:prstGeom>
        </p:spPr>
      </p:pic>
      <p:sp>
        <p:nvSpPr>
          <p:cNvPr id="2" name="Slide Number Placeholder 1">
            <a:extLst>
              <a:ext uri="{FF2B5EF4-FFF2-40B4-BE49-F238E27FC236}">
                <a16:creationId xmlns:a16="http://schemas.microsoft.com/office/drawing/2014/main" id="{6B3168B7-7DE1-F350-9C02-439D301B0426}"/>
              </a:ext>
            </a:extLst>
          </p:cNvPr>
          <p:cNvSpPr>
            <a:spLocks noGrp="1"/>
          </p:cNvSpPr>
          <p:nvPr>
            <p:ph type="sldNum" sz="quarter" idx="12"/>
          </p:nvPr>
        </p:nvSpPr>
        <p:spPr/>
        <p:txBody>
          <a:bodyPr/>
          <a:lstStyle/>
          <a:p>
            <a:fld id="{A49C798E-A141-4728-B2C1-C020555BD9EF}" type="slidenum">
              <a:rPr lang="en-GB" smtClean="0"/>
              <a:t>18</a:t>
            </a:fld>
            <a:endParaRPr lang="en-GB"/>
          </a:p>
        </p:txBody>
      </p:sp>
    </p:spTree>
    <p:extLst>
      <p:ext uri="{BB962C8B-B14F-4D97-AF65-F5344CB8AC3E}">
        <p14:creationId xmlns:p14="http://schemas.microsoft.com/office/powerpoint/2010/main" val="2521414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367989" y="320620"/>
            <a:ext cx="6244683" cy="8555751"/>
          </a:xfrm>
          <a:prstGeom prst="rect">
            <a:avLst/>
          </a:prstGeom>
          <a:noFill/>
          <a:ln w="28575">
            <a:solidFill>
              <a:schemeClr val="tx1"/>
            </a:solidFill>
          </a:ln>
        </p:spPr>
        <p:txBody>
          <a:bodyPr wrap="square" rtlCol="0">
            <a:spAutoFit/>
          </a:bodyPr>
          <a:lstStyle/>
          <a:p>
            <a:endParaRPr lang="en-GB" dirty="0"/>
          </a:p>
        </p:txBody>
      </p:sp>
      <p:graphicFrame>
        <p:nvGraphicFramePr>
          <p:cNvPr id="2" name="Table 2">
            <a:extLst>
              <a:ext uri="{FF2B5EF4-FFF2-40B4-BE49-F238E27FC236}">
                <a16:creationId xmlns:a16="http://schemas.microsoft.com/office/drawing/2014/main" id="{1F75738B-3B94-E3C5-685C-BDD0DBB35F9D}"/>
              </a:ext>
            </a:extLst>
          </p:cNvPr>
          <p:cNvGraphicFramePr>
            <a:graphicFrameLocks noGrp="1"/>
          </p:cNvGraphicFramePr>
          <p:nvPr/>
        </p:nvGraphicFramePr>
        <p:xfrm>
          <a:off x="490654" y="526873"/>
          <a:ext cx="5887844" cy="8048416"/>
        </p:xfrm>
        <a:graphic>
          <a:graphicData uri="http://schemas.openxmlformats.org/drawingml/2006/table">
            <a:tbl>
              <a:tblPr firstRow="1" bandRow="1">
                <a:tableStyleId>{5C22544A-7EE6-4342-B048-85BDC9FD1C3A}</a:tableStyleId>
              </a:tblPr>
              <a:tblGrid>
                <a:gridCol w="358408">
                  <a:extLst>
                    <a:ext uri="{9D8B030D-6E8A-4147-A177-3AD203B41FA5}">
                      <a16:colId xmlns:a16="http://schemas.microsoft.com/office/drawing/2014/main" val="1728834577"/>
                    </a:ext>
                  </a:extLst>
                </a:gridCol>
                <a:gridCol w="5529436">
                  <a:extLst>
                    <a:ext uri="{9D8B030D-6E8A-4147-A177-3AD203B41FA5}">
                      <a16:colId xmlns:a16="http://schemas.microsoft.com/office/drawing/2014/main" val="4271346352"/>
                    </a:ext>
                  </a:extLst>
                </a:gridCol>
              </a:tblGrid>
              <a:tr h="804841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US" sz="1200" b="0" kern="1200" dirty="0">
                          <a:solidFill>
                            <a:schemeClr val="tx1"/>
                          </a:solidFill>
                          <a:effectLst/>
                          <a:latin typeface="+mn-lt"/>
                          <a:ea typeface="+mn-ea"/>
                          <a:cs typeface="+mn-cs"/>
                        </a:rPr>
                        <a:t>In order to survive, plants require light and water for photosynthesis. They have </a:t>
                      </a:r>
                    </a:p>
                    <a:p>
                      <a:pPr>
                        <a:lnSpc>
                          <a:spcPct val="150000"/>
                        </a:lnSpc>
                      </a:pPr>
                      <a:r>
                        <a:rPr lang="en-US" sz="1200" b="0" kern="1200" dirty="0">
                          <a:solidFill>
                            <a:schemeClr val="tx1"/>
                          </a:solidFill>
                          <a:effectLst/>
                          <a:latin typeface="+mn-lt"/>
                          <a:ea typeface="+mn-ea"/>
                          <a:cs typeface="+mn-cs"/>
                        </a:rPr>
                        <a:t>developed responses called tropisms to help ensure they grow towards adequate</a:t>
                      </a:r>
                    </a:p>
                    <a:p>
                      <a:pPr>
                        <a:lnSpc>
                          <a:spcPct val="150000"/>
                        </a:lnSpc>
                      </a:pPr>
                      <a:r>
                        <a:rPr lang="en-US" sz="1200" b="0" kern="1200" dirty="0">
                          <a:solidFill>
                            <a:schemeClr val="tx1"/>
                          </a:solidFill>
                          <a:effectLst/>
                          <a:latin typeface="+mn-lt"/>
                          <a:ea typeface="+mn-ea"/>
                          <a:cs typeface="+mn-cs"/>
                        </a:rPr>
                        <a:t>sources of light and water.  There are two main types of tropisms:</a:t>
                      </a:r>
                    </a:p>
                    <a:p>
                      <a:pPr marL="171450" indent="-171450">
                        <a:lnSpc>
                          <a:spcPct val="150000"/>
                        </a:lnSpc>
                        <a:buFont typeface="Arial" panose="020B0604020202020204" pitchFamily="34" charset="0"/>
                        <a:buChar char="•"/>
                      </a:pPr>
                      <a:r>
                        <a:rPr lang="en-US" sz="1200" b="0" kern="1200" dirty="0">
                          <a:solidFill>
                            <a:schemeClr val="tx1"/>
                          </a:solidFill>
                          <a:effectLst/>
                          <a:latin typeface="+mn-lt"/>
                          <a:ea typeface="+mn-ea"/>
                          <a:cs typeface="+mn-cs"/>
                        </a:rPr>
                        <a:t>positive tropisms – the plant grows towards the stimulus</a:t>
                      </a:r>
                    </a:p>
                    <a:p>
                      <a:pPr marL="171450" indent="-171450">
                        <a:lnSpc>
                          <a:spcPct val="150000"/>
                        </a:lnSpc>
                        <a:buFont typeface="Arial" panose="020B0604020202020204" pitchFamily="34" charset="0"/>
                        <a:buChar char="•"/>
                      </a:pPr>
                      <a:r>
                        <a:rPr lang="en-US" sz="1200" b="0" kern="1200" dirty="0">
                          <a:solidFill>
                            <a:schemeClr val="tx1"/>
                          </a:solidFill>
                          <a:effectLst/>
                          <a:latin typeface="+mn-lt"/>
                          <a:ea typeface="+mn-ea"/>
                          <a:cs typeface="+mn-cs"/>
                        </a:rPr>
                        <a:t>negative tropisms – the plant grows away from the stimulus</a:t>
                      </a:r>
                    </a:p>
                    <a:p>
                      <a:pPr>
                        <a:lnSpc>
                          <a:spcPct val="150000"/>
                        </a:lnSpc>
                      </a:pPr>
                      <a:r>
                        <a:rPr lang="en-US" sz="1200" b="0" kern="1200" dirty="0">
                          <a:solidFill>
                            <a:schemeClr val="tx1"/>
                          </a:solidFill>
                          <a:effectLst/>
                          <a:latin typeface="+mn-lt"/>
                          <a:ea typeface="+mn-ea"/>
                          <a:cs typeface="+mn-cs"/>
                        </a:rPr>
                        <a:t>Phototropism is a response to the stimulus of light. </a:t>
                      </a:r>
                    </a:p>
                    <a:p>
                      <a:pPr>
                        <a:lnSpc>
                          <a:spcPct val="150000"/>
                        </a:lnSpc>
                      </a:pPr>
                      <a:r>
                        <a:rPr lang="en-US" sz="1200" b="1" u="sng" kern="1200" dirty="0">
                          <a:solidFill>
                            <a:schemeClr val="tx1"/>
                          </a:solidFill>
                          <a:effectLst/>
                          <a:latin typeface="+mn-lt"/>
                          <a:ea typeface="+mn-ea"/>
                          <a:cs typeface="+mn-cs"/>
                        </a:rPr>
                        <a:t>Responses to stimuli of different parts of the plant</a:t>
                      </a:r>
                    </a:p>
                    <a:p>
                      <a:pPr>
                        <a:lnSpc>
                          <a:spcPct val="150000"/>
                        </a:lnSpc>
                      </a:pPr>
                      <a:r>
                        <a:rPr lang="en-US" sz="1200" b="0" kern="1200" dirty="0">
                          <a:solidFill>
                            <a:schemeClr val="tx1"/>
                          </a:solidFill>
                          <a:effectLst/>
                          <a:latin typeface="+mn-lt"/>
                          <a:ea typeface="+mn-ea"/>
                          <a:cs typeface="+mn-cs"/>
                        </a:rPr>
                        <a:t>In the plant stem, responses to light are known as a positive phototropism, which means the stem grows towards the light.  In the plant root, responses to light are known as a negative phototropism, which means the root grows away from the light</a:t>
                      </a:r>
                    </a:p>
                    <a:p>
                      <a:pPr>
                        <a:lnSpc>
                          <a:spcPct val="150000"/>
                        </a:lnSpc>
                      </a:pPr>
                      <a:r>
                        <a:rPr lang="en-US" sz="1200" b="1" u="sng" kern="1200" dirty="0">
                          <a:solidFill>
                            <a:schemeClr val="tx1"/>
                          </a:solidFill>
                          <a:effectLst/>
                          <a:latin typeface="+mn-lt"/>
                          <a:ea typeface="+mn-ea"/>
                          <a:cs typeface="+mn-cs"/>
                        </a:rPr>
                        <a:t>Auxins</a:t>
                      </a:r>
                    </a:p>
                    <a:p>
                      <a:pPr>
                        <a:lnSpc>
                          <a:spcPct val="150000"/>
                        </a:lnSpc>
                      </a:pPr>
                      <a:r>
                        <a:rPr lang="en-US" sz="1200" b="1" kern="1200" dirty="0">
                          <a:solidFill>
                            <a:schemeClr val="tx1"/>
                          </a:solidFill>
                          <a:effectLst/>
                          <a:latin typeface="+mn-lt"/>
                          <a:ea typeface="+mn-ea"/>
                          <a:cs typeface="+mn-cs"/>
                        </a:rPr>
                        <a:t>Auxins</a:t>
                      </a:r>
                      <a:r>
                        <a:rPr lang="en-US" sz="1200" b="0" kern="1200" dirty="0">
                          <a:solidFill>
                            <a:schemeClr val="tx1"/>
                          </a:solidFill>
                          <a:effectLst/>
                          <a:latin typeface="+mn-lt"/>
                          <a:ea typeface="+mn-ea"/>
                          <a:cs typeface="+mn-cs"/>
                        </a:rPr>
                        <a:t> are a family of </a:t>
                      </a:r>
                      <a:r>
                        <a:rPr lang="en-US" sz="1200" b="1" kern="1200" dirty="0">
                          <a:solidFill>
                            <a:schemeClr val="tx1"/>
                          </a:solidFill>
                          <a:effectLst/>
                          <a:latin typeface="+mn-lt"/>
                          <a:ea typeface="+mn-ea"/>
                          <a:cs typeface="+mn-cs"/>
                        </a:rPr>
                        <a:t>plant hormones</a:t>
                      </a:r>
                      <a:r>
                        <a:rPr lang="en-US" sz="1200" b="0" kern="1200" dirty="0">
                          <a:solidFill>
                            <a:schemeClr val="tx1"/>
                          </a:solidFill>
                          <a:effectLst/>
                          <a:latin typeface="+mn-lt"/>
                          <a:ea typeface="+mn-ea"/>
                          <a:cs typeface="+mn-cs"/>
                        </a:rPr>
                        <a:t>. They are mostly made in the tips of the growing stems and roots, which are known as apical </a:t>
                      </a:r>
                      <a:r>
                        <a:rPr lang="en-US" sz="1200" b="1" kern="1200" dirty="0">
                          <a:solidFill>
                            <a:schemeClr val="tx1"/>
                          </a:solidFill>
                          <a:effectLst/>
                          <a:latin typeface="+mn-lt"/>
                          <a:ea typeface="+mn-ea"/>
                          <a:cs typeface="+mn-cs"/>
                        </a:rPr>
                        <a:t>meristems</a:t>
                      </a:r>
                      <a:r>
                        <a:rPr lang="en-US" sz="1200" b="0" kern="1200" dirty="0">
                          <a:solidFill>
                            <a:schemeClr val="tx1"/>
                          </a:solidFill>
                          <a:effectLst/>
                          <a:latin typeface="+mn-lt"/>
                          <a:ea typeface="+mn-ea"/>
                          <a:cs typeface="+mn-cs"/>
                        </a:rPr>
                        <a:t>, and can </a:t>
                      </a:r>
                      <a:r>
                        <a:rPr lang="en-US" sz="1200" b="1" kern="1200" dirty="0">
                          <a:solidFill>
                            <a:schemeClr val="tx1"/>
                          </a:solidFill>
                          <a:effectLst/>
                          <a:latin typeface="+mn-lt"/>
                          <a:ea typeface="+mn-ea"/>
                          <a:cs typeface="+mn-cs"/>
                        </a:rPr>
                        <a:t>diffuse </a:t>
                      </a:r>
                      <a:r>
                        <a:rPr lang="en-US" sz="1200" b="0" kern="1200" dirty="0">
                          <a:solidFill>
                            <a:schemeClr val="tx1"/>
                          </a:solidFill>
                          <a:effectLst/>
                          <a:latin typeface="+mn-lt"/>
                          <a:ea typeface="+mn-ea"/>
                          <a:cs typeface="+mn-cs"/>
                        </a:rPr>
                        <a:t>to other parts of the stems or roots.  Auxins </a:t>
                      </a:r>
                      <a:r>
                        <a:rPr lang="en-US" sz="1200" b="1" kern="1200" dirty="0">
                          <a:solidFill>
                            <a:schemeClr val="tx1"/>
                          </a:solidFill>
                          <a:effectLst/>
                          <a:latin typeface="+mn-lt"/>
                          <a:ea typeface="+mn-ea"/>
                          <a:cs typeface="+mn-cs"/>
                        </a:rPr>
                        <a:t>control the growth of plants</a:t>
                      </a:r>
                      <a:r>
                        <a:rPr lang="en-US" sz="1200" b="0" kern="1200" dirty="0">
                          <a:solidFill>
                            <a:schemeClr val="tx1"/>
                          </a:solidFill>
                          <a:effectLst/>
                          <a:latin typeface="+mn-lt"/>
                          <a:ea typeface="+mn-ea"/>
                          <a:cs typeface="+mn-cs"/>
                        </a:rPr>
                        <a:t> by promoting cell division and causing elongation in plant cells (the cells get longer).  </a:t>
                      </a:r>
                    </a:p>
                    <a:p>
                      <a:pPr>
                        <a:lnSpc>
                          <a:spcPct val="150000"/>
                        </a:lnSpc>
                      </a:pPr>
                      <a:r>
                        <a:rPr lang="en-US" sz="1200" b="1" kern="1200" dirty="0">
                          <a:solidFill>
                            <a:schemeClr val="tx1"/>
                          </a:solidFill>
                          <a:effectLst/>
                          <a:latin typeface="+mn-lt"/>
                          <a:ea typeface="+mn-ea"/>
                          <a:cs typeface="+mn-cs"/>
                        </a:rPr>
                        <a:t>Stems and roots respond differently to high concentrations of auxins:</a:t>
                      </a:r>
                    </a:p>
                    <a:p>
                      <a:pPr marL="171450" indent="-171450">
                        <a:lnSpc>
                          <a:spcPct val="150000"/>
                        </a:lnSpc>
                        <a:buFont typeface="Arial" panose="020B0604020202020204" pitchFamily="34" charset="0"/>
                        <a:buChar char="•"/>
                      </a:pPr>
                      <a:r>
                        <a:rPr lang="en-US" sz="1200" b="0" kern="1200" dirty="0">
                          <a:solidFill>
                            <a:schemeClr val="tx1"/>
                          </a:solidFill>
                          <a:effectLst/>
                          <a:latin typeface="+mn-lt"/>
                          <a:ea typeface="+mn-ea"/>
                          <a:cs typeface="+mn-cs"/>
                        </a:rPr>
                        <a:t>cells in stems grow more</a:t>
                      </a:r>
                    </a:p>
                    <a:p>
                      <a:pPr marL="171450" indent="-171450">
                        <a:lnSpc>
                          <a:spcPct val="150000"/>
                        </a:lnSpc>
                        <a:buFont typeface="Arial" panose="020B0604020202020204" pitchFamily="34" charset="0"/>
                        <a:buChar char="•"/>
                      </a:pPr>
                      <a:r>
                        <a:rPr lang="en-US" sz="1200" b="0" kern="1200" dirty="0">
                          <a:solidFill>
                            <a:schemeClr val="tx1"/>
                          </a:solidFill>
                          <a:effectLst/>
                          <a:latin typeface="+mn-lt"/>
                          <a:ea typeface="+mn-ea"/>
                          <a:cs typeface="+mn-cs"/>
                        </a:rPr>
                        <a:t>cells in roots grow less</a:t>
                      </a:r>
                    </a:p>
                    <a:p>
                      <a:pPr>
                        <a:lnSpc>
                          <a:spcPct val="150000"/>
                        </a:lnSpc>
                      </a:pPr>
                      <a:r>
                        <a:rPr lang="en-US" sz="1200" b="1" u="sng" kern="1200" dirty="0">
                          <a:solidFill>
                            <a:schemeClr val="tx1"/>
                          </a:solidFill>
                          <a:effectLst/>
                          <a:latin typeface="+mn-lt"/>
                          <a:ea typeface="+mn-ea"/>
                          <a:cs typeface="+mn-cs"/>
                        </a:rPr>
                        <a:t>Phototropism</a:t>
                      </a:r>
                    </a:p>
                    <a:p>
                      <a:pPr>
                        <a:lnSpc>
                          <a:spcPct val="150000"/>
                        </a:lnSpc>
                      </a:pPr>
                      <a:r>
                        <a:rPr lang="en-US" sz="1200" b="0" kern="1200" dirty="0">
                          <a:solidFill>
                            <a:schemeClr val="tx1"/>
                          </a:solidFill>
                          <a:effectLst/>
                          <a:latin typeface="+mn-lt"/>
                          <a:ea typeface="+mn-ea"/>
                          <a:cs typeface="+mn-cs"/>
                        </a:rPr>
                        <a:t>This is caused by an unequal distribution of auxin.</a:t>
                      </a:r>
                    </a:p>
                    <a:p>
                      <a:r>
                        <a:rPr lang="en-US" sz="1200" dirty="0"/>
                        <a:t>In a stem, the shaded side contains more auxin and grows longer, which causes the stem t</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pPr>
                        <a:lnSpc>
                          <a:spcPct val="150000"/>
                        </a:lnSpc>
                      </a:pPr>
                      <a:r>
                        <a:rPr lang="en-US" sz="1200" b="1" i="0" kern="1200" dirty="0">
                          <a:solidFill>
                            <a:schemeClr val="tx1"/>
                          </a:solidFill>
                          <a:effectLst/>
                          <a:latin typeface="+mn-lt"/>
                          <a:ea typeface="+mn-ea"/>
                          <a:cs typeface="+mn-cs"/>
                        </a:rPr>
                        <a:t>In a stem</a:t>
                      </a:r>
                      <a:r>
                        <a:rPr lang="en-US" sz="1200" b="0" i="0" kern="1200" dirty="0">
                          <a:solidFill>
                            <a:schemeClr val="tx1"/>
                          </a:solidFill>
                          <a:effectLst/>
                          <a:latin typeface="+mn-lt"/>
                          <a:ea typeface="+mn-ea"/>
                          <a:cs typeface="+mn-cs"/>
                        </a:rPr>
                        <a:t>, the shaded side contains more auxin and </a:t>
                      </a:r>
                      <a:r>
                        <a:rPr lang="en-US" sz="1200" b="1" i="0" kern="1200" dirty="0">
                          <a:solidFill>
                            <a:schemeClr val="tx1"/>
                          </a:solidFill>
                          <a:effectLst/>
                          <a:latin typeface="+mn-lt"/>
                          <a:ea typeface="+mn-ea"/>
                          <a:cs typeface="+mn-cs"/>
                        </a:rPr>
                        <a:t>grows longer</a:t>
                      </a:r>
                      <a:r>
                        <a:rPr lang="en-US" sz="1200" b="0" i="0" kern="1200" dirty="0">
                          <a:solidFill>
                            <a:schemeClr val="tx1"/>
                          </a:solidFill>
                          <a:effectLst/>
                          <a:latin typeface="+mn-lt"/>
                          <a:ea typeface="+mn-ea"/>
                          <a:cs typeface="+mn-cs"/>
                        </a:rPr>
                        <a:t>, which causes the stem to grow towards the light. It is vital to note that the plant does </a:t>
                      </a:r>
                      <a:r>
                        <a:rPr lang="en-US" sz="1200" b="1" i="0" kern="1200" dirty="0">
                          <a:solidFill>
                            <a:schemeClr val="tx1"/>
                          </a:solidFill>
                          <a:effectLst/>
                          <a:latin typeface="+mn-lt"/>
                          <a:ea typeface="+mn-ea"/>
                          <a:cs typeface="+mn-cs"/>
                        </a:rPr>
                        <a:t>NOT</a:t>
                      </a:r>
                      <a:r>
                        <a:rPr lang="en-US" sz="1200" b="0" i="0" kern="1200" dirty="0">
                          <a:solidFill>
                            <a:schemeClr val="tx1"/>
                          </a:solidFill>
                          <a:effectLst/>
                          <a:latin typeface="+mn-lt"/>
                          <a:ea typeface="+mn-ea"/>
                          <a:cs typeface="+mn-cs"/>
                        </a:rPr>
                        <a:t> bend towards the light.</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a:extLst>
              <a:ext uri="{FF2B5EF4-FFF2-40B4-BE49-F238E27FC236}">
                <a16:creationId xmlns:a16="http://schemas.microsoft.com/office/drawing/2014/main" id="{64DD03C5-C371-8C68-7192-170ECC0BA941}"/>
              </a:ext>
            </a:extLst>
          </p:cNvPr>
          <p:cNvPicPr>
            <a:picLocks noChangeAspect="1"/>
          </p:cNvPicPr>
          <p:nvPr/>
        </p:nvPicPr>
        <p:blipFill>
          <a:blip r:embed="rId2">
            <a:duotone>
              <a:schemeClr val="accent3">
                <a:shade val="45000"/>
                <a:satMod val="135000"/>
              </a:schemeClr>
              <a:prstClr val="white"/>
            </a:duotone>
          </a:blip>
          <a:stretch>
            <a:fillRect/>
          </a:stretch>
        </p:blipFill>
        <p:spPr>
          <a:xfrm>
            <a:off x="2129882" y="6059676"/>
            <a:ext cx="2680693" cy="1658249"/>
          </a:xfrm>
          <a:prstGeom prst="rect">
            <a:avLst/>
          </a:prstGeom>
        </p:spPr>
      </p:pic>
      <p:sp>
        <p:nvSpPr>
          <p:cNvPr id="3" name="Slide Number Placeholder 2">
            <a:extLst>
              <a:ext uri="{FF2B5EF4-FFF2-40B4-BE49-F238E27FC236}">
                <a16:creationId xmlns:a16="http://schemas.microsoft.com/office/drawing/2014/main" id="{EB0DF4F2-DDED-CA5F-52A7-F51381BBF8D3}"/>
              </a:ext>
            </a:extLst>
          </p:cNvPr>
          <p:cNvSpPr>
            <a:spLocks noGrp="1"/>
          </p:cNvSpPr>
          <p:nvPr>
            <p:ph type="sldNum" sz="quarter" idx="12"/>
          </p:nvPr>
        </p:nvSpPr>
        <p:spPr/>
        <p:txBody>
          <a:bodyPr/>
          <a:lstStyle/>
          <a:p>
            <a:fld id="{A49C798E-A141-4728-B2C1-C020555BD9EF}" type="slidenum">
              <a:rPr lang="en-GB" smtClean="0"/>
              <a:t>19</a:t>
            </a:fld>
            <a:endParaRPr lang="en-GB"/>
          </a:p>
        </p:txBody>
      </p:sp>
    </p:spTree>
    <p:extLst>
      <p:ext uri="{BB962C8B-B14F-4D97-AF65-F5344CB8AC3E}">
        <p14:creationId xmlns:p14="http://schemas.microsoft.com/office/powerpoint/2010/main" val="1711611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BIG PICTURE</a:t>
            </a:r>
          </a:p>
        </p:txBody>
      </p:sp>
      <p:graphicFrame>
        <p:nvGraphicFramePr>
          <p:cNvPr id="6" name="Table 6">
            <a:extLst>
              <a:ext uri="{FF2B5EF4-FFF2-40B4-BE49-F238E27FC236}">
                <a16:creationId xmlns:a16="http://schemas.microsoft.com/office/drawing/2014/main" id="{7FFA2D90-58A7-CAF5-5936-A77DCE3C1B06}"/>
              </a:ext>
            </a:extLst>
          </p:cNvPr>
          <p:cNvGraphicFramePr>
            <a:graphicFrameLocks noGrp="1"/>
          </p:cNvGraphicFramePr>
          <p:nvPr/>
        </p:nvGraphicFramePr>
        <p:xfrm>
          <a:off x="273050" y="926634"/>
          <a:ext cx="6311900" cy="1569720"/>
        </p:xfrm>
        <a:graphic>
          <a:graphicData uri="http://schemas.openxmlformats.org/drawingml/2006/table">
            <a:tbl>
              <a:tblPr firstRow="1" bandRow="1">
                <a:tableStyleId>{5940675A-B579-460E-94D1-54222C63F5DA}</a:tableStyleId>
              </a:tblPr>
              <a:tblGrid>
                <a:gridCol w="806450">
                  <a:extLst>
                    <a:ext uri="{9D8B030D-6E8A-4147-A177-3AD203B41FA5}">
                      <a16:colId xmlns:a16="http://schemas.microsoft.com/office/drawing/2014/main" val="1636811758"/>
                    </a:ext>
                  </a:extLst>
                </a:gridCol>
                <a:gridCol w="5505450">
                  <a:extLst>
                    <a:ext uri="{9D8B030D-6E8A-4147-A177-3AD203B41FA5}">
                      <a16:colId xmlns:a16="http://schemas.microsoft.com/office/drawing/2014/main" val="748757239"/>
                    </a:ext>
                  </a:extLst>
                </a:gridCol>
              </a:tblGrid>
              <a:tr h="370840">
                <a:tc gridSpan="2">
                  <a:txBody>
                    <a:bodyPr/>
                    <a:lstStyle/>
                    <a:p>
                      <a:r>
                        <a:rPr lang="en-GB" sz="1200" b="1" dirty="0"/>
                        <a:t>How will my prior knowledge develop my understanding of this topic?</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260222018"/>
                  </a:ext>
                </a:extLst>
              </a:tr>
              <a:tr h="370840">
                <a:tc>
                  <a:txBody>
                    <a:bodyPr/>
                    <a:lstStyle/>
                    <a:p>
                      <a:pPr algn="ctr"/>
                      <a:r>
                        <a:rPr lang="en-GB" sz="1200" b="1" dirty="0"/>
                        <a:t>Y7</a:t>
                      </a:r>
                    </a:p>
                  </a:txBody>
                  <a:tcPr>
                    <a:solidFill>
                      <a:schemeClr val="bg1"/>
                    </a:solidFill>
                  </a:tcPr>
                </a:tc>
                <a:tc>
                  <a:txBody>
                    <a:bodyPr/>
                    <a:lstStyle/>
                    <a:p>
                      <a:r>
                        <a:rPr lang="en-GB" sz="1200" dirty="0"/>
                        <a:t>The Cells and Organisation topic introduced the body structures required. </a:t>
                      </a:r>
                    </a:p>
                  </a:txBody>
                  <a:tcPr>
                    <a:solidFill>
                      <a:schemeClr val="bg1"/>
                    </a:solidFill>
                  </a:tcPr>
                </a:tc>
                <a:extLst>
                  <a:ext uri="{0D108BD9-81ED-4DB2-BD59-A6C34878D82A}">
                    <a16:rowId xmlns:a16="http://schemas.microsoft.com/office/drawing/2014/main" val="2330864863"/>
                  </a:ext>
                </a:extLst>
              </a:tr>
              <a:tr h="370840">
                <a:tc>
                  <a:txBody>
                    <a:bodyPr/>
                    <a:lstStyle/>
                    <a:p>
                      <a:pPr algn="ctr"/>
                      <a:r>
                        <a:rPr lang="en-GB" sz="1200" b="1" dirty="0"/>
                        <a:t>Y8</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3524525738"/>
                  </a:ext>
                </a:extLst>
              </a:tr>
              <a:tr h="370840">
                <a:tc>
                  <a:txBody>
                    <a:bodyPr/>
                    <a:lstStyle/>
                    <a:p>
                      <a:pPr algn="ctr"/>
                      <a:r>
                        <a:rPr lang="en-GB" sz="1200" b="1" dirty="0"/>
                        <a:t>Y9</a:t>
                      </a:r>
                    </a:p>
                  </a:txBody>
                  <a:tcPr>
                    <a:solidFill>
                      <a:schemeClr val="bg1"/>
                    </a:solidFill>
                  </a:tcPr>
                </a:tc>
                <a:tc>
                  <a:txBody>
                    <a:bodyPr/>
                    <a:lstStyle/>
                    <a:p>
                      <a:r>
                        <a:rPr lang="en-GB" sz="1200" dirty="0"/>
                        <a:t>The GCSE Cell Biology topic added depth to prior learning from KS3. This is a threshold topic for this topic. </a:t>
                      </a:r>
                    </a:p>
                  </a:txBody>
                  <a:tcPr>
                    <a:solidFill>
                      <a:schemeClr val="bg1"/>
                    </a:solidFill>
                  </a:tcPr>
                </a:tc>
                <a:extLst>
                  <a:ext uri="{0D108BD9-81ED-4DB2-BD59-A6C34878D82A}">
                    <a16:rowId xmlns:a16="http://schemas.microsoft.com/office/drawing/2014/main" val="3248912250"/>
                  </a:ext>
                </a:extLst>
              </a:tr>
            </a:tbl>
          </a:graphicData>
        </a:graphic>
      </p:graphicFrame>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nvGraphicFramePr>
        <p:xfrm>
          <a:off x="273050" y="2685598"/>
          <a:ext cx="6311901" cy="2388207"/>
        </p:xfrm>
        <a:graphic>
          <a:graphicData uri="http://schemas.openxmlformats.org/drawingml/2006/table">
            <a:tbl>
              <a:tblPr firstRow="1" bandRow="1">
                <a:tableStyleId>{5940675A-B579-460E-94D1-54222C63F5DA}</a:tableStyleId>
              </a:tblPr>
              <a:tblGrid>
                <a:gridCol w="908050">
                  <a:extLst>
                    <a:ext uri="{9D8B030D-6E8A-4147-A177-3AD203B41FA5}">
                      <a16:colId xmlns:a16="http://schemas.microsoft.com/office/drawing/2014/main" val="1068356305"/>
                    </a:ext>
                  </a:extLst>
                </a:gridCol>
                <a:gridCol w="2247900">
                  <a:extLst>
                    <a:ext uri="{9D8B030D-6E8A-4147-A177-3AD203B41FA5}">
                      <a16:colId xmlns:a16="http://schemas.microsoft.com/office/drawing/2014/main" val="3913828224"/>
                    </a:ext>
                  </a:extLst>
                </a:gridCol>
                <a:gridCol w="914400">
                  <a:extLst>
                    <a:ext uri="{9D8B030D-6E8A-4147-A177-3AD203B41FA5}">
                      <a16:colId xmlns:a16="http://schemas.microsoft.com/office/drawing/2014/main" val="1664534013"/>
                    </a:ext>
                  </a:extLst>
                </a:gridCol>
                <a:gridCol w="2241551">
                  <a:extLst>
                    <a:ext uri="{9D8B030D-6E8A-4147-A177-3AD203B41FA5}">
                      <a16:colId xmlns:a16="http://schemas.microsoft.com/office/drawing/2014/main" val="852912441"/>
                    </a:ext>
                  </a:extLst>
                </a:gridCol>
              </a:tblGrid>
              <a:tr h="559407">
                <a:tc gridSpan="4">
                  <a:txBody>
                    <a:bodyPr/>
                    <a:lstStyle/>
                    <a:p>
                      <a:r>
                        <a:rPr lang="en-GB" sz="1200" b="1" dirty="0"/>
                        <a:t>Learning Journey </a:t>
                      </a:r>
                    </a:p>
                  </a:txBody>
                  <a:tcPr>
                    <a:solidFill>
                      <a:schemeClr val="bg1">
                        <a:lumMod val="85000"/>
                      </a:schemeClr>
                    </a:solidFill>
                  </a:tcPr>
                </a:tc>
                <a:tc hMerge="1">
                  <a:txBody>
                    <a:bodyPr/>
                    <a:lstStyle/>
                    <a:p>
                      <a:endParaRPr lang="en-GB" dirty="0"/>
                    </a:p>
                  </a:txBody>
                  <a:tcPr/>
                </a:tc>
                <a:tc hMerge="1">
                  <a:txBody>
                    <a:bodyPr/>
                    <a:lstStyle/>
                    <a:p>
                      <a:endParaRPr lang="en-GB" sz="1200" b="1" dirty="0"/>
                    </a:p>
                  </a:txBody>
                  <a:tcPr>
                    <a:solidFill>
                      <a:schemeClr val="bg1">
                        <a:lumMod val="85000"/>
                      </a:schemeClr>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996584451"/>
                  </a:ext>
                </a:extLst>
              </a:tr>
              <a:tr h="439790">
                <a:tc>
                  <a:txBody>
                    <a:bodyPr/>
                    <a:lstStyle/>
                    <a:p>
                      <a:r>
                        <a:rPr lang="en-GB" sz="1200" dirty="0"/>
                        <a:t>Subtopic 1</a:t>
                      </a:r>
                    </a:p>
                  </a:txBody>
                  <a:tcPr/>
                </a:tc>
                <a:tc>
                  <a:txBody>
                    <a:bodyPr/>
                    <a:lstStyle/>
                    <a:p>
                      <a:r>
                        <a:rPr lang="en-GB" sz="1200" dirty="0"/>
                        <a:t>4.5.1 &amp; 4.5.2.1 – Homeostasis and the human nervous system</a:t>
                      </a:r>
                      <a:endParaRPr lang="en-GB" sz="1200" b="1" dirty="0">
                        <a:solidFill>
                          <a:srgbClr val="00B050"/>
                        </a:solidFill>
                      </a:endParaRPr>
                    </a:p>
                  </a:txBody>
                  <a:tcPr/>
                </a:tc>
                <a:tc>
                  <a:txBody>
                    <a:bodyPr/>
                    <a:lstStyle/>
                    <a:p>
                      <a:r>
                        <a:rPr lang="en-GB" sz="1200" dirty="0"/>
                        <a:t>Subtopic 5</a:t>
                      </a:r>
                    </a:p>
                  </a:txBody>
                  <a:tcPr/>
                </a:tc>
                <a:tc>
                  <a:txBody>
                    <a:bodyPr/>
                    <a:lstStyle/>
                    <a:p>
                      <a:r>
                        <a:rPr lang="en-GB" sz="1200" dirty="0"/>
                        <a:t>4.5.3.4 Hormones in human reproduction</a:t>
                      </a:r>
                      <a:endParaRPr lang="en-GB" sz="1200" dirty="0">
                        <a:solidFill>
                          <a:srgbClr val="00B050"/>
                        </a:solidFill>
                      </a:endParaRPr>
                    </a:p>
                  </a:txBody>
                  <a:tcPr/>
                </a:tc>
                <a:extLst>
                  <a:ext uri="{0D108BD9-81ED-4DB2-BD59-A6C34878D82A}">
                    <a16:rowId xmlns:a16="http://schemas.microsoft.com/office/drawing/2014/main" val="3986441415"/>
                  </a:ext>
                </a:extLst>
              </a:tr>
              <a:tr h="439790">
                <a:tc>
                  <a:txBody>
                    <a:bodyPr/>
                    <a:lstStyle/>
                    <a:p>
                      <a:r>
                        <a:rPr lang="en-GB" sz="1200" dirty="0"/>
                        <a:t>Subtopic 2</a:t>
                      </a:r>
                    </a:p>
                  </a:txBody>
                  <a:tcPr/>
                </a:tc>
                <a:tc>
                  <a:txBody>
                    <a:bodyPr/>
                    <a:lstStyle/>
                    <a:p>
                      <a:r>
                        <a:rPr lang="en-GB" sz="1200" b="1" dirty="0"/>
                        <a:t>RP – practical &amp; analysis</a:t>
                      </a:r>
                      <a:endParaRPr lang="en-GB" sz="1200" b="1" dirty="0">
                        <a:solidFill>
                          <a:srgbClr val="00B050"/>
                        </a:solidFill>
                      </a:endParaRPr>
                    </a:p>
                  </a:txBody>
                  <a:tcPr/>
                </a:tc>
                <a:tc>
                  <a:txBody>
                    <a:bodyPr/>
                    <a:lstStyle/>
                    <a:p>
                      <a:r>
                        <a:rPr lang="en-GB" sz="1200" dirty="0"/>
                        <a:t>Subtopic 6</a:t>
                      </a:r>
                    </a:p>
                  </a:txBody>
                  <a:tcPr/>
                </a:tc>
                <a:tc>
                  <a:txBody>
                    <a:bodyPr/>
                    <a:lstStyle/>
                    <a:p>
                      <a:r>
                        <a:rPr lang="en-GB" sz="1200" dirty="0"/>
                        <a:t>4.5.3.5 Contraception</a:t>
                      </a:r>
                    </a:p>
                    <a:p>
                      <a:r>
                        <a:rPr lang="en-GB" sz="1200" dirty="0"/>
                        <a:t>4.5.3.6 HT only Infertility</a:t>
                      </a:r>
                      <a:endParaRPr lang="en-GB" sz="1200" dirty="0">
                        <a:solidFill>
                          <a:srgbClr val="92D050"/>
                        </a:solidFill>
                      </a:endParaRPr>
                    </a:p>
                  </a:txBody>
                  <a:tcPr/>
                </a:tc>
                <a:extLst>
                  <a:ext uri="{0D108BD9-81ED-4DB2-BD59-A6C34878D82A}">
                    <a16:rowId xmlns:a16="http://schemas.microsoft.com/office/drawing/2014/main" val="3135617624"/>
                  </a:ext>
                </a:extLst>
              </a:tr>
              <a:tr h="439790">
                <a:tc>
                  <a:txBody>
                    <a:bodyPr/>
                    <a:lstStyle/>
                    <a:p>
                      <a:r>
                        <a:rPr lang="en-GB" sz="1200" dirty="0"/>
                        <a:t>Subtopic 3</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4.5.3.1 Human endocrine system</a:t>
                      </a:r>
                      <a:endParaRPr lang="en-GB" sz="1200" dirty="0">
                        <a:solidFill>
                          <a:srgbClr val="00B050"/>
                        </a:solidFill>
                      </a:endParaRPr>
                    </a:p>
                  </a:txBody>
                  <a:tcPr/>
                </a:tc>
                <a:tc>
                  <a:txBody>
                    <a:bodyPr/>
                    <a:lstStyle/>
                    <a:p>
                      <a:r>
                        <a:rPr lang="en-GB" sz="1200" dirty="0"/>
                        <a:t>Subtopic 7</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4.5.4.2 HT only Use of plant hormones</a:t>
                      </a:r>
                      <a:endParaRPr lang="en-GB" sz="1200" dirty="0">
                        <a:solidFill>
                          <a:srgbClr val="FF0000"/>
                        </a:solidFill>
                      </a:endParaRPr>
                    </a:p>
                  </a:txBody>
                  <a:tcPr/>
                </a:tc>
                <a:extLst>
                  <a:ext uri="{0D108BD9-81ED-4DB2-BD59-A6C34878D82A}">
                    <a16:rowId xmlns:a16="http://schemas.microsoft.com/office/drawing/2014/main" val="4092558228"/>
                  </a:ext>
                </a:extLst>
              </a:tr>
              <a:tr h="439790">
                <a:tc>
                  <a:txBody>
                    <a:bodyPr/>
                    <a:lstStyle/>
                    <a:p>
                      <a:r>
                        <a:rPr lang="en-GB" sz="1200" dirty="0"/>
                        <a:t>Subtopic 4</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4.5.3.2 Control of blood glucose concentration</a:t>
                      </a:r>
                      <a:endParaRPr lang="en-GB" sz="1200" b="1" dirty="0">
                        <a:solidFill>
                          <a:srgbClr val="00B050"/>
                        </a:solidFill>
                      </a:endParaRPr>
                    </a:p>
                  </a:txBody>
                  <a:tcPr/>
                </a:tc>
                <a:tc>
                  <a:txBody>
                    <a:bodyPr/>
                    <a:lstStyle/>
                    <a:p>
                      <a:endParaRPr lang="en-GB" sz="1200" dirty="0"/>
                    </a:p>
                  </a:txBody>
                  <a:tcPr/>
                </a:tc>
                <a:tc>
                  <a:txBody>
                    <a:bodyPr/>
                    <a:lstStyle/>
                    <a:p>
                      <a:endParaRPr lang="en-GB" sz="1200" b="1" dirty="0"/>
                    </a:p>
                  </a:txBody>
                  <a:tcPr/>
                </a:tc>
                <a:extLst>
                  <a:ext uri="{0D108BD9-81ED-4DB2-BD59-A6C34878D82A}">
                    <a16:rowId xmlns:a16="http://schemas.microsoft.com/office/drawing/2014/main" val="1426963129"/>
                  </a:ext>
                </a:extLst>
              </a:tr>
            </a:tbl>
          </a:graphicData>
        </a:graphic>
      </p:graphicFrame>
      <p:graphicFrame>
        <p:nvGraphicFramePr>
          <p:cNvPr id="3" name="Table 8">
            <a:extLst>
              <a:ext uri="{FF2B5EF4-FFF2-40B4-BE49-F238E27FC236}">
                <a16:creationId xmlns:a16="http://schemas.microsoft.com/office/drawing/2014/main" id="{CE50DF32-C073-EB92-A501-6920ACDE6FA1}"/>
              </a:ext>
            </a:extLst>
          </p:cNvPr>
          <p:cNvGraphicFramePr>
            <a:graphicFrameLocks noGrp="1"/>
          </p:cNvGraphicFramePr>
          <p:nvPr/>
        </p:nvGraphicFramePr>
        <p:xfrm>
          <a:off x="273050" y="5189791"/>
          <a:ext cx="6311900" cy="2016760"/>
        </p:xfrm>
        <a:graphic>
          <a:graphicData uri="http://schemas.openxmlformats.org/drawingml/2006/table">
            <a:tbl>
              <a:tblPr firstRow="1" bandRow="1">
                <a:tableStyleId>{5940675A-B579-460E-94D1-54222C63F5DA}</a:tableStyleId>
              </a:tblPr>
              <a:tblGrid>
                <a:gridCol w="1403350">
                  <a:extLst>
                    <a:ext uri="{9D8B030D-6E8A-4147-A177-3AD203B41FA5}">
                      <a16:colId xmlns:a16="http://schemas.microsoft.com/office/drawing/2014/main" val="2976228114"/>
                    </a:ext>
                  </a:extLst>
                </a:gridCol>
                <a:gridCol w="4908550">
                  <a:extLst>
                    <a:ext uri="{9D8B030D-6E8A-4147-A177-3AD203B41FA5}">
                      <a16:colId xmlns:a16="http://schemas.microsoft.com/office/drawing/2014/main" val="1304578902"/>
                    </a:ext>
                  </a:extLst>
                </a:gridCol>
              </a:tblGrid>
              <a:tr h="370840">
                <a:tc gridSpan="2">
                  <a:txBody>
                    <a:bodyPr/>
                    <a:lstStyle/>
                    <a:p>
                      <a:r>
                        <a:rPr lang="en-GB" sz="1200" b="1" dirty="0"/>
                        <a:t>Key knowledge</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3028398464"/>
                  </a:ext>
                </a:extLst>
              </a:tr>
              <a:tr h="370840">
                <a:tc>
                  <a:txBody>
                    <a:bodyPr/>
                    <a:lstStyle/>
                    <a:p>
                      <a:r>
                        <a:rPr lang="en-GB" sz="1200" dirty="0"/>
                        <a:t>By the end of this topic you should know…</a:t>
                      </a:r>
                    </a:p>
                  </a:txBody>
                  <a:tcPr/>
                </a:tc>
                <a:tc>
                  <a:txBody>
                    <a:bodyPr/>
                    <a:lstStyle/>
                    <a:p>
                      <a:r>
                        <a:rPr lang="en-GB" sz="1200" dirty="0"/>
                        <a:t>How the body responds to changes in the environment using the nervous system and the endocrine system. </a:t>
                      </a:r>
                    </a:p>
                    <a:p>
                      <a:endParaRPr lang="en-GB" sz="1200" dirty="0"/>
                    </a:p>
                    <a:p>
                      <a:endParaRPr lang="en-GB" sz="1200" dirty="0"/>
                    </a:p>
                    <a:p>
                      <a:endParaRPr lang="en-GB" sz="1200" dirty="0"/>
                    </a:p>
                  </a:txBody>
                  <a:tcPr/>
                </a:tc>
                <a:extLst>
                  <a:ext uri="{0D108BD9-81ED-4DB2-BD59-A6C34878D82A}">
                    <a16:rowId xmlns:a16="http://schemas.microsoft.com/office/drawing/2014/main" val="3417920731"/>
                  </a:ext>
                </a:extLst>
              </a:tr>
              <a:tr h="370840">
                <a:tc>
                  <a:txBody>
                    <a:bodyPr/>
                    <a:lstStyle/>
                    <a:p>
                      <a:r>
                        <a:rPr lang="en-GB" sz="1200" dirty="0"/>
                        <a:t>By the end of this topic should be able to do…</a:t>
                      </a:r>
                    </a:p>
                  </a:txBody>
                  <a:tcPr/>
                </a:tc>
                <a:tc>
                  <a:txBody>
                    <a:bodyPr/>
                    <a:lstStyle/>
                    <a:p>
                      <a:r>
                        <a:rPr lang="en-GB" sz="1200" dirty="0"/>
                        <a:t>Explain how to determine the effect of distractions on reaction times. </a:t>
                      </a:r>
                    </a:p>
                  </a:txBody>
                  <a:tcPr/>
                </a:tc>
                <a:extLst>
                  <a:ext uri="{0D108BD9-81ED-4DB2-BD59-A6C34878D82A}">
                    <a16:rowId xmlns:a16="http://schemas.microsoft.com/office/drawing/2014/main" val="1000013991"/>
                  </a:ext>
                </a:extLst>
              </a:tr>
            </a:tbl>
          </a:graphicData>
        </a:graphic>
      </p:graphicFrame>
      <p:graphicFrame>
        <p:nvGraphicFramePr>
          <p:cNvPr id="8" name="Table 7">
            <a:extLst>
              <a:ext uri="{FF2B5EF4-FFF2-40B4-BE49-F238E27FC236}">
                <a16:creationId xmlns:a16="http://schemas.microsoft.com/office/drawing/2014/main" id="{36621CB1-D05F-893D-766C-DC06F2B0DCD6}"/>
              </a:ext>
            </a:extLst>
          </p:cNvPr>
          <p:cNvGraphicFramePr>
            <a:graphicFrameLocks noGrp="1"/>
          </p:cNvGraphicFramePr>
          <p:nvPr>
            <p:extLst>
              <p:ext uri="{D42A27DB-BD31-4B8C-83A1-F6EECF244321}">
                <p14:modId xmlns:p14="http://schemas.microsoft.com/office/powerpoint/2010/main" val="1002958005"/>
              </p:ext>
            </p:extLst>
          </p:nvPr>
        </p:nvGraphicFramePr>
        <p:xfrm>
          <a:off x="273050" y="7323868"/>
          <a:ext cx="6311900" cy="1315960"/>
        </p:xfrm>
        <a:graphic>
          <a:graphicData uri="http://schemas.openxmlformats.org/drawingml/2006/table">
            <a:tbl>
              <a:tblPr firstRow="1" bandRow="1">
                <a:tableStyleId>{5940675A-B579-460E-94D1-54222C63F5DA}</a:tableStyleId>
              </a:tblPr>
              <a:tblGrid>
                <a:gridCol w="6311900">
                  <a:extLst>
                    <a:ext uri="{9D8B030D-6E8A-4147-A177-3AD203B41FA5}">
                      <a16:colId xmlns:a16="http://schemas.microsoft.com/office/drawing/2014/main" val="2976228114"/>
                    </a:ext>
                  </a:extLst>
                </a:gridCol>
              </a:tblGrid>
              <a:tr h="310120">
                <a:tc>
                  <a:txBody>
                    <a:bodyPr/>
                    <a:lstStyle/>
                    <a:p>
                      <a:r>
                        <a:rPr lang="en-GB" sz="1200" b="1" dirty="0"/>
                        <a:t>How will this knowledge develop my understanding of future topics?</a:t>
                      </a:r>
                    </a:p>
                  </a:txBody>
                  <a:tcPr>
                    <a:solidFill>
                      <a:schemeClr val="bg1">
                        <a:lumMod val="85000"/>
                      </a:schemeClr>
                    </a:solidFill>
                  </a:tcPr>
                </a:tc>
                <a:extLst>
                  <a:ext uri="{0D108BD9-81ED-4DB2-BD59-A6C34878D82A}">
                    <a16:rowId xmlns:a16="http://schemas.microsoft.com/office/drawing/2014/main" val="3028398464"/>
                  </a:ext>
                </a:extLst>
              </a:tr>
              <a:tr h="841148">
                <a:tc>
                  <a:txBody>
                    <a:bodyPr/>
                    <a:lstStyle/>
                    <a:p>
                      <a:r>
                        <a:rPr lang="en-GB" sz="1200" dirty="0"/>
                        <a:t>This topic is one of the final topics in the course. It is not linked to future topics; however, it will deepen understanding of previous topics. For example, Organisation and Cell Biology. </a:t>
                      </a:r>
                    </a:p>
                    <a:p>
                      <a:endParaRPr lang="en-GB" sz="1200" dirty="0"/>
                    </a:p>
                    <a:p>
                      <a:endParaRPr lang="en-GB" sz="1200" dirty="0"/>
                    </a:p>
                    <a:p>
                      <a:endParaRPr lang="en-GB" sz="1200" dirty="0"/>
                    </a:p>
                  </a:txBody>
                  <a:tcPr/>
                </a:tc>
                <a:extLst>
                  <a:ext uri="{0D108BD9-81ED-4DB2-BD59-A6C34878D82A}">
                    <a16:rowId xmlns:a16="http://schemas.microsoft.com/office/drawing/2014/main" val="3417920731"/>
                  </a:ext>
                </a:extLst>
              </a:tr>
            </a:tbl>
          </a:graphicData>
        </a:graphic>
      </p:graphicFrame>
      <p:sp>
        <p:nvSpPr>
          <p:cNvPr id="2" name="Slide Number Placeholder 1">
            <a:extLst>
              <a:ext uri="{FF2B5EF4-FFF2-40B4-BE49-F238E27FC236}">
                <a16:creationId xmlns:a16="http://schemas.microsoft.com/office/drawing/2014/main" id="{2DF86C19-09DC-42B3-87CE-9C8C1F629442}"/>
              </a:ext>
            </a:extLst>
          </p:cNvPr>
          <p:cNvSpPr>
            <a:spLocks noGrp="1"/>
          </p:cNvSpPr>
          <p:nvPr>
            <p:ph type="sldNum" sz="quarter" idx="12"/>
          </p:nvPr>
        </p:nvSpPr>
        <p:spPr/>
        <p:txBody>
          <a:bodyPr/>
          <a:lstStyle/>
          <a:p>
            <a:fld id="{A49C798E-A141-4728-B2C1-C020555BD9EF}" type="slidenum">
              <a:rPr lang="en-GB" smtClean="0"/>
              <a:t>2</a:t>
            </a:fld>
            <a:endParaRPr lang="en-GB"/>
          </a:p>
        </p:txBody>
      </p:sp>
    </p:spTree>
    <p:extLst>
      <p:ext uri="{BB962C8B-B14F-4D97-AF65-F5344CB8AC3E}">
        <p14:creationId xmlns:p14="http://schemas.microsoft.com/office/powerpoint/2010/main" val="843367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356839" y="335473"/>
            <a:ext cx="6244683" cy="8529747"/>
          </a:xfrm>
          <a:prstGeom prst="rect">
            <a:avLst/>
          </a:prstGeom>
          <a:noFill/>
          <a:ln w="28575">
            <a:solidFill>
              <a:schemeClr val="tx1"/>
            </a:solidFill>
          </a:ln>
        </p:spPr>
        <p:txBody>
          <a:bodyPr wrap="square" rtlCol="0">
            <a:spAutoFit/>
          </a:bodyPr>
          <a:lstStyle/>
          <a:p>
            <a:endParaRPr lang="en-GB" dirty="0"/>
          </a:p>
        </p:txBody>
      </p:sp>
      <p:graphicFrame>
        <p:nvGraphicFramePr>
          <p:cNvPr id="2" name="Table 2">
            <a:extLst>
              <a:ext uri="{FF2B5EF4-FFF2-40B4-BE49-F238E27FC236}">
                <a16:creationId xmlns:a16="http://schemas.microsoft.com/office/drawing/2014/main" id="{385ACA1D-53ED-9911-6FDF-432E577449CA}"/>
              </a:ext>
            </a:extLst>
          </p:cNvPr>
          <p:cNvGraphicFramePr>
            <a:graphicFrameLocks noGrp="1"/>
          </p:cNvGraphicFramePr>
          <p:nvPr/>
        </p:nvGraphicFramePr>
        <p:xfrm>
          <a:off x="456219" y="425640"/>
          <a:ext cx="5945559" cy="8046720"/>
        </p:xfrm>
        <a:graphic>
          <a:graphicData uri="http://schemas.openxmlformats.org/drawingml/2006/table">
            <a:tbl>
              <a:tblPr firstRow="1" bandRow="1">
                <a:tableStyleId>{5C22544A-7EE6-4342-B048-85BDC9FD1C3A}</a:tableStyleId>
              </a:tblPr>
              <a:tblGrid>
                <a:gridCol w="359986">
                  <a:extLst>
                    <a:ext uri="{9D8B030D-6E8A-4147-A177-3AD203B41FA5}">
                      <a16:colId xmlns:a16="http://schemas.microsoft.com/office/drawing/2014/main" val="1728834577"/>
                    </a:ext>
                  </a:extLst>
                </a:gridCol>
                <a:gridCol w="5585573">
                  <a:extLst>
                    <a:ext uri="{9D8B030D-6E8A-4147-A177-3AD203B41FA5}">
                      <a16:colId xmlns:a16="http://schemas.microsoft.com/office/drawing/2014/main" val="4271346352"/>
                    </a:ext>
                  </a:extLst>
                </a:gridCol>
              </a:tblGrid>
              <a:tr h="7992639">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US" sz="1200" b="0" kern="1200" dirty="0">
                          <a:solidFill>
                            <a:schemeClr val="tx1"/>
                          </a:solidFill>
                          <a:effectLst/>
                          <a:latin typeface="+mn-lt"/>
                          <a:ea typeface="+mn-ea"/>
                          <a:cs typeface="+mn-cs"/>
                        </a:rPr>
                        <a:t>Auxins have the opposite effect on root cells. In a root, the shaded side contains more auxin and grows less - causing the root to bend away from the light</a:t>
                      </a:r>
                    </a:p>
                    <a:p>
                      <a:pPr>
                        <a:lnSpc>
                          <a:spcPct val="150000"/>
                        </a:lnSpc>
                      </a:pPr>
                      <a:r>
                        <a:rPr lang="en-US" sz="1200" b="1" i="0" u="sng" kern="1200" dirty="0">
                          <a:solidFill>
                            <a:schemeClr val="tx1"/>
                          </a:solidFill>
                          <a:effectLst/>
                          <a:latin typeface="+mn-lt"/>
                          <a:ea typeface="+mn-ea"/>
                          <a:cs typeface="+mn-cs"/>
                        </a:rPr>
                        <a:t>Auxin and geotropism</a:t>
                      </a:r>
                    </a:p>
                    <a:p>
                      <a:pPr>
                        <a:lnSpc>
                          <a:spcPct val="150000"/>
                        </a:lnSpc>
                      </a:pPr>
                      <a:r>
                        <a:rPr lang="en-US" sz="1200" b="1" u="sng" kern="1200" dirty="0">
                          <a:solidFill>
                            <a:schemeClr val="tx1"/>
                          </a:solidFill>
                          <a:effectLst/>
                          <a:latin typeface="+mn-lt"/>
                          <a:ea typeface="+mn-ea"/>
                          <a:cs typeface="+mn-cs"/>
                        </a:rPr>
                        <a:t>Geotropisms</a:t>
                      </a:r>
                    </a:p>
                    <a:p>
                      <a:pPr>
                        <a:lnSpc>
                          <a:spcPct val="150000"/>
                        </a:lnSpc>
                      </a:pPr>
                      <a:r>
                        <a:rPr lang="en-US" sz="1200" b="0" kern="1200" dirty="0">
                          <a:solidFill>
                            <a:schemeClr val="tx1"/>
                          </a:solidFill>
                          <a:effectLst/>
                          <a:latin typeface="+mn-lt"/>
                          <a:ea typeface="+mn-ea"/>
                          <a:cs typeface="+mn-cs"/>
                        </a:rPr>
                        <a:t>Phototropism is a response to the stimulus of light, whereas geotropism (also called gravitropism) is a response to the stimulus of gravity.</a:t>
                      </a:r>
                    </a:p>
                    <a:p>
                      <a:pPr>
                        <a:lnSpc>
                          <a:spcPct val="150000"/>
                        </a:lnSpc>
                      </a:pPr>
                      <a:r>
                        <a:rPr lang="en-US" sz="1200" b="0" kern="1200" dirty="0">
                          <a:solidFill>
                            <a:schemeClr val="tx1"/>
                          </a:solidFill>
                          <a:effectLst/>
                          <a:latin typeface="+mn-lt"/>
                          <a:ea typeface="+mn-ea"/>
                          <a:cs typeface="+mn-cs"/>
                        </a:rPr>
                        <a:t>Plants responses to gravity:</a:t>
                      </a:r>
                    </a:p>
                    <a:p>
                      <a:pPr marL="171450" indent="-171450">
                        <a:lnSpc>
                          <a:spcPct val="150000"/>
                        </a:lnSpc>
                        <a:buFont typeface="Arial" panose="020B0604020202020204" pitchFamily="34" charset="0"/>
                        <a:buChar char="•"/>
                      </a:pPr>
                      <a:r>
                        <a:rPr lang="en-US" sz="1200" b="0" kern="1200" dirty="0">
                          <a:solidFill>
                            <a:schemeClr val="tx1"/>
                          </a:solidFill>
                          <a:effectLst/>
                          <a:latin typeface="+mn-lt"/>
                          <a:ea typeface="+mn-ea"/>
                          <a:cs typeface="+mn-cs"/>
                        </a:rPr>
                        <a:t>when the stem grows against the force of gravity, this is known as a negative geotropism</a:t>
                      </a:r>
                    </a:p>
                    <a:p>
                      <a:pPr marL="171450" indent="-171450">
                        <a:lnSpc>
                          <a:spcPct val="150000"/>
                        </a:lnSpc>
                        <a:buFont typeface="Arial" panose="020B0604020202020204" pitchFamily="34" charset="0"/>
                        <a:buChar char="•"/>
                      </a:pPr>
                      <a:r>
                        <a:rPr lang="en-US" sz="1200" b="0" kern="1200" dirty="0">
                          <a:solidFill>
                            <a:schemeClr val="tx1"/>
                          </a:solidFill>
                          <a:effectLst/>
                          <a:latin typeface="+mn-lt"/>
                          <a:ea typeface="+mn-ea"/>
                          <a:cs typeface="+mn-cs"/>
                        </a:rPr>
                        <a:t>when a root grows in the direction of the force of gravity, this is known as a positive geotropism</a:t>
                      </a:r>
                    </a:p>
                    <a:p>
                      <a:pPr>
                        <a:lnSpc>
                          <a:spcPct val="150000"/>
                        </a:lnSpc>
                      </a:pPr>
                      <a:r>
                        <a:rPr lang="en-US" sz="1200" b="0" kern="1200" dirty="0">
                          <a:solidFill>
                            <a:schemeClr val="tx1"/>
                          </a:solidFill>
                          <a:effectLst/>
                          <a:latin typeface="+mn-lt"/>
                          <a:ea typeface="+mn-ea"/>
                          <a:cs typeface="+mn-cs"/>
                        </a:rPr>
                        <a:t>Just like phototropism, geotropism is also caused by an unequal distribution of auxin.</a:t>
                      </a:r>
                    </a:p>
                    <a:p>
                      <a:pPr>
                        <a:lnSpc>
                          <a:spcPct val="150000"/>
                        </a:lnSpc>
                      </a:pPr>
                      <a:r>
                        <a:rPr lang="en-US" sz="1200" b="0" kern="1200" dirty="0">
                          <a:solidFill>
                            <a:schemeClr val="tx1"/>
                          </a:solidFill>
                          <a:effectLst/>
                          <a:latin typeface="+mn-lt"/>
                          <a:ea typeface="+mn-ea"/>
                          <a:cs typeface="+mn-cs"/>
                        </a:rPr>
                        <a:t>In a root placed horizontally, the bottom side contains more auxin and grows less - causing the root to grow in the direction of the force of gravity.</a:t>
                      </a:r>
                    </a:p>
                    <a:p>
                      <a:pPr>
                        <a:lnSpc>
                          <a:spcPct val="150000"/>
                        </a:lnSpc>
                      </a:pPr>
                      <a:r>
                        <a:rPr lang="en-US" sz="1200" b="0" kern="1200" dirty="0">
                          <a:solidFill>
                            <a:schemeClr val="tx1"/>
                          </a:solidFill>
                          <a:effectLst/>
                          <a:latin typeface="+mn-lt"/>
                          <a:ea typeface="+mn-ea"/>
                          <a:cs typeface="+mn-cs"/>
                        </a:rPr>
                        <a:t>The opposite happens in a stem. When a stem placed horizontally, the bottom side contains more auxin and grows more - causing the stem to grow upwards against the force of gravity.</a:t>
                      </a: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a:extLst>
              <a:ext uri="{FF2B5EF4-FFF2-40B4-BE49-F238E27FC236}">
                <a16:creationId xmlns:a16="http://schemas.microsoft.com/office/drawing/2014/main" id="{3FADB7AA-EBFB-7A8B-A0A3-B0FBB634042C}"/>
              </a:ext>
            </a:extLst>
          </p:cNvPr>
          <p:cNvPicPr>
            <a:picLocks noChangeAspect="1"/>
          </p:cNvPicPr>
          <p:nvPr/>
        </p:nvPicPr>
        <p:blipFill>
          <a:blip r:embed="rId2">
            <a:grayscl/>
          </a:blip>
          <a:stretch>
            <a:fillRect/>
          </a:stretch>
        </p:blipFill>
        <p:spPr>
          <a:xfrm>
            <a:off x="1002182" y="5925081"/>
            <a:ext cx="5199321" cy="2191380"/>
          </a:xfrm>
          <a:prstGeom prst="rect">
            <a:avLst/>
          </a:prstGeom>
        </p:spPr>
      </p:pic>
      <p:sp>
        <p:nvSpPr>
          <p:cNvPr id="3" name="Slide Number Placeholder 2">
            <a:extLst>
              <a:ext uri="{FF2B5EF4-FFF2-40B4-BE49-F238E27FC236}">
                <a16:creationId xmlns:a16="http://schemas.microsoft.com/office/drawing/2014/main" id="{3606EA91-AC9F-3839-17FB-16CE6CBBDDA2}"/>
              </a:ext>
            </a:extLst>
          </p:cNvPr>
          <p:cNvSpPr>
            <a:spLocks noGrp="1"/>
          </p:cNvSpPr>
          <p:nvPr>
            <p:ph type="sldNum" sz="quarter" idx="12"/>
          </p:nvPr>
        </p:nvSpPr>
        <p:spPr/>
        <p:txBody>
          <a:bodyPr/>
          <a:lstStyle/>
          <a:p>
            <a:fld id="{A49C798E-A141-4728-B2C1-C020555BD9EF}" type="slidenum">
              <a:rPr lang="en-GB" smtClean="0"/>
              <a:t>20</a:t>
            </a:fld>
            <a:endParaRPr lang="en-GB"/>
          </a:p>
        </p:txBody>
      </p:sp>
    </p:spTree>
    <p:extLst>
      <p:ext uri="{BB962C8B-B14F-4D97-AF65-F5344CB8AC3E}">
        <p14:creationId xmlns:p14="http://schemas.microsoft.com/office/powerpoint/2010/main" val="3377024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351263" y="446049"/>
            <a:ext cx="6155473" cy="8356134"/>
          </a:xfrm>
          <a:prstGeom prst="rect">
            <a:avLst/>
          </a:prstGeom>
          <a:noFill/>
          <a:ln w="28575">
            <a:solidFill>
              <a:schemeClr val="tx1"/>
            </a:solidFill>
          </a:ln>
        </p:spPr>
        <p:txBody>
          <a:bodyPr wrap="square" rtlCol="0">
            <a:spAutoFit/>
          </a:bodyPr>
          <a:lstStyle/>
          <a:p>
            <a:r>
              <a:rPr lang="en-GB" sz="1100" b="1" dirty="0"/>
              <a:t>Rehearsal questions </a:t>
            </a:r>
          </a:p>
          <a:p>
            <a:endParaRPr lang="en-GB" sz="1100" dirty="0"/>
          </a:p>
          <a:p>
            <a:pPr marL="342900" indent="-342900">
              <a:lnSpc>
                <a:spcPct val="150000"/>
              </a:lnSpc>
              <a:buAutoNum type="arabicPeriod"/>
            </a:pPr>
            <a:r>
              <a:rPr lang="en-GB" sz="1200" dirty="0"/>
              <a:t>What is a hormone?</a:t>
            </a:r>
          </a:p>
          <a:p>
            <a:pPr>
              <a:lnSpc>
                <a:spcPct val="150000"/>
              </a:lnSpc>
            </a:pPr>
            <a:r>
              <a:rPr lang="en-GB" sz="1200" dirty="0"/>
              <a:t>……………………………………………………………………………………………………………………………………………………..</a:t>
            </a:r>
          </a:p>
          <a:p>
            <a:pPr marL="228600" indent="-228600">
              <a:lnSpc>
                <a:spcPct val="150000"/>
              </a:lnSpc>
              <a:buAutoNum type="arabicPeriod" startAt="2"/>
            </a:pPr>
            <a:r>
              <a:rPr lang="en-GB" sz="1200" dirty="0"/>
              <a:t>Where are auxins made inside a plant? </a:t>
            </a:r>
          </a:p>
          <a:p>
            <a:pPr>
              <a:lnSpc>
                <a:spcPct val="150000"/>
              </a:lnSpc>
            </a:pPr>
            <a:r>
              <a:rPr lang="en-GB" sz="1200" dirty="0"/>
              <a:t>…………………………………………………………………………………………………………………………………………………….</a:t>
            </a:r>
          </a:p>
          <a:p>
            <a:pPr marL="228600" indent="-228600">
              <a:lnSpc>
                <a:spcPct val="150000"/>
              </a:lnSpc>
              <a:buAutoNum type="arabicPeriod" startAt="3"/>
            </a:pPr>
            <a:r>
              <a:rPr lang="en-GB" sz="1200" dirty="0">
                <a:solidFill>
                  <a:srgbClr val="231F20"/>
                </a:solidFill>
              </a:rPr>
              <a:t>What word describes the response of a plant growing towards or away from a stimulus?</a:t>
            </a:r>
            <a:endParaRPr lang="en-GB" sz="1200" dirty="0"/>
          </a:p>
          <a:p>
            <a:pPr>
              <a:lnSpc>
                <a:spcPct val="150000"/>
              </a:lnSpc>
            </a:pPr>
            <a:r>
              <a:rPr lang="en-GB" sz="1200" dirty="0"/>
              <a:t>……………………………………………………..………………………………………………………………………………………………</a:t>
            </a:r>
          </a:p>
          <a:p>
            <a:pPr marL="228600" indent="-228600">
              <a:lnSpc>
                <a:spcPct val="150000"/>
              </a:lnSpc>
              <a:buAutoNum type="arabicPeriod" startAt="4"/>
            </a:pPr>
            <a:r>
              <a:rPr lang="en-GB" sz="1200" dirty="0"/>
              <a:t>What is the job of auxins in a plant?</a:t>
            </a:r>
          </a:p>
          <a:p>
            <a:pPr>
              <a:lnSpc>
                <a:spcPct val="150000"/>
              </a:lnSpc>
            </a:pPr>
            <a:r>
              <a:rPr lang="en-GB" sz="1200" dirty="0"/>
              <a:t>………………………………………………………………………………………………………………………………………………………</a:t>
            </a:r>
          </a:p>
          <a:p>
            <a:pPr>
              <a:lnSpc>
                <a:spcPct val="150000"/>
              </a:lnSpc>
            </a:pPr>
            <a:r>
              <a:rPr lang="en-GB" sz="1200" dirty="0"/>
              <a:t>5.  What word describes plants growing towards the light?</a:t>
            </a:r>
          </a:p>
          <a:p>
            <a:pPr>
              <a:lnSpc>
                <a:spcPct val="150000"/>
              </a:lnSpc>
            </a:pPr>
            <a:r>
              <a:rPr lang="en-GB" sz="1200" dirty="0"/>
              <a:t>………………………………………………………………………………………………………………………………………………………</a:t>
            </a:r>
          </a:p>
          <a:p>
            <a:pPr>
              <a:lnSpc>
                <a:spcPct val="150000"/>
              </a:lnSpc>
            </a:pPr>
            <a:r>
              <a:rPr lang="en-GB" sz="1200" dirty="0"/>
              <a:t>6. What word is used to describe growing tips and shoots? </a:t>
            </a:r>
          </a:p>
          <a:p>
            <a:pPr>
              <a:lnSpc>
                <a:spcPct val="150000"/>
              </a:lnSpc>
            </a:pPr>
            <a:r>
              <a:rPr lang="en-GB" sz="1200" dirty="0"/>
              <a:t>............................................................................................................................................................</a:t>
            </a:r>
          </a:p>
          <a:p>
            <a:pPr marL="228600" indent="-228600">
              <a:lnSpc>
                <a:spcPct val="150000"/>
              </a:lnSpc>
              <a:buAutoNum type="arabicPeriod" startAt="7"/>
            </a:pPr>
            <a:r>
              <a:rPr lang="en-GB" sz="1200" dirty="0"/>
              <a:t>What is an auxin?</a:t>
            </a:r>
          </a:p>
          <a:p>
            <a:pPr>
              <a:lnSpc>
                <a:spcPct val="150000"/>
              </a:lnSpc>
            </a:pPr>
            <a:r>
              <a:rPr lang="en-GB" sz="1200" dirty="0"/>
              <a:t>……………………………………………………………………………………………………………………………………………………..</a:t>
            </a:r>
          </a:p>
          <a:p>
            <a:pPr marL="228600" indent="-228600">
              <a:lnSpc>
                <a:spcPct val="150000"/>
              </a:lnSpc>
              <a:buAutoNum type="arabicPeriod" startAt="8"/>
            </a:pPr>
            <a:r>
              <a:rPr lang="en-GB" sz="1200" dirty="0"/>
              <a:t>What is the word used to describe plants growing towards gravity?</a:t>
            </a:r>
          </a:p>
          <a:p>
            <a:pPr>
              <a:lnSpc>
                <a:spcPct val="150000"/>
              </a:lnSpc>
            </a:pPr>
            <a:r>
              <a:rPr lang="en-GB" sz="1200" dirty="0"/>
              <a:t>………………………………………………………………………………………………………………………………………………………</a:t>
            </a:r>
          </a:p>
          <a:p>
            <a:pPr marL="228600" indent="-228600">
              <a:lnSpc>
                <a:spcPct val="150000"/>
              </a:lnSpc>
              <a:buAutoNum type="arabicPeriod" startAt="9"/>
            </a:pPr>
            <a:r>
              <a:rPr lang="en-GB" sz="1200" dirty="0"/>
              <a:t>Where are auxins produced?</a:t>
            </a:r>
          </a:p>
          <a:p>
            <a:pPr>
              <a:lnSpc>
                <a:spcPct val="150000"/>
              </a:lnSpc>
            </a:pPr>
            <a:r>
              <a:rPr lang="en-GB" sz="1200" dirty="0"/>
              <a:t>……………………………………………………………………………………………………………………………………………………..</a:t>
            </a:r>
          </a:p>
          <a:p>
            <a:pPr>
              <a:lnSpc>
                <a:spcPct val="150000"/>
              </a:lnSpc>
            </a:pPr>
            <a:r>
              <a:rPr lang="en-GB" sz="1200" dirty="0"/>
              <a:t>10. </a:t>
            </a:r>
            <a:r>
              <a:rPr lang="en-US" sz="1200" b="1" i="0" kern="1200" dirty="0">
                <a:solidFill>
                  <a:schemeClr val="tx1"/>
                </a:solidFill>
                <a:effectLst/>
                <a:ea typeface="+mn-ea"/>
                <a:cs typeface="+mn-cs"/>
              </a:rPr>
              <a:t>In a stem</a:t>
            </a:r>
            <a:r>
              <a:rPr lang="en-US" sz="1200" b="0" i="0" kern="1200" dirty="0">
                <a:solidFill>
                  <a:schemeClr val="tx1"/>
                </a:solidFill>
                <a:effectLst/>
                <a:ea typeface="+mn-ea"/>
                <a:cs typeface="+mn-cs"/>
              </a:rPr>
              <a:t>, the shaded side contains more auxin .  What does this cause the stem to do?</a:t>
            </a:r>
          </a:p>
          <a:p>
            <a:pPr>
              <a:lnSpc>
                <a:spcPct val="150000"/>
              </a:lnSpc>
            </a:pPr>
            <a:r>
              <a:rPr lang="en-US" sz="1200" dirty="0"/>
              <a:t>………………………………………………………………………………………………………………………………………………………</a:t>
            </a:r>
          </a:p>
          <a:p>
            <a:pPr marL="228600" indent="-228600">
              <a:lnSpc>
                <a:spcPct val="150000"/>
              </a:lnSpc>
              <a:buAutoNum type="arabicPeriod" startAt="11"/>
            </a:pPr>
            <a:r>
              <a:rPr lang="en-US" sz="1200" dirty="0"/>
              <a:t>What is positive phototropism?</a:t>
            </a:r>
          </a:p>
          <a:p>
            <a:pPr>
              <a:lnSpc>
                <a:spcPct val="150000"/>
              </a:lnSpc>
            </a:pPr>
            <a:r>
              <a:rPr lang="en-US" sz="1200" dirty="0"/>
              <a:t>……………………………………………………………………………………………………………………………………………………..</a:t>
            </a:r>
          </a:p>
          <a:p>
            <a:pPr marL="228600" indent="-228600">
              <a:lnSpc>
                <a:spcPct val="150000"/>
              </a:lnSpc>
              <a:buAutoNum type="arabicPeriod" startAt="12"/>
            </a:pPr>
            <a:r>
              <a:rPr lang="en-US" sz="1200" dirty="0"/>
              <a:t>What is the function of auxins in the plant?</a:t>
            </a:r>
          </a:p>
          <a:p>
            <a:pPr>
              <a:lnSpc>
                <a:spcPct val="150000"/>
              </a:lnSpc>
            </a:pPr>
            <a:r>
              <a:rPr lang="en-US" sz="1200" dirty="0"/>
              <a:t>………………………………………………………………………………………………………………………………………………………</a:t>
            </a:r>
          </a:p>
          <a:p>
            <a:pPr marL="228600" indent="-228600">
              <a:lnSpc>
                <a:spcPct val="150000"/>
              </a:lnSpc>
              <a:buAutoNum type="arabicPeriod" startAt="13"/>
            </a:pPr>
            <a:r>
              <a:rPr lang="en-US" sz="1200" dirty="0"/>
              <a:t>Which part of the root do auxins gather at?</a:t>
            </a:r>
          </a:p>
          <a:p>
            <a:pPr>
              <a:lnSpc>
                <a:spcPct val="150000"/>
              </a:lnSpc>
            </a:pPr>
            <a:r>
              <a:rPr lang="en-US" sz="1200" dirty="0"/>
              <a:t>………………………………………………………………………………………………………………………………………………………</a:t>
            </a:r>
          </a:p>
          <a:p>
            <a:pPr marL="228600" indent="-228600">
              <a:lnSpc>
                <a:spcPct val="150000"/>
              </a:lnSpc>
              <a:buAutoNum type="arabicPeriod" startAt="14"/>
            </a:pPr>
            <a:r>
              <a:rPr lang="en-US" sz="1200" dirty="0"/>
              <a:t>What part of the stem do auxins diffuse to?</a:t>
            </a:r>
          </a:p>
          <a:p>
            <a:pPr>
              <a:lnSpc>
                <a:spcPct val="150000"/>
              </a:lnSpc>
            </a:pPr>
            <a:r>
              <a:rPr lang="en-US" sz="1200" dirty="0"/>
              <a:t>............................................................................................................................................................</a:t>
            </a:r>
            <a:endParaRPr lang="en-GB" sz="1100" dirty="0"/>
          </a:p>
          <a:p>
            <a:endParaRPr lang="en-GB" sz="1100" dirty="0"/>
          </a:p>
        </p:txBody>
      </p:sp>
      <p:sp>
        <p:nvSpPr>
          <p:cNvPr id="2" name="Slide Number Placeholder 1">
            <a:extLst>
              <a:ext uri="{FF2B5EF4-FFF2-40B4-BE49-F238E27FC236}">
                <a16:creationId xmlns:a16="http://schemas.microsoft.com/office/drawing/2014/main" id="{0C239508-35B8-6BC1-398B-BF7039C1E7D5}"/>
              </a:ext>
            </a:extLst>
          </p:cNvPr>
          <p:cNvSpPr>
            <a:spLocks noGrp="1"/>
          </p:cNvSpPr>
          <p:nvPr>
            <p:ph type="sldNum" sz="quarter" idx="12"/>
          </p:nvPr>
        </p:nvSpPr>
        <p:spPr/>
        <p:txBody>
          <a:bodyPr/>
          <a:lstStyle/>
          <a:p>
            <a:fld id="{A49C798E-A141-4728-B2C1-C020555BD9EF}" type="slidenum">
              <a:rPr lang="en-GB" smtClean="0"/>
              <a:t>21</a:t>
            </a:fld>
            <a:endParaRPr lang="en-GB"/>
          </a:p>
        </p:txBody>
      </p:sp>
    </p:spTree>
    <p:extLst>
      <p:ext uri="{BB962C8B-B14F-4D97-AF65-F5344CB8AC3E}">
        <p14:creationId xmlns:p14="http://schemas.microsoft.com/office/powerpoint/2010/main" val="3411766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351263" y="446049"/>
            <a:ext cx="6155473" cy="8386911"/>
          </a:xfrm>
          <a:prstGeom prst="rect">
            <a:avLst/>
          </a:prstGeom>
          <a:noFill/>
          <a:ln w="28575">
            <a:solidFill>
              <a:schemeClr val="tx1"/>
            </a:solidFill>
          </a:ln>
        </p:spPr>
        <p:txBody>
          <a:bodyPr wrap="square" rtlCol="0">
            <a:spAutoFit/>
          </a:bodyPr>
          <a:lstStyle/>
          <a:p>
            <a:r>
              <a:rPr lang="en-GB" sz="1200" dirty="0"/>
              <a:t>1 Do:</a:t>
            </a:r>
          </a:p>
          <a:p>
            <a:endParaRPr lang="en-GB" sz="1200" dirty="0"/>
          </a:p>
          <a:p>
            <a:pPr marL="342900" indent="-342900">
              <a:buAutoNum type="arabicPeriod"/>
            </a:pPr>
            <a:r>
              <a:rPr lang="en-GB" sz="1200" dirty="0"/>
              <a:t>What does the word tropism mean?</a:t>
            </a:r>
          </a:p>
          <a:p>
            <a:r>
              <a:rPr lang="en-GB" sz="1200" dirty="0"/>
              <a:t>……………………………………………………………………………………………………………………………………………………………………………………………………………………………………………………………………………………………………………..</a:t>
            </a:r>
          </a:p>
          <a:p>
            <a:r>
              <a:rPr lang="en-GB" sz="1200" dirty="0"/>
              <a:t>We do:</a:t>
            </a:r>
          </a:p>
          <a:p>
            <a:endParaRPr lang="en-GB" sz="1200" dirty="0"/>
          </a:p>
          <a:p>
            <a:pPr marL="228600" indent="-228600">
              <a:buAutoNum type="arabicPeriod" startAt="2"/>
            </a:pPr>
            <a:r>
              <a:rPr lang="en-GB" sz="1200" dirty="0"/>
              <a:t>What is the definition of phototropism?</a:t>
            </a:r>
          </a:p>
          <a:p>
            <a:r>
              <a:rPr lang="en-GB" sz="1200" dirty="0"/>
              <a:t>………………………………………………………………………………………………………………………………………………………………………………………………………………………………………………………………………………………………………………………………………………………………………………………………………………………………………………………………………</a:t>
            </a:r>
          </a:p>
          <a:p>
            <a:endParaRPr lang="en-GB" sz="1200" dirty="0"/>
          </a:p>
          <a:p>
            <a:pPr marL="228600" indent="-228600">
              <a:buAutoNum type="arabicPeriod" startAt="3"/>
            </a:pPr>
            <a:r>
              <a:rPr lang="en-GB" sz="1200" dirty="0"/>
              <a:t>What is the definition of geotropism?</a:t>
            </a:r>
          </a:p>
          <a:p>
            <a:r>
              <a:rPr lang="en-GB" sz="1200" dirty="0"/>
              <a:t>……………………………………………………..………………………………………………………………………………………………………………………………………………………………………………………………………………………………………………………………………………………………………………………………………………………………………………………………………………</a:t>
            </a:r>
          </a:p>
          <a:p>
            <a:endParaRPr lang="en-GB" sz="1200" dirty="0"/>
          </a:p>
          <a:p>
            <a:r>
              <a:rPr lang="en-GB" sz="1200" dirty="0"/>
              <a:t>You do:</a:t>
            </a:r>
          </a:p>
          <a:p>
            <a:pPr marL="228600" indent="-228600">
              <a:buAutoNum type="arabicPeriod" startAt="4"/>
            </a:pPr>
            <a:endParaRPr lang="en-GB" sz="1200" dirty="0"/>
          </a:p>
          <a:p>
            <a:pPr marL="228600" indent="-228600">
              <a:buAutoNum type="arabicPeriod" startAt="4"/>
            </a:pPr>
            <a:r>
              <a:rPr lang="en-GB" sz="1200" dirty="0"/>
              <a:t>If plant shoots are growing towards the light is this a positive or negative phototropism?</a:t>
            </a:r>
          </a:p>
          <a:p>
            <a:r>
              <a:rPr lang="en-GB" sz="1200" dirty="0"/>
              <a:t>………………………………………………………………………………………………………………………………………………………</a:t>
            </a:r>
          </a:p>
          <a:p>
            <a:endParaRPr lang="en-GB" sz="1200" dirty="0"/>
          </a:p>
          <a:p>
            <a:pPr marL="228600" indent="-228600">
              <a:buAutoNum type="arabicPeriod" startAt="5"/>
            </a:pPr>
            <a:r>
              <a:rPr lang="en-GB" sz="1200" dirty="0"/>
              <a:t>What side of the shoot do auxins move to?..........................................................................................</a:t>
            </a:r>
          </a:p>
          <a:p>
            <a:pPr marL="228600" indent="-228600">
              <a:buAutoNum type="arabicPeriod" startAt="5"/>
            </a:pPr>
            <a:endParaRPr lang="en-GB" sz="1200" dirty="0"/>
          </a:p>
          <a:p>
            <a:pPr marL="228600" indent="-228600">
              <a:buAutoNum type="arabicPeriod" startAt="5"/>
            </a:pPr>
            <a:r>
              <a:rPr lang="en-GB" sz="1200" dirty="0"/>
              <a:t>What effect does it have on the shoot if the auxins move to this side?</a:t>
            </a:r>
          </a:p>
          <a:p>
            <a:r>
              <a:rPr lang="en-GB" sz="1200" dirty="0"/>
              <a:t>………………………………………………………………………………………………………………………………………………………………………………………………………………………………………………………………………………………………………………</a:t>
            </a:r>
          </a:p>
          <a:p>
            <a:endParaRPr lang="en-GB" sz="1200" dirty="0"/>
          </a:p>
          <a:p>
            <a:pPr marL="228600" indent="-228600">
              <a:buAutoNum type="arabicPeriod" startAt="5"/>
            </a:pPr>
            <a:r>
              <a:rPr lang="en-GB" sz="1200" dirty="0"/>
              <a:t>How do auxins cause the stems of shoots to bend towards the light?</a:t>
            </a:r>
          </a:p>
          <a:p>
            <a:r>
              <a:rPr lang="en-GB" sz="1200" dirty="0"/>
              <a:t>..............................…………...................................................................................................................................................................................................................................................................................................................................................................................................................................................................................................................................................................................................................................................................................................................................................................</a:t>
            </a:r>
          </a:p>
          <a:p>
            <a:endParaRPr lang="en-GB" sz="1200" dirty="0"/>
          </a:p>
          <a:p>
            <a:r>
              <a:rPr lang="en-GB" sz="1200" dirty="0"/>
              <a:t>6.  In the roots at what side do auxins move to?</a:t>
            </a:r>
          </a:p>
          <a:p>
            <a:r>
              <a:rPr lang="en-GB" sz="1200" dirty="0"/>
              <a:t>………………………………………………………………………………………………………………………………………………………</a:t>
            </a:r>
          </a:p>
          <a:p>
            <a:endParaRPr lang="en-GB" sz="1200" dirty="0"/>
          </a:p>
          <a:p>
            <a:pPr marL="228600" indent="-228600">
              <a:buAutoNum type="arabicPeriod" startAt="7"/>
            </a:pPr>
            <a:r>
              <a:rPr lang="en-GB" sz="1200" dirty="0"/>
              <a:t>When auxins move to that side in the roots, how does this cause them to bend towards the ground?</a:t>
            </a:r>
          </a:p>
          <a:p>
            <a:r>
              <a:rPr lang="en-GB" sz="1200" dirty="0"/>
              <a:t>………………………………………………………………………………………………………………………………………………………………………………………………………………………………………………………………………………………………………………………………………………………………………...................................................................................................</a:t>
            </a:r>
          </a:p>
          <a:p>
            <a:endParaRPr lang="en-GB" sz="1100" dirty="0"/>
          </a:p>
        </p:txBody>
      </p:sp>
      <p:sp>
        <p:nvSpPr>
          <p:cNvPr id="2" name="Slide Number Placeholder 1">
            <a:extLst>
              <a:ext uri="{FF2B5EF4-FFF2-40B4-BE49-F238E27FC236}">
                <a16:creationId xmlns:a16="http://schemas.microsoft.com/office/drawing/2014/main" id="{33279A1D-8727-A697-086E-FF288A26EC24}"/>
              </a:ext>
            </a:extLst>
          </p:cNvPr>
          <p:cNvSpPr>
            <a:spLocks noGrp="1"/>
          </p:cNvSpPr>
          <p:nvPr>
            <p:ph type="sldNum" sz="quarter" idx="12"/>
          </p:nvPr>
        </p:nvSpPr>
        <p:spPr/>
        <p:txBody>
          <a:bodyPr/>
          <a:lstStyle/>
          <a:p>
            <a:fld id="{A49C798E-A141-4728-B2C1-C020555BD9EF}" type="slidenum">
              <a:rPr lang="en-GB" smtClean="0"/>
              <a:t>22</a:t>
            </a:fld>
            <a:endParaRPr lang="en-GB"/>
          </a:p>
        </p:txBody>
      </p:sp>
    </p:spTree>
    <p:extLst>
      <p:ext uri="{BB962C8B-B14F-4D97-AF65-F5344CB8AC3E}">
        <p14:creationId xmlns:p14="http://schemas.microsoft.com/office/powerpoint/2010/main" val="4270452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367990" y="446049"/>
            <a:ext cx="6155473" cy="8296507"/>
          </a:xfrm>
          <a:prstGeom prst="rect">
            <a:avLst/>
          </a:prstGeom>
          <a:noFill/>
          <a:ln w="28575">
            <a:solidFill>
              <a:schemeClr val="tx1"/>
            </a:solidFill>
          </a:ln>
        </p:spPr>
        <p:txBody>
          <a:bodyPr wrap="square" rtlCol="0">
            <a:spAutoFit/>
          </a:bodyPr>
          <a:lstStyle/>
          <a:p>
            <a:endParaRPr lang="en-GB" dirty="0"/>
          </a:p>
        </p:txBody>
      </p:sp>
      <p:graphicFrame>
        <p:nvGraphicFramePr>
          <p:cNvPr id="2" name="Table 2">
            <a:extLst>
              <a:ext uri="{FF2B5EF4-FFF2-40B4-BE49-F238E27FC236}">
                <a16:creationId xmlns:a16="http://schemas.microsoft.com/office/drawing/2014/main" id="{799EFB6C-9A8B-C65F-DD6F-23A67C8A8C96}"/>
              </a:ext>
            </a:extLst>
          </p:cNvPr>
          <p:cNvGraphicFramePr>
            <a:graphicFrameLocks noGrp="1"/>
          </p:cNvGraphicFramePr>
          <p:nvPr/>
        </p:nvGraphicFramePr>
        <p:xfrm>
          <a:off x="512956" y="526872"/>
          <a:ext cx="5887844" cy="7997889"/>
        </p:xfrm>
        <a:graphic>
          <a:graphicData uri="http://schemas.openxmlformats.org/drawingml/2006/table">
            <a:tbl>
              <a:tblPr firstRow="1" bandRow="1">
                <a:tableStyleId>{5C22544A-7EE6-4342-B048-85BDC9FD1C3A}</a:tableStyleId>
              </a:tblPr>
              <a:tblGrid>
                <a:gridCol w="358407">
                  <a:extLst>
                    <a:ext uri="{9D8B030D-6E8A-4147-A177-3AD203B41FA5}">
                      <a16:colId xmlns:a16="http://schemas.microsoft.com/office/drawing/2014/main" val="1728834577"/>
                    </a:ext>
                  </a:extLst>
                </a:gridCol>
                <a:gridCol w="5529437">
                  <a:extLst>
                    <a:ext uri="{9D8B030D-6E8A-4147-A177-3AD203B41FA5}">
                      <a16:colId xmlns:a16="http://schemas.microsoft.com/office/drawing/2014/main" val="4271346352"/>
                    </a:ext>
                  </a:extLst>
                </a:gridCol>
              </a:tblGrid>
              <a:tr h="7882171">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US" sz="1200" b="1" i="0" kern="1200" dirty="0">
                          <a:solidFill>
                            <a:schemeClr val="tx1"/>
                          </a:solidFill>
                          <a:effectLst/>
                          <a:latin typeface="+mn-lt"/>
                          <a:ea typeface="+mn-ea"/>
                          <a:cs typeface="+mn-cs"/>
                        </a:rPr>
                        <a:t>Other plant hormones – Higher</a:t>
                      </a:r>
                    </a:p>
                    <a:p>
                      <a:pPr>
                        <a:lnSpc>
                          <a:spcPct val="150000"/>
                        </a:lnSpc>
                      </a:pPr>
                      <a:r>
                        <a:rPr lang="en-US" sz="1200" b="1" kern="1200" dirty="0">
                          <a:solidFill>
                            <a:schemeClr val="tx1"/>
                          </a:solidFill>
                          <a:effectLst/>
                          <a:latin typeface="+mn-lt"/>
                          <a:ea typeface="+mn-ea"/>
                          <a:cs typeface="+mn-cs"/>
                        </a:rPr>
                        <a:t>Gibberellins,</a:t>
                      </a:r>
                      <a:r>
                        <a:rPr lang="en-US" sz="1200" b="0" kern="1200" dirty="0">
                          <a:solidFill>
                            <a:schemeClr val="tx1"/>
                          </a:solidFill>
                          <a:effectLst/>
                          <a:latin typeface="+mn-lt"/>
                          <a:ea typeface="+mn-ea"/>
                          <a:cs typeface="+mn-cs"/>
                        </a:rPr>
                        <a:t> which are a group of plant hormones responsible for growth and development, are important for initiating seed germination. Low concentrations can be used to increase the speed of germination, and they stimulate cell elongation and cause plants to grow taller.</a:t>
                      </a:r>
                    </a:p>
                    <a:p>
                      <a:pPr>
                        <a:lnSpc>
                          <a:spcPct val="150000"/>
                        </a:lnSpc>
                      </a:pPr>
                      <a:r>
                        <a:rPr lang="en-US" sz="1200" b="0" kern="1200" dirty="0">
                          <a:solidFill>
                            <a:schemeClr val="tx1"/>
                          </a:solidFill>
                          <a:effectLst/>
                          <a:latin typeface="+mn-lt"/>
                          <a:ea typeface="+mn-ea"/>
                          <a:cs typeface="+mn-cs"/>
                        </a:rPr>
                        <a:t>They are naturally produced by seeds.</a:t>
                      </a:r>
                    </a:p>
                    <a:p>
                      <a:pPr>
                        <a:lnSpc>
                          <a:spcPct val="150000"/>
                        </a:lnSpc>
                      </a:pPr>
                      <a:r>
                        <a:rPr lang="en-US" sz="1200" b="0" i="0" kern="1200" dirty="0">
                          <a:solidFill>
                            <a:schemeClr val="tx1"/>
                          </a:solidFill>
                          <a:effectLst/>
                          <a:latin typeface="+mn-lt"/>
                          <a:ea typeface="+mn-ea"/>
                          <a:cs typeface="+mn-cs"/>
                        </a:rPr>
                        <a:t>Gibberellins can be used to:</a:t>
                      </a:r>
                    </a:p>
                    <a:p>
                      <a:pPr marL="171450" indent="-171450">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end seed dormancy</a:t>
                      </a:r>
                    </a:p>
                    <a:p>
                      <a:pPr marL="171450" indent="-171450">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promote flowering</a:t>
                      </a:r>
                    </a:p>
                    <a:p>
                      <a:pPr marL="171450" indent="-171450">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increase fruit size</a:t>
                      </a:r>
                    </a:p>
                    <a:p>
                      <a:pPr>
                        <a:lnSpc>
                          <a:spcPct val="150000"/>
                        </a:lnSpc>
                      </a:pPr>
                      <a:r>
                        <a:rPr lang="en-US" sz="1200" b="0" i="0" kern="1200" dirty="0">
                          <a:solidFill>
                            <a:schemeClr val="tx1"/>
                          </a:solidFill>
                          <a:effectLst/>
                          <a:latin typeface="+mn-lt"/>
                          <a:ea typeface="+mn-ea"/>
                          <a:cs typeface="+mn-cs"/>
                        </a:rPr>
                        <a:t>Seed </a:t>
                      </a:r>
                      <a:r>
                        <a:rPr lang="en-US" sz="1200" b="1" i="0" kern="1200" dirty="0">
                          <a:solidFill>
                            <a:schemeClr val="tx1"/>
                          </a:solidFill>
                          <a:effectLst/>
                          <a:latin typeface="+mn-lt"/>
                          <a:ea typeface="+mn-ea"/>
                          <a:cs typeface="+mn-cs"/>
                        </a:rPr>
                        <a:t>dormancy</a:t>
                      </a:r>
                      <a:r>
                        <a:rPr lang="en-US" sz="1200" b="0" i="0" kern="1200" dirty="0">
                          <a:solidFill>
                            <a:schemeClr val="tx1"/>
                          </a:solidFill>
                          <a:effectLst/>
                          <a:latin typeface="+mn-lt"/>
                          <a:ea typeface="+mn-ea"/>
                          <a:cs typeface="+mn-cs"/>
                        </a:rPr>
                        <a:t> must be broken for seeds to germinate, and this can be done by using gibberellins.</a:t>
                      </a: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r>
                        <a:rPr lang="en-US" sz="1200" b="1" i="0" kern="1200" dirty="0">
                          <a:solidFill>
                            <a:schemeClr val="tx1"/>
                          </a:solidFill>
                          <a:effectLst/>
                          <a:latin typeface="+mn-lt"/>
                          <a:ea typeface="+mn-ea"/>
                          <a:cs typeface="+mn-cs"/>
                        </a:rPr>
                        <a:t>Controlling fruit ripening</a:t>
                      </a:r>
                    </a:p>
                    <a:p>
                      <a:pPr>
                        <a:lnSpc>
                          <a:spcPct val="150000"/>
                        </a:lnSpc>
                      </a:pPr>
                      <a:r>
                        <a:rPr lang="en-US" sz="1200" b="1" i="0" kern="1200" dirty="0">
                          <a:solidFill>
                            <a:schemeClr val="tx1"/>
                          </a:solidFill>
                          <a:effectLst/>
                          <a:latin typeface="+mn-lt"/>
                          <a:ea typeface="+mn-ea"/>
                          <a:cs typeface="+mn-cs"/>
                        </a:rPr>
                        <a:t>Ethene</a:t>
                      </a:r>
                      <a:r>
                        <a:rPr lang="en-US" sz="1200" b="0" i="0" kern="1200" dirty="0">
                          <a:solidFill>
                            <a:schemeClr val="tx1"/>
                          </a:solidFill>
                          <a:effectLst/>
                          <a:latin typeface="+mn-lt"/>
                          <a:ea typeface="+mn-ea"/>
                          <a:cs typeface="+mn-cs"/>
                        </a:rPr>
                        <a:t> is a </a:t>
                      </a:r>
                      <a:r>
                        <a:rPr lang="en-US" sz="1200" b="1" i="0" kern="1200" dirty="0">
                          <a:solidFill>
                            <a:schemeClr val="tx1"/>
                          </a:solidFill>
                          <a:effectLst/>
                          <a:latin typeface="+mn-lt"/>
                          <a:ea typeface="+mn-ea"/>
                          <a:cs typeface="+mn-cs"/>
                        </a:rPr>
                        <a:t>hydrocarbon</a:t>
                      </a:r>
                      <a:r>
                        <a:rPr lang="en-US" sz="1200" b="0" i="0" kern="1200" dirty="0">
                          <a:solidFill>
                            <a:schemeClr val="tx1"/>
                          </a:solidFill>
                          <a:effectLst/>
                          <a:latin typeface="+mn-lt"/>
                          <a:ea typeface="+mn-ea"/>
                          <a:cs typeface="+mn-cs"/>
                        </a:rPr>
                        <a:t> gas which speeds up ripening in bananas and other fruit. It also controls cell division during plant growth.</a:t>
                      </a:r>
                    </a:p>
                    <a:p>
                      <a:pPr>
                        <a:lnSpc>
                          <a:spcPct val="150000"/>
                        </a:lnSpc>
                      </a:pPr>
                      <a:r>
                        <a:rPr lang="en-US" sz="1200" b="0" i="0" kern="1200" dirty="0">
                          <a:solidFill>
                            <a:schemeClr val="tx1"/>
                          </a:solidFill>
                          <a:effectLst/>
                          <a:latin typeface="+mn-lt"/>
                          <a:ea typeface="+mn-ea"/>
                          <a:cs typeface="+mn-cs"/>
                        </a:rPr>
                        <a:t>In the food industry fruit is often picked unripe and then transported. This prevents fruit from over-ripening on the journey. It is ripened during storage by adding ethene and then taken to the shops.</a:t>
                      </a:r>
                    </a:p>
                    <a:p>
                      <a:pPr>
                        <a:lnSpc>
                          <a:spcPct val="150000"/>
                        </a:lnSpc>
                      </a:pPr>
                      <a:r>
                        <a:rPr lang="en-US" sz="1200" b="0" i="0" kern="1200" dirty="0">
                          <a:solidFill>
                            <a:schemeClr val="tx1"/>
                          </a:solidFill>
                          <a:effectLst/>
                          <a:latin typeface="+mn-lt"/>
                          <a:ea typeface="+mn-ea"/>
                          <a:cs typeface="+mn-cs"/>
                        </a:rPr>
                        <a:t>The effect of ethene released from bananas is clearly visible if you keep them in a bowl with other fruit, as it causes other fruits to ripen very quickly.</a:t>
                      </a:r>
                    </a:p>
                    <a:p>
                      <a:pPr>
                        <a:lnSpc>
                          <a:spcPct val="150000"/>
                        </a:lnSpc>
                      </a:pPr>
                      <a:endParaRPr lang="en-GB"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a plant life cycle&#10;&#10;Description automatically generated">
            <a:extLst>
              <a:ext uri="{FF2B5EF4-FFF2-40B4-BE49-F238E27FC236}">
                <a16:creationId xmlns:a16="http://schemas.microsoft.com/office/drawing/2014/main" id="{CD927662-80FE-BFC9-A109-90E3660B8BF4}"/>
              </a:ext>
            </a:extLst>
          </p:cNvPr>
          <p:cNvPicPr>
            <a:picLocks noChangeAspect="1"/>
          </p:cNvPicPr>
          <p:nvPr/>
        </p:nvPicPr>
        <p:blipFill>
          <a:blip r:embed="rId2"/>
          <a:stretch>
            <a:fillRect/>
          </a:stretch>
        </p:blipFill>
        <p:spPr>
          <a:xfrm>
            <a:off x="1917080" y="3887129"/>
            <a:ext cx="2667000" cy="1714500"/>
          </a:xfrm>
          <a:prstGeom prst="rect">
            <a:avLst/>
          </a:prstGeom>
        </p:spPr>
      </p:pic>
      <p:sp>
        <p:nvSpPr>
          <p:cNvPr id="3" name="Slide Number Placeholder 2">
            <a:extLst>
              <a:ext uri="{FF2B5EF4-FFF2-40B4-BE49-F238E27FC236}">
                <a16:creationId xmlns:a16="http://schemas.microsoft.com/office/drawing/2014/main" id="{A3C48056-C196-4FDB-F2CD-F816AD9483BD}"/>
              </a:ext>
            </a:extLst>
          </p:cNvPr>
          <p:cNvSpPr>
            <a:spLocks noGrp="1"/>
          </p:cNvSpPr>
          <p:nvPr>
            <p:ph type="sldNum" sz="quarter" idx="12"/>
          </p:nvPr>
        </p:nvSpPr>
        <p:spPr/>
        <p:txBody>
          <a:bodyPr/>
          <a:lstStyle/>
          <a:p>
            <a:fld id="{A49C798E-A141-4728-B2C1-C020555BD9EF}" type="slidenum">
              <a:rPr lang="en-GB" smtClean="0"/>
              <a:t>23</a:t>
            </a:fld>
            <a:endParaRPr lang="en-GB"/>
          </a:p>
        </p:txBody>
      </p:sp>
    </p:spTree>
    <p:extLst>
      <p:ext uri="{BB962C8B-B14F-4D97-AF65-F5344CB8AC3E}">
        <p14:creationId xmlns:p14="http://schemas.microsoft.com/office/powerpoint/2010/main" val="2028889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48F84C-53C1-60F8-0750-B0FC447A67A7}"/>
              </a:ext>
            </a:extLst>
          </p:cNvPr>
          <p:cNvSpPr txBox="1"/>
          <p:nvPr/>
        </p:nvSpPr>
        <p:spPr>
          <a:xfrm>
            <a:off x="144966" y="462466"/>
            <a:ext cx="6478084" cy="8386911"/>
          </a:xfrm>
          <a:prstGeom prst="rect">
            <a:avLst/>
          </a:prstGeom>
          <a:noFill/>
          <a:ln w="28575">
            <a:solidFill>
              <a:schemeClr val="tx1"/>
            </a:solidFill>
          </a:ln>
        </p:spPr>
        <p:txBody>
          <a:bodyPr wrap="square" rtlCol="0">
            <a:spAutoFit/>
          </a:bodyPr>
          <a:lstStyle/>
          <a:p>
            <a:r>
              <a:rPr lang="en-GB" sz="1600" b="1" u="sng" dirty="0"/>
              <a:t>Compare…</a:t>
            </a:r>
          </a:p>
          <a:p>
            <a:endParaRPr lang="en-GB" sz="1100" dirty="0"/>
          </a:p>
          <a:p>
            <a:pPr marL="342900" indent="-342900">
              <a:lnSpc>
                <a:spcPct val="150000"/>
              </a:lnSpc>
              <a:buAutoNum type="arabicPeriod"/>
            </a:pPr>
            <a:r>
              <a:rPr lang="en-GB" sz="1200" b="1" u="sng" dirty="0"/>
              <a:t>I DO </a:t>
            </a:r>
            <a:r>
              <a:rPr lang="en-GB" sz="1200" dirty="0"/>
              <a:t>What are the main differences between auxin and gibberellin hormones?</a:t>
            </a:r>
          </a:p>
          <a:p>
            <a:pPr>
              <a:lnSpc>
                <a:spcPct val="150000"/>
              </a:lnSpc>
            </a:pPr>
            <a:r>
              <a:rPr lang="en-GB" sz="1200" dirty="0"/>
              <a:t>……………………………………………………………………………………………………………………………………………………………………………………………………………………………………………………………………………………………………………………………………………………………………………………………………………………………………………………………………………………………………………………….…………………………………………………………………………………………………………………………………….</a:t>
            </a:r>
          </a:p>
          <a:p>
            <a:pPr marL="342900" indent="-342900">
              <a:lnSpc>
                <a:spcPct val="150000"/>
              </a:lnSpc>
              <a:buAutoNum type="arabicPeriod" startAt="2"/>
            </a:pPr>
            <a:r>
              <a:rPr lang="en-GB" sz="1200" b="1" u="sng" dirty="0"/>
              <a:t>WE DO </a:t>
            </a:r>
            <a:r>
              <a:rPr lang="en-GB" sz="1200" dirty="0"/>
              <a:t>What are the differences between auxins and ethene?</a:t>
            </a:r>
          </a:p>
          <a:p>
            <a:pPr>
              <a:lnSpc>
                <a:spcPct val="150000"/>
              </a:lnSpc>
            </a:pPr>
            <a:r>
              <a:rPr lang="en-GB" sz="1200" dirty="0"/>
              <a:t>………………………………………………………………………………………………………………………………………………………………………………………………………………………………………………………………………………………………………………………………………………………………………………………………………………………………………………………………………………………………………………….……...........................................................................................................................................</a:t>
            </a:r>
          </a:p>
          <a:p>
            <a:pPr>
              <a:lnSpc>
                <a:spcPct val="150000"/>
              </a:lnSpc>
            </a:pPr>
            <a:r>
              <a:rPr lang="en-GB" sz="1200" dirty="0"/>
              <a:t>3.       </a:t>
            </a:r>
            <a:r>
              <a:rPr lang="en-GB" sz="1200" b="1" u="sng" dirty="0"/>
              <a:t>YOU DO </a:t>
            </a:r>
            <a:r>
              <a:rPr lang="en-GB" sz="1200" dirty="0"/>
              <a:t>What are the similarities between auxins and gibberellins? </a:t>
            </a:r>
          </a:p>
          <a:p>
            <a:pPr>
              <a:lnSpc>
                <a:spcPct val="150000"/>
              </a:lnSpc>
            </a:pPr>
            <a:r>
              <a:rPr lang="en-GB" sz="1200" dirty="0"/>
              <a:t>………………………………………………………………………………………………………………………………………………………………………………………………………………………………………………………………………………………………………………………………………………………………………………………………………………………………………………………………………………………………………………….……...........................................................................................................................................</a:t>
            </a:r>
          </a:p>
          <a:p>
            <a:pPr>
              <a:lnSpc>
                <a:spcPct val="150000"/>
              </a:lnSpc>
            </a:pPr>
            <a:r>
              <a:rPr lang="en-GB" sz="1200" dirty="0"/>
              <a:t>4.        </a:t>
            </a:r>
            <a:r>
              <a:rPr lang="en-GB" sz="1200" b="1" u="sng" dirty="0"/>
              <a:t>YOU DO</a:t>
            </a:r>
            <a:r>
              <a:rPr lang="en-GB" sz="1200" dirty="0"/>
              <a:t>  What are the similarities between auxins and ethene? </a:t>
            </a:r>
          </a:p>
          <a:p>
            <a:pPr>
              <a:lnSpc>
                <a:spcPct val="150000"/>
              </a:lnSpc>
            </a:pPr>
            <a:r>
              <a:rPr lang="en-GB" sz="1200" dirty="0"/>
              <a:t>………………………………………………………………………………………………………………………………………………………………………………………………………………………………………………………………………………………………………………………………………………………………………………………………………………………………………………………………………………………………………………….……...........................................................................................................................................</a:t>
            </a:r>
          </a:p>
          <a:p>
            <a:pPr marL="228600" indent="-228600">
              <a:lnSpc>
                <a:spcPct val="150000"/>
              </a:lnSpc>
              <a:buAutoNum type="arabicPeriod" startAt="5"/>
            </a:pPr>
            <a:r>
              <a:rPr lang="en-GB" sz="1200" b="1" u="sng" dirty="0"/>
              <a:t>   YOU DO </a:t>
            </a:r>
            <a:r>
              <a:rPr lang="en-GB" sz="1200" b="1" dirty="0"/>
              <a:t> </a:t>
            </a:r>
            <a:r>
              <a:rPr lang="en-GB" sz="1200" dirty="0"/>
              <a:t>Compare the effects of gibberellins and ethene on plants. </a:t>
            </a:r>
          </a:p>
          <a:p>
            <a:pPr>
              <a:lnSpc>
                <a:spcPct val="150000"/>
              </a:lnSpc>
            </a:pPr>
            <a:r>
              <a:rPr lang="en-GB" sz="1200" dirty="0"/>
              <a:t>………………………………………………………………………………………………………………………………………………………………………………………………………………………………………………………………………………………………………………………………………………………………………………………………………………………………………………………………………………………………………………….……...........................................................................................................................................</a:t>
            </a:r>
          </a:p>
          <a:p>
            <a:pPr>
              <a:lnSpc>
                <a:spcPct val="150000"/>
              </a:lnSpc>
            </a:pPr>
            <a:endParaRPr lang="en-GB" sz="1200" dirty="0"/>
          </a:p>
          <a:p>
            <a:endParaRPr lang="en-GB" sz="1100" dirty="0"/>
          </a:p>
          <a:p>
            <a:endParaRPr lang="en-GB" sz="1100" dirty="0"/>
          </a:p>
          <a:p>
            <a:endParaRPr lang="en-GB" sz="1100" dirty="0"/>
          </a:p>
          <a:p>
            <a:endParaRPr lang="en-GB" sz="1100" dirty="0"/>
          </a:p>
        </p:txBody>
      </p:sp>
      <p:sp>
        <p:nvSpPr>
          <p:cNvPr id="2" name="Slide Number Placeholder 1">
            <a:extLst>
              <a:ext uri="{FF2B5EF4-FFF2-40B4-BE49-F238E27FC236}">
                <a16:creationId xmlns:a16="http://schemas.microsoft.com/office/drawing/2014/main" id="{42A3F751-D06E-8E31-89D8-C8E139511DE7}"/>
              </a:ext>
            </a:extLst>
          </p:cNvPr>
          <p:cNvSpPr>
            <a:spLocks noGrp="1"/>
          </p:cNvSpPr>
          <p:nvPr>
            <p:ph type="sldNum" sz="quarter" idx="12"/>
          </p:nvPr>
        </p:nvSpPr>
        <p:spPr/>
        <p:txBody>
          <a:bodyPr/>
          <a:lstStyle/>
          <a:p>
            <a:fld id="{A49C798E-A141-4728-B2C1-C020555BD9EF}" type="slidenum">
              <a:rPr lang="en-GB" smtClean="0"/>
              <a:t>24</a:t>
            </a:fld>
            <a:endParaRPr lang="en-GB"/>
          </a:p>
        </p:txBody>
      </p:sp>
    </p:spTree>
    <p:extLst>
      <p:ext uri="{BB962C8B-B14F-4D97-AF65-F5344CB8AC3E}">
        <p14:creationId xmlns:p14="http://schemas.microsoft.com/office/powerpoint/2010/main" val="3950486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48F84C-53C1-60F8-0750-B0FC447A67A7}"/>
              </a:ext>
            </a:extLst>
          </p:cNvPr>
          <p:cNvSpPr txBox="1"/>
          <p:nvPr/>
        </p:nvSpPr>
        <p:spPr>
          <a:xfrm>
            <a:off x="228600" y="317500"/>
            <a:ext cx="6388100" cy="8512202"/>
          </a:xfrm>
          <a:prstGeom prst="rect">
            <a:avLst/>
          </a:prstGeom>
          <a:noFill/>
          <a:ln w="28575">
            <a:solidFill>
              <a:schemeClr val="tx1"/>
            </a:solidFill>
          </a:ln>
        </p:spPr>
        <p:txBody>
          <a:bodyPr wrap="square" rtlCol="0">
            <a:spAutoFit/>
          </a:bodyPr>
          <a:lstStyle/>
          <a:p>
            <a:r>
              <a:rPr lang="en-GB" sz="1600" b="1" u="sng" dirty="0"/>
              <a:t>If it didn’t…</a:t>
            </a:r>
          </a:p>
          <a:p>
            <a:endParaRPr lang="en-GB" sz="1100" dirty="0"/>
          </a:p>
          <a:p>
            <a:pPr>
              <a:lnSpc>
                <a:spcPct val="150000"/>
              </a:lnSpc>
            </a:pPr>
            <a:r>
              <a:rPr lang="en-GB" sz="1200" dirty="0"/>
              <a:t>1. If plants did not have auxins, how would this affect the  rate of photosynthesis reaction that plants carry out?</a:t>
            </a:r>
          </a:p>
          <a:p>
            <a:pPr>
              <a:lnSpc>
                <a:spcPct val="150000"/>
              </a:lnSpc>
            </a:pPr>
            <a:r>
              <a:rPr lang="en-GB" sz="1200" dirty="0"/>
              <a:t>.......................................................................................................................................................................................................................................................................................................................................................................................................................................................................................................................................................................................................................................................................</a:t>
            </a:r>
          </a:p>
          <a:p>
            <a:pPr>
              <a:lnSpc>
                <a:spcPct val="150000"/>
              </a:lnSpc>
            </a:pPr>
            <a:r>
              <a:rPr lang="en-GB" sz="1200" dirty="0"/>
              <a:t>2. If plants did not have auxins  how would this affect daffodil bulbs planted sidewards?</a:t>
            </a:r>
          </a:p>
          <a:p>
            <a:pPr>
              <a:lnSpc>
                <a:spcPct val="150000"/>
              </a:lnSpc>
            </a:pPr>
            <a:r>
              <a:rPr lang="en-GB" sz="1200" dirty="0"/>
              <a:t>………………………………………………………………………………………………………………………………………………………………………………………………………………………………………………………………………………………………………………………………………………………………………………………………………………………………………………………………………………………</a:t>
            </a:r>
          </a:p>
          <a:p>
            <a:pPr>
              <a:lnSpc>
                <a:spcPct val="150000"/>
              </a:lnSpc>
            </a:pPr>
            <a:r>
              <a:rPr lang="en-GB" sz="1200" dirty="0"/>
              <a:t>3. If  a fruit bowl contained bananas, apples and oranges, how would the apples and oranges be affected by the bananas? </a:t>
            </a:r>
          </a:p>
          <a:p>
            <a:pPr>
              <a:lnSpc>
                <a:spcPct val="150000"/>
              </a:lnSpc>
            </a:pPr>
            <a:r>
              <a:rPr lang="en-GB" sz="1200" dirty="0"/>
              <a:t>…............................................................................................................................................................................................................................................................................................................................................................................................................................................................................................................................................................................................................................................................................................................................................................................................................................................................................................................................................................................................................................................................................................................................................................................</a:t>
            </a:r>
          </a:p>
          <a:p>
            <a:pPr>
              <a:lnSpc>
                <a:spcPct val="150000"/>
              </a:lnSpc>
            </a:pPr>
            <a:r>
              <a:rPr lang="en-GB" sz="1200" dirty="0"/>
              <a:t>4. In an experiment a scientist covered the tips of half a batch of cress shoots with foil caps.  First, both the covered and uncovered shoots are exposed to light shining from above.  Then they are given several days in a box with light only shining from the side.  How would you expect the covered and uncovered shoots to respond?</a:t>
            </a:r>
          </a:p>
          <a:p>
            <a:pPr>
              <a:lnSpc>
                <a:spcPct val="150000"/>
              </a:lnSpc>
            </a:pPr>
            <a:r>
              <a:rPr lang="en-GB" sz="1200" dirty="0"/>
              <a:t>………………………………………………………………………………………………………………………………………………………………………………………………………………………………………………………………………………………………………………………………………………………………………………………………………………………………………………………………………………………………………………………………………………………………………………………………………………………………………………………………………………………………………………………………………………………………………………………………………………………………………………………………………………………………………………………………………………………………………………</a:t>
            </a:r>
            <a:endParaRPr lang="en-GB" sz="1100" dirty="0"/>
          </a:p>
        </p:txBody>
      </p:sp>
      <p:sp>
        <p:nvSpPr>
          <p:cNvPr id="2" name="Slide Number Placeholder 1">
            <a:extLst>
              <a:ext uri="{FF2B5EF4-FFF2-40B4-BE49-F238E27FC236}">
                <a16:creationId xmlns:a16="http://schemas.microsoft.com/office/drawing/2014/main" id="{E3413BAE-9BF9-7D0E-7A64-904888748BB7}"/>
              </a:ext>
            </a:extLst>
          </p:cNvPr>
          <p:cNvSpPr>
            <a:spLocks noGrp="1"/>
          </p:cNvSpPr>
          <p:nvPr>
            <p:ph type="sldNum" sz="quarter" idx="12"/>
          </p:nvPr>
        </p:nvSpPr>
        <p:spPr/>
        <p:txBody>
          <a:bodyPr/>
          <a:lstStyle/>
          <a:p>
            <a:fld id="{A49C798E-A141-4728-B2C1-C020555BD9EF}" type="slidenum">
              <a:rPr lang="en-GB" smtClean="0"/>
              <a:t>25</a:t>
            </a:fld>
            <a:endParaRPr lang="en-GB"/>
          </a:p>
        </p:txBody>
      </p:sp>
    </p:spTree>
    <p:extLst>
      <p:ext uri="{BB962C8B-B14F-4D97-AF65-F5344CB8AC3E}">
        <p14:creationId xmlns:p14="http://schemas.microsoft.com/office/powerpoint/2010/main" val="54129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646331"/>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6: </a:t>
            </a:r>
            <a:r>
              <a:rPr lang="en-GB" sz="1800" dirty="0"/>
              <a:t>Required Practical: Plant Responses</a:t>
            </a:r>
          </a:p>
          <a:p>
            <a:pPr algn="ctr"/>
            <a:endParaRPr lang="en-GB" b="1" u="sng" dirty="0"/>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1135628"/>
            <a:ext cx="6311900" cy="461665"/>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a:t>
            </a:r>
            <a:r>
              <a:rPr lang="en-GB" sz="1200" dirty="0"/>
              <a:t>We are learning how to determine the effect of light on seedlings.  </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756390"/>
            <a:ext cx="6311900" cy="1015663"/>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how plants respond to stimuli. This information is vital to those who work in agriculture as it helps them determine how their crops will respond to stimuli. </a:t>
            </a:r>
          </a:p>
          <a:p>
            <a:endParaRPr lang="en-US" sz="1200" dirty="0">
              <a:latin typeface="+mj-lt"/>
            </a:endParaRPr>
          </a:p>
          <a:p>
            <a:endParaRPr lang="en-US" sz="1200" dirty="0">
              <a:latin typeface="+mj-lt"/>
            </a:endParaRPr>
          </a:p>
        </p:txBody>
      </p:sp>
      <p:sp>
        <p:nvSpPr>
          <p:cNvPr id="7" name="Slide Number Placeholder 6">
            <a:extLst>
              <a:ext uri="{FF2B5EF4-FFF2-40B4-BE49-F238E27FC236}">
                <a16:creationId xmlns:a16="http://schemas.microsoft.com/office/drawing/2014/main" id="{FD396969-81EC-270E-27FD-18B3D52B3103}"/>
              </a:ext>
            </a:extLst>
          </p:cNvPr>
          <p:cNvSpPr>
            <a:spLocks noGrp="1"/>
          </p:cNvSpPr>
          <p:nvPr>
            <p:ph type="sldNum" sz="quarter" idx="12"/>
          </p:nvPr>
        </p:nvSpPr>
        <p:spPr/>
        <p:txBody>
          <a:bodyPr/>
          <a:lstStyle/>
          <a:p>
            <a:fld id="{A49C798E-A141-4728-B2C1-C020555BD9EF}" type="slidenum">
              <a:rPr lang="en-GB" smtClean="0"/>
              <a:t>26</a:t>
            </a:fld>
            <a:endParaRPr lang="en-GB"/>
          </a:p>
        </p:txBody>
      </p:sp>
    </p:spTree>
    <p:extLst>
      <p:ext uri="{BB962C8B-B14F-4D97-AF65-F5344CB8AC3E}">
        <p14:creationId xmlns:p14="http://schemas.microsoft.com/office/powerpoint/2010/main" val="2226611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280966674"/>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dirty="0">
                          <a:solidFill>
                            <a:schemeClr val="tx1"/>
                          </a:solidFill>
                        </a:rPr>
                        <a:t>Investigate the effect of light or gravity on the growth of newly germinated</a:t>
                      </a:r>
                    </a:p>
                    <a:p>
                      <a:pPr>
                        <a:lnSpc>
                          <a:spcPct val="150000"/>
                        </a:lnSpc>
                      </a:pPr>
                      <a:r>
                        <a:rPr lang="en-GB" sz="1200" dirty="0">
                          <a:solidFill>
                            <a:schemeClr val="tx1"/>
                          </a:solidFill>
                        </a:rPr>
                        <a:t>seedlings.</a:t>
                      </a:r>
                    </a:p>
                    <a:p>
                      <a:pPr>
                        <a:lnSpc>
                          <a:spcPct val="150000"/>
                        </a:lnSpc>
                      </a:pPr>
                      <a:r>
                        <a:rPr lang="en-GB" sz="1200" dirty="0">
                          <a:solidFill>
                            <a:schemeClr val="tx1"/>
                          </a:solidFill>
                        </a:rPr>
                        <a:t>• set up three petri dishes with mustard seeds and allow them to germinate</a:t>
                      </a:r>
                    </a:p>
                    <a:p>
                      <a:pPr>
                        <a:lnSpc>
                          <a:spcPct val="150000"/>
                        </a:lnSpc>
                      </a:pPr>
                      <a:r>
                        <a:rPr lang="en-GB" sz="1200" dirty="0">
                          <a:solidFill>
                            <a:schemeClr val="tx1"/>
                          </a:solidFill>
                        </a:rPr>
                        <a:t>• put each dish of seedlings in a different light intensity for the same period of time</a:t>
                      </a:r>
                    </a:p>
                    <a:p>
                      <a:pPr>
                        <a:lnSpc>
                          <a:spcPct val="150000"/>
                        </a:lnSpc>
                      </a:pPr>
                      <a:r>
                        <a:rPr lang="en-GB" sz="1200" dirty="0">
                          <a:solidFill>
                            <a:schemeClr val="tx1"/>
                          </a:solidFill>
                        </a:rPr>
                        <a:t>• monitor the height of each seedling at each light intensity.</a:t>
                      </a:r>
                    </a:p>
                    <a:p>
                      <a:pPr>
                        <a:lnSpc>
                          <a:spcPct val="150000"/>
                        </a:lnSpc>
                      </a:pPr>
                      <a:endParaRPr lang="en-GB" sz="1200" dirty="0">
                        <a:solidFill>
                          <a:schemeClr val="tx1"/>
                        </a:solidFill>
                      </a:endParaRPr>
                    </a:p>
                    <a:p>
                      <a:pPr>
                        <a:lnSpc>
                          <a:spcPct val="150000"/>
                        </a:lnSpc>
                      </a:pPr>
                      <a:r>
                        <a:rPr lang="en-GB" sz="1200" dirty="0">
                          <a:solidFill>
                            <a:schemeClr val="tx1"/>
                          </a:solidFill>
                        </a:rPr>
                        <a:t>Apparatus</a:t>
                      </a:r>
                    </a:p>
                    <a:p>
                      <a:pPr>
                        <a:lnSpc>
                          <a:spcPct val="150000"/>
                        </a:lnSpc>
                      </a:pPr>
                      <a:r>
                        <a:rPr lang="en-GB" sz="1200" dirty="0">
                          <a:solidFill>
                            <a:schemeClr val="tx1"/>
                          </a:solidFill>
                        </a:rPr>
                        <a:t>• some white mustard seeds</a:t>
                      </a:r>
                    </a:p>
                    <a:p>
                      <a:pPr>
                        <a:lnSpc>
                          <a:spcPct val="150000"/>
                        </a:lnSpc>
                      </a:pPr>
                      <a:r>
                        <a:rPr lang="en-GB" sz="1200" dirty="0">
                          <a:solidFill>
                            <a:schemeClr val="tx1"/>
                          </a:solidFill>
                        </a:rPr>
                        <a:t>• three Petri dishes</a:t>
                      </a:r>
                    </a:p>
                    <a:p>
                      <a:pPr>
                        <a:lnSpc>
                          <a:spcPct val="150000"/>
                        </a:lnSpc>
                      </a:pPr>
                      <a:r>
                        <a:rPr lang="en-GB" sz="1200" dirty="0">
                          <a:solidFill>
                            <a:schemeClr val="tx1"/>
                          </a:solidFill>
                        </a:rPr>
                        <a:t>• cotton wool</a:t>
                      </a:r>
                    </a:p>
                    <a:p>
                      <a:pPr>
                        <a:lnSpc>
                          <a:spcPct val="150000"/>
                        </a:lnSpc>
                      </a:pPr>
                      <a:r>
                        <a:rPr lang="en-GB" sz="1200" dirty="0">
                          <a:solidFill>
                            <a:schemeClr val="tx1"/>
                          </a:solidFill>
                        </a:rPr>
                        <a:t>• a ruler</a:t>
                      </a:r>
                    </a:p>
                    <a:p>
                      <a:pPr>
                        <a:lnSpc>
                          <a:spcPct val="150000"/>
                        </a:lnSpc>
                      </a:pPr>
                      <a:r>
                        <a:rPr lang="en-GB" sz="1200" dirty="0">
                          <a:solidFill>
                            <a:schemeClr val="tx1"/>
                          </a:solidFill>
                        </a:rPr>
                        <a:t>• water.</a:t>
                      </a:r>
                    </a:p>
                    <a:p>
                      <a:pPr>
                        <a:lnSpc>
                          <a:spcPct val="150000"/>
                        </a:lnSpc>
                      </a:pPr>
                      <a:endParaRPr lang="en-GB" sz="1200" dirty="0">
                        <a:solidFill>
                          <a:schemeClr val="tx1"/>
                        </a:solidFill>
                      </a:endParaRPr>
                    </a:p>
                    <a:p>
                      <a:pPr>
                        <a:lnSpc>
                          <a:spcPct val="150000"/>
                        </a:lnSpc>
                      </a:pPr>
                      <a:r>
                        <a:rPr lang="en-GB" sz="1200" dirty="0">
                          <a:solidFill>
                            <a:schemeClr val="tx1"/>
                          </a:solidFill>
                        </a:rPr>
                        <a:t>Method</a:t>
                      </a:r>
                    </a:p>
                    <a:p>
                      <a:pPr>
                        <a:lnSpc>
                          <a:spcPct val="150000"/>
                        </a:lnSpc>
                      </a:pPr>
                      <a:r>
                        <a:rPr lang="en-GB" sz="1200" dirty="0">
                          <a:solidFill>
                            <a:schemeClr val="tx1"/>
                          </a:solidFill>
                        </a:rPr>
                        <a:t>1. Set up three petri dishes containing cotton wool soaked in equal amounts of water.</a:t>
                      </a:r>
                    </a:p>
                    <a:p>
                      <a:pPr>
                        <a:lnSpc>
                          <a:spcPct val="150000"/>
                        </a:lnSpc>
                      </a:pPr>
                      <a:r>
                        <a:rPr lang="en-GB" sz="1200" dirty="0">
                          <a:solidFill>
                            <a:schemeClr val="tx1"/>
                          </a:solidFill>
                        </a:rPr>
                        <a:t>2. Put ten mustard seeds in each dish.</a:t>
                      </a:r>
                    </a:p>
                    <a:p>
                      <a:pPr>
                        <a:lnSpc>
                          <a:spcPct val="150000"/>
                        </a:lnSpc>
                      </a:pPr>
                      <a:r>
                        <a:rPr lang="en-GB" sz="1200" dirty="0">
                          <a:solidFill>
                            <a:schemeClr val="tx1"/>
                          </a:solidFill>
                        </a:rPr>
                        <a:t>3. Put the dishes in a warm place. They must not be disturbed or moved.</a:t>
                      </a:r>
                    </a:p>
                    <a:p>
                      <a:pPr>
                        <a:lnSpc>
                          <a:spcPct val="150000"/>
                        </a:lnSpc>
                      </a:pPr>
                      <a:r>
                        <a:rPr lang="en-GB" sz="1200" dirty="0">
                          <a:solidFill>
                            <a:schemeClr val="tx1"/>
                          </a:solidFill>
                        </a:rPr>
                        <a:t>4. Allow the mustard seeds to germinate.</a:t>
                      </a:r>
                    </a:p>
                    <a:p>
                      <a:pPr>
                        <a:lnSpc>
                          <a:spcPct val="150000"/>
                        </a:lnSpc>
                      </a:pPr>
                      <a:r>
                        <a:rPr lang="en-GB" sz="1200" dirty="0">
                          <a:solidFill>
                            <a:schemeClr val="tx1"/>
                          </a:solidFill>
                        </a:rPr>
                        <a:t>Water daily with equal amounts of water to each dish.</a:t>
                      </a:r>
                    </a:p>
                    <a:p>
                      <a:pPr>
                        <a:lnSpc>
                          <a:spcPct val="150000"/>
                        </a:lnSpc>
                      </a:pPr>
                      <a:r>
                        <a:rPr lang="en-GB" sz="1200" dirty="0">
                          <a:solidFill>
                            <a:schemeClr val="tx1"/>
                          </a:solidFill>
                        </a:rPr>
                        <a:t>5. Each dish should have the same number of seedlings after the seeds have geminated.</a:t>
                      </a:r>
                    </a:p>
                    <a:p>
                      <a:pPr>
                        <a:lnSpc>
                          <a:spcPct val="150000"/>
                        </a:lnSpc>
                      </a:pPr>
                      <a:r>
                        <a:rPr lang="en-GB" sz="1200" dirty="0">
                          <a:solidFill>
                            <a:schemeClr val="tx1"/>
                          </a:solidFill>
                        </a:rPr>
                        <a:t>Remove excess seedlings from any dish that has too many.</a:t>
                      </a:r>
                    </a:p>
                    <a:p>
                      <a:pPr>
                        <a:lnSpc>
                          <a:spcPct val="150000"/>
                        </a:lnSpc>
                      </a:pPr>
                      <a:r>
                        <a:rPr lang="en-GB" sz="1200" dirty="0">
                          <a:solidFill>
                            <a:schemeClr val="tx1"/>
                          </a:solidFill>
                        </a:rPr>
                        <a:t>6. Measure the height of each seedling in 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a:extLst>
              <a:ext uri="{FF2B5EF4-FFF2-40B4-BE49-F238E27FC236}">
                <a16:creationId xmlns:a16="http://schemas.microsoft.com/office/drawing/2014/main" id="{30200512-9E60-CC3F-EC83-58D111C5E88F}"/>
              </a:ext>
            </a:extLst>
          </p:cNvPr>
          <p:cNvPicPr>
            <a:picLocks noChangeAspect="1"/>
          </p:cNvPicPr>
          <p:nvPr/>
        </p:nvPicPr>
        <p:blipFill>
          <a:blip r:embed="rId2"/>
          <a:stretch>
            <a:fillRect/>
          </a:stretch>
        </p:blipFill>
        <p:spPr>
          <a:xfrm>
            <a:off x="1459843" y="6523463"/>
            <a:ext cx="4497266" cy="2058451"/>
          </a:xfrm>
          <a:prstGeom prst="rect">
            <a:avLst/>
          </a:prstGeom>
        </p:spPr>
      </p:pic>
      <p:sp>
        <p:nvSpPr>
          <p:cNvPr id="3" name="Slide Number Placeholder 2">
            <a:extLst>
              <a:ext uri="{FF2B5EF4-FFF2-40B4-BE49-F238E27FC236}">
                <a16:creationId xmlns:a16="http://schemas.microsoft.com/office/drawing/2014/main" id="{246362EC-279E-BBC9-0975-4B07C893A522}"/>
              </a:ext>
            </a:extLst>
          </p:cNvPr>
          <p:cNvSpPr>
            <a:spLocks noGrp="1"/>
          </p:cNvSpPr>
          <p:nvPr>
            <p:ph type="sldNum" sz="quarter" idx="12"/>
          </p:nvPr>
        </p:nvSpPr>
        <p:spPr/>
        <p:txBody>
          <a:bodyPr/>
          <a:lstStyle/>
          <a:p>
            <a:fld id="{A49C798E-A141-4728-B2C1-C020555BD9EF}" type="slidenum">
              <a:rPr lang="en-GB" smtClean="0"/>
              <a:t>27</a:t>
            </a:fld>
            <a:endParaRPr lang="en-GB"/>
          </a:p>
        </p:txBody>
      </p:sp>
    </p:spTree>
    <p:extLst>
      <p:ext uri="{BB962C8B-B14F-4D97-AF65-F5344CB8AC3E}">
        <p14:creationId xmlns:p14="http://schemas.microsoft.com/office/powerpoint/2010/main" val="719450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1357873600"/>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dirty="0">
                          <a:solidFill>
                            <a:schemeClr val="tx1"/>
                          </a:solidFill>
                        </a:rPr>
                        <a:t>7. Move the petri dishes into position. </a:t>
                      </a:r>
                    </a:p>
                    <a:p>
                      <a:pPr>
                        <a:lnSpc>
                          <a:spcPct val="150000"/>
                        </a:lnSpc>
                      </a:pPr>
                      <a:r>
                        <a:rPr lang="en-GB" sz="1200" dirty="0">
                          <a:solidFill>
                            <a:schemeClr val="tx1"/>
                          </a:solidFill>
                        </a:rPr>
                        <a:t>• Put one on a windowsill in full sunlight. </a:t>
                      </a:r>
                    </a:p>
                    <a:p>
                      <a:pPr>
                        <a:lnSpc>
                          <a:spcPct val="150000"/>
                        </a:lnSpc>
                      </a:pPr>
                      <a:r>
                        <a:rPr lang="en-GB" sz="1200" dirty="0">
                          <a:solidFill>
                            <a:schemeClr val="tx1"/>
                          </a:solidFill>
                        </a:rPr>
                        <a:t>• Put the second one in partial light. </a:t>
                      </a:r>
                    </a:p>
                    <a:p>
                      <a:pPr>
                        <a:lnSpc>
                          <a:spcPct val="150000"/>
                        </a:lnSpc>
                      </a:pPr>
                      <a:r>
                        <a:rPr lang="en-GB" sz="1200" dirty="0">
                          <a:solidFill>
                            <a:schemeClr val="tx1"/>
                          </a:solidFill>
                        </a:rPr>
                        <a:t>• Put the third one in darkness. </a:t>
                      </a:r>
                    </a:p>
                    <a:p>
                      <a:pPr>
                        <a:lnSpc>
                          <a:spcPct val="150000"/>
                        </a:lnSpc>
                      </a:pPr>
                      <a:r>
                        <a:rPr lang="en-GB" sz="1200" dirty="0">
                          <a:solidFill>
                            <a:schemeClr val="tx1"/>
                          </a:solidFill>
                        </a:rPr>
                        <a:t>8. Measure the height of each seedling every day, for at least five consecutive days. </a:t>
                      </a:r>
                    </a:p>
                    <a:p>
                      <a:pPr>
                        <a:lnSpc>
                          <a:spcPct val="150000"/>
                        </a:lnSpc>
                      </a:pPr>
                      <a:r>
                        <a:rPr lang="en-GB" sz="1200" dirty="0">
                          <a:solidFill>
                            <a:schemeClr val="tx1"/>
                          </a:solidFill>
                        </a:rPr>
                        <a:t>9. Record the heights in a table like this 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6" name="Picture 5">
            <a:extLst>
              <a:ext uri="{FF2B5EF4-FFF2-40B4-BE49-F238E27FC236}">
                <a16:creationId xmlns:a16="http://schemas.microsoft.com/office/drawing/2014/main" id="{899A8AA8-1A0A-09C2-C372-FECA2D607B2C}"/>
              </a:ext>
            </a:extLst>
          </p:cNvPr>
          <p:cNvPicPr>
            <a:picLocks noChangeAspect="1"/>
          </p:cNvPicPr>
          <p:nvPr/>
        </p:nvPicPr>
        <p:blipFill>
          <a:blip r:embed="rId2"/>
          <a:stretch>
            <a:fillRect/>
          </a:stretch>
        </p:blipFill>
        <p:spPr>
          <a:xfrm>
            <a:off x="793281" y="2104055"/>
            <a:ext cx="5648251" cy="1876930"/>
          </a:xfrm>
          <a:prstGeom prst="rect">
            <a:avLst/>
          </a:prstGeom>
        </p:spPr>
      </p:pic>
      <p:sp>
        <p:nvSpPr>
          <p:cNvPr id="3" name="Slide Number Placeholder 2">
            <a:extLst>
              <a:ext uri="{FF2B5EF4-FFF2-40B4-BE49-F238E27FC236}">
                <a16:creationId xmlns:a16="http://schemas.microsoft.com/office/drawing/2014/main" id="{90F25FF9-1782-61B1-4AB2-046CB70353D5}"/>
              </a:ext>
            </a:extLst>
          </p:cNvPr>
          <p:cNvSpPr>
            <a:spLocks noGrp="1"/>
          </p:cNvSpPr>
          <p:nvPr>
            <p:ph type="sldNum" sz="quarter" idx="12"/>
          </p:nvPr>
        </p:nvSpPr>
        <p:spPr/>
        <p:txBody>
          <a:bodyPr/>
          <a:lstStyle/>
          <a:p>
            <a:fld id="{A49C798E-A141-4728-B2C1-C020555BD9EF}" type="slidenum">
              <a:rPr lang="en-GB" smtClean="0"/>
              <a:t>28</a:t>
            </a:fld>
            <a:endParaRPr lang="en-GB"/>
          </a:p>
        </p:txBody>
      </p:sp>
    </p:spTree>
    <p:extLst>
      <p:ext uri="{BB962C8B-B14F-4D97-AF65-F5344CB8AC3E}">
        <p14:creationId xmlns:p14="http://schemas.microsoft.com/office/powerpoint/2010/main" val="1460701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52A66A6-95C4-47B4-5745-9001E4562F74}"/>
              </a:ext>
            </a:extLst>
          </p:cNvPr>
          <p:cNvSpPr txBox="1"/>
          <p:nvPr/>
        </p:nvSpPr>
        <p:spPr>
          <a:xfrm>
            <a:off x="139700" y="251793"/>
            <a:ext cx="4159405" cy="6186309"/>
          </a:xfrm>
          <a:prstGeom prst="rect">
            <a:avLst/>
          </a:prstGeom>
          <a:noFill/>
        </p:spPr>
        <p:txBody>
          <a:bodyPr wrap="square" rtlCol="0">
            <a:spAutoFit/>
          </a:bodyPr>
          <a:lstStyle/>
          <a:p>
            <a:r>
              <a:rPr lang="en-GB" sz="1200" b="1" u="sng" dirty="0"/>
              <a:t>Results tables</a:t>
            </a:r>
          </a:p>
          <a:p>
            <a:endParaRPr lang="en-GB" sz="1200" b="1" u="sng" dirty="0"/>
          </a:p>
          <a:p>
            <a:br>
              <a:rPr lang="en-GB" sz="1200" b="1" dirty="0"/>
            </a:br>
            <a:r>
              <a:rPr lang="en-GB" sz="1200" b="1" dirty="0"/>
              <a:t>Full Sunlight</a:t>
            </a:r>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r>
              <a:rPr lang="en-GB" sz="1200" b="1" dirty="0"/>
              <a:t>Partial sunlight</a:t>
            </a:r>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r>
              <a:rPr lang="en-GB" sz="1200" b="1" dirty="0"/>
              <a:t>Darkness</a:t>
            </a:r>
          </a:p>
        </p:txBody>
      </p:sp>
      <p:pic>
        <p:nvPicPr>
          <p:cNvPr id="5" name="Picture 4">
            <a:extLst>
              <a:ext uri="{FF2B5EF4-FFF2-40B4-BE49-F238E27FC236}">
                <a16:creationId xmlns:a16="http://schemas.microsoft.com/office/drawing/2014/main" id="{3E6B7768-F936-2FB3-1C5C-FF4A7ABEEFEC}"/>
              </a:ext>
            </a:extLst>
          </p:cNvPr>
          <p:cNvPicPr>
            <a:picLocks noChangeAspect="1"/>
          </p:cNvPicPr>
          <p:nvPr/>
        </p:nvPicPr>
        <p:blipFill>
          <a:blip r:embed="rId2"/>
          <a:stretch>
            <a:fillRect/>
          </a:stretch>
        </p:blipFill>
        <p:spPr>
          <a:xfrm>
            <a:off x="269174" y="1111595"/>
            <a:ext cx="6252287" cy="2155712"/>
          </a:xfrm>
          <a:prstGeom prst="rect">
            <a:avLst/>
          </a:prstGeom>
        </p:spPr>
      </p:pic>
      <p:pic>
        <p:nvPicPr>
          <p:cNvPr id="6" name="Picture 5">
            <a:extLst>
              <a:ext uri="{FF2B5EF4-FFF2-40B4-BE49-F238E27FC236}">
                <a16:creationId xmlns:a16="http://schemas.microsoft.com/office/drawing/2014/main" id="{4D869980-D58C-63BD-F883-E7E8AC26F656}"/>
              </a:ext>
            </a:extLst>
          </p:cNvPr>
          <p:cNvPicPr>
            <a:picLocks noChangeAspect="1"/>
          </p:cNvPicPr>
          <p:nvPr/>
        </p:nvPicPr>
        <p:blipFill>
          <a:blip r:embed="rId2"/>
          <a:stretch>
            <a:fillRect/>
          </a:stretch>
        </p:blipFill>
        <p:spPr>
          <a:xfrm>
            <a:off x="302856" y="3774848"/>
            <a:ext cx="6252287" cy="2077653"/>
          </a:xfrm>
          <a:prstGeom prst="rect">
            <a:avLst/>
          </a:prstGeom>
        </p:spPr>
      </p:pic>
      <p:pic>
        <p:nvPicPr>
          <p:cNvPr id="7" name="Picture 6">
            <a:extLst>
              <a:ext uri="{FF2B5EF4-FFF2-40B4-BE49-F238E27FC236}">
                <a16:creationId xmlns:a16="http://schemas.microsoft.com/office/drawing/2014/main" id="{5F3FB4CD-B2A7-ADF9-097D-8CEFFB64F3BB}"/>
              </a:ext>
            </a:extLst>
          </p:cNvPr>
          <p:cNvPicPr>
            <a:picLocks noChangeAspect="1"/>
          </p:cNvPicPr>
          <p:nvPr/>
        </p:nvPicPr>
        <p:blipFill>
          <a:blip r:embed="rId2"/>
          <a:stretch>
            <a:fillRect/>
          </a:stretch>
        </p:blipFill>
        <p:spPr>
          <a:xfrm>
            <a:off x="302856" y="6499395"/>
            <a:ext cx="6252287" cy="2077653"/>
          </a:xfrm>
          <a:prstGeom prst="rect">
            <a:avLst/>
          </a:prstGeom>
        </p:spPr>
      </p:pic>
      <p:sp>
        <p:nvSpPr>
          <p:cNvPr id="8" name="TextBox 7">
            <a:extLst>
              <a:ext uri="{FF2B5EF4-FFF2-40B4-BE49-F238E27FC236}">
                <a16:creationId xmlns:a16="http://schemas.microsoft.com/office/drawing/2014/main" id="{49973AC7-F2DC-7F02-B5E6-CE85DF277E32}"/>
              </a:ext>
            </a:extLst>
          </p:cNvPr>
          <p:cNvSpPr txBox="1"/>
          <p:nvPr/>
        </p:nvSpPr>
        <p:spPr>
          <a:xfrm>
            <a:off x="836341" y="3836142"/>
            <a:ext cx="3122342" cy="276999"/>
          </a:xfrm>
          <a:prstGeom prst="rect">
            <a:avLst/>
          </a:prstGeom>
          <a:solidFill>
            <a:schemeClr val="bg1"/>
          </a:solidFill>
        </p:spPr>
        <p:txBody>
          <a:bodyPr wrap="square" rtlCol="0">
            <a:spAutoFit/>
          </a:bodyPr>
          <a:lstStyle/>
          <a:p>
            <a:r>
              <a:rPr lang="en-GB" sz="1200" b="1" dirty="0"/>
              <a:t>Height of seedlings in partial sunlight in mm</a:t>
            </a:r>
          </a:p>
        </p:txBody>
      </p:sp>
      <p:sp>
        <p:nvSpPr>
          <p:cNvPr id="9" name="TextBox 8">
            <a:extLst>
              <a:ext uri="{FF2B5EF4-FFF2-40B4-BE49-F238E27FC236}">
                <a16:creationId xmlns:a16="http://schemas.microsoft.com/office/drawing/2014/main" id="{AC812CBE-146B-FEED-CEFA-FC8FDD40960E}"/>
              </a:ext>
            </a:extLst>
          </p:cNvPr>
          <p:cNvSpPr txBox="1"/>
          <p:nvPr/>
        </p:nvSpPr>
        <p:spPr>
          <a:xfrm>
            <a:off x="836341" y="6555421"/>
            <a:ext cx="3122342" cy="276999"/>
          </a:xfrm>
          <a:prstGeom prst="rect">
            <a:avLst/>
          </a:prstGeom>
          <a:solidFill>
            <a:schemeClr val="bg1"/>
          </a:solidFill>
        </p:spPr>
        <p:txBody>
          <a:bodyPr wrap="square" rtlCol="0">
            <a:spAutoFit/>
          </a:bodyPr>
          <a:lstStyle/>
          <a:p>
            <a:r>
              <a:rPr lang="en-GB" sz="1200" b="1" dirty="0"/>
              <a:t>Height of seedlings in darkness in mm</a:t>
            </a:r>
          </a:p>
        </p:txBody>
      </p:sp>
      <p:sp>
        <p:nvSpPr>
          <p:cNvPr id="10" name="TextBox 9">
            <a:extLst>
              <a:ext uri="{FF2B5EF4-FFF2-40B4-BE49-F238E27FC236}">
                <a16:creationId xmlns:a16="http://schemas.microsoft.com/office/drawing/2014/main" id="{2855957C-D18D-DB25-5A5F-E88F6B41C537}"/>
              </a:ext>
            </a:extLst>
          </p:cNvPr>
          <p:cNvSpPr txBox="1"/>
          <p:nvPr/>
        </p:nvSpPr>
        <p:spPr>
          <a:xfrm>
            <a:off x="825189" y="1194944"/>
            <a:ext cx="5163015" cy="276999"/>
          </a:xfrm>
          <a:prstGeom prst="rect">
            <a:avLst/>
          </a:prstGeom>
          <a:solidFill>
            <a:schemeClr val="bg1"/>
          </a:solidFill>
        </p:spPr>
        <p:txBody>
          <a:bodyPr wrap="square" rtlCol="0">
            <a:spAutoFit/>
          </a:bodyPr>
          <a:lstStyle/>
          <a:p>
            <a:r>
              <a:rPr lang="en-GB" sz="1200" b="1" dirty="0"/>
              <a:t>Height of seedlings in full sunlight in mm</a:t>
            </a:r>
          </a:p>
        </p:txBody>
      </p:sp>
      <p:sp>
        <p:nvSpPr>
          <p:cNvPr id="2" name="Slide Number Placeholder 1">
            <a:extLst>
              <a:ext uri="{FF2B5EF4-FFF2-40B4-BE49-F238E27FC236}">
                <a16:creationId xmlns:a16="http://schemas.microsoft.com/office/drawing/2014/main" id="{3BEAE915-483C-495F-8270-E22AAB36F54A}"/>
              </a:ext>
            </a:extLst>
          </p:cNvPr>
          <p:cNvSpPr>
            <a:spLocks noGrp="1"/>
          </p:cNvSpPr>
          <p:nvPr>
            <p:ph type="sldNum" sz="quarter" idx="12"/>
          </p:nvPr>
        </p:nvSpPr>
        <p:spPr/>
        <p:txBody>
          <a:bodyPr/>
          <a:lstStyle/>
          <a:p>
            <a:fld id="{A49C798E-A141-4728-B2C1-C020555BD9EF}" type="slidenum">
              <a:rPr lang="en-GB" smtClean="0"/>
              <a:t>29</a:t>
            </a:fld>
            <a:endParaRPr lang="en-GB"/>
          </a:p>
        </p:txBody>
      </p:sp>
    </p:spTree>
    <p:extLst>
      <p:ext uri="{BB962C8B-B14F-4D97-AF65-F5344CB8AC3E}">
        <p14:creationId xmlns:p14="http://schemas.microsoft.com/office/powerpoint/2010/main" val="3320148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nvGraphicFramePr>
        <p:xfrm>
          <a:off x="273050" y="436499"/>
          <a:ext cx="6311899" cy="248412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 VOCABULARY LIST</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Homeostasis</a:t>
                      </a:r>
                    </a:p>
                  </a:txBody>
                  <a:tcPr/>
                </a:tc>
                <a:tc>
                  <a:txBody>
                    <a:bodyPr/>
                    <a:lstStyle/>
                    <a:p>
                      <a:r>
                        <a:rPr lang="en-GB" sz="1200" dirty="0"/>
                        <a:t>Homeostasis is the regulation of internal conditions to maintain optimal conditions for enzyme action and cell function.</a:t>
                      </a:r>
                    </a:p>
                  </a:txBody>
                  <a:tcPr/>
                </a:tc>
                <a:extLst>
                  <a:ext uri="{0D108BD9-81ED-4DB2-BD59-A6C34878D82A}">
                    <a16:rowId xmlns:a16="http://schemas.microsoft.com/office/drawing/2014/main" val="3986441415"/>
                  </a:ext>
                </a:extLst>
              </a:tr>
              <a:tr h="370840">
                <a:tc>
                  <a:txBody>
                    <a:bodyPr/>
                    <a:lstStyle/>
                    <a:p>
                      <a:r>
                        <a:rPr lang="en-GB" sz="1200" dirty="0"/>
                        <a:t>Nervous system</a:t>
                      </a:r>
                    </a:p>
                  </a:txBody>
                  <a:tcPr/>
                </a:tc>
                <a:tc>
                  <a:txBody>
                    <a:bodyPr/>
                    <a:lstStyle/>
                    <a:p>
                      <a:r>
                        <a:rPr lang="en-GB" sz="1200" dirty="0"/>
                        <a:t>The nervous system enables humans to react to their surroundings and to coordinate their behaviour.</a:t>
                      </a:r>
                    </a:p>
                  </a:txBody>
                  <a:tcPr/>
                </a:tc>
                <a:extLst>
                  <a:ext uri="{0D108BD9-81ED-4DB2-BD59-A6C34878D82A}">
                    <a16:rowId xmlns:a16="http://schemas.microsoft.com/office/drawing/2014/main" val="3135617624"/>
                  </a:ext>
                </a:extLst>
              </a:tr>
              <a:tr h="370840">
                <a:tc>
                  <a:txBody>
                    <a:bodyPr/>
                    <a:lstStyle/>
                    <a:p>
                      <a:r>
                        <a:rPr lang="en-GB" sz="1200" dirty="0"/>
                        <a:t>Endocrine system</a:t>
                      </a:r>
                    </a:p>
                  </a:txBody>
                  <a:tcPr/>
                </a:tc>
                <a:tc>
                  <a:txBody>
                    <a:bodyPr/>
                    <a:lstStyle/>
                    <a:p>
                      <a:r>
                        <a:rPr lang="en-GB" sz="1200" dirty="0"/>
                        <a:t>The endocrine system is composed of glands which secrete chemicals called hormones directly into the bloodstream.</a:t>
                      </a:r>
                    </a:p>
                  </a:txBody>
                  <a:tcPr/>
                </a:tc>
                <a:extLst>
                  <a:ext uri="{0D108BD9-81ED-4DB2-BD59-A6C34878D82A}">
                    <a16:rowId xmlns:a16="http://schemas.microsoft.com/office/drawing/2014/main" val="4092558228"/>
                  </a:ext>
                </a:extLst>
              </a:tr>
              <a:tr h="370840">
                <a:tc>
                  <a:txBody>
                    <a:bodyPr/>
                    <a:lstStyle/>
                    <a:p>
                      <a:r>
                        <a:rPr lang="en-GB" sz="1200" dirty="0"/>
                        <a:t>Reproduction</a:t>
                      </a:r>
                    </a:p>
                  </a:txBody>
                  <a:tcPr/>
                </a:tc>
                <a:tc>
                  <a:txBody>
                    <a:bodyPr/>
                    <a:lstStyle/>
                    <a:p>
                      <a:r>
                        <a:rPr lang="en-GB" sz="1200" dirty="0"/>
                        <a:t>The process by which offspring are produced by parents. </a:t>
                      </a:r>
                    </a:p>
                  </a:txBody>
                  <a:tcPr/>
                </a:tc>
                <a:extLst>
                  <a:ext uri="{0D108BD9-81ED-4DB2-BD59-A6C34878D82A}">
                    <a16:rowId xmlns:a16="http://schemas.microsoft.com/office/drawing/2014/main" val="1426963129"/>
                  </a:ext>
                </a:extLst>
              </a:tr>
              <a:tr h="370840">
                <a:tc>
                  <a:txBody>
                    <a:bodyPr/>
                    <a:lstStyle/>
                    <a:p>
                      <a:r>
                        <a:rPr lang="en-GB" sz="1200" dirty="0"/>
                        <a:t>Hormone</a:t>
                      </a:r>
                    </a:p>
                  </a:txBody>
                  <a:tcPr/>
                </a:tc>
                <a:tc>
                  <a:txBody>
                    <a:bodyPr/>
                    <a:lstStyle/>
                    <a:p>
                      <a:r>
                        <a:rPr lang="en-GB" sz="1200" dirty="0"/>
                        <a:t>Chemical messengers produced by glands.</a:t>
                      </a:r>
                    </a:p>
                  </a:txBody>
                  <a:tcPr/>
                </a:tc>
                <a:extLst>
                  <a:ext uri="{0D108BD9-81ED-4DB2-BD59-A6C34878D82A}">
                    <a16:rowId xmlns:a16="http://schemas.microsoft.com/office/drawing/2014/main" val="3157404479"/>
                  </a:ext>
                </a:extLst>
              </a:tr>
            </a:tbl>
          </a:graphicData>
        </a:graphic>
      </p:graphicFrame>
      <p:graphicFrame>
        <p:nvGraphicFramePr>
          <p:cNvPr id="8" name="Table 8">
            <a:extLst>
              <a:ext uri="{FF2B5EF4-FFF2-40B4-BE49-F238E27FC236}">
                <a16:creationId xmlns:a16="http://schemas.microsoft.com/office/drawing/2014/main" id="{5FDAAFC0-68A0-07E8-6BB1-F2A3B55AD167}"/>
              </a:ext>
            </a:extLst>
          </p:cNvPr>
          <p:cNvGraphicFramePr>
            <a:graphicFrameLocks noGrp="1"/>
          </p:cNvGraphicFramePr>
          <p:nvPr/>
        </p:nvGraphicFramePr>
        <p:xfrm>
          <a:off x="273050" y="3268105"/>
          <a:ext cx="3051275" cy="4302760"/>
        </p:xfrm>
        <a:graphic>
          <a:graphicData uri="http://schemas.openxmlformats.org/drawingml/2006/table">
            <a:tbl>
              <a:tblPr firstRow="1" bandRow="1">
                <a:tableStyleId>{5940675A-B579-460E-94D1-54222C63F5DA}</a:tableStyleId>
              </a:tblPr>
              <a:tblGrid>
                <a:gridCol w="3051275">
                  <a:extLst>
                    <a:ext uri="{9D8B030D-6E8A-4147-A177-3AD203B41FA5}">
                      <a16:colId xmlns:a16="http://schemas.microsoft.com/office/drawing/2014/main" val="2976228114"/>
                    </a:ext>
                  </a:extLst>
                </a:gridCol>
              </a:tblGrid>
              <a:tr h="370840">
                <a:tc>
                  <a:txBody>
                    <a:bodyPr/>
                    <a:lstStyle/>
                    <a:p>
                      <a:pPr algn="ctr">
                        <a:lnSpc>
                          <a:spcPct val="150000"/>
                        </a:lnSpc>
                      </a:pPr>
                      <a:r>
                        <a:rPr lang="en-GB" sz="1200" b="1" dirty="0"/>
                        <a:t>EXPECTATIONS</a:t>
                      </a:r>
                    </a:p>
                  </a:txBody>
                  <a:tcPr>
                    <a:solidFill>
                      <a:schemeClr val="bg1">
                        <a:lumMod val="85000"/>
                      </a:schemeClr>
                    </a:solidFill>
                  </a:tcPr>
                </a:tc>
                <a:extLst>
                  <a:ext uri="{0D108BD9-81ED-4DB2-BD59-A6C34878D82A}">
                    <a16:rowId xmlns:a16="http://schemas.microsoft.com/office/drawing/2014/main" val="3028398464"/>
                  </a:ext>
                </a:extLst>
              </a:tr>
              <a:tr h="370840">
                <a:tc>
                  <a:txBody>
                    <a:bodyPr/>
                    <a:lstStyle/>
                    <a:p>
                      <a:pPr marL="171450" indent="-171450">
                        <a:lnSpc>
                          <a:spcPct val="100000"/>
                        </a:lnSpc>
                        <a:buFont typeface="Arial" panose="020B0604020202020204" pitchFamily="34" charset="0"/>
                        <a:buChar char="•"/>
                      </a:pPr>
                      <a:r>
                        <a:rPr lang="en-GB" sz="1200" dirty="0"/>
                        <a:t>Always write in black or blue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use a ruler for straight lines.</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If you make a mistake, cross it out with a single line. </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draw diagrams, tables and graphs in pencil with a ruler if necessary</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mark and correct your work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Respond to any feedback your teacher gives you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Take pride in your work, make it neat!</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All tasks should be completed in silence and by yourself unless your teacher tells you otherwise.</a:t>
                      </a:r>
                    </a:p>
                  </a:txBody>
                  <a:tcPr/>
                </a:tc>
                <a:extLst>
                  <a:ext uri="{0D108BD9-81ED-4DB2-BD59-A6C34878D82A}">
                    <a16:rowId xmlns:a16="http://schemas.microsoft.com/office/drawing/2014/main" val="3417920731"/>
                  </a:ext>
                </a:extLst>
              </a:tr>
            </a:tbl>
          </a:graphicData>
        </a:graphic>
      </p:graphicFrame>
      <p:sp>
        <p:nvSpPr>
          <p:cNvPr id="10" name="TextBox 9">
            <a:extLst>
              <a:ext uri="{FF2B5EF4-FFF2-40B4-BE49-F238E27FC236}">
                <a16:creationId xmlns:a16="http://schemas.microsoft.com/office/drawing/2014/main" id="{F300DC32-B022-3472-86EF-65C9B1ACEFCA}"/>
              </a:ext>
            </a:extLst>
          </p:cNvPr>
          <p:cNvSpPr txBox="1"/>
          <p:nvPr/>
        </p:nvSpPr>
        <p:spPr>
          <a:xfrm>
            <a:off x="3533674" y="3268105"/>
            <a:ext cx="3051275" cy="2357697"/>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a:t>
            </a:r>
          </a:p>
          <a:p>
            <a:pPr>
              <a:lnSpc>
                <a:spcPct val="150000"/>
              </a:lnSpc>
            </a:pPr>
            <a:r>
              <a:rPr lang="en-GB" sz="1600" b="1" u="sng" dirty="0">
                <a:latin typeface="Calibri Light" panose="020F0302020204030204" pitchFamily="34" charset="0"/>
                <a:cs typeface="Calibri Light" panose="020F0302020204030204" pitchFamily="34" charset="0"/>
              </a:rPr>
              <a:t>P</a:t>
            </a:r>
            <a:r>
              <a:rPr lang="en-GB" sz="1600" dirty="0">
                <a:latin typeface="Calibri Light" panose="020F0302020204030204" pitchFamily="34" charset="0"/>
                <a:cs typeface="Calibri Light" panose="020F0302020204030204" pitchFamily="34" charset="0"/>
              </a:rPr>
              <a:t>unctuation and grammar</a:t>
            </a:r>
          </a:p>
          <a:p>
            <a:pPr>
              <a:lnSpc>
                <a:spcPct val="150000"/>
              </a:lnSpc>
            </a:pPr>
            <a:r>
              <a:rPr lang="en-GB" sz="1600" b="1" u="sng" dirty="0">
                <a:latin typeface="Calibri Light" panose="020F0302020204030204" pitchFamily="34" charset="0"/>
                <a:cs typeface="Calibri Light" panose="020F0302020204030204" pitchFamily="34" charset="0"/>
              </a:rPr>
              <a:t>R</a:t>
            </a:r>
            <a:r>
              <a:rPr lang="en-GB" sz="1600" dirty="0">
                <a:latin typeface="Calibri Light" panose="020F0302020204030204" pitchFamily="34" charset="0"/>
                <a:cs typeface="Calibri Light" panose="020F0302020204030204" pitchFamily="34" charset="0"/>
              </a:rPr>
              <a:t>uler and pencil for diagrams</a:t>
            </a:r>
          </a:p>
          <a:p>
            <a:pPr>
              <a:lnSpc>
                <a:spcPct val="150000"/>
              </a:lnSpc>
            </a:pPr>
            <a:r>
              <a:rPr lang="en-GB" sz="1600" b="1" u="sng" dirty="0">
                <a:latin typeface="Calibri Light" panose="020F0302020204030204" pitchFamily="34" charset="0"/>
                <a:cs typeface="Calibri Light" panose="020F0302020204030204" pitchFamily="34" charset="0"/>
              </a:rPr>
              <a:t>O</a:t>
            </a:r>
            <a:r>
              <a:rPr lang="en-GB" sz="1600" dirty="0">
                <a:latin typeface="Calibri Light" panose="020F0302020204030204" pitchFamily="34" charset="0"/>
                <a:cs typeface="Calibri Light" panose="020F0302020204030204" pitchFamily="34" charset="0"/>
              </a:rPr>
              <a:t>utstanding effort every lesson</a:t>
            </a:r>
          </a:p>
          <a:p>
            <a:pPr>
              <a:lnSpc>
                <a:spcPct val="150000"/>
              </a:lnSpc>
            </a:pPr>
            <a:r>
              <a:rPr lang="en-GB" sz="1600" b="1" u="sng" dirty="0">
                <a:latin typeface="Calibri Light" panose="020F0302020204030204" pitchFamily="34" charset="0"/>
                <a:cs typeface="Calibri Light" panose="020F0302020204030204" pitchFamily="34" charset="0"/>
              </a:rPr>
              <a:t>U</a:t>
            </a:r>
            <a:r>
              <a:rPr lang="en-GB" sz="1600" dirty="0">
                <a:latin typeface="Calibri Light" panose="020F0302020204030204" pitchFamily="34" charset="0"/>
                <a:cs typeface="Calibri Light" panose="020F0302020204030204" pitchFamily="34" charset="0"/>
              </a:rPr>
              <a:t>nderline date and title</a:t>
            </a:r>
          </a:p>
          <a:p>
            <a:pPr>
              <a:lnSpc>
                <a:spcPct val="150000"/>
              </a:lnSpc>
            </a:pPr>
            <a:r>
              <a:rPr lang="en-GB" sz="1600" b="1" u="sng" dirty="0">
                <a:latin typeface="Calibri Light" panose="020F0302020204030204" pitchFamily="34" charset="0"/>
                <a:cs typeface="Calibri Light" panose="020F0302020204030204" pitchFamily="34" charset="0"/>
              </a:rPr>
              <a:t>D</a:t>
            </a:r>
            <a:r>
              <a:rPr lang="en-GB" sz="1600" dirty="0">
                <a:latin typeface="Calibri Light" panose="020F0302020204030204" pitchFamily="34" charset="0"/>
                <a:cs typeface="Calibri Light" panose="020F0302020204030204" pitchFamily="34" charset="0"/>
              </a:rPr>
              <a:t>ates and titles every lesson</a:t>
            </a:r>
          </a:p>
        </p:txBody>
      </p:sp>
      <p:sp>
        <p:nvSpPr>
          <p:cNvPr id="11" name="TextBox 10">
            <a:extLst>
              <a:ext uri="{FF2B5EF4-FFF2-40B4-BE49-F238E27FC236}">
                <a16:creationId xmlns:a16="http://schemas.microsoft.com/office/drawing/2014/main" id="{1C4F8BFB-563A-7BF9-6844-2AEA1536526A}"/>
              </a:ext>
            </a:extLst>
          </p:cNvPr>
          <p:cNvSpPr txBox="1"/>
          <p:nvPr/>
        </p:nvSpPr>
        <p:spPr>
          <a:xfrm>
            <a:off x="3533674" y="5757293"/>
            <a:ext cx="3051275" cy="1800493"/>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 FRIDAY</a:t>
            </a:r>
          </a:p>
          <a:p>
            <a:r>
              <a:rPr lang="en-GB" sz="1400" dirty="0">
                <a:latin typeface="Calibri Light" panose="020F0302020204030204" pitchFamily="34" charset="0"/>
                <a:cs typeface="Calibri Light" panose="020F0302020204030204" pitchFamily="34" charset="0"/>
              </a:rPr>
              <a:t>Any piece of work you complete, which meets our PROUD expectations can be taken to the PROUD station during Friday lunchtime. Show your work to a member of SLT and receive a sweet treat!</a:t>
            </a:r>
          </a:p>
        </p:txBody>
      </p:sp>
      <p:sp>
        <p:nvSpPr>
          <p:cNvPr id="2" name="Slide Number Placeholder 1">
            <a:extLst>
              <a:ext uri="{FF2B5EF4-FFF2-40B4-BE49-F238E27FC236}">
                <a16:creationId xmlns:a16="http://schemas.microsoft.com/office/drawing/2014/main" id="{72CCBB8A-62B6-599E-B77E-0BCC1457A738}"/>
              </a:ext>
            </a:extLst>
          </p:cNvPr>
          <p:cNvSpPr>
            <a:spLocks noGrp="1"/>
          </p:cNvSpPr>
          <p:nvPr>
            <p:ph type="sldNum" sz="quarter" idx="12"/>
          </p:nvPr>
        </p:nvSpPr>
        <p:spPr/>
        <p:txBody>
          <a:bodyPr/>
          <a:lstStyle/>
          <a:p>
            <a:fld id="{A49C798E-A141-4728-B2C1-C020555BD9EF}" type="slidenum">
              <a:rPr lang="en-GB" smtClean="0"/>
              <a:t>3</a:t>
            </a:fld>
            <a:endParaRPr lang="en-GB"/>
          </a:p>
        </p:txBody>
      </p:sp>
    </p:spTree>
    <p:extLst>
      <p:ext uri="{BB962C8B-B14F-4D97-AF65-F5344CB8AC3E}">
        <p14:creationId xmlns:p14="http://schemas.microsoft.com/office/powerpoint/2010/main" val="3853643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52A66A6-95C4-47B4-5745-9001E4562F74}"/>
              </a:ext>
            </a:extLst>
          </p:cNvPr>
          <p:cNvSpPr txBox="1"/>
          <p:nvPr/>
        </p:nvSpPr>
        <p:spPr>
          <a:xfrm>
            <a:off x="139700" y="251793"/>
            <a:ext cx="6578600" cy="7912038"/>
          </a:xfrm>
          <a:prstGeom prst="rect">
            <a:avLst/>
          </a:prstGeom>
          <a:noFill/>
        </p:spPr>
        <p:txBody>
          <a:bodyPr wrap="square" rtlCol="0">
            <a:spAutoFit/>
          </a:bodyPr>
          <a:lstStyle/>
          <a:p>
            <a:r>
              <a:rPr lang="en-GB" sz="1200" b="1" u="sng" dirty="0"/>
              <a:t>Analysis</a:t>
            </a:r>
          </a:p>
          <a:p>
            <a:endParaRPr lang="en-GB" sz="1200" b="1" u="sng" dirty="0"/>
          </a:p>
          <a:p>
            <a:pPr>
              <a:lnSpc>
                <a:spcPct val="150000"/>
              </a:lnSpc>
            </a:pPr>
            <a:br>
              <a:rPr lang="en-GB" sz="1200" b="1" dirty="0"/>
            </a:br>
            <a:r>
              <a:rPr lang="en-GB" sz="1200" dirty="0"/>
              <a:t>a. Calculate the mean height of the seedlings each day. </a:t>
            </a:r>
          </a:p>
          <a:p>
            <a:pPr>
              <a:lnSpc>
                <a:spcPct val="150000"/>
              </a:lnSpc>
            </a:pPr>
            <a:r>
              <a:rPr lang="en-GB" sz="1200" dirty="0"/>
              <a:t>…………………………………………………………………………………………………………………………………………………………………………………………………………………………………………………………………………………………………………………………………………………………………………………………………………………………………………………………………………………………………………………………………………………………………………………………………………………………………………………………………………</a:t>
            </a:r>
          </a:p>
          <a:p>
            <a:pPr>
              <a:lnSpc>
                <a:spcPct val="150000"/>
              </a:lnSpc>
            </a:pPr>
            <a:endParaRPr lang="en-GB" sz="1200" dirty="0"/>
          </a:p>
          <a:p>
            <a:pPr>
              <a:lnSpc>
                <a:spcPct val="150000"/>
              </a:lnSpc>
            </a:pPr>
            <a:r>
              <a:rPr lang="en-GB" sz="1200" dirty="0"/>
              <a:t>b. Plot a graph with: </a:t>
            </a:r>
          </a:p>
          <a:p>
            <a:pPr>
              <a:lnSpc>
                <a:spcPct val="150000"/>
              </a:lnSpc>
            </a:pPr>
            <a:r>
              <a:rPr lang="en-GB" sz="1200" dirty="0"/>
              <a:t>• ‘Mean height in mm’ on the y-axis. </a:t>
            </a:r>
          </a:p>
          <a:p>
            <a:pPr>
              <a:lnSpc>
                <a:spcPct val="150000"/>
              </a:lnSpc>
            </a:pPr>
            <a:r>
              <a:rPr lang="en-GB" sz="1200" dirty="0"/>
              <a:t>• ‘Day’ on the x-axis. </a:t>
            </a:r>
          </a:p>
          <a:p>
            <a:pPr>
              <a:lnSpc>
                <a:spcPct val="150000"/>
              </a:lnSpc>
            </a:pPr>
            <a:r>
              <a:rPr lang="en-GB" sz="1200" dirty="0"/>
              <a:t>Your graph should include the data for full sunlight, partial light and darkness. </a:t>
            </a:r>
          </a:p>
          <a:p>
            <a:pPr>
              <a:lnSpc>
                <a:spcPct val="150000"/>
              </a:lnSpc>
            </a:pPr>
            <a:endParaRPr lang="en-GB" sz="1200" dirty="0"/>
          </a:p>
          <a:p>
            <a:pPr>
              <a:lnSpc>
                <a:spcPct val="150000"/>
              </a:lnSpc>
            </a:pPr>
            <a:r>
              <a:rPr lang="en-GB" sz="1200" dirty="0"/>
              <a:t>c. Write a conclusion to state and explain your results, you should include reference to hormones and their distribution in your written answer.</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endParaRPr lang="en-GB" sz="1200" b="1" dirty="0"/>
          </a:p>
        </p:txBody>
      </p:sp>
      <p:sp>
        <p:nvSpPr>
          <p:cNvPr id="2" name="Slide Number Placeholder 1">
            <a:extLst>
              <a:ext uri="{FF2B5EF4-FFF2-40B4-BE49-F238E27FC236}">
                <a16:creationId xmlns:a16="http://schemas.microsoft.com/office/drawing/2014/main" id="{5639D4CD-54C0-E67E-0385-AE9A0A2C96F6}"/>
              </a:ext>
            </a:extLst>
          </p:cNvPr>
          <p:cNvSpPr>
            <a:spLocks noGrp="1"/>
          </p:cNvSpPr>
          <p:nvPr>
            <p:ph type="sldNum" sz="quarter" idx="12"/>
          </p:nvPr>
        </p:nvSpPr>
        <p:spPr/>
        <p:txBody>
          <a:bodyPr/>
          <a:lstStyle/>
          <a:p>
            <a:fld id="{A49C798E-A141-4728-B2C1-C020555BD9EF}" type="slidenum">
              <a:rPr lang="en-GB" smtClean="0"/>
              <a:t>30</a:t>
            </a:fld>
            <a:endParaRPr lang="en-GB"/>
          </a:p>
        </p:txBody>
      </p:sp>
    </p:spTree>
    <p:extLst>
      <p:ext uri="{BB962C8B-B14F-4D97-AF65-F5344CB8AC3E}">
        <p14:creationId xmlns:p14="http://schemas.microsoft.com/office/powerpoint/2010/main" val="390488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extLst>
              <p:ext uri="{D42A27DB-BD31-4B8C-83A1-F6EECF244321}">
                <p14:modId xmlns:p14="http://schemas.microsoft.com/office/powerpoint/2010/main" val="2270454178"/>
              </p:ext>
            </p:extLst>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0567C8A8-FF1F-71D8-BC07-BC3189718828}"/>
              </a:ext>
            </a:extLst>
          </p:cNvPr>
          <p:cNvSpPr>
            <a:spLocks noGrp="1"/>
          </p:cNvSpPr>
          <p:nvPr>
            <p:ph type="sldNum" sz="quarter" idx="12"/>
          </p:nvPr>
        </p:nvSpPr>
        <p:spPr/>
        <p:txBody>
          <a:bodyPr/>
          <a:lstStyle/>
          <a:p>
            <a:fld id="{A49C798E-A141-4728-B2C1-C020555BD9EF}" type="slidenum">
              <a:rPr lang="en-GB" smtClean="0"/>
              <a:t>31</a:t>
            </a:fld>
            <a:endParaRPr lang="en-GB"/>
          </a:p>
        </p:txBody>
      </p:sp>
    </p:spTree>
    <p:extLst>
      <p:ext uri="{BB962C8B-B14F-4D97-AF65-F5344CB8AC3E}">
        <p14:creationId xmlns:p14="http://schemas.microsoft.com/office/powerpoint/2010/main" val="1860776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5531D0B1-C177-0A58-B1D3-39D035C2BA2C}"/>
              </a:ext>
            </a:extLst>
          </p:cNvPr>
          <p:cNvSpPr>
            <a:spLocks noGrp="1"/>
          </p:cNvSpPr>
          <p:nvPr>
            <p:ph type="sldNum" sz="quarter" idx="12"/>
          </p:nvPr>
        </p:nvSpPr>
        <p:spPr/>
        <p:txBody>
          <a:bodyPr/>
          <a:lstStyle/>
          <a:p>
            <a:fld id="{A49C798E-A141-4728-B2C1-C020555BD9EF}" type="slidenum">
              <a:rPr lang="en-GB" smtClean="0"/>
              <a:t>32</a:t>
            </a:fld>
            <a:endParaRPr lang="en-GB"/>
          </a:p>
        </p:txBody>
      </p:sp>
    </p:spTree>
    <p:extLst>
      <p:ext uri="{BB962C8B-B14F-4D97-AF65-F5344CB8AC3E}">
        <p14:creationId xmlns:p14="http://schemas.microsoft.com/office/powerpoint/2010/main" val="1465953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Retrieval Quiz 2</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dirty="0"/>
              <a:t>Date: ……………………………………….</a:t>
            </a:r>
          </a:p>
          <a:p>
            <a:r>
              <a:rPr lang="en-GB" dirty="0"/>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3845010150"/>
              </p:ext>
            </p:extLst>
          </p:nvPr>
        </p:nvGraphicFramePr>
        <p:xfrm>
          <a:off x="339724" y="1825613"/>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dirty="0"/>
                    </a:p>
                  </a:txBody>
                  <a:tcPr/>
                </a:tc>
                <a:tc>
                  <a:txBody>
                    <a:bodyPr/>
                    <a:lstStyle/>
                    <a:p>
                      <a:endParaRPr lang="en-GB" sz="1200" dirty="0"/>
                    </a:p>
                  </a:txBody>
                  <a:tcPr>
                    <a:solidFill>
                      <a:schemeClr val="bg1">
                        <a:lumMod val="85000"/>
                      </a:schemeClr>
                    </a:solidFill>
                  </a:tcPr>
                </a:tc>
                <a:tc>
                  <a:txBody>
                    <a:bodyPr/>
                    <a:lstStyle/>
                    <a:p>
                      <a:r>
                        <a:rPr lang="en-GB" sz="1200" b="1"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r>
                        <a:rPr lang="en-GB" sz="1200" b="1" dirty="0"/>
                        <a:t>Insert question in bold</a:t>
                      </a:r>
                    </a:p>
                    <a:p>
                      <a:endParaRPr lang="en-GB" sz="1200" b="1" dirty="0"/>
                    </a:p>
                    <a:p>
                      <a:endParaRPr lang="en-GB" sz="1200" b="1" dirty="0"/>
                    </a:p>
                  </a:txBody>
                  <a:tcPr/>
                </a:tc>
                <a:tc>
                  <a:txBody>
                    <a:bodyPr/>
                    <a:lstStyle/>
                    <a:p>
                      <a:endParaRPr lang="en-GB" sz="1200"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795982574"/>
                  </a:ext>
                </a:extLst>
              </a:tr>
              <a:tr h="370840">
                <a:tc>
                  <a:txBody>
                    <a:bodyPr/>
                    <a:lstStyle/>
                    <a:p>
                      <a:r>
                        <a:rPr lang="en-GB" sz="1200" b="1" dirty="0"/>
                        <a:t>Q6.</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882868337"/>
                  </a:ext>
                </a:extLst>
              </a:tr>
              <a:tr h="370840">
                <a:tc>
                  <a:txBody>
                    <a:bodyPr/>
                    <a:lstStyle/>
                    <a:p>
                      <a:r>
                        <a:rPr lang="en-GB" sz="1200" b="1" dirty="0"/>
                        <a:t>Q7.</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dirty="0"/>
                        <a:t>Q8.</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112033756"/>
                  </a:ext>
                </a:extLst>
              </a:tr>
              <a:tr h="370840">
                <a:tc>
                  <a:txBody>
                    <a:bodyPr/>
                    <a:lstStyle/>
                    <a:p>
                      <a:r>
                        <a:rPr lang="en-GB" sz="1200" b="1" dirty="0"/>
                        <a:t>Q9.</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917522534"/>
                  </a:ext>
                </a:extLst>
              </a:tr>
              <a:tr h="370840">
                <a:tc>
                  <a:txBody>
                    <a:bodyPr/>
                    <a:lstStyle/>
                    <a:p>
                      <a:r>
                        <a:rPr lang="en-GB" sz="1200" b="1" dirty="0"/>
                        <a:t>Q10.</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
        <p:nvSpPr>
          <p:cNvPr id="7" name="Slide Number Placeholder 6">
            <a:extLst>
              <a:ext uri="{FF2B5EF4-FFF2-40B4-BE49-F238E27FC236}">
                <a16:creationId xmlns:a16="http://schemas.microsoft.com/office/drawing/2014/main" id="{AA2F2B0C-BB7F-FC09-C686-D59F252EE7C3}"/>
              </a:ext>
            </a:extLst>
          </p:cNvPr>
          <p:cNvSpPr>
            <a:spLocks noGrp="1"/>
          </p:cNvSpPr>
          <p:nvPr>
            <p:ph type="sldNum" sz="quarter" idx="12"/>
          </p:nvPr>
        </p:nvSpPr>
        <p:spPr/>
        <p:txBody>
          <a:bodyPr/>
          <a:lstStyle/>
          <a:p>
            <a:fld id="{A49C798E-A141-4728-B2C1-C020555BD9EF}" type="slidenum">
              <a:rPr lang="en-GB" smtClean="0"/>
              <a:t>33</a:t>
            </a:fld>
            <a:endParaRPr lang="en-GB"/>
          </a:p>
        </p:txBody>
      </p:sp>
    </p:spTree>
    <p:extLst>
      <p:ext uri="{BB962C8B-B14F-4D97-AF65-F5344CB8AC3E}">
        <p14:creationId xmlns:p14="http://schemas.microsoft.com/office/powerpoint/2010/main" val="2844343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11F36FAB-F9A6-716D-D488-9C3D782943B1}"/>
              </a:ext>
            </a:extLst>
          </p:cNvPr>
          <p:cNvSpPr>
            <a:spLocks noGrp="1"/>
          </p:cNvSpPr>
          <p:nvPr>
            <p:ph type="sldNum" sz="quarter" idx="12"/>
          </p:nvPr>
        </p:nvSpPr>
        <p:spPr/>
        <p:txBody>
          <a:bodyPr/>
          <a:lstStyle/>
          <a:p>
            <a:fld id="{A49C798E-A141-4728-B2C1-C020555BD9EF}" type="slidenum">
              <a:rPr lang="en-GB" smtClean="0"/>
              <a:t>34</a:t>
            </a:fld>
            <a:endParaRPr lang="en-GB"/>
          </a:p>
        </p:txBody>
      </p:sp>
    </p:spTree>
    <p:extLst>
      <p:ext uri="{BB962C8B-B14F-4D97-AF65-F5344CB8AC3E}">
        <p14:creationId xmlns:p14="http://schemas.microsoft.com/office/powerpoint/2010/main" val="408556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DF1A5577-08A3-5CE9-58E3-A6BBA45F63D3}"/>
              </a:ext>
            </a:extLst>
          </p:cNvPr>
          <p:cNvSpPr>
            <a:spLocks noGrp="1"/>
          </p:cNvSpPr>
          <p:nvPr>
            <p:ph type="sldNum" sz="quarter" idx="12"/>
          </p:nvPr>
        </p:nvSpPr>
        <p:spPr/>
        <p:txBody>
          <a:bodyPr/>
          <a:lstStyle/>
          <a:p>
            <a:fld id="{A49C798E-A141-4728-B2C1-C020555BD9EF}" type="slidenum">
              <a:rPr lang="en-GB" smtClean="0"/>
              <a:t>35</a:t>
            </a:fld>
            <a:endParaRPr lang="en-GB"/>
          </a:p>
        </p:txBody>
      </p:sp>
    </p:spTree>
    <p:extLst>
      <p:ext uri="{BB962C8B-B14F-4D97-AF65-F5344CB8AC3E}">
        <p14:creationId xmlns:p14="http://schemas.microsoft.com/office/powerpoint/2010/main" val="1318219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B7B273B6-9544-AFB6-8044-C5C5A92E8192}"/>
              </a:ext>
            </a:extLst>
          </p:cNvPr>
          <p:cNvSpPr>
            <a:spLocks noGrp="1"/>
          </p:cNvSpPr>
          <p:nvPr>
            <p:ph type="sldNum" sz="quarter" idx="12"/>
          </p:nvPr>
        </p:nvSpPr>
        <p:spPr/>
        <p:txBody>
          <a:bodyPr/>
          <a:lstStyle/>
          <a:p>
            <a:fld id="{A49C798E-A141-4728-B2C1-C020555BD9EF}" type="slidenum">
              <a:rPr lang="en-GB" smtClean="0"/>
              <a:t>36</a:t>
            </a:fld>
            <a:endParaRPr lang="en-GB"/>
          </a:p>
        </p:txBody>
      </p:sp>
    </p:spTree>
    <p:extLst>
      <p:ext uri="{BB962C8B-B14F-4D97-AF65-F5344CB8AC3E}">
        <p14:creationId xmlns:p14="http://schemas.microsoft.com/office/powerpoint/2010/main" val="3383337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A04CF5BF-0DDC-0EE7-D429-20ACD91C8F5E}"/>
              </a:ext>
            </a:extLst>
          </p:cNvPr>
          <p:cNvSpPr>
            <a:spLocks noGrp="1"/>
          </p:cNvSpPr>
          <p:nvPr>
            <p:ph type="sldNum" sz="quarter" idx="12"/>
          </p:nvPr>
        </p:nvSpPr>
        <p:spPr/>
        <p:txBody>
          <a:bodyPr/>
          <a:lstStyle/>
          <a:p>
            <a:fld id="{A49C798E-A141-4728-B2C1-C020555BD9EF}" type="slidenum">
              <a:rPr lang="en-GB" smtClean="0"/>
              <a:t>37</a:t>
            </a:fld>
            <a:endParaRPr lang="en-GB"/>
          </a:p>
        </p:txBody>
      </p:sp>
    </p:spTree>
    <p:extLst>
      <p:ext uri="{BB962C8B-B14F-4D97-AF65-F5344CB8AC3E}">
        <p14:creationId xmlns:p14="http://schemas.microsoft.com/office/powerpoint/2010/main" val="500702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5DDE6D2A-00B4-0936-340A-3CA12E303195}"/>
              </a:ext>
            </a:extLst>
          </p:cNvPr>
          <p:cNvSpPr>
            <a:spLocks noGrp="1"/>
          </p:cNvSpPr>
          <p:nvPr>
            <p:ph type="sldNum" sz="quarter" idx="12"/>
          </p:nvPr>
        </p:nvSpPr>
        <p:spPr/>
        <p:txBody>
          <a:bodyPr/>
          <a:lstStyle/>
          <a:p>
            <a:fld id="{A49C798E-A141-4728-B2C1-C020555BD9EF}" type="slidenum">
              <a:rPr lang="en-GB" smtClean="0"/>
              <a:t>38</a:t>
            </a:fld>
            <a:endParaRPr lang="en-GB"/>
          </a:p>
        </p:txBody>
      </p:sp>
    </p:spTree>
    <p:extLst>
      <p:ext uri="{BB962C8B-B14F-4D97-AF65-F5344CB8AC3E}">
        <p14:creationId xmlns:p14="http://schemas.microsoft.com/office/powerpoint/2010/main" val="3967097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9D2642F9-4FCD-2596-AE12-C085DE068157}"/>
              </a:ext>
            </a:extLst>
          </p:cNvPr>
          <p:cNvSpPr>
            <a:spLocks noGrp="1"/>
          </p:cNvSpPr>
          <p:nvPr>
            <p:ph type="sldNum" sz="quarter" idx="12"/>
          </p:nvPr>
        </p:nvSpPr>
        <p:spPr/>
        <p:txBody>
          <a:bodyPr/>
          <a:lstStyle/>
          <a:p>
            <a:fld id="{A49C798E-A141-4728-B2C1-C020555BD9EF}" type="slidenum">
              <a:rPr lang="en-GB" smtClean="0"/>
              <a:t>39</a:t>
            </a:fld>
            <a:endParaRPr lang="en-GB"/>
          </a:p>
        </p:txBody>
      </p:sp>
    </p:spTree>
    <p:extLst>
      <p:ext uri="{BB962C8B-B14F-4D97-AF65-F5344CB8AC3E}">
        <p14:creationId xmlns:p14="http://schemas.microsoft.com/office/powerpoint/2010/main" val="1254084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646331"/>
          </a:xfrm>
          <a:prstGeom prst="rect">
            <a:avLst/>
          </a:prstGeom>
          <a:solidFill>
            <a:schemeClr val="bg1">
              <a:lumMod val="85000"/>
            </a:schemeClr>
          </a:solidFill>
          <a:ln>
            <a:solidFill>
              <a:schemeClr val="tx1"/>
            </a:solidFill>
          </a:ln>
        </p:spPr>
        <p:txBody>
          <a:bodyPr wrap="square" rtlCol="0">
            <a:spAutoFit/>
          </a:bodyPr>
          <a:lstStyle/>
          <a:p>
            <a:pPr algn="ctr"/>
            <a:r>
              <a:rPr lang="en-GB" b="1" u="sng" dirty="0"/>
              <a:t>Lesson 4: 4.5.3.3 Biology only: Maintaining water and nitrogen balance in the body (2 lessons)</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1162397"/>
            <a:ext cx="6311900" cy="461665"/>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a:t>
            </a:r>
            <a:r>
              <a:rPr lang="en-GB" sz="1200" dirty="0"/>
              <a:t>We are learning to explain how the body balances its water and nitrogen content. </a:t>
            </a:r>
            <a:endParaRPr lang="en-GB" sz="1200" b="1" dirty="0"/>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809929"/>
            <a:ext cx="6311900" cy="830997"/>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how different systems within the body interact to keep us alive. </a:t>
            </a:r>
          </a:p>
          <a:p>
            <a:endParaRPr lang="en-US" sz="1200" dirty="0">
              <a:latin typeface="+mj-lt"/>
            </a:endParaRPr>
          </a:p>
          <a:p>
            <a:endParaRPr lang="en-US" sz="1200" dirty="0">
              <a:latin typeface="+mj-lt"/>
            </a:endParaRPr>
          </a:p>
        </p:txBody>
      </p:sp>
      <p:sp>
        <p:nvSpPr>
          <p:cNvPr id="7" name="Slide Number Placeholder 6">
            <a:extLst>
              <a:ext uri="{FF2B5EF4-FFF2-40B4-BE49-F238E27FC236}">
                <a16:creationId xmlns:a16="http://schemas.microsoft.com/office/drawing/2014/main" id="{024DF2FF-1E37-B7C4-C6FF-2F198883EF1B}"/>
              </a:ext>
            </a:extLst>
          </p:cNvPr>
          <p:cNvSpPr>
            <a:spLocks noGrp="1"/>
          </p:cNvSpPr>
          <p:nvPr>
            <p:ph type="sldNum" sz="quarter" idx="12"/>
          </p:nvPr>
        </p:nvSpPr>
        <p:spPr/>
        <p:txBody>
          <a:bodyPr/>
          <a:lstStyle/>
          <a:p>
            <a:fld id="{A49C798E-A141-4728-B2C1-C020555BD9EF}" type="slidenum">
              <a:rPr lang="en-GB" smtClean="0"/>
              <a:t>4</a:t>
            </a:fld>
            <a:endParaRPr lang="en-GB"/>
          </a:p>
        </p:txBody>
      </p:sp>
    </p:spTree>
    <p:extLst>
      <p:ext uri="{BB962C8B-B14F-4D97-AF65-F5344CB8AC3E}">
        <p14:creationId xmlns:p14="http://schemas.microsoft.com/office/powerpoint/2010/main" val="3534211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0555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ORGANISER</a:t>
            </a:r>
          </a:p>
        </p:txBody>
      </p:sp>
      <p:graphicFrame>
        <p:nvGraphicFramePr>
          <p:cNvPr id="2" name="Table 1">
            <a:extLst>
              <a:ext uri="{FF2B5EF4-FFF2-40B4-BE49-F238E27FC236}">
                <a16:creationId xmlns:a16="http://schemas.microsoft.com/office/drawing/2014/main" id="{1A7E46B3-38EA-9438-9534-215B599149CB}"/>
              </a:ext>
            </a:extLst>
          </p:cNvPr>
          <p:cNvGraphicFramePr>
            <a:graphicFrameLocks noGrp="1"/>
          </p:cNvGraphicFramePr>
          <p:nvPr>
            <p:extLst>
              <p:ext uri="{D42A27DB-BD31-4B8C-83A1-F6EECF244321}">
                <p14:modId xmlns:p14="http://schemas.microsoft.com/office/powerpoint/2010/main" val="10403209"/>
              </p:ext>
            </p:extLst>
          </p:nvPr>
        </p:nvGraphicFramePr>
        <p:xfrm>
          <a:off x="273051" y="820039"/>
          <a:ext cx="6305550" cy="274320"/>
        </p:xfrm>
        <a:graphic>
          <a:graphicData uri="http://schemas.openxmlformats.org/drawingml/2006/table">
            <a:tbl>
              <a:tblPr firstRow="1" bandRow="1">
                <a:tableStyleId>{5940675A-B579-460E-94D1-54222C63F5DA}</a:tableStyleId>
              </a:tblPr>
              <a:tblGrid>
                <a:gridCol w="2101850">
                  <a:extLst>
                    <a:ext uri="{9D8B030D-6E8A-4147-A177-3AD203B41FA5}">
                      <a16:colId xmlns:a16="http://schemas.microsoft.com/office/drawing/2014/main" val="3934654346"/>
                    </a:ext>
                  </a:extLst>
                </a:gridCol>
                <a:gridCol w="2375519">
                  <a:extLst>
                    <a:ext uri="{9D8B030D-6E8A-4147-A177-3AD203B41FA5}">
                      <a16:colId xmlns:a16="http://schemas.microsoft.com/office/drawing/2014/main" val="35102227"/>
                    </a:ext>
                  </a:extLst>
                </a:gridCol>
                <a:gridCol w="1828181">
                  <a:extLst>
                    <a:ext uri="{9D8B030D-6E8A-4147-A177-3AD203B41FA5}">
                      <a16:colId xmlns:a16="http://schemas.microsoft.com/office/drawing/2014/main" val="1982823125"/>
                    </a:ext>
                  </a:extLst>
                </a:gridCol>
              </a:tblGrid>
              <a:tr h="273600">
                <a:tc>
                  <a:txBody>
                    <a:bodyPr/>
                    <a:lstStyle/>
                    <a:p>
                      <a:r>
                        <a:rPr lang="en-US" sz="1200" b="1" dirty="0"/>
                        <a:t>Subject: </a:t>
                      </a:r>
                      <a:r>
                        <a:rPr lang="en-US" sz="1200" b="0" dirty="0"/>
                        <a:t>Science</a:t>
                      </a:r>
                    </a:p>
                  </a:txBody>
                  <a:tcPr/>
                </a:tc>
                <a:tc>
                  <a:txBody>
                    <a:bodyPr/>
                    <a:lstStyle/>
                    <a:p>
                      <a:r>
                        <a:rPr lang="en-US" sz="1200" b="1" dirty="0"/>
                        <a:t>Topic: </a:t>
                      </a:r>
                      <a:r>
                        <a:rPr lang="en-US" sz="1200" b="0" dirty="0"/>
                        <a:t>Homeostasis &amp; response</a:t>
                      </a:r>
                    </a:p>
                  </a:txBody>
                  <a:tcPr/>
                </a:tc>
                <a:tc>
                  <a:txBody>
                    <a:bodyPr/>
                    <a:lstStyle/>
                    <a:p>
                      <a:r>
                        <a:rPr lang="en-US" sz="1200" b="1" dirty="0"/>
                        <a:t>Term: </a:t>
                      </a:r>
                      <a:r>
                        <a:rPr lang="en-US" sz="1200" b="0" dirty="0"/>
                        <a:t>Autumn</a:t>
                      </a:r>
                    </a:p>
                  </a:txBody>
                  <a:tcPr/>
                </a:tc>
                <a:extLst>
                  <a:ext uri="{0D108BD9-81ED-4DB2-BD59-A6C34878D82A}">
                    <a16:rowId xmlns:a16="http://schemas.microsoft.com/office/drawing/2014/main" val="598370979"/>
                  </a:ext>
                </a:extLst>
              </a:tr>
            </a:tbl>
          </a:graphicData>
        </a:graphic>
      </p:graphicFrame>
      <p:graphicFrame>
        <p:nvGraphicFramePr>
          <p:cNvPr id="3" name="Table 2">
            <a:extLst>
              <a:ext uri="{FF2B5EF4-FFF2-40B4-BE49-F238E27FC236}">
                <a16:creationId xmlns:a16="http://schemas.microsoft.com/office/drawing/2014/main" id="{B1421655-5380-4561-AF16-F79D295D967B}"/>
              </a:ext>
            </a:extLst>
          </p:cNvPr>
          <p:cNvGraphicFramePr>
            <a:graphicFrameLocks noGrp="1"/>
          </p:cNvGraphicFramePr>
          <p:nvPr>
            <p:extLst>
              <p:ext uri="{D42A27DB-BD31-4B8C-83A1-F6EECF244321}">
                <p14:modId xmlns:p14="http://schemas.microsoft.com/office/powerpoint/2010/main" val="1740536995"/>
              </p:ext>
            </p:extLst>
          </p:nvPr>
        </p:nvGraphicFramePr>
        <p:xfrm>
          <a:off x="273050" y="1292003"/>
          <a:ext cx="6305550" cy="7419699"/>
        </p:xfrm>
        <a:graphic>
          <a:graphicData uri="http://schemas.openxmlformats.org/drawingml/2006/table">
            <a:tbl>
              <a:tblPr firstRow="1" bandRow="1">
                <a:tableStyleId>{5940675A-B579-460E-94D1-54222C63F5DA}</a:tableStyleId>
              </a:tblPr>
              <a:tblGrid>
                <a:gridCol w="407135">
                  <a:extLst>
                    <a:ext uri="{9D8B030D-6E8A-4147-A177-3AD203B41FA5}">
                      <a16:colId xmlns:a16="http://schemas.microsoft.com/office/drawing/2014/main" val="3934654346"/>
                    </a:ext>
                  </a:extLst>
                </a:gridCol>
                <a:gridCol w="1632627">
                  <a:extLst>
                    <a:ext uri="{9D8B030D-6E8A-4147-A177-3AD203B41FA5}">
                      <a16:colId xmlns:a16="http://schemas.microsoft.com/office/drawing/2014/main" val="3983804606"/>
                    </a:ext>
                  </a:extLst>
                </a:gridCol>
                <a:gridCol w="4265788">
                  <a:extLst>
                    <a:ext uri="{9D8B030D-6E8A-4147-A177-3AD203B41FA5}">
                      <a16:colId xmlns:a16="http://schemas.microsoft.com/office/drawing/2014/main" val="2799095496"/>
                    </a:ext>
                  </a:extLst>
                </a:gridCol>
              </a:tblGrid>
              <a:tr h="322552">
                <a:tc gridSpan="3">
                  <a:txBody>
                    <a:bodyPr/>
                    <a:lstStyle/>
                    <a:p>
                      <a:pPr algn="ctr"/>
                      <a:r>
                        <a:rPr lang="en-US" sz="1200" b="1" dirty="0"/>
                        <a:t>KEY WORDS</a:t>
                      </a:r>
                    </a:p>
                  </a:txBody>
                  <a:tcPr>
                    <a:solidFill>
                      <a:schemeClr val="bg1">
                        <a:lumMod val="75000"/>
                      </a:schemeClr>
                    </a:solidFill>
                  </a:tcPr>
                </a:tc>
                <a:tc hMerge="1">
                  <a:txBody>
                    <a:bodyPr/>
                    <a:lstStyle/>
                    <a:p>
                      <a:pPr algn="ctr"/>
                      <a:r>
                        <a:rPr lang="en-US" sz="1200" dirty="0"/>
                        <a:t>Key words</a:t>
                      </a:r>
                    </a:p>
                  </a:txBody>
                  <a:tcPr anchor="ctr">
                    <a:solidFill>
                      <a:schemeClr val="bg1">
                        <a:lumMod val="85000"/>
                      </a:schemeClr>
                    </a:solidFill>
                  </a:tcPr>
                </a:tc>
                <a:tc hMerge="1">
                  <a:txBody>
                    <a:bodyPr/>
                    <a:lstStyle/>
                    <a:p>
                      <a:endParaRPr lang="en-US" sz="1200" dirty="0"/>
                    </a:p>
                  </a:txBody>
                  <a:tcPr>
                    <a:solidFill>
                      <a:schemeClr val="bg1">
                        <a:lumMod val="85000"/>
                      </a:schemeClr>
                    </a:solidFill>
                  </a:tcPr>
                </a:tc>
                <a:extLst>
                  <a:ext uri="{0D108BD9-81ED-4DB2-BD59-A6C34878D82A}">
                    <a16:rowId xmlns:a16="http://schemas.microsoft.com/office/drawing/2014/main" val="1253720602"/>
                  </a:ext>
                </a:extLst>
              </a:tr>
              <a:tr h="428672">
                <a:tc>
                  <a:txBody>
                    <a:bodyPr/>
                    <a:lstStyle/>
                    <a:p>
                      <a:r>
                        <a:rPr lang="en-US" sz="1200" dirty="0"/>
                        <a:t>1</a:t>
                      </a:r>
                    </a:p>
                  </a:txBody>
                  <a:tcPr>
                    <a:solidFill>
                      <a:schemeClr val="bg1">
                        <a:lumMod val="75000"/>
                      </a:schemeClr>
                    </a:solidFill>
                  </a:tcPr>
                </a:tc>
                <a:tc>
                  <a:txBody>
                    <a:bodyPr/>
                    <a:lstStyle/>
                    <a:p>
                      <a:r>
                        <a:rPr lang="en-GB" sz="1200" dirty="0"/>
                        <a:t>Homeostasis</a:t>
                      </a:r>
                    </a:p>
                  </a:txBody>
                  <a:tcPr>
                    <a:solidFill>
                      <a:schemeClr val="bg1">
                        <a:lumMod val="85000"/>
                      </a:schemeClr>
                    </a:solidFill>
                  </a:tcPr>
                </a:tc>
                <a:tc>
                  <a:txBody>
                    <a:bodyPr/>
                    <a:lstStyle/>
                    <a:p>
                      <a:r>
                        <a:rPr lang="en-GB" sz="1200" dirty="0"/>
                        <a:t>Homeostasis is the regulation of internal conditions to maintain optimal conditions for enzyme action and cell function.</a:t>
                      </a:r>
                    </a:p>
                  </a:txBody>
                  <a:tcPr/>
                </a:tc>
                <a:extLst>
                  <a:ext uri="{0D108BD9-81ED-4DB2-BD59-A6C34878D82A}">
                    <a16:rowId xmlns:a16="http://schemas.microsoft.com/office/drawing/2014/main" val="241228286"/>
                  </a:ext>
                </a:extLst>
              </a:tr>
              <a:tr h="428672">
                <a:tc>
                  <a:txBody>
                    <a:bodyPr/>
                    <a:lstStyle/>
                    <a:p>
                      <a:r>
                        <a:rPr lang="en-US" sz="1200" dirty="0"/>
                        <a:t>2</a:t>
                      </a:r>
                    </a:p>
                  </a:txBody>
                  <a:tcPr>
                    <a:solidFill>
                      <a:schemeClr val="bg1">
                        <a:lumMod val="75000"/>
                      </a:schemeClr>
                    </a:solidFill>
                  </a:tcPr>
                </a:tc>
                <a:tc>
                  <a:txBody>
                    <a:bodyPr/>
                    <a:lstStyle/>
                    <a:p>
                      <a:r>
                        <a:rPr lang="en-GB" sz="1200" dirty="0"/>
                        <a:t>Nervous system</a:t>
                      </a:r>
                    </a:p>
                  </a:txBody>
                  <a:tcPr>
                    <a:solidFill>
                      <a:schemeClr val="bg1">
                        <a:lumMod val="85000"/>
                      </a:schemeClr>
                    </a:solidFill>
                  </a:tcPr>
                </a:tc>
                <a:tc>
                  <a:txBody>
                    <a:bodyPr/>
                    <a:lstStyle/>
                    <a:p>
                      <a:r>
                        <a:rPr lang="en-GB" sz="1200" dirty="0"/>
                        <a:t>The nervous system enables humans to react to their surroundings and to coordinate their behaviour.</a:t>
                      </a:r>
                    </a:p>
                  </a:txBody>
                  <a:tcPr/>
                </a:tc>
                <a:extLst>
                  <a:ext uri="{0D108BD9-81ED-4DB2-BD59-A6C34878D82A}">
                    <a16:rowId xmlns:a16="http://schemas.microsoft.com/office/drawing/2014/main" val="3797581471"/>
                  </a:ext>
                </a:extLst>
              </a:tr>
              <a:tr h="428672">
                <a:tc>
                  <a:txBody>
                    <a:bodyPr/>
                    <a:lstStyle/>
                    <a:p>
                      <a:r>
                        <a:rPr lang="en-US" sz="1200" dirty="0"/>
                        <a:t>3</a:t>
                      </a:r>
                    </a:p>
                  </a:txBody>
                  <a:tcPr>
                    <a:solidFill>
                      <a:schemeClr val="bg1">
                        <a:lumMod val="75000"/>
                      </a:schemeClr>
                    </a:solidFill>
                  </a:tcPr>
                </a:tc>
                <a:tc>
                  <a:txBody>
                    <a:bodyPr/>
                    <a:lstStyle/>
                    <a:p>
                      <a:r>
                        <a:rPr lang="en-GB" sz="1200" dirty="0"/>
                        <a:t>Endocrine system</a:t>
                      </a:r>
                    </a:p>
                  </a:txBody>
                  <a:tcPr>
                    <a:solidFill>
                      <a:schemeClr val="bg1">
                        <a:lumMod val="85000"/>
                      </a:schemeClr>
                    </a:solidFill>
                  </a:tcPr>
                </a:tc>
                <a:tc>
                  <a:txBody>
                    <a:bodyPr/>
                    <a:lstStyle/>
                    <a:p>
                      <a:r>
                        <a:rPr lang="en-GB" sz="1200" dirty="0"/>
                        <a:t>The endocrine system is composed of glands which secrete chemicals called hormones directly into the bloodstream.</a:t>
                      </a:r>
                    </a:p>
                  </a:txBody>
                  <a:tcPr/>
                </a:tc>
                <a:extLst>
                  <a:ext uri="{0D108BD9-81ED-4DB2-BD59-A6C34878D82A}">
                    <a16:rowId xmlns:a16="http://schemas.microsoft.com/office/drawing/2014/main" val="1712730032"/>
                  </a:ext>
                </a:extLst>
              </a:tr>
              <a:tr h="322552">
                <a:tc>
                  <a:txBody>
                    <a:bodyPr/>
                    <a:lstStyle/>
                    <a:p>
                      <a:r>
                        <a:rPr lang="en-US" sz="1200" dirty="0"/>
                        <a:t>4</a:t>
                      </a:r>
                    </a:p>
                  </a:txBody>
                  <a:tcPr>
                    <a:solidFill>
                      <a:schemeClr val="bg1">
                        <a:lumMod val="75000"/>
                      </a:schemeClr>
                    </a:solidFill>
                  </a:tcPr>
                </a:tc>
                <a:tc>
                  <a:txBody>
                    <a:bodyPr/>
                    <a:lstStyle/>
                    <a:p>
                      <a:r>
                        <a:rPr lang="en-GB" sz="1200" dirty="0"/>
                        <a:t>Reproduction</a:t>
                      </a:r>
                    </a:p>
                  </a:txBody>
                  <a:tcPr>
                    <a:solidFill>
                      <a:schemeClr val="bg1">
                        <a:lumMod val="85000"/>
                      </a:schemeClr>
                    </a:solidFill>
                  </a:tcPr>
                </a:tc>
                <a:tc>
                  <a:txBody>
                    <a:bodyPr/>
                    <a:lstStyle/>
                    <a:p>
                      <a:r>
                        <a:rPr lang="en-GB" sz="1200" dirty="0"/>
                        <a:t>The process by which offspring are produced by parents. </a:t>
                      </a:r>
                    </a:p>
                  </a:txBody>
                  <a:tcPr/>
                </a:tc>
                <a:extLst>
                  <a:ext uri="{0D108BD9-81ED-4DB2-BD59-A6C34878D82A}">
                    <a16:rowId xmlns:a16="http://schemas.microsoft.com/office/drawing/2014/main" val="842608782"/>
                  </a:ext>
                </a:extLst>
              </a:tr>
              <a:tr h="322552">
                <a:tc>
                  <a:txBody>
                    <a:bodyPr/>
                    <a:lstStyle/>
                    <a:p>
                      <a:r>
                        <a:rPr lang="en-US" sz="1200" dirty="0"/>
                        <a:t>5</a:t>
                      </a:r>
                    </a:p>
                  </a:txBody>
                  <a:tcPr>
                    <a:solidFill>
                      <a:schemeClr val="bg1">
                        <a:lumMod val="75000"/>
                      </a:schemeClr>
                    </a:solidFill>
                  </a:tcPr>
                </a:tc>
                <a:tc>
                  <a:txBody>
                    <a:bodyPr/>
                    <a:lstStyle/>
                    <a:p>
                      <a:r>
                        <a:rPr lang="en-GB" sz="1200" dirty="0"/>
                        <a:t>Hormone</a:t>
                      </a:r>
                    </a:p>
                  </a:txBody>
                  <a:tcPr>
                    <a:solidFill>
                      <a:schemeClr val="bg1">
                        <a:lumMod val="85000"/>
                      </a:schemeClr>
                    </a:solidFill>
                  </a:tcPr>
                </a:tc>
                <a:tc>
                  <a:txBody>
                    <a:bodyPr/>
                    <a:lstStyle/>
                    <a:p>
                      <a:r>
                        <a:rPr lang="en-GB" sz="1200" dirty="0"/>
                        <a:t>Chemical messengers produced by glands.</a:t>
                      </a:r>
                    </a:p>
                  </a:txBody>
                  <a:tcPr/>
                </a:tc>
                <a:extLst>
                  <a:ext uri="{0D108BD9-81ED-4DB2-BD59-A6C34878D82A}">
                    <a16:rowId xmlns:a16="http://schemas.microsoft.com/office/drawing/2014/main" val="4179165351"/>
                  </a:ext>
                </a:extLst>
              </a:tr>
              <a:tr h="322552">
                <a:tc gridSpan="3">
                  <a:txBody>
                    <a:bodyPr/>
                    <a:lstStyle/>
                    <a:p>
                      <a:pPr algn="ctr"/>
                      <a:r>
                        <a:rPr lang="en-US" sz="1200" b="1" dirty="0"/>
                        <a:t>KEY EXAMPLES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428670171"/>
                  </a:ext>
                </a:extLst>
              </a:tr>
              <a:tr h="322552">
                <a:tc>
                  <a:txBody>
                    <a:bodyPr/>
                    <a:lstStyle/>
                    <a:p>
                      <a:r>
                        <a:rPr lang="en-US" sz="1200" dirty="0"/>
                        <a:t>6</a:t>
                      </a:r>
                    </a:p>
                  </a:txBody>
                  <a:tcPr>
                    <a:solidFill>
                      <a:schemeClr val="bg1">
                        <a:lumMod val="75000"/>
                      </a:schemeClr>
                    </a:solidFill>
                  </a:tcPr>
                </a:tc>
                <a:tc>
                  <a:txBody>
                    <a:bodyPr/>
                    <a:lstStyle/>
                    <a:p>
                      <a:r>
                        <a:rPr lang="en-US" sz="1200" dirty="0"/>
                        <a:t>Reflex actions</a:t>
                      </a:r>
                    </a:p>
                  </a:txBody>
                  <a:tcPr>
                    <a:solidFill>
                      <a:schemeClr val="bg1">
                        <a:lumMod val="85000"/>
                      </a:schemeClr>
                    </a:solidFill>
                  </a:tcPr>
                </a:tc>
                <a:tc>
                  <a:txBody>
                    <a:bodyPr/>
                    <a:lstStyle/>
                    <a:p>
                      <a:r>
                        <a:rPr lang="en-US" sz="1200" dirty="0"/>
                        <a:t>Automatic and rapid responses to stimuli.</a:t>
                      </a:r>
                    </a:p>
                  </a:txBody>
                  <a:tcPr/>
                </a:tc>
                <a:extLst>
                  <a:ext uri="{0D108BD9-81ED-4DB2-BD59-A6C34878D82A}">
                    <a16:rowId xmlns:a16="http://schemas.microsoft.com/office/drawing/2014/main" val="2017468105"/>
                  </a:ext>
                </a:extLst>
              </a:tr>
              <a:tr h="322552">
                <a:tc>
                  <a:txBody>
                    <a:bodyPr/>
                    <a:lstStyle/>
                    <a:p>
                      <a:r>
                        <a:rPr lang="en-US" sz="1200" dirty="0"/>
                        <a:t>7</a:t>
                      </a:r>
                    </a:p>
                  </a:txBody>
                  <a:tcPr>
                    <a:solidFill>
                      <a:schemeClr val="bg1">
                        <a:lumMod val="75000"/>
                      </a:schemeClr>
                    </a:solidFill>
                  </a:tcPr>
                </a:tc>
                <a:tc>
                  <a:txBody>
                    <a:bodyPr/>
                    <a:lstStyle/>
                    <a:p>
                      <a:r>
                        <a:rPr lang="en-US" sz="1200" dirty="0"/>
                        <a:t>Puberty</a:t>
                      </a:r>
                    </a:p>
                  </a:txBody>
                  <a:tcPr>
                    <a:solidFill>
                      <a:schemeClr val="bg1">
                        <a:lumMod val="85000"/>
                      </a:schemeClr>
                    </a:solidFill>
                  </a:tcPr>
                </a:tc>
                <a:tc>
                  <a:txBody>
                    <a:bodyPr/>
                    <a:lstStyle/>
                    <a:p>
                      <a:r>
                        <a:rPr lang="en-US" sz="1200" dirty="0"/>
                        <a:t>Physical changes caused by hormones resulting in sexual maturity.</a:t>
                      </a:r>
                    </a:p>
                  </a:txBody>
                  <a:tcPr/>
                </a:tc>
                <a:extLst>
                  <a:ext uri="{0D108BD9-81ED-4DB2-BD59-A6C34878D82A}">
                    <a16:rowId xmlns:a16="http://schemas.microsoft.com/office/drawing/2014/main" val="578048382"/>
                  </a:ext>
                </a:extLst>
              </a:tr>
              <a:tr h="428672">
                <a:tc>
                  <a:txBody>
                    <a:bodyPr/>
                    <a:lstStyle/>
                    <a:p>
                      <a:r>
                        <a:rPr lang="en-US" sz="1200" dirty="0"/>
                        <a:t>8</a:t>
                      </a:r>
                    </a:p>
                  </a:txBody>
                  <a:tcPr>
                    <a:solidFill>
                      <a:schemeClr val="bg1">
                        <a:lumMod val="75000"/>
                      </a:schemeClr>
                    </a:solidFill>
                  </a:tcPr>
                </a:tc>
                <a:tc>
                  <a:txBody>
                    <a:bodyPr/>
                    <a:lstStyle/>
                    <a:p>
                      <a:r>
                        <a:rPr lang="en-US" sz="1200" dirty="0"/>
                        <a:t>Menstrual cycle</a:t>
                      </a:r>
                    </a:p>
                  </a:txBody>
                  <a:tcPr>
                    <a:solidFill>
                      <a:schemeClr val="bg1">
                        <a:lumMod val="85000"/>
                      </a:schemeClr>
                    </a:solidFill>
                  </a:tcPr>
                </a:tc>
                <a:tc>
                  <a:txBody>
                    <a:bodyPr/>
                    <a:lstStyle/>
                    <a:p>
                      <a:r>
                        <a:rPr lang="en-GB" sz="1200" dirty="0"/>
                        <a:t>Recurring series of events in the human female reproductive system.</a:t>
                      </a:r>
                      <a:endParaRPr lang="en-US" sz="1200" dirty="0"/>
                    </a:p>
                  </a:txBody>
                  <a:tcPr/>
                </a:tc>
                <a:extLst>
                  <a:ext uri="{0D108BD9-81ED-4DB2-BD59-A6C34878D82A}">
                    <a16:rowId xmlns:a16="http://schemas.microsoft.com/office/drawing/2014/main" val="693049"/>
                  </a:ext>
                </a:extLst>
              </a:tr>
              <a:tr h="322552">
                <a:tc>
                  <a:txBody>
                    <a:bodyPr/>
                    <a:lstStyle/>
                    <a:p>
                      <a:r>
                        <a:rPr lang="en-US" sz="1200" dirty="0"/>
                        <a:t>9</a:t>
                      </a:r>
                    </a:p>
                  </a:txBody>
                  <a:tcPr>
                    <a:solidFill>
                      <a:schemeClr val="bg1">
                        <a:lumMod val="75000"/>
                      </a:schemeClr>
                    </a:solidFill>
                  </a:tcPr>
                </a:tc>
                <a:tc>
                  <a:txBody>
                    <a:bodyPr/>
                    <a:lstStyle/>
                    <a:p>
                      <a:r>
                        <a:rPr lang="en-US" sz="1200" dirty="0"/>
                        <a:t>Phototropism</a:t>
                      </a:r>
                    </a:p>
                  </a:txBody>
                  <a:tcPr>
                    <a:solidFill>
                      <a:schemeClr val="bg1">
                        <a:lumMod val="85000"/>
                      </a:schemeClr>
                    </a:solidFill>
                  </a:tcPr>
                </a:tc>
                <a:tc>
                  <a:txBody>
                    <a:bodyPr/>
                    <a:lstStyle/>
                    <a:p>
                      <a:r>
                        <a:rPr lang="en-US" sz="1200" dirty="0"/>
                        <a:t>A plants response to light.</a:t>
                      </a:r>
                    </a:p>
                  </a:txBody>
                  <a:tcPr/>
                </a:tc>
                <a:extLst>
                  <a:ext uri="{0D108BD9-81ED-4DB2-BD59-A6C34878D82A}">
                    <a16:rowId xmlns:a16="http://schemas.microsoft.com/office/drawing/2014/main" val="1297538071"/>
                  </a:ext>
                </a:extLst>
              </a:tr>
              <a:tr h="322552">
                <a:tc>
                  <a:txBody>
                    <a:bodyPr/>
                    <a:lstStyle/>
                    <a:p>
                      <a:r>
                        <a:rPr lang="en-US" sz="1200" dirty="0"/>
                        <a:t>10</a:t>
                      </a:r>
                    </a:p>
                  </a:txBody>
                  <a:tcPr>
                    <a:solidFill>
                      <a:schemeClr val="bg1">
                        <a:lumMod val="75000"/>
                      </a:schemeClr>
                    </a:solidFill>
                  </a:tcPr>
                </a:tc>
                <a:tc>
                  <a:txBody>
                    <a:bodyPr/>
                    <a:lstStyle/>
                    <a:p>
                      <a:r>
                        <a:rPr lang="en-US" sz="1200" dirty="0"/>
                        <a:t>Gravitropism</a:t>
                      </a:r>
                    </a:p>
                  </a:txBody>
                  <a:tcPr>
                    <a:solidFill>
                      <a:schemeClr val="bg1">
                        <a:lumMod val="85000"/>
                      </a:schemeClr>
                    </a:solidFill>
                  </a:tcPr>
                </a:tc>
                <a:tc>
                  <a:txBody>
                    <a:bodyPr/>
                    <a:lstStyle/>
                    <a:p>
                      <a:r>
                        <a:rPr lang="en-US" sz="1200" dirty="0"/>
                        <a:t>A plants response to gravity.</a:t>
                      </a:r>
                    </a:p>
                  </a:txBody>
                  <a:tcPr/>
                </a:tc>
                <a:extLst>
                  <a:ext uri="{0D108BD9-81ED-4DB2-BD59-A6C34878D82A}">
                    <a16:rowId xmlns:a16="http://schemas.microsoft.com/office/drawing/2014/main" val="3384342038"/>
                  </a:ext>
                </a:extLst>
              </a:tr>
              <a:tr h="322552">
                <a:tc gridSpan="3">
                  <a:txBody>
                    <a:bodyPr/>
                    <a:lstStyle/>
                    <a:p>
                      <a:pPr algn="ctr"/>
                      <a:r>
                        <a:rPr lang="en-US" sz="1200" b="1" dirty="0"/>
                        <a:t>KEY DIAGRAMS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676022854"/>
                  </a:ext>
                </a:extLst>
              </a:tr>
              <a:tr h="2687931">
                <a:tc gridSpan="3">
                  <a:txBody>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txBody>
                  <a:tcP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18696"/>
                  </a:ext>
                </a:extLst>
              </a:tr>
            </a:tbl>
          </a:graphicData>
        </a:graphic>
      </p:graphicFrame>
      <p:pic>
        <p:nvPicPr>
          <p:cNvPr id="8" name="Picture 7" descr="A diagram of a motor neuron&#10;&#10;Description automatically generated">
            <a:extLst>
              <a:ext uri="{FF2B5EF4-FFF2-40B4-BE49-F238E27FC236}">
                <a16:creationId xmlns:a16="http://schemas.microsoft.com/office/drawing/2014/main" id="{F188D6A0-0ABC-E06E-EFE4-4EE7C32644A9}"/>
              </a:ext>
            </a:extLst>
          </p:cNvPr>
          <p:cNvPicPr>
            <a:picLocks noChangeAspect="1"/>
          </p:cNvPicPr>
          <p:nvPr/>
        </p:nvPicPr>
        <p:blipFill>
          <a:blip r:embed="rId2"/>
          <a:stretch>
            <a:fillRect/>
          </a:stretch>
        </p:blipFill>
        <p:spPr>
          <a:xfrm>
            <a:off x="994859" y="6127714"/>
            <a:ext cx="4861932" cy="2447574"/>
          </a:xfrm>
          <a:prstGeom prst="rect">
            <a:avLst/>
          </a:prstGeom>
        </p:spPr>
      </p:pic>
      <p:sp>
        <p:nvSpPr>
          <p:cNvPr id="6" name="Slide Number Placeholder 5">
            <a:extLst>
              <a:ext uri="{FF2B5EF4-FFF2-40B4-BE49-F238E27FC236}">
                <a16:creationId xmlns:a16="http://schemas.microsoft.com/office/drawing/2014/main" id="{486FABF5-770B-D3D0-F34A-21390B87CAA7}"/>
              </a:ext>
            </a:extLst>
          </p:cNvPr>
          <p:cNvSpPr>
            <a:spLocks noGrp="1"/>
          </p:cNvSpPr>
          <p:nvPr>
            <p:ph type="sldNum" sz="quarter" idx="12"/>
          </p:nvPr>
        </p:nvSpPr>
        <p:spPr/>
        <p:txBody>
          <a:bodyPr/>
          <a:lstStyle/>
          <a:p>
            <a:fld id="{A49C798E-A141-4728-B2C1-C020555BD9EF}" type="slidenum">
              <a:rPr lang="en-GB" smtClean="0"/>
              <a:t>40</a:t>
            </a:fld>
            <a:endParaRPr lang="en-GB"/>
          </a:p>
        </p:txBody>
      </p:sp>
    </p:spTree>
    <p:extLst>
      <p:ext uri="{BB962C8B-B14F-4D97-AF65-F5344CB8AC3E}">
        <p14:creationId xmlns:p14="http://schemas.microsoft.com/office/powerpoint/2010/main" val="3435140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3795736913"/>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u="sng" dirty="0">
                          <a:solidFill>
                            <a:schemeClr val="tx1"/>
                          </a:solidFill>
                        </a:rPr>
                        <a:t>Importance of water balance in the body</a:t>
                      </a:r>
                    </a:p>
                    <a:p>
                      <a:pPr>
                        <a:lnSpc>
                          <a:spcPct val="150000"/>
                        </a:lnSpc>
                      </a:pPr>
                      <a:r>
                        <a:rPr lang="en-GB" sz="1200" u="sng" dirty="0">
                          <a:solidFill>
                            <a:schemeClr val="tx1"/>
                          </a:solidFill>
                        </a:rPr>
                        <a:t>Water content</a:t>
                      </a:r>
                    </a:p>
                    <a:p>
                      <a:pPr>
                        <a:lnSpc>
                          <a:spcPct val="150000"/>
                        </a:lnSpc>
                      </a:pPr>
                      <a:r>
                        <a:rPr lang="en-GB" sz="1200" b="0" dirty="0">
                          <a:solidFill>
                            <a:schemeClr val="tx1"/>
                          </a:solidFill>
                        </a:rPr>
                        <a:t>Osmoregulation is the control of water levels and mineral salts in the blood.</a:t>
                      </a:r>
                    </a:p>
                    <a:p>
                      <a:pPr>
                        <a:lnSpc>
                          <a:spcPct val="150000"/>
                        </a:lnSpc>
                      </a:pPr>
                      <a:r>
                        <a:rPr lang="en-GB" sz="1200" b="0" dirty="0">
                          <a:solidFill>
                            <a:schemeClr val="tx1"/>
                          </a:solidFill>
                        </a:rPr>
                        <a:t>Water levels and mineral salts in the blood are controlled to protect cells by stopping too much water from entering or leaving them, as the concentrations of water and salts is the same inside and outside the cells. If body cells lose or gain too much water by osmosis, they do not function efficiently.</a:t>
                      </a:r>
                    </a:p>
                    <a:p>
                      <a:pPr>
                        <a:lnSpc>
                          <a:spcPct val="150000"/>
                        </a:lnSpc>
                      </a:pPr>
                      <a:r>
                        <a:rPr lang="en-GB" sz="1200" b="0" dirty="0">
                          <a:solidFill>
                            <a:schemeClr val="tx1"/>
                          </a:solidFill>
                        </a:rPr>
                        <a:t>If the concentration of water is the same inside and out the cells, they remain in their normal state. If the water concentration is too high outside, water enters the cell by </a:t>
                      </a:r>
                    </a:p>
                    <a:p>
                      <a:pPr>
                        <a:lnSpc>
                          <a:spcPct val="150000"/>
                        </a:lnSpc>
                      </a:pPr>
                      <a:r>
                        <a:rPr lang="en-GB" sz="1200" b="0" dirty="0">
                          <a:solidFill>
                            <a:schemeClr val="tx1"/>
                          </a:solidFill>
                        </a:rPr>
                        <a:t>osmosis and they may burst.</a:t>
                      </a:r>
                    </a:p>
                    <a:p>
                      <a:pPr>
                        <a:lnSpc>
                          <a:spcPct val="150000"/>
                        </a:lnSpc>
                      </a:pPr>
                      <a:r>
                        <a:rPr lang="en-GB" sz="1200" b="0" dirty="0">
                          <a:solidFill>
                            <a:schemeClr val="tx1"/>
                          </a:solidFill>
                        </a:rPr>
                        <a:t>On the other hand, if the water concentration is too low outside compared to the inside of the cells, water will leave by osmosis and the cells may shrivel. If body cells lose or gain too much water by osmosis they do not function efficiently.</a:t>
                      </a: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r>
                        <a:rPr lang="en-GB" sz="1200" b="0" dirty="0">
                          <a:solidFill>
                            <a:schemeClr val="tx1"/>
                          </a:solidFill>
                        </a:rPr>
                        <a:t>Plants also undergo the process of osmosis, in the same way that animals cells do. Cell walls are turgid or firm, when they are full of water. If cell walls lose water, they become flaccid and the cytoplasm shrinks away from the cell wall.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red cells&#10;&#10;Description automatically generated">
            <a:extLst>
              <a:ext uri="{FF2B5EF4-FFF2-40B4-BE49-F238E27FC236}">
                <a16:creationId xmlns:a16="http://schemas.microsoft.com/office/drawing/2014/main" id="{E4C883DA-9446-3199-E548-189EA2F4305F}"/>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15"/>
                    </a14:imgEffect>
                    <a14:imgEffect>
                      <a14:saturation sat="0"/>
                    </a14:imgEffect>
                  </a14:imgLayer>
                </a14:imgProps>
              </a:ext>
            </a:extLst>
          </a:blip>
          <a:stretch>
            <a:fillRect/>
          </a:stretch>
        </p:blipFill>
        <p:spPr>
          <a:xfrm>
            <a:off x="774700" y="4033837"/>
            <a:ext cx="5667854" cy="2400417"/>
          </a:xfrm>
          <a:prstGeom prst="rect">
            <a:avLst/>
          </a:prstGeom>
        </p:spPr>
      </p:pic>
      <p:sp>
        <p:nvSpPr>
          <p:cNvPr id="6" name="Slide Number Placeholder 5">
            <a:extLst>
              <a:ext uri="{FF2B5EF4-FFF2-40B4-BE49-F238E27FC236}">
                <a16:creationId xmlns:a16="http://schemas.microsoft.com/office/drawing/2014/main" id="{C1AF28C5-B3C2-52F9-2A81-7C95FABE7AF0}"/>
              </a:ext>
            </a:extLst>
          </p:cNvPr>
          <p:cNvSpPr>
            <a:spLocks noGrp="1"/>
          </p:cNvSpPr>
          <p:nvPr>
            <p:ph type="sldNum" sz="quarter" idx="12"/>
          </p:nvPr>
        </p:nvSpPr>
        <p:spPr/>
        <p:txBody>
          <a:bodyPr/>
          <a:lstStyle/>
          <a:p>
            <a:fld id="{A49C798E-A141-4728-B2C1-C020555BD9EF}" type="slidenum">
              <a:rPr lang="en-GB" smtClean="0"/>
              <a:t>5</a:t>
            </a:fld>
            <a:endParaRPr lang="en-GB"/>
          </a:p>
        </p:txBody>
      </p:sp>
    </p:spTree>
    <p:extLst>
      <p:ext uri="{BB962C8B-B14F-4D97-AF65-F5344CB8AC3E}">
        <p14:creationId xmlns:p14="http://schemas.microsoft.com/office/powerpoint/2010/main" val="99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2322974130"/>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u="sng" dirty="0">
                          <a:solidFill>
                            <a:schemeClr val="tx1"/>
                          </a:solidFill>
                        </a:rPr>
                        <a:t>Human excretory organs</a:t>
                      </a:r>
                    </a:p>
                    <a:p>
                      <a:pPr>
                        <a:lnSpc>
                          <a:spcPct val="150000"/>
                        </a:lnSpc>
                      </a:pPr>
                      <a:r>
                        <a:rPr lang="en-GB" sz="1200" b="0" dirty="0">
                          <a:solidFill>
                            <a:schemeClr val="tx1"/>
                          </a:solidFill>
                        </a:rPr>
                        <a:t>The organs of excretion in humans include the skin, lungs and kidneys.</a:t>
                      </a:r>
                    </a:p>
                    <a:p>
                      <a:pPr>
                        <a:lnSpc>
                          <a:spcPct val="150000"/>
                        </a:lnSpc>
                      </a:pPr>
                      <a:r>
                        <a:rPr lang="en-GB" sz="1200" b="0" dirty="0">
                          <a:solidFill>
                            <a:schemeClr val="tx1"/>
                          </a:solidFill>
                        </a:rPr>
                        <a:t>Water is lost from the body as:</a:t>
                      </a:r>
                    </a:p>
                    <a:p>
                      <a:pPr marL="171450" indent="-171450">
                        <a:lnSpc>
                          <a:spcPct val="150000"/>
                        </a:lnSpc>
                        <a:buFont typeface="Arial" panose="020B0604020202020204" pitchFamily="34" charset="0"/>
                        <a:buChar char="•"/>
                      </a:pPr>
                      <a:r>
                        <a:rPr lang="en-GB" sz="1200" b="0" dirty="0">
                          <a:solidFill>
                            <a:schemeClr val="tx1"/>
                          </a:solidFill>
                        </a:rPr>
                        <a:t>urine from the kidneys</a:t>
                      </a:r>
                    </a:p>
                    <a:p>
                      <a:pPr marL="171450" indent="-171450">
                        <a:lnSpc>
                          <a:spcPct val="150000"/>
                        </a:lnSpc>
                        <a:buFont typeface="Arial" panose="020B0604020202020204" pitchFamily="34" charset="0"/>
                        <a:buChar char="•"/>
                      </a:pPr>
                      <a:r>
                        <a:rPr lang="en-GB" sz="1200" b="0" dirty="0">
                          <a:solidFill>
                            <a:schemeClr val="tx1"/>
                          </a:solidFill>
                        </a:rPr>
                        <a:t>sweat from the skin</a:t>
                      </a:r>
                    </a:p>
                    <a:p>
                      <a:pPr marL="171450" indent="-171450">
                        <a:lnSpc>
                          <a:spcPct val="150000"/>
                        </a:lnSpc>
                        <a:buFont typeface="Arial" panose="020B0604020202020204" pitchFamily="34" charset="0"/>
                        <a:buChar char="•"/>
                      </a:pPr>
                      <a:r>
                        <a:rPr lang="en-GB" sz="1200" b="0" dirty="0">
                          <a:solidFill>
                            <a:schemeClr val="tx1"/>
                          </a:solidFill>
                        </a:rPr>
                        <a:t>water vapour, from the lungs when we exhale</a:t>
                      </a:r>
                    </a:p>
                    <a:p>
                      <a:pPr fontAlgn="base">
                        <a:lnSpc>
                          <a:spcPct val="150000"/>
                        </a:lnSpc>
                      </a:pPr>
                      <a:r>
                        <a:rPr lang="en-GB" sz="1200" b="1" i="0" kern="1200" dirty="0">
                          <a:solidFill>
                            <a:schemeClr val="tx1"/>
                          </a:solidFill>
                          <a:effectLst/>
                          <a:latin typeface="+mn-lt"/>
                          <a:ea typeface="+mn-ea"/>
                          <a:cs typeface="+mn-cs"/>
                        </a:rPr>
                        <a:t>Skin</a:t>
                      </a:r>
                    </a:p>
                    <a:p>
                      <a:pPr fontAlgn="base">
                        <a:lnSpc>
                          <a:spcPct val="150000"/>
                        </a:lnSpc>
                      </a:pPr>
                      <a:r>
                        <a:rPr lang="en-GB" sz="1200" b="0" i="0" kern="1200" dirty="0">
                          <a:solidFill>
                            <a:schemeClr val="tx1"/>
                          </a:solidFill>
                          <a:effectLst/>
                          <a:latin typeface="+mn-lt"/>
                          <a:ea typeface="+mn-ea"/>
                          <a:cs typeface="+mn-cs"/>
                        </a:rPr>
                        <a:t>Sweat glands in the skin produce sweat. Water, ions and urea are lost from the skin as they are contained in sweat.</a:t>
                      </a:r>
                    </a:p>
                    <a:p>
                      <a:pPr fontAlgn="base">
                        <a:lnSpc>
                          <a:spcPct val="150000"/>
                        </a:lnSpc>
                      </a:pPr>
                      <a:r>
                        <a:rPr lang="en-GB" sz="1200" b="1" dirty="0">
                          <a:solidFill>
                            <a:schemeClr val="tx1"/>
                          </a:solidFill>
                        </a:rPr>
                        <a:t>Lungs</a:t>
                      </a:r>
                    </a:p>
                    <a:p>
                      <a:pPr fontAlgn="base">
                        <a:lnSpc>
                          <a:spcPct val="150000"/>
                        </a:lnSpc>
                      </a:pPr>
                      <a:r>
                        <a:rPr lang="en-GB" sz="1200" b="0" dirty="0">
                          <a:solidFill>
                            <a:schemeClr val="tx1"/>
                          </a:solidFill>
                        </a:rPr>
                        <a:t>Water leaves the body via the lungs when we exhale as well as excess carbon dioxide.</a:t>
                      </a:r>
                    </a:p>
                    <a:p>
                      <a:pPr fontAlgn="base">
                        <a:lnSpc>
                          <a:spcPct val="150000"/>
                        </a:lnSpc>
                      </a:pPr>
                      <a:r>
                        <a:rPr lang="en-GB" sz="1200" b="0" dirty="0">
                          <a:solidFill>
                            <a:schemeClr val="tx1"/>
                          </a:solidFill>
                        </a:rPr>
                        <a:t>We cannot control the level of water, ion or urea loss by the lungs or skin. For example, in a hot climate, your body sweats to help keep you cool. In the same way, when we breathe out we lose water vapour, and we cannot alter the amount we lose.</a:t>
                      </a:r>
                    </a:p>
                    <a:p>
                      <a:pPr fontAlgn="base">
                        <a:lnSpc>
                          <a:spcPct val="150000"/>
                        </a:lnSpc>
                      </a:pPr>
                      <a:r>
                        <a:rPr lang="en-GB" sz="1200" b="1" dirty="0">
                          <a:solidFill>
                            <a:schemeClr val="tx1"/>
                          </a:solidFill>
                        </a:rPr>
                        <a:t>Kidneys</a:t>
                      </a:r>
                    </a:p>
                    <a:p>
                      <a:pPr fontAlgn="base">
                        <a:lnSpc>
                          <a:spcPct val="150000"/>
                        </a:lnSpc>
                      </a:pPr>
                      <a:r>
                        <a:rPr lang="en-GB" sz="1200" b="0" dirty="0">
                          <a:solidFill>
                            <a:schemeClr val="tx1"/>
                          </a:solidFill>
                        </a:rPr>
                        <a:t>The kidneys are organs of the urinary system - which removes excess water, salts and urea.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9C8ACC7A-23D9-FD57-C80C-0F0B8BEC499E}"/>
              </a:ext>
            </a:extLst>
          </p:cNvPr>
          <p:cNvSpPr>
            <a:spLocks noGrp="1"/>
          </p:cNvSpPr>
          <p:nvPr>
            <p:ph type="sldNum" sz="quarter" idx="12"/>
          </p:nvPr>
        </p:nvSpPr>
        <p:spPr/>
        <p:txBody>
          <a:bodyPr/>
          <a:lstStyle/>
          <a:p>
            <a:fld id="{A49C798E-A141-4728-B2C1-C020555BD9EF}" type="slidenum">
              <a:rPr lang="en-GB" smtClean="0"/>
              <a:t>6</a:t>
            </a:fld>
            <a:endParaRPr lang="en-GB"/>
          </a:p>
        </p:txBody>
      </p:sp>
    </p:spTree>
    <p:extLst>
      <p:ext uri="{BB962C8B-B14F-4D97-AF65-F5344CB8AC3E}">
        <p14:creationId xmlns:p14="http://schemas.microsoft.com/office/powerpoint/2010/main" val="855794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1104275719"/>
              </p:ext>
            </p:extLst>
          </p:nvPr>
        </p:nvGraphicFramePr>
        <p:xfrm>
          <a:off x="348915" y="324854"/>
          <a:ext cx="6160170" cy="8567039"/>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dirty="0">
                          <a:solidFill>
                            <a:schemeClr val="tx1"/>
                          </a:solidFill>
                        </a:rPr>
                        <a:t>Maintaining water balance in the body</a:t>
                      </a:r>
                    </a:p>
                    <a:p>
                      <a:pPr>
                        <a:lnSpc>
                          <a:spcPct val="150000"/>
                        </a:lnSpc>
                      </a:pPr>
                      <a:r>
                        <a:rPr lang="en-GB" sz="1200" b="1" dirty="0">
                          <a:solidFill>
                            <a:schemeClr val="tx1"/>
                          </a:solidFill>
                        </a:rPr>
                        <a:t>Kidneys</a:t>
                      </a:r>
                    </a:p>
                    <a:p>
                      <a:pPr>
                        <a:lnSpc>
                          <a:spcPct val="150000"/>
                        </a:lnSpc>
                      </a:pPr>
                      <a:r>
                        <a:rPr lang="en-GB" sz="1200" b="0" dirty="0">
                          <a:solidFill>
                            <a:schemeClr val="tx1"/>
                          </a:solidFill>
                        </a:rPr>
                        <a:t>The kidneys are organs of the urinary system - which remove excess water, salts and urea.</a:t>
                      </a:r>
                    </a:p>
                    <a:p>
                      <a:pPr>
                        <a:lnSpc>
                          <a:spcPct val="150000"/>
                        </a:lnSpc>
                      </a:pPr>
                      <a:r>
                        <a:rPr lang="en-GB" sz="1200" b="1" dirty="0">
                          <a:solidFill>
                            <a:schemeClr val="tx1"/>
                          </a:solidFill>
                        </a:rPr>
                        <a:t>The urinary system</a:t>
                      </a: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r>
                        <a:rPr lang="en-GB" sz="1200" b="0" dirty="0">
                          <a:solidFill>
                            <a:schemeClr val="tx1"/>
                          </a:solidFill>
                        </a:rPr>
                        <a:t>Blood is transported to the kidney through the renal artery. The blood is filtered at a high pressure and the kidney selectively reabsorbs any useful materials such as glucose, salt ions and water. After it has been purified, the blood returns to the circulatory system through the renal vein.</a:t>
                      </a:r>
                    </a:p>
                    <a:p>
                      <a:pPr>
                        <a:lnSpc>
                          <a:spcPct val="150000"/>
                        </a:lnSpc>
                      </a:pPr>
                      <a:r>
                        <a:rPr lang="en-GB" sz="1200" b="0" dirty="0">
                          <a:solidFill>
                            <a:schemeClr val="tx1"/>
                          </a:solidFill>
                        </a:rPr>
                        <a:t>The kidneys produce urine and this helps maintain water balance. The urine is taken from the kidneys to the bladder by the ureters. The bladder stores the urine until it is convenient to expel it from the body.</a:t>
                      </a:r>
                    </a:p>
                    <a:p>
                      <a:pPr>
                        <a:lnSpc>
                          <a:spcPct val="150000"/>
                        </a:lnSpc>
                      </a:pPr>
                      <a:r>
                        <a:rPr lang="en-GB" sz="1200" b="0" dirty="0">
                          <a:solidFill>
                            <a:schemeClr val="tx1"/>
                          </a:solidFill>
                        </a:rPr>
                        <a:t>Note that 'ureter' differs from the word 'urethra'. The ureters are tubes that carry urine from the kidneys to the bladder, whereas the urethra is the tube that carries urine out of the body.</a:t>
                      </a:r>
                    </a:p>
                    <a:p>
                      <a:pPr>
                        <a:lnSpc>
                          <a:spcPct val="150000"/>
                        </a:lnSpc>
                      </a:pPr>
                      <a:r>
                        <a:rPr lang="en-GB" sz="1200" b="1" dirty="0">
                          <a:solidFill>
                            <a:schemeClr val="tx1"/>
                          </a:solidFill>
                        </a:rPr>
                        <a:t>Urine</a:t>
                      </a:r>
                    </a:p>
                    <a:p>
                      <a:pPr>
                        <a:lnSpc>
                          <a:spcPct val="150000"/>
                        </a:lnSpc>
                      </a:pPr>
                      <a:r>
                        <a:rPr lang="en-GB" sz="1200" b="0" dirty="0">
                          <a:solidFill>
                            <a:schemeClr val="tx1"/>
                          </a:solidFill>
                        </a:rPr>
                        <a:t>Urine contains water, urea and salts. Urea is produced in the liver when excess amino acids are broken down. Urea is the main waste product removed in the urine, as it is not reabsorbed in the kidney.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a human body&#10;&#10;Description automatically generated">
            <a:extLst>
              <a:ext uri="{FF2B5EF4-FFF2-40B4-BE49-F238E27FC236}">
                <a16:creationId xmlns:a16="http://schemas.microsoft.com/office/drawing/2014/main" id="{E55AD506-FF9D-E86C-4800-6B65FE3DF843}"/>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092819" y="1665275"/>
            <a:ext cx="5036486" cy="3107447"/>
          </a:xfrm>
          <a:prstGeom prst="rect">
            <a:avLst/>
          </a:prstGeom>
        </p:spPr>
      </p:pic>
      <p:sp>
        <p:nvSpPr>
          <p:cNvPr id="6" name="Slide Number Placeholder 5">
            <a:extLst>
              <a:ext uri="{FF2B5EF4-FFF2-40B4-BE49-F238E27FC236}">
                <a16:creationId xmlns:a16="http://schemas.microsoft.com/office/drawing/2014/main" id="{E9DFD2FC-BF8F-7F4B-F195-EADD7B65A201}"/>
              </a:ext>
            </a:extLst>
          </p:cNvPr>
          <p:cNvSpPr>
            <a:spLocks noGrp="1"/>
          </p:cNvSpPr>
          <p:nvPr>
            <p:ph type="sldNum" sz="quarter" idx="12"/>
          </p:nvPr>
        </p:nvSpPr>
        <p:spPr/>
        <p:txBody>
          <a:bodyPr/>
          <a:lstStyle/>
          <a:p>
            <a:fld id="{A49C798E-A141-4728-B2C1-C020555BD9EF}" type="slidenum">
              <a:rPr lang="en-GB" smtClean="0"/>
              <a:t>7</a:t>
            </a:fld>
            <a:endParaRPr lang="en-GB"/>
          </a:p>
        </p:txBody>
      </p:sp>
    </p:spTree>
    <p:extLst>
      <p:ext uri="{BB962C8B-B14F-4D97-AF65-F5344CB8AC3E}">
        <p14:creationId xmlns:p14="http://schemas.microsoft.com/office/powerpoint/2010/main" val="511020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3797648090"/>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r>
                        <a:rPr lang="en-GB" sz="1200" b="0" dirty="0">
                          <a:solidFill>
                            <a:schemeClr val="tx1"/>
                          </a:solidFill>
                        </a:rPr>
                        <a:t>The kidney works in a number of different stages:</a:t>
                      </a:r>
                    </a:p>
                    <a:p>
                      <a:pPr>
                        <a:lnSpc>
                          <a:spcPct val="150000"/>
                        </a:lnSpc>
                      </a:pPr>
                      <a:r>
                        <a:rPr lang="en-GB" sz="1200" b="1" dirty="0">
                          <a:solidFill>
                            <a:schemeClr val="tx1"/>
                          </a:solidFill>
                        </a:rPr>
                        <a:t>Stage 1 - Filtration</a:t>
                      </a:r>
                    </a:p>
                    <a:p>
                      <a:pPr>
                        <a:lnSpc>
                          <a:spcPct val="150000"/>
                        </a:lnSpc>
                      </a:pPr>
                      <a:r>
                        <a:rPr lang="en-GB" sz="1200" b="0" dirty="0">
                          <a:solidFill>
                            <a:schemeClr val="tx1"/>
                          </a:solidFill>
                        </a:rPr>
                        <a:t>Blood passes through the nephron inside the kidneys, there are many capillaries inside the kidney, and the blood is under high pressure at the start of the nephron, which aids the ultrafiltration of the blood. Small molecules are filtered out and pass into the nephron tubule. These small molecules include </a:t>
                      </a:r>
                      <a:r>
                        <a:rPr lang="en-GB" sz="1200" b="0" dirty="0" err="1">
                          <a:solidFill>
                            <a:schemeClr val="tx1"/>
                          </a:solidFill>
                        </a:rPr>
                        <a:t>ureas</a:t>
                      </a:r>
                      <a:r>
                        <a:rPr lang="en-GB" sz="1200" b="0" dirty="0">
                          <a:solidFill>
                            <a:schemeClr val="tx1"/>
                          </a:solidFill>
                        </a:rPr>
                        <a:t>, water, ions, and glucose. However, large molecules, such as blood proteins, are too big to fit through the capillary wall and remain in the blood.</a:t>
                      </a:r>
                    </a:p>
                    <a:p>
                      <a:pPr>
                        <a:lnSpc>
                          <a:spcPct val="150000"/>
                        </a:lnSpc>
                      </a:pPr>
                      <a:r>
                        <a:rPr lang="en-GB" sz="1200" b="1" dirty="0">
                          <a:solidFill>
                            <a:schemeClr val="tx1"/>
                          </a:solidFill>
                        </a:rPr>
                        <a:t>Stage 2 - Selective reabsorption</a:t>
                      </a:r>
                    </a:p>
                    <a:p>
                      <a:pPr>
                        <a:lnSpc>
                          <a:spcPct val="150000"/>
                        </a:lnSpc>
                      </a:pPr>
                      <a:r>
                        <a:rPr lang="en-GB" sz="1200" b="0" dirty="0">
                          <a:solidFill>
                            <a:schemeClr val="tx1"/>
                          </a:solidFill>
                        </a:rPr>
                        <a:t>Having filtered out small essential molecules from the blood - the kidneys must reabsorb the molecules which are needed, while allowing those molecules which are not needed to pass out in the urine. Therefore, the kidneys selectively reabsorb only those molecules which the body needs back in the bloodstream.</a:t>
                      </a:r>
                    </a:p>
                    <a:p>
                      <a:pPr>
                        <a:lnSpc>
                          <a:spcPct val="150000"/>
                        </a:lnSpc>
                      </a:pPr>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6" name="Picture 5" descr="A diagram of blood vessels&#10;&#10;Description automatically generated">
            <a:extLst>
              <a:ext uri="{FF2B5EF4-FFF2-40B4-BE49-F238E27FC236}">
                <a16:creationId xmlns:a16="http://schemas.microsoft.com/office/drawing/2014/main" id="{C9214C57-1832-CC52-A4C0-B3FDAA43916F}"/>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322"/>
                    </a14:imgEffect>
                    <a14:imgEffect>
                      <a14:saturation sat="0"/>
                    </a14:imgEffect>
                  </a14:imgLayer>
                </a14:imgProps>
              </a:ext>
            </a:extLst>
          </a:blip>
          <a:stretch>
            <a:fillRect/>
          </a:stretch>
        </p:blipFill>
        <p:spPr>
          <a:xfrm>
            <a:off x="1780477" y="430716"/>
            <a:ext cx="3655467" cy="3895958"/>
          </a:xfrm>
          <a:prstGeom prst="rect">
            <a:avLst/>
          </a:prstGeom>
        </p:spPr>
      </p:pic>
      <p:sp>
        <p:nvSpPr>
          <p:cNvPr id="7" name="Slide Number Placeholder 6">
            <a:extLst>
              <a:ext uri="{FF2B5EF4-FFF2-40B4-BE49-F238E27FC236}">
                <a16:creationId xmlns:a16="http://schemas.microsoft.com/office/drawing/2014/main" id="{92DFCBA5-7A13-D7C1-C4D9-87FB8D7A6851}"/>
              </a:ext>
            </a:extLst>
          </p:cNvPr>
          <p:cNvSpPr>
            <a:spLocks noGrp="1"/>
          </p:cNvSpPr>
          <p:nvPr>
            <p:ph type="sldNum" sz="quarter" idx="12"/>
          </p:nvPr>
        </p:nvSpPr>
        <p:spPr/>
        <p:txBody>
          <a:bodyPr/>
          <a:lstStyle/>
          <a:p>
            <a:fld id="{A49C798E-A141-4728-B2C1-C020555BD9EF}" type="slidenum">
              <a:rPr lang="en-GB" smtClean="0"/>
              <a:t>8</a:t>
            </a:fld>
            <a:endParaRPr lang="en-GB"/>
          </a:p>
        </p:txBody>
      </p:sp>
    </p:spTree>
    <p:extLst>
      <p:ext uri="{BB962C8B-B14F-4D97-AF65-F5344CB8AC3E}">
        <p14:creationId xmlns:p14="http://schemas.microsoft.com/office/powerpoint/2010/main" val="2389034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1423024594"/>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dirty="0">
                          <a:solidFill>
                            <a:schemeClr val="tx1"/>
                          </a:solidFill>
                        </a:rPr>
                        <a:t>The reabsorbed molecules include:</a:t>
                      </a:r>
                    </a:p>
                    <a:p>
                      <a:pPr marL="171450" indent="-171450">
                        <a:lnSpc>
                          <a:spcPct val="150000"/>
                        </a:lnSpc>
                        <a:buFont typeface="Arial" panose="020B0604020202020204" pitchFamily="34" charset="0"/>
                        <a:buChar char="•"/>
                      </a:pPr>
                      <a:r>
                        <a:rPr lang="en-GB" sz="1200" b="0" dirty="0">
                          <a:solidFill>
                            <a:schemeClr val="tx1"/>
                          </a:solidFill>
                        </a:rPr>
                        <a:t>all of the glucose which was originally filtered out</a:t>
                      </a:r>
                    </a:p>
                    <a:p>
                      <a:pPr marL="171450" indent="-171450">
                        <a:lnSpc>
                          <a:spcPct val="150000"/>
                        </a:lnSpc>
                        <a:buFont typeface="Arial" panose="020B0604020202020204" pitchFamily="34" charset="0"/>
                        <a:buChar char="•"/>
                      </a:pPr>
                      <a:r>
                        <a:rPr lang="en-GB" sz="1200" b="0" dirty="0">
                          <a:solidFill>
                            <a:schemeClr val="tx1"/>
                          </a:solidFill>
                        </a:rPr>
                        <a:t>as much water as the body needs to maintain a constant water level in the blood plasma</a:t>
                      </a:r>
                    </a:p>
                    <a:p>
                      <a:pPr marL="171450" indent="-171450">
                        <a:lnSpc>
                          <a:spcPct val="150000"/>
                        </a:lnSpc>
                        <a:buFont typeface="Arial" panose="020B0604020202020204" pitchFamily="34" charset="0"/>
                        <a:buChar char="•"/>
                      </a:pPr>
                      <a:r>
                        <a:rPr lang="en-GB" sz="1200" b="0" dirty="0">
                          <a:solidFill>
                            <a:schemeClr val="tx1"/>
                          </a:solidFill>
                        </a:rPr>
                        <a:t>as many ions as the body needs to maintain a constant balance of mineral ions in the blood plasma</a:t>
                      </a:r>
                    </a:p>
                    <a:p>
                      <a:pPr>
                        <a:lnSpc>
                          <a:spcPct val="150000"/>
                        </a:lnSpc>
                      </a:pPr>
                      <a:r>
                        <a:rPr lang="en-GB" sz="1200" b="1" dirty="0">
                          <a:solidFill>
                            <a:schemeClr val="tx1"/>
                          </a:solidFill>
                        </a:rPr>
                        <a:t>Stage 3 - The formation of urine</a:t>
                      </a:r>
                    </a:p>
                    <a:p>
                      <a:pPr>
                        <a:lnSpc>
                          <a:spcPct val="150000"/>
                        </a:lnSpc>
                      </a:pPr>
                      <a:r>
                        <a:rPr lang="en-GB" sz="1200" b="0" dirty="0">
                          <a:solidFill>
                            <a:schemeClr val="tx1"/>
                          </a:solidFill>
                        </a:rPr>
                        <a:t>The molecules which are not selectively reabsorbed (the urea, excess water and ions) continue along the nephron tubule as urine. This eventually passes down to the bladder.</a:t>
                      </a:r>
                    </a:p>
                    <a:p>
                      <a:pPr>
                        <a:lnSpc>
                          <a:spcPct val="150000"/>
                        </a:lnSpc>
                      </a:pPr>
                      <a:r>
                        <a:rPr lang="en-GB" sz="1200" b="0" dirty="0">
                          <a:solidFill>
                            <a:schemeClr val="tx1"/>
                          </a:solidFill>
                        </a:rPr>
                        <a:t>In carrying out these processes, the kidney is able to fulfil its functions of regulating the water and ion balance of the blood plasma, as well as keeping the level of urea low.</a:t>
                      </a:r>
                    </a:p>
                    <a:p>
                      <a:pPr>
                        <a:lnSpc>
                          <a:spcPct val="150000"/>
                        </a:lnSpc>
                      </a:pPr>
                      <a:endParaRPr lang="en-GB" sz="1200" b="0" dirty="0">
                        <a:solidFill>
                          <a:schemeClr val="tx1"/>
                        </a:solidFill>
                      </a:endParaRPr>
                    </a:p>
                    <a:p>
                      <a:pPr>
                        <a:lnSpc>
                          <a:spcPct val="150000"/>
                        </a:lnSpc>
                      </a:pPr>
                      <a:r>
                        <a:rPr lang="en-GB" sz="1200" b="1" dirty="0">
                          <a:solidFill>
                            <a:schemeClr val="tx1"/>
                          </a:solidFill>
                        </a:rPr>
                        <a:t>The effect of ADH on tubule permeability and in water balance – Higher Tier</a:t>
                      </a:r>
                    </a:p>
                    <a:p>
                      <a:pPr>
                        <a:lnSpc>
                          <a:spcPct val="150000"/>
                        </a:lnSpc>
                      </a:pPr>
                      <a:r>
                        <a:rPr lang="en-GB" sz="1200" b="0" dirty="0">
                          <a:solidFill>
                            <a:schemeClr val="tx1"/>
                          </a:solidFill>
                        </a:rPr>
                        <a:t>Two important areas inside the brain are the  Hypothalamus which detects changes in the blood plasma, and the pituitary gland which regulates the release of the anti-diuretic hormone, known as ADH. </a:t>
                      </a:r>
                      <a:endParaRPr lang="en-GB" sz="1200" b="1" dirty="0">
                        <a:solidFill>
                          <a:schemeClr val="tx1"/>
                        </a:solidFill>
                      </a:endParaRPr>
                    </a:p>
                    <a:p>
                      <a:pPr>
                        <a:lnSpc>
                          <a:spcPct val="150000"/>
                        </a:lnSpc>
                      </a:pPr>
                      <a:r>
                        <a:rPr lang="en-GB" sz="1200" b="0" dirty="0">
                          <a:solidFill>
                            <a:schemeClr val="tx1"/>
                          </a:solidFill>
                        </a:rPr>
                        <a:t>Different amounts of ADH are released into the bloodstream according to the concentration of water in the  blood plasma. ADH is released by the pituitary gland when the blood is too concentrated and it causes the kidney tubules to become more </a:t>
                      </a:r>
                    </a:p>
                    <a:p>
                      <a:pPr>
                        <a:lnSpc>
                          <a:spcPct val="150000"/>
                        </a:lnSpc>
                      </a:pPr>
                      <a:r>
                        <a:rPr lang="en-GB" sz="1200" b="0" dirty="0">
                          <a:solidFill>
                            <a:schemeClr val="tx1"/>
                          </a:solidFill>
                        </a:rPr>
                        <a:t>permeable. This allows more water to be reabsorbed back into the blood during selective reabsorption.</a:t>
                      </a:r>
                    </a:p>
                    <a:p>
                      <a:pPr>
                        <a:lnSpc>
                          <a:spcPct val="150000"/>
                        </a:lnSpc>
                      </a:pPr>
                      <a:r>
                        <a:rPr lang="en-GB" sz="1200" b="0" dirty="0">
                          <a:solidFill>
                            <a:schemeClr val="tx1"/>
                          </a:solidFill>
                        </a:rPr>
                        <a:t>If a person has consumed a large volume of water and has not lost much as sweat, too much water might be detected in the blood plasma. If this occurs, less ADH will be released, which results in less water being reabsorbed and a dilute and larger volume of urine will be produced.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7E699FD7-6C36-148D-CC6A-89E3E0DA488C}"/>
              </a:ext>
            </a:extLst>
          </p:cNvPr>
          <p:cNvSpPr>
            <a:spLocks noGrp="1"/>
          </p:cNvSpPr>
          <p:nvPr>
            <p:ph type="sldNum" sz="quarter" idx="12"/>
          </p:nvPr>
        </p:nvSpPr>
        <p:spPr/>
        <p:txBody>
          <a:bodyPr/>
          <a:lstStyle/>
          <a:p>
            <a:fld id="{A49C798E-A141-4728-B2C1-C020555BD9EF}" type="slidenum">
              <a:rPr lang="en-GB" smtClean="0"/>
              <a:t>9</a:t>
            </a:fld>
            <a:endParaRPr lang="en-GB"/>
          </a:p>
        </p:txBody>
      </p:sp>
    </p:spTree>
    <p:extLst>
      <p:ext uri="{BB962C8B-B14F-4D97-AF65-F5344CB8AC3E}">
        <p14:creationId xmlns:p14="http://schemas.microsoft.com/office/powerpoint/2010/main" val="32108385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12995</TotalTime>
  <Words>4665</Words>
  <Application>Microsoft Office PowerPoint</Application>
  <PresentationFormat>On-screen Show (4:3)</PresentationFormat>
  <Paragraphs>1054</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ReithSans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Astrea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Sammy Mercer (Staff, Dearne)</dc:creator>
  <cp:lastModifiedBy>Derrick Venning</cp:lastModifiedBy>
  <cp:revision>13</cp:revision>
  <cp:lastPrinted>2023-09-11T15:50:26Z</cp:lastPrinted>
  <dcterms:created xsi:type="dcterms:W3CDTF">2023-05-15T10:20:51Z</dcterms:created>
  <dcterms:modified xsi:type="dcterms:W3CDTF">2023-10-23T22:46:28Z</dcterms:modified>
</cp:coreProperties>
</file>