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6"/>
  </p:notesMasterIdLst>
  <p:sldIdLst>
    <p:sldId id="339" r:id="rId2"/>
    <p:sldId id="257" r:id="rId3"/>
    <p:sldId id="256" r:id="rId4"/>
    <p:sldId id="619" r:id="rId5"/>
    <p:sldId id="622" r:id="rId6"/>
    <p:sldId id="623" r:id="rId7"/>
    <p:sldId id="624" r:id="rId8"/>
    <p:sldId id="625" r:id="rId9"/>
    <p:sldId id="626" r:id="rId10"/>
    <p:sldId id="627" r:id="rId11"/>
    <p:sldId id="628" r:id="rId12"/>
    <p:sldId id="629" r:id="rId13"/>
    <p:sldId id="630" r:id="rId14"/>
    <p:sldId id="631" r:id="rId15"/>
    <p:sldId id="632" r:id="rId16"/>
    <p:sldId id="633" r:id="rId17"/>
    <p:sldId id="634" r:id="rId18"/>
    <p:sldId id="635" r:id="rId19"/>
    <p:sldId id="636" r:id="rId20"/>
    <p:sldId id="637" r:id="rId21"/>
    <p:sldId id="638" r:id="rId22"/>
    <p:sldId id="639" r:id="rId23"/>
    <p:sldId id="641" r:id="rId24"/>
    <p:sldId id="642" r:id="rId25"/>
    <p:sldId id="643" r:id="rId26"/>
    <p:sldId id="644" r:id="rId27"/>
    <p:sldId id="645" r:id="rId28"/>
    <p:sldId id="646" r:id="rId29"/>
    <p:sldId id="647" r:id="rId30"/>
    <p:sldId id="648" r:id="rId31"/>
    <p:sldId id="649" r:id="rId32"/>
    <p:sldId id="650" r:id="rId33"/>
    <p:sldId id="651" r:id="rId34"/>
    <p:sldId id="652" r:id="rId35"/>
    <p:sldId id="653" r:id="rId36"/>
    <p:sldId id="360" r:id="rId37"/>
    <p:sldId id="366" r:id="rId38"/>
    <p:sldId id="341" r:id="rId39"/>
    <p:sldId id="342" r:id="rId40"/>
    <p:sldId id="345" r:id="rId41"/>
    <p:sldId id="354" r:id="rId42"/>
    <p:sldId id="355" r:id="rId43"/>
    <p:sldId id="356" r:id="rId44"/>
    <p:sldId id="351" r:id="rId45"/>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85" autoAdjust="0"/>
    <p:restoredTop sz="94660"/>
  </p:normalViewPr>
  <p:slideViewPr>
    <p:cSldViewPr snapToGrid="0">
      <p:cViewPr varScale="1">
        <p:scale>
          <a:sx n="86" d="100"/>
          <a:sy n="86" d="100"/>
        </p:scale>
        <p:origin x="3198" y="96"/>
      </p:cViewPr>
      <p:guideLst/>
    </p:cSldViewPr>
  </p:slideViewPr>
  <p:notesTextViewPr>
    <p:cViewPr>
      <p:scale>
        <a:sx n="1" d="1"/>
        <a:sy n="1" d="1"/>
      </p:scale>
      <p:origin x="0" y="0"/>
    </p:cViewPr>
  </p:notesTextViewPr>
  <p:sorterViewPr>
    <p:cViewPr>
      <p:scale>
        <a:sx n="70" d="100"/>
        <a:sy n="70" d="100"/>
      </p:scale>
      <p:origin x="0" y="-79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rick Venning" userId="6ef9305461909ead" providerId="LiveId" clId="{70010609-1F1B-42AC-8CEC-44B79185AA2A}"/>
    <pc:docChg chg="delSld">
      <pc:chgData name="Derrick Venning" userId="6ef9305461909ead" providerId="LiveId" clId="{70010609-1F1B-42AC-8CEC-44B79185AA2A}" dt="2023-11-12T19:57:30.918" v="3" actId="2696"/>
      <pc:docMkLst>
        <pc:docMk/>
      </pc:docMkLst>
      <pc:sldChg chg="del">
        <pc:chgData name="Derrick Venning" userId="6ef9305461909ead" providerId="LiveId" clId="{70010609-1F1B-42AC-8CEC-44B79185AA2A}" dt="2023-11-12T19:57:30.918" v="3" actId="2696"/>
        <pc:sldMkLst>
          <pc:docMk/>
          <pc:sldMk cId="3357445200" sldId="340"/>
        </pc:sldMkLst>
      </pc:sldChg>
      <pc:sldChg chg="del">
        <pc:chgData name="Derrick Venning" userId="6ef9305461909ead" providerId="LiveId" clId="{70010609-1F1B-42AC-8CEC-44B79185AA2A}" dt="2023-11-12T19:56:47.622" v="0" actId="2696"/>
        <pc:sldMkLst>
          <pc:docMk/>
          <pc:sldMk cId="197265666" sldId="343"/>
        </pc:sldMkLst>
      </pc:sldChg>
      <pc:sldChg chg="del">
        <pc:chgData name="Derrick Venning" userId="6ef9305461909ead" providerId="LiveId" clId="{70010609-1F1B-42AC-8CEC-44B79185AA2A}" dt="2023-11-12T19:57:18.961" v="1" actId="2696"/>
        <pc:sldMkLst>
          <pc:docMk/>
          <pc:sldMk cId="1860776775" sldId="347"/>
        </pc:sldMkLst>
      </pc:sldChg>
      <pc:sldChg chg="del">
        <pc:chgData name="Derrick Venning" userId="6ef9305461909ead" providerId="LiveId" clId="{70010609-1F1B-42AC-8CEC-44B79185AA2A}" dt="2023-11-12T19:57:18.961" v="1" actId="2696"/>
        <pc:sldMkLst>
          <pc:docMk/>
          <pc:sldMk cId="3246056895" sldId="348"/>
        </pc:sldMkLst>
      </pc:sldChg>
      <pc:sldChg chg="del">
        <pc:chgData name="Derrick Venning" userId="6ef9305461909ead" providerId="LiveId" clId="{70010609-1F1B-42AC-8CEC-44B79185AA2A}" dt="2023-11-12T19:57:18.961" v="1" actId="2696"/>
        <pc:sldMkLst>
          <pc:docMk/>
          <pc:sldMk cId="754506461" sldId="349"/>
        </pc:sldMkLst>
      </pc:sldChg>
      <pc:sldChg chg="del">
        <pc:chgData name="Derrick Venning" userId="6ef9305461909ead" providerId="LiveId" clId="{70010609-1F1B-42AC-8CEC-44B79185AA2A}" dt="2023-11-12T19:56:47.622" v="0" actId="2696"/>
        <pc:sldMkLst>
          <pc:docMk/>
          <pc:sldMk cId="3422961932" sldId="359"/>
        </pc:sldMkLst>
      </pc:sldChg>
      <pc:sldChg chg="del">
        <pc:chgData name="Derrick Venning" userId="6ef9305461909ead" providerId="LiveId" clId="{70010609-1F1B-42AC-8CEC-44B79185AA2A}" dt="2023-11-12T19:57:24.860" v="2" actId="2696"/>
        <pc:sldMkLst>
          <pc:docMk/>
          <pc:sldMk cId="1057660926" sldId="361"/>
        </pc:sldMkLst>
      </pc:sldChg>
      <pc:sldChg chg="del">
        <pc:chgData name="Derrick Venning" userId="6ef9305461909ead" providerId="LiveId" clId="{70010609-1F1B-42AC-8CEC-44B79185AA2A}" dt="2023-11-12T19:57:24.860" v="2" actId="2696"/>
        <pc:sldMkLst>
          <pc:docMk/>
          <pc:sldMk cId="2217728863" sldId="362"/>
        </pc:sldMkLst>
      </pc:sldChg>
      <pc:sldChg chg="del">
        <pc:chgData name="Derrick Venning" userId="6ef9305461909ead" providerId="LiveId" clId="{70010609-1F1B-42AC-8CEC-44B79185AA2A}" dt="2023-11-12T19:56:47.622" v="0" actId="2696"/>
        <pc:sldMkLst>
          <pc:docMk/>
          <pc:sldMk cId="964970257" sldId="363"/>
        </pc:sldMkLst>
      </pc:sldChg>
      <pc:sldChg chg="del">
        <pc:chgData name="Derrick Venning" userId="6ef9305461909ead" providerId="LiveId" clId="{70010609-1F1B-42AC-8CEC-44B79185AA2A}" dt="2023-11-12T19:57:30.918" v="3" actId="2696"/>
        <pc:sldMkLst>
          <pc:docMk/>
          <pc:sldMk cId="2554057753" sldId="367"/>
        </pc:sldMkLst>
      </pc:sldChg>
      <pc:sldChg chg="del">
        <pc:chgData name="Derrick Venning" userId="6ef9305461909ead" providerId="LiveId" clId="{70010609-1F1B-42AC-8CEC-44B79185AA2A}" dt="2023-11-12T19:56:47.622" v="0" actId="2696"/>
        <pc:sldMkLst>
          <pc:docMk/>
          <pc:sldMk cId="649925159" sldId="368"/>
        </pc:sldMkLst>
      </pc:sldChg>
      <pc:sldChg chg="del">
        <pc:chgData name="Derrick Venning" userId="6ef9305461909ead" providerId="LiveId" clId="{70010609-1F1B-42AC-8CEC-44B79185AA2A}" dt="2023-11-12T19:56:47.622" v="0" actId="2696"/>
        <pc:sldMkLst>
          <pc:docMk/>
          <pc:sldMk cId="2367954799" sldId="369"/>
        </pc:sldMkLst>
      </pc:sldChg>
      <pc:sldChg chg="del">
        <pc:chgData name="Derrick Venning" userId="6ef9305461909ead" providerId="LiveId" clId="{70010609-1F1B-42AC-8CEC-44B79185AA2A}" dt="2023-11-12T19:56:47.622" v="0" actId="2696"/>
        <pc:sldMkLst>
          <pc:docMk/>
          <pc:sldMk cId="3947266459" sldId="370"/>
        </pc:sldMkLst>
      </pc:sldChg>
      <pc:sldChg chg="del">
        <pc:chgData name="Derrick Venning" userId="6ef9305461909ead" providerId="LiveId" clId="{70010609-1F1B-42AC-8CEC-44B79185AA2A}" dt="2023-11-12T19:56:47.622" v="0" actId="2696"/>
        <pc:sldMkLst>
          <pc:docMk/>
          <pc:sldMk cId="4095773777" sldId="371"/>
        </pc:sldMkLst>
      </pc:sldChg>
      <pc:sldChg chg="del">
        <pc:chgData name="Derrick Venning" userId="6ef9305461909ead" providerId="LiveId" clId="{70010609-1F1B-42AC-8CEC-44B79185AA2A}" dt="2023-11-12T19:56:47.622" v="0" actId="2696"/>
        <pc:sldMkLst>
          <pc:docMk/>
          <pc:sldMk cId="3704653693" sldId="372"/>
        </pc:sldMkLst>
      </pc:sldChg>
      <pc:sldChg chg="del">
        <pc:chgData name="Derrick Venning" userId="6ef9305461909ead" providerId="LiveId" clId="{70010609-1F1B-42AC-8CEC-44B79185AA2A}" dt="2023-11-12T19:56:47.622" v="0" actId="2696"/>
        <pc:sldMkLst>
          <pc:docMk/>
          <pc:sldMk cId="1638158909" sldId="373"/>
        </pc:sldMkLst>
      </pc:sldChg>
      <pc:sldChg chg="del">
        <pc:chgData name="Derrick Venning" userId="6ef9305461909ead" providerId="LiveId" clId="{70010609-1F1B-42AC-8CEC-44B79185AA2A}" dt="2023-11-12T19:56:47.622" v="0" actId="2696"/>
        <pc:sldMkLst>
          <pc:docMk/>
          <pc:sldMk cId="1142607642" sldId="374"/>
        </pc:sldMkLst>
      </pc:sldChg>
      <pc:sldChg chg="del">
        <pc:chgData name="Derrick Venning" userId="6ef9305461909ead" providerId="LiveId" clId="{70010609-1F1B-42AC-8CEC-44B79185AA2A}" dt="2023-11-12T19:56:47.622" v="0" actId="2696"/>
        <pc:sldMkLst>
          <pc:docMk/>
          <pc:sldMk cId="2842533008" sldId="375"/>
        </pc:sldMkLst>
      </pc:sldChg>
      <pc:sldChg chg="del">
        <pc:chgData name="Derrick Venning" userId="6ef9305461909ead" providerId="LiveId" clId="{70010609-1F1B-42AC-8CEC-44B79185AA2A}" dt="2023-11-12T19:56:47.622" v="0" actId="2696"/>
        <pc:sldMkLst>
          <pc:docMk/>
          <pc:sldMk cId="3272418224" sldId="376"/>
        </pc:sldMkLst>
      </pc:sldChg>
      <pc:sldChg chg="del">
        <pc:chgData name="Derrick Venning" userId="6ef9305461909ead" providerId="LiveId" clId="{70010609-1F1B-42AC-8CEC-44B79185AA2A}" dt="2023-11-12T19:56:47.622" v="0" actId="2696"/>
        <pc:sldMkLst>
          <pc:docMk/>
          <pc:sldMk cId="2369677208" sldId="379"/>
        </pc:sldMkLst>
      </pc:sldChg>
      <pc:sldChg chg="del">
        <pc:chgData name="Derrick Venning" userId="6ef9305461909ead" providerId="LiveId" clId="{70010609-1F1B-42AC-8CEC-44B79185AA2A}" dt="2023-11-12T19:56:47.622" v="0" actId="2696"/>
        <pc:sldMkLst>
          <pc:docMk/>
          <pc:sldMk cId="1890780726" sldId="384"/>
        </pc:sldMkLst>
      </pc:sldChg>
      <pc:sldChg chg="del">
        <pc:chgData name="Derrick Venning" userId="6ef9305461909ead" providerId="LiveId" clId="{70010609-1F1B-42AC-8CEC-44B79185AA2A}" dt="2023-11-12T19:56:47.622" v="0" actId="2696"/>
        <pc:sldMkLst>
          <pc:docMk/>
          <pc:sldMk cId="2212136014" sldId="385"/>
        </pc:sldMkLst>
      </pc:sldChg>
      <pc:sldChg chg="del">
        <pc:chgData name="Derrick Venning" userId="6ef9305461909ead" providerId="LiveId" clId="{70010609-1F1B-42AC-8CEC-44B79185AA2A}" dt="2023-11-12T19:56:47.622" v="0" actId="2696"/>
        <pc:sldMkLst>
          <pc:docMk/>
          <pc:sldMk cId="3673408327" sldId="386"/>
        </pc:sldMkLst>
      </pc:sldChg>
      <pc:sldChg chg="del">
        <pc:chgData name="Derrick Venning" userId="6ef9305461909ead" providerId="LiveId" clId="{70010609-1F1B-42AC-8CEC-44B79185AA2A}" dt="2023-11-12T19:56:47.622" v="0" actId="2696"/>
        <pc:sldMkLst>
          <pc:docMk/>
          <pc:sldMk cId="3765542880" sldId="387"/>
        </pc:sldMkLst>
      </pc:sldChg>
      <pc:sldChg chg="del">
        <pc:chgData name="Derrick Venning" userId="6ef9305461909ead" providerId="LiveId" clId="{70010609-1F1B-42AC-8CEC-44B79185AA2A}" dt="2023-11-12T19:56:47.622" v="0" actId="2696"/>
        <pc:sldMkLst>
          <pc:docMk/>
          <pc:sldMk cId="484676929" sldId="422"/>
        </pc:sldMkLst>
      </pc:sldChg>
      <pc:sldChg chg="del">
        <pc:chgData name="Derrick Venning" userId="6ef9305461909ead" providerId="LiveId" clId="{70010609-1F1B-42AC-8CEC-44B79185AA2A}" dt="2023-11-12T19:56:47.622" v="0" actId="2696"/>
        <pc:sldMkLst>
          <pc:docMk/>
          <pc:sldMk cId="1530576222" sldId="423"/>
        </pc:sldMkLst>
      </pc:sldChg>
      <pc:sldChg chg="del">
        <pc:chgData name="Derrick Venning" userId="6ef9305461909ead" providerId="LiveId" clId="{70010609-1F1B-42AC-8CEC-44B79185AA2A}" dt="2023-11-12T19:56:47.622" v="0" actId="2696"/>
        <pc:sldMkLst>
          <pc:docMk/>
          <pc:sldMk cId="3953473884" sldId="424"/>
        </pc:sldMkLst>
      </pc:sldChg>
      <pc:sldChg chg="del">
        <pc:chgData name="Derrick Venning" userId="6ef9305461909ead" providerId="LiveId" clId="{70010609-1F1B-42AC-8CEC-44B79185AA2A}" dt="2023-11-12T19:56:47.622" v="0" actId="2696"/>
        <pc:sldMkLst>
          <pc:docMk/>
          <pc:sldMk cId="297327473" sldId="479"/>
        </pc:sldMkLst>
      </pc:sldChg>
      <pc:sldChg chg="del">
        <pc:chgData name="Derrick Venning" userId="6ef9305461909ead" providerId="LiveId" clId="{70010609-1F1B-42AC-8CEC-44B79185AA2A}" dt="2023-11-12T19:56:47.622" v="0" actId="2696"/>
        <pc:sldMkLst>
          <pc:docMk/>
          <pc:sldMk cId="1576630166" sldId="503"/>
        </pc:sldMkLst>
      </pc:sldChg>
      <pc:sldChg chg="del">
        <pc:chgData name="Derrick Venning" userId="6ef9305461909ead" providerId="LiveId" clId="{70010609-1F1B-42AC-8CEC-44B79185AA2A}" dt="2023-11-12T19:56:47.622" v="0" actId="2696"/>
        <pc:sldMkLst>
          <pc:docMk/>
          <pc:sldMk cId="2312417541" sldId="526"/>
        </pc:sldMkLst>
      </pc:sldChg>
      <pc:sldChg chg="del">
        <pc:chgData name="Derrick Venning" userId="6ef9305461909ead" providerId="LiveId" clId="{70010609-1F1B-42AC-8CEC-44B79185AA2A}" dt="2023-11-12T19:56:47.622" v="0" actId="2696"/>
        <pc:sldMkLst>
          <pc:docMk/>
          <pc:sldMk cId="2122043664" sldId="530"/>
        </pc:sldMkLst>
      </pc:sldChg>
      <pc:sldChg chg="del">
        <pc:chgData name="Derrick Venning" userId="6ef9305461909ead" providerId="LiveId" clId="{70010609-1F1B-42AC-8CEC-44B79185AA2A}" dt="2023-11-12T19:56:47.622" v="0" actId="2696"/>
        <pc:sldMkLst>
          <pc:docMk/>
          <pc:sldMk cId="3276533740" sldId="534"/>
        </pc:sldMkLst>
      </pc:sldChg>
      <pc:sldChg chg="del">
        <pc:chgData name="Derrick Venning" userId="6ef9305461909ead" providerId="LiveId" clId="{70010609-1F1B-42AC-8CEC-44B79185AA2A}" dt="2023-11-12T19:56:47.622" v="0" actId="2696"/>
        <pc:sldMkLst>
          <pc:docMk/>
          <pc:sldMk cId="1253501684" sldId="535"/>
        </pc:sldMkLst>
      </pc:sldChg>
      <pc:sldChg chg="del">
        <pc:chgData name="Derrick Venning" userId="6ef9305461909ead" providerId="LiveId" clId="{70010609-1F1B-42AC-8CEC-44B79185AA2A}" dt="2023-11-12T19:56:47.622" v="0" actId="2696"/>
        <pc:sldMkLst>
          <pc:docMk/>
          <pc:sldMk cId="2746649935" sldId="536"/>
        </pc:sldMkLst>
      </pc:sldChg>
      <pc:sldChg chg="del">
        <pc:chgData name="Derrick Venning" userId="6ef9305461909ead" providerId="LiveId" clId="{70010609-1F1B-42AC-8CEC-44B79185AA2A}" dt="2023-11-12T19:56:47.622" v="0" actId="2696"/>
        <pc:sldMkLst>
          <pc:docMk/>
          <pc:sldMk cId="2250136108" sldId="537"/>
        </pc:sldMkLst>
      </pc:sldChg>
      <pc:sldChg chg="del">
        <pc:chgData name="Derrick Venning" userId="6ef9305461909ead" providerId="LiveId" clId="{70010609-1F1B-42AC-8CEC-44B79185AA2A}" dt="2023-11-12T19:56:47.622" v="0" actId="2696"/>
        <pc:sldMkLst>
          <pc:docMk/>
          <pc:sldMk cId="3869307448" sldId="538"/>
        </pc:sldMkLst>
      </pc:sldChg>
      <pc:sldChg chg="del">
        <pc:chgData name="Derrick Venning" userId="6ef9305461909ead" providerId="LiveId" clId="{70010609-1F1B-42AC-8CEC-44B79185AA2A}" dt="2023-11-12T19:56:47.622" v="0" actId="2696"/>
        <pc:sldMkLst>
          <pc:docMk/>
          <pc:sldMk cId="3616529417" sldId="539"/>
        </pc:sldMkLst>
      </pc:sldChg>
      <pc:sldChg chg="del">
        <pc:chgData name="Derrick Venning" userId="6ef9305461909ead" providerId="LiveId" clId="{70010609-1F1B-42AC-8CEC-44B79185AA2A}" dt="2023-11-12T19:56:47.622" v="0" actId="2696"/>
        <pc:sldMkLst>
          <pc:docMk/>
          <pc:sldMk cId="854688702" sldId="540"/>
        </pc:sldMkLst>
      </pc:sldChg>
      <pc:sldChg chg="del">
        <pc:chgData name="Derrick Venning" userId="6ef9305461909ead" providerId="LiveId" clId="{70010609-1F1B-42AC-8CEC-44B79185AA2A}" dt="2023-11-12T19:56:47.622" v="0" actId="2696"/>
        <pc:sldMkLst>
          <pc:docMk/>
          <pc:sldMk cId="3472699084" sldId="541"/>
        </pc:sldMkLst>
      </pc:sldChg>
      <pc:sldChg chg="del">
        <pc:chgData name="Derrick Venning" userId="6ef9305461909ead" providerId="LiveId" clId="{70010609-1F1B-42AC-8CEC-44B79185AA2A}" dt="2023-11-12T19:56:47.622" v="0" actId="2696"/>
        <pc:sldMkLst>
          <pc:docMk/>
          <pc:sldMk cId="910729190" sldId="542"/>
        </pc:sldMkLst>
      </pc:sldChg>
      <pc:sldChg chg="del">
        <pc:chgData name="Derrick Venning" userId="6ef9305461909ead" providerId="LiveId" clId="{70010609-1F1B-42AC-8CEC-44B79185AA2A}" dt="2023-11-12T19:56:47.622" v="0" actId="2696"/>
        <pc:sldMkLst>
          <pc:docMk/>
          <pc:sldMk cId="3730981557" sldId="543"/>
        </pc:sldMkLst>
      </pc:sldChg>
      <pc:sldChg chg="del">
        <pc:chgData name="Derrick Venning" userId="6ef9305461909ead" providerId="LiveId" clId="{70010609-1F1B-42AC-8CEC-44B79185AA2A}" dt="2023-11-12T19:56:47.622" v="0" actId="2696"/>
        <pc:sldMkLst>
          <pc:docMk/>
          <pc:sldMk cId="2340792146" sldId="545"/>
        </pc:sldMkLst>
      </pc:sldChg>
      <pc:sldChg chg="del">
        <pc:chgData name="Derrick Venning" userId="6ef9305461909ead" providerId="LiveId" clId="{70010609-1F1B-42AC-8CEC-44B79185AA2A}" dt="2023-11-12T19:56:47.622" v="0" actId="2696"/>
        <pc:sldMkLst>
          <pc:docMk/>
          <pc:sldMk cId="1076519491" sldId="546"/>
        </pc:sldMkLst>
      </pc:sldChg>
      <pc:sldChg chg="del">
        <pc:chgData name="Derrick Venning" userId="6ef9305461909ead" providerId="LiveId" clId="{70010609-1F1B-42AC-8CEC-44B79185AA2A}" dt="2023-11-12T19:56:47.622" v="0" actId="2696"/>
        <pc:sldMkLst>
          <pc:docMk/>
          <pc:sldMk cId="3616943354" sldId="547"/>
        </pc:sldMkLst>
      </pc:sldChg>
      <pc:sldChg chg="del">
        <pc:chgData name="Derrick Venning" userId="6ef9305461909ead" providerId="LiveId" clId="{70010609-1F1B-42AC-8CEC-44B79185AA2A}" dt="2023-11-12T19:56:47.622" v="0" actId="2696"/>
        <pc:sldMkLst>
          <pc:docMk/>
          <pc:sldMk cId="1610788515" sldId="548"/>
        </pc:sldMkLst>
      </pc:sldChg>
      <pc:sldChg chg="del">
        <pc:chgData name="Derrick Venning" userId="6ef9305461909ead" providerId="LiveId" clId="{70010609-1F1B-42AC-8CEC-44B79185AA2A}" dt="2023-11-12T19:56:47.622" v="0" actId="2696"/>
        <pc:sldMkLst>
          <pc:docMk/>
          <pc:sldMk cId="1215678457" sldId="549"/>
        </pc:sldMkLst>
      </pc:sldChg>
      <pc:sldChg chg="del">
        <pc:chgData name="Derrick Venning" userId="6ef9305461909ead" providerId="LiveId" clId="{70010609-1F1B-42AC-8CEC-44B79185AA2A}" dt="2023-11-12T19:56:47.622" v="0" actId="2696"/>
        <pc:sldMkLst>
          <pc:docMk/>
          <pc:sldMk cId="3871757834" sldId="550"/>
        </pc:sldMkLst>
      </pc:sldChg>
      <pc:sldChg chg="del">
        <pc:chgData name="Derrick Venning" userId="6ef9305461909ead" providerId="LiveId" clId="{70010609-1F1B-42AC-8CEC-44B79185AA2A}" dt="2023-11-12T19:56:47.622" v="0" actId="2696"/>
        <pc:sldMkLst>
          <pc:docMk/>
          <pc:sldMk cId="3457618905" sldId="551"/>
        </pc:sldMkLst>
      </pc:sldChg>
      <pc:sldChg chg="del">
        <pc:chgData name="Derrick Venning" userId="6ef9305461909ead" providerId="LiveId" clId="{70010609-1F1B-42AC-8CEC-44B79185AA2A}" dt="2023-11-12T19:56:47.622" v="0" actId="2696"/>
        <pc:sldMkLst>
          <pc:docMk/>
          <pc:sldMk cId="2119755168" sldId="552"/>
        </pc:sldMkLst>
      </pc:sldChg>
      <pc:sldChg chg="del">
        <pc:chgData name="Derrick Venning" userId="6ef9305461909ead" providerId="LiveId" clId="{70010609-1F1B-42AC-8CEC-44B79185AA2A}" dt="2023-11-12T19:56:47.622" v="0" actId="2696"/>
        <pc:sldMkLst>
          <pc:docMk/>
          <pc:sldMk cId="1487045189" sldId="598"/>
        </pc:sldMkLst>
      </pc:sldChg>
      <pc:sldChg chg="del">
        <pc:chgData name="Derrick Venning" userId="6ef9305461909ead" providerId="LiveId" clId="{70010609-1F1B-42AC-8CEC-44B79185AA2A}" dt="2023-11-12T19:56:47.622" v="0" actId="2696"/>
        <pc:sldMkLst>
          <pc:docMk/>
          <pc:sldMk cId="3495303961" sldId="599"/>
        </pc:sldMkLst>
      </pc:sldChg>
      <pc:sldChg chg="del">
        <pc:chgData name="Derrick Venning" userId="6ef9305461909ead" providerId="LiveId" clId="{70010609-1F1B-42AC-8CEC-44B79185AA2A}" dt="2023-11-12T19:56:47.622" v="0" actId="2696"/>
        <pc:sldMkLst>
          <pc:docMk/>
          <pc:sldMk cId="4093178778" sldId="600"/>
        </pc:sldMkLst>
      </pc:sldChg>
      <pc:sldChg chg="del">
        <pc:chgData name="Derrick Venning" userId="6ef9305461909ead" providerId="LiveId" clId="{70010609-1F1B-42AC-8CEC-44B79185AA2A}" dt="2023-11-12T19:56:47.622" v="0" actId="2696"/>
        <pc:sldMkLst>
          <pc:docMk/>
          <pc:sldMk cId="1345095375" sldId="601"/>
        </pc:sldMkLst>
      </pc:sldChg>
      <pc:sldChg chg="del">
        <pc:chgData name="Derrick Venning" userId="6ef9305461909ead" providerId="LiveId" clId="{70010609-1F1B-42AC-8CEC-44B79185AA2A}" dt="2023-11-12T19:56:47.622" v="0" actId="2696"/>
        <pc:sldMkLst>
          <pc:docMk/>
          <pc:sldMk cId="1901267996" sldId="604"/>
        </pc:sldMkLst>
      </pc:sldChg>
      <pc:sldChg chg="del">
        <pc:chgData name="Derrick Venning" userId="6ef9305461909ead" providerId="LiveId" clId="{70010609-1F1B-42AC-8CEC-44B79185AA2A}" dt="2023-11-12T19:56:47.622" v="0" actId="2696"/>
        <pc:sldMkLst>
          <pc:docMk/>
          <pc:sldMk cId="567301208" sldId="605"/>
        </pc:sldMkLst>
      </pc:sldChg>
      <pc:sldChg chg="del">
        <pc:chgData name="Derrick Venning" userId="6ef9305461909ead" providerId="LiveId" clId="{70010609-1F1B-42AC-8CEC-44B79185AA2A}" dt="2023-11-12T19:56:47.622" v="0" actId="2696"/>
        <pc:sldMkLst>
          <pc:docMk/>
          <pc:sldMk cId="439235135" sldId="606"/>
        </pc:sldMkLst>
      </pc:sldChg>
      <pc:sldChg chg="del">
        <pc:chgData name="Derrick Venning" userId="6ef9305461909ead" providerId="LiveId" clId="{70010609-1F1B-42AC-8CEC-44B79185AA2A}" dt="2023-11-12T19:56:47.622" v="0" actId="2696"/>
        <pc:sldMkLst>
          <pc:docMk/>
          <pc:sldMk cId="3480515650" sldId="607"/>
        </pc:sldMkLst>
      </pc:sldChg>
      <pc:sldChg chg="del">
        <pc:chgData name="Derrick Venning" userId="6ef9305461909ead" providerId="LiveId" clId="{70010609-1F1B-42AC-8CEC-44B79185AA2A}" dt="2023-11-12T19:56:47.622" v="0" actId="2696"/>
        <pc:sldMkLst>
          <pc:docMk/>
          <pc:sldMk cId="3877734061" sldId="608"/>
        </pc:sldMkLst>
      </pc:sldChg>
      <pc:sldChg chg="del">
        <pc:chgData name="Derrick Venning" userId="6ef9305461909ead" providerId="LiveId" clId="{70010609-1F1B-42AC-8CEC-44B79185AA2A}" dt="2023-11-12T19:56:47.622" v="0" actId="2696"/>
        <pc:sldMkLst>
          <pc:docMk/>
          <pc:sldMk cId="677514990" sldId="609"/>
        </pc:sldMkLst>
      </pc:sldChg>
      <pc:sldChg chg="del">
        <pc:chgData name="Derrick Venning" userId="6ef9305461909ead" providerId="LiveId" clId="{70010609-1F1B-42AC-8CEC-44B79185AA2A}" dt="2023-11-12T19:56:47.622" v="0" actId="2696"/>
        <pc:sldMkLst>
          <pc:docMk/>
          <pc:sldMk cId="698250728" sldId="610"/>
        </pc:sldMkLst>
      </pc:sldChg>
      <pc:sldChg chg="del">
        <pc:chgData name="Derrick Venning" userId="6ef9305461909ead" providerId="LiveId" clId="{70010609-1F1B-42AC-8CEC-44B79185AA2A}" dt="2023-11-12T19:56:47.622" v="0" actId="2696"/>
        <pc:sldMkLst>
          <pc:docMk/>
          <pc:sldMk cId="1663225619" sldId="611"/>
        </pc:sldMkLst>
      </pc:sldChg>
      <pc:sldChg chg="del">
        <pc:chgData name="Derrick Venning" userId="6ef9305461909ead" providerId="LiveId" clId="{70010609-1F1B-42AC-8CEC-44B79185AA2A}" dt="2023-11-12T19:56:47.622" v="0" actId="2696"/>
        <pc:sldMkLst>
          <pc:docMk/>
          <pc:sldMk cId="3898805809" sldId="612"/>
        </pc:sldMkLst>
      </pc:sldChg>
      <pc:sldChg chg="del">
        <pc:chgData name="Derrick Venning" userId="6ef9305461909ead" providerId="LiveId" clId="{70010609-1F1B-42AC-8CEC-44B79185AA2A}" dt="2023-11-12T19:56:47.622" v="0" actId="2696"/>
        <pc:sldMkLst>
          <pc:docMk/>
          <pc:sldMk cId="3159012980" sldId="613"/>
        </pc:sldMkLst>
      </pc:sldChg>
      <pc:sldChg chg="del">
        <pc:chgData name="Derrick Venning" userId="6ef9305461909ead" providerId="LiveId" clId="{70010609-1F1B-42AC-8CEC-44B79185AA2A}" dt="2023-11-12T19:56:47.622" v="0" actId="2696"/>
        <pc:sldMkLst>
          <pc:docMk/>
          <pc:sldMk cId="215657285" sldId="614"/>
        </pc:sldMkLst>
      </pc:sldChg>
      <pc:sldChg chg="del">
        <pc:chgData name="Derrick Venning" userId="6ef9305461909ead" providerId="LiveId" clId="{70010609-1F1B-42AC-8CEC-44B79185AA2A}" dt="2023-11-12T19:56:47.622" v="0" actId="2696"/>
        <pc:sldMkLst>
          <pc:docMk/>
          <pc:sldMk cId="3389297351" sldId="615"/>
        </pc:sldMkLst>
      </pc:sldChg>
      <pc:sldChg chg="del">
        <pc:chgData name="Derrick Venning" userId="6ef9305461909ead" providerId="LiveId" clId="{70010609-1F1B-42AC-8CEC-44B79185AA2A}" dt="2023-11-12T19:56:47.622" v="0" actId="2696"/>
        <pc:sldMkLst>
          <pc:docMk/>
          <pc:sldMk cId="1054552583" sldId="616"/>
        </pc:sldMkLst>
      </pc:sldChg>
      <pc:sldChg chg="del">
        <pc:chgData name="Derrick Venning" userId="6ef9305461909ead" providerId="LiveId" clId="{70010609-1F1B-42AC-8CEC-44B79185AA2A}" dt="2023-11-12T19:56:47.622" v="0" actId="2696"/>
        <pc:sldMkLst>
          <pc:docMk/>
          <pc:sldMk cId="1274982209" sldId="617"/>
        </pc:sldMkLst>
      </pc:sldChg>
      <pc:sldChg chg="del">
        <pc:chgData name="Derrick Venning" userId="6ef9305461909ead" providerId="LiveId" clId="{70010609-1F1B-42AC-8CEC-44B79185AA2A}" dt="2023-11-12T19:56:47.622" v="0" actId="2696"/>
        <pc:sldMkLst>
          <pc:docMk/>
          <pc:sldMk cId="858815486" sldId="61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935C34-AB7B-4FCC-B417-37105B6ACCF1}" type="datetimeFigureOut">
              <a:rPr lang="en-GB" smtClean="0"/>
              <a:t>12/11/2023</a:t>
            </a:fld>
            <a:endParaRPr lang="en-GB"/>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B512FE-E9BE-447B-A69F-BE90C0226371}" type="slidenum">
              <a:rPr lang="en-GB" smtClean="0"/>
              <a:t>‹#›</a:t>
            </a:fld>
            <a:endParaRPr lang="en-GB"/>
          </a:p>
        </p:txBody>
      </p:sp>
    </p:spTree>
    <p:extLst>
      <p:ext uri="{BB962C8B-B14F-4D97-AF65-F5344CB8AC3E}">
        <p14:creationId xmlns:p14="http://schemas.microsoft.com/office/powerpoint/2010/main" val="654568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4A28398-94C0-48FA-95F5-8BD6E57636DE}" type="datetime1">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96093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D6193DA-08D4-46DC-9C35-2F2D96B3634A}" type="datetime1">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869371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A3EC0B9-DB88-46BF-9142-0AB790BA88A8}" type="datetime1">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74503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92F4CAF-0D3E-4A49-B058-343B524FABA3}" type="datetime1">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376304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346F5E9-9FFD-41C5-98EF-5ACB6808F064}" type="datetime1">
              <a:rPr lang="en-GB" smtClean="0"/>
              <a:t>12/11/2023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711833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52DF824-4356-4B0C-BB0C-8A438B40AF04}" type="datetime1">
              <a:rPr lang="en-GB" smtClean="0"/>
              <a:t>12/11/2023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86867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EC92814-525A-47CE-B12D-6A39E6529A15}" type="datetime1">
              <a:rPr lang="en-GB" smtClean="0"/>
              <a:t>12/11/2023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9293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3F537E5-915B-4708-9291-2F9525DD1D41}" type="datetime1">
              <a:rPr lang="en-GB" smtClean="0"/>
              <a:t>12/11/2023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2432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17172-68E0-418F-B0DD-6ECD5A3840A0}" type="datetime1">
              <a:rPr lang="en-GB" smtClean="0"/>
              <a:t>12/11/2023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416795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CA3548DC-763A-41A6-B763-24263A2B5B73}" type="datetime1">
              <a:rPr lang="en-GB" smtClean="0"/>
              <a:t>12/11/2023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396489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6795D722-372F-422E-B070-A3C3C1497B90}" type="datetime1">
              <a:rPr lang="en-GB" smtClean="0"/>
              <a:t>12/11/2023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015389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82D2CD9-C2F6-42A0-B05D-E37E924D6B27}" type="datetime1">
              <a:rPr lang="en-GB" smtClean="0"/>
              <a:t>12/11/2023</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49C798E-A141-4728-B2C1-C020555BD9EF}" type="slidenum">
              <a:rPr lang="en-GB" smtClean="0"/>
              <a:t>‹#›</a:t>
            </a:fld>
            <a:endParaRPr lang="en-GB"/>
          </a:p>
        </p:txBody>
      </p:sp>
    </p:spTree>
    <p:extLst>
      <p:ext uri="{BB962C8B-B14F-4D97-AF65-F5344CB8AC3E}">
        <p14:creationId xmlns:p14="http://schemas.microsoft.com/office/powerpoint/2010/main" val="10719599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6.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0369" y="254547"/>
            <a:ext cx="6567931" cy="3544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 name="TextBox 6"/>
          <p:cNvSpPr txBox="1"/>
          <p:nvPr/>
        </p:nvSpPr>
        <p:spPr>
          <a:xfrm>
            <a:off x="212117" y="205761"/>
            <a:ext cx="6047867" cy="433196"/>
          </a:xfrm>
          <a:prstGeom prst="rect">
            <a:avLst/>
          </a:prstGeom>
          <a:noFill/>
        </p:spPr>
        <p:txBody>
          <a:bodyPr wrap="square" rtlCol="0">
            <a:spAutoFit/>
          </a:bodyPr>
          <a:lstStyle/>
          <a:p>
            <a:r>
              <a:rPr lang="en-GB" sz="2215" b="1" dirty="0"/>
              <a:t>KS4 – Waves (TRILOGY STUDENT BOOKLET B)  </a:t>
            </a:r>
          </a:p>
        </p:txBody>
      </p:sp>
      <p:graphicFrame>
        <p:nvGraphicFramePr>
          <p:cNvPr id="14" name="Table 13">
            <a:extLst>
              <a:ext uri="{FF2B5EF4-FFF2-40B4-BE49-F238E27FC236}">
                <a16:creationId xmlns:a16="http://schemas.microsoft.com/office/drawing/2014/main" id="{1886E436-8091-1609-C459-A603228F551C}"/>
              </a:ext>
            </a:extLst>
          </p:cNvPr>
          <p:cNvGraphicFramePr>
            <a:graphicFrameLocks noGrp="1"/>
          </p:cNvGraphicFramePr>
          <p:nvPr>
            <p:extLst>
              <p:ext uri="{D42A27DB-BD31-4B8C-83A1-F6EECF244321}">
                <p14:modId xmlns:p14="http://schemas.microsoft.com/office/powerpoint/2010/main" val="841050035"/>
              </p:ext>
            </p:extLst>
          </p:nvPr>
        </p:nvGraphicFramePr>
        <p:xfrm>
          <a:off x="3515869" y="1007948"/>
          <a:ext cx="2744116" cy="1437250"/>
        </p:xfrm>
        <a:graphic>
          <a:graphicData uri="http://schemas.openxmlformats.org/drawingml/2006/table">
            <a:tbl>
              <a:tblPr firstRow="1" bandRow="1">
                <a:tableStyleId>{5C22544A-7EE6-4342-B048-85BDC9FD1C3A}</a:tableStyleId>
              </a:tblPr>
              <a:tblGrid>
                <a:gridCol w="923872">
                  <a:extLst>
                    <a:ext uri="{9D8B030D-6E8A-4147-A177-3AD203B41FA5}">
                      <a16:colId xmlns:a16="http://schemas.microsoft.com/office/drawing/2014/main" val="3141629024"/>
                    </a:ext>
                  </a:extLst>
                </a:gridCol>
                <a:gridCol w="1820244">
                  <a:extLst>
                    <a:ext uri="{9D8B030D-6E8A-4147-A177-3AD203B41FA5}">
                      <a16:colId xmlns:a16="http://schemas.microsoft.com/office/drawing/2014/main" val="312534935"/>
                    </a:ext>
                  </a:extLst>
                </a:gridCol>
              </a:tblGrid>
              <a:tr h="478302">
                <a:tc>
                  <a:txBody>
                    <a:bodyPr/>
                    <a:lstStyle/>
                    <a:p>
                      <a:pPr algn="ctr"/>
                      <a:r>
                        <a:rPr lang="en-US" sz="1300" b="0" dirty="0">
                          <a:solidFill>
                            <a:sysClr val="windowText" lastClr="000000"/>
                          </a:solidFill>
                          <a:latin typeface="+mj-lt"/>
                        </a:rPr>
                        <a:t>Name</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0724906"/>
                  </a:ext>
                </a:extLst>
              </a:tr>
              <a:tr h="478302">
                <a:tc>
                  <a:txBody>
                    <a:bodyPr/>
                    <a:lstStyle/>
                    <a:p>
                      <a:pPr algn="ctr"/>
                      <a:r>
                        <a:rPr lang="en-US" sz="1300" b="0" dirty="0">
                          <a:solidFill>
                            <a:sysClr val="windowText" lastClr="000000"/>
                          </a:solidFill>
                          <a:latin typeface="+mj-lt"/>
                        </a:rPr>
                        <a:t>Class</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3583755"/>
                  </a:ext>
                </a:extLst>
              </a:tr>
              <a:tr h="478302">
                <a:tc>
                  <a:txBody>
                    <a:bodyPr/>
                    <a:lstStyle/>
                    <a:p>
                      <a:pPr algn="ctr"/>
                      <a:r>
                        <a:rPr lang="en-US" sz="1300" b="0" dirty="0">
                          <a:solidFill>
                            <a:sysClr val="windowText" lastClr="000000"/>
                          </a:solidFill>
                          <a:latin typeface="+mj-lt"/>
                        </a:rPr>
                        <a:t>Tutor Group</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9808098"/>
                  </a:ext>
                </a:extLst>
              </a:tr>
            </a:tbl>
          </a:graphicData>
        </a:graphic>
      </p:graphicFrame>
      <p:pic>
        <p:nvPicPr>
          <p:cNvPr id="15" name="Picture 14" descr="A logo for a company&#10;&#10;Description automatically generated with low confidence">
            <a:extLst>
              <a:ext uri="{FF2B5EF4-FFF2-40B4-BE49-F238E27FC236}">
                <a16:creationId xmlns:a16="http://schemas.microsoft.com/office/drawing/2014/main" id="{6B9D3DE8-DFFC-88E0-C143-19DE2C2E8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654" y="1007948"/>
            <a:ext cx="2652800" cy="1260082"/>
          </a:xfrm>
          <a:prstGeom prst="rect">
            <a:avLst/>
          </a:prstGeom>
        </p:spPr>
      </p:pic>
      <p:graphicFrame>
        <p:nvGraphicFramePr>
          <p:cNvPr id="16" name="Table 15">
            <a:extLst>
              <a:ext uri="{FF2B5EF4-FFF2-40B4-BE49-F238E27FC236}">
                <a16:creationId xmlns:a16="http://schemas.microsoft.com/office/drawing/2014/main" id="{3B2EA67D-D165-A6D0-4B3A-7F54F737F058}"/>
              </a:ext>
            </a:extLst>
          </p:cNvPr>
          <p:cNvGraphicFramePr>
            <a:graphicFrameLocks noGrp="1"/>
          </p:cNvGraphicFramePr>
          <p:nvPr>
            <p:extLst>
              <p:ext uri="{D42A27DB-BD31-4B8C-83A1-F6EECF244321}">
                <p14:modId xmlns:p14="http://schemas.microsoft.com/office/powerpoint/2010/main" val="2974720731"/>
              </p:ext>
            </p:extLst>
          </p:nvPr>
        </p:nvGraphicFramePr>
        <p:xfrm>
          <a:off x="2690231" y="3325251"/>
          <a:ext cx="4028069" cy="2493498"/>
        </p:xfrm>
        <a:graphic>
          <a:graphicData uri="http://schemas.openxmlformats.org/drawingml/2006/table">
            <a:tbl>
              <a:tblPr firstRow="1" bandRow="1">
                <a:tableStyleId>{5C22544A-7EE6-4342-B048-85BDC9FD1C3A}</a:tableStyleId>
              </a:tblPr>
              <a:tblGrid>
                <a:gridCol w="4028069">
                  <a:extLst>
                    <a:ext uri="{9D8B030D-6E8A-4147-A177-3AD203B41FA5}">
                      <a16:colId xmlns:a16="http://schemas.microsoft.com/office/drawing/2014/main" val="3141629024"/>
                    </a:ext>
                  </a:extLst>
                </a:gridCol>
              </a:tblGrid>
              <a:tr h="1662774">
                <a:tc>
                  <a:txBody>
                    <a:bodyPr/>
                    <a:lstStyle/>
                    <a:p>
                      <a:pPr algn="ctr"/>
                      <a:r>
                        <a:rPr lang="en-US" sz="3700" dirty="0">
                          <a:solidFill>
                            <a:sysClr val="windowText" lastClr="000000"/>
                          </a:solidFill>
                          <a:latin typeface="+mj-lt"/>
                        </a:rPr>
                        <a:t>KS4 Science</a:t>
                      </a:r>
                    </a:p>
                    <a:p>
                      <a:pPr algn="ctr"/>
                      <a:r>
                        <a:rPr lang="en-US" sz="3700" dirty="0">
                          <a:solidFill>
                            <a:sysClr val="windowText" lastClr="000000"/>
                          </a:solidFill>
                          <a:latin typeface="+mj-lt"/>
                        </a:rPr>
                        <a:t>YEAR</a:t>
                      </a:r>
                      <a:r>
                        <a:rPr lang="en-US" sz="3700" baseline="0" dirty="0">
                          <a:solidFill>
                            <a:sysClr val="windowText" lastClr="000000"/>
                          </a:solidFill>
                          <a:latin typeface="+mj-lt"/>
                        </a:rPr>
                        <a:t> 11</a:t>
                      </a:r>
                    </a:p>
                    <a:p>
                      <a:pPr algn="ctr"/>
                      <a:r>
                        <a:rPr lang="en-US" sz="3700" baseline="0" dirty="0">
                          <a:solidFill>
                            <a:sysClr val="windowText" lastClr="000000"/>
                          </a:solidFill>
                          <a:latin typeface="+mj-lt"/>
                        </a:rPr>
                        <a:t>WAVES</a:t>
                      </a:r>
                    </a:p>
                  </a:txBody>
                  <a:tcPr marL="84406" marR="84406" marT="42203" marB="42203" anchor="ctr">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360724906"/>
                  </a:ext>
                </a:extLst>
              </a:tr>
              <a:tr h="283501">
                <a:tc>
                  <a:txBody>
                    <a:bodyPr/>
                    <a:lstStyle/>
                    <a:p>
                      <a:pPr algn="ctr"/>
                      <a:endParaRPr lang="en-GB" sz="1800" dirty="0">
                        <a:solidFill>
                          <a:sysClr val="windowText" lastClr="000000"/>
                        </a:solidFill>
                        <a:latin typeface="+mj-lt"/>
                      </a:endParaRPr>
                    </a:p>
                  </a:txBody>
                  <a:tcPr marL="84406" marR="84406" marT="42203" marB="42203"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410125024"/>
                  </a:ext>
                </a:extLst>
              </a:tr>
              <a:tr h="283501">
                <a:tc>
                  <a:txBody>
                    <a:bodyPr/>
                    <a:lstStyle/>
                    <a:p>
                      <a:pPr algn="ctr"/>
                      <a:endParaRPr lang="en-GB" sz="1800" dirty="0">
                        <a:solidFill>
                          <a:sysClr val="windowText" lastClr="000000"/>
                        </a:solidFill>
                        <a:latin typeface="+mj-lt"/>
                      </a:endParaRPr>
                    </a:p>
                  </a:txBody>
                  <a:tcPr marL="84406" marR="84406" marT="42203" marB="42203" anchor="ctr">
                    <a:lnT w="12700" cap="flat" cmpd="sng" algn="ctr">
                      <a:solidFill>
                        <a:schemeClr val="tx1"/>
                      </a:solidFill>
                      <a:prstDash val="dot"/>
                      <a:round/>
                      <a:headEnd type="none" w="med" len="med"/>
                      <a:tailEnd type="none" w="med" len="med"/>
                    </a:lnT>
                    <a:solidFill>
                      <a:schemeClr val="bg1"/>
                    </a:solidFill>
                  </a:tcPr>
                </a:tc>
                <a:extLst>
                  <a:ext uri="{0D108BD9-81ED-4DB2-BD59-A6C34878D82A}">
                    <a16:rowId xmlns:a16="http://schemas.microsoft.com/office/drawing/2014/main" val="4079067449"/>
                  </a:ext>
                </a:extLst>
              </a:tr>
            </a:tbl>
          </a:graphicData>
        </a:graphic>
      </p:graphicFrame>
      <p:sp>
        <p:nvSpPr>
          <p:cNvPr id="18" name="Rectangle 17">
            <a:extLst>
              <a:ext uri="{FF2B5EF4-FFF2-40B4-BE49-F238E27FC236}">
                <a16:creationId xmlns:a16="http://schemas.microsoft.com/office/drawing/2014/main" id="{54EE09E2-5BF5-ABDD-FB65-F07A71125E27}"/>
              </a:ext>
            </a:extLst>
          </p:cNvPr>
          <p:cNvSpPr/>
          <p:nvPr/>
        </p:nvSpPr>
        <p:spPr>
          <a:xfrm>
            <a:off x="139700" y="165100"/>
            <a:ext cx="6578600" cy="8839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0" name="Table 7">
            <a:extLst>
              <a:ext uri="{FF2B5EF4-FFF2-40B4-BE49-F238E27FC236}">
                <a16:creationId xmlns:a16="http://schemas.microsoft.com/office/drawing/2014/main" id="{AEA1F81F-6509-A7E6-CBB7-1537DF053DE9}"/>
              </a:ext>
            </a:extLst>
          </p:cNvPr>
          <p:cNvGraphicFramePr>
            <a:graphicFrameLocks noGrp="1"/>
          </p:cNvGraphicFramePr>
          <p:nvPr>
            <p:extLst>
              <p:ext uri="{D42A27DB-BD31-4B8C-83A1-F6EECF244321}">
                <p14:modId xmlns:p14="http://schemas.microsoft.com/office/powerpoint/2010/main" val="1240681144"/>
              </p:ext>
            </p:extLst>
          </p:nvPr>
        </p:nvGraphicFramePr>
        <p:xfrm>
          <a:off x="273050" y="6148929"/>
          <a:ext cx="6311899" cy="2199640"/>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1068356305"/>
                    </a:ext>
                  </a:extLst>
                </a:gridCol>
                <a:gridCol w="4495799">
                  <a:extLst>
                    <a:ext uri="{9D8B030D-6E8A-4147-A177-3AD203B41FA5}">
                      <a16:colId xmlns:a16="http://schemas.microsoft.com/office/drawing/2014/main" val="3913828224"/>
                    </a:ext>
                  </a:extLst>
                </a:gridCol>
              </a:tblGrid>
              <a:tr h="370840">
                <a:tc gridSpan="2">
                  <a:txBody>
                    <a:bodyPr/>
                    <a:lstStyle/>
                    <a:p>
                      <a:r>
                        <a:rPr lang="en-GB" sz="1200" b="1" dirty="0"/>
                        <a:t>KEYSTONE WORDS</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996584451"/>
                  </a:ext>
                </a:extLst>
              </a:tr>
              <a:tr h="370840">
                <a:tc>
                  <a:txBody>
                    <a:bodyPr/>
                    <a:lstStyle/>
                    <a:p>
                      <a:r>
                        <a:rPr lang="en-GB" sz="1200" dirty="0"/>
                        <a:t>Longitudinal wave</a:t>
                      </a:r>
                    </a:p>
                  </a:txBody>
                  <a:tcPr/>
                </a:tc>
                <a:tc>
                  <a:txBody>
                    <a:bodyPr/>
                    <a:lstStyle/>
                    <a:p>
                      <a:r>
                        <a:rPr lang="en-GB" sz="1200" dirty="0"/>
                        <a:t>In a longitudinal wave the oscillations are parallel to the direction of energy transfer.</a:t>
                      </a:r>
                    </a:p>
                  </a:txBody>
                  <a:tcPr/>
                </a:tc>
                <a:extLst>
                  <a:ext uri="{0D108BD9-81ED-4DB2-BD59-A6C34878D82A}">
                    <a16:rowId xmlns:a16="http://schemas.microsoft.com/office/drawing/2014/main" val="3986441415"/>
                  </a:ext>
                </a:extLst>
              </a:tr>
              <a:tr h="370840">
                <a:tc>
                  <a:txBody>
                    <a:bodyPr/>
                    <a:lstStyle/>
                    <a:p>
                      <a:r>
                        <a:rPr lang="en-GB" sz="1200" dirty="0"/>
                        <a:t>Transverse wave</a:t>
                      </a:r>
                    </a:p>
                  </a:txBody>
                  <a:tcPr/>
                </a:tc>
                <a:tc>
                  <a:txBody>
                    <a:bodyPr/>
                    <a:lstStyle/>
                    <a:p>
                      <a:r>
                        <a:rPr lang="en-GB" sz="1200" dirty="0"/>
                        <a:t>In a transverse wave the oscillations are perpendicular to the direction of energy transfer.</a:t>
                      </a:r>
                    </a:p>
                  </a:txBody>
                  <a:tcPr/>
                </a:tc>
                <a:extLst>
                  <a:ext uri="{0D108BD9-81ED-4DB2-BD59-A6C34878D82A}">
                    <a16:rowId xmlns:a16="http://schemas.microsoft.com/office/drawing/2014/main" val="3135617624"/>
                  </a:ext>
                </a:extLst>
              </a:tr>
              <a:tr h="370840">
                <a:tc>
                  <a:txBody>
                    <a:bodyPr/>
                    <a:lstStyle/>
                    <a:p>
                      <a:r>
                        <a:rPr lang="en-GB" sz="1200" dirty="0"/>
                        <a:t>Refraction</a:t>
                      </a:r>
                    </a:p>
                  </a:txBody>
                  <a:tcPr/>
                </a:tc>
                <a:tc>
                  <a:txBody>
                    <a:bodyPr/>
                    <a:lstStyle/>
                    <a:p>
                      <a:r>
                        <a:rPr lang="en-GB" sz="1200" dirty="0"/>
                        <a:t>Waves change speed and direction when entering a material with a different density.</a:t>
                      </a:r>
                    </a:p>
                  </a:txBody>
                  <a:tcPr/>
                </a:tc>
                <a:extLst>
                  <a:ext uri="{0D108BD9-81ED-4DB2-BD59-A6C34878D82A}">
                    <a16:rowId xmlns:a16="http://schemas.microsoft.com/office/drawing/2014/main" val="4092558228"/>
                  </a:ext>
                </a:extLst>
              </a:tr>
              <a:tr h="370840">
                <a:tc>
                  <a:txBody>
                    <a:bodyPr/>
                    <a:lstStyle/>
                    <a:p>
                      <a:r>
                        <a:rPr lang="en-GB" sz="1200" dirty="0"/>
                        <a:t>Reflection</a:t>
                      </a:r>
                    </a:p>
                  </a:txBody>
                  <a:tcPr/>
                </a:tc>
                <a:tc>
                  <a:txBody>
                    <a:bodyPr/>
                    <a:lstStyle/>
                    <a:p>
                      <a:r>
                        <a:rPr lang="en-GB" sz="1200" dirty="0"/>
                        <a:t>Reflection of Light occurs when a ray of light approaches a smooth surface and bounces back.</a:t>
                      </a:r>
                    </a:p>
                  </a:txBody>
                  <a:tcPr/>
                </a:tc>
                <a:extLst>
                  <a:ext uri="{0D108BD9-81ED-4DB2-BD59-A6C34878D82A}">
                    <a16:rowId xmlns:a16="http://schemas.microsoft.com/office/drawing/2014/main" val="1426963129"/>
                  </a:ext>
                </a:extLst>
              </a:tr>
            </a:tbl>
          </a:graphicData>
        </a:graphic>
      </p:graphicFrame>
      <p:sp>
        <p:nvSpPr>
          <p:cNvPr id="2" name="AutoShape 2" descr="20 Astounding Facts About Electromagnetic Waves - Facts.net">
            <a:extLst>
              <a:ext uri="{FF2B5EF4-FFF2-40B4-BE49-F238E27FC236}">
                <a16:creationId xmlns:a16="http://schemas.microsoft.com/office/drawing/2014/main" id="{9D1E7D31-501C-AF2B-2C3C-E204507ECD97}"/>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a:extLst>
              <a:ext uri="{FF2B5EF4-FFF2-40B4-BE49-F238E27FC236}">
                <a16:creationId xmlns:a16="http://schemas.microsoft.com/office/drawing/2014/main" id="{20D5224C-AF21-F898-F06F-B7AF8100C318}"/>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462621" y="2688502"/>
            <a:ext cx="2701791" cy="2291842"/>
          </a:xfrm>
          <a:prstGeom prst="rect">
            <a:avLst/>
          </a:prstGeom>
        </p:spPr>
      </p:pic>
      <p:sp>
        <p:nvSpPr>
          <p:cNvPr id="4" name="Slide Number Placeholder 3">
            <a:extLst>
              <a:ext uri="{FF2B5EF4-FFF2-40B4-BE49-F238E27FC236}">
                <a16:creationId xmlns:a16="http://schemas.microsoft.com/office/drawing/2014/main" id="{81778A39-C6DF-F059-4065-20356B7CF9B0}"/>
              </a:ext>
            </a:extLst>
          </p:cNvPr>
          <p:cNvSpPr>
            <a:spLocks noGrp="1"/>
          </p:cNvSpPr>
          <p:nvPr>
            <p:ph type="sldNum" sz="quarter" idx="12"/>
          </p:nvPr>
        </p:nvSpPr>
        <p:spPr/>
        <p:txBody>
          <a:bodyPr/>
          <a:lstStyle/>
          <a:p>
            <a:fld id="{A49C798E-A141-4728-B2C1-C020555BD9EF}" type="slidenum">
              <a:rPr lang="en-GB" smtClean="0"/>
              <a:t>1</a:t>
            </a:fld>
            <a:endParaRPr lang="en-GB"/>
          </a:p>
        </p:txBody>
      </p:sp>
    </p:spTree>
    <p:extLst>
      <p:ext uri="{BB962C8B-B14F-4D97-AF65-F5344CB8AC3E}">
        <p14:creationId xmlns:p14="http://schemas.microsoft.com/office/powerpoint/2010/main" val="2384487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Wrong answers</a:t>
            </a:r>
            <a:endParaRPr lang="en-GB" sz="1200" dirty="0">
              <a:solidFill>
                <a:schemeClr val="tx1"/>
              </a:solidFill>
            </a:endParaRPr>
          </a:p>
          <a:p>
            <a:pPr>
              <a:lnSpc>
                <a:spcPct val="150000"/>
              </a:lnSpc>
            </a:pPr>
            <a:r>
              <a:rPr lang="en-GB" sz="1200" b="1" dirty="0">
                <a:solidFill>
                  <a:schemeClr val="tx1"/>
                </a:solidFill>
              </a:rPr>
              <a:t>I DO:</a:t>
            </a:r>
            <a:r>
              <a:rPr lang="en-GB" sz="1200" dirty="0">
                <a:solidFill>
                  <a:schemeClr val="tx1"/>
                </a:solidFill>
              </a:rPr>
              <a:t> “When a wave is refracted, it always slows down”. Explain why this statement is incorrect.</a:t>
            </a:r>
          </a:p>
          <a:p>
            <a:pPr>
              <a:lnSpc>
                <a:spcPct val="150000"/>
              </a:lnSpc>
            </a:pPr>
            <a:r>
              <a:rPr lang="en-GB" sz="1200" dirty="0">
                <a:solidFill>
                  <a:schemeClr val="tx1"/>
                </a:solidFill>
              </a:rPr>
              <a:t>.....................................................................................................................................................................................................................................................................................................................................................................................................................................................................................................................</a:t>
            </a:r>
          </a:p>
          <a:p>
            <a:pPr>
              <a:lnSpc>
                <a:spcPct val="150000"/>
              </a:lnSpc>
            </a:pPr>
            <a:r>
              <a:rPr lang="en-GB" sz="1200" b="1" dirty="0">
                <a:solidFill>
                  <a:schemeClr val="tx1"/>
                </a:solidFill>
              </a:rPr>
              <a:t>WE DO:</a:t>
            </a:r>
            <a:r>
              <a:rPr lang="en-GB" sz="1200" dirty="0">
                <a:solidFill>
                  <a:schemeClr val="tx1"/>
                </a:solidFill>
              </a:rPr>
              <a:t> “When a wave is reflected, it reflects at the same angle, meaning it only reflects in one direction”. Explain why this statement is incorrect.</a:t>
            </a: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“When a wave is absorbed, all of the energy is transferred to the material”. Explain why this statement is incorrect.</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“When a wave is transmitted, all of the energy passes through and is retained by the wave”. Explain why this statement is incorrect.</a:t>
            </a: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“When a wave is refracted through a more dense medium, its frequency changes, as the waves are closer together”. Explain why this statement is incorrect.</a:t>
            </a:r>
            <a:endParaRPr lang="en-GB" sz="1200" b="1" dirty="0">
              <a:solidFill>
                <a:schemeClr val="tx1"/>
              </a:solidFill>
            </a:endParaRP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“Because a greenhouse is made of glass, all waves can pass through easily”. Explain why this statement is incorrect.</a:t>
            </a:r>
            <a:r>
              <a:rPr lang="en-GB" sz="1200" b="1" dirty="0">
                <a:solidFill>
                  <a:schemeClr val="tx1"/>
                </a:solidFill>
              </a:rPr>
              <a:t> </a:t>
            </a:r>
            <a:r>
              <a:rPr lang="en-GB" sz="1200" dirty="0">
                <a:solidFill>
                  <a:schemeClr val="tx1"/>
                </a:solidFill>
              </a:rPr>
              <a:t>.....................................................................................................................................................................................................................................................................................................................................................................................................................................................................................................................</a:t>
            </a:r>
          </a:p>
          <a:p>
            <a:pPr>
              <a:lnSpc>
                <a:spcPct val="150000"/>
              </a:lnSpc>
            </a:pPr>
            <a:endParaRPr lang="en-GB" sz="1200" b="1" dirty="0">
              <a:solidFill>
                <a:schemeClr val="tx1"/>
              </a:solidFill>
            </a:endParaRPr>
          </a:p>
        </p:txBody>
      </p:sp>
      <p:sp>
        <p:nvSpPr>
          <p:cNvPr id="2" name="Slide Number Placeholder 1">
            <a:extLst>
              <a:ext uri="{FF2B5EF4-FFF2-40B4-BE49-F238E27FC236}">
                <a16:creationId xmlns:a16="http://schemas.microsoft.com/office/drawing/2014/main" id="{58F12798-E3CC-5580-FA52-C4821B229AE4}"/>
              </a:ext>
            </a:extLst>
          </p:cNvPr>
          <p:cNvSpPr>
            <a:spLocks noGrp="1"/>
          </p:cNvSpPr>
          <p:nvPr>
            <p:ph type="sldNum" sz="quarter" idx="12"/>
          </p:nvPr>
        </p:nvSpPr>
        <p:spPr/>
        <p:txBody>
          <a:bodyPr/>
          <a:lstStyle/>
          <a:p>
            <a:fld id="{A49C798E-A141-4728-B2C1-C020555BD9EF}" type="slidenum">
              <a:rPr lang="en-GB" smtClean="0"/>
              <a:t>10</a:t>
            </a:fld>
            <a:endParaRPr lang="en-GB"/>
          </a:p>
        </p:txBody>
      </p:sp>
    </p:spTree>
    <p:extLst>
      <p:ext uri="{BB962C8B-B14F-4D97-AF65-F5344CB8AC3E}">
        <p14:creationId xmlns:p14="http://schemas.microsoft.com/office/powerpoint/2010/main" val="1707445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0" dirty="0">
                          <a:solidFill>
                            <a:schemeClr val="tx1"/>
                          </a:solidFill>
                        </a:rPr>
                        <a:t>Changes in atoms, and the nuclei of atoms, can result in electromagnetic waves being generated or absorbed over a wide range of frequencies. </a:t>
                      </a:r>
                    </a:p>
                    <a:p>
                      <a:pPr marL="171450" indent="-171450">
                        <a:lnSpc>
                          <a:spcPct val="150000"/>
                        </a:lnSpc>
                        <a:buFont typeface="Arial" panose="020B0604020202020204" pitchFamily="34" charset="0"/>
                        <a:buChar char="•"/>
                      </a:pPr>
                      <a:r>
                        <a:rPr lang="en-GB" sz="1200" b="0" dirty="0">
                          <a:solidFill>
                            <a:schemeClr val="tx1"/>
                          </a:solidFill>
                        </a:rPr>
                        <a:t>Gamma rays, for example, originate from changes in the nuclei of atoms.</a:t>
                      </a:r>
                    </a:p>
                    <a:p>
                      <a:pPr marL="171450" indent="-171450">
                        <a:lnSpc>
                          <a:spcPct val="150000"/>
                        </a:lnSpc>
                        <a:buFont typeface="Arial" panose="020B0604020202020204" pitchFamily="34" charset="0"/>
                        <a:buChar char="•"/>
                      </a:pPr>
                      <a:endParaRPr lang="en-GB" sz="1200" b="0" dirty="0">
                        <a:solidFill>
                          <a:schemeClr val="tx1"/>
                        </a:solidFill>
                      </a:endParaRPr>
                    </a:p>
                    <a:p>
                      <a:pPr marL="0" indent="0">
                        <a:lnSpc>
                          <a:spcPct val="150000"/>
                        </a:lnSpc>
                        <a:buFont typeface="Arial" panose="020B0604020202020204" pitchFamily="34" charset="0"/>
                        <a:buNone/>
                      </a:pPr>
                      <a:r>
                        <a:rPr lang="en-GB" sz="1200" b="1" u="sng" dirty="0">
                          <a:solidFill>
                            <a:schemeClr val="tx1"/>
                          </a:solidFill>
                        </a:rPr>
                        <a:t>Radio waves</a:t>
                      </a:r>
                      <a:endParaRPr lang="en-GB" sz="1200" b="0" u="none" dirty="0">
                        <a:solidFill>
                          <a:schemeClr val="tx1"/>
                        </a:solidFill>
                      </a:endParaRPr>
                    </a:p>
                    <a:p>
                      <a:pPr marL="0" indent="0">
                        <a:lnSpc>
                          <a:spcPct val="150000"/>
                        </a:lnSpc>
                        <a:buFont typeface="Arial" panose="020B0604020202020204" pitchFamily="34" charset="0"/>
                        <a:buNone/>
                      </a:pPr>
                      <a:r>
                        <a:rPr lang="en-GB" sz="1200" b="0" i="0" kern="1200" dirty="0">
                          <a:solidFill>
                            <a:schemeClr val="tx1"/>
                          </a:solidFill>
                          <a:effectLst/>
                          <a:latin typeface="+mn-lt"/>
                          <a:ea typeface="+mn-ea"/>
                          <a:cs typeface="+mn-cs"/>
                        </a:rPr>
                        <a:t>Radio waves are used for communication such as broadcasting television and radio, communications and satellite transmissions. Radio waves can be produced by </a:t>
                      </a:r>
                      <a:r>
                        <a:rPr lang="en-GB" sz="1200" b="0" i="1" kern="1200" dirty="0">
                          <a:solidFill>
                            <a:schemeClr val="tx1"/>
                          </a:solidFill>
                          <a:effectLst/>
                          <a:latin typeface="+mn-lt"/>
                          <a:ea typeface="+mn-ea"/>
                          <a:cs typeface="+mn-cs"/>
                        </a:rPr>
                        <a:t>oscillations</a:t>
                      </a:r>
                      <a:r>
                        <a:rPr lang="en-GB" sz="1200" b="0" i="0" kern="1200" dirty="0">
                          <a:solidFill>
                            <a:schemeClr val="tx1"/>
                          </a:solidFill>
                          <a:effectLst/>
                          <a:latin typeface="+mn-lt"/>
                          <a:ea typeface="+mn-ea"/>
                          <a:cs typeface="+mn-cs"/>
                        </a:rPr>
                        <a:t> (back and forth movement) in electrical circuits. When radio waves are absorbed by a </a:t>
                      </a:r>
                      <a:r>
                        <a:rPr lang="en-GB" sz="1200" b="0" i="1" kern="1200" dirty="0">
                          <a:solidFill>
                            <a:schemeClr val="tx1"/>
                          </a:solidFill>
                          <a:effectLst/>
                          <a:latin typeface="+mn-lt"/>
                          <a:ea typeface="+mn-ea"/>
                          <a:cs typeface="+mn-cs"/>
                        </a:rPr>
                        <a:t>conductor</a:t>
                      </a:r>
                      <a:r>
                        <a:rPr lang="en-GB" sz="1200" b="0" i="0" kern="1200" dirty="0">
                          <a:solidFill>
                            <a:schemeClr val="tx1"/>
                          </a:solidFill>
                          <a:effectLst/>
                          <a:latin typeface="+mn-lt"/>
                          <a:ea typeface="+mn-ea"/>
                          <a:cs typeface="+mn-cs"/>
                        </a:rPr>
                        <a:t>, they create an </a:t>
                      </a:r>
                      <a:r>
                        <a:rPr lang="en-GB" sz="1200" b="0" i="1" kern="1200" dirty="0">
                          <a:solidFill>
                            <a:schemeClr val="tx1"/>
                          </a:solidFill>
                          <a:effectLst/>
                          <a:latin typeface="+mn-lt"/>
                          <a:ea typeface="+mn-ea"/>
                          <a:cs typeface="+mn-cs"/>
                        </a:rPr>
                        <a:t>alternating current</a:t>
                      </a:r>
                      <a:r>
                        <a:rPr lang="en-GB" sz="1200" b="0" i="0" kern="1200" dirty="0">
                          <a:solidFill>
                            <a:schemeClr val="tx1"/>
                          </a:solidFill>
                          <a:effectLst/>
                          <a:latin typeface="+mn-lt"/>
                          <a:ea typeface="+mn-ea"/>
                          <a:cs typeface="+mn-cs"/>
                        </a:rPr>
                        <a:t>. This electrical current has the same frequency as the radio waves. Information is coded into the wave before transmission, which can then be decoded when the wave is received. Television and radio systems use this principle to broadcast information.</a:t>
                      </a:r>
                    </a:p>
                    <a:p>
                      <a:pPr marL="0" indent="0">
                        <a:lnSpc>
                          <a:spcPct val="150000"/>
                        </a:lnSpc>
                        <a:buFont typeface="Arial" panose="020B0604020202020204" pitchFamily="34" charset="0"/>
                        <a:buNone/>
                      </a:pPr>
                      <a:endParaRPr lang="en-GB" sz="1200" b="0" i="0" u="sng" kern="1200" dirty="0">
                        <a:solidFill>
                          <a:schemeClr val="tx1"/>
                        </a:solidFill>
                        <a:effectLst/>
                        <a:latin typeface="+mn-lt"/>
                        <a:ea typeface="+mn-ea"/>
                        <a:cs typeface="+mn-cs"/>
                      </a:endParaRPr>
                    </a:p>
                    <a:p>
                      <a:pPr marL="0" indent="0">
                        <a:lnSpc>
                          <a:spcPct val="150000"/>
                        </a:lnSpc>
                        <a:buFont typeface="Arial" panose="020B0604020202020204" pitchFamily="34" charset="0"/>
                        <a:buNone/>
                      </a:pPr>
                      <a:r>
                        <a:rPr lang="en-GB" sz="1200" b="1" i="0" u="sng" kern="1200" dirty="0">
                          <a:solidFill>
                            <a:schemeClr val="tx1"/>
                          </a:solidFill>
                          <a:effectLst/>
                          <a:latin typeface="+mn-lt"/>
                          <a:ea typeface="+mn-ea"/>
                          <a:cs typeface="+mn-cs"/>
                        </a:rPr>
                        <a:t>Hazardous radiation</a:t>
                      </a:r>
                    </a:p>
                    <a:p>
                      <a:pPr marL="0" indent="0">
                        <a:lnSpc>
                          <a:spcPct val="150000"/>
                        </a:lnSpc>
                        <a:buFont typeface="Arial" panose="020B0604020202020204" pitchFamily="34" charset="0"/>
                        <a:buNone/>
                      </a:pPr>
                      <a:r>
                        <a:rPr lang="en-GB" sz="1200" b="0" i="0" u="none" kern="1200" dirty="0">
                          <a:solidFill>
                            <a:schemeClr val="tx1"/>
                          </a:solidFill>
                          <a:effectLst/>
                          <a:latin typeface="+mn-lt"/>
                          <a:ea typeface="+mn-ea"/>
                          <a:cs typeface="+mn-cs"/>
                        </a:rPr>
                        <a:t>Electromagnetic waves increase in energy as the frequency increases (and wavelength decreases). This increases their potential for having hazardous effects on human body tissues. These effects vary depending on the type of electromagnetic wave, as well as the size of the dose. Radiation dose (in sieverts) is a measure of the risk of harm resulting from an exposure of the body to the radiation.</a:t>
                      </a:r>
                    </a:p>
                    <a:p>
                      <a:pPr marL="171450" indent="-171450" fontAlgn="base">
                        <a:lnSpc>
                          <a:spcPct val="150000"/>
                        </a:lnSpc>
                        <a:buFont typeface="Arial" panose="020B0604020202020204" pitchFamily="34" charset="0"/>
                        <a:buChar char="•"/>
                      </a:pPr>
                      <a:r>
                        <a:rPr lang="en-GB" sz="1200" b="1" i="0" kern="1200" dirty="0">
                          <a:solidFill>
                            <a:schemeClr val="tx1"/>
                          </a:solidFill>
                          <a:effectLst/>
                          <a:latin typeface="+mn-lt"/>
                          <a:ea typeface="+mn-ea"/>
                          <a:cs typeface="+mn-cs"/>
                        </a:rPr>
                        <a:t>ultraviolet waves </a:t>
                      </a:r>
                      <a:r>
                        <a:rPr lang="en-GB" sz="1200" b="0" i="0" kern="1200" dirty="0">
                          <a:solidFill>
                            <a:schemeClr val="tx1"/>
                          </a:solidFill>
                          <a:effectLst/>
                          <a:latin typeface="+mn-lt"/>
                          <a:ea typeface="+mn-ea"/>
                          <a:cs typeface="+mn-cs"/>
                        </a:rPr>
                        <a:t>can damage skin cells and lead to skin cancer and damage the eyes, it can cause skin to age prematurely;</a:t>
                      </a:r>
                    </a:p>
                    <a:p>
                      <a:pPr marL="171450" indent="-171450" fontAlgn="base">
                        <a:lnSpc>
                          <a:spcPct val="150000"/>
                        </a:lnSpc>
                        <a:buFont typeface="Arial" panose="020B0604020202020204" pitchFamily="34" charset="0"/>
                        <a:buChar char="•"/>
                      </a:pPr>
                      <a:r>
                        <a:rPr lang="en-GB" sz="1200" b="1" i="0" kern="1200" dirty="0">
                          <a:solidFill>
                            <a:schemeClr val="tx1"/>
                          </a:solidFill>
                          <a:effectLst/>
                          <a:latin typeface="+mn-lt"/>
                          <a:ea typeface="+mn-ea"/>
                          <a:cs typeface="+mn-cs"/>
                        </a:rPr>
                        <a:t>X-rays</a:t>
                      </a:r>
                      <a:r>
                        <a:rPr lang="en-GB" sz="1200" b="0" i="0" kern="1200" dirty="0">
                          <a:solidFill>
                            <a:schemeClr val="tx1"/>
                          </a:solidFill>
                          <a:effectLst/>
                          <a:latin typeface="+mn-lt"/>
                          <a:ea typeface="+mn-ea"/>
                          <a:cs typeface="+mn-cs"/>
                        </a:rPr>
                        <a:t> damage cells inside the body. They cause dangerous </a:t>
                      </a:r>
                      <a:r>
                        <a:rPr lang="en-GB" sz="1200" b="0" i="1" kern="1200" dirty="0">
                          <a:solidFill>
                            <a:schemeClr val="tx1"/>
                          </a:solidFill>
                          <a:effectLst/>
                          <a:latin typeface="+mn-lt"/>
                          <a:ea typeface="+mn-ea"/>
                          <a:cs typeface="+mn-cs"/>
                        </a:rPr>
                        <a:t>ionisation</a:t>
                      </a:r>
                      <a:r>
                        <a:rPr lang="en-GB" sz="1200" b="0" i="0" kern="1200" dirty="0">
                          <a:solidFill>
                            <a:schemeClr val="tx1"/>
                          </a:solidFill>
                          <a:effectLst/>
                          <a:latin typeface="+mn-lt"/>
                          <a:ea typeface="+mn-ea"/>
                          <a:cs typeface="+mn-cs"/>
                        </a:rPr>
                        <a:t> and when this happens with </a:t>
                      </a:r>
                      <a:r>
                        <a:rPr lang="en-GB" sz="1200" b="0" i="1" kern="1200" dirty="0">
                          <a:solidFill>
                            <a:schemeClr val="tx1"/>
                          </a:solidFill>
                          <a:effectLst/>
                          <a:latin typeface="+mn-lt"/>
                          <a:ea typeface="+mn-ea"/>
                          <a:cs typeface="+mn-cs"/>
                        </a:rPr>
                        <a:t>molecules</a:t>
                      </a:r>
                      <a:r>
                        <a:rPr lang="en-GB" sz="1200" b="0" i="0" kern="1200" dirty="0">
                          <a:solidFill>
                            <a:schemeClr val="tx1"/>
                          </a:solidFill>
                          <a:effectLst/>
                          <a:latin typeface="+mn-lt"/>
                          <a:ea typeface="+mn-ea"/>
                          <a:cs typeface="+mn-cs"/>
                        </a:rPr>
                        <a:t> in living cells, the genetic material of a cell, the </a:t>
                      </a:r>
                      <a:r>
                        <a:rPr lang="en-GB" sz="1200" b="0" i="1" kern="1200" dirty="0">
                          <a:solidFill>
                            <a:schemeClr val="tx1"/>
                          </a:solidFill>
                          <a:effectLst/>
                          <a:latin typeface="+mn-lt"/>
                          <a:ea typeface="+mn-ea"/>
                          <a:cs typeface="+mn-cs"/>
                        </a:rPr>
                        <a:t>DNA</a:t>
                      </a:r>
                      <a:r>
                        <a:rPr lang="en-GB" sz="1200" b="0" i="0" kern="1200" dirty="0">
                          <a:solidFill>
                            <a:schemeClr val="tx1"/>
                          </a:solidFill>
                          <a:effectLst/>
                          <a:latin typeface="+mn-lt"/>
                          <a:ea typeface="+mn-ea"/>
                          <a:cs typeface="+mn-cs"/>
                        </a:rPr>
                        <a:t> is damaged. This can lead to cancer. This is why doctors and dentists stand behind protective screens when taking lots of X-rays;</a:t>
                      </a:r>
                    </a:p>
                    <a:p>
                      <a:pPr marL="171450" indent="-171450" fontAlgn="base">
                        <a:lnSpc>
                          <a:spcPct val="150000"/>
                        </a:lnSpc>
                        <a:buFont typeface="Arial" panose="020B0604020202020204" pitchFamily="34" charset="0"/>
                        <a:buChar char="•"/>
                      </a:pPr>
                      <a:r>
                        <a:rPr lang="en-GB" sz="1200" b="1" i="0" kern="1200" dirty="0">
                          <a:solidFill>
                            <a:schemeClr val="tx1"/>
                          </a:solidFill>
                          <a:effectLst/>
                          <a:latin typeface="+mn-lt"/>
                          <a:ea typeface="+mn-ea"/>
                          <a:cs typeface="+mn-cs"/>
                        </a:rPr>
                        <a:t>gamma rays</a:t>
                      </a:r>
                      <a:r>
                        <a:rPr lang="en-GB" sz="1200" b="0" i="0" kern="1200" dirty="0">
                          <a:solidFill>
                            <a:schemeClr val="tx1"/>
                          </a:solidFill>
                          <a:effectLst/>
                          <a:latin typeface="+mn-lt"/>
                          <a:ea typeface="+mn-ea"/>
                          <a:cs typeface="+mn-cs"/>
                        </a:rPr>
                        <a:t> also damage cells inside the body causing dangerous ionisation in living cells which damages DNA. This can lead to cell death and cancer.</a:t>
                      </a:r>
                    </a:p>
                    <a:p>
                      <a:pPr marL="0" indent="0">
                        <a:lnSpc>
                          <a:spcPct val="150000"/>
                        </a:lnSpc>
                        <a:buFont typeface="Arial" panose="020B0604020202020204" pitchFamily="34" charset="0"/>
                        <a:buNone/>
                      </a:pPr>
                      <a:endParaRPr lang="en-GB" sz="11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26EEF606-6A83-4C9E-37D6-F6F3559FC682}"/>
              </a:ext>
            </a:extLst>
          </p:cNvPr>
          <p:cNvSpPr>
            <a:spLocks noGrp="1"/>
          </p:cNvSpPr>
          <p:nvPr>
            <p:ph type="sldNum" sz="quarter" idx="12"/>
          </p:nvPr>
        </p:nvSpPr>
        <p:spPr/>
        <p:txBody>
          <a:bodyPr/>
          <a:lstStyle/>
          <a:p>
            <a:fld id="{A49C798E-A141-4728-B2C1-C020555BD9EF}" type="slidenum">
              <a:rPr lang="en-GB" smtClean="0"/>
              <a:t>11</a:t>
            </a:fld>
            <a:endParaRPr lang="en-GB"/>
          </a:p>
        </p:txBody>
      </p:sp>
    </p:spTree>
    <p:extLst>
      <p:ext uri="{BB962C8B-B14F-4D97-AF65-F5344CB8AC3E}">
        <p14:creationId xmlns:p14="http://schemas.microsoft.com/office/powerpoint/2010/main" val="1912129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Rehearsal questions</a:t>
            </a:r>
          </a:p>
          <a:p>
            <a:pPr marL="228600" indent="-228600">
              <a:lnSpc>
                <a:spcPct val="150000"/>
              </a:lnSpc>
              <a:buFont typeface="+mj-lt"/>
              <a:buAutoNum type="arabicPeriod"/>
            </a:pPr>
            <a:r>
              <a:rPr lang="en-GB" sz="1200" dirty="0">
                <a:solidFill>
                  <a:schemeClr val="tx1"/>
                </a:solidFill>
              </a:rPr>
              <a:t>Changes within the nuclei of atoms release which type of electromagnetic wave? .............................</a:t>
            </a:r>
          </a:p>
          <a:p>
            <a:pPr marL="228600" indent="-228600">
              <a:lnSpc>
                <a:spcPct val="150000"/>
              </a:lnSpc>
              <a:buFont typeface="+mj-lt"/>
              <a:buAutoNum type="arabicPeriod"/>
            </a:pPr>
            <a:r>
              <a:rPr lang="en-GB" sz="1200" dirty="0">
                <a:solidFill>
                  <a:schemeClr val="tx1"/>
                </a:solidFill>
              </a:rPr>
              <a:t>How can radio waves be produced? ....................................................................................................... .................................................................................................................................................................</a:t>
            </a:r>
          </a:p>
          <a:p>
            <a:pPr marL="228600" indent="-228600">
              <a:lnSpc>
                <a:spcPct val="150000"/>
              </a:lnSpc>
              <a:buFont typeface="+mj-lt"/>
              <a:buAutoNum type="arabicPeriod"/>
            </a:pPr>
            <a:r>
              <a:rPr lang="en-GB" sz="1200" dirty="0">
                <a:solidFill>
                  <a:schemeClr val="tx1"/>
                </a:solidFill>
              </a:rPr>
              <a:t>What effects can ultraviolet (UV) radiation have on the body? ............................................................. .................................................................................................................................................................</a:t>
            </a:r>
          </a:p>
          <a:p>
            <a:pPr marL="228600" indent="-228600">
              <a:lnSpc>
                <a:spcPct val="150000"/>
              </a:lnSpc>
              <a:buFont typeface="+mj-lt"/>
              <a:buAutoNum type="arabicPeriod"/>
            </a:pPr>
            <a:r>
              <a:rPr lang="en-GB" sz="1200" dirty="0">
                <a:solidFill>
                  <a:schemeClr val="tx1"/>
                </a:solidFill>
              </a:rPr>
              <a:t>X-rays and gamma rays both cause dangerous ionisation within cells. What does this mean? ............ .................................................................................................................................................................</a:t>
            </a:r>
          </a:p>
          <a:p>
            <a:pPr marL="228600" indent="-228600">
              <a:lnSpc>
                <a:spcPct val="150000"/>
              </a:lnSpc>
              <a:buFont typeface="+mj-lt"/>
              <a:buAutoNum type="arabicPeriod"/>
            </a:pPr>
            <a:r>
              <a:rPr lang="en-GB" sz="1200" dirty="0">
                <a:solidFill>
                  <a:schemeClr val="tx1"/>
                </a:solidFill>
              </a:rPr>
              <a:t>Oscillations within an electrical current produce which type of waves? ...............................................</a:t>
            </a:r>
          </a:p>
          <a:p>
            <a:pPr marL="228600" indent="-228600">
              <a:lnSpc>
                <a:spcPct val="150000"/>
              </a:lnSpc>
              <a:buFont typeface="+mj-lt"/>
              <a:buAutoNum type="arabicPeriod"/>
            </a:pPr>
            <a:r>
              <a:rPr lang="en-GB" sz="1200" dirty="0">
                <a:solidFill>
                  <a:schemeClr val="tx1"/>
                </a:solidFill>
              </a:rPr>
              <a:t>Which type of electromagnetic radiation causes the skin to age prematurely? ....................................</a:t>
            </a:r>
          </a:p>
          <a:p>
            <a:pPr marL="228600" indent="-228600">
              <a:lnSpc>
                <a:spcPct val="150000"/>
              </a:lnSpc>
              <a:buFont typeface="+mj-lt"/>
              <a:buAutoNum type="arabicPeriod"/>
            </a:pPr>
            <a:r>
              <a:rPr lang="en-GB" sz="1200" dirty="0">
                <a:solidFill>
                  <a:schemeClr val="tx1"/>
                </a:solidFill>
              </a:rPr>
              <a:t>How can gamma rays be produced? ....................................................................................................... .................................................................................................................................................................</a:t>
            </a:r>
          </a:p>
          <a:p>
            <a:pPr marL="228600" indent="-228600">
              <a:lnSpc>
                <a:spcPct val="150000"/>
              </a:lnSpc>
              <a:buFont typeface="+mj-lt"/>
              <a:buAutoNum type="arabicPeriod"/>
            </a:pPr>
            <a:r>
              <a:rPr lang="en-GB" sz="1200" dirty="0">
                <a:solidFill>
                  <a:schemeClr val="tx1"/>
                </a:solidFill>
              </a:rPr>
              <a:t>DNA within the nuclei of cells can be damaged by radiation. What is this process called? .................................................................................................................................................................</a:t>
            </a:r>
          </a:p>
          <a:p>
            <a:pPr marL="228600" indent="-228600">
              <a:lnSpc>
                <a:spcPct val="150000"/>
              </a:lnSpc>
              <a:buFont typeface="+mj-lt"/>
              <a:buAutoNum type="arabicPeriod"/>
            </a:pPr>
            <a:r>
              <a:rPr lang="en-GB" sz="1200" dirty="0">
                <a:solidFill>
                  <a:schemeClr val="tx1"/>
                </a:solidFill>
              </a:rPr>
              <a:t>Which types of radiation can cause ionisation within body cells, and what happens as a result of this? ......................................................................................................................................................... .................................................................................................................................................................</a:t>
            </a:r>
          </a:p>
          <a:p>
            <a:pPr marL="228600" indent="-228600">
              <a:lnSpc>
                <a:spcPct val="150000"/>
              </a:lnSpc>
              <a:buFont typeface="+mj-lt"/>
              <a:buAutoNum type="arabicPeriod"/>
            </a:pPr>
            <a:r>
              <a:rPr lang="en-GB" sz="1200" dirty="0">
                <a:solidFill>
                  <a:schemeClr val="tx1"/>
                </a:solidFill>
              </a:rPr>
              <a:t>Radio waves can be produced by the oscillations in electrical current. How can these radio waves then effect the electrical current of a conductor? .................................................................................. .................................................................................................................................................................</a:t>
            </a:r>
          </a:p>
          <a:p>
            <a:pPr marL="228600" indent="-228600">
              <a:lnSpc>
                <a:spcPct val="150000"/>
              </a:lnSpc>
              <a:buFont typeface="+mj-lt"/>
              <a:buAutoNum type="arabicPeriod"/>
            </a:pPr>
            <a:r>
              <a:rPr lang="en-GB" sz="1200" dirty="0">
                <a:solidFill>
                  <a:schemeClr val="tx1"/>
                </a:solidFill>
              </a:rPr>
              <a:t>Which type of electromagnetic radiation is likely to lead to skin cancer? .............................................</a:t>
            </a:r>
          </a:p>
          <a:p>
            <a:pPr marL="228600" indent="-228600">
              <a:lnSpc>
                <a:spcPct val="150000"/>
              </a:lnSpc>
              <a:buFont typeface="+mj-lt"/>
              <a:buAutoNum type="arabicPeriod"/>
            </a:pPr>
            <a:r>
              <a:rPr lang="en-GB" sz="1200" dirty="0">
                <a:solidFill>
                  <a:schemeClr val="tx1"/>
                </a:solidFill>
              </a:rPr>
              <a:t>Gamma rays are produced by changes within which part of an atom? .................................................</a:t>
            </a:r>
          </a:p>
          <a:p>
            <a:pPr marL="228600" indent="-228600">
              <a:lnSpc>
                <a:spcPct val="150000"/>
              </a:lnSpc>
              <a:buFont typeface="+mj-lt"/>
              <a:buAutoNum type="arabicPeriod"/>
            </a:pPr>
            <a:endParaRPr lang="en-GB" sz="1200" dirty="0">
              <a:solidFill>
                <a:schemeClr val="tx1"/>
              </a:solidFill>
            </a:endParaRPr>
          </a:p>
        </p:txBody>
      </p:sp>
      <p:sp>
        <p:nvSpPr>
          <p:cNvPr id="6" name="Slide Number Placeholder 5">
            <a:extLst>
              <a:ext uri="{FF2B5EF4-FFF2-40B4-BE49-F238E27FC236}">
                <a16:creationId xmlns:a16="http://schemas.microsoft.com/office/drawing/2014/main" id="{65B5A1EA-8C26-428D-69E2-A59841616915}"/>
              </a:ext>
            </a:extLst>
          </p:cNvPr>
          <p:cNvSpPr>
            <a:spLocks noGrp="1"/>
          </p:cNvSpPr>
          <p:nvPr>
            <p:ph type="sldNum" sz="quarter" idx="12"/>
          </p:nvPr>
        </p:nvSpPr>
        <p:spPr/>
        <p:txBody>
          <a:bodyPr/>
          <a:lstStyle/>
          <a:p>
            <a:fld id="{A49C798E-A141-4728-B2C1-C020555BD9EF}" type="slidenum">
              <a:rPr lang="en-GB" smtClean="0"/>
              <a:t>12</a:t>
            </a:fld>
            <a:endParaRPr lang="en-GB"/>
          </a:p>
        </p:txBody>
      </p:sp>
    </p:spTree>
    <p:extLst>
      <p:ext uri="{BB962C8B-B14F-4D97-AF65-F5344CB8AC3E}">
        <p14:creationId xmlns:p14="http://schemas.microsoft.com/office/powerpoint/2010/main" val="395003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Wrong answers</a:t>
            </a:r>
          </a:p>
          <a:p>
            <a:pPr>
              <a:lnSpc>
                <a:spcPct val="150000"/>
              </a:lnSpc>
            </a:pPr>
            <a:r>
              <a:rPr lang="en-GB" sz="1200" b="1" dirty="0">
                <a:solidFill>
                  <a:schemeClr val="tx1"/>
                </a:solidFill>
              </a:rPr>
              <a:t>I DO: </a:t>
            </a:r>
            <a:r>
              <a:rPr lang="en-GB" sz="1200" dirty="0">
                <a:solidFill>
                  <a:schemeClr val="tx1"/>
                </a:solidFill>
              </a:rPr>
              <a:t>“Changes to the electrons of an atom release gamma rays” Explain why this statement is incorrect.</a:t>
            </a:r>
            <a:r>
              <a:rPr lang="en-GB" sz="1200" b="1" dirty="0">
                <a:solidFill>
                  <a:schemeClr val="tx1"/>
                </a:solidFill>
              </a:rPr>
              <a:t> </a:t>
            </a:r>
            <a:r>
              <a:rPr lang="en-GB" sz="1200" dirty="0">
                <a:solidFill>
                  <a:schemeClr val="tx1"/>
                </a:solidFill>
              </a:rPr>
              <a:t>.....................................................................................................................................................................................................................................................................................................................................................................................................................................................................................................................</a:t>
            </a:r>
          </a:p>
          <a:p>
            <a:pPr>
              <a:lnSpc>
                <a:spcPct val="150000"/>
              </a:lnSpc>
            </a:pPr>
            <a:r>
              <a:rPr lang="en-GB" sz="1200" b="1" dirty="0">
                <a:solidFill>
                  <a:schemeClr val="tx1"/>
                </a:solidFill>
              </a:rPr>
              <a:t>WE DO:</a:t>
            </a:r>
            <a:r>
              <a:rPr lang="en-GB" sz="1200" dirty="0">
                <a:solidFill>
                  <a:schemeClr val="tx1"/>
                </a:solidFill>
              </a:rPr>
              <a:t> “Waves with longer wavelengths also have more energy”. Explain why this statement is incorrect.</a:t>
            </a:r>
            <a:r>
              <a:rPr lang="en-GB" sz="1200" b="1" dirty="0">
                <a:solidFill>
                  <a:schemeClr val="tx1"/>
                </a:solidFill>
              </a:rPr>
              <a:t> </a:t>
            </a: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“Radio waves produce a direct current when absorbed by a conductor”. Explain why this statement is incorrect.</a:t>
            </a:r>
            <a:r>
              <a:rPr lang="en-GB" sz="1200" b="1" dirty="0">
                <a:solidFill>
                  <a:schemeClr val="tx1"/>
                </a:solidFill>
              </a:rPr>
              <a:t> </a:t>
            </a: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“X-rays and gamma rays damage the mitochondria in cells, preventing respiration and causing cell death”. Explain why this statement is incorrect.</a:t>
            </a:r>
            <a:r>
              <a:rPr lang="en-GB" sz="1200" b="1" dirty="0">
                <a:solidFill>
                  <a:schemeClr val="tx1"/>
                </a:solidFill>
              </a:rPr>
              <a:t> </a:t>
            </a: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“Ultraviolet waves always cause skin cancer”. Explain why this statement is incorrect.</a:t>
            </a:r>
            <a:r>
              <a:rPr lang="en-GB" sz="1200" b="1" dirty="0">
                <a:solidFill>
                  <a:schemeClr val="tx1"/>
                </a:solidFill>
              </a:rPr>
              <a:t> </a:t>
            </a: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“Ionisation leads to cancer because the DNA is destroyed”. Explain why this statement is incorrect.</a:t>
            </a:r>
            <a:r>
              <a:rPr lang="en-GB" sz="1200" b="1" dirty="0">
                <a:solidFill>
                  <a:schemeClr val="tx1"/>
                </a:solidFill>
              </a:rPr>
              <a:t> </a:t>
            </a:r>
            <a:r>
              <a:rPr lang="en-GB" sz="1200" dirty="0">
                <a:solidFill>
                  <a:schemeClr val="tx1"/>
                </a:solidFill>
              </a:rPr>
              <a:t>.....................................................................................................................................................................................................................................................................................................................................................................................................................................................................................................................</a:t>
            </a:r>
          </a:p>
          <a:p>
            <a:pPr>
              <a:lnSpc>
                <a:spcPct val="150000"/>
              </a:lnSpc>
            </a:pPr>
            <a:endParaRPr lang="en-GB" sz="1200" b="1" dirty="0">
              <a:solidFill>
                <a:schemeClr val="tx1"/>
              </a:solidFill>
            </a:endParaRPr>
          </a:p>
        </p:txBody>
      </p:sp>
      <p:sp>
        <p:nvSpPr>
          <p:cNvPr id="2" name="Slide Number Placeholder 1">
            <a:extLst>
              <a:ext uri="{FF2B5EF4-FFF2-40B4-BE49-F238E27FC236}">
                <a16:creationId xmlns:a16="http://schemas.microsoft.com/office/drawing/2014/main" id="{9DF6A0DC-FBDB-930E-58B2-6F8F0C0CC73F}"/>
              </a:ext>
            </a:extLst>
          </p:cNvPr>
          <p:cNvSpPr>
            <a:spLocks noGrp="1"/>
          </p:cNvSpPr>
          <p:nvPr>
            <p:ph type="sldNum" sz="quarter" idx="12"/>
          </p:nvPr>
        </p:nvSpPr>
        <p:spPr/>
        <p:txBody>
          <a:bodyPr/>
          <a:lstStyle/>
          <a:p>
            <a:fld id="{A49C798E-A141-4728-B2C1-C020555BD9EF}" type="slidenum">
              <a:rPr lang="en-GB" smtClean="0"/>
              <a:t>13</a:t>
            </a:fld>
            <a:endParaRPr lang="en-GB"/>
          </a:p>
        </p:txBody>
      </p:sp>
    </p:spTree>
    <p:extLst>
      <p:ext uri="{BB962C8B-B14F-4D97-AF65-F5344CB8AC3E}">
        <p14:creationId xmlns:p14="http://schemas.microsoft.com/office/powerpoint/2010/main" val="3356847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Interleaving questions – YOU DO</a:t>
            </a:r>
            <a:endParaRPr lang="en-GB" sz="1200" dirty="0">
              <a:solidFill>
                <a:schemeClr val="tx1"/>
              </a:solidFill>
            </a:endParaRPr>
          </a:p>
          <a:p>
            <a:pPr>
              <a:lnSpc>
                <a:spcPct val="150000"/>
              </a:lnSpc>
            </a:pPr>
            <a:r>
              <a:rPr lang="en-GB" sz="1200" dirty="0">
                <a:solidFill>
                  <a:schemeClr val="tx1"/>
                </a:solidFill>
              </a:rPr>
              <a:t>We are currently learning about how materials affect waves, and how electromagnetic waves can affect the human body. This links in to the following key topics: Energy, cells and organisation, particles, forces.</a:t>
            </a:r>
          </a:p>
          <a:p>
            <a:pPr>
              <a:lnSpc>
                <a:spcPct val="150000"/>
              </a:lnSpc>
            </a:pPr>
            <a:r>
              <a:rPr lang="en-GB" sz="1200" dirty="0">
                <a:solidFill>
                  <a:schemeClr val="tx1"/>
                </a:solidFill>
              </a:rPr>
              <a:t>The following questions will link our current topic with these previous topics:</a:t>
            </a:r>
          </a:p>
          <a:p>
            <a:pPr marL="228600" indent="-228600">
              <a:lnSpc>
                <a:spcPct val="150000"/>
              </a:lnSpc>
              <a:buFont typeface="+mj-lt"/>
              <a:buAutoNum type="arabicPeriod"/>
            </a:pPr>
            <a:r>
              <a:rPr lang="en-GB" sz="1200" dirty="0">
                <a:solidFill>
                  <a:schemeClr val="tx1"/>
                </a:solidFill>
              </a:rPr>
              <a:t>Refraction occurs when a wave passes into a medium that is more/less dense than air. Define density, and state its units. ..................................................................................................................................................................................................................................................................................................................................</a:t>
            </a:r>
          </a:p>
          <a:p>
            <a:pPr marL="228600" indent="-228600">
              <a:lnSpc>
                <a:spcPct val="150000"/>
              </a:lnSpc>
              <a:buFont typeface="+mj-lt"/>
              <a:buAutoNum type="arabicPeriod"/>
            </a:pPr>
            <a:r>
              <a:rPr lang="en-GB" sz="1200" dirty="0">
                <a:solidFill>
                  <a:schemeClr val="tx1"/>
                </a:solidFill>
              </a:rPr>
              <a:t>Solids and liquids are more dense mediums than gases. Draw particle diagrams for a solid and a liquid to show this.</a:t>
            </a:r>
          </a:p>
          <a:p>
            <a:pPr marL="228600" indent="-228600">
              <a:lnSpc>
                <a:spcPct val="150000"/>
              </a:lnSpc>
              <a:buFont typeface="+mj-lt"/>
              <a:buAutoNum type="arabicPeriod"/>
            </a:pPr>
            <a:endParaRPr lang="en-GB" sz="1200" dirty="0">
              <a:solidFill>
                <a:schemeClr val="tx1"/>
              </a:solidFill>
            </a:endParaRPr>
          </a:p>
          <a:p>
            <a:pPr marL="228600" indent="-228600">
              <a:lnSpc>
                <a:spcPct val="150000"/>
              </a:lnSpc>
              <a:buFont typeface="+mj-lt"/>
              <a:buAutoNum type="arabicPeriod"/>
            </a:pPr>
            <a:endParaRPr lang="en-GB" sz="1200" dirty="0">
              <a:solidFill>
                <a:schemeClr val="tx1"/>
              </a:solidFill>
            </a:endParaRPr>
          </a:p>
          <a:p>
            <a:pPr marL="228600" indent="-228600">
              <a:lnSpc>
                <a:spcPct val="150000"/>
              </a:lnSpc>
              <a:buFont typeface="+mj-lt"/>
              <a:buAutoNum type="arabicPeriod"/>
            </a:pPr>
            <a:endParaRPr lang="en-GB" sz="1200" dirty="0">
              <a:solidFill>
                <a:schemeClr val="tx1"/>
              </a:solidFill>
            </a:endParaRPr>
          </a:p>
          <a:p>
            <a:pPr marL="228600" indent="-228600">
              <a:lnSpc>
                <a:spcPct val="150000"/>
              </a:lnSpc>
              <a:buFont typeface="+mj-lt"/>
              <a:buAutoNum type="arabicPeriod"/>
            </a:pPr>
            <a:endParaRPr lang="en-GB" sz="1200" dirty="0">
              <a:solidFill>
                <a:schemeClr val="tx1"/>
              </a:solidFill>
            </a:endParaRPr>
          </a:p>
          <a:p>
            <a:pPr marL="228600" indent="-228600">
              <a:lnSpc>
                <a:spcPct val="150000"/>
              </a:lnSpc>
              <a:buFont typeface="+mj-lt"/>
              <a:buAutoNum type="arabicPeriod"/>
            </a:pPr>
            <a:endParaRPr lang="en-GB" sz="1200" dirty="0">
              <a:solidFill>
                <a:schemeClr val="tx1"/>
              </a:solidFill>
            </a:endParaRPr>
          </a:p>
          <a:p>
            <a:pPr marL="228600" indent="-228600">
              <a:lnSpc>
                <a:spcPct val="150000"/>
              </a:lnSpc>
              <a:buFont typeface="+mj-lt"/>
              <a:buAutoNum type="arabicPeriod"/>
            </a:pPr>
            <a:endParaRPr lang="en-GB" sz="1200" dirty="0">
              <a:solidFill>
                <a:schemeClr val="tx1"/>
              </a:solidFill>
            </a:endParaRPr>
          </a:p>
          <a:p>
            <a:pPr marL="228600" indent="-228600">
              <a:lnSpc>
                <a:spcPct val="150000"/>
              </a:lnSpc>
              <a:buFont typeface="+mj-lt"/>
              <a:buAutoNum type="arabicPeriod"/>
            </a:pPr>
            <a:endParaRPr lang="en-GB" sz="1200" dirty="0">
              <a:solidFill>
                <a:schemeClr val="tx1"/>
              </a:solidFill>
            </a:endParaRPr>
          </a:p>
          <a:p>
            <a:pPr marL="228600" indent="-228600">
              <a:lnSpc>
                <a:spcPct val="150000"/>
              </a:lnSpc>
              <a:buFont typeface="+mj-lt"/>
              <a:buAutoNum type="arabicPeriod"/>
            </a:pPr>
            <a:r>
              <a:rPr lang="en-GB" sz="1200" dirty="0">
                <a:solidFill>
                  <a:schemeClr val="tx1"/>
                </a:solidFill>
              </a:rPr>
              <a:t>We use the equation “wave speed = frequency x wavelength” to calculate the speed of a wave. What equation would we use to calculate the speed of other objects? ..................................................................................................................................................................................................................................................................................................................................</a:t>
            </a:r>
          </a:p>
          <a:p>
            <a:pPr marL="228600" indent="-228600">
              <a:lnSpc>
                <a:spcPct val="150000"/>
              </a:lnSpc>
              <a:buFont typeface="+mj-lt"/>
              <a:buAutoNum type="arabicPeriod"/>
            </a:pPr>
            <a:r>
              <a:rPr lang="en-GB" sz="1200" dirty="0">
                <a:solidFill>
                  <a:schemeClr val="tx1"/>
                </a:solidFill>
              </a:rPr>
              <a:t>Using the equation in question 4, calculate the speed of a car that travels 5 km in 10 minutes. Give your answer to 1 </a:t>
            </a:r>
            <a:r>
              <a:rPr lang="en-GB" sz="1200" dirty="0" err="1">
                <a:solidFill>
                  <a:schemeClr val="tx1"/>
                </a:solidFill>
              </a:rPr>
              <a:t>d.p.</a:t>
            </a:r>
            <a:r>
              <a:rPr lang="en-GB" sz="1200" dirty="0">
                <a:solidFill>
                  <a:schemeClr val="tx1"/>
                </a:solidFill>
              </a:rPr>
              <a:t> ...................................................................................................................................................................................................................................................................................................................................................................................................................................................................................................</a:t>
            </a:r>
          </a:p>
          <a:p>
            <a:pPr marL="228600" indent="-228600">
              <a:lnSpc>
                <a:spcPct val="150000"/>
              </a:lnSpc>
              <a:buFont typeface="+mj-lt"/>
              <a:buAutoNum type="arabicPeriod"/>
            </a:pPr>
            <a:r>
              <a:rPr lang="en-GB" sz="1200" dirty="0">
                <a:solidFill>
                  <a:schemeClr val="tx1"/>
                </a:solidFill>
              </a:rPr>
              <a:t>In a greenhouse, ultraviolet waves from the Sun are absorbed by the soil, plants, and floor, increasing their temperature. Which energy store is being filled when this happens? .................................................................................................................................................................</a:t>
            </a:r>
          </a:p>
        </p:txBody>
      </p:sp>
      <p:sp>
        <p:nvSpPr>
          <p:cNvPr id="3" name="Rectangle 2">
            <a:extLst>
              <a:ext uri="{FF2B5EF4-FFF2-40B4-BE49-F238E27FC236}">
                <a16:creationId xmlns:a16="http://schemas.microsoft.com/office/drawing/2014/main" id="{21BBC337-5AA4-1378-98AB-BCBC16FDDBD2}"/>
              </a:ext>
            </a:extLst>
          </p:cNvPr>
          <p:cNvSpPr/>
          <p:nvPr/>
        </p:nvSpPr>
        <p:spPr>
          <a:xfrm>
            <a:off x="774700" y="3270250"/>
            <a:ext cx="2273300" cy="15875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03411A7-BB2D-010E-8568-E633C63A77F4}"/>
              </a:ext>
            </a:extLst>
          </p:cNvPr>
          <p:cNvSpPr/>
          <p:nvPr/>
        </p:nvSpPr>
        <p:spPr>
          <a:xfrm>
            <a:off x="3784602" y="3270250"/>
            <a:ext cx="2273300" cy="15875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F616F5D-15DF-6A53-5085-2FECDC7A94E0}"/>
              </a:ext>
            </a:extLst>
          </p:cNvPr>
          <p:cNvSpPr txBox="1"/>
          <p:nvPr/>
        </p:nvSpPr>
        <p:spPr>
          <a:xfrm>
            <a:off x="1661121" y="4864100"/>
            <a:ext cx="500458" cy="276999"/>
          </a:xfrm>
          <a:prstGeom prst="rect">
            <a:avLst/>
          </a:prstGeom>
          <a:noFill/>
        </p:spPr>
        <p:txBody>
          <a:bodyPr wrap="none" rtlCol="0">
            <a:spAutoFit/>
          </a:bodyPr>
          <a:lstStyle/>
          <a:p>
            <a:pPr algn="ctr"/>
            <a:r>
              <a:rPr lang="en-GB" sz="1200" b="1" u="sng" dirty="0"/>
              <a:t>Solid</a:t>
            </a:r>
          </a:p>
        </p:txBody>
      </p:sp>
      <p:sp>
        <p:nvSpPr>
          <p:cNvPr id="7" name="TextBox 6">
            <a:extLst>
              <a:ext uri="{FF2B5EF4-FFF2-40B4-BE49-F238E27FC236}">
                <a16:creationId xmlns:a16="http://schemas.microsoft.com/office/drawing/2014/main" id="{3342A547-A10E-7120-3B3E-0EDC61DD7E7E}"/>
              </a:ext>
            </a:extLst>
          </p:cNvPr>
          <p:cNvSpPr txBox="1"/>
          <p:nvPr/>
        </p:nvSpPr>
        <p:spPr>
          <a:xfrm>
            <a:off x="4632551" y="4870451"/>
            <a:ext cx="577402" cy="276999"/>
          </a:xfrm>
          <a:prstGeom prst="rect">
            <a:avLst/>
          </a:prstGeom>
          <a:noFill/>
        </p:spPr>
        <p:txBody>
          <a:bodyPr wrap="none" rtlCol="0">
            <a:spAutoFit/>
          </a:bodyPr>
          <a:lstStyle/>
          <a:p>
            <a:pPr algn="ctr"/>
            <a:r>
              <a:rPr lang="en-GB" sz="1200" b="1" u="sng" dirty="0"/>
              <a:t>Liquid</a:t>
            </a:r>
          </a:p>
        </p:txBody>
      </p:sp>
      <p:grpSp>
        <p:nvGrpSpPr>
          <p:cNvPr id="22" name="Group 21">
            <a:extLst>
              <a:ext uri="{FF2B5EF4-FFF2-40B4-BE49-F238E27FC236}">
                <a16:creationId xmlns:a16="http://schemas.microsoft.com/office/drawing/2014/main" id="{0C3714A8-1F8D-191F-18C6-C8BDB052518E}"/>
              </a:ext>
            </a:extLst>
          </p:cNvPr>
          <p:cNvGrpSpPr/>
          <p:nvPr/>
        </p:nvGrpSpPr>
        <p:grpSpPr>
          <a:xfrm>
            <a:off x="1035048" y="3362325"/>
            <a:ext cx="1752603" cy="1403349"/>
            <a:chOff x="-4505736" y="3282951"/>
            <a:chExt cx="1752603" cy="1403349"/>
          </a:xfrm>
        </p:grpSpPr>
        <p:sp>
          <p:nvSpPr>
            <p:cNvPr id="9" name="Rectangle 8">
              <a:extLst>
                <a:ext uri="{FF2B5EF4-FFF2-40B4-BE49-F238E27FC236}">
                  <a16:creationId xmlns:a16="http://schemas.microsoft.com/office/drawing/2014/main" id="{05963FF1-601E-2AA0-EC72-5260146AF094}"/>
                </a:ext>
              </a:extLst>
            </p:cNvPr>
            <p:cNvSpPr/>
            <p:nvPr/>
          </p:nvSpPr>
          <p:spPr>
            <a:xfrm>
              <a:off x="-4505736" y="3282951"/>
              <a:ext cx="1741284" cy="14033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606A3BF0-64CC-28EF-547A-C83A00D4B296}"/>
                </a:ext>
              </a:extLst>
            </p:cNvPr>
            <p:cNvSpPr/>
            <p:nvPr/>
          </p:nvSpPr>
          <p:spPr>
            <a:xfrm>
              <a:off x="-4505736" y="3282951"/>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40D4ABA5-A41E-45AE-96BC-4BEC25F1CC12}"/>
                </a:ext>
              </a:extLst>
            </p:cNvPr>
            <p:cNvSpPr/>
            <p:nvPr/>
          </p:nvSpPr>
          <p:spPr>
            <a:xfrm>
              <a:off x="-4073936" y="3282951"/>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93E69818-5165-053A-FEBC-400D6F401108}"/>
                </a:ext>
              </a:extLst>
            </p:cNvPr>
            <p:cNvSpPr/>
            <p:nvPr/>
          </p:nvSpPr>
          <p:spPr>
            <a:xfrm>
              <a:off x="-3639371" y="3282951"/>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DBBF443D-5EB9-B418-9585-716963C2E63E}"/>
                </a:ext>
              </a:extLst>
            </p:cNvPr>
            <p:cNvSpPr/>
            <p:nvPr/>
          </p:nvSpPr>
          <p:spPr>
            <a:xfrm>
              <a:off x="-3196252" y="3282951"/>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946D2BF4-BB7F-EAC0-83F9-B520F71AA30F}"/>
                </a:ext>
              </a:extLst>
            </p:cNvPr>
            <p:cNvSpPr/>
            <p:nvPr/>
          </p:nvSpPr>
          <p:spPr>
            <a:xfrm>
              <a:off x="-4505736" y="3756025"/>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CA65F924-221F-7954-18B0-C8D9F202BA49}"/>
                </a:ext>
              </a:extLst>
            </p:cNvPr>
            <p:cNvSpPr/>
            <p:nvPr/>
          </p:nvSpPr>
          <p:spPr>
            <a:xfrm>
              <a:off x="-4073936" y="3756025"/>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306FE300-B17F-DEC3-4676-7233E2BC9081}"/>
                </a:ext>
              </a:extLst>
            </p:cNvPr>
            <p:cNvSpPr/>
            <p:nvPr/>
          </p:nvSpPr>
          <p:spPr>
            <a:xfrm>
              <a:off x="-3639371" y="3756025"/>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FC1AE2C7-CCF2-851D-B382-F992D6E74846}"/>
                </a:ext>
              </a:extLst>
            </p:cNvPr>
            <p:cNvSpPr/>
            <p:nvPr/>
          </p:nvSpPr>
          <p:spPr>
            <a:xfrm>
              <a:off x="-3196252" y="3756025"/>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8606ACE8-FA42-A817-5AA9-45858E120F04}"/>
                </a:ext>
              </a:extLst>
            </p:cNvPr>
            <p:cNvSpPr/>
            <p:nvPr/>
          </p:nvSpPr>
          <p:spPr>
            <a:xfrm>
              <a:off x="-4494417" y="4213225"/>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43E0F967-8C25-EE9B-35DC-A19D98D8D6E5}"/>
                </a:ext>
              </a:extLst>
            </p:cNvPr>
            <p:cNvSpPr/>
            <p:nvPr/>
          </p:nvSpPr>
          <p:spPr>
            <a:xfrm>
              <a:off x="-4062617" y="4213225"/>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88CADE7E-964F-3B86-1A97-BE5DCFC94A25}"/>
                </a:ext>
              </a:extLst>
            </p:cNvPr>
            <p:cNvSpPr/>
            <p:nvPr/>
          </p:nvSpPr>
          <p:spPr>
            <a:xfrm>
              <a:off x="-3628052" y="4213225"/>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A665CB79-B422-B93F-2852-D00CB0AE6C35}"/>
                </a:ext>
              </a:extLst>
            </p:cNvPr>
            <p:cNvSpPr/>
            <p:nvPr/>
          </p:nvSpPr>
          <p:spPr>
            <a:xfrm>
              <a:off x="-3184933" y="4213225"/>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1" name="Group 50">
            <a:extLst>
              <a:ext uri="{FF2B5EF4-FFF2-40B4-BE49-F238E27FC236}">
                <a16:creationId xmlns:a16="http://schemas.microsoft.com/office/drawing/2014/main" id="{28A9BAC2-6181-F9B3-5EE7-1530B2E9DBBD}"/>
              </a:ext>
            </a:extLst>
          </p:cNvPr>
          <p:cNvGrpSpPr/>
          <p:nvPr/>
        </p:nvGrpSpPr>
        <p:grpSpPr>
          <a:xfrm>
            <a:off x="4042551" y="3372326"/>
            <a:ext cx="1757401" cy="1415100"/>
            <a:chOff x="-4215151" y="4560249"/>
            <a:chExt cx="1757401" cy="1415100"/>
          </a:xfrm>
        </p:grpSpPr>
        <p:sp>
          <p:nvSpPr>
            <p:cNvPr id="28" name="Rectangle 27">
              <a:extLst>
                <a:ext uri="{FF2B5EF4-FFF2-40B4-BE49-F238E27FC236}">
                  <a16:creationId xmlns:a16="http://schemas.microsoft.com/office/drawing/2014/main" id="{11451C81-EE3F-5E31-3F7E-601FADD7AFCF}"/>
                </a:ext>
              </a:extLst>
            </p:cNvPr>
            <p:cNvSpPr/>
            <p:nvPr/>
          </p:nvSpPr>
          <p:spPr>
            <a:xfrm>
              <a:off x="-4215151" y="4572000"/>
              <a:ext cx="1741284" cy="14033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F512FF2A-56D9-CB8E-0FB1-C9EE799CC71A}"/>
                </a:ext>
              </a:extLst>
            </p:cNvPr>
            <p:cNvSpPr/>
            <p:nvPr/>
          </p:nvSpPr>
          <p:spPr>
            <a:xfrm>
              <a:off x="-4213821" y="4572000"/>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5B0403E2-C3E2-BA87-5013-A5BE2682883F}"/>
                </a:ext>
              </a:extLst>
            </p:cNvPr>
            <p:cNvSpPr/>
            <p:nvPr/>
          </p:nvSpPr>
          <p:spPr>
            <a:xfrm>
              <a:off x="-3787680" y="4727149"/>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76F0B9F-F882-340D-4428-5BF8C66F3E96}"/>
                </a:ext>
              </a:extLst>
            </p:cNvPr>
            <p:cNvSpPr/>
            <p:nvPr/>
          </p:nvSpPr>
          <p:spPr>
            <a:xfrm>
              <a:off x="-4093993" y="5045074"/>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A1E7E525-8B93-D3F1-323F-C213506D03C0}"/>
                </a:ext>
              </a:extLst>
            </p:cNvPr>
            <p:cNvSpPr/>
            <p:nvPr/>
          </p:nvSpPr>
          <p:spPr>
            <a:xfrm>
              <a:off x="-4212703" y="5492748"/>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AAD2D105-111A-B1F9-ACDC-35F3FB3B92B7}"/>
                </a:ext>
              </a:extLst>
            </p:cNvPr>
            <p:cNvSpPr/>
            <p:nvPr/>
          </p:nvSpPr>
          <p:spPr>
            <a:xfrm>
              <a:off x="-3759383" y="5351249"/>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9ED2A0B4-DDFB-8103-1067-92593135BBA4}"/>
                </a:ext>
              </a:extLst>
            </p:cNvPr>
            <p:cNvSpPr/>
            <p:nvPr/>
          </p:nvSpPr>
          <p:spPr>
            <a:xfrm>
              <a:off x="-3344561" y="4560249"/>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0AF93D4A-8CFD-2A0C-17FF-03A2B280E17C}"/>
                </a:ext>
              </a:extLst>
            </p:cNvPr>
            <p:cNvSpPr/>
            <p:nvPr/>
          </p:nvSpPr>
          <p:spPr>
            <a:xfrm>
              <a:off x="-3398441" y="5029200"/>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C43B8C00-9596-EFF3-712C-3AC698846C9B}"/>
                </a:ext>
              </a:extLst>
            </p:cNvPr>
            <p:cNvSpPr/>
            <p:nvPr/>
          </p:nvSpPr>
          <p:spPr>
            <a:xfrm>
              <a:off x="-2969033" y="4855049"/>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C83A9938-FF54-F115-497D-B01620DD621A}"/>
                </a:ext>
              </a:extLst>
            </p:cNvPr>
            <p:cNvSpPr/>
            <p:nvPr/>
          </p:nvSpPr>
          <p:spPr>
            <a:xfrm>
              <a:off x="-3353116" y="5473187"/>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97C569A8-62D0-99DB-AA73-383F92FCB007}"/>
                </a:ext>
              </a:extLst>
            </p:cNvPr>
            <p:cNvSpPr/>
            <p:nvPr/>
          </p:nvSpPr>
          <p:spPr>
            <a:xfrm>
              <a:off x="-2889550" y="5351249"/>
              <a:ext cx="4318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Slide Number Placeholder 1">
            <a:extLst>
              <a:ext uri="{FF2B5EF4-FFF2-40B4-BE49-F238E27FC236}">
                <a16:creationId xmlns:a16="http://schemas.microsoft.com/office/drawing/2014/main" id="{16DB657E-194E-8F71-CD6D-84915B8879D6}"/>
              </a:ext>
            </a:extLst>
          </p:cNvPr>
          <p:cNvSpPr>
            <a:spLocks noGrp="1"/>
          </p:cNvSpPr>
          <p:nvPr>
            <p:ph type="sldNum" sz="quarter" idx="12"/>
          </p:nvPr>
        </p:nvSpPr>
        <p:spPr/>
        <p:txBody>
          <a:bodyPr/>
          <a:lstStyle/>
          <a:p>
            <a:fld id="{A49C798E-A141-4728-B2C1-C020555BD9EF}" type="slidenum">
              <a:rPr lang="en-GB" smtClean="0"/>
              <a:t>14</a:t>
            </a:fld>
            <a:endParaRPr lang="en-GB"/>
          </a:p>
        </p:txBody>
      </p:sp>
    </p:spTree>
    <p:extLst>
      <p:ext uri="{BB962C8B-B14F-4D97-AF65-F5344CB8AC3E}">
        <p14:creationId xmlns:p14="http://schemas.microsoft.com/office/powerpoint/2010/main" val="2878797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Interleaving questions continued – YOU DO</a:t>
            </a:r>
            <a:endParaRPr lang="en-GB" sz="1200" dirty="0">
              <a:solidFill>
                <a:schemeClr val="tx1"/>
              </a:solidFill>
            </a:endParaRPr>
          </a:p>
          <a:p>
            <a:pPr marL="228600" indent="-228600">
              <a:lnSpc>
                <a:spcPct val="150000"/>
              </a:lnSpc>
              <a:buFont typeface="+mj-lt"/>
              <a:buAutoNum type="arabicPeriod" startAt="6"/>
            </a:pPr>
            <a:r>
              <a:rPr lang="en-GB" sz="1200" dirty="0">
                <a:solidFill>
                  <a:schemeClr val="tx1"/>
                </a:solidFill>
              </a:rPr>
              <a:t>Electromagnetic radiation can affect cells in the human body. What is a cell? ..................................................................................................................................................................................................................................................................................................................................</a:t>
            </a:r>
          </a:p>
          <a:p>
            <a:pPr marL="228600" indent="-228600">
              <a:lnSpc>
                <a:spcPct val="150000"/>
              </a:lnSpc>
              <a:buFont typeface="+mj-lt"/>
              <a:buAutoNum type="arabicPeriod" startAt="6"/>
            </a:pPr>
            <a:r>
              <a:rPr lang="en-GB" sz="1200" dirty="0">
                <a:solidFill>
                  <a:schemeClr val="tx1"/>
                </a:solidFill>
              </a:rPr>
              <a:t>The DNA, which can be damaged by radiation, is found in the nucleus (an organelle). Other organelles include the mitochondria and the cell membrane. What are the functions of these organelles?</a:t>
            </a:r>
          </a:p>
          <a:p>
            <a:pPr marL="685800" lvl="1" indent="-228600">
              <a:lnSpc>
                <a:spcPct val="150000"/>
              </a:lnSpc>
              <a:buFont typeface="+mj-lt"/>
              <a:buAutoNum type="alphaLcParenR"/>
            </a:pPr>
            <a:r>
              <a:rPr lang="en-GB" sz="1200" dirty="0">
                <a:solidFill>
                  <a:schemeClr val="tx1"/>
                </a:solidFill>
              </a:rPr>
              <a:t>Mitochondria: ............................................................................................................................. .....................................................................................................................................................</a:t>
            </a:r>
          </a:p>
          <a:p>
            <a:pPr marL="685800" lvl="1" indent="-228600">
              <a:lnSpc>
                <a:spcPct val="150000"/>
              </a:lnSpc>
              <a:buFont typeface="+mj-lt"/>
              <a:buAutoNum type="alphaLcParenR"/>
            </a:pPr>
            <a:r>
              <a:rPr lang="en-GB" sz="1200" dirty="0">
                <a:solidFill>
                  <a:schemeClr val="tx1"/>
                </a:solidFill>
              </a:rPr>
              <a:t>Cell membrane: ........................................................................................................................... .....................................................................................................................................................</a:t>
            </a:r>
          </a:p>
          <a:p>
            <a:pPr marL="228600" indent="-228600">
              <a:lnSpc>
                <a:spcPct val="150000"/>
              </a:lnSpc>
              <a:buFont typeface="+mj-lt"/>
              <a:buAutoNum type="arabicPeriod" startAt="6"/>
            </a:pPr>
            <a:r>
              <a:rPr lang="en-GB" sz="1200" dirty="0">
                <a:solidFill>
                  <a:schemeClr val="tx1"/>
                </a:solidFill>
              </a:rPr>
              <a:t>Damage to the DNA within the nucleus of a cell can lead to cancer. What is cancer? ..................................................................................................................................................................................................................................................................................................................................</a:t>
            </a:r>
          </a:p>
          <a:p>
            <a:pPr marL="228600" indent="-228600">
              <a:lnSpc>
                <a:spcPct val="150000"/>
              </a:lnSpc>
              <a:buFont typeface="+mj-lt"/>
              <a:buAutoNum type="arabicPeriod" startAt="6"/>
            </a:pPr>
            <a:r>
              <a:rPr lang="en-GB" sz="1200" dirty="0">
                <a:solidFill>
                  <a:schemeClr val="tx1"/>
                </a:solidFill>
              </a:rPr>
              <a:t>A tumour can be one of two types: Malignant and Benign. Compare these two types of tumour. ...................................................................................................................................................................................................................................................................................................................................................................................................................................................................................................</a:t>
            </a:r>
          </a:p>
          <a:p>
            <a:pPr marL="228600" indent="-228600">
              <a:lnSpc>
                <a:spcPct val="150000"/>
              </a:lnSpc>
              <a:buFont typeface="+mj-lt"/>
              <a:buAutoNum type="arabicPeriod" startAt="6"/>
            </a:pPr>
            <a:r>
              <a:rPr lang="en-GB" sz="1200" dirty="0">
                <a:solidFill>
                  <a:schemeClr val="tx1"/>
                </a:solidFill>
              </a:rPr>
              <a:t>Cancer is an example of a non-communicable disease. Define non-communicable disease. ..................................................................................................................................................................................................................................................................................................................................</a:t>
            </a:r>
          </a:p>
          <a:p>
            <a:pPr marL="228600" indent="-228600">
              <a:lnSpc>
                <a:spcPct val="150000"/>
              </a:lnSpc>
              <a:buFont typeface="+mj-lt"/>
              <a:buAutoNum type="arabicPeriod" startAt="6"/>
            </a:pPr>
            <a:r>
              <a:rPr lang="en-GB" sz="1200" dirty="0">
                <a:solidFill>
                  <a:schemeClr val="tx1"/>
                </a:solidFill>
              </a:rPr>
              <a:t>Why do we </a:t>
            </a:r>
            <a:r>
              <a:rPr lang="en-GB" sz="1200" b="1" u="sng" dirty="0">
                <a:solidFill>
                  <a:schemeClr val="tx1"/>
                </a:solidFill>
              </a:rPr>
              <a:t>NOT</a:t>
            </a:r>
            <a:r>
              <a:rPr lang="en-GB" sz="1200" dirty="0">
                <a:solidFill>
                  <a:schemeClr val="tx1"/>
                </a:solidFill>
              </a:rPr>
              <a:t> say that risk factors cause diseases? ........................................................................... ..................................................................................................................................................................................................................................................................................................................................</a:t>
            </a:r>
          </a:p>
        </p:txBody>
      </p:sp>
      <p:sp>
        <p:nvSpPr>
          <p:cNvPr id="10" name="Slide Number Placeholder 9">
            <a:extLst>
              <a:ext uri="{FF2B5EF4-FFF2-40B4-BE49-F238E27FC236}">
                <a16:creationId xmlns:a16="http://schemas.microsoft.com/office/drawing/2014/main" id="{3E387957-2C58-E462-1AD4-D226C4D532F1}"/>
              </a:ext>
            </a:extLst>
          </p:cNvPr>
          <p:cNvSpPr>
            <a:spLocks noGrp="1"/>
          </p:cNvSpPr>
          <p:nvPr>
            <p:ph type="sldNum" sz="quarter" idx="12"/>
          </p:nvPr>
        </p:nvSpPr>
        <p:spPr/>
        <p:txBody>
          <a:bodyPr/>
          <a:lstStyle/>
          <a:p>
            <a:fld id="{A49C798E-A141-4728-B2C1-C020555BD9EF}" type="slidenum">
              <a:rPr lang="en-GB" smtClean="0"/>
              <a:t>15</a:t>
            </a:fld>
            <a:endParaRPr lang="en-GB"/>
          </a:p>
        </p:txBody>
      </p:sp>
    </p:spTree>
    <p:extLst>
      <p:ext uri="{BB962C8B-B14F-4D97-AF65-F5344CB8AC3E}">
        <p14:creationId xmlns:p14="http://schemas.microsoft.com/office/powerpoint/2010/main" val="3268675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rectangular object with a rectangle and a square object with a square object with a square object with a square object with a square object with a square object with a square object with&#10;&#10;Description automatically generated">
            <a:extLst>
              <a:ext uri="{FF2B5EF4-FFF2-40B4-BE49-F238E27FC236}">
                <a16:creationId xmlns:a16="http://schemas.microsoft.com/office/drawing/2014/main" id="{ED072281-F5D4-D92E-D410-F178DFEF63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9000" y="2013469"/>
            <a:ext cx="2540000" cy="1936230"/>
          </a:xfrm>
          <a:prstGeom prst="rect">
            <a:avLst/>
          </a:prstGeom>
          <a:noFill/>
          <a:ln>
            <a:noFill/>
          </a:ln>
        </p:spPr>
      </p:pic>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YOU DO – Tier 1</a:t>
            </a:r>
          </a:p>
        </p:txBody>
      </p:sp>
      <p:sp>
        <p:nvSpPr>
          <p:cNvPr id="3" name="TextBox 2">
            <a:extLst>
              <a:ext uri="{FF2B5EF4-FFF2-40B4-BE49-F238E27FC236}">
                <a16:creationId xmlns:a16="http://schemas.microsoft.com/office/drawing/2014/main" id="{3AC7497E-9FC7-49EA-95C9-15CCAE9477F5}"/>
              </a:ext>
            </a:extLst>
          </p:cNvPr>
          <p:cNvSpPr txBox="1"/>
          <p:nvPr/>
        </p:nvSpPr>
        <p:spPr>
          <a:xfrm>
            <a:off x="139700" y="606092"/>
            <a:ext cx="6578600" cy="6751335"/>
          </a:xfrm>
          <a:prstGeom prst="rect">
            <a:avLst/>
          </a:prstGeom>
          <a:noFill/>
        </p:spPr>
        <p:txBody>
          <a:bodyPr wrap="square">
            <a:spAutoFit/>
          </a:bodyPr>
          <a:lstStyle/>
          <a:p>
            <a:pPr marL="95250" marR="28575">
              <a:lnSpc>
                <a:spcPct val="107000"/>
              </a:lnSpc>
              <a:spcBef>
                <a:spcPts val="2250"/>
              </a:spcBef>
              <a:spcAft>
                <a:spcPts val="225"/>
              </a:spcAft>
            </a:pPr>
            <a:r>
              <a:rPr lang="en-GB" sz="1200" b="1" dirty="0">
                <a:solidFill>
                  <a:schemeClr val="tx1"/>
                </a:solidFill>
                <a:effectLst/>
                <a:ea typeface="Times New Roman" panose="02020603050405020304" pitchFamily="18" charset="0"/>
                <a:cs typeface="Times New Roman" panose="02020603050405020304" pitchFamily="18" charset="0"/>
              </a:rPr>
              <a:t>Q1. </a:t>
            </a:r>
            <a:r>
              <a:rPr lang="en-GB" sz="1200" dirty="0">
                <a:solidFill>
                  <a:schemeClr val="tx1"/>
                </a:solidFill>
                <a:effectLst/>
                <a:ea typeface="Times New Roman" panose="02020603050405020304" pitchFamily="18" charset="0"/>
                <a:cs typeface="Times New Roman" panose="02020603050405020304" pitchFamily="18" charset="0"/>
              </a:rPr>
              <a:t>A student used a laser to investigate the change of direction of light as it entered a glass block.</a:t>
            </a:r>
          </a:p>
          <a:p>
            <a:pPr marL="552450" marR="28575" lvl="1">
              <a:lnSpc>
                <a:spcPct val="107000"/>
              </a:lnSpc>
              <a:spcBef>
                <a:spcPts val="2250"/>
              </a:spcBef>
              <a:spcAft>
                <a:spcPts val="225"/>
              </a:spcAft>
            </a:pPr>
            <a:r>
              <a:rPr lang="en-GB" sz="1200" dirty="0">
                <a:solidFill>
                  <a:schemeClr val="tx1"/>
                </a:solidFill>
                <a:effectLst/>
                <a:ea typeface="Times New Roman" panose="02020603050405020304" pitchFamily="18" charset="0"/>
                <a:cs typeface="Times New Roman" panose="02020603050405020304" pitchFamily="18" charset="0"/>
              </a:rPr>
              <a:t>The apparatus is shown in </a:t>
            </a:r>
            <a:r>
              <a:rPr lang="en-GB" sz="1200" b="1" dirty="0">
                <a:solidFill>
                  <a:schemeClr val="tx1"/>
                </a:solidFill>
                <a:effectLst/>
                <a:ea typeface="Times New Roman" panose="02020603050405020304" pitchFamily="18" charset="0"/>
                <a:cs typeface="Times New Roman" panose="02020603050405020304" pitchFamily="18" charset="0"/>
              </a:rPr>
              <a:t>Figure 1</a:t>
            </a:r>
            <a:r>
              <a:rPr lang="en-GB" sz="1200" dirty="0">
                <a:solidFill>
                  <a:schemeClr val="tx1"/>
                </a:solidFill>
                <a:effectLst/>
                <a:ea typeface="Times New Roman" panose="02020603050405020304" pitchFamily="18" charset="0"/>
                <a:cs typeface="Times New Roman" panose="02020603050405020304" pitchFamily="18" charset="0"/>
              </a:rPr>
              <a:t>.</a:t>
            </a:r>
          </a:p>
          <a:p>
            <a:pPr marL="552450" marR="28575" lvl="1">
              <a:lnSpc>
                <a:spcPct val="107000"/>
              </a:lnSpc>
              <a:spcBef>
                <a:spcPts val="2250"/>
              </a:spcBef>
              <a:spcAft>
                <a:spcPts val="225"/>
              </a:spcAft>
            </a:pPr>
            <a:r>
              <a:rPr lang="en-GB" sz="1200" dirty="0">
                <a:solidFill>
                  <a:schemeClr val="tx1"/>
                </a:solidFill>
                <a:effectLst/>
                <a:ea typeface="Times New Roman" panose="02020603050405020304" pitchFamily="18" charset="0"/>
                <a:cs typeface="Times New Roman" panose="02020603050405020304" pitchFamily="18" charset="0"/>
              </a:rPr>
              <a:t>The path of a ray of light as it enters the glass block is shown.</a:t>
            </a:r>
          </a:p>
          <a:p>
            <a:pPr algn="ctr">
              <a:lnSpc>
                <a:spcPct val="107000"/>
              </a:lnSpc>
              <a:spcBef>
                <a:spcPts val="12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Figure 1</a:t>
            </a:r>
            <a:endParaRPr lang="en-GB" sz="1200" dirty="0">
              <a:solidFill>
                <a:schemeClr val="tx1"/>
              </a:solidFill>
              <a:effectLst/>
              <a:ea typeface="Times New Roman" panose="02020603050405020304" pitchFamily="18" charset="0"/>
              <a:cs typeface="Times New Roman" panose="02020603050405020304" pitchFamily="18" charset="0"/>
            </a:endParaRPr>
          </a:p>
          <a:p>
            <a:pPr algn="ctr">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 </a:t>
            </a:r>
            <a:endParaRPr lang="en-GB" sz="1200" dirty="0">
              <a:solidFill>
                <a:schemeClr val="tx1"/>
              </a:solidFill>
              <a:ea typeface="Times New Roman" panose="02020603050405020304" pitchFamily="18" charset="0"/>
              <a:cs typeface="Times New Roman" panose="02020603050405020304" pitchFamily="18" charset="0"/>
            </a:endParaRPr>
          </a:p>
          <a:p>
            <a:pPr algn="ctr">
              <a:lnSpc>
                <a:spcPct val="107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gn="ctr">
              <a:lnSpc>
                <a:spcPct val="107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gn="ctr">
              <a:lnSpc>
                <a:spcPct val="107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(a)     The student marked crosses to show the path of the ray of light that left the glass block.</a:t>
            </a:r>
          </a:p>
          <a:p>
            <a:pPr lvl="1">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Use a ruler to help you to draw the path of the ray of light through and out of the glass block.</a:t>
            </a: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(2)</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(b)     Light from lasers can damage your eyes.</a:t>
            </a:r>
          </a:p>
          <a:p>
            <a:pPr lvl="1">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Suggest </a:t>
            </a:r>
            <a:r>
              <a:rPr lang="en-GB" sz="1200" b="1" dirty="0">
                <a:solidFill>
                  <a:schemeClr val="tx1"/>
                </a:solidFill>
                <a:effectLst/>
                <a:ea typeface="Times New Roman" panose="02020603050405020304" pitchFamily="18" charset="0"/>
                <a:cs typeface="Times New Roman" panose="02020603050405020304" pitchFamily="18" charset="0"/>
              </a:rPr>
              <a:t>one</a:t>
            </a:r>
            <a:r>
              <a:rPr lang="en-GB" sz="1200" dirty="0">
                <a:solidFill>
                  <a:schemeClr val="tx1"/>
                </a:solidFill>
                <a:effectLst/>
                <a:ea typeface="Times New Roman" panose="02020603050405020304" pitchFamily="18" charset="0"/>
                <a:cs typeface="Times New Roman" panose="02020603050405020304" pitchFamily="18" charset="0"/>
              </a:rPr>
              <a:t> safety precaution that the student should have taken during his investigation.</a:t>
            </a:r>
          </a:p>
          <a:p>
            <a:pPr lvl="1">
              <a:lnSpc>
                <a:spcPct val="150000"/>
              </a:lnSpc>
              <a:spcBef>
                <a:spcPts val="1200"/>
              </a:spcBef>
              <a:spcAft>
                <a:spcPts val="800"/>
              </a:spcAft>
            </a:pPr>
            <a:r>
              <a:rPr lang="en-GB" sz="1200" dirty="0">
                <a:solidFill>
                  <a:schemeClr val="tx1"/>
                </a:solidFill>
                <a:ea typeface="Times New Roman" panose="02020603050405020304" pitchFamily="18" charset="0"/>
                <a:cs typeface="Times New Roman" panose="02020603050405020304" pitchFamily="18" charset="0"/>
              </a:rPr>
              <a:t>......................................................................................................................................................................................................................................................................................................................</a:t>
            </a: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(1)</a:t>
            </a:r>
            <a:endParaRPr lang="en-GB" sz="1200" dirty="0">
              <a:solidFill>
                <a:schemeClr val="tx1"/>
              </a:solidFill>
              <a:effectLst/>
              <a:ea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9184A91F-FA31-E958-5892-1289CA9849A4}"/>
              </a:ext>
            </a:extLst>
          </p:cNvPr>
          <p:cNvSpPr>
            <a:spLocks noGrp="1"/>
          </p:cNvSpPr>
          <p:nvPr>
            <p:ph type="sldNum" sz="quarter" idx="12"/>
          </p:nvPr>
        </p:nvSpPr>
        <p:spPr/>
        <p:txBody>
          <a:bodyPr/>
          <a:lstStyle/>
          <a:p>
            <a:fld id="{A49C798E-A141-4728-B2C1-C020555BD9EF}" type="slidenum">
              <a:rPr lang="en-GB" smtClean="0"/>
              <a:t>16</a:t>
            </a:fld>
            <a:endParaRPr lang="en-GB"/>
          </a:p>
        </p:txBody>
      </p:sp>
    </p:spTree>
    <p:extLst>
      <p:ext uri="{BB962C8B-B14F-4D97-AF65-F5344CB8AC3E}">
        <p14:creationId xmlns:p14="http://schemas.microsoft.com/office/powerpoint/2010/main" val="2186301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B245B902-1FD4-A969-12AA-8A811C8BA9C7}"/>
              </a:ext>
            </a:extLst>
          </p:cNvPr>
          <p:cNvSpPr txBox="1"/>
          <p:nvPr/>
        </p:nvSpPr>
        <p:spPr>
          <a:xfrm>
            <a:off x="139700" y="190500"/>
            <a:ext cx="6578600" cy="5665269"/>
          </a:xfrm>
          <a:prstGeom prst="rect">
            <a:avLst/>
          </a:prstGeom>
          <a:noFill/>
        </p:spPr>
        <p:txBody>
          <a:bodyPr wrap="square">
            <a:spAutoFit/>
          </a:bodyPr>
          <a:lstStyle/>
          <a:p>
            <a:pPr marL="95250" marR="28575">
              <a:lnSpc>
                <a:spcPct val="150000"/>
              </a:lnSpc>
              <a:spcBef>
                <a:spcPts val="2250"/>
              </a:spcBef>
              <a:spcAft>
                <a:spcPts val="225"/>
              </a:spcAft>
            </a:pPr>
            <a:r>
              <a:rPr lang="en-GB" sz="1200" b="1" dirty="0">
                <a:solidFill>
                  <a:srgbClr val="000000"/>
                </a:solidFill>
                <a:effectLst/>
                <a:ea typeface="Times New Roman" panose="02020603050405020304" pitchFamily="18" charset="0"/>
                <a:cs typeface="Times New Roman" panose="02020603050405020304" pitchFamily="18" charset="0"/>
              </a:rPr>
              <a:t>Q2. </a:t>
            </a:r>
            <a:r>
              <a:rPr lang="en-GB" sz="1200" dirty="0">
                <a:effectLst/>
                <a:ea typeface="Times New Roman" panose="02020603050405020304" pitchFamily="18" charset="0"/>
                <a:cs typeface="Times New Roman" panose="02020603050405020304" pitchFamily="18" charset="0"/>
              </a:rPr>
              <a:t>The diagram shows a ray of light travelling through a glass block.</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 </a:t>
            </a:r>
          </a:p>
          <a:p>
            <a:pPr>
              <a:lnSpc>
                <a:spcPct val="150000"/>
              </a:lnSpc>
              <a:spcBef>
                <a:spcPts val="1200"/>
              </a:spcBef>
              <a:spcAft>
                <a:spcPts val="800"/>
              </a:spcAft>
            </a:pPr>
            <a:endParaRPr lang="en-GB" sz="1200" dirty="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a:p>
            <a:pPr lvl="1">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(a)     Complete the diagram to show what happens to the ray of light when it comes out of the glass.</a:t>
            </a:r>
          </a:p>
          <a:p>
            <a:pPr algn="r">
              <a:lnSpc>
                <a:spcPct val="150000"/>
              </a:lnSpc>
              <a:spcBef>
                <a:spcPts val="300"/>
              </a:spcBef>
              <a:spcAft>
                <a:spcPts val="800"/>
              </a:spcAft>
            </a:pPr>
            <a:r>
              <a:rPr lang="en-GB" sz="1200" b="1" dirty="0">
                <a:effectLst/>
                <a:ea typeface="Times New Roman" panose="02020603050405020304" pitchFamily="18" charset="0"/>
                <a:cs typeface="Times New Roman" panose="02020603050405020304" pitchFamily="18" charset="0"/>
              </a:rPr>
              <a:t>(2)</a:t>
            </a:r>
            <a:endParaRPr lang="en-GB" sz="1200" dirty="0">
              <a:effectLst/>
              <a:ea typeface="Times New Roman" panose="02020603050405020304" pitchFamily="18" charset="0"/>
              <a:cs typeface="Times New Roman" panose="02020603050405020304" pitchFamily="18" charset="0"/>
            </a:endParaRPr>
          </a:p>
          <a:p>
            <a:pPr lvl="1">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(b)     Explain why this happens to the ray of light. ......................................................................................................................................................................................................................................................................................................................</a:t>
            </a:r>
          </a:p>
          <a:p>
            <a:pPr algn="r">
              <a:lnSpc>
                <a:spcPct val="150000"/>
              </a:lnSpc>
              <a:spcBef>
                <a:spcPts val="300"/>
              </a:spcBef>
              <a:spcAft>
                <a:spcPts val="800"/>
              </a:spcAft>
            </a:pPr>
            <a:r>
              <a:rPr lang="en-GB" sz="1200" b="1" dirty="0">
                <a:effectLst/>
                <a:ea typeface="Times New Roman" panose="02020603050405020304" pitchFamily="18" charset="0"/>
                <a:cs typeface="Times New Roman" panose="02020603050405020304" pitchFamily="18" charset="0"/>
              </a:rPr>
              <a:t>(2)</a:t>
            </a:r>
            <a:endParaRPr lang="en-GB" sz="1200" dirty="0">
              <a:effectLst/>
              <a:ea typeface="Times New Roman" panose="02020603050405020304" pitchFamily="18" charset="0"/>
              <a:cs typeface="Times New Roman" panose="02020603050405020304" pitchFamily="18" charset="0"/>
            </a:endParaRPr>
          </a:p>
        </p:txBody>
      </p:sp>
      <p:pic>
        <p:nvPicPr>
          <p:cNvPr id="6" name="Picture 5" descr="A black and white image of a person walking on a string&#10;&#10;Description automatically generated">
            <a:extLst>
              <a:ext uri="{FF2B5EF4-FFF2-40B4-BE49-F238E27FC236}">
                <a16:creationId xmlns:a16="http://schemas.microsoft.com/office/drawing/2014/main" id="{1CC5CD27-37A7-44E1-A427-BDFA17B12D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1300" y="635000"/>
            <a:ext cx="3835400" cy="2245112"/>
          </a:xfrm>
          <a:prstGeom prst="rect">
            <a:avLst/>
          </a:prstGeom>
          <a:noFill/>
          <a:ln>
            <a:noFill/>
          </a:ln>
        </p:spPr>
      </p:pic>
      <p:sp>
        <p:nvSpPr>
          <p:cNvPr id="2" name="Slide Number Placeholder 1">
            <a:extLst>
              <a:ext uri="{FF2B5EF4-FFF2-40B4-BE49-F238E27FC236}">
                <a16:creationId xmlns:a16="http://schemas.microsoft.com/office/drawing/2014/main" id="{2531A841-AA33-D03F-8F28-66D5F0019A76}"/>
              </a:ext>
            </a:extLst>
          </p:cNvPr>
          <p:cNvSpPr>
            <a:spLocks noGrp="1"/>
          </p:cNvSpPr>
          <p:nvPr>
            <p:ph type="sldNum" sz="quarter" idx="12"/>
          </p:nvPr>
        </p:nvSpPr>
        <p:spPr/>
        <p:txBody>
          <a:bodyPr/>
          <a:lstStyle/>
          <a:p>
            <a:fld id="{A49C798E-A141-4728-B2C1-C020555BD9EF}" type="slidenum">
              <a:rPr lang="en-GB" smtClean="0"/>
              <a:t>17</a:t>
            </a:fld>
            <a:endParaRPr lang="en-GB"/>
          </a:p>
        </p:txBody>
      </p:sp>
    </p:spTree>
    <p:extLst>
      <p:ext uri="{BB962C8B-B14F-4D97-AF65-F5344CB8AC3E}">
        <p14:creationId xmlns:p14="http://schemas.microsoft.com/office/powerpoint/2010/main" val="2066230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YOU DO – Tier 2</a:t>
            </a:r>
          </a:p>
          <a:p>
            <a:pPr>
              <a:lnSpc>
                <a:spcPct val="150000"/>
              </a:lnSpc>
            </a:pPr>
            <a:r>
              <a:rPr lang="en-GB" sz="1200" b="1" dirty="0">
                <a:solidFill>
                  <a:schemeClr val="tx1"/>
                </a:solidFill>
                <a:effectLst/>
                <a:ea typeface="Times New Roman" panose="02020603050405020304" pitchFamily="18" charset="0"/>
                <a:cs typeface="Times New Roman" panose="02020603050405020304" pitchFamily="18" charset="0"/>
              </a:rPr>
              <a:t>Q1. </a:t>
            </a:r>
            <a:r>
              <a:rPr lang="en-GB" sz="1200" dirty="0">
                <a:solidFill>
                  <a:schemeClr val="tx1"/>
                </a:solidFill>
                <a:effectLst/>
                <a:ea typeface="Times New Roman" panose="02020603050405020304" pitchFamily="18" charset="0"/>
                <a:cs typeface="Times New Roman" panose="02020603050405020304" pitchFamily="18" charset="0"/>
              </a:rPr>
              <a:t>Explain fully why pregnant women should not normally have X-rays of the lower body.</a:t>
            </a:r>
          </a:p>
          <a:p>
            <a:pPr lvl="1">
              <a:lnSpc>
                <a:spcPct val="150000"/>
              </a:lnSpc>
            </a:pPr>
            <a:r>
              <a:rPr lang="en-GB" sz="1200" dirty="0">
                <a:solidFill>
                  <a:schemeClr val="tx1"/>
                </a:solidFill>
                <a:ea typeface="Times New Roman" panose="02020603050405020304" pitchFamily="18" charset="0"/>
                <a:cs typeface="Times New Roman" panose="02020603050405020304" pitchFamily="18" charset="0"/>
              </a:rPr>
              <a:t>.......................................................................................................................................................................................................................................................................................................................................................................................................................................................................................................................................................................................................................................................................................................................................................................................................</a:t>
            </a:r>
          </a:p>
          <a:p>
            <a:pPr lvl="1" algn="r">
              <a:lnSpc>
                <a:spcPct val="150000"/>
              </a:lnSpc>
            </a:pPr>
            <a:r>
              <a:rPr lang="en-GB" sz="1200" b="1" dirty="0">
                <a:solidFill>
                  <a:schemeClr val="tx1"/>
                </a:solidFill>
                <a:ea typeface="Times New Roman" panose="02020603050405020304" pitchFamily="18" charset="0"/>
                <a:cs typeface="Times New Roman" panose="02020603050405020304" pitchFamily="18" charset="0"/>
              </a:rPr>
              <a:t>(Total 4 marks)</a:t>
            </a:r>
          </a:p>
          <a:p>
            <a:pPr lvl="1" algn="r">
              <a:lnSpc>
                <a:spcPct val="150000"/>
              </a:lnSpc>
            </a:pPr>
            <a:endParaRPr lang="en-GB" sz="1200" b="1" dirty="0">
              <a:solidFill>
                <a:schemeClr val="tx1"/>
              </a:solidFill>
              <a:ea typeface="Times New Roman" panose="02020603050405020304" pitchFamily="18" charset="0"/>
              <a:cs typeface="Times New Roman" panose="02020603050405020304" pitchFamily="18" charset="0"/>
            </a:endParaRPr>
          </a:p>
          <a:p>
            <a:pPr>
              <a:lnSpc>
                <a:spcPct val="150000"/>
              </a:lnSpc>
            </a:pPr>
            <a:r>
              <a:rPr lang="en-GB" sz="1200" b="1" dirty="0">
                <a:solidFill>
                  <a:schemeClr val="tx1"/>
                </a:solidFill>
                <a:effectLst/>
                <a:ea typeface="Times New Roman" panose="02020603050405020304" pitchFamily="18" charset="0"/>
                <a:cs typeface="Times New Roman" panose="02020603050405020304" pitchFamily="18" charset="0"/>
              </a:rPr>
              <a:t>Q2.</a:t>
            </a:r>
            <a:endParaRPr lang="en-GB" sz="1200" dirty="0">
              <a:solidFill>
                <a:schemeClr val="tx1"/>
              </a:solidFill>
              <a:effectLst/>
              <a:ea typeface="Times New Roman" panose="02020603050405020304" pitchFamily="18" charset="0"/>
              <a:cs typeface="Times New Roman" panose="02020603050405020304" pitchFamily="18" charset="0"/>
            </a:endParaRPr>
          </a:p>
          <a:p>
            <a:pPr marL="228600" indent="-228600">
              <a:lnSpc>
                <a:spcPct val="150000"/>
              </a:lnSpc>
              <a:spcAft>
                <a:spcPts val="800"/>
              </a:spcAft>
              <a:buFont typeface="+mj-lt"/>
              <a:buAutoNum type="alphaLcParenR"/>
            </a:pPr>
            <a:r>
              <a:rPr lang="en-GB" sz="1200" dirty="0">
                <a:solidFill>
                  <a:schemeClr val="tx1"/>
                </a:solidFill>
                <a:effectLst/>
                <a:ea typeface="Times New Roman" panose="02020603050405020304" pitchFamily="18" charset="0"/>
                <a:cs typeface="Times New Roman" panose="02020603050405020304" pitchFamily="18" charset="0"/>
              </a:rPr>
              <a:t>The diagrams show rays of light. Each ray strikes a surface of a glass block.</a:t>
            </a:r>
          </a:p>
          <a:p>
            <a:pPr marL="685800" lvl="1" indent="-228600">
              <a:lnSpc>
                <a:spcPct val="150000"/>
              </a:lnSpc>
              <a:spcAft>
                <a:spcPts val="800"/>
              </a:spcAft>
              <a:buFont typeface="+mj-lt"/>
              <a:buAutoNum type="romanLcPeriod"/>
            </a:pPr>
            <a:endParaRPr lang="en-GB" sz="1200" dirty="0">
              <a:solidFill>
                <a:schemeClr val="tx1"/>
              </a:solidFill>
              <a:ea typeface="Times New Roman" panose="02020603050405020304" pitchFamily="18" charset="0"/>
              <a:cs typeface="Times New Roman" panose="02020603050405020304" pitchFamily="18" charset="0"/>
            </a:endParaRPr>
          </a:p>
          <a:p>
            <a:pPr marL="685800" lvl="1" indent="-228600">
              <a:lnSpc>
                <a:spcPct val="150000"/>
              </a:lnSpc>
              <a:spcAft>
                <a:spcPts val="800"/>
              </a:spcAft>
              <a:buFont typeface="+mj-lt"/>
              <a:buAutoNum type="romanLcPeriod"/>
            </a:pPr>
            <a:endParaRPr lang="en-GB" sz="1200" dirty="0">
              <a:solidFill>
                <a:schemeClr val="tx1"/>
              </a:solidFill>
              <a:effectLst/>
              <a:ea typeface="Times New Roman" panose="02020603050405020304" pitchFamily="18" charset="0"/>
              <a:cs typeface="Times New Roman" panose="02020603050405020304" pitchFamily="18" charset="0"/>
            </a:endParaRPr>
          </a:p>
          <a:p>
            <a:pPr marL="685800" lvl="1" indent="-228600">
              <a:lnSpc>
                <a:spcPct val="150000"/>
              </a:lnSpc>
              <a:spcAft>
                <a:spcPts val="800"/>
              </a:spcAft>
              <a:buFont typeface="+mj-lt"/>
              <a:buAutoNum type="romanLcPeriod"/>
            </a:pPr>
            <a:endParaRPr lang="en-GB" sz="1200" dirty="0">
              <a:solidFill>
                <a:schemeClr val="tx1"/>
              </a:solidFill>
              <a:ea typeface="Times New Roman" panose="02020603050405020304" pitchFamily="18" charset="0"/>
              <a:cs typeface="Times New Roman" panose="02020603050405020304" pitchFamily="18" charset="0"/>
            </a:endParaRPr>
          </a:p>
          <a:p>
            <a:pPr marL="685800" lvl="1" indent="-228600">
              <a:lnSpc>
                <a:spcPct val="150000"/>
              </a:lnSpc>
              <a:spcAft>
                <a:spcPts val="800"/>
              </a:spcAft>
              <a:buFont typeface="+mj-lt"/>
              <a:buAutoNum type="romanLcPeriod"/>
            </a:pPr>
            <a:endParaRPr lang="en-GB" sz="1200" dirty="0">
              <a:solidFill>
                <a:schemeClr val="tx1"/>
              </a:solidFill>
              <a:effectLst/>
              <a:ea typeface="Times New Roman" panose="02020603050405020304" pitchFamily="18" charset="0"/>
              <a:cs typeface="Times New Roman" panose="02020603050405020304" pitchFamily="18" charset="0"/>
            </a:endParaRPr>
          </a:p>
          <a:p>
            <a:pPr marL="685800" lvl="1" indent="-228600">
              <a:lnSpc>
                <a:spcPct val="150000"/>
              </a:lnSpc>
              <a:spcAft>
                <a:spcPts val="800"/>
              </a:spcAft>
              <a:buFont typeface="+mj-lt"/>
              <a:buAutoNum type="romanLcPeriod"/>
            </a:pPr>
            <a:endParaRPr lang="en-GB" sz="1200" dirty="0">
              <a:solidFill>
                <a:schemeClr val="tx1"/>
              </a:solidFill>
              <a:effectLst/>
              <a:ea typeface="Times New Roman" panose="02020603050405020304" pitchFamily="18" charset="0"/>
              <a:cs typeface="Times New Roman" panose="02020603050405020304" pitchFamily="18" charset="0"/>
            </a:endParaRPr>
          </a:p>
          <a:p>
            <a:pPr marL="685800" lvl="1" indent="-228600">
              <a:lnSpc>
                <a:spcPct val="150000"/>
              </a:lnSpc>
              <a:spcAft>
                <a:spcPts val="800"/>
              </a:spcAft>
              <a:buFont typeface="+mj-lt"/>
              <a:buAutoNum type="romanLcPeriod"/>
            </a:pPr>
            <a:endParaRPr lang="en-GB" sz="1200" dirty="0">
              <a:solidFill>
                <a:schemeClr val="tx1"/>
              </a:solidFill>
              <a:ea typeface="Times New Roman" panose="02020603050405020304" pitchFamily="18" charset="0"/>
              <a:cs typeface="Times New Roman" panose="02020603050405020304" pitchFamily="18" charset="0"/>
            </a:endParaRPr>
          </a:p>
          <a:p>
            <a:pPr marL="685800" lvl="1" indent="-228600">
              <a:lnSpc>
                <a:spcPct val="150000"/>
              </a:lnSpc>
              <a:spcAft>
                <a:spcPts val="800"/>
              </a:spcAft>
              <a:buFont typeface="+mj-lt"/>
              <a:buAutoNum type="romanLcPeriod"/>
            </a:pPr>
            <a:endParaRPr lang="en-GB" sz="1200" dirty="0">
              <a:solidFill>
                <a:schemeClr val="tx1"/>
              </a:solidFill>
              <a:effectLst/>
              <a:ea typeface="Times New Roman" panose="02020603050405020304" pitchFamily="18" charset="0"/>
              <a:cs typeface="Times New Roman" panose="02020603050405020304" pitchFamily="18" charset="0"/>
            </a:endParaRPr>
          </a:p>
          <a:p>
            <a:pPr marL="742950" lvl="1" indent="-285750">
              <a:lnSpc>
                <a:spcPct val="150000"/>
              </a:lnSpc>
              <a:spcAft>
                <a:spcPts val="800"/>
              </a:spcAft>
              <a:buFont typeface="+mj-lt"/>
              <a:buAutoNum type="romanLcPeriod"/>
            </a:pPr>
            <a:r>
              <a:rPr lang="en-GB" sz="1200" dirty="0">
                <a:solidFill>
                  <a:schemeClr val="tx1"/>
                </a:solidFill>
                <a:effectLst/>
                <a:ea typeface="Times New Roman" panose="02020603050405020304" pitchFamily="18" charset="0"/>
                <a:cs typeface="Times New Roman" panose="02020603050405020304" pitchFamily="18" charset="0"/>
              </a:rPr>
              <a:t>On the diagram draw the path of each ray through the glass block and out into the air again.</a:t>
            </a:r>
          </a:p>
          <a:p>
            <a:pPr marL="742950" lvl="1" indent="-285750">
              <a:lnSpc>
                <a:spcPct val="150000"/>
              </a:lnSpc>
              <a:spcAft>
                <a:spcPts val="800"/>
              </a:spcAft>
              <a:buFont typeface="+mj-lt"/>
              <a:buAutoNum type="romanLcPeriod"/>
            </a:pPr>
            <a:r>
              <a:rPr lang="en-GB" sz="1200" dirty="0">
                <a:solidFill>
                  <a:schemeClr val="tx1"/>
                </a:solidFill>
                <a:effectLst/>
                <a:ea typeface="Times New Roman" panose="02020603050405020304" pitchFamily="18" charset="0"/>
                <a:cs typeface="Times New Roman" panose="02020603050405020304" pitchFamily="18" charset="0"/>
              </a:rPr>
              <a:t>Label another angle on the diagram which is equal to the angle marked </a:t>
            </a:r>
            <a:r>
              <a:rPr lang="en-GB" sz="1200" b="1" dirty="0">
                <a:solidFill>
                  <a:schemeClr val="tx1"/>
                </a:solidFill>
                <a:effectLst/>
                <a:ea typeface="Times New Roman" panose="02020603050405020304" pitchFamily="18" charset="0"/>
                <a:cs typeface="Times New Roman" panose="02020603050405020304" pitchFamily="18" charset="0"/>
              </a:rPr>
              <a:t>X</a:t>
            </a:r>
            <a:r>
              <a:rPr lang="en-GB" sz="1200" dirty="0">
                <a:solidFill>
                  <a:schemeClr val="tx1"/>
                </a:solidFill>
                <a:effectLst/>
                <a:ea typeface="Times New Roman" panose="02020603050405020304" pitchFamily="18" charset="0"/>
                <a:cs typeface="Times New Roman" panose="02020603050405020304" pitchFamily="18" charset="0"/>
              </a:rPr>
              <a:t>. Label this angle </a:t>
            </a:r>
            <a:r>
              <a:rPr lang="en-GB" sz="1200" b="1" dirty="0">
                <a:solidFill>
                  <a:schemeClr val="tx1"/>
                </a:solidFill>
                <a:effectLst/>
                <a:ea typeface="Times New Roman" panose="02020603050405020304" pitchFamily="18" charset="0"/>
                <a:cs typeface="Times New Roman" panose="02020603050405020304" pitchFamily="18" charset="0"/>
              </a:rPr>
              <a:t>Y</a:t>
            </a:r>
            <a:r>
              <a:rPr lang="en-GB" sz="1200" dirty="0">
                <a:solidFill>
                  <a:schemeClr val="tx1"/>
                </a:solidFill>
                <a:effectLst/>
                <a:ea typeface="Times New Roman" panose="02020603050405020304" pitchFamily="18" charset="0"/>
                <a:cs typeface="Times New Roman" panose="02020603050405020304" pitchFamily="18" charset="0"/>
              </a:rPr>
              <a:t>.</a:t>
            </a:r>
          </a:p>
          <a:p>
            <a:pPr algn="r">
              <a:lnSpc>
                <a:spcPct val="150000"/>
              </a:lnSpc>
              <a:spcBef>
                <a:spcPts val="3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(4)</a:t>
            </a:r>
          </a:p>
          <a:p>
            <a:pPr>
              <a:lnSpc>
                <a:spcPct val="150000"/>
              </a:lnSpc>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b="1" u="sng" dirty="0">
              <a:solidFill>
                <a:schemeClr val="tx1"/>
              </a:solidFill>
            </a:endParaRPr>
          </a:p>
        </p:txBody>
      </p:sp>
      <p:pic>
        <p:nvPicPr>
          <p:cNvPr id="2" name="Picture 1" descr="A black background with a white x&#10;&#10;Description automatically generated">
            <a:extLst>
              <a:ext uri="{FF2B5EF4-FFF2-40B4-BE49-F238E27FC236}">
                <a16:creationId xmlns:a16="http://schemas.microsoft.com/office/drawing/2014/main" id="{8F8842C4-01D1-5F0B-7D7E-E46C73ED7F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7923" y="3530600"/>
            <a:ext cx="4542154" cy="2336800"/>
          </a:xfrm>
          <a:prstGeom prst="rect">
            <a:avLst/>
          </a:prstGeom>
          <a:noFill/>
          <a:ln>
            <a:noFill/>
          </a:ln>
        </p:spPr>
      </p:pic>
      <p:sp>
        <p:nvSpPr>
          <p:cNvPr id="3" name="Slide Number Placeholder 2">
            <a:extLst>
              <a:ext uri="{FF2B5EF4-FFF2-40B4-BE49-F238E27FC236}">
                <a16:creationId xmlns:a16="http://schemas.microsoft.com/office/drawing/2014/main" id="{4DD5ED4C-3699-2ADD-1817-8BB99D8D7F3F}"/>
              </a:ext>
            </a:extLst>
          </p:cNvPr>
          <p:cNvSpPr>
            <a:spLocks noGrp="1"/>
          </p:cNvSpPr>
          <p:nvPr>
            <p:ph type="sldNum" sz="quarter" idx="12"/>
          </p:nvPr>
        </p:nvSpPr>
        <p:spPr/>
        <p:txBody>
          <a:bodyPr/>
          <a:lstStyle/>
          <a:p>
            <a:fld id="{A49C798E-A141-4728-B2C1-C020555BD9EF}" type="slidenum">
              <a:rPr lang="en-GB" smtClean="0"/>
              <a:t>18</a:t>
            </a:fld>
            <a:endParaRPr lang="en-GB"/>
          </a:p>
        </p:txBody>
      </p:sp>
    </p:spTree>
    <p:extLst>
      <p:ext uri="{BB962C8B-B14F-4D97-AF65-F5344CB8AC3E}">
        <p14:creationId xmlns:p14="http://schemas.microsoft.com/office/powerpoint/2010/main" val="1692858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Bef>
                <a:spcPts val="3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(b)     The diagrams show two beakers. Both beakers have a drawing pin inside as shown.</a:t>
            </a: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 </a:t>
            </a:r>
          </a:p>
          <a:p>
            <a:pPr>
              <a:lnSpc>
                <a:spcPct val="150000"/>
              </a:lnSpc>
              <a:spcBef>
                <a:spcPts val="1200"/>
              </a:spcBef>
              <a:spcAft>
                <a:spcPts val="800"/>
              </a:spcAft>
            </a:pPr>
            <a:endParaRPr lang="en-GB" sz="1200" dirty="0">
              <a:solidFill>
                <a:schemeClr val="tx1"/>
              </a:solidFill>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solidFill>
                <a:schemeClr val="tx1"/>
              </a:solidFill>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The first beaker is empty. The eye cannot see the drawing pin.</a:t>
            </a:r>
            <a:br>
              <a:rPr lang="en-GB" sz="1200" dirty="0">
                <a:solidFill>
                  <a:schemeClr val="tx1"/>
                </a:solidFill>
                <a:effectLst/>
                <a:ea typeface="Times New Roman" panose="02020603050405020304" pitchFamily="18" charset="0"/>
                <a:cs typeface="Times New Roman" panose="02020603050405020304" pitchFamily="18" charset="0"/>
              </a:rPr>
            </a:br>
            <a:r>
              <a:rPr lang="en-GB" sz="1200" dirty="0">
                <a:solidFill>
                  <a:schemeClr val="tx1"/>
                </a:solidFill>
                <a:effectLst/>
                <a:ea typeface="Times New Roman" panose="02020603050405020304" pitchFamily="18" charset="0"/>
                <a:cs typeface="Times New Roman" panose="02020603050405020304" pitchFamily="18" charset="0"/>
              </a:rPr>
              <a:t>The second beaker is full of water and the eye can see the drawing pin.</a:t>
            </a: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Explain how the eye is able to see the drawing pin in the second beaker. You may add to the diagram if it helps your answer.</a:t>
            </a:r>
          </a:p>
          <a:p>
            <a:pPr>
              <a:lnSpc>
                <a:spcPct val="150000"/>
              </a:lnSpc>
              <a:spcBef>
                <a:spcPts val="1200"/>
              </a:spcBef>
              <a:spcAft>
                <a:spcPts val="800"/>
              </a:spcAft>
            </a:pPr>
            <a:r>
              <a:rPr lang="en-GB" sz="1200" dirty="0">
                <a:solidFill>
                  <a:schemeClr val="tx1"/>
                </a:solidFill>
                <a:ea typeface="Times New Roman" panose="02020603050405020304" pitchFamily="18" charset="0"/>
                <a:cs typeface="Times New Roman" panose="02020603050405020304" pitchFamily="18" charset="0"/>
              </a:rPr>
              <a:t>............................................................................................................................................................................................................................................................................................................................................................................................................................................................................................................................................................................................................................................................................................</a:t>
            </a: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50000"/>
              </a:lnSpc>
              <a:spcBef>
                <a:spcPts val="3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(3)</a:t>
            </a:r>
            <a:endParaRPr lang="en-GB" sz="1200" dirty="0">
              <a:solidFill>
                <a:schemeClr val="tx1"/>
              </a:solidFill>
              <a:effectLst/>
              <a:ea typeface="Times New Roman" panose="02020603050405020304" pitchFamily="18" charset="0"/>
              <a:cs typeface="Times New Roman" panose="02020603050405020304" pitchFamily="18" charset="0"/>
            </a:endParaRP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177E958B-B3F4-A994-F304-4D8611D5DA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6775" y="717550"/>
            <a:ext cx="5124450" cy="2607816"/>
          </a:xfrm>
          <a:prstGeom prst="rect">
            <a:avLst/>
          </a:prstGeom>
          <a:noFill/>
          <a:ln>
            <a:noFill/>
          </a:ln>
        </p:spPr>
      </p:pic>
      <p:sp>
        <p:nvSpPr>
          <p:cNvPr id="3" name="Slide Number Placeholder 2">
            <a:extLst>
              <a:ext uri="{FF2B5EF4-FFF2-40B4-BE49-F238E27FC236}">
                <a16:creationId xmlns:a16="http://schemas.microsoft.com/office/drawing/2014/main" id="{6E60DE48-E995-1E0E-021B-2D9C1F704A26}"/>
              </a:ext>
            </a:extLst>
          </p:cNvPr>
          <p:cNvSpPr>
            <a:spLocks noGrp="1"/>
          </p:cNvSpPr>
          <p:nvPr>
            <p:ph type="sldNum" sz="quarter" idx="12"/>
          </p:nvPr>
        </p:nvSpPr>
        <p:spPr/>
        <p:txBody>
          <a:bodyPr/>
          <a:lstStyle/>
          <a:p>
            <a:fld id="{A49C798E-A141-4728-B2C1-C020555BD9EF}" type="slidenum">
              <a:rPr lang="en-GB" smtClean="0"/>
              <a:t>19</a:t>
            </a:fld>
            <a:endParaRPr lang="en-GB"/>
          </a:p>
        </p:txBody>
      </p:sp>
    </p:spTree>
    <p:extLst>
      <p:ext uri="{BB962C8B-B14F-4D97-AF65-F5344CB8AC3E}">
        <p14:creationId xmlns:p14="http://schemas.microsoft.com/office/powerpoint/2010/main" val="2638352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BIG PICTURE</a:t>
            </a:r>
          </a:p>
        </p:txBody>
      </p:sp>
      <p:graphicFrame>
        <p:nvGraphicFramePr>
          <p:cNvPr id="6" name="Table 6">
            <a:extLst>
              <a:ext uri="{FF2B5EF4-FFF2-40B4-BE49-F238E27FC236}">
                <a16:creationId xmlns:a16="http://schemas.microsoft.com/office/drawing/2014/main" id="{7FFA2D90-58A7-CAF5-5936-A77DCE3C1B06}"/>
              </a:ext>
            </a:extLst>
          </p:cNvPr>
          <p:cNvGraphicFramePr>
            <a:graphicFrameLocks noGrp="1"/>
          </p:cNvGraphicFramePr>
          <p:nvPr>
            <p:extLst>
              <p:ext uri="{D42A27DB-BD31-4B8C-83A1-F6EECF244321}">
                <p14:modId xmlns:p14="http://schemas.microsoft.com/office/powerpoint/2010/main" val="4232647719"/>
              </p:ext>
            </p:extLst>
          </p:nvPr>
        </p:nvGraphicFramePr>
        <p:xfrm>
          <a:off x="273050" y="926634"/>
          <a:ext cx="6311900" cy="1651000"/>
        </p:xfrm>
        <a:graphic>
          <a:graphicData uri="http://schemas.openxmlformats.org/drawingml/2006/table">
            <a:tbl>
              <a:tblPr firstRow="1" bandRow="1">
                <a:tableStyleId>{5940675A-B579-460E-94D1-54222C63F5DA}</a:tableStyleId>
              </a:tblPr>
              <a:tblGrid>
                <a:gridCol w="806450">
                  <a:extLst>
                    <a:ext uri="{9D8B030D-6E8A-4147-A177-3AD203B41FA5}">
                      <a16:colId xmlns:a16="http://schemas.microsoft.com/office/drawing/2014/main" val="1636811758"/>
                    </a:ext>
                  </a:extLst>
                </a:gridCol>
                <a:gridCol w="5505450">
                  <a:extLst>
                    <a:ext uri="{9D8B030D-6E8A-4147-A177-3AD203B41FA5}">
                      <a16:colId xmlns:a16="http://schemas.microsoft.com/office/drawing/2014/main" val="748757239"/>
                    </a:ext>
                  </a:extLst>
                </a:gridCol>
              </a:tblGrid>
              <a:tr h="370840">
                <a:tc gridSpan="2">
                  <a:txBody>
                    <a:bodyPr/>
                    <a:lstStyle/>
                    <a:p>
                      <a:r>
                        <a:rPr lang="en-GB" sz="1200" b="1" dirty="0"/>
                        <a:t>How will my prior knowledge develop my understanding of this topic?</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260222018"/>
                  </a:ext>
                </a:extLst>
              </a:tr>
              <a:tr h="370840">
                <a:tc>
                  <a:txBody>
                    <a:bodyPr/>
                    <a:lstStyle/>
                    <a:p>
                      <a:pPr algn="ctr"/>
                      <a:r>
                        <a:rPr lang="en-GB" sz="1200" b="1" dirty="0"/>
                        <a:t>Y7</a:t>
                      </a:r>
                    </a:p>
                  </a:txBody>
                  <a:tcPr>
                    <a:solidFill>
                      <a:schemeClr val="bg1"/>
                    </a:solidFill>
                  </a:tcPr>
                </a:tc>
                <a:tc>
                  <a:txBody>
                    <a:bodyPr/>
                    <a:lstStyle/>
                    <a:p>
                      <a:r>
                        <a:rPr lang="en-GB" sz="1200" dirty="0"/>
                        <a:t>You learnt to calculate speed; this will be expanded to include wave speed in this topic. Your knowledge of from the Energy topic will be invaluable waves because waves transfer energy. </a:t>
                      </a:r>
                    </a:p>
                  </a:txBody>
                  <a:tcPr>
                    <a:solidFill>
                      <a:schemeClr val="bg1"/>
                    </a:solidFill>
                  </a:tcPr>
                </a:tc>
                <a:extLst>
                  <a:ext uri="{0D108BD9-81ED-4DB2-BD59-A6C34878D82A}">
                    <a16:rowId xmlns:a16="http://schemas.microsoft.com/office/drawing/2014/main" val="2330864863"/>
                  </a:ext>
                </a:extLst>
              </a:tr>
              <a:tr h="370840">
                <a:tc>
                  <a:txBody>
                    <a:bodyPr/>
                    <a:lstStyle/>
                    <a:p>
                      <a:pPr algn="ctr"/>
                      <a:r>
                        <a:rPr lang="en-GB" sz="1200" b="1" dirty="0"/>
                        <a:t>Y8</a:t>
                      </a:r>
                    </a:p>
                  </a:txBody>
                  <a:tcPr>
                    <a:solidFill>
                      <a:schemeClr val="bg1"/>
                    </a:solidFill>
                  </a:tcPr>
                </a:tc>
                <a:tc>
                  <a:txBody>
                    <a:bodyPr/>
                    <a:lstStyle/>
                    <a:p>
                      <a:r>
                        <a:rPr lang="en-GB" sz="1200" dirty="0"/>
                        <a:t>You studied waves and light. This topic builds on the foundations that you built. You also studied sound waves. How we use sound waves to investigate hidden objects will be studied in this topic. </a:t>
                      </a:r>
                    </a:p>
                  </a:txBody>
                  <a:tcPr>
                    <a:solidFill>
                      <a:schemeClr val="bg1"/>
                    </a:solidFill>
                  </a:tcPr>
                </a:tc>
                <a:extLst>
                  <a:ext uri="{0D108BD9-81ED-4DB2-BD59-A6C34878D82A}">
                    <a16:rowId xmlns:a16="http://schemas.microsoft.com/office/drawing/2014/main" val="3524525738"/>
                  </a:ext>
                </a:extLst>
              </a:tr>
            </a:tbl>
          </a:graphicData>
        </a:graphic>
      </p:graphicFrame>
      <p:graphicFrame>
        <p:nvGraphicFramePr>
          <p:cNvPr id="7" name="Table 7">
            <a:extLst>
              <a:ext uri="{FF2B5EF4-FFF2-40B4-BE49-F238E27FC236}">
                <a16:creationId xmlns:a16="http://schemas.microsoft.com/office/drawing/2014/main" id="{E160ACF2-1D29-01F0-E5D6-A404E41B1B95}"/>
              </a:ext>
            </a:extLst>
          </p:cNvPr>
          <p:cNvGraphicFramePr>
            <a:graphicFrameLocks noGrp="1"/>
          </p:cNvGraphicFramePr>
          <p:nvPr>
            <p:extLst>
              <p:ext uri="{D42A27DB-BD31-4B8C-83A1-F6EECF244321}">
                <p14:modId xmlns:p14="http://schemas.microsoft.com/office/powerpoint/2010/main" val="150639703"/>
              </p:ext>
            </p:extLst>
          </p:nvPr>
        </p:nvGraphicFramePr>
        <p:xfrm>
          <a:off x="273050" y="2804736"/>
          <a:ext cx="6311901" cy="3182990"/>
        </p:xfrm>
        <a:graphic>
          <a:graphicData uri="http://schemas.openxmlformats.org/drawingml/2006/table">
            <a:tbl>
              <a:tblPr firstRow="1" bandRow="1">
                <a:tableStyleId>{5940675A-B579-460E-94D1-54222C63F5DA}</a:tableStyleId>
              </a:tblPr>
              <a:tblGrid>
                <a:gridCol w="908050">
                  <a:extLst>
                    <a:ext uri="{9D8B030D-6E8A-4147-A177-3AD203B41FA5}">
                      <a16:colId xmlns:a16="http://schemas.microsoft.com/office/drawing/2014/main" val="1068356305"/>
                    </a:ext>
                  </a:extLst>
                </a:gridCol>
                <a:gridCol w="2353837">
                  <a:extLst>
                    <a:ext uri="{9D8B030D-6E8A-4147-A177-3AD203B41FA5}">
                      <a16:colId xmlns:a16="http://schemas.microsoft.com/office/drawing/2014/main" val="3913828224"/>
                    </a:ext>
                  </a:extLst>
                </a:gridCol>
                <a:gridCol w="959004">
                  <a:extLst>
                    <a:ext uri="{9D8B030D-6E8A-4147-A177-3AD203B41FA5}">
                      <a16:colId xmlns:a16="http://schemas.microsoft.com/office/drawing/2014/main" val="1664534013"/>
                    </a:ext>
                  </a:extLst>
                </a:gridCol>
                <a:gridCol w="2091010">
                  <a:extLst>
                    <a:ext uri="{9D8B030D-6E8A-4147-A177-3AD203B41FA5}">
                      <a16:colId xmlns:a16="http://schemas.microsoft.com/office/drawing/2014/main" val="852912441"/>
                    </a:ext>
                  </a:extLst>
                </a:gridCol>
              </a:tblGrid>
              <a:tr h="439790">
                <a:tc gridSpan="4">
                  <a:txBody>
                    <a:bodyPr/>
                    <a:lstStyle/>
                    <a:p>
                      <a:r>
                        <a:rPr lang="en-GB" sz="1200" b="1" dirty="0"/>
                        <a:t>Learning Journey  - Trilogy: Maximum 7 lessons. Triple: Maximum 14 lessons.</a:t>
                      </a:r>
                    </a:p>
                  </a:txBody>
                  <a:tcPr>
                    <a:solidFill>
                      <a:schemeClr val="bg1">
                        <a:lumMod val="85000"/>
                      </a:schemeClr>
                    </a:solidFill>
                  </a:tcPr>
                </a:tc>
                <a:tc hMerge="1">
                  <a:txBody>
                    <a:bodyPr/>
                    <a:lstStyle/>
                    <a:p>
                      <a:endParaRPr lang="en-GB" dirty="0"/>
                    </a:p>
                  </a:txBody>
                  <a:tcPr/>
                </a:tc>
                <a:tc hMerge="1">
                  <a:txBody>
                    <a:bodyPr/>
                    <a:lstStyle/>
                    <a:p>
                      <a:endParaRPr lang="en-GB" sz="1200" b="1" dirty="0"/>
                    </a:p>
                  </a:txBody>
                  <a:tcPr>
                    <a:solidFill>
                      <a:schemeClr val="bg1">
                        <a:lumMod val="85000"/>
                      </a:schemeClr>
                    </a:solidFill>
                  </a:tcPr>
                </a:tc>
                <a:tc hMerge="1">
                  <a:txBody>
                    <a:bodyPr/>
                    <a:lstStyle/>
                    <a:p>
                      <a:endParaRPr lang="en-GB" sz="1200" b="1" dirty="0"/>
                    </a:p>
                  </a:txBody>
                  <a:tcPr>
                    <a:solidFill>
                      <a:schemeClr val="bg1">
                        <a:lumMod val="85000"/>
                      </a:schemeClr>
                    </a:solidFill>
                  </a:tcPr>
                </a:tc>
                <a:extLst>
                  <a:ext uri="{0D108BD9-81ED-4DB2-BD59-A6C34878D82A}">
                    <a16:rowId xmlns:a16="http://schemas.microsoft.com/office/drawing/2014/main" val="996584451"/>
                  </a:ext>
                </a:extLst>
              </a:tr>
              <a:tr h="439790">
                <a:tc>
                  <a:txBody>
                    <a:bodyPr/>
                    <a:lstStyle/>
                    <a:p>
                      <a:r>
                        <a:rPr lang="en-GB" sz="1200" dirty="0"/>
                        <a:t>Subtopic 1</a:t>
                      </a:r>
                    </a:p>
                  </a:txBody>
                  <a:tcPr/>
                </a:tc>
                <a:tc>
                  <a:txBody>
                    <a:bodyPr/>
                    <a:lstStyle/>
                    <a:p>
                      <a:r>
                        <a:rPr lang="en-GB" sz="1200" dirty="0"/>
                        <a:t>6.6.1.1 Transverse and longitudinal waves</a:t>
                      </a:r>
                    </a:p>
                    <a:p>
                      <a:r>
                        <a:rPr lang="en-GB" sz="1200" dirty="0"/>
                        <a:t>6.6.1.2 Properties of waves </a:t>
                      </a:r>
                    </a:p>
                  </a:txBody>
                  <a:tcPr/>
                </a:tc>
                <a:tc>
                  <a:txBody>
                    <a:bodyPr/>
                    <a:lstStyle/>
                    <a:p>
                      <a:r>
                        <a:rPr lang="en-GB" sz="1200" dirty="0"/>
                        <a:t>Subtopic 5</a:t>
                      </a:r>
                    </a:p>
                    <a:p>
                      <a:endParaRPr lang="en-GB" sz="1200" b="1" dirty="0"/>
                    </a:p>
                  </a:txBody>
                  <a:tcPr/>
                </a:tc>
                <a:tc>
                  <a:txBody>
                    <a:bodyPr/>
                    <a:lstStyle/>
                    <a:p>
                      <a:r>
                        <a:rPr lang="en-GB" sz="1200" dirty="0"/>
                        <a:t>Required practical: Nature of the surface </a:t>
                      </a:r>
                    </a:p>
                  </a:txBody>
                  <a:tcPr/>
                </a:tc>
                <a:extLst>
                  <a:ext uri="{0D108BD9-81ED-4DB2-BD59-A6C34878D82A}">
                    <a16:rowId xmlns:a16="http://schemas.microsoft.com/office/drawing/2014/main" val="3986441415"/>
                  </a:ext>
                </a:extLst>
              </a:tr>
              <a:tr h="439790">
                <a:tc>
                  <a:txBody>
                    <a:bodyPr/>
                    <a:lstStyle/>
                    <a:p>
                      <a:r>
                        <a:rPr lang="en-GB" sz="1200" dirty="0"/>
                        <a:t>Subtopic 2</a:t>
                      </a:r>
                    </a:p>
                    <a:p>
                      <a:endParaRPr lang="en-GB" sz="1200" dirty="0"/>
                    </a:p>
                  </a:txBody>
                  <a:tcPr/>
                </a:tc>
                <a:tc>
                  <a:txBody>
                    <a:bodyPr/>
                    <a:lstStyle/>
                    <a:p>
                      <a:r>
                        <a:rPr lang="en-GB" sz="1200" dirty="0"/>
                        <a:t>Required Practical: Waves (ripple tank and wave on a string) </a:t>
                      </a:r>
                      <a:endParaRPr lang="en-GB" sz="1200" b="1" dirty="0"/>
                    </a:p>
                  </a:txBody>
                  <a:tcPr/>
                </a:tc>
                <a:tc>
                  <a:txBody>
                    <a:bodyPr/>
                    <a:lstStyle/>
                    <a:p>
                      <a:endParaRPr lang="en-GB" sz="1200" b="1" dirty="0"/>
                    </a:p>
                  </a:txBody>
                  <a:tcPr/>
                </a:tc>
                <a:tc>
                  <a:txBody>
                    <a:bodyPr/>
                    <a:lstStyle/>
                    <a:p>
                      <a:endParaRPr lang="en-GB" sz="1200" b="1" dirty="0"/>
                    </a:p>
                  </a:txBody>
                  <a:tcPr/>
                </a:tc>
                <a:extLst>
                  <a:ext uri="{0D108BD9-81ED-4DB2-BD59-A6C34878D82A}">
                    <a16:rowId xmlns:a16="http://schemas.microsoft.com/office/drawing/2014/main" val="3135617624"/>
                  </a:ext>
                </a:extLst>
              </a:tr>
              <a:tr h="439790">
                <a:tc>
                  <a:txBody>
                    <a:bodyPr/>
                    <a:lstStyle/>
                    <a:p>
                      <a:r>
                        <a:rPr lang="en-GB" sz="1200" dirty="0"/>
                        <a:t>Subtopic 3</a:t>
                      </a:r>
                    </a:p>
                  </a:txBody>
                  <a:tcPr/>
                </a:tc>
                <a:tc>
                  <a:txBody>
                    <a:bodyPr/>
                    <a:lstStyle/>
                    <a:p>
                      <a:r>
                        <a:rPr lang="en-GB" sz="1200" dirty="0"/>
                        <a:t>4.6.2.1 Types of electromagnetic waves</a:t>
                      </a:r>
                    </a:p>
                    <a:p>
                      <a:r>
                        <a:rPr lang="en-GB" sz="1200" dirty="0"/>
                        <a:t>4.6.2.4 Uses and applications of electromagnetic waves </a:t>
                      </a:r>
                      <a:endParaRPr lang="en-GB" sz="1200" b="1" dirty="0"/>
                    </a:p>
                  </a:txBody>
                  <a:tcPr/>
                </a:tc>
                <a:tc>
                  <a:txBody>
                    <a:bodyPr/>
                    <a:lstStyle/>
                    <a:p>
                      <a:endParaRPr lang="en-GB" sz="1200" b="1" dirty="0"/>
                    </a:p>
                  </a:txBody>
                  <a:tcPr/>
                </a:tc>
                <a:tc>
                  <a:txBody>
                    <a:bodyPr/>
                    <a:lstStyle/>
                    <a:p>
                      <a:endParaRPr lang="en-GB" sz="1200" b="1" dirty="0"/>
                    </a:p>
                  </a:txBody>
                  <a:tcPr/>
                </a:tc>
                <a:extLst>
                  <a:ext uri="{0D108BD9-81ED-4DB2-BD59-A6C34878D82A}">
                    <a16:rowId xmlns:a16="http://schemas.microsoft.com/office/drawing/2014/main" val="4092558228"/>
                  </a:ext>
                </a:extLst>
              </a:tr>
              <a:tr h="268054">
                <a:tc>
                  <a:txBody>
                    <a:bodyPr/>
                    <a:lstStyle/>
                    <a:p>
                      <a:r>
                        <a:rPr lang="en-GB" sz="1200" dirty="0"/>
                        <a:t>Subtopic 4</a:t>
                      </a:r>
                    </a:p>
                  </a:txBody>
                  <a:tcPr/>
                </a:tc>
                <a:tc>
                  <a:txBody>
                    <a:bodyPr/>
                    <a:lstStyle/>
                    <a:p>
                      <a:r>
                        <a:rPr lang="en-GB" sz="1200" dirty="0"/>
                        <a:t>4.6.2.2 Properties of electromagnetic waves 1</a:t>
                      </a:r>
                    </a:p>
                    <a:p>
                      <a:r>
                        <a:rPr lang="en-GB" sz="1200" dirty="0"/>
                        <a:t>4.6.2.3 Properties of electromagnetic waves 2 </a:t>
                      </a:r>
                      <a:endParaRPr lang="en-GB" sz="1200" b="1"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426963129"/>
                  </a:ext>
                </a:extLst>
              </a:tr>
            </a:tbl>
          </a:graphicData>
        </a:graphic>
      </p:graphicFrame>
      <p:graphicFrame>
        <p:nvGraphicFramePr>
          <p:cNvPr id="3" name="Table 8">
            <a:extLst>
              <a:ext uri="{FF2B5EF4-FFF2-40B4-BE49-F238E27FC236}">
                <a16:creationId xmlns:a16="http://schemas.microsoft.com/office/drawing/2014/main" id="{28D361B2-10DC-BD00-3644-AD9B920AB719}"/>
              </a:ext>
            </a:extLst>
          </p:cNvPr>
          <p:cNvGraphicFramePr>
            <a:graphicFrameLocks noGrp="1"/>
          </p:cNvGraphicFramePr>
          <p:nvPr>
            <p:extLst>
              <p:ext uri="{D42A27DB-BD31-4B8C-83A1-F6EECF244321}">
                <p14:modId xmlns:p14="http://schemas.microsoft.com/office/powerpoint/2010/main" val="3885914315"/>
              </p:ext>
            </p:extLst>
          </p:nvPr>
        </p:nvGraphicFramePr>
        <p:xfrm>
          <a:off x="273050" y="6214828"/>
          <a:ext cx="6311900" cy="2016760"/>
        </p:xfrm>
        <a:graphic>
          <a:graphicData uri="http://schemas.openxmlformats.org/drawingml/2006/table">
            <a:tbl>
              <a:tblPr firstRow="1" bandRow="1">
                <a:tableStyleId>{5940675A-B579-460E-94D1-54222C63F5DA}</a:tableStyleId>
              </a:tblPr>
              <a:tblGrid>
                <a:gridCol w="1403350">
                  <a:extLst>
                    <a:ext uri="{9D8B030D-6E8A-4147-A177-3AD203B41FA5}">
                      <a16:colId xmlns:a16="http://schemas.microsoft.com/office/drawing/2014/main" val="2976228114"/>
                    </a:ext>
                  </a:extLst>
                </a:gridCol>
                <a:gridCol w="4908550">
                  <a:extLst>
                    <a:ext uri="{9D8B030D-6E8A-4147-A177-3AD203B41FA5}">
                      <a16:colId xmlns:a16="http://schemas.microsoft.com/office/drawing/2014/main" val="1304578902"/>
                    </a:ext>
                  </a:extLst>
                </a:gridCol>
              </a:tblGrid>
              <a:tr h="370840">
                <a:tc gridSpan="2">
                  <a:txBody>
                    <a:bodyPr/>
                    <a:lstStyle/>
                    <a:p>
                      <a:r>
                        <a:rPr lang="en-GB" sz="1200" b="1" dirty="0"/>
                        <a:t>Key knowledge</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3028398464"/>
                  </a:ext>
                </a:extLst>
              </a:tr>
              <a:tr h="370840">
                <a:tc>
                  <a:txBody>
                    <a:bodyPr/>
                    <a:lstStyle/>
                    <a:p>
                      <a:r>
                        <a:rPr lang="en-GB" sz="1200" dirty="0"/>
                        <a:t>By the end of this topic you should know…</a:t>
                      </a:r>
                    </a:p>
                  </a:txBody>
                  <a:tcPr/>
                </a:tc>
                <a:tc>
                  <a:txBody>
                    <a:bodyPr/>
                    <a:lstStyle/>
                    <a:p>
                      <a:r>
                        <a:rPr lang="en-GB" sz="1200" dirty="0"/>
                        <a:t>How waves behave in different circumstances and be able to describe how humans use waves to make their lives easier. </a:t>
                      </a:r>
                    </a:p>
                    <a:p>
                      <a:endParaRPr lang="en-GB" sz="1200" dirty="0"/>
                    </a:p>
                    <a:p>
                      <a:endParaRPr lang="en-GB" sz="1200" dirty="0"/>
                    </a:p>
                    <a:p>
                      <a:endParaRPr lang="en-GB" sz="1200" dirty="0"/>
                    </a:p>
                  </a:txBody>
                  <a:tcPr/>
                </a:tc>
                <a:extLst>
                  <a:ext uri="{0D108BD9-81ED-4DB2-BD59-A6C34878D82A}">
                    <a16:rowId xmlns:a16="http://schemas.microsoft.com/office/drawing/2014/main" val="3417920731"/>
                  </a:ext>
                </a:extLst>
              </a:tr>
              <a:tr h="370840">
                <a:tc>
                  <a:txBody>
                    <a:bodyPr/>
                    <a:lstStyle/>
                    <a:p>
                      <a:r>
                        <a:rPr lang="en-GB" sz="1200" dirty="0"/>
                        <a:t>By the end of this topic should be able to…</a:t>
                      </a:r>
                    </a:p>
                  </a:txBody>
                  <a:tcPr/>
                </a:tc>
                <a:tc>
                  <a:txBody>
                    <a:bodyPr/>
                    <a:lstStyle/>
                    <a:p>
                      <a:r>
                        <a:rPr lang="en-GB" sz="1200" dirty="0"/>
                        <a:t>Demonstrate properties of waves such as reflection and refraction. </a:t>
                      </a:r>
                    </a:p>
                  </a:txBody>
                  <a:tcPr/>
                </a:tc>
                <a:extLst>
                  <a:ext uri="{0D108BD9-81ED-4DB2-BD59-A6C34878D82A}">
                    <a16:rowId xmlns:a16="http://schemas.microsoft.com/office/drawing/2014/main" val="1000013991"/>
                  </a:ext>
                </a:extLst>
              </a:tr>
            </a:tbl>
          </a:graphicData>
        </a:graphic>
      </p:graphicFrame>
      <p:sp>
        <p:nvSpPr>
          <p:cNvPr id="8" name="Slide Number Placeholder 7">
            <a:extLst>
              <a:ext uri="{FF2B5EF4-FFF2-40B4-BE49-F238E27FC236}">
                <a16:creationId xmlns:a16="http://schemas.microsoft.com/office/drawing/2014/main" id="{0C66BD2C-27AD-D8E2-69B5-A62734FAE858}"/>
              </a:ext>
            </a:extLst>
          </p:cNvPr>
          <p:cNvSpPr>
            <a:spLocks noGrp="1"/>
          </p:cNvSpPr>
          <p:nvPr>
            <p:ph type="sldNum" sz="quarter" idx="12"/>
          </p:nvPr>
        </p:nvSpPr>
        <p:spPr/>
        <p:txBody>
          <a:bodyPr/>
          <a:lstStyle/>
          <a:p>
            <a:fld id="{A49C798E-A141-4728-B2C1-C020555BD9EF}" type="slidenum">
              <a:rPr lang="en-GB" smtClean="0"/>
              <a:t>2</a:t>
            </a:fld>
            <a:endParaRPr lang="en-GB"/>
          </a:p>
        </p:txBody>
      </p:sp>
    </p:spTree>
    <p:extLst>
      <p:ext uri="{BB962C8B-B14F-4D97-AF65-F5344CB8AC3E}">
        <p14:creationId xmlns:p14="http://schemas.microsoft.com/office/powerpoint/2010/main" val="1139688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YOU DO – Tier 3</a:t>
            </a:r>
          </a:p>
          <a:p>
            <a:pPr marL="95250" marR="28575">
              <a:lnSpc>
                <a:spcPct val="150000"/>
              </a:lnSpc>
              <a:spcBef>
                <a:spcPts val="2250"/>
              </a:spcBef>
              <a:spcAft>
                <a:spcPts val="225"/>
              </a:spcAft>
            </a:pPr>
            <a:r>
              <a:rPr lang="en-GB" sz="1200" b="1" dirty="0">
                <a:solidFill>
                  <a:schemeClr val="tx1"/>
                </a:solidFill>
                <a:effectLst/>
                <a:ea typeface="Times New Roman" panose="02020603050405020304" pitchFamily="18" charset="0"/>
                <a:cs typeface="Times New Roman" panose="02020603050405020304" pitchFamily="18" charset="0"/>
              </a:rPr>
              <a:t>Q1. Figure 2</a:t>
            </a:r>
            <a:r>
              <a:rPr lang="en-GB" sz="1200" dirty="0">
                <a:solidFill>
                  <a:schemeClr val="tx1"/>
                </a:solidFill>
                <a:effectLst/>
                <a:ea typeface="Times New Roman" panose="02020603050405020304" pitchFamily="18" charset="0"/>
                <a:cs typeface="Times New Roman" panose="02020603050405020304" pitchFamily="18" charset="0"/>
              </a:rPr>
              <a:t> shows X-rays and gamma rays being used for medical imaging.</a:t>
            </a:r>
          </a:p>
          <a:p>
            <a:pPr algn="ctr">
              <a:lnSpc>
                <a:spcPct val="150000"/>
              </a:lnSpc>
              <a:spcBef>
                <a:spcPts val="1200"/>
              </a:spcBef>
              <a:spcAft>
                <a:spcPts val="800"/>
              </a:spcAft>
            </a:pPr>
            <a:endParaRPr lang="en-GB" sz="1200" b="1" dirty="0">
              <a:solidFill>
                <a:schemeClr val="tx1"/>
              </a:solidFill>
              <a:effectLst/>
              <a:ea typeface="Times New Roman" panose="02020603050405020304" pitchFamily="18" charset="0"/>
              <a:cs typeface="Times New Roman" panose="02020603050405020304" pitchFamily="18" charset="0"/>
            </a:endParaRPr>
          </a:p>
          <a:p>
            <a:pPr algn="ctr">
              <a:lnSpc>
                <a:spcPct val="150000"/>
              </a:lnSpc>
              <a:spcBef>
                <a:spcPts val="1200"/>
              </a:spcBef>
              <a:spcAft>
                <a:spcPts val="800"/>
              </a:spcAft>
            </a:pPr>
            <a:endParaRPr lang="en-GB" sz="1200" b="1" dirty="0">
              <a:solidFill>
                <a:schemeClr val="tx1"/>
              </a:solidFill>
              <a:ea typeface="Times New Roman" panose="02020603050405020304" pitchFamily="18" charset="0"/>
              <a:cs typeface="Times New Roman" panose="02020603050405020304" pitchFamily="18" charset="0"/>
            </a:endParaRPr>
          </a:p>
          <a:p>
            <a:pPr algn="ctr">
              <a:lnSpc>
                <a:spcPct val="150000"/>
              </a:lnSpc>
              <a:spcBef>
                <a:spcPts val="12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 </a:t>
            </a:r>
          </a:p>
          <a:p>
            <a:pPr algn="ctr">
              <a:lnSpc>
                <a:spcPct val="150000"/>
              </a:lnSpc>
              <a:spcBef>
                <a:spcPts val="1200"/>
              </a:spcBef>
              <a:spcAft>
                <a:spcPts val="800"/>
              </a:spcAft>
            </a:pPr>
            <a:endParaRPr lang="en-GB" sz="1200" b="1" dirty="0">
              <a:solidFill>
                <a:schemeClr val="tx1"/>
              </a:solidFill>
              <a:ea typeface="Times New Roman" panose="02020603050405020304" pitchFamily="18" charset="0"/>
              <a:cs typeface="Times New Roman" panose="02020603050405020304" pitchFamily="18" charset="0"/>
            </a:endParaRPr>
          </a:p>
          <a:p>
            <a:pPr algn="ctr">
              <a:lnSpc>
                <a:spcPct val="150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To use X-rays for medical imaging, a machine produces a very brief burst of X-rays. To use gamma rays for medical imaging, a radioactive isotope is injected into the patient’s blood. The isotope is circulated around the body in the blood. The isotope emits gamma rays.</a:t>
            </a: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Compare the potential risks to a patient of using X-rays and gamma rays for medical imaging.</a:t>
            </a:r>
          </a:p>
          <a:p>
            <a:pPr>
              <a:lnSpc>
                <a:spcPct val="150000"/>
              </a:lnSpc>
              <a:spcBef>
                <a:spcPts val="1200"/>
              </a:spcBef>
              <a:spcAft>
                <a:spcPts val="800"/>
              </a:spcAft>
            </a:pPr>
            <a:r>
              <a:rPr lang="en-GB" sz="1200" dirty="0">
                <a:solidFill>
                  <a:schemeClr val="tx1"/>
                </a:solidFill>
              </a:rPr>
              <a:t>.............................................................................................................................................................................................................................................................................................................................................................................................................................................................................................................................................................................................................................................................................................................................................................................................................................................................................................................................................................................................................................................................................................................................................................................................................................................................................................................................................................................................................................................................................................................................................................................................................................................................................................................................................................................................................................................................................................................</a:t>
            </a: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50000"/>
              </a:lnSpc>
              <a:spcBef>
                <a:spcPts val="3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(4)</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b="1" u="sng" dirty="0">
              <a:solidFill>
                <a:schemeClr val="tx1"/>
              </a:solidFill>
            </a:endParaRPr>
          </a:p>
        </p:txBody>
      </p:sp>
      <p:pic>
        <p:nvPicPr>
          <p:cNvPr id="2" name="Picture 1" descr="A person in a white coat and a person in a white robe&#10;&#10;Description automatically generated">
            <a:extLst>
              <a:ext uri="{FF2B5EF4-FFF2-40B4-BE49-F238E27FC236}">
                <a16:creationId xmlns:a16="http://schemas.microsoft.com/office/drawing/2014/main" id="{E5E58CF7-F0CE-2634-35D8-2B5DAF70B3C5}"/>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65125" y="1485899"/>
            <a:ext cx="6127750" cy="2303443"/>
          </a:xfrm>
          <a:prstGeom prst="rect">
            <a:avLst/>
          </a:prstGeom>
          <a:noFill/>
          <a:ln>
            <a:noFill/>
          </a:ln>
        </p:spPr>
      </p:pic>
      <p:sp>
        <p:nvSpPr>
          <p:cNvPr id="3" name="TextBox 2">
            <a:extLst>
              <a:ext uri="{FF2B5EF4-FFF2-40B4-BE49-F238E27FC236}">
                <a16:creationId xmlns:a16="http://schemas.microsoft.com/office/drawing/2014/main" id="{6BCF49BB-E058-CFE2-2785-F91C2709AD0A}"/>
              </a:ext>
            </a:extLst>
          </p:cNvPr>
          <p:cNvSpPr txBox="1"/>
          <p:nvPr/>
        </p:nvSpPr>
        <p:spPr>
          <a:xfrm>
            <a:off x="3081853" y="1208900"/>
            <a:ext cx="694293" cy="276999"/>
          </a:xfrm>
          <a:prstGeom prst="rect">
            <a:avLst/>
          </a:prstGeom>
          <a:noFill/>
        </p:spPr>
        <p:txBody>
          <a:bodyPr wrap="none" rtlCol="0">
            <a:spAutoFit/>
          </a:bodyPr>
          <a:lstStyle/>
          <a:p>
            <a:r>
              <a:rPr lang="en-GB" sz="1200" b="1" dirty="0"/>
              <a:t>Figure 2</a:t>
            </a:r>
          </a:p>
        </p:txBody>
      </p:sp>
      <p:sp>
        <p:nvSpPr>
          <p:cNvPr id="5" name="Slide Number Placeholder 4">
            <a:extLst>
              <a:ext uri="{FF2B5EF4-FFF2-40B4-BE49-F238E27FC236}">
                <a16:creationId xmlns:a16="http://schemas.microsoft.com/office/drawing/2014/main" id="{60F90DBA-E96F-5E22-D1EC-982415CCAC86}"/>
              </a:ext>
            </a:extLst>
          </p:cNvPr>
          <p:cNvSpPr>
            <a:spLocks noGrp="1"/>
          </p:cNvSpPr>
          <p:nvPr>
            <p:ph type="sldNum" sz="quarter" idx="12"/>
          </p:nvPr>
        </p:nvSpPr>
        <p:spPr/>
        <p:txBody>
          <a:bodyPr/>
          <a:lstStyle/>
          <a:p>
            <a:fld id="{A49C798E-A141-4728-B2C1-C020555BD9EF}" type="slidenum">
              <a:rPr lang="en-GB" smtClean="0"/>
              <a:t>20</a:t>
            </a:fld>
            <a:endParaRPr lang="en-GB"/>
          </a:p>
        </p:txBody>
      </p:sp>
    </p:spTree>
    <p:extLst>
      <p:ext uri="{BB962C8B-B14F-4D97-AF65-F5344CB8AC3E}">
        <p14:creationId xmlns:p14="http://schemas.microsoft.com/office/powerpoint/2010/main" val="1929529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YOU DO – Tier 3</a:t>
            </a:r>
          </a:p>
          <a:p>
            <a:pPr marL="95250" marR="28575">
              <a:lnSpc>
                <a:spcPct val="150000"/>
              </a:lnSpc>
              <a:spcBef>
                <a:spcPts val="2250"/>
              </a:spcBef>
              <a:spcAft>
                <a:spcPts val="225"/>
              </a:spcAft>
            </a:pPr>
            <a:r>
              <a:rPr lang="en-GB" sz="1200" b="1" dirty="0">
                <a:solidFill>
                  <a:schemeClr val="tx1"/>
                </a:solidFill>
                <a:effectLst/>
                <a:ea typeface="Times New Roman" panose="02020603050405020304" pitchFamily="18" charset="0"/>
                <a:cs typeface="Times New Roman" panose="02020603050405020304" pitchFamily="18" charset="0"/>
              </a:rPr>
              <a:t>Q2. </a:t>
            </a:r>
            <a:r>
              <a:rPr lang="en-GB" sz="1200" dirty="0">
                <a:solidFill>
                  <a:schemeClr val="tx1"/>
                </a:solidFill>
                <a:effectLst/>
                <a:ea typeface="Times New Roman" panose="02020603050405020304" pitchFamily="18" charset="0"/>
                <a:cs typeface="Times New Roman" panose="02020603050405020304" pitchFamily="18" charset="0"/>
              </a:rPr>
              <a:t>X-rays form part of the electromagnetic spectrum. Radiographers use X-rays to produce images of bones inside the body.</a:t>
            </a:r>
          </a:p>
          <a:p>
            <a:pPr marL="685800" lvl="1" indent="-228600">
              <a:lnSpc>
                <a:spcPct val="150000"/>
              </a:lnSpc>
              <a:spcBef>
                <a:spcPts val="1200"/>
              </a:spcBef>
              <a:spcAft>
                <a:spcPts val="800"/>
              </a:spcAft>
              <a:buFont typeface="+mj-lt"/>
              <a:buAutoNum type="alphaLcParenR"/>
            </a:pPr>
            <a:r>
              <a:rPr lang="en-GB" sz="1200" dirty="0">
                <a:solidFill>
                  <a:schemeClr val="tx1"/>
                </a:solidFill>
                <a:effectLst/>
                <a:ea typeface="Times New Roman" panose="02020603050405020304" pitchFamily="18" charset="0"/>
                <a:cs typeface="Times New Roman" panose="02020603050405020304" pitchFamily="18" charset="0"/>
              </a:rPr>
              <a:t>Explain why X-rays can be used to produce images of the bones inside the body.</a:t>
            </a:r>
          </a:p>
          <a:p>
            <a:pPr>
              <a:lnSpc>
                <a:spcPct val="150000"/>
              </a:lnSpc>
              <a:spcBef>
                <a:spcPts val="1200"/>
              </a:spcBef>
              <a:spcAft>
                <a:spcPts val="800"/>
              </a:spcAft>
            </a:pPr>
            <a:r>
              <a:rPr lang="en-GB" sz="1200" dirty="0">
                <a:solidFill>
                  <a:schemeClr val="tx1"/>
                </a:solidFill>
              </a:rPr>
              <a:t>.....................................................................................................................................................................................................................................................................................................................................................................................................................................................................................................................</a:t>
            </a: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50000"/>
              </a:lnSpc>
              <a:spcBef>
                <a:spcPts val="3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(2)</a:t>
            </a:r>
            <a:endParaRPr lang="en-GB"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685800" lvl="1" indent="-228600">
              <a:lnSpc>
                <a:spcPct val="150000"/>
              </a:lnSpc>
              <a:spcBef>
                <a:spcPts val="300"/>
              </a:spcBef>
              <a:spcAft>
                <a:spcPts val="800"/>
              </a:spcAft>
              <a:buFont typeface="+mj-lt"/>
              <a:buAutoNum type="alphaLcParenR" startAt="2"/>
            </a:pPr>
            <a:r>
              <a:rPr lang="en-GB" sz="1200" dirty="0">
                <a:solidFill>
                  <a:schemeClr val="tx1"/>
                </a:solidFill>
                <a:effectLst/>
                <a:ea typeface="Times New Roman" panose="02020603050405020304" pitchFamily="18" charset="0"/>
                <a:cs typeface="Times New Roman" panose="02020603050405020304" pitchFamily="18" charset="0"/>
              </a:rPr>
              <a:t>The table below shows the effect of exposure to different doses of radiation.</a:t>
            </a:r>
          </a:p>
          <a:p>
            <a:pPr marL="685800" lvl="1" indent="-228600">
              <a:lnSpc>
                <a:spcPct val="150000"/>
              </a:lnSpc>
              <a:spcBef>
                <a:spcPts val="300"/>
              </a:spcBef>
              <a:spcAft>
                <a:spcPts val="800"/>
              </a:spcAft>
              <a:buFont typeface="+mj-lt"/>
              <a:buAutoNum type="alphaLcParenR" startAt="2"/>
            </a:pPr>
            <a:endParaRPr lang="en-GB" sz="1200" dirty="0">
              <a:solidFill>
                <a:schemeClr val="tx1"/>
              </a:solidFill>
              <a:ea typeface="Times New Roman" panose="02020603050405020304" pitchFamily="18" charset="0"/>
              <a:cs typeface="Times New Roman" panose="02020603050405020304" pitchFamily="18" charset="0"/>
            </a:endParaRPr>
          </a:p>
          <a:p>
            <a:pPr marL="685800" lvl="1" indent="-228600">
              <a:lnSpc>
                <a:spcPct val="150000"/>
              </a:lnSpc>
              <a:spcBef>
                <a:spcPts val="300"/>
              </a:spcBef>
              <a:spcAft>
                <a:spcPts val="800"/>
              </a:spcAft>
              <a:buFont typeface="+mj-lt"/>
              <a:buAutoNum type="alphaLcParenR" startAt="2"/>
            </a:pPr>
            <a:endParaRPr lang="en-GB" sz="1200" dirty="0">
              <a:solidFill>
                <a:schemeClr val="tx1"/>
              </a:solidFill>
              <a:effectLst/>
              <a:ea typeface="Times New Roman" panose="02020603050405020304" pitchFamily="18" charset="0"/>
              <a:cs typeface="Times New Roman" panose="02020603050405020304" pitchFamily="18" charset="0"/>
            </a:endParaRPr>
          </a:p>
          <a:p>
            <a:pPr marL="685800" lvl="1" indent="-228600">
              <a:lnSpc>
                <a:spcPct val="150000"/>
              </a:lnSpc>
              <a:spcBef>
                <a:spcPts val="300"/>
              </a:spcBef>
              <a:spcAft>
                <a:spcPts val="800"/>
              </a:spcAft>
              <a:buFont typeface="+mj-lt"/>
              <a:buAutoNum type="alphaLcParenR" startAt="2"/>
            </a:pPr>
            <a:endParaRPr lang="en-GB" sz="1200" dirty="0">
              <a:solidFill>
                <a:schemeClr val="tx1"/>
              </a:solidFill>
              <a:ea typeface="Times New Roman" panose="02020603050405020304" pitchFamily="18" charset="0"/>
              <a:cs typeface="Times New Roman" panose="02020603050405020304" pitchFamily="18" charset="0"/>
            </a:endParaRPr>
          </a:p>
          <a:p>
            <a:pPr lvl="1">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During an X-ray a person receives a dose of 0.5 mSv. The radiographer takes many X-ray images each day.</a:t>
            </a:r>
          </a:p>
          <a:p>
            <a:pPr lvl="1">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Explain why the radiographer stands behind a protective screen when taking an X-ray image.</a:t>
            </a:r>
          </a:p>
          <a:p>
            <a:pPr>
              <a:lnSpc>
                <a:spcPct val="150000"/>
              </a:lnSpc>
              <a:spcBef>
                <a:spcPts val="300"/>
              </a:spcBef>
              <a:spcAft>
                <a:spcPts val="800"/>
              </a:spcAft>
            </a:pPr>
            <a:r>
              <a:rPr lang="en-GB" sz="1200" dirty="0">
                <a:solidFill>
                  <a:schemeClr val="tx1"/>
                </a:solidFill>
              </a:rPr>
              <a:t>..........................................................................................................................................................................................................................................................................................................................................................................................................................................................................................................................................................................................................................................................................................................................................................................................................................................................................................................................................................................................................................................</a:t>
            </a:r>
          </a:p>
          <a:p>
            <a:pPr algn="r">
              <a:lnSpc>
                <a:spcPct val="150000"/>
              </a:lnSpc>
              <a:spcBef>
                <a:spcPts val="3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(3)</a:t>
            </a:r>
          </a:p>
          <a:p>
            <a:pPr>
              <a:lnSpc>
                <a:spcPct val="150000"/>
              </a:lnSpc>
              <a:spcBef>
                <a:spcPts val="3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C13D2AB9-CDE1-6E83-1B84-33DD911505ED}"/>
              </a:ext>
            </a:extLst>
          </p:cNvPr>
          <p:cNvGraphicFramePr>
            <a:graphicFrameLocks noGrp="1"/>
          </p:cNvGraphicFramePr>
          <p:nvPr/>
        </p:nvGraphicFramePr>
        <p:xfrm>
          <a:off x="511174" y="3812158"/>
          <a:ext cx="5940426" cy="1305942"/>
        </p:xfrm>
        <a:graphic>
          <a:graphicData uri="http://schemas.openxmlformats.org/drawingml/2006/table">
            <a:tbl>
              <a:tblPr>
                <a:tableStyleId>{616DA210-FB5B-4158-B5E0-FEB733F419BA}</a:tableStyleId>
              </a:tblPr>
              <a:tblGrid>
                <a:gridCol w="1980142">
                  <a:extLst>
                    <a:ext uri="{9D8B030D-6E8A-4147-A177-3AD203B41FA5}">
                      <a16:colId xmlns:a16="http://schemas.microsoft.com/office/drawing/2014/main" val="1449854045"/>
                    </a:ext>
                  </a:extLst>
                </a:gridCol>
                <a:gridCol w="3960284">
                  <a:extLst>
                    <a:ext uri="{9D8B030D-6E8A-4147-A177-3AD203B41FA5}">
                      <a16:colId xmlns:a16="http://schemas.microsoft.com/office/drawing/2014/main" val="3056569755"/>
                    </a:ext>
                  </a:extLst>
                </a:gridCol>
              </a:tblGrid>
              <a:tr h="270106">
                <a:tc>
                  <a:txBody>
                    <a:bodyPr/>
                    <a:lstStyle/>
                    <a:p>
                      <a:pPr marL="28575" marR="28575">
                        <a:lnSpc>
                          <a:spcPct val="107000"/>
                        </a:lnSpc>
                        <a:spcBef>
                          <a:spcPts val="450"/>
                        </a:spcBef>
                        <a:spcAft>
                          <a:spcPts val="450"/>
                        </a:spcAft>
                      </a:pPr>
                      <a:r>
                        <a:rPr lang="en-GB" sz="1600">
                          <a:solidFill>
                            <a:schemeClr val="tx1"/>
                          </a:solidFill>
                          <a:effectLst/>
                        </a:rPr>
                        <a:t>Dose in mSv</a:t>
                      </a:r>
                      <a:endParaRPr lang="en-GB"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600" dirty="0">
                          <a:solidFill>
                            <a:schemeClr val="tx1"/>
                          </a:solidFill>
                          <a:effectLst/>
                        </a:rPr>
                        <a:t>Effect on the human body</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2587646877"/>
                  </a:ext>
                </a:extLst>
              </a:tr>
              <a:tr h="495624">
                <a:tc>
                  <a:txBody>
                    <a:bodyPr/>
                    <a:lstStyle/>
                    <a:p>
                      <a:pPr marL="28575" marR="28575">
                        <a:lnSpc>
                          <a:spcPct val="107000"/>
                        </a:lnSpc>
                        <a:spcBef>
                          <a:spcPts val="450"/>
                        </a:spcBef>
                        <a:spcAft>
                          <a:spcPts val="450"/>
                        </a:spcAft>
                      </a:pPr>
                      <a:r>
                        <a:rPr lang="en-GB" sz="1600">
                          <a:solidFill>
                            <a:schemeClr val="tx1"/>
                          </a:solidFill>
                          <a:effectLst/>
                        </a:rPr>
                        <a:t>100</a:t>
                      </a:r>
                      <a:endParaRPr lang="en-GB"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600">
                          <a:solidFill>
                            <a:schemeClr val="tx1"/>
                          </a:solidFill>
                          <a:effectLst/>
                        </a:rPr>
                        <a:t>slightly increased risk of cancer</a:t>
                      </a:r>
                      <a:endParaRPr lang="en-GB"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2157406168"/>
                  </a:ext>
                </a:extLst>
              </a:tr>
              <a:tr h="270106">
                <a:tc>
                  <a:txBody>
                    <a:bodyPr/>
                    <a:lstStyle/>
                    <a:p>
                      <a:pPr marL="28575" marR="28575">
                        <a:lnSpc>
                          <a:spcPct val="107000"/>
                        </a:lnSpc>
                        <a:spcBef>
                          <a:spcPts val="450"/>
                        </a:spcBef>
                        <a:spcAft>
                          <a:spcPts val="450"/>
                        </a:spcAft>
                      </a:pPr>
                      <a:r>
                        <a:rPr lang="en-GB" sz="1600">
                          <a:solidFill>
                            <a:schemeClr val="tx1"/>
                          </a:solidFill>
                          <a:effectLst/>
                        </a:rPr>
                        <a:t>1000</a:t>
                      </a:r>
                      <a:endParaRPr lang="en-GB"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600">
                          <a:solidFill>
                            <a:schemeClr val="tx1"/>
                          </a:solidFill>
                          <a:effectLst/>
                        </a:rPr>
                        <a:t>5% increased risk of cancer</a:t>
                      </a:r>
                      <a:endParaRPr lang="en-GB"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3551183301"/>
                  </a:ext>
                </a:extLst>
              </a:tr>
              <a:tr h="270106">
                <a:tc>
                  <a:txBody>
                    <a:bodyPr/>
                    <a:lstStyle/>
                    <a:p>
                      <a:pPr marL="28575" marR="28575">
                        <a:lnSpc>
                          <a:spcPct val="107000"/>
                        </a:lnSpc>
                        <a:spcBef>
                          <a:spcPts val="450"/>
                        </a:spcBef>
                        <a:spcAft>
                          <a:spcPts val="450"/>
                        </a:spcAft>
                      </a:pPr>
                      <a:r>
                        <a:rPr lang="en-GB" sz="1600" dirty="0">
                          <a:solidFill>
                            <a:schemeClr val="tx1"/>
                          </a:solidFill>
                          <a:effectLst/>
                        </a:rPr>
                        <a:t>5000</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600" dirty="0">
                          <a:solidFill>
                            <a:schemeClr val="tx1"/>
                          </a:solidFill>
                          <a:effectLst/>
                        </a:rPr>
                        <a:t>high risk of death</a:t>
                      </a:r>
                      <a:endParaRPr lang="en-GB"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490852487"/>
                  </a:ext>
                </a:extLst>
              </a:tr>
            </a:tbl>
          </a:graphicData>
        </a:graphic>
      </p:graphicFrame>
      <p:sp>
        <p:nvSpPr>
          <p:cNvPr id="2" name="Slide Number Placeholder 1">
            <a:extLst>
              <a:ext uri="{FF2B5EF4-FFF2-40B4-BE49-F238E27FC236}">
                <a16:creationId xmlns:a16="http://schemas.microsoft.com/office/drawing/2014/main" id="{53481A7F-7D66-1A16-9B1B-56DD69245E42}"/>
              </a:ext>
            </a:extLst>
          </p:cNvPr>
          <p:cNvSpPr>
            <a:spLocks noGrp="1"/>
          </p:cNvSpPr>
          <p:nvPr>
            <p:ph type="sldNum" sz="quarter" idx="12"/>
          </p:nvPr>
        </p:nvSpPr>
        <p:spPr/>
        <p:txBody>
          <a:bodyPr/>
          <a:lstStyle/>
          <a:p>
            <a:fld id="{A49C798E-A141-4728-B2C1-C020555BD9EF}" type="slidenum">
              <a:rPr lang="en-GB" smtClean="0"/>
              <a:t>21</a:t>
            </a:fld>
            <a:endParaRPr lang="en-GB"/>
          </a:p>
        </p:txBody>
      </p:sp>
    </p:spTree>
    <p:extLst>
      <p:ext uri="{BB962C8B-B14F-4D97-AF65-F5344CB8AC3E}">
        <p14:creationId xmlns:p14="http://schemas.microsoft.com/office/powerpoint/2010/main" val="1789603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YOU DO – Tier 3</a:t>
            </a:r>
          </a:p>
          <a:p>
            <a:pPr marL="685800" lvl="1" indent="-228600">
              <a:lnSpc>
                <a:spcPct val="150000"/>
              </a:lnSpc>
              <a:spcBef>
                <a:spcPts val="1200"/>
              </a:spcBef>
              <a:spcAft>
                <a:spcPts val="800"/>
              </a:spcAft>
              <a:buFont typeface="+mj-lt"/>
              <a:buAutoNum type="alphaLcParenR" startAt="3"/>
            </a:pPr>
            <a:r>
              <a:rPr lang="en-GB" sz="1200" dirty="0">
                <a:solidFill>
                  <a:schemeClr val="tx1"/>
                </a:solidFill>
                <a:effectLst/>
                <a:ea typeface="Times New Roman" panose="02020603050405020304" pitchFamily="18" charset="0"/>
                <a:cs typeface="Times New Roman" panose="02020603050405020304" pitchFamily="18" charset="0"/>
              </a:rPr>
              <a:t>Radio waves form part of the electromagnetic spectrum. The diagram below shows one use of radio waves.</a:t>
            </a:r>
          </a:p>
          <a:p>
            <a:pPr marL="685800" lvl="1" indent="-228600">
              <a:lnSpc>
                <a:spcPct val="150000"/>
              </a:lnSpc>
              <a:spcBef>
                <a:spcPts val="1200"/>
              </a:spcBef>
              <a:spcAft>
                <a:spcPts val="800"/>
              </a:spcAft>
              <a:buFont typeface="+mj-lt"/>
              <a:buAutoNum type="alphaLcParenR" startAt="3"/>
            </a:pPr>
            <a:endParaRPr lang="en-GB" sz="1200" dirty="0">
              <a:solidFill>
                <a:schemeClr val="tx1"/>
              </a:solidFill>
              <a:ea typeface="Times New Roman" panose="02020603050405020304" pitchFamily="18" charset="0"/>
              <a:cs typeface="Times New Roman" panose="02020603050405020304" pitchFamily="18" charset="0"/>
            </a:endParaRPr>
          </a:p>
          <a:p>
            <a:pPr marL="685800" lvl="1" indent="-228600">
              <a:lnSpc>
                <a:spcPct val="150000"/>
              </a:lnSpc>
              <a:spcBef>
                <a:spcPts val="1200"/>
              </a:spcBef>
              <a:spcAft>
                <a:spcPts val="800"/>
              </a:spcAft>
              <a:buFont typeface="+mj-lt"/>
              <a:buAutoNum type="alphaLcParenR" startAt="3"/>
            </a:pPr>
            <a:endParaRPr lang="en-GB" sz="1200" dirty="0">
              <a:solidFill>
                <a:schemeClr val="tx1"/>
              </a:solidFill>
              <a:effectLst/>
              <a:ea typeface="Times New Roman" panose="02020603050405020304" pitchFamily="18" charset="0"/>
              <a:cs typeface="Times New Roman" panose="02020603050405020304" pitchFamily="18" charset="0"/>
            </a:endParaRPr>
          </a:p>
          <a:p>
            <a:pPr marL="685800" lvl="1" indent="-228600">
              <a:lnSpc>
                <a:spcPct val="150000"/>
              </a:lnSpc>
              <a:spcBef>
                <a:spcPts val="1200"/>
              </a:spcBef>
              <a:spcAft>
                <a:spcPts val="800"/>
              </a:spcAft>
              <a:buFont typeface="+mj-lt"/>
              <a:buAutoNum type="alphaLcParenR" startAt="3"/>
            </a:pPr>
            <a:endParaRPr lang="en-GB" sz="1200" dirty="0">
              <a:solidFill>
                <a:schemeClr val="tx1"/>
              </a:solidFill>
              <a:ea typeface="Times New Roman" panose="02020603050405020304" pitchFamily="18" charset="0"/>
              <a:cs typeface="Times New Roman" panose="02020603050405020304" pitchFamily="18" charset="0"/>
            </a:endParaRPr>
          </a:p>
          <a:p>
            <a:pPr lvl="1">
              <a:lnSpc>
                <a:spcPct val="150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lvl="1">
              <a:lnSpc>
                <a:spcPct val="150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      Explain how electrical signals in the transmitter produce a signal in the receiver.</a:t>
            </a:r>
          </a:p>
          <a:p>
            <a:pPr>
              <a:lnSpc>
                <a:spcPct val="150000"/>
              </a:lnSpc>
              <a:spcBef>
                <a:spcPts val="1200"/>
              </a:spcBef>
              <a:spcAft>
                <a:spcPts val="800"/>
              </a:spcAft>
            </a:pPr>
            <a:r>
              <a:rPr lang="en-GB" sz="1200" dirty="0">
                <a:solidFill>
                  <a:schemeClr val="tx1"/>
                </a:solidFill>
              </a:rPr>
              <a:t>..........................................................................................................................................................................................................................................................................................................................................................................................................................................................................................................................................................................................................................................................................................................................................................................................................................................................................................................................................................................................................................................</a:t>
            </a:r>
          </a:p>
          <a:p>
            <a:pPr algn="r">
              <a:lnSpc>
                <a:spcPct val="150000"/>
              </a:lnSpc>
              <a:spcBef>
                <a:spcPts val="3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(3)</a:t>
            </a: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50000"/>
              </a:lnSpc>
              <a:spcBef>
                <a:spcPts val="3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(Total 8 marks)</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spcBef>
                <a:spcPts val="3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p:txBody>
      </p:sp>
      <p:pic>
        <p:nvPicPr>
          <p:cNvPr id="2" name="Picture 1" descr="A close-up of a white background&#10;&#10;Description automatically generated">
            <a:extLst>
              <a:ext uri="{FF2B5EF4-FFF2-40B4-BE49-F238E27FC236}">
                <a16:creationId xmlns:a16="http://schemas.microsoft.com/office/drawing/2014/main" id="{D8D11B57-8E16-14C0-1AE9-B02D6088C2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3075" y="1384300"/>
            <a:ext cx="5911850" cy="2115090"/>
          </a:xfrm>
          <a:prstGeom prst="rect">
            <a:avLst/>
          </a:prstGeom>
          <a:noFill/>
          <a:ln>
            <a:noFill/>
          </a:ln>
        </p:spPr>
      </p:pic>
      <p:sp>
        <p:nvSpPr>
          <p:cNvPr id="3" name="Slide Number Placeholder 2">
            <a:extLst>
              <a:ext uri="{FF2B5EF4-FFF2-40B4-BE49-F238E27FC236}">
                <a16:creationId xmlns:a16="http://schemas.microsoft.com/office/drawing/2014/main" id="{542AE084-4C82-D92A-9516-A5529DB983AF}"/>
              </a:ext>
            </a:extLst>
          </p:cNvPr>
          <p:cNvSpPr>
            <a:spLocks noGrp="1"/>
          </p:cNvSpPr>
          <p:nvPr>
            <p:ph type="sldNum" sz="quarter" idx="12"/>
          </p:nvPr>
        </p:nvSpPr>
        <p:spPr/>
        <p:txBody>
          <a:bodyPr/>
          <a:lstStyle/>
          <a:p>
            <a:fld id="{A49C798E-A141-4728-B2C1-C020555BD9EF}" type="slidenum">
              <a:rPr lang="en-GB" smtClean="0"/>
              <a:t>22</a:t>
            </a:fld>
            <a:endParaRPr lang="en-GB"/>
          </a:p>
        </p:txBody>
      </p:sp>
    </p:spTree>
    <p:extLst>
      <p:ext uri="{BB962C8B-B14F-4D97-AF65-F5344CB8AC3E}">
        <p14:creationId xmlns:p14="http://schemas.microsoft.com/office/powerpoint/2010/main" val="1959239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9232"/>
            <a:ext cx="6311900" cy="646331"/>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b="1" dirty="0"/>
              <a:t>  </a:t>
            </a:r>
            <a:r>
              <a:rPr lang="en-GB" sz="1200" dirty="0"/>
              <a:t>Carry out an investigation to compare the amount of infrared radiation radiated from different surfaces</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527187"/>
            <a:ext cx="6311900" cy="1200329"/>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Investigations are at the heart of science. Without experiments and investigations many scientific phenomena would not have been discovered or accepted. Current theories would also go unchallenged even if they contain errors.</a:t>
            </a:r>
          </a:p>
          <a:p>
            <a:r>
              <a:rPr lang="en-US" sz="1200" dirty="0">
                <a:latin typeface="+mj-lt"/>
              </a:rPr>
              <a:t>In this investigation you will investigate the radiation of infrared radiation from different surface types.</a:t>
            </a:r>
          </a:p>
        </p:txBody>
      </p:sp>
      <p:sp>
        <p:nvSpPr>
          <p:cNvPr id="5" name="TextBox 4">
            <a:extLst>
              <a:ext uri="{FF2B5EF4-FFF2-40B4-BE49-F238E27FC236}">
                <a16:creationId xmlns:a16="http://schemas.microsoft.com/office/drawing/2014/main" id="{709E4D19-78F3-D19E-7DBD-636A4A05AE31}"/>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5: Required Practical – Radiation and absorption</a:t>
            </a:r>
          </a:p>
        </p:txBody>
      </p:sp>
      <p:sp>
        <p:nvSpPr>
          <p:cNvPr id="2" name="Slide Number Placeholder 1">
            <a:extLst>
              <a:ext uri="{FF2B5EF4-FFF2-40B4-BE49-F238E27FC236}">
                <a16:creationId xmlns:a16="http://schemas.microsoft.com/office/drawing/2014/main" id="{10DF72EE-6B1A-B235-9019-9E0F6F453FE9}"/>
              </a:ext>
            </a:extLst>
          </p:cNvPr>
          <p:cNvSpPr>
            <a:spLocks noGrp="1"/>
          </p:cNvSpPr>
          <p:nvPr>
            <p:ph type="sldNum" sz="quarter" idx="12"/>
          </p:nvPr>
        </p:nvSpPr>
        <p:spPr/>
        <p:txBody>
          <a:bodyPr/>
          <a:lstStyle/>
          <a:p>
            <a:fld id="{A49C798E-A141-4728-B2C1-C020555BD9EF}" type="slidenum">
              <a:rPr lang="en-GB" smtClean="0"/>
              <a:t>23</a:t>
            </a:fld>
            <a:endParaRPr lang="en-GB"/>
          </a:p>
        </p:txBody>
      </p:sp>
    </p:spTree>
    <p:extLst>
      <p:ext uri="{BB962C8B-B14F-4D97-AF65-F5344CB8AC3E}">
        <p14:creationId xmlns:p14="http://schemas.microsoft.com/office/powerpoint/2010/main" val="728941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7E826F0-4691-CDF3-2187-A160123533FB}"/>
              </a:ext>
            </a:extLst>
          </p:cNvPr>
          <p:cNvSpPr txBox="1"/>
          <p:nvPr/>
        </p:nvSpPr>
        <p:spPr>
          <a:xfrm>
            <a:off x="273050" y="309843"/>
            <a:ext cx="6311900" cy="1818062"/>
          </a:xfrm>
          <a:prstGeom prst="rect">
            <a:avLst/>
          </a:prstGeom>
          <a:noFill/>
          <a:ln w="12700">
            <a:solidFill>
              <a:schemeClr val="tx1"/>
            </a:solidFill>
            <a:prstDash val="dash"/>
          </a:ln>
        </p:spPr>
        <p:txBody>
          <a:bodyPr wrap="square" rtlCol="0">
            <a:spAutoFit/>
          </a:bodyPr>
          <a:lstStyle/>
          <a:p>
            <a:r>
              <a:rPr lang="en-GB" sz="1200" b="1" dirty="0"/>
              <a:t>AQA Content</a:t>
            </a:r>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pPr>
              <a:lnSpc>
                <a:spcPct val="150000"/>
              </a:lnSpc>
            </a:pPr>
            <a:endParaRPr lang="en-GB" sz="1200" dirty="0"/>
          </a:p>
        </p:txBody>
      </p:sp>
      <p:grpSp>
        <p:nvGrpSpPr>
          <p:cNvPr id="7" name="Group 6">
            <a:extLst>
              <a:ext uri="{FF2B5EF4-FFF2-40B4-BE49-F238E27FC236}">
                <a16:creationId xmlns:a16="http://schemas.microsoft.com/office/drawing/2014/main" id="{2D3657E1-5C1A-2DC4-5026-113AAD10F52A}"/>
              </a:ext>
            </a:extLst>
          </p:cNvPr>
          <p:cNvGrpSpPr/>
          <p:nvPr/>
        </p:nvGrpSpPr>
        <p:grpSpPr>
          <a:xfrm>
            <a:off x="339725" y="548586"/>
            <a:ext cx="6048375" cy="1356413"/>
            <a:chOff x="-1384300" y="1377225"/>
            <a:chExt cx="6086475" cy="1356413"/>
          </a:xfrm>
        </p:grpSpPr>
        <p:pic>
          <p:nvPicPr>
            <p:cNvPr id="3" name="Picture 2">
              <a:extLst>
                <a:ext uri="{FF2B5EF4-FFF2-40B4-BE49-F238E27FC236}">
                  <a16:creationId xmlns:a16="http://schemas.microsoft.com/office/drawing/2014/main" id="{56A3DDCA-85B2-3EA8-3BE3-CE42E14BAB0D}"/>
                </a:ext>
              </a:extLst>
            </p:cNvPr>
            <p:cNvPicPr>
              <a:picLocks noChangeAspect="1"/>
            </p:cNvPicPr>
            <p:nvPr/>
          </p:nvPicPr>
          <p:blipFill rotWithShape="1">
            <a:blip r:embed="rId2"/>
            <a:srcRect l="26481" t="34527" r="30498" b="54672"/>
            <a:stretch/>
          </p:blipFill>
          <p:spPr>
            <a:xfrm>
              <a:off x="-1384300" y="1377225"/>
              <a:ext cx="5984875" cy="845275"/>
            </a:xfrm>
            <a:prstGeom prst="rect">
              <a:avLst/>
            </a:prstGeom>
          </p:spPr>
        </p:pic>
        <p:pic>
          <p:nvPicPr>
            <p:cNvPr id="5" name="Picture 4">
              <a:extLst>
                <a:ext uri="{FF2B5EF4-FFF2-40B4-BE49-F238E27FC236}">
                  <a16:creationId xmlns:a16="http://schemas.microsoft.com/office/drawing/2014/main" id="{BD7A7A72-EEF8-0797-74D7-6F8992D14294}"/>
                </a:ext>
              </a:extLst>
            </p:cNvPr>
            <p:cNvPicPr>
              <a:picLocks noChangeAspect="1"/>
            </p:cNvPicPr>
            <p:nvPr/>
          </p:nvPicPr>
          <p:blipFill rotWithShape="1">
            <a:blip r:embed="rId2"/>
            <a:srcRect l="26481" t="71782" r="29768" b="21687"/>
            <a:stretch/>
          </p:blipFill>
          <p:spPr>
            <a:xfrm>
              <a:off x="-1384300" y="2222499"/>
              <a:ext cx="6086475" cy="511139"/>
            </a:xfrm>
            <a:prstGeom prst="rect">
              <a:avLst/>
            </a:prstGeom>
          </p:spPr>
        </p:pic>
      </p:grpSp>
      <p:sp>
        <p:nvSpPr>
          <p:cNvPr id="2" name="Slide Number Placeholder 1">
            <a:extLst>
              <a:ext uri="{FF2B5EF4-FFF2-40B4-BE49-F238E27FC236}">
                <a16:creationId xmlns:a16="http://schemas.microsoft.com/office/drawing/2014/main" id="{A222A112-9BC9-A553-8717-337DD9668D6A}"/>
              </a:ext>
            </a:extLst>
          </p:cNvPr>
          <p:cNvSpPr>
            <a:spLocks noGrp="1"/>
          </p:cNvSpPr>
          <p:nvPr>
            <p:ph type="sldNum" sz="quarter" idx="12"/>
          </p:nvPr>
        </p:nvSpPr>
        <p:spPr/>
        <p:txBody>
          <a:bodyPr/>
          <a:lstStyle/>
          <a:p>
            <a:fld id="{A49C798E-A141-4728-B2C1-C020555BD9EF}" type="slidenum">
              <a:rPr lang="en-GB" smtClean="0"/>
              <a:t>24</a:t>
            </a:fld>
            <a:endParaRPr lang="en-GB"/>
          </a:p>
        </p:txBody>
      </p:sp>
    </p:spTree>
    <p:extLst>
      <p:ext uri="{BB962C8B-B14F-4D97-AF65-F5344CB8AC3E}">
        <p14:creationId xmlns:p14="http://schemas.microsoft.com/office/powerpoint/2010/main" val="4180680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09006"/>
            <a:ext cx="6311900" cy="5265159"/>
          </a:xfrm>
          <a:prstGeom prst="rect">
            <a:avLst/>
          </a:prstGeom>
          <a:noFill/>
          <a:ln w="28575">
            <a:noFill/>
          </a:ln>
        </p:spPr>
        <p:txBody>
          <a:bodyPr wrap="square" rtlCol="0">
            <a:spAutoFit/>
          </a:bodyPr>
          <a:lstStyle/>
          <a:p>
            <a:r>
              <a:rPr lang="en-GB" sz="1400" b="1" u="sng" dirty="0"/>
              <a:t>I wasn’t there but I still care!</a:t>
            </a:r>
          </a:p>
          <a:p>
            <a:pPr>
              <a:lnSpc>
                <a:spcPct val="150000"/>
              </a:lnSpc>
            </a:pPr>
            <a:r>
              <a:rPr lang="en-GB" sz="1200" dirty="0"/>
              <a:t>Use pages 190 – 191 &amp; 196 – 197 0f the GCSE Physics textbook.</a:t>
            </a:r>
          </a:p>
          <a:p>
            <a:pPr marL="228600" indent="-228600">
              <a:lnSpc>
                <a:spcPct val="150000"/>
              </a:lnSpc>
              <a:buAutoNum type="arabicPeriod"/>
            </a:pPr>
            <a:r>
              <a:rPr lang="en-GB" sz="1200" dirty="0"/>
              <a:t>Name the 7 electromagnetic waves</a:t>
            </a:r>
          </a:p>
          <a:p>
            <a:pPr>
              <a:lnSpc>
                <a:spcPct val="150000"/>
              </a:lnSpc>
            </a:pPr>
            <a:r>
              <a:rPr lang="en-GB" sz="1200" dirty="0"/>
              <a:t>………………………………………………………………………………………………………………………………………………………………………………………………………………………………………………………………………………………………………………………………………………………………………………………………………………………………………………………………………………</a:t>
            </a:r>
          </a:p>
          <a:p>
            <a:pPr marL="228600" indent="-228600">
              <a:lnSpc>
                <a:spcPct val="150000"/>
              </a:lnSpc>
              <a:buFont typeface="+mj-lt"/>
              <a:buAutoNum type="arabicPeriod" startAt="2"/>
            </a:pPr>
            <a:r>
              <a:rPr lang="en-GB" sz="1200" dirty="0"/>
              <a:t>What 3 things can electromagnetic waves do?</a:t>
            </a:r>
          </a:p>
          <a:p>
            <a:pPr>
              <a:lnSpc>
                <a:spcPct val="150000"/>
              </a:lnSpc>
            </a:pPr>
            <a:r>
              <a:rPr lang="en-GB" sz="1200" dirty="0"/>
              <a:t>………………………………………………………………………………………………………………………………………………………………………………………………………………………………………………………………………………………………………………………………………………………………………………………………………………………………………………………………………………</a:t>
            </a:r>
          </a:p>
          <a:p>
            <a:pPr marL="228600" indent="-228600">
              <a:lnSpc>
                <a:spcPct val="150000"/>
              </a:lnSpc>
              <a:buFont typeface="+mj-lt"/>
              <a:buAutoNum type="arabicPeriod" startAt="3"/>
            </a:pPr>
            <a:r>
              <a:rPr lang="en-GB" sz="1200" dirty="0"/>
              <a:t>Name the 3 types of ionising radiation</a:t>
            </a:r>
          </a:p>
          <a:p>
            <a:pPr>
              <a:lnSpc>
                <a:spcPct val="150000"/>
              </a:lnSpc>
            </a:pPr>
            <a:r>
              <a:rPr lang="en-GB" sz="1200" dirty="0"/>
              <a:t>………………………………………………………………………………………………………………………………………………………………………………………………………………………………………………………………………………………………………………………………………………………………………………………………………………………………………………………………………………</a:t>
            </a:r>
          </a:p>
          <a:p>
            <a:pPr marL="228600" indent="-228600">
              <a:lnSpc>
                <a:spcPct val="150000"/>
              </a:lnSpc>
              <a:buFont typeface="+mj-lt"/>
              <a:buAutoNum type="arabicPeriod" startAt="4"/>
            </a:pPr>
            <a:r>
              <a:rPr lang="en-GB" sz="1200" dirty="0"/>
              <a:t>What is the unit for radiation dose?</a:t>
            </a:r>
          </a:p>
          <a:p>
            <a:pPr>
              <a:lnSpc>
                <a:spcPct val="150000"/>
              </a:lnSpc>
            </a:pPr>
            <a:r>
              <a:rPr lang="en-GB" sz="1200" dirty="0"/>
              <a:t>………………………………………………………………………………………………………………………………………………………………………………………………………………………………………………………………………………………………………………………………………………………………………………………………………………………………………………………………………………</a:t>
            </a:r>
          </a:p>
          <a:p>
            <a:pPr>
              <a:lnSpc>
                <a:spcPct val="150000"/>
              </a:lnSpc>
            </a:pPr>
            <a:endParaRPr lang="en-GB" sz="1200" dirty="0"/>
          </a:p>
        </p:txBody>
      </p:sp>
      <p:sp>
        <p:nvSpPr>
          <p:cNvPr id="2" name="Slide Number Placeholder 1">
            <a:extLst>
              <a:ext uri="{FF2B5EF4-FFF2-40B4-BE49-F238E27FC236}">
                <a16:creationId xmlns:a16="http://schemas.microsoft.com/office/drawing/2014/main" id="{7468D36F-ABCD-B3D0-F67E-7F11813A4B81}"/>
              </a:ext>
            </a:extLst>
          </p:cNvPr>
          <p:cNvSpPr>
            <a:spLocks noGrp="1"/>
          </p:cNvSpPr>
          <p:nvPr>
            <p:ph type="sldNum" sz="quarter" idx="12"/>
          </p:nvPr>
        </p:nvSpPr>
        <p:spPr/>
        <p:txBody>
          <a:bodyPr/>
          <a:lstStyle/>
          <a:p>
            <a:fld id="{A49C798E-A141-4728-B2C1-C020555BD9EF}" type="slidenum">
              <a:rPr lang="en-GB" smtClean="0"/>
              <a:t>25</a:t>
            </a:fld>
            <a:endParaRPr lang="en-GB"/>
          </a:p>
        </p:txBody>
      </p:sp>
    </p:spTree>
    <p:extLst>
      <p:ext uri="{BB962C8B-B14F-4D97-AF65-F5344CB8AC3E}">
        <p14:creationId xmlns:p14="http://schemas.microsoft.com/office/powerpoint/2010/main" val="2660954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dirty="0">
                          <a:solidFill>
                            <a:schemeClr val="tx1"/>
                          </a:solidFill>
                        </a:rPr>
                        <a:t>In this investigation you will compare the amount of infrared radiation that is radiated by different surfaces.  You will then evaluate the data that you obtain.</a:t>
                      </a:r>
                    </a:p>
                    <a:p>
                      <a:pPr>
                        <a:lnSpc>
                          <a:spcPct val="150000"/>
                        </a:lnSpc>
                      </a:pPr>
                      <a:r>
                        <a:rPr lang="en-GB" sz="1200" dirty="0">
                          <a:solidFill>
                            <a:schemeClr val="tx1"/>
                          </a:solidFill>
                        </a:rPr>
                        <a:t>The method for the basic experiment is given below.  You will use an infrared detector to measure the infrared radiation radiated from each surface.</a:t>
                      </a:r>
                    </a:p>
                    <a:p>
                      <a:pPr>
                        <a:lnSpc>
                          <a:spcPct val="150000"/>
                        </a:lnSpc>
                      </a:pPr>
                      <a:r>
                        <a:rPr lang="en-GB" sz="1200" dirty="0">
                          <a:solidFill>
                            <a:schemeClr val="tx1"/>
                          </a:solidFill>
                        </a:rPr>
                        <a:t>Basic method:</a:t>
                      </a:r>
                    </a:p>
                    <a:p>
                      <a:pPr>
                        <a:lnSpc>
                          <a:spcPct val="150000"/>
                        </a:lnSpc>
                      </a:pPr>
                      <a:r>
                        <a:rPr lang="en-GB" sz="1200" b="0" dirty="0">
                          <a:solidFill>
                            <a:schemeClr val="tx1"/>
                          </a:solidFill>
                        </a:rPr>
                        <a:t>1. Put the Leslie cube onto the heat-proof mat.</a:t>
                      </a:r>
                    </a:p>
                    <a:p>
                      <a:pPr>
                        <a:lnSpc>
                          <a:spcPct val="150000"/>
                        </a:lnSpc>
                      </a:pPr>
                      <a:r>
                        <a:rPr lang="en-GB" sz="1200" b="0" dirty="0">
                          <a:solidFill>
                            <a:schemeClr val="tx1"/>
                          </a:solidFill>
                        </a:rPr>
                        <a:t>2. Fill the cube with very hot water and put the lid on the cube. Your apparatus should look like this:</a:t>
                      </a: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r>
                        <a:rPr lang="en-GB" sz="1200" b="0" u="none" dirty="0">
                          <a:solidFill>
                            <a:schemeClr val="tx1"/>
                          </a:solidFill>
                        </a:rPr>
                        <a:t>3. Use the detector to measure the amount of infrared radiated from each surface. </a:t>
                      </a:r>
                    </a:p>
                    <a:p>
                      <a:pPr>
                        <a:lnSpc>
                          <a:spcPct val="150000"/>
                        </a:lnSpc>
                      </a:pPr>
                      <a:r>
                        <a:rPr lang="en-GB" sz="1200" b="0" u="none" dirty="0">
                          <a:solidFill>
                            <a:schemeClr val="tx1"/>
                          </a:solidFill>
                        </a:rPr>
                        <a:t>Make sure that the detector is the same distance from each surface.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a:extLst>
              <a:ext uri="{FF2B5EF4-FFF2-40B4-BE49-F238E27FC236}">
                <a16:creationId xmlns:a16="http://schemas.microsoft.com/office/drawing/2014/main" id="{E79EB01A-8EC1-8E50-A1B0-8E5CFFB52A4A}"/>
              </a:ext>
            </a:extLst>
          </p:cNvPr>
          <p:cNvPicPr>
            <a:picLocks noChangeAspect="1"/>
          </p:cNvPicPr>
          <p:nvPr/>
        </p:nvPicPr>
        <p:blipFill rotWithShape="1">
          <a:blip r:embed="rId2"/>
          <a:srcRect l="31296" t="50000" r="32593" b="24979"/>
          <a:stretch/>
        </p:blipFill>
        <p:spPr>
          <a:xfrm>
            <a:off x="1115427" y="2749550"/>
            <a:ext cx="4627145" cy="1803400"/>
          </a:xfrm>
          <a:prstGeom prst="rect">
            <a:avLst/>
          </a:prstGeom>
        </p:spPr>
      </p:pic>
      <p:sp>
        <p:nvSpPr>
          <p:cNvPr id="3" name="Slide Number Placeholder 2">
            <a:extLst>
              <a:ext uri="{FF2B5EF4-FFF2-40B4-BE49-F238E27FC236}">
                <a16:creationId xmlns:a16="http://schemas.microsoft.com/office/drawing/2014/main" id="{168717D5-72F8-BCAD-DF7E-51FA52451031}"/>
              </a:ext>
            </a:extLst>
          </p:cNvPr>
          <p:cNvSpPr>
            <a:spLocks noGrp="1"/>
          </p:cNvSpPr>
          <p:nvPr>
            <p:ph type="sldNum" sz="quarter" idx="12"/>
          </p:nvPr>
        </p:nvSpPr>
        <p:spPr/>
        <p:txBody>
          <a:bodyPr/>
          <a:lstStyle/>
          <a:p>
            <a:fld id="{A49C798E-A141-4728-B2C1-C020555BD9EF}" type="slidenum">
              <a:rPr lang="en-GB" smtClean="0"/>
              <a:t>26</a:t>
            </a:fld>
            <a:endParaRPr lang="en-GB"/>
          </a:p>
        </p:txBody>
      </p:sp>
    </p:spTree>
    <p:extLst>
      <p:ext uri="{BB962C8B-B14F-4D97-AF65-F5344CB8AC3E}">
        <p14:creationId xmlns:p14="http://schemas.microsoft.com/office/powerpoint/2010/main" val="189260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3418500"/>
          </a:xfrm>
          <a:prstGeom prst="rect">
            <a:avLst/>
          </a:prstGeom>
          <a:noFill/>
          <a:ln w="28575">
            <a:noFill/>
          </a:ln>
        </p:spPr>
        <p:txBody>
          <a:bodyPr wrap="square" rtlCol="0">
            <a:spAutoFit/>
          </a:bodyPr>
          <a:lstStyle/>
          <a:p>
            <a:r>
              <a:rPr lang="en-GB" sz="1400" b="1" u="sng" dirty="0"/>
              <a:t>Results table:</a:t>
            </a:r>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r>
              <a:rPr lang="en-GB" sz="1400" dirty="0"/>
              <a:t>Plot an appropriate chart of your data</a:t>
            </a:r>
          </a:p>
          <a:p>
            <a:pPr>
              <a:lnSpc>
                <a:spcPct val="150000"/>
              </a:lnSpc>
            </a:pPr>
            <a:endParaRPr lang="en-GB" sz="1200" dirty="0"/>
          </a:p>
          <a:p>
            <a:pPr>
              <a:lnSpc>
                <a:spcPct val="150000"/>
              </a:lnSpc>
            </a:pPr>
            <a:endParaRPr lang="en-GB" sz="1200" dirty="0"/>
          </a:p>
        </p:txBody>
      </p:sp>
      <p:grpSp>
        <p:nvGrpSpPr>
          <p:cNvPr id="10" name="Group 9">
            <a:extLst>
              <a:ext uri="{FF2B5EF4-FFF2-40B4-BE49-F238E27FC236}">
                <a16:creationId xmlns:a16="http://schemas.microsoft.com/office/drawing/2014/main" id="{D9000484-0192-04F1-5C68-A03F978718B9}"/>
              </a:ext>
            </a:extLst>
          </p:cNvPr>
          <p:cNvGrpSpPr/>
          <p:nvPr/>
        </p:nvGrpSpPr>
        <p:grpSpPr>
          <a:xfrm>
            <a:off x="273050" y="622300"/>
            <a:ext cx="6361289" cy="2311400"/>
            <a:chOff x="273050" y="622300"/>
            <a:chExt cx="6361289" cy="2489200"/>
          </a:xfrm>
        </p:grpSpPr>
        <p:pic>
          <p:nvPicPr>
            <p:cNvPr id="3" name="Picture 2">
              <a:extLst>
                <a:ext uri="{FF2B5EF4-FFF2-40B4-BE49-F238E27FC236}">
                  <a16:creationId xmlns:a16="http://schemas.microsoft.com/office/drawing/2014/main" id="{2A36FF88-1E9C-FCC5-418E-3C979D047F86}"/>
                </a:ext>
              </a:extLst>
            </p:cNvPr>
            <p:cNvPicPr>
              <a:picLocks noChangeAspect="1"/>
            </p:cNvPicPr>
            <p:nvPr/>
          </p:nvPicPr>
          <p:blipFill rotWithShape="1">
            <a:blip r:embed="rId2"/>
            <a:srcRect l="38148" t="59547" r="15000" b="7860"/>
            <a:stretch/>
          </p:blipFill>
          <p:spPr>
            <a:xfrm>
              <a:off x="273050" y="622300"/>
              <a:ext cx="6361289" cy="2489200"/>
            </a:xfrm>
            <a:prstGeom prst="rect">
              <a:avLst/>
            </a:prstGeom>
          </p:spPr>
        </p:pic>
        <p:sp>
          <p:nvSpPr>
            <p:cNvPr id="5" name="Rectangle 4">
              <a:extLst>
                <a:ext uri="{FF2B5EF4-FFF2-40B4-BE49-F238E27FC236}">
                  <a16:creationId xmlns:a16="http://schemas.microsoft.com/office/drawing/2014/main" id="{25670473-681E-32D6-B8BC-F5BCC458F329}"/>
                </a:ext>
              </a:extLst>
            </p:cNvPr>
            <p:cNvSpPr/>
            <p:nvPr/>
          </p:nvSpPr>
          <p:spPr>
            <a:xfrm>
              <a:off x="2514600" y="1359942"/>
              <a:ext cx="1079500"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A05221A-FC72-9E76-D65D-5AABDE5D99F7}"/>
                </a:ext>
              </a:extLst>
            </p:cNvPr>
            <p:cNvSpPr/>
            <p:nvPr/>
          </p:nvSpPr>
          <p:spPr>
            <a:xfrm>
              <a:off x="2526594" y="1803921"/>
              <a:ext cx="1079500"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DB1697E-1069-64BB-12C7-C6F348C2EDDD}"/>
                </a:ext>
              </a:extLst>
            </p:cNvPr>
            <p:cNvSpPr/>
            <p:nvPr/>
          </p:nvSpPr>
          <p:spPr>
            <a:xfrm>
              <a:off x="2526594" y="2165610"/>
              <a:ext cx="1079500"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6B98CCC-93D9-E00A-FAAB-4216C08ED989}"/>
                </a:ext>
              </a:extLst>
            </p:cNvPr>
            <p:cNvSpPr/>
            <p:nvPr/>
          </p:nvSpPr>
          <p:spPr>
            <a:xfrm>
              <a:off x="2501194" y="2546895"/>
              <a:ext cx="1079500"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6" name="Picture 2">
            <a:extLst>
              <a:ext uri="{FF2B5EF4-FFF2-40B4-BE49-F238E27FC236}">
                <a16:creationId xmlns:a16="http://schemas.microsoft.com/office/drawing/2014/main" id="{AC905982-D78E-6D11-3CB0-7306F552F03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39436"/>
          <a:stretch/>
        </p:blipFill>
        <p:spPr bwMode="auto">
          <a:xfrm>
            <a:off x="239712" y="3289869"/>
            <a:ext cx="6427964" cy="555962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2A87169B-DF07-9E55-3C52-65DB18803070}"/>
              </a:ext>
            </a:extLst>
          </p:cNvPr>
          <p:cNvSpPr>
            <a:spLocks noGrp="1"/>
          </p:cNvSpPr>
          <p:nvPr>
            <p:ph type="sldNum" sz="quarter" idx="12"/>
          </p:nvPr>
        </p:nvSpPr>
        <p:spPr/>
        <p:txBody>
          <a:bodyPr/>
          <a:lstStyle/>
          <a:p>
            <a:fld id="{A49C798E-A141-4728-B2C1-C020555BD9EF}" type="slidenum">
              <a:rPr lang="en-GB" smtClean="0"/>
              <a:t>27</a:t>
            </a:fld>
            <a:endParaRPr lang="en-GB"/>
          </a:p>
        </p:txBody>
      </p:sp>
    </p:spTree>
    <p:extLst>
      <p:ext uri="{BB962C8B-B14F-4D97-AF65-F5344CB8AC3E}">
        <p14:creationId xmlns:p14="http://schemas.microsoft.com/office/powerpoint/2010/main" val="2955186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617733"/>
          </a:xfrm>
          <a:prstGeom prst="rect">
            <a:avLst/>
          </a:prstGeom>
          <a:noFill/>
          <a:ln w="28575">
            <a:noFill/>
          </a:ln>
        </p:spPr>
        <p:txBody>
          <a:bodyPr wrap="square" rtlCol="0">
            <a:spAutoFit/>
          </a:bodyPr>
          <a:lstStyle/>
          <a:p>
            <a:pPr>
              <a:lnSpc>
                <a:spcPct val="150000"/>
              </a:lnSpc>
            </a:pPr>
            <a:endParaRPr lang="en-GB" sz="1200" dirty="0"/>
          </a:p>
          <a:p>
            <a:pPr>
              <a:lnSpc>
                <a:spcPct val="150000"/>
              </a:lnSpc>
            </a:pPr>
            <a:endParaRPr lang="en-GB" sz="1200" dirty="0"/>
          </a:p>
        </p:txBody>
      </p:sp>
      <p:sp>
        <p:nvSpPr>
          <p:cNvPr id="2" name="TextBox 1">
            <a:extLst>
              <a:ext uri="{FF2B5EF4-FFF2-40B4-BE49-F238E27FC236}">
                <a16:creationId xmlns:a16="http://schemas.microsoft.com/office/drawing/2014/main" id="{6E52A29B-4303-4E52-E32D-578AB69D13B7}"/>
              </a:ext>
            </a:extLst>
          </p:cNvPr>
          <p:cNvSpPr txBox="1"/>
          <p:nvPr/>
        </p:nvSpPr>
        <p:spPr>
          <a:xfrm>
            <a:off x="273050" y="387065"/>
            <a:ext cx="6311900" cy="8173648"/>
          </a:xfrm>
          <a:prstGeom prst="rect">
            <a:avLst/>
          </a:prstGeom>
          <a:noFill/>
          <a:ln w="28575">
            <a:noFill/>
          </a:ln>
        </p:spPr>
        <p:txBody>
          <a:bodyPr wrap="square" rtlCol="0">
            <a:spAutoFit/>
          </a:bodyPr>
          <a:lstStyle/>
          <a:p>
            <a:pPr>
              <a:lnSpc>
                <a:spcPct val="150000"/>
              </a:lnSpc>
            </a:pPr>
            <a:r>
              <a:rPr lang="en-GB" sz="1400" b="1" u="sng" dirty="0"/>
              <a:t>Analysis:</a:t>
            </a:r>
          </a:p>
          <a:p>
            <a:pPr>
              <a:lnSpc>
                <a:spcPct val="150000"/>
              </a:lnSpc>
            </a:pPr>
            <a:endParaRPr lang="en-GB" sz="1400" b="1" u="sng" dirty="0"/>
          </a:p>
          <a:p>
            <a:pPr>
              <a:lnSpc>
                <a:spcPct val="150000"/>
              </a:lnSpc>
            </a:pPr>
            <a:r>
              <a:rPr lang="en-GB" sz="1400" u="sng" dirty="0"/>
              <a:t>Questions to consider:</a:t>
            </a:r>
          </a:p>
          <a:p>
            <a:pPr>
              <a:lnSpc>
                <a:spcPct val="150000"/>
              </a:lnSpc>
            </a:pPr>
            <a:endParaRPr lang="en-GB" sz="1400" b="1" u="sng" dirty="0"/>
          </a:p>
          <a:p>
            <a:pPr marL="342900" indent="-342900">
              <a:lnSpc>
                <a:spcPct val="150000"/>
              </a:lnSpc>
              <a:buAutoNum type="arabicPeriod"/>
            </a:pPr>
            <a:r>
              <a:rPr lang="en-GB" sz="1400" dirty="0"/>
              <a:t>Why is it important that the detector is held the same distance from each side of the cube?</a:t>
            </a:r>
          </a:p>
          <a:p>
            <a:pPr>
              <a:lnSpc>
                <a:spcPct val="150000"/>
              </a:lnSpc>
            </a:pPr>
            <a:r>
              <a:rPr lang="en-GB" sz="1400" dirty="0"/>
              <a:t>……………………………………………………………………………………………………………………………………………………………………………………………………………………………………………………………………………………………………………………………………………………………………………………………………………………………………………………………………………………………………………………………………………………</a:t>
            </a:r>
          </a:p>
          <a:p>
            <a:pPr marL="342900" indent="-342900">
              <a:lnSpc>
                <a:spcPct val="150000"/>
              </a:lnSpc>
              <a:buFont typeface="+mj-lt"/>
              <a:buAutoNum type="arabicPeriod" startAt="2"/>
            </a:pPr>
            <a:r>
              <a:rPr lang="en-GB" sz="1400" dirty="0"/>
              <a:t>Why is it appropriate to use the readings to draw a bar chart and not a line graph?</a:t>
            </a:r>
          </a:p>
          <a:p>
            <a:pPr>
              <a:lnSpc>
                <a:spcPct val="150000"/>
              </a:lnSpc>
            </a:pPr>
            <a:r>
              <a:rPr lang="en-GB" sz="1400" dirty="0"/>
              <a:t>……………………………………………………………………………………………………………………………………………………………………………………………………………………………………………………………………………………………………………………………………………………………………………………………………………………………………………………………………………………………………………………………………………………</a:t>
            </a:r>
            <a:endParaRPr lang="en-GB" sz="1400" b="1" u="sng" dirty="0"/>
          </a:p>
          <a:p>
            <a:pPr>
              <a:lnSpc>
                <a:spcPct val="150000"/>
              </a:lnSpc>
            </a:pPr>
            <a:endParaRPr lang="en-GB" sz="1400" b="1" u="sng" dirty="0"/>
          </a:p>
          <a:p>
            <a:pPr>
              <a:lnSpc>
                <a:spcPct val="150000"/>
              </a:lnSpc>
            </a:pPr>
            <a:r>
              <a:rPr lang="en-GB" sz="1400" dirty="0"/>
              <a:t>Rank the surfaces from highest to lowest radiation by type of surface</a:t>
            </a:r>
          </a:p>
          <a:p>
            <a:pPr marL="228600" indent="-228600">
              <a:lnSpc>
                <a:spcPct val="150000"/>
              </a:lnSpc>
              <a:buAutoNum type="arabicPeriod"/>
            </a:pPr>
            <a:endParaRPr lang="en-GB" sz="1400" dirty="0"/>
          </a:p>
          <a:p>
            <a:pPr>
              <a:lnSpc>
                <a:spcPct val="150000"/>
              </a:lnSpc>
            </a:pPr>
            <a:r>
              <a:rPr lang="en-GB" sz="1400" dirty="0"/>
              <a:t>1.  …………………………………………...........</a:t>
            </a:r>
          </a:p>
          <a:p>
            <a:pPr>
              <a:lnSpc>
                <a:spcPct val="150000"/>
              </a:lnSpc>
            </a:pPr>
            <a:r>
              <a:rPr lang="en-GB" sz="1400" dirty="0"/>
              <a:t>2.  …………………………………………...........</a:t>
            </a:r>
          </a:p>
          <a:p>
            <a:pPr>
              <a:lnSpc>
                <a:spcPct val="150000"/>
              </a:lnSpc>
            </a:pPr>
            <a:r>
              <a:rPr lang="en-GB" sz="1400" dirty="0"/>
              <a:t>3.  …………………………………………...........</a:t>
            </a:r>
          </a:p>
          <a:p>
            <a:pPr>
              <a:lnSpc>
                <a:spcPct val="150000"/>
              </a:lnSpc>
            </a:pPr>
            <a:r>
              <a:rPr lang="en-GB" sz="1400" dirty="0"/>
              <a:t>4.  …………………………………………...........</a:t>
            </a:r>
          </a:p>
          <a:p>
            <a:endParaRPr lang="en-GB" sz="1400" dirty="0"/>
          </a:p>
          <a:p>
            <a:endParaRPr lang="en-GB" sz="1200" dirty="0"/>
          </a:p>
          <a:p>
            <a:pPr>
              <a:lnSpc>
                <a:spcPct val="150000"/>
              </a:lnSpc>
            </a:pPr>
            <a:endParaRPr lang="en-GB" sz="1200" dirty="0"/>
          </a:p>
        </p:txBody>
      </p:sp>
      <p:sp>
        <p:nvSpPr>
          <p:cNvPr id="3" name="Slide Number Placeholder 2">
            <a:extLst>
              <a:ext uri="{FF2B5EF4-FFF2-40B4-BE49-F238E27FC236}">
                <a16:creationId xmlns:a16="http://schemas.microsoft.com/office/drawing/2014/main" id="{8A31D35A-B702-30B6-C92C-AE1457F87B3C}"/>
              </a:ext>
            </a:extLst>
          </p:cNvPr>
          <p:cNvSpPr>
            <a:spLocks noGrp="1"/>
          </p:cNvSpPr>
          <p:nvPr>
            <p:ph type="sldNum" sz="quarter" idx="12"/>
          </p:nvPr>
        </p:nvSpPr>
        <p:spPr/>
        <p:txBody>
          <a:bodyPr/>
          <a:lstStyle/>
          <a:p>
            <a:fld id="{A49C798E-A141-4728-B2C1-C020555BD9EF}" type="slidenum">
              <a:rPr lang="en-GB" smtClean="0"/>
              <a:t>28</a:t>
            </a:fld>
            <a:endParaRPr lang="en-GB"/>
          </a:p>
        </p:txBody>
      </p:sp>
    </p:spTree>
    <p:extLst>
      <p:ext uri="{BB962C8B-B14F-4D97-AF65-F5344CB8AC3E}">
        <p14:creationId xmlns:p14="http://schemas.microsoft.com/office/powerpoint/2010/main" val="2673237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8650701"/>
          </a:xfrm>
          <a:prstGeom prst="rect">
            <a:avLst/>
          </a:prstGeom>
          <a:noFill/>
          <a:ln w="28575">
            <a:noFill/>
          </a:ln>
        </p:spPr>
        <p:txBody>
          <a:bodyPr wrap="square" rtlCol="0">
            <a:spAutoFit/>
          </a:bodyPr>
          <a:lstStyle/>
          <a:p>
            <a:pPr>
              <a:lnSpc>
                <a:spcPct val="150000"/>
              </a:lnSpc>
            </a:pPr>
            <a:r>
              <a:rPr lang="en-GB" sz="1200" b="1" dirty="0"/>
              <a:t>The nature of the surface</a:t>
            </a:r>
            <a:r>
              <a:rPr lang="en-GB" sz="1200" dirty="0"/>
              <a:t>:</a:t>
            </a:r>
          </a:p>
          <a:p>
            <a:pPr>
              <a:lnSpc>
                <a:spcPct val="150000"/>
              </a:lnSpc>
            </a:pPr>
            <a:r>
              <a:rPr lang="en-GB" sz="1200" dirty="0"/>
              <a:t>Your results should indicate that </a:t>
            </a:r>
            <a:r>
              <a:rPr lang="en-GB" sz="1200" dirty="0">
                <a:solidFill>
                  <a:srgbClr val="111111"/>
                </a:solidFill>
                <a:latin typeface="-apple-system"/>
              </a:rPr>
              <a:t>d</a:t>
            </a:r>
            <a:r>
              <a:rPr lang="en-GB" sz="1200" b="0" i="0" dirty="0">
                <a:solidFill>
                  <a:srgbClr val="111111"/>
                </a:solidFill>
                <a:effectLst/>
                <a:latin typeface="-apple-system"/>
              </a:rPr>
              <a:t>ark, matt surfaces are good absorbers and emitters of infrared radiation, making them warm up quickly when exposed to heat. On the other hand, light, shiny surfaces are poor absorbers and good reflectors of infrared radiation, so they heat up more slowly.</a:t>
            </a:r>
          </a:p>
          <a:p>
            <a:pPr>
              <a:lnSpc>
                <a:spcPct val="150000"/>
              </a:lnSpc>
            </a:pPr>
            <a:endParaRPr lang="en-GB" sz="1200" dirty="0">
              <a:solidFill>
                <a:srgbClr val="111111"/>
              </a:solidFill>
              <a:latin typeface="-apple-system"/>
            </a:endParaRPr>
          </a:p>
          <a:p>
            <a:pPr>
              <a:lnSpc>
                <a:spcPct val="150000"/>
              </a:lnSpc>
            </a:pPr>
            <a:r>
              <a:rPr lang="en-GB" sz="1200" b="1" dirty="0">
                <a:solidFill>
                  <a:srgbClr val="111111"/>
                </a:solidFill>
                <a:latin typeface="-apple-system"/>
              </a:rPr>
              <a:t>Exam questions:</a:t>
            </a: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solidFill>
                <a:srgbClr val="111111"/>
              </a:solidFill>
              <a:latin typeface="-apple-system"/>
            </a:endParaRPr>
          </a:p>
          <a:p>
            <a:pPr>
              <a:lnSpc>
                <a:spcPct val="150000"/>
              </a:lnSpc>
            </a:pPr>
            <a:endParaRPr lang="en-GB" sz="1200" dirty="0"/>
          </a:p>
          <a:p>
            <a:pPr>
              <a:lnSpc>
                <a:spcPct val="150000"/>
              </a:lnSpc>
            </a:pPr>
            <a:endParaRPr lang="en-GB" sz="1200" dirty="0"/>
          </a:p>
        </p:txBody>
      </p:sp>
      <p:pic>
        <p:nvPicPr>
          <p:cNvPr id="9" name="Picture 8">
            <a:extLst>
              <a:ext uri="{FF2B5EF4-FFF2-40B4-BE49-F238E27FC236}">
                <a16:creationId xmlns:a16="http://schemas.microsoft.com/office/drawing/2014/main" id="{1EBCE62E-A8F4-75F9-D259-8D9BF1526908}"/>
              </a:ext>
            </a:extLst>
          </p:cNvPr>
          <p:cNvPicPr>
            <a:picLocks noChangeAspect="1"/>
          </p:cNvPicPr>
          <p:nvPr/>
        </p:nvPicPr>
        <p:blipFill rotWithShape="1">
          <a:blip r:embed="rId2"/>
          <a:srcRect l="30371" t="26041" r="26296" b="10494"/>
          <a:stretch/>
        </p:blipFill>
        <p:spPr>
          <a:xfrm>
            <a:off x="273050" y="2501900"/>
            <a:ext cx="6178550" cy="5089940"/>
          </a:xfrm>
          <a:prstGeom prst="rect">
            <a:avLst/>
          </a:prstGeom>
        </p:spPr>
      </p:pic>
      <p:sp>
        <p:nvSpPr>
          <p:cNvPr id="2" name="Slide Number Placeholder 1">
            <a:extLst>
              <a:ext uri="{FF2B5EF4-FFF2-40B4-BE49-F238E27FC236}">
                <a16:creationId xmlns:a16="http://schemas.microsoft.com/office/drawing/2014/main" id="{016CCF41-1E51-C20F-6914-0E58B77622DC}"/>
              </a:ext>
            </a:extLst>
          </p:cNvPr>
          <p:cNvSpPr>
            <a:spLocks noGrp="1"/>
          </p:cNvSpPr>
          <p:nvPr>
            <p:ph type="sldNum" sz="quarter" idx="12"/>
          </p:nvPr>
        </p:nvSpPr>
        <p:spPr/>
        <p:txBody>
          <a:bodyPr/>
          <a:lstStyle/>
          <a:p>
            <a:fld id="{A49C798E-A141-4728-B2C1-C020555BD9EF}" type="slidenum">
              <a:rPr lang="en-GB" smtClean="0"/>
              <a:t>29</a:t>
            </a:fld>
            <a:endParaRPr lang="en-GB"/>
          </a:p>
        </p:txBody>
      </p:sp>
    </p:spTree>
    <p:extLst>
      <p:ext uri="{BB962C8B-B14F-4D97-AF65-F5344CB8AC3E}">
        <p14:creationId xmlns:p14="http://schemas.microsoft.com/office/powerpoint/2010/main" val="149557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7">
            <a:extLst>
              <a:ext uri="{FF2B5EF4-FFF2-40B4-BE49-F238E27FC236}">
                <a16:creationId xmlns:a16="http://schemas.microsoft.com/office/drawing/2014/main" id="{E160ACF2-1D29-01F0-E5D6-A404E41B1B95}"/>
              </a:ext>
            </a:extLst>
          </p:cNvPr>
          <p:cNvGraphicFramePr>
            <a:graphicFrameLocks noGrp="1"/>
          </p:cNvGraphicFramePr>
          <p:nvPr>
            <p:extLst>
              <p:ext uri="{D42A27DB-BD31-4B8C-83A1-F6EECF244321}">
                <p14:modId xmlns:p14="http://schemas.microsoft.com/office/powerpoint/2010/main" val="2333405838"/>
              </p:ext>
            </p:extLst>
          </p:nvPr>
        </p:nvGraphicFramePr>
        <p:xfrm>
          <a:off x="273050" y="436499"/>
          <a:ext cx="6311899" cy="3053080"/>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1068356305"/>
                    </a:ext>
                  </a:extLst>
                </a:gridCol>
                <a:gridCol w="4495799">
                  <a:extLst>
                    <a:ext uri="{9D8B030D-6E8A-4147-A177-3AD203B41FA5}">
                      <a16:colId xmlns:a16="http://schemas.microsoft.com/office/drawing/2014/main" val="3913828224"/>
                    </a:ext>
                  </a:extLst>
                </a:gridCol>
              </a:tblGrid>
              <a:tr h="370840">
                <a:tc gridSpan="2">
                  <a:txBody>
                    <a:bodyPr/>
                    <a:lstStyle/>
                    <a:p>
                      <a:r>
                        <a:rPr lang="en-GB" sz="1200" b="1" dirty="0"/>
                        <a:t>KEY VOCABULARY LIST</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996584451"/>
                  </a:ext>
                </a:extLst>
              </a:tr>
              <a:tr h="370840">
                <a:tc>
                  <a:txBody>
                    <a:bodyPr/>
                    <a:lstStyle/>
                    <a:p>
                      <a:r>
                        <a:rPr lang="en-GB" sz="1200" dirty="0"/>
                        <a:t>Amplitude</a:t>
                      </a:r>
                    </a:p>
                  </a:txBody>
                  <a:tcPr/>
                </a:tc>
                <a:tc>
                  <a:txBody>
                    <a:bodyPr/>
                    <a:lstStyle/>
                    <a:p>
                      <a:r>
                        <a:rPr lang="en-GB" sz="1200" dirty="0"/>
                        <a:t>The distance from a peak to the zero position of a wave. </a:t>
                      </a:r>
                    </a:p>
                  </a:txBody>
                  <a:tcPr/>
                </a:tc>
                <a:extLst>
                  <a:ext uri="{0D108BD9-81ED-4DB2-BD59-A6C34878D82A}">
                    <a16:rowId xmlns:a16="http://schemas.microsoft.com/office/drawing/2014/main" val="3986441415"/>
                  </a:ext>
                </a:extLst>
              </a:tr>
              <a:tr h="370840">
                <a:tc>
                  <a:txBody>
                    <a:bodyPr/>
                    <a:lstStyle/>
                    <a:p>
                      <a:r>
                        <a:rPr lang="en-GB" sz="1200" dirty="0"/>
                        <a:t>Frequency</a:t>
                      </a:r>
                    </a:p>
                  </a:txBody>
                  <a:tcPr/>
                </a:tc>
                <a:tc>
                  <a:txBody>
                    <a:bodyPr/>
                    <a:lstStyle/>
                    <a:p>
                      <a:r>
                        <a:rPr lang="en-GB" sz="1200" dirty="0"/>
                        <a:t>The number of complete waves that pass a point in a given time.</a:t>
                      </a:r>
                    </a:p>
                  </a:txBody>
                  <a:tcPr/>
                </a:tc>
                <a:extLst>
                  <a:ext uri="{0D108BD9-81ED-4DB2-BD59-A6C34878D82A}">
                    <a16:rowId xmlns:a16="http://schemas.microsoft.com/office/drawing/2014/main" val="3135617624"/>
                  </a:ext>
                </a:extLst>
              </a:tr>
              <a:tr h="370840">
                <a:tc>
                  <a:txBody>
                    <a:bodyPr/>
                    <a:lstStyle/>
                    <a:p>
                      <a:r>
                        <a:rPr lang="en-GB" sz="1200" dirty="0"/>
                        <a:t>Time period</a:t>
                      </a:r>
                    </a:p>
                  </a:txBody>
                  <a:tcPr/>
                </a:tc>
                <a:tc>
                  <a:txBody>
                    <a:bodyPr/>
                    <a:lstStyle/>
                    <a:p>
                      <a:r>
                        <a:rPr lang="en-GB" sz="1200" dirty="0"/>
                        <a:t>Time taken for one complete wave to pass.</a:t>
                      </a:r>
                    </a:p>
                  </a:txBody>
                  <a:tcPr/>
                </a:tc>
                <a:extLst>
                  <a:ext uri="{0D108BD9-81ED-4DB2-BD59-A6C34878D82A}">
                    <a16:rowId xmlns:a16="http://schemas.microsoft.com/office/drawing/2014/main" val="4092558228"/>
                  </a:ext>
                </a:extLst>
              </a:tr>
              <a:tr h="370840">
                <a:tc>
                  <a:txBody>
                    <a:bodyPr/>
                    <a:lstStyle/>
                    <a:p>
                      <a:r>
                        <a:rPr lang="en-GB" sz="1200" dirty="0"/>
                        <a:t>Ray diagram</a:t>
                      </a:r>
                    </a:p>
                  </a:txBody>
                  <a:tcPr/>
                </a:tc>
                <a:tc>
                  <a:txBody>
                    <a:bodyPr/>
                    <a:lstStyle/>
                    <a:p>
                      <a:r>
                        <a:rPr lang="en-GB" sz="1200" dirty="0"/>
                        <a:t>A ray diagram is a representation of the possible paths light can take to get from one place to another. </a:t>
                      </a:r>
                    </a:p>
                  </a:txBody>
                  <a:tcPr/>
                </a:tc>
                <a:extLst>
                  <a:ext uri="{0D108BD9-81ED-4DB2-BD59-A6C34878D82A}">
                    <a16:rowId xmlns:a16="http://schemas.microsoft.com/office/drawing/2014/main" val="1426963129"/>
                  </a:ext>
                </a:extLst>
              </a:tr>
              <a:tr h="370840">
                <a:tc>
                  <a:txBody>
                    <a:bodyPr/>
                    <a:lstStyle/>
                    <a:p>
                      <a:r>
                        <a:rPr lang="en-GB" sz="1200" dirty="0"/>
                        <a:t>Normal line</a:t>
                      </a:r>
                    </a:p>
                  </a:txBody>
                  <a:tcPr/>
                </a:tc>
                <a:tc>
                  <a:txBody>
                    <a:bodyPr/>
                    <a:lstStyle/>
                    <a:p>
                      <a:r>
                        <a:rPr lang="en-GB" sz="1200" dirty="0"/>
                        <a:t>A line drawn perpendicular to a surface. </a:t>
                      </a:r>
                    </a:p>
                  </a:txBody>
                  <a:tcPr/>
                </a:tc>
                <a:extLst>
                  <a:ext uri="{0D108BD9-81ED-4DB2-BD59-A6C34878D82A}">
                    <a16:rowId xmlns:a16="http://schemas.microsoft.com/office/drawing/2014/main" val="3157404479"/>
                  </a:ext>
                </a:extLst>
              </a:tr>
              <a:tr h="370840">
                <a:tc>
                  <a:txBody>
                    <a:bodyPr/>
                    <a:lstStyle/>
                    <a:p>
                      <a:r>
                        <a:rPr lang="en-GB" sz="1200" dirty="0"/>
                        <a:t>Incident ray. </a:t>
                      </a:r>
                    </a:p>
                  </a:txBody>
                  <a:tcPr/>
                </a:tc>
                <a:tc>
                  <a:txBody>
                    <a:bodyPr/>
                    <a:lstStyle/>
                    <a:p>
                      <a:r>
                        <a:rPr lang="en-GB" sz="1200" dirty="0"/>
                        <a:t>A ray of light that falls on any surface. </a:t>
                      </a:r>
                    </a:p>
                  </a:txBody>
                  <a:tcPr/>
                </a:tc>
                <a:extLst>
                  <a:ext uri="{0D108BD9-81ED-4DB2-BD59-A6C34878D82A}">
                    <a16:rowId xmlns:a16="http://schemas.microsoft.com/office/drawing/2014/main" val="3912206560"/>
                  </a:ext>
                </a:extLst>
              </a:tr>
              <a:tr h="370840">
                <a:tc>
                  <a:txBody>
                    <a:bodyPr/>
                    <a:lstStyle/>
                    <a:p>
                      <a:r>
                        <a:rPr lang="en-GB" sz="1200" dirty="0"/>
                        <a:t>Reflected ray. </a:t>
                      </a:r>
                    </a:p>
                  </a:txBody>
                  <a:tcPr/>
                </a:tc>
                <a:tc>
                  <a:txBody>
                    <a:bodyPr/>
                    <a:lstStyle/>
                    <a:p>
                      <a:r>
                        <a:rPr lang="en-GB" sz="1200" dirty="0"/>
                        <a:t>A ray of light that is reflected from a surface. </a:t>
                      </a:r>
                    </a:p>
                  </a:txBody>
                  <a:tcPr/>
                </a:tc>
                <a:extLst>
                  <a:ext uri="{0D108BD9-81ED-4DB2-BD59-A6C34878D82A}">
                    <a16:rowId xmlns:a16="http://schemas.microsoft.com/office/drawing/2014/main" val="1975452583"/>
                  </a:ext>
                </a:extLst>
              </a:tr>
            </a:tbl>
          </a:graphicData>
        </a:graphic>
      </p:graphicFrame>
      <p:graphicFrame>
        <p:nvGraphicFramePr>
          <p:cNvPr id="8" name="Table 8">
            <a:extLst>
              <a:ext uri="{FF2B5EF4-FFF2-40B4-BE49-F238E27FC236}">
                <a16:creationId xmlns:a16="http://schemas.microsoft.com/office/drawing/2014/main" id="{5FDAAFC0-68A0-07E8-6BB1-F2A3B55AD167}"/>
              </a:ext>
            </a:extLst>
          </p:cNvPr>
          <p:cNvGraphicFramePr>
            <a:graphicFrameLocks noGrp="1"/>
          </p:cNvGraphicFramePr>
          <p:nvPr>
            <p:extLst>
              <p:ext uri="{D42A27DB-BD31-4B8C-83A1-F6EECF244321}">
                <p14:modId xmlns:p14="http://schemas.microsoft.com/office/powerpoint/2010/main" val="3712234425"/>
              </p:ext>
            </p:extLst>
          </p:nvPr>
        </p:nvGraphicFramePr>
        <p:xfrm>
          <a:off x="273046" y="3735578"/>
          <a:ext cx="3051275" cy="4302760"/>
        </p:xfrm>
        <a:graphic>
          <a:graphicData uri="http://schemas.openxmlformats.org/drawingml/2006/table">
            <a:tbl>
              <a:tblPr firstRow="1" bandRow="1">
                <a:tableStyleId>{5940675A-B579-460E-94D1-54222C63F5DA}</a:tableStyleId>
              </a:tblPr>
              <a:tblGrid>
                <a:gridCol w="3051275">
                  <a:extLst>
                    <a:ext uri="{9D8B030D-6E8A-4147-A177-3AD203B41FA5}">
                      <a16:colId xmlns:a16="http://schemas.microsoft.com/office/drawing/2014/main" val="2976228114"/>
                    </a:ext>
                  </a:extLst>
                </a:gridCol>
              </a:tblGrid>
              <a:tr h="370840">
                <a:tc>
                  <a:txBody>
                    <a:bodyPr/>
                    <a:lstStyle/>
                    <a:p>
                      <a:pPr algn="ctr">
                        <a:lnSpc>
                          <a:spcPct val="150000"/>
                        </a:lnSpc>
                      </a:pPr>
                      <a:r>
                        <a:rPr lang="en-GB" sz="1200" b="1" dirty="0"/>
                        <a:t>EXPECTATIONS</a:t>
                      </a:r>
                    </a:p>
                  </a:txBody>
                  <a:tcPr>
                    <a:solidFill>
                      <a:schemeClr val="bg1">
                        <a:lumMod val="85000"/>
                      </a:schemeClr>
                    </a:solidFill>
                  </a:tcPr>
                </a:tc>
                <a:extLst>
                  <a:ext uri="{0D108BD9-81ED-4DB2-BD59-A6C34878D82A}">
                    <a16:rowId xmlns:a16="http://schemas.microsoft.com/office/drawing/2014/main" val="3028398464"/>
                  </a:ext>
                </a:extLst>
              </a:tr>
              <a:tr h="370840">
                <a:tc>
                  <a:txBody>
                    <a:bodyPr/>
                    <a:lstStyle/>
                    <a:p>
                      <a:pPr marL="171450" indent="-171450">
                        <a:lnSpc>
                          <a:spcPct val="100000"/>
                        </a:lnSpc>
                        <a:buFont typeface="Arial" panose="020B0604020202020204" pitchFamily="34" charset="0"/>
                        <a:buChar char="•"/>
                      </a:pPr>
                      <a:r>
                        <a:rPr lang="en-GB" sz="1200" dirty="0"/>
                        <a:t>Always write in black or blue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use a ruler for straight lines.</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If you make a mistake, cross it out with a single line. </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draw diagrams, tables and graphs in pencil with a ruler if necessary</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mark and correct your work in green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Respond to any feedback your teacher gives you in green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Take pride in your work, make it neat!</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All tasks should be completed in silence and by yourself unless your teacher tells you otherwise.</a:t>
                      </a:r>
                    </a:p>
                  </a:txBody>
                  <a:tcPr/>
                </a:tc>
                <a:extLst>
                  <a:ext uri="{0D108BD9-81ED-4DB2-BD59-A6C34878D82A}">
                    <a16:rowId xmlns:a16="http://schemas.microsoft.com/office/drawing/2014/main" val="3417920731"/>
                  </a:ext>
                </a:extLst>
              </a:tr>
            </a:tbl>
          </a:graphicData>
        </a:graphic>
      </p:graphicFrame>
      <p:sp>
        <p:nvSpPr>
          <p:cNvPr id="10" name="TextBox 9">
            <a:extLst>
              <a:ext uri="{FF2B5EF4-FFF2-40B4-BE49-F238E27FC236}">
                <a16:creationId xmlns:a16="http://schemas.microsoft.com/office/drawing/2014/main" id="{F300DC32-B022-3472-86EF-65C9B1ACEFCA}"/>
              </a:ext>
            </a:extLst>
          </p:cNvPr>
          <p:cNvSpPr txBox="1"/>
          <p:nvPr/>
        </p:nvSpPr>
        <p:spPr>
          <a:xfrm>
            <a:off x="3428999" y="3735578"/>
            <a:ext cx="3051275" cy="2357697"/>
          </a:xfrm>
          <a:prstGeom prst="rect">
            <a:avLst/>
          </a:prstGeom>
          <a:noFill/>
          <a:ln w="19050">
            <a:solidFill>
              <a:schemeClr val="tx1"/>
            </a:solidFill>
          </a:ln>
        </p:spPr>
        <p:txBody>
          <a:bodyPr wrap="square" rtlCol="0">
            <a:spAutoFit/>
          </a:bodyPr>
          <a:lstStyle/>
          <a:p>
            <a:pPr>
              <a:lnSpc>
                <a:spcPct val="150000"/>
              </a:lnSpc>
            </a:pPr>
            <a:r>
              <a:rPr lang="en-GB" b="1" u="sng" dirty="0">
                <a:latin typeface="Calibri Light" panose="020F0302020204030204" pitchFamily="34" charset="0"/>
                <a:cs typeface="Calibri Light" panose="020F0302020204030204" pitchFamily="34" charset="0"/>
              </a:rPr>
              <a:t>PROUD</a:t>
            </a:r>
          </a:p>
          <a:p>
            <a:pPr>
              <a:lnSpc>
                <a:spcPct val="150000"/>
              </a:lnSpc>
            </a:pPr>
            <a:r>
              <a:rPr lang="en-GB" sz="1600" b="1" u="sng" dirty="0">
                <a:latin typeface="Calibri Light" panose="020F0302020204030204" pitchFamily="34" charset="0"/>
                <a:cs typeface="Calibri Light" panose="020F0302020204030204" pitchFamily="34" charset="0"/>
              </a:rPr>
              <a:t>P</a:t>
            </a:r>
            <a:r>
              <a:rPr lang="en-GB" sz="1600" dirty="0">
                <a:latin typeface="Calibri Light" panose="020F0302020204030204" pitchFamily="34" charset="0"/>
                <a:cs typeface="Calibri Light" panose="020F0302020204030204" pitchFamily="34" charset="0"/>
              </a:rPr>
              <a:t>unctuation and grammar</a:t>
            </a:r>
          </a:p>
          <a:p>
            <a:pPr>
              <a:lnSpc>
                <a:spcPct val="150000"/>
              </a:lnSpc>
            </a:pPr>
            <a:r>
              <a:rPr lang="en-GB" sz="1600" b="1" u="sng" dirty="0">
                <a:latin typeface="Calibri Light" panose="020F0302020204030204" pitchFamily="34" charset="0"/>
                <a:cs typeface="Calibri Light" panose="020F0302020204030204" pitchFamily="34" charset="0"/>
              </a:rPr>
              <a:t>R</a:t>
            </a:r>
            <a:r>
              <a:rPr lang="en-GB" sz="1600" dirty="0">
                <a:latin typeface="Calibri Light" panose="020F0302020204030204" pitchFamily="34" charset="0"/>
                <a:cs typeface="Calibri Light" panose="020F0302020204030204" pitchFamily="34" charset="0"/>
              </a:rPr>
              <a:t>uler and pencil for diagrams</a:t>
            </a:r>
          </a:p>
          <a:p>
            <a:pPr>
              <a:lnSpc>
                <a:spcPct val="150000"/>
              </a:lnSpc>
            </a:pPr>
            <a:r>
              <a:rPr lang="en-GB" sz="1600" b="1" u="sng" dirty="0">
                <a:latin typeface="Calibri Light" panose="020F0302020204030204" pitchFamily="34" charset="0"/>
                <a:cs typeface="Calibri Light" panose="020F0302020204030204" pitchFamily="34" charset="0"/>
              </a:rPr>
              <a:t>O</a:t>
            </a:r>
            <a:r>
              <a:rPr lang="en-GB" sz="1600" dirty="0">
                <a:latin typeface="Calibri Light" panose="020F0302020204030204" pitchFamily="34" charset="0"/>
                <a:cs typeface="Calibri Light" panose="020F0302020204030204" pitchFamily="34" charset="0"/>
              </a:rPr>
              <a:t>utstanding effort every lesson</a:t>
            </a:r>
          </a:p>
          <a:p>
            <a:pPr>
              <a:lnSpc>
                <a:spcPct val="150000"/>
              </a:lnSpc>
            </a:pPr>
            <a:r>
              <a:rPr lang="en-GB" sz="1600" b="1" u="sng" dirty="0">
                <a:latin typeface="Calibri Light" panose="020F0302020204030204" pitchFamily="34" charset="0"/>
                <a:cs typeface="Calibri Light" panose="020F0302020204030204" pitchFamily="34" charset="0"/>
              </a:rPr>
              <a:t>U</a:t>
            </a:r>
            <a:r>
              <a:rPr lang="en-GB" sz="1600" dirty="0">
                <a:latin typeface="Calibri Light" panose="020F0302020204030204" pitchFamily="34" charset="0"/>
                <a:cs typeface="Calibri Light" panose="020F0302020204030204" pitchFamily="34" charset="0"/>
              </a:rPr>
              <a:t>nderline date and title</a:t>
            </a:r>
          </a:p>
          <a:p>
            <a:pPr>
              <a:lnSpc>
                <a:spcPct val="150000"/>
              </a:lnSpc>
            </a:pPr>
            <a:r>
              <a:rPr lang="en-GB" sz="1600" b="1" u="sng" dirty="0">
                <a:latin typeface="Calibri Light" panose="020F0302020204030204" pitchFamily="34" charset="0"/>
                <a:cs typeface="Calibri Light" panose="020F0302020204030204" pitchFamily="34" charset="0"/>
              </a:rPr>
              <a:t>D</a:t>
            </a:r>
            <a:r>
              <a:rPr lang="en-GB" sz="1600" dirty="0">
                <a:latin typeface="Calibri Light" panose="020F0302020204030204" pitchFamily="34" charset="0"/>
                <a:cs typeface="Calibri Light" panose="020F0302020204030204" pitchFamily="34" charset="0"/>
              </a:rPr>
              <a:t>ates and titles every lesson</a:t>
            </a:r>
          </a:p>
        </p:txBody>
      </p:sp>
      <p:sp>
        <p:nvSpPr>
          <p:cNvPr id="11" name="TextBox 10">
            <a:extLst>
              <a:ext uri="{FF2B5EF4-FFF2-40B4-BE49-F238E27FC236}">
                <a16:creationId xmlns:a16="http://schemas.microsoft.com/office/drawing/2014/main" id="{1C4F8BFB-563A-7BF9-6844-2AEA1536526A}"/>
              </a:ext>
            </a:extLst>
          </p:cNvPr>
          <p:cNvSpPr txBox="1"/>
          <p:nvPr/>
        </p:nvSpPr>
        <p:spPr>
          <a:xfrm>
            <a:off x="3428998" y="6235917"/>
            <a:ext cx="3051275" cy="1800493"/>
          </a:xfrm>
          <a:prstGeom prst="rect">
            <a:avLst/>
          </a:prstGeom>
          <a:noFill/>
          <a:ln w="19050">
            <a:solidFill>
              <a:schemeClr val="tx1"/>
            </a:solidFill>
          </a:ln>
        </p:spPr>
        <p:txBody>
          <a:bodyPr wrap="square" rtlCol="0">
            <a:spAutoFit/>
          </a:bodyPr>
          <a:lstStyle/>
          <a:p>
            <a:pPr>
              <a:lnSpc>
                <a:spcPct val="150000"/>
              </a:lnSpc>
            </a:pPr>
            <a:r>
              <a:rPr lang="en-GB" b="1" u="sng" dirty="0">
                <a:latin typeface="Calibri Light" panose="020F0302020204030204" pitchFamily="34" charset="0"/>
                <a:cs typeface="Calibri Light" panose="020F0302020204030204" pitchFamily="34" charset="0"/>
              </a:rPr>
              <a:t>PROUD FRIDAY</a:t>
            </a:r>
          </a:p>
          <a:p>
            <a:r>
              <a:rPr lang="en-GB" sz="1400" dirty="0">
                <a:latin typeface="Calibri Light" panose="020F0302020204030204" pitchFamily="34" charset="0"/>
                <a:cs typeface="Calibri Light" panose="020F0302020204030204" pitchFamily="34" charset="0"/>
              </a:rPr>
              <a:t>Any piece of work you complete, which meets our PROUD expectations can be taken to the PROUD station during Friday lunchtime. Show your work to a member of SLT and receive a sweet treat!</a:t>
            </a:r>
          </a:p>
        </p:txBody>
      </p:sp>
      <p:sp>
        <p:nvSpPr>
          <p:cNvPr id="3" name="Slide Number Placeholder 2">
            <a:extLst>
              <a:ext uri="{FF2B5EF4-FFF2-40B4-BE49-F238E27FC236}">
                <a16:creationId xmlns:a16="http://schemas.microsoft.com/office/drawing/2014/main" id="{01E73117-2314-908D-1C85-1E9CBCA5682E}"/>
              </a:ext>
            </a:extLst>
          </p:cNvPr>
          <p:cNvSpPr>
            <a:spLocks noGrp="1"/>
          </p:cNvSpPr>
          <p:nvPr>
            <p:ph type="sldNum" sz="quarter" idx="12"/>
          </p:nvPr>
        </p:nvSpPr>
        <p:spPr/>
        <p:txBody>
          <a:bodyPr/>
          <a:lstStyle/>
          <a:p>
            <a:fld id="{A49C798E-A141-4728-B2C1-C020555BD9EF}" type="slidenum">
              <a:rPr lang="en-GB" smtClean="0"/>
              <a:t>3</a:t>
            </a:fld>
            <a:endParaRPr lang="en-GB"/>
          </a:p>
        </p:txBody>
      </p:sp>
    </p:spTree>
    <p:extLst>
      <p:ext uri="{BB962C8B-B14F-4D97-AF65-F5344CB8AC3E}">
        <p14:creationId xmlns:p14="http://schemas.microsoft.com/office/powerpoint/2010/main" val="2791810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617733"/>
          </a:xfrm>
          <a:prstGeom prst="rect">
            <a:avLst/>
          </a:prstGeom>
          <a:noFill/>
          <a:ln w="28575">
            <a:noFill/>
          </a:ln>
        </p:spPr>
        <p:txBody>
          <a:bodyPr wrap="square" rtlCol="0">
            <a:spAutoFit/>
          </a:bodyPr>
          <a:lstStyle/>
          <a:p>
            <a:pPr>
              <a:lnSpc>
                <a:spcPct val="150000"/>
              </a:lnSpc>
            </a:pPr>
            <a:endParaRPr lang="en-GB" sz="1200" dirty="0"/>
          </a:p>
          <a:p>
            <a:pPr>
              <a:lnSpc>
                <a:spcPct val="150000"/>
              </a:lnSpc>
            </a:pPr>
            <a:endParaRPr lang="en-GB" sz="1200" dirty="0"/>
          </a:p>
        </p:txBody>
      </p:sp>
      <p:pic>
        <p:nvPicPr>
          <p:cNvPr id="7" name="Picture 6">
            <a:extLst>
              <a:ext uri="{FF2B5EF4-FFF2-40B4-BE49-F238E27FC236}">
                <a16:creationId xmlns:a16="http://schemas.microsoft.com/office/drawing/2014/main" id="{06947777-EB63-E1A7-D759-D2F5DBFBF8B9}"/>
              </a:ext>
            </a:extLst>
          </p:cNvPr>
          <p:cNvPicPr>
            <a:picLocks noChangeAspect="1"/>
          </p:cNvPicPr>
          <p:nvPr/>
        </p:nvPicPr>
        <p:blipFill rotWithShape="1">
          <a:blip r:embed="rId2"/>
          <a:srcRect l="31111" t="32881" r="26481" b="9177"/>
          <a:stretch/>
        </p:blipFill>
        <p:spPr>
          <a:xfrm>
            <a:off x="152400" y="203200"/>
            <a:ext cx="6432550" cy="4943794"/>
          </a:xfrm>
          <a:prstGeom prst="rect">
            <a:avLst/>
          </a:prstGeom>
        </p:spPr>
      </p:pic>
      <p:sp>
        <p:nvSpPr>
          <p:cNvPr id="2" name="Slide Number Placeholder 1">
            <a:extLst>
              <a:ext uri="{FF2B5EF4-FFF2-40B4-BE49-F238E27FC236}">
                <a16:creationId xmlns:a16="http://schemas.microsoft.com/office/drawing/2014/main" id="{C6EA1415-A369-D484-6189-D99C0F461C73}"/>
              </a:ext>
            </a:extLst>
          </p:cNvPr>
          <p:cNvSpPr>
            <a:spLocks noGrp="1"/>
          </p:cNvSpPr>
          <p:nvPr>
            <p:ph type="sldNum" sz="quarter" idx="12"/>
          </p:nvPr>
        </p:nvSpPr>
        <p:spPr/>
        <p:txBody>
          <a:bodyPr/>
          <a:lstStyle/>
          <a:p>
            <a:fld id="{A49C798E-A141-4728-B2C1-C020555BD9EF}" type="slidenum">
              <a:rPr lang="en-GB" smtClean="0"/>
              <a:t>30</a:t>
            </a:fld>
            <a:endParaRPr lang="en-GB"/>
          </a:p>
        </p:txBody>
      </p:sp>
    </p:spTree>
    <p:extLst>
      <p:ext uri="{BB962C8B-B14F-4D97-AF65-F5344CB8AC3E}">
        <p14:creationId xmlns:p14="http://schemas.microsoft.com/office/powerpoint/2010/main" val="3804631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8A16D4E2-2EC6-3CFD-9B03-223FF108AC66}"/>
              </a:ext>
            </a:extLst>
          </p:cNvPr>
          <p:cNvPicPr>
            <a:picLocks noChangeAspect="1"/>
          </p:cNvPicPr>
          <p:nvPr/>
        </p:nvPicPr>
        <p:blipFill rotWithShape="1">
          <a:blip r:embed="rId2"/>
          <a:srcRect l="57015" t="12469" r="10817" b="9134"/>
          <a:stretch/>
        </p:blipFill>
        <p:spPr>
          <a:xfrm>
            <a:off x="368300" y="317499"/>
            <a:ext cx="6172200" cy="8461223"/>
          </a:xfrm>
          <a:prstGeom prst="rect">
            <a:avLst/>
          </a:prstGeom>
        </p:spPr>
      </p:pic>
      <p:sp>
        <p:nvSpPr>
          <p:cNvPr id="2" name="Slide Number Placeholder 1">
            <a:extLst>
              <a:ext uri="{FF2B5EF4-FFF2-40B4-BE49-F238E27FC236}">
                <a16:creationId xmlns:a16="http://schemas.microsoft.com/office/drawing/2014/main" id="{A1D34675-910B-288B-2866-6E6AA51F54C1}"/>
              </a:ext>
            </a:extLst>
          </p:cNvPr>
          <p:cNvSpPr>
            <a:spLocks noGrp="1"/>
          </p:cNvSpPr>
          <p:nvPr>
            <p:ph type="sldNum" sz="quarter" idx="12"/>
          </p:nvPr>
        </p:nvSpPr>
        <p:spPr/>
        <p:txBody>
          <a:bodyPr/>
          <a:lstStyle/>
          <a:p>
            <a:fld id="{A49C798E-A141-4728-B2C1-C020555BD9EF}" type="slidenum">
              <a:rPr lang="en-GB" smtClean="0"/>
              <a:t>31</a:t>
            </a:fld>
            <a:endParaRPr lang="en-GB"/>
          </a:p>
        </p:txBody>
      </p:sp>
    </p:spTree>
    <p:extLst>
      <p:ext uri="{BB962C8B-B14F-4D97-AF65-F5344CB8AC3E}">
        <p14:creationId xmlns:p14="http://schemas.microsoft.com/office/powerpoint/2010/main" val="3845269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C434E744-4876-67B4-61B1-BD5526A07746}"/>
              </a:ext>
            </a:extLst>
          </p:cNvPr>
          <p:cNvPicPr>
            <a:picLocks noChangeAspect="1"/>
          </p:cNvPicPr>
          <p:nvPr/>
        </p:nvPicPr>
        <p:blipFill rotWithShape="1">
          <a:blip r:embed="rId2"/>
          <a:srcRect l="17905" t="26561" r="51524" b="10455"/>
          <a:stretch/>
        </p:blipFill>
        <p:spPr>
          <a:xfrm>
            <a:off x="165100" y="215900"/>
            <a:ext cx="6438900" cy="7461904"/>
          </a:xfrm>
          <a:prstGeom prst="rect">
            <a:avLst/>
          </a:prstGeom>
        </p:spPr>
      </p:pic>
      <p:sp>
        <p:nvSpPr>
          <p:cNvPr id="2" name="Slide Number Placeholder 1">
            <a:extLst>
              <a:ext uri="{FF2B5EF4-FFF2-40B4-BE49-F238E27FC236}">
                <a16:creationId xmlns:a16="http://schemas.microsoft.com/office/drawing/2014/main" id="{7740ED0D-E411-2CFE-F5EA-73B9F9E1CEB0}"/>
              </a:ext>
            </a:extLst>
          </p:cNvPr>
          <p:cNvSpPr>
            <a:spLocks noGrp="1"/>
          </p:cNvSpPr>
          <p:nvPr>
            <p:ph type="sldNum" sz="quarter" idx="12"/>
          </p:nvPr>
        </p:nvSpPr>
        <p:spPr/>
        <p:txBody>
          <a:bodyPr/>
          <a:lstStyle/>
          <a:p>
            <a:fld id="{A49C798E-A141-4728-B2C1-C020555BD9EF}" type="slidenum">
              <a:rPr lang="en-GB" smtClean="0"/>
              <a:t>32</a:t>
            </a:fld>
            <a:endParaRPr lang="en-GB"/>
          </a:p>
        </p:txBody>
      </p:sp>
    </p:spTree>
    <p:extLst>
      <p:ext uri="{BB962C8B-B14F-4D97-AF65-F5344CB8AC3E}">
        <p14:creationId xmlns:p14="http://schemas.microsoft.com/office/powerpoint/2010/main" val="3100627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1487D5F4-8BEA-9777-9B2D-9DCFE49F3829}"/>
              </a:ext>
            </a:extLst>
          </p:cNvPr>
          <p:cNvPicPr>
            <a:picLocks noChangeAspect="1"/>
          </p:cNvPicPr>
          <p:nvPr/>
        </p:nvPicPr>
        <p:blipFill rotWithShape="1">
          <a:blip r:embed="rId2"/>
          <a:srcRect l="16111" t="26955" r="51356" b="8839"/>
          <a:stretch/>
        </p:blipFill>
        <p:spPr>
          <a:xfrm>
            <a:off x="254000" y="393699"/>
            <a:ext cx="6375400" cy="7077453"/>
          </a:xfrm>
          <a:prstGeom prst="rect">
            <a:avLst/>
          </a:prstGeom>
        </p:spPr>
      </p:pic>
      <p:sp>
        <p:nvSpPr>
          <p:cNvPr id="2" name="Slide Number Placeholder 1">
            <a:extLst>
              <a:ext uri="{FF2B5EF4-FFF2-40B4-BE49-F238E27FC236}">
                <a16:creationId xmlns:a16="http://schemas.microsoft.com/office/drawing/2014/main" id="{18BCDF2B-F56E-673E-0D28-5427C2B49C2D}"/>
              </a:ext>
            </a:extLst>
          </p:cNvPr>
          <p:cNvSpPr>
            <a:spLocks noGrp="1"/>
          </p:cNvSpPr>
          <p:nvPr>
            <p:ph type="sldNum" sz="quarter" idx="12"/>
          </p:nvPr>
        </p:nvSpPr>
        <p:spPr/>
        <p:txBody>
          <a:bodyPr/>
          <a:lstStyle/>
          <a:p>
            <a:fld id="{A49C798E-A141-4728-B2C1-C020555BD9EF}" type="slidenum">
              <a:rPr lang="en-GB" smtClean="0"/>
              <a:t>33</a:t>
            </a:fld>
            <a:endParaRPr lang="en-GB"/>
          </a:p>
        </p:txBody>
      </p:sp>
    </p:spTree>
    <p:extLst>
      <p:ext uri="{BB962C8B-B14F-4D97-AF65-F5344CB8AC3E}">
        <p14:creationId xmlns:p14="http://schemas.microsoft.com/office/powerpoint/2010/main" val="2288352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7840B96-993A-E767-D259-9978A610E793}"/>
              </a:ext>
            </a:extLst>
          </p:cNvPr>
          <p:cNvPicPr>
            <a:picLocks noChangeAspect="1"/>
          </p:cNvPicPr>
          <p:nvPr/>
        </p:nvPicPr>
        <p:blipFill rotWithShape="1">
          <a:blip r:embed="rId2"/>
          <a:srcRect l="17511" t="13486" r="51432" b="8786"/>
          <a:stretch/>
        </p:blipFill>
        <p:spPr>
          <a:xfrm>
            <a:off x="330200" y="241299"/>
            <a:ext cx="6134100" cy="8635595"/>
          </a:xfrm>
          <a:prstGeom prst="rect">
            <a:avLst/>
          </a:prstGeom>
        </p:spPr>
      </p:pic>
      <p:sp>
        <p:nvSpPr>
          <p:cNvPr id="2" name="Slide Number Placeholder 1">
            <a:extLst>
              <a:ext uri="{FF2B5EF4-FFF2-40B4-BE49-F238E27FC236}">
                <a16:creationId xmlns:a16="http://schemas.microsoft.com/office/drawing/2014/main" id="{839DCD9C-FA73-4CB1-43D9-E038EC26039C}"/>
              </a:ext>
            </a:extLst>
          </p:cNvPr>
          <p:cNvSpPr>
            <a:spLocks noGrp="1"/>
          </p:cNvSpPr>
          <p:nvPr>
            <p:ph type="sldNum" sz="quarter" idx="12"/>
          </p:nvPr>
        </p:nvSpPr>
        <p:spPr/>
        <p:txBody>
          <a:bodyPr/>
          <a:lstStyle/>
          <a:p>
            <a:fld id="{A49C798E-A141-4728-B2C1-C020555BD9EF}" type="slidenum">
              <a:rPr lang="en-GB" smtClean="0"/>
              <a:t>34</a:t>
            </a:fld>
            <a:endParaRPr lang="en-GB"/>
          </a:p>
        </p:txBody>
      </p:sp>
    </p:spTree>
    <p:extLst>
      <p:ext uri="{BB962C8B-B14F-4D97-AF65-F5344CB8AC3E}">
        <p14:creationId xmlns:p14="http://schemas.microsoft.com/office/powerpoint/2010/main" val="705702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B89AC258-0850-5520-0289-67CEDC53587E}"/>
              </a:ext>
            </a:extLst>
          </p:cNvPr>
          <p:cNvPicPr>
            <a:picLocks noChangeAspect="1"/>
          </p:cNvPicPr>
          <p:nvPr/>
        </p:nvPicPr>
        <p:blipFill rotWithShape="1">
          <a:blip r:embed="rId2"/>
          <a:srcRect l="26667" t="14445" r="18148" b="15432"/>
          <a:stretch/>
        </p:blipFill>
        <p:spPr>
          <a:xfrm>
            <a:off x="279399" y="292100"/>
            <a:ext cx="6325435" cy="4521200"/>
          </a:xfrm>
          <a:prstGeom prst="rect">
            <a:avLst/>
          </a:prstGeom>
        </p:spPr>
      </p:pic>
      <p:sp>
        <p:nvSpPr>
          <p:cNvPr id="2" name="Slide Number Placeholder 1">
            <a:extLst>
              <a:ext uri="{FF2B5EF4-FFF2-40B4-BE49-F238E27FC236}">
                <a16:creationId xmlns:a16="http://schemas.microsoft.com/office/drawing/2014/main" id="{18382395-362B-A324-D237-3F8BB2A50B7C}"/>
              </a:ext>
            </a:extLst>
          </p:cNvPr>
          <p:cNvSpPr>
            <a:spLocks noGrp="1"/>
          </p:cNvSpPr>
          <p:nvPr>
            <p:ph type="sldNum" sz="quarter" idx="12"/>
          </p:nvPr>
        </p:nvSpPr>
        <p:spPr/>
        <p:txBody>
          <a:bodyPr/>
          <a:lstStyle/>
          <a:p>
            <a:fld id="{A49C798E-A141-4728-B2C1-C020555BD9EF}" type="slidenum">
              <a:rPr lang="en-GB" smtClean="0"/>
              <a:t>35</a:t>
            </a:fld>
            <a:endParaRPr lang="en-GB"/>
          </a:p>
        </p:txBody>
      </p:sp>
    </p:spTree>
    <p:extLst>
      <p:ext uri="{BB962C8B-B14F-4D97-AF65-F5344CB8AC3E}">
        <p14:creationId xmlns:p14="http://schemas.microsoft.com/office/powerpoint/2010/main" val="2258406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76324"/>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nvGraphicFramePr>
        <p:xfrm>
          <a:off x="333375" y="525379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9" name="Slide Number Placeholder 8">
            <a:extLst>
              <a:ext uri="{FF2B5EF4-FFF2-40B4-BE49-F238E27FC236}">
                <a16:creationId xmlns:a16="http://schemas.microsoft.com/office/drawing/2014/main" id="{2DECDDA5-3DFB-3F88-6F03-4A0E3A532035}"/>
              </a:ext>
            </a:extLst>
          </p:cNvPr>
          <p:cNvSpPr>
            <a:spLocks noGrp="1"/>
          </p:cNvSpPr>
          <p:nvPr>
            <p:ph type="sldNum" sz="quarter" idx="12"/>
          </p:nvPr>
        </p:nvSpPr>
        <p:spPr/>
        <p:txBody>
          <a:bodyPr/>
          <a:lstStyle/>
          <a:p>
            <a:fld id="{A49C798E-A141-4728-B2C1-C020555BD9EF}" type="slidenum">
              <a:rPr lang="en-GB" smtClean="0"/>
              <a:t>36</a:t>
            </a:fld>
            <a:endParaRPr lang="en-GB"/>
          </a:p>
        </p:txBody>
      </p:sp>
    </p:spTree>
    <p:extLst>
      <p:ext uri="{BB962C8B-B14F-4D97-AF65-F5344CB8AC3E}">
        <p14:creationId xmlns:p14="http://schemas.microsoft.com/office/powerpoint/2010/main" val="1465953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76324"/>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nvGraphicFramePr>
        <p:xfrm>
          <a:off x="333375" y="525379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9" name="Slide Number Placeholder 8">
            <a:extLst>
              <a:ext uri="{FF2B5EF4-FFF2-40B4-BE49-F238E27FC236}">
                <a16:creationId xmlns:a16="http://schemas.microsoft.com/office/drawing/2014/main" id="{247EED21-4D46-65AE-1354-E8FAAFC3B887}"/>
              </a:ext>
            </a:extLst>
          </p:cNvPr>
          <p:cNvSpPr>
            <a:spLocks noGrp="1"/>
          </p:cNvSpPr>
          <p:nvPr>
            <p:ph type="sldNum" sz="quarter" idx="12"/>
          </p:nvPr>
        </p:nvSpPr>
        <p:spPr/>
        <p:txBody>
          <a:bodyPr/>
          <a:lstStyle/>
          <a:p>
            <a:fld id="{A49C798E-A141-4728-B2C1-C020555BD9EF}" type="slidenum">
              <a:rPr lang="en-GB" smtClean="0"/>
              <a:t>37</a:t>
            </a:fld>
            <a:endParaRPr lang="en-GB"/>
          </a:p>
        </p:txBody>
      </p:sp>
    </p:spTree>
    <p:extLst>
      <p:ext uri="{BB962C8B-B14F-4D97-AF65-F5344CB8AC3E}">
        <p14:creationId xmlns:p14="http://schemas.microsoft.com/office/powerpoint/2010/main" val="3726991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Retrieval Quiz 2</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1054100"/>
            <a:ext cx="4705350" cy="646331"/>
          </a:xfrm>
          <a:prstGeom prst="rect">
            <a:avLst/>
          </a:prstGeom>
          <a:noFill/>
        </p:spPr>
        <p:txBody>
          <a:bodyPr wrap="square" rtlCol="0">
            <a:spAutoFit/>
          </a:bodyPr>
          <a:lstStyle/>
          <a:p>
            <a:r>
              <a:rPr lang="en-GB" dirty="0"/>
              <a:t>Date: ……………………………………….</a:t>
            </a:r>
          </a:p>
          <a:p>
            <a:r>
              <a:rPr lang="en-GB" dirty="0"/>
              <a:t>Score: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extLst>
              <p:ext uri="{D42A27DB-BD31-4B8C-83A1-F6EECF244321}">
                <p14:modId xmlns:p14="http://schemas.microsoft.com/office/powerpoint/2010/main" val="3845010150"/>
              </p:ext>
            </p:extLst>
          </p:nvPr>
        </p:nvGraphicFramePr>
        <p:xfrm>
          <a:off x="339724" y="1825613"/>
          <a:ext cx="6178551" cy="6771640"/>
        </p:xfrm>
        <a:graphic>
          <a:graphicData uri="http://schemas.openxmlformats.org/drawingml/2006/table">
            <a:tbl>
              <a:tblPr firstRow="1" bandRow="1">
                <a:tableStyleId>{5940675A-B579-460E-94D1-54222C63F5DA}</a:tableStyleId>
              </a:tblPr>
              <a:tblGrid>
                <a:gridCol w="638176">
                  <a:extLst>
                    <a:ext uri="{9D8B030D-6E8A-4147-A177-3AD203B41FA5}">
                      <a16:colId xmlns:a16="http://schemas.microsoft.com/office/drawing/2014/main" val="3009340862"/>
                    </a:ext>
                  </a:extLst>
                </a:gridCol>
                <a:gridCol w="3111500">
                  <a:extLst>
                    <a:ext uri="{9D8B030D-6E8A-4147-A177-3AD203B41FA5}">
                      <a16:colId xmlns:a16="http://schemas.microsoft.com/office/drawing/2014/main" val="2155376729"/>
                    </a:ext>
                  </a:extLst>
                </a:gridCol>
                <a:gridCol w="2428875">
                  <a:extLst>
                    <a:ext uri="{9D8B030D-6E8A-4147-A177-3AD203B41FA5}">
                      <a16:colId xmlns:a16="http://schemas.microsoft.com/office/drawing/2014/main" val="2425044758"/>
                    </a:ext>
                  </a:extLst>
                </a:gridCol>
              </a:tblGrid>
              <a:tr h="370840">
                <a:tc>
                  <a:txBody>
                    <a:bodyPr/>
                    <a:lstStyle/>
                    <a:p>
                      <a:endParaRPr lang="en-GB" sz="1200" dirty="0"/>
                    </a:p>
                  </a:txBody>
                  <a:tcPr/>
                </a:tc>
                <a:tc>
                  <a:txBody>
                    <a:bodyPr/>
                    <a:lstStyle/>
                    <a:p>
                      <a:endParaRPr lang="en-GB" sz="1200" dirty="0"/>
                    </a:p>
                  </a:txBody>
                  <a:tcPr>
                    <a:solidFill>
                      <a:schemeClr val="bg1">
                        <a:lumMod val="85000"/>
                      </a:schemeClr>
                    </a:solidFill>
                  </a:tcPr>
                </a:tc>
                <a:tc>
                  <a:txBody>
                    <a:bodyPr/>
                    <a:lstStyle/>
                    <a:p>
                      <a:r>
                        <a:rPr lang="en-GB" sz="1200" b="1"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r>
                        <a:rPr lang="en-GB" sz="1200" b="1" dirty="0"/>
                        <a:t>Insert question in bold</a:t>
                      </a:r>
                    </a:p>
                    <a:p>
                      <a:endParaRPr lang="en-GB" sz="1200" b="1" dirty="0"/>
                    </a:p>
                    <a:p>
                      <a:endParaRPr lang="en-GB" sz="1200" b="1" dirty="0"/>
                    </a:p>
                  </a:txBody>
                  <a:tcPr/>
                </a:tc>
                <a:tc>
                  <a:txBody>
                    <a:bodyPr/>
                    <a:lstStyle/>
                    <a:p>
                      <a:endParaRPr lang="en-GB" sz="1200"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795982574"/>
                  </a:ext>
                </a:extLst>
              </a:tr>
              <a:tr h="370840">
                <a:tc>
                  <a:txBody>
                    <a:bodyPr/>
                    <a:lstStyle/>
                    <a:p>
                      <a:r>
                        <a:rPr lang="en-GB" sz="1200" b="1" dirty="0"/>
                        <a:t>Q6.</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882868337"/>
                  </a:ext>
                </a:extLst>
              </a:tr>
              <a:tr h="370840">
                <a:tc>
                  <a:txBody>
                    <a:bodyPr/>
                    <a:lstStyle/>
                    <a:p>
                      <a:r>
                        <a:rPr lang="en-GB" sz="1200" b="1" dirty="0"/>
                        <a:t>Q7.</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254849647"/>
                  </a:ext>
                </a:extLst>
              </a:tr>
              <a:tr h="370840">
                <a:tc>
                  <a:txBody>
                    <a:bodyPr/>
                    <a:lstStyle/>
                    <a:p>
                      <a:r>
                        <a:rPr lang="en-GB" sz="1200" b="1" dirty="0"/>
                        <a:t>Q8.</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112033756"/>
                  </a:ext>
                </a:extLst>
              </a:tr>
              <a:tr h="370840">
                <a:tc>
                  <a:txBody>
                    <a:bodyPr/>
                    <a:lstStyle/>
                    <a:p>
                      <a:r>
                        <a:rPr lang="en-GB" sz="1200" b="1" dirty="0"/>
                        <a:t>Q9.</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917522534"/>
                  </a:ext>
                </a:extLst>
              </a:tr>
              <a:tr h="370840">
                <a:tc>
                  <a:txBody>
                    <a:bodyPr/>
                    <a:lstStyle/>
                    <a:p>
                      <a:r>
                        <a:rPr lang="en-GB" sz="1200" b="1" dirty="0"/>
                        <a:t>Q10.</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11913380"/>
                  </a:ext>
                </a:extLst>
              </a:tr>
            </a:tbl>
          </a:graphicData>
        </a:graphic>
      </p:graphicFrame>
      <p:sp>
        <p:nvSpPr>
          <p:cNvPr id="7" name="Slide Number Placeholder 6">
            <a:extLst>
              <a:ext uri="{FF2B5EF4-FFF2-40B4-BE49-F238E27FC236}">
                <a16:creationId xmlns:a16="http://schemas.microsoft.com/office/drawing/2014/main" id="{7C60C69D-9C65-8885-51B1-942E1E150307}"/>
              </a:ext>
            </a:extLst>
          </p:cNvPr>
          <p:cNvSpPr>
            <a:spLocks noGrp="1"/>
          </p:cNvSpPr>
          <p:nvPr>
            <p:ph type="sldNum" sz="quarter" idx="12"/>
          </p:nvPr>
        </p:nvSpPr>
        <p:spPr/>
        <p:txBody>
          <a:bodyPr/>
          <a:lstStyle/>
          <a:p>
            <a:fld id="{A49C798E-A141-4728-B2C1-C020555BD9EF}" type="slidenum">
              <a:rPr lang="en-GB" smtClean="0"/>
              <a:t>38</a:t>
            </a:fld>
            <a:endParaRPr lang="en-GB"/>
          </a:p>
        </p:txBody>
      </p:sp>
    </p:spTree>
    <p:extLst>
      <p:ext uri="{BB962C8B-B14F-4D97-AF65-F5344CB8AC3E}">
        <p14:creationId xmlns:p14="http://schemas.microsoft.com/office/powerpoint/2010/main" val="2844343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Retrieval Quiz 3</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1054100"/>
            <a:ext cx="4705350" cy="646331"/>
          </a:xfrm>
          <a:prstGeom prst="rect">
            <a:avLst/>
          </a:prstGeom>
          <a:noFill/>
        </p:spPr>
        <p:txBody>
          <a:bodyPr wrap="square" rtlCol="0">
            <a:spAutoFit/>
          </a:bodyPr>
          <a:lstStyle/>
          <a:p>
            <a:r>
              <a:rPr lang="en-GB" dirty="0"/>
              <a:t>Date: ……………………………………….</a:t>
            </a:r>
          </a:p>
          <a:p>
            <a:r>
              <a:rPr lang="en-GB" dirty="0"/>
              <a:t>Score: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extLst>
              <p:ext uri="{D42A27DB-BD31-4B8C-83A1-F6EECF244321}">
                <p14:modId xmlns:p14="http://schemas.microsoft.com/office/powerpoint/2010/main" val="3856712308"/>
              </p:ext>
            </p:extLst>
          </p:nvPr>
        </p:nvGraphicFramePr>
        <p:xfrm>
          <a:off x="339724" y="1798318"/>
          <a:ext cx="6178551" cy="6771640"/>
        </p:xfrm>
        <a:graphic>
          <a:graphicData uri="http://schemas.openxmlformats.org/drawingml/2006/table">
            <a:tbl>
              <a:tblPr firstRow="1" bandRow="1">
                <a:tableStyleId>{5940675A-B579-460E-94D1-54222C63F5DA}</a:tableStyleId>
              </a:tblPr>
              <a:tblGrid>
                <a:gridCol w="638176">
                  <a:extLst>
                    <a:ext uri="{9D8B030D-6E8A-4147-A177-3AD203B41FA5}">
                      <a16:colId xmlns:a16="http://schemas.microsoft.com/office/drawing/2014/main" val="3009340862"/>
                    </a:ext>
                  </a:extLst>
                </a:gridCol>
                <a:gridCol w="3111500">
                  <a:extLst>
                    <a:ext uri="{9D8B030D-6E8A-4147-A177-3AD203B41FA5}">
                      <a16:colId xmlns:a16="http://schemas.microsoft.com/office/drawing/2014/main" val="2155376729"/>
                    </a:ext>
                  </a:extLst>
                </a:gridCol>
                <a:gridCol w="2428875">
                  <a:extLst>
                    <a:ext uri="{9D8B030D-6E8A-4147-A177-3AD203B41FA5}">
                      <a16:colId xmlns:a16="http://schemas.microsoft.com/office/drawing/2014/main" val="2425044758"/>
                    </a:ext>
                  </a:extLst>
                </a:gridCol>
              </a:tblGrid>
              <a:tr h="370840">
                <a:tc>
                  <a:txBody>
                    <a:bodyPr/>
                    <a:lstStyle/>
                    <a:p>
                      <a:endParaRPr lang="en-GB" sz="1200" dirty="0"/>
                    </a:p>
                  </a:txBody>
                  <a:tcPr/>
                </a:tc>
                <a:tc>
                  <a:txBody>
                    <a:bodyPr/>
                    <a:lstStyle/>
                    <a:p>
                      <a:endParaRPr lang="en-GB" sz="1200" dirty="0"/>
                    </a:p>
                  </a:txBody>
                  <a:tcPr>
                    <a:solidFill>
                      <a:schemeClr val="bg1">
                        <a:lumMod val="85000"/>
                      </a:schemeClr>
                    </a:solidFill>
                  </a:tcPr>
                </a:tc>
                <a:tc>
                  <a:txBody>
                    <a:bodyPr/>
                    <a:lstStyle/>
                    <a:p>
                      <a:r>
                        <a:rPr lang="en-GB" sz="1200" b="1"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r>
                        <a:rPr lang="en-GB" sz="1200" b="1" dirty="0"/>
                        <a:t>Insert question in bold</a:t>
                      </a:r>
                    </a:p>
                    <a:p>
                      <a:endParaRPr lang="en-GB" sz="1200" b="1" dirty="0"/>
                    </a:p>
                    <a:p>
                      <a:endParaRPr lang="en-GB" sz="1200" b="1" dirty="0"/>
                    </a:p>
                  </a:txBody>
                  <a:tcPr/>
                </a:tc>
                <a:tc>
                  <a:txBody>
                    <a:bodyPr/>
                    <a:lstStyle/>
                    <a:p>
                      <a:endParaRPr lang="en-GB" sz="1200"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795982574"/>
                  </a:ext>
                </a:extLst>
              </a:tr>
              <a:tr h="370840">
                <a:tc>
                  <a:txBody>
                    <a:bodyPr/>
                    <a:lstStyle/>
                    <a:p>
                      <a:r>
                        <a:rPr lang="en-GB" sz="1200" b="1" dirty="0"/>
                        <a:t>Q6.</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882868337"/>
                  </a:ext>
                </a:extLst>
              </a:tr>
              <a:tr h="370840">
                <a:tc>
                  <a:txBody>
                    <a:bodyPr/>
                    <a:lstStyle/>
                    <a:p>
                      <a:r>
                        <a:rPr lang="en-GB" sz="1200" b="1" dirty="0"/>
                        <a:t>Q7.</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254849647"/>
                  </a:ext>
                </a:extLst>
              </a:tr>
              <a:tr h="370840">
                <a:tc>
                  <a:txBody>
                    <a:bodyPr/>
                    <a:lstStyle/>
                    <a:p>
                      <a:r>
                        <a:rPr lang="en-GB" sz="1200" b="1" dirty="0"/>
                        <a:t>Q8.</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112033756"/>
                  </a:ext>
                </a:extLst>
              </a:tr>
              <a:tr h="370840">
                <a:tc>
                  <a:txBody>
                    <a:bodyPr/>
                    <a:lstStyle/>
                    <a:p>
                      <a:r>
                        <a:rPr lang="en-GB" sz="1200" b="1" dirty="0"/>
                        <a:t>Q9.</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917522534"/>
                  </a:ext>
                </a:extLst>
              </a:tr>
              <a:tr h="370840">
                <a:tc>
                  <a:txBody>
                    <a:bodyPr/>
                    <a:lstStyle/>
                    <a:p>
                      <a:r>
                        <a:rPr lang="en-GB" sz="1200" b="1" dirty="0"/>
                        <a:t>Q10.</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11913380"/>
                  </a:ext>
                </a:extLst>
              </a:tr>
            </a:tbl>
          </a:graphicData>
        </a:graphic>
      </p:graphicFrame>
      <p:sp>
        <p:nvSpPr>
          <p:cNvPr id="7" name="Slide Number Placeholder 6">
            <a:extLst>
              <a:ext uri="{FF2B5EF4-FFF2-40B4-BE49-F238E27FC236}">
                <a16:creationId xmlns:a16="http://schemas.microsoft.com/office/drawing/2014/main" id="{15B8514F-AF8E-09B8-AFF9-8BE3A8D27B56}"/>
              </a:ext>
            </a:extLst>
          </p:cNvPr>
          <p:cNvSpPr>
            <a:spLocks noGrp="1"/>
          </p:cNvSpPr>
          <p:nvPr>
            <p:ph type="sldNum" sz="quarter" idx="12"/>
          </p:nvPr>
        </p:nvSpPr>
        <p:spPr/>
        <p:txBody>
          <a:bodyPr/>
          <a:lstStyle/>
          <a:p>
            <a:fld id="{A49C798E-A141-4728-B2C1-C020555BD9EF}" type="slidenum">
              <a:rPr lang="en-GB" smtClean="0"/>
              <a:t>39</a:t>
            </a:fld>
            <a:endParaRPr lang="en-GB"/>
          </a:p>
        </p:txBody>
      </p:sp>
    </p:spTree>
    <p:extLst>
      <p:ext uri="{BB962C8B-B14F-4D97-AF65-F5344CB8AC3E}">
        <p14:creationId xmlns:p14="http://schemas.microsoft.com/office/powerpoint/2010/main" val="554824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780268"/>
            <a:ext cx="6311900" cy="646331"/>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dirty="0"/>
              <a:t>To understand the different effects a material may have on a wave.</a:t>
            </a:r>
          </a:p>
          <a:p>
            <a:pPr marL="171450" indent="-171450">
              <a:buFont typeface="Arial" panose="020B0604020202020204" pitchFamily="34" charset="0"/>
              <a:buChar char="•"/>
            </a:pPr>
            <a:r>
              <a:rPr lang="en-GB" sz="1200" dirty="0"/>
              <a:t>To understand the effects that electromagnetic waves can have on the human body.</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541854"/>
            <a:ext cx="6311900" cy="830997"/>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lessons helps us understand why certain electromagnetic waves are used for specific purposes. It also helps us to understand why different things can occur when a wave meets a material.</a:t>
            </a:r>
          </a:p>
          <a:p>
            <a:endParaRPr lang="en-US" sz="1200" dirty="0">
              <a:latin typeface="+mj-lt"/>
            </a:endParaRPr>
          </a:p>
        </p:txBody>
      </p:sp>
      <p:sp>
        <p:nvSpPr>
          <p:cNvPr id="5" name="TextBox 4">
            <a:extLst>
              <a:ext uri="{FF2B5EF4-FFF2-40B4-BE49-F238E27FC236}">
                <a16:creationId xmlns:a16="http://schemas.microsoft.com/office/drawing/2014/main" id="{8EB17887-C304-C6A6-7E3D-ACAC601F68B0}"/>
              </a:ext>
            </a:extLst>
          </p:cNvPr>
          <p:cNvSpPr txBox="1"/>
          <p:nvPr/>
        </p:nvSpPr>
        <p:spPr>
          <a:xfrm>
            <a:off x="273050" y="285804"/>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a:t>Subtopic 4: </a:t>
            </a:r>
            <a:r>
              <a:rPr lang="en-GB" sz="1800" b="1" u="sng" dirty="0"/>
              <a:t>Properties of electromagnetic waves</a:t>
            </a:r>
            <a:endParaRPr lang="en-GB" b="1" u="sng" dirty="0"/>
          </a:p>
        </p:txBody>
      </p:sp>
      <p:sp>
        <p:nvSpPr>
          <p:cNvPr id="2" name="Slide Number Placeholder 1">
            <a:extLst>
              <a:ext uri="{FF2B5EF4-FFF2-40B4-BE49-F238E27FC236}">
                <a16:creationId xmlns:a16="http://schemas.microsoft.com/office/drawing/2014/main" id="{449FBC41-95CB-3001-8D13-27FB1CE03BB4}"/>
              </a:ext>
            </a:extLst>
          </p:cNvPr>
          <p:cNvSpPr>
            <a:spLocks noGrp="1"/>
          </p:cNvSpPr>
          <p:nvPr>
            <p:ph type="sldNum" sz="quarter" idx="12"/>
          </p:nvPr>
        </p:nvSpPr>
        <p:spPr/>
        <p:txBody>
          <a:bodyPr/>
          <a:lstStyle/>
          <a:p>
            <a:fld id="{A49C798E-A141-4728-B2C1-C020555BD9EF}" type="slidenum">
              <a:rPr lang="en-GB" smtClean="0"/>
              <a:t>4</a:t>
            </a:fld>
            <a:endParaRPr lang="en-GB"/>
          </a:p>
        </p:txBody>
      </p:sp>
    </p:spTree>
    <p:extLst>
      <p:ext uri="{BB962C8B-B14F-4D97-AF65-F5344CB8AC3E}">
        <p14:creationId xmlns:p14="http://schemas.microsoft.com/office/powerpoint/2010/main" val="2755248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01AD314A-9FFB-1086-5528-4F629A89B42E}"/>
              </a:ext>
            </a:extLst>
          </p:cNvPr>
          <p:cNvSpPr>
            <a:spLocks noGrp="1"/>
          </p:cNvSpPr>
          <p:nvPr>
            <p:ph type="sldNum" sz="quarter" idx="12"/>
          </p:nvPr>
        </p:nvSpPr>
        <p:spPr/>
        <p:txBody>
          <a:bodyPr/>
          <a:lstStyle/>
          <a:p>
            <a:fld id="{A49C798E-A141-4728-B2C1-C020555BD9EF}" type="slidenum">
              <a:rPr lang="en-GB" smtClean="0"/>
              <a:t>40</a:t>
            </a:fld>
            <a:endParaRPr lang="en-GB"/>
          </a:p>
        </p:txBody>
      </p:sp>
    </p:spTree>
    <p:extLst>
      <p:ext uri="{BB962C8B-B14F-4D97-AF65-F5344CB8AC3E}">
        <p14:creationId xmlns:p14="http://schemas.microsoft.com/office/powerpoint/2010/main" val="408556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61A1344B-7A17-02B6-0D11-F97A228593D5}"/>
              </a:ext>
            </a:extLst>
          </p:cNvPr>
          <p:cNvSpPr>
            <a:spLocks noGrp="1"/>
          </p:cNvSpPr>
          <p:nvPr>
            <p:ph type="sldNum" sz="quarter" idx="12"/>
          </p:nvPr>
        </p:nvSpPr>
        <p:spPr/>
        <p:txBody>
          <a:bodyPr/>
          <a:lstStyle/>
          <a:p>
            <a:fld id="{A49C798E-A141-4728-B2C1-C020555BD9EF}" type="slidenum">
              <a:rPr lang="en-GB" smtClean="0"/>
              <a:t>41</a:t>
            </a:fld>
            <a:endParaRPr lang="en-GB"/>
          </a:p>
        </p:txBody>
      </p:sp>
    </p:spTree>
    <p:extLst>
      <p:ext uri="{BB962C8B-B14F-4D97-AF65-F5344CB8AC3E}">
        <p14:creationId xmlns:p14="http://schemas.microsoft.com/office/powerpoint/2010/main" val="1318219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FB0BB062-8A62-1BBE-A7FF-2DE5D421C7C4}"/>
              </a:ext>
            </a:extLst>
          </p:cNvPr>
          <p:cNvSpPr>
            <a:spLocks noGrp="1"/>
          </p:cNvSpPr>
          <p:nvPr>
            <p:ph type="sldNum" sz="quarter" idx="12"/>
          </p:nvPr>
        </p:nvSpPr>
        <p:spPr/>
        <p:txBody>
          <a:bodyPr/>
          <a:lstStyle/>
          <a:p>
            <a:fld id="{A49C798E-A141-4728-B2C1-C020555BD9EF}" type="slidenum">
              <a:rPr lang="en-GB" smtClean="0"/>
              <a:t>42</a:t>
            </a:fld>
            <a:endParaRPr lang="en-GB"/>
          </a:p>
        </p:txBody>
      </p:sp>
    </p:spTree>
    <p:extLst>
      <p:ext uri="{BB962C8B-B14F-4D97-AF65-F5344CB8AC3E}">
        <p14:creationId xmlns:p14="http://schemas.microsoft.com/office/powerpoint/2010/main" val="33833372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299D62BE-7362-76F9-BAB5-996462D77C7F}"/>
              </a:ext>
            </a:extLst>
          </p:cNvPr>
          <p:cNvSpPr>
            <a:spLocks noGrp="1"/>
          </p:cNvSpPr>
          <p:nvPr>
            <p:ph type="sldNum" sz="quarter" idx="12"/>
          </p:nvPr>
        </p:nvSpPr>
        <p:spPr/>
        <p:txBody>
          <a:bodyPr/>
          <a:lstStyle/>
          <a:p>
            <a:fld id="{A49C798E-A141-4728-B2C1-C020555BD9EF}" type="slidenum">
              <a:rPr lang="en-GB" smtClean="0"/>
              <a:t>43</a:t>
            </a:fld>
            <a:endParaRPr lang="en-GB"/>
          </a:p>
        </p:txBody>
      </p:sp>
    </p:spTree>
    <p:extLst>
      <p:ext uri="{BB962C8B-B14F-4D97-AF65-F5344CB8AC3E}">
        <p14:creationId xmlns:p14="http://schemas.microsoft.com/office/powerpoint/2010/main" val="5007028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0555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ORGANISER</a:t>
            </a:r>
          </a:p>
        </p:txBody>
      </p:sp>
      <p:graphicFrame>
        <p:nvGraphicFramePr>
          <p:cNvPr id="2" name="Table 1">
            <a:extLst>
              <a:ext uri="{FF2B5EF4-FFF2-40B4-BE49-F238E27FC236}">
                <a16:creationId xmlns:a16="http://schemas.microsoft.com/office/drawing/2014/main" id="{1A7E46B3-38EA-9438-9534-215B599149CB}"/>
              </a:ext>
            </a:extLst>
          </p:cNvPr>
          <p:cNvGraphicFramePr>
            <a:graphicFrameLocks noGrp="1"/>
          </p:cNvGraphicFramePr>
          <p:nvPr>
            <p:extLst>
              <p:ext uri="{D42A27DB-BD31-4B8C-83A1-F6EECF244321}">
                <p14:modId xmlns:p14="http://schemas.microsoft.com/office/powerpoint/2010/main" val="78410284"/>
              </p:ext>
            </p:extLst>
          </p:nvPr>
        </p:nvGraphicFramePr>
        <p:xfrm>
          <a:off x="273051" y="820039"/>
          <a:ext cx="6305550" cy="274320"/>
        </p:xfrm>
        <a:graphic>
          <a:graphicData uri="http://schemas.openxmlformats.org/drawingml/2006/table">
            <a:tbl>
              <a:tblPr firstRow="1" bandRow="1">
                <a:tableStyleId>{5940675A-B579-460E-94D1-54222C63F5DA}</a:tableStyleId>
              </a:tblPr>
              <a:tblGrid>
                <a:gridCol w="2101850">
                  <a:extLst>
                    <a:ext uri="{9D8B030D-6E8A-4147-A177-3AD203B41FA5}">
                      <a16:colId xmlns:a16="http://schemas.microsoft.com/office/drawing/2014/main" val="3934654346"/>
                    </a:ext>
                  </a:extLst>
                </a:gridCol>
                <a:gridCol w="2101850">
                  <a:extLst>
                    <a:ext uri="{9D8B030D-6E8A-4147-A177-3AD203B41FA5}">
                      <a16:colId xmlns:a16="http://schemas.microsoft.com/office/drawing/2014/main" val="35102227"/>
                    </a:ext>
                  </a:extLst>
                </a:gridCol>
                <a:gridCol w="2101850">
                  <a:extLst>
                    <a:ext uri="{9D8B030D-6E8A-4147-A177-3AD203B41FA5}">
                      <a16:colId xmlns:a16="http://schemas.microsoft.com/office/drawing/2014/main" val="1982823125"/>
                    </a:ext>
                  </a:extLst>
                </a:gridCol>
              </a:tblGrid>
              <a:tr h="273600">
                <a:tc>
                  <a:txBody>
                    <a:bodyPr/>
                    <a:lstStyle/>
                    <a:p>
                      <a:r>
                        <a:rPr lang="en-US" sz="1200" b="1" dirty="0"/>
                        <a:t>Subject: </a:t>
                      </a:r>
                      <a:r>
                        <a:rPr lang="en-US" sz="1200" b="0" dirty="0"/>
                        <a:t>Science</a:t>
                      </a:r>
                    </a:p>
                  </a:txBody>
                  <a:tcPr/>
                </a:tc>
                <a:tc>
                  <a:txBody>
                    <a:bodyPr/>
                    <a:lstStyle/>
                    <a:p>
                      <a:r>
                        <a:rPr lang="en-US" sz="1200" b="1" dirty="0"/>
                        <a:t>Topic: </a:t>
                      </a:r>
                      <a:r>
                        <a:rPr lang="en-US" sz="1200" b="0" dirty="0"/>
                        <a:t>Waves</a:t>
                      </a:r>
                    </a:p>
                  </a:txBody>
                  <a:tcPr/>
                </a:tc>
                <a:tc>
                  <a:txBody>
                    <a:bodyPr/>
                    <a:lstStyle/>
                    <a:p>
                      <a:r>
                        <a:rPr lang="en-US" sz="1200" b="1" dirty="0"/>
                        <a:t>Term: </a:t>
                      </a:r>
                      <a:r>
                        <a:rPr lang="en-US" sz="1200" b="0" dirty="0"/>
                        <a:t>Autumn</a:t>
                      </a:r>
                    </a:p>
                  </a:txBody>
                  <a:tcPr/>
                </a:tc>
                <a:extLst>
                  <a:ext uri="{0D108BD9-81ED-4DB2-BD59-A6C34878D82A}">
                    <a16:rowId xmlns:a16="http://schemas.microsoft.com/office/drawing/2014/main" val="598370979"/>
                  </a:ext>
                </a:extLst>
              </a:tr>
            </a:tbl>
          </a:graphicData>
        </a:graphic>
      </p:graphicFrame>
      <p:graphicFrame>
        <p:nvGraphicFramePr>
          <p:cNvPr id="3" name="Table 2">
            <a:extLst>
              <a:ext uri="{FF2B5EF4-FFF2-40B4-BE49-F238E27FC236}">
                <a16:creationId xmlns:a16="http://schemas.microsoft.com/office/drawing/2014/main" id="{B1421655-5380-4561-AF16-F79D295D967B}"/>
              </a:ext>
            </a:extLst>
          </p:cNvPr>
          <p:cNvGraphicFramePr>
            <a:graphicFrameLocks noGrp="1"/>
          </p:cNvGraphicFramePr>
          <p:nvPr>
            <p:extLst>
              <p:ext uri="{D42A27DB-BD31-4B8C-83A1-F6EECF244321}">
                <p14:modId xmlns:p14="http://schemas.microsoft.com/office/powerpoint/2010/main" val="3499208507"/>
              </p:ext>
            </p:extLst>
          </p:nvPr>
        </p:nvGraphicFramePr>
        <p:xfrm>
          <a:off x="273050" y="1292002"/>
          <a:ext cx="6305550" cy="7557001"/>
        </p:xfrm>
        <a:graphic>
          <a:graphicData uri="http://schemas.openxmlformats.org/drawingml/2006/table">
            <a:tbl>
              <a:tblPr firstRow="1" bandRow="1">
                <a:tableStyleId>{5940675A-B579-460E-94D1-54222C63F5DA}</a:tableStyleId>
              </a:tblPr>
              <a:tblGrid>
                <a:gridCol w="407135">
                  <a:extLst>
                    <a:ext uri="{9D8B030D-6E8A-4147-A177-3AD203B41FA5}">
                      <a16:colId xmlns:a16="http://schemas.microsoft.com/office/drawing/2014/main" val="3934654346"/>
                    </a:ext>
                  </a:extLst>
                </a:gridCol>
                <a:gridCol w="1632627">
                  <a:extLst>
                    <a:ext uri="{9D8B030D-6E8A-4147-A177-3AD203B41FA5}">
                      <a16:colId xmlns:a16="http://schemas.microsoft.com/office/drawing/2014/main" val="3983804606"/>
                    </a:ext>
                  </a:extLst>
                </a:gridCol>
                <a:gridCol w="4265788">
                  <a:extLst>
                    <a:ext uri="{9D8B030D-6E8A-4147-A177-3AD203B41FA5}">
                      <a16:colId xmlns:a16="http://schemas.microsoft.com/office/drawing/2014/main" val="2799095496"/>
                    </a:ext>
                  </a:extLst>
                </a:gridCol>
              </a:tblGrid>
              <a:tr h="309510">
                <a:tc gridSpan="3">
                  <a:txBody>
                    <a:bodyPr/>
                    <a:lstStyle/>
                    <a:p>
                      <a:pPr algn="ctr"/>
                      <a:r>
                        <a:rPr lang="en-US" sz="1200" b="1" dirty="0"/>
                        <a:t>KEY WORDS</a:t>
                      </a:r>
                    </a:p>
                  </a:txBody>
                  <a:tcPr>
                    <a:solidFill>
                      <a:schemeClr val="bg1">
                        <a:lumMod val="75000"/>
                      </a:schemeClr>
                    </a:solidFill>
                  </a:tcPr>
                </a:tc>
                <a:tc hMerge="1">
                  <a:txBody>
                    <a:bodyPr/>
                    <a:lstStyle/>
                    <a:p>
                      <a:pPr algn="ctr"/>
                      <a:r>
                        <a:rPr lang="en-US" sz="1200" dirty="0"/>
                        <a:t>Key words</a:t>
                      </a:r>
                    </a:p>
                  </a:txBody>
                  <a:tcPr anchor="ctr">
                    <a:solidFill>
                      <a:schemeClr val="bg1">
                        <a:lumMod val="85000"/>
                      </a:schemeClr>
                    </a:solidFill>
                  </a:tcPr>
                </a:tc>
                <a:tc hMerge="1">
                  <a:txBody>
                    <a:bodyPr/>
                    <a:lstStyle/>
                    <a:p>
                      <a:endParaRPr lang="en-US" sz="1200" dirty="0"/>
                    </a:p>
                  </a:txBody>
                  <a:tcPr>
                    <a:solidFill>
                      <a:schemeClr val="bg1">
                        <a:lumMod val="85000"/>
                      </a:schemeClr>
                    </a:solidFill>
                  </a:tcPr>
                </a:tc>
                <a:extLst>
                  <a:ext uri="{0D108BD9-81ED-4DB2-BD59-A6C34878D82A}">
                    <a16:rowId xmlns:a16="http://schemas.microsoft.com/office/drawing/2014/main" val="1253720602"/>
                  </a:ext>
                </a:extLst>
              </a:tr>
              <a:tr h="309510">
                <a:tc>
                  <a:txBody>
                    <a:bodyPr/>
                    <a:lstStyle/>
                    <a:p>
                      <a:r>
                        <a:rPr lang="en-US" sz="1200" dirty="0"/>
                        <a:t>1</a:t>
                      </a:r>
                    </a:p>
                  </a:txBody>
                  <a:tcPr>
                    <a:solidFill>
                      <a:schemeClr val="bg1">
                        <a:lumMod val="75000"/>
                      </a:schemeClr>
                    </a:solidFill>
                  </a:tcPr>
                </a:tc>
                <a:tc>
                  <a:txBody>
                    <a:bodyPr/>
                    <a:lstStyle/>
                    <a:p>
                      <a:r>
                        <a:rPr lang="en-GB" sz="1200" dirty="0"/>
                        <a:t>Amplitude</a:t>
                      </a:r>
                    </a:p>
                  </a:txBody>
                  <a:tcPr>
                    <a:solidFill>
                      <a:schemeClr val="bg1">
                        <a:lumMod val="85000"/>
                      </a:schemeClr>
                    </a:solidFill>
                  </a:tcPr>
                </a:tc>
                <a:tc>
                  <a:txBody>
                    <a:bodyPr/>
                    <a:lstStyle/>
                    <a:p>
                      <a:r>
                        <a:rPr lang="en-GB" sz="1200" dirty="0"/>
                        <a:t>The distance from a peak to the zero position of a wave. </a:t>
                      </a:r>
                    </a:p>
                  </a:txBody>
                  <a:tcPr/>
                </a:tc>
                <a:extLst>
                  <a:ext uri="{0D108BD9-81ED-4DB2-BD59-A6C34878D82A}">
                    <a16:rowId xmlns:a16="http://schemas.microsoft.com/office/drawing/2014/main" val="241228286"/>
                  </a:ext>
                </a:extLst>
              </a:tr>
              <a:tr h="309510">
                <a:tc>
                  <a:txBody>
                    <a:bodyPr/>
                    <a:lstStyle/>
                    <a:p>
                      <a:r>
                        <a:rPr lang="en-US" sz="1200" dirty="0"/>
                        <a:t>2</a:t>
                      </a:r>
                    </a:p>
                  </a:txBody>
                  <a:tcPr>
                    <a:solidFill>
                      <a:schemeClr val="bg1">
                        <a:lumMod val="75000"/>
                      </a:schemeClr>
                    </a:solidFill>
                  </a:tcPr>
                </a:tc>
                <a:tc>
                  <a:txBody>
                    <a:bodyPr/>
                    <a:lstStyle/>
                    <a:p>
                      <a:r>
                        <a:rPr lang="en-GB" sz="1200" dirty="0"/>
                        <a:t>Frequency</a:t>
                      </a:r>
                    </a:p>
                  </a:txBody>
                  <a:tcPr>
                    <a:solidFill>
                      <a:schemeClr val="bg1">
                        <a:lumMod val="85000"/>
                      </a:schemeClr>
                    </a:solidFill>
                  </a:tcPr>
                </a:tc>
                <a:tc>
                  <a:txBody>
                    <a:bodyPr/>
                    <a:lstStyle/>
                    <a:p>
                      <a:r>
                        <a:rPr lang="en-GB" sz="1200" dirty="0"/>
                        <a:t>The number of complete waves that pass a point in a given time.</a:t>
                      </a:r>
                    </a:p>
                  </a:txBody>
                  <a:tcPr/>
                </a:tc>
                <a:extLst>
                  <a:ext uri="{0D108BD9-81ED-4DB2-BD59-A6C34878D82A}">
                    <a16:rowId xmlns:a16="http://schemas.microsoft.com/office/drawing/2014/main" val="3797581471"/>
                  </a:ext>
                </a:extLst>
              </a:tr>
              <a:tr h="309510">
                <a:tc>
                  <a:txBody>
                    <a:bodyPr/>
                    <a:lstStyle/>
                    <a:p>
                      <a:r>
                        <a:rPr lang="en-US" sz="1200" dirty="0"/>
                        <a:t>3</a:t>
                      </a:r>
                    </a:p>
                  </a:txBody>
                  <a:tcPr>
                    <a:solidFill>
                      <a:schemeClr val="bg1">
                        <a:lumMod val="75000"/>
                      </a:schemeClr>
                    </a:solidFill>
                  </a:tcPr>
                </a:tc>
                <a:tc>
                  <a:txBody>
                    <a:bodyPr/>
                    <a:lstStyle/>
                    <a:p>
                      <a:r>
                        <a:rPr lang="en-GB" sz="1200" dirty="0"/>
                        <a:t>Time period</a:t>
                      </a:r>
                    </a:p>
                  </a:txBody>
                  <a:tcPr>
                    <a:solidFill>
                      <a:schemeClr val="bg1">
                        <a:lumMod val="85000"/>
                      </a:schemeClr>
                    </a:solidFill>
                  </a:tcPr>
                </a:tc>
                <a:tc>
                  <a:txBody>
                    <a:bodyPr/>
                    <a:lstStyle/>
                    <a:p>
                      <a:r>
                        <a:rPr lang="en-GB" sz="1200" dirty="0"/>
                        <a:t>Time taken for one complete wave to pass.</a:t>
                      </a:r>
                    </a:p>
                  </a:txBody>
                  <a:tcPr/>
                </a:tc>
                <a:extLst>
                  <a:ext uri="{0D108BD9-81ED-4DB2-BD59-A6C34878D82A}">
                    <a16:rowId xmlns:a16="http://schemas.microsoft.com/office/drawing/2014/main" val="1712730032"/>
                  </a:ext>
                </a:extLst>
              </a:tr>
              <a:tr h="515851">
                <a:tc>
                  <a:txBody>
                    <a:bodyPr/>
                    <a:lstStyle/>
                    <a:p>
                      <a:r>
                        <a:rPr lang="en-US" sz="1200" dirty="0"/>
                        <a:t>4</a:t>
                      </a:r>
                    </a:p>
                  </a:txBody>
                  <a:tcPr>
                    <a:solidFill>
                      <a:schemeClr val="bg1">
                        <a:lumMod val="75000"/>
                      </a:schemeClr>
                    </a:solidFill>
                  </a:tcPr>
                </a:tc>
                <a:tc>
                  <a:txBody>
                    <a:bodyPr/>
                    <a:lstStyle/>
                    <a:p>
                      <a:r>
                        <a:rPr lang="en-GB" sz="1200" dirty="0"/>
                        <a:t>Ray diagram</a:t>
                      </a:r>
                    </a:p>
                  </a:txBody>
                  <a:tcPr>
                    <a:solidFill>
                      <a:schemeClr val="bg1">
                        <a:lumMod val="85000"/>
                      </a:schemeClr>
                    </a:solidFill>
                  </a:tcPr>
                </a:tc>
                <a:tc>
                  <a:txBody>
                    <a:bodyPr/>
                    <a:lstStyle/>
                    <a:p>
                      <a:r>
                        <a:rPr lang="en-GB" sz="1200" dirty="0"/>
                        <a:t>A ray diagram is a representation of the possible paths light can take to get from one place to another. </a:t>
                      </a:r>
                    </a:p>
                  </a:txBody>
                  <a:tcPr/>
                </a:tc>
                <a:extLst>
                  <a:ext uri="{0D108BD9-81ED-4DB2-BD59-A6C34878D82A}">
                    <a16:rowId xmlns:a16="http://schemas.microsoft.com/office/drawing/2014/main" val="842608782"/>
                  </a:ext>
                </a:extLst>
              </a:tr>
              <a:tr h="309510">
                <a:tc>
                  <a:txBody>
                    <a:bodyPr/>
                    <a:lstStyle/>
                    <a:p>
                      <a:r>
                        <a:rPr lang="en-US" sz="1200" dirty="0"/>
                        <a:t>5</a:t>
                      </a:r>
                    </a:p>
                  </a:txBody>
                  <a:tcPr>
                    <a:solidFill>
                      <a:schemeClr val="bg1">
                        <a:lumMod val="75000"/>
                      </a:schemeClr>
                    </a:solidFill>
                  </a:tcPr>
                </a:tc>
                <a:tc>
                  <a:txBody>
                    <a:bodyPr/>
                    <a:lstStyle/>
                    <a:p>
                      <a:r>
                        <a:rPr lang="en-GB" sz="1200" dirty="0"/>
                        <a:t>Normal line</a:t>
                      </a:r>
                    </a:p>
                  </a:txBody>
                  <a:tcPr>
                    <a:solidFill>
                      <a:schemeClr val="bg1">
                        <a:lumMod val="85000"/>
                      </a:schemeClr>
                    </a:solidFill>
                  </a:tcPr>
                </a:tc>
                <a:tc>
                  <a:txBody>
                    <a:bodyPr/>
                    <a:lstStyle/>
                    <a:p>
                      <a:r>
                        <a:rPr lang="en-GB" sz="1200" dirty="0"/>
                        <a:t>A line drawn perpendicular to a surface. </a:t>
                      </a:r>
                    </a:p>
                  </a:txBody>
                  <a:tcPr/>
                </a:tc>
                <a:extLst>
                  <a:ext uri="{0D108BD9-81ED-4DB2-BD59-A6C34878D82A}">
                    <a16:rowId xmlns:a16="http://schemas.microsoft.com/office/drawing/2014/main" val="4179165351"/>
                  </a:ext>
                </a:extLst>
              </a:tr>
              <a:tr h="309510">
                <a:tc>
                  <a:txBody>
                    <a:bodyPr/>
                    <a:lstStyle/>
                    <a:p>
                      <a:r>
                        <a:rPr lang="en-US" sz="1200" dirty="0"/>
                        <a:t>6</a:t>
                      </a:r>
                    </a:p>
                  </a:txBody>
                  <a:tcPr>
                    <a:solidFill>
                      <a:schemeClr val="bg1">
                        <a:lumMod val="75000"/>
                      </a:schemeClr>
                    </a:solidFill>
                  </a:tcPr>
                </a:tc>
                <a:tc>
                  <a:txBody>
                    <a:bodyPr/>
                    <a:lstStyle/>
                    <a:p>
                      <a:r>
                        <a:rPr lang="en-GB" sz="1200" dirty="0"/>
                        <a:t>Incident ray. </a:t>
                      </a:r>
                    </a:p>
                  </a:txBody>
                  <a:tcPr>
                    <a:solidFill>
                      <a:schemeClr val="bg1">
                        <a:lumMod val="85000"/>
                      </a:schemeClr>
                    </a:solidFill>
                  </a:tcPr>
                </a:tc>
                <a:tc>
                  <a:txBody>
                    <a:bodyPr/>
                    <a:lstStyle/>
                    <a:p>
                      <a:r>
                        <a:rPr lang="en-GB" sz="1200" dirty="0"/>
                        <a:t>A ray of light that falls on any surface. </a:t>
                      </a:r>
                    </a:p>
                  </a:txBody>
                  <a:tcPr/>
                </a:tc>
                <a:extLst>
                  <a:ext uri="{0D108BD9-81ED-4DB2-BD59-A6C34878D82A}">
                    <a16:rowId xmlns:a16="http://schemas.microsoft.com/office/drawing/2014/main" val="65946049"/>
                  </a:ext>
                </a:extLst>
              </a:tr>
              <a:tr h="309510">
                <a:tc>
                  <a:txBody>
                    <a:bodyPr/>
                    <a:lstStyle/>
                    <a:p>
                      <a:r>
                        <a:rPr lang="en-US" sz="1200" dirty="0"/>
                        <a:t>7</a:t>
                      </a:r>
                    </a:p>
                  </a:txBody>
                  <a:tcPr>
                    <a:solidFill>
                      <a:schemeClr val="bg1">
                        <a:lumMod val="75000"/>
                      </a:schemeClr>
                    </a:solidFill>
                  </a:tcPr>
                </a:tc>
                <a:tc>
                  <a:txBody>
                    <a:bodyPr/>
                    <a:lstStyle/>
                    <a:p>
                      <a:r>
                        <a:rPr lang="en-GB" sz="1200" dirty="0"/>
                        <a:t>Reflected ray. </a:t>
                      </a:r>
                    </a:p>
                  </a:txBody>
                  <a:tcPr>
                    <a:solidFill>
                      <a:schemeClr val="bg1">
                        <a:lumMod val="85000"/>
                      </a:schemeClr>
                    </a:solidFill>
                  </a:tcPr>
                </a:tc>
                <a:tc>
                  <a:txBody>
                    <a:bodyPr/>
                    <a:lstStyle/>
                    <a:p>
                      <a:r>
                        <a:rPr lang="en-GB" sz="1200" dirty="0"/>
                        <a:t>A ray of light that is reflected from a surface. </a:t>
                      </a:r>
                    </a:p>
                  </a:txBody>
                  <a:tcPr/>
                </a:tc>
                <a:extLst>
                  <a:ext uri="{0D108BD9-81ED-4DB2-BD59-A6C34878D82A}">
                    <a16:rowId xmlns:a16="http://schemas.microsoft.com/office/drawing/2014/main" val="1597823624"/>
                  </a:ext>
                </a:extLst>
              </a:tr>
              <a:tr h="309510">
                <a:tc gridSpan="3">
                  <a:txBody>
                    <a:bodyPr/>
                    <a:lstStyle/>
                    <a:p>
                      <a:pPr algn="ctr"/>
                      <a:r>
                        <a:rPr lang="en-US" sz="1200" b="1" dirty="0"/>
                        <a:t>KEY EXAMPLES</a:t>
                      </a:r>
                    </a:p>
                  </a:txBody>
                  <a:tcPr>
                    <a:solidFill>
                      <a:schemeClr val="bg1">
                        <a:lumMod val="75000"/>
                      </a:schemeClr>
                    </a:solidFill>
                  </a:tcPr>
                </a:tc>
                <a:tc hMerge="1">
                  <a:txBody>
                    <a:bodyPr/>
                    <a:lstStyle/>
                    <a:p>
                      <a:endParaRPr lang="en-US" sz="1200" dirty="0"/>
                    </a:p>
                  </a:txBody>
                  <a:tcPr>
                    <a:solidFill>
                      <a:schemeClr val="bg1">
                        <a:lumMod val="85000"/>
                      </a:schemeClr>
                    </a:solidFill>
                  </a:tcPr>
                </a:tc>
                <a:tc hMerge="1">
                  <a:txBody>
                    <a:bodyPr/>
                    <a:lstStyle/>
                    <a:p>
                      <a:endParaRPr lang="en-US" sz="1200" dirty="0"/>
                    </a:p>
                  </a:txBody>
                  <a:tcPr/>
                </a:tc>
                <a:extLst>
                  <a:ext uri="{0D108BD9-81ED-4DB2-BD59-A6C34878D82A}">
                    <a16:rowId xmlns:a16="http://schemas.microsoft.com/office/drawing/2014/main" val="1428670171"/>
                  </a:ext>
                </a:extLst>
              </a:tr>
              <a:tr h="309510">
                <a:tc>
                  <a:txBody>
                    <a:bodyPr/>
                    <a:lstStyle/>
                    <a:p>
                      <a:r>
                        <a:rPr lang="en-US" sz="1200" dirty="0"/>
                        <a:t>8</a:t>
                      </a:r>
                    </a:p>
                  </a:txBody>
                  <a:tcPr>
                    <a:solidFill>
                      <a:schemeClr val="bg1">
                        <a:lumMod val="75000"/>
                      </a:schemeClr>
                    </a:solidFill>
                  </a:tcPr>
                </a:tc>
                <a:tc gridSpan="2">
                  <a:txBody>
                    <a:bodyPr/>
                    <a:lstStyle/>
                    <a:p>
                      <a:r>
                        <a:rPr lang="en-US" sz="1200" dirty="0"/>
                        <a:t>Reflection from mirrors. </a:t>
                      </a:r>
                    </a:p>
                  </a:txBody>
                  <a:tcPr>
                    <a:noFill/>
                  </a:tcPr>
                </a:tc>
                <a:tc hMerge="1">
                  <a:txBody>
                    <a:bodyPr/>
                    <a:lstStyle/>
                    <a:p>
                      <a:endParaRPr lang="en-US" sz="1200" dirty="0"/>
                    </a:p>
                  </a:txBody>
                  <a:tcPr/>
                </a:tc>
                <a:extLst>
                  <a:ext uri="{0D108BD9-81ED-4DB2-BD59-A6C34878D82A}">
                    <a16:rowId xmlns:a16="http://schemas.microsoft.com/office/drawing/2014/main" val="2017468105"/>
                  </a:ext>
                </a:extLst>
              </a:tr>
              <a:tr h="309510">
                <a:tc>
                  <a:txBody>
                    <a:bodyPr/>
                    <a:lstStyle/>
                    <a:p>
                      <a:r>
                        <a:rPr lang="en-US" sz="1200" dirty="0"/>
                        <a:t>9</a:t>
                      </a:r>
                    </a:p>
                  </a:txBody>
                  <a:tcPr>
                    <a:solidFill>
                      <a:schemeClr val="bg1">
                        <a:lumMod val="75000"/>
                      </a:schemeClr>
                    </a:solidFill>
                  </a:tcPr>
                </a:tc>
                <a:tc gridSpan="2">
                  <a:txBody>
                    <a:bodyPr/>
                    <a:lstStyle/>
                    <a:p>
                      <a:r>
                        <a:rPr lang="en-US" sz="1200" dirty="0"/>
                        <a:t>Refraction of light and sound by water. </a:t>
                      </a:r>
                    </a:p>
                  </a:txBody>
                  <a:tcPr>
                    <a:noFill/>
                  </a:tcPr>
                </a:tc>
                <a:tc hMerge="1">
                  <a:txBody>
                    <a:bodyPr/>
                    <a:lstStyle/>
                    <a:p>
                      <a:endParaRPr lang="en-US" sz="1200" dirty="0"/>
                    </a:p>
                  </a:txBody>
                  <a:tcPr/>
                </a:tc>
                <a:extLst>
                  <a:ext uri="{0D108BD9-81ED-4DB2-BD59-A6C34878D82A}">
                    <a16:rowId xmlns:a16="http://schemas.microsoft.com/office/drawing/2014/main" val="578048382"/>
                  </a:ext>
                </a:extLst>
              </a:tr>
              <a:tr h="309510">
                <a:tc>
                  <a:txBody>
                    <a:bodyPr/>
                    <a:lstStyle/>
                    <a:p>
                      <a:r>
                        <a:rPr lang="en-US" sz="1200" dirty="0"/>
                        <a:t>10</a:t>
                      </a:r>
                    </a:p>
                  </a:txBody>
                  <a:tcPr>
                    <a:solidFill>
                      <a:schemeClr val="bg1">
                        <a:lumMod val="75000"/>
                      </a:schemeClr>
                    </a:solidFill>
                  </a:tcPr>
                </a:tc>
                <a:tc gridSpan="2">
                  <a:txBody>
                    <a:bodyPr/>
                    <a:lstStyle/>
                    <a:p>
                      <a:r>
                        <a:rPr lang="en-US" sz="1200" dirty="0"/>
                        <a:t>Uses of waves to investigate the structure of the Earth.</a:t>
                      </a:r>
                    </a:p>
                  </a:txBody>
                  <a:tcPr>
                    <a:noFill/>
                  </a:tcPr>
                </a:tc>
                <a:tc hMerge="1">
                  <a:txBody>
                    <a:bodyPr/>
                    <a:lstStyle/>
                    <a:p>
                      <a:endParaRPr lang="en-US" sz="1200" dirty="0"/>
                    </a:p>
                  </a:txBody>
                  <a:tcPr/>
                </a:tc>
                <a:extLst>
                  <a:ext uri="{0D108BD9-81ED-4DB2-BD59-A6C34878D82A}">
                    <a16:rowId xmlns:a16="http://schemas.microsoft.com/office/drawing/2014/main" val="693049"/>
                  </a:ext>
                </a:extLst>
              </a:tr>
              <a:tr h="309510">
                <a:tc>
                  <a:txBody>
                    <a:bodyPr/>
                    <a:lstStyle/>
                    <a:p>
                      <a:r>
                        <a:rPr lang="en-US" sz="1200" dirty="0"/>
                        <a:t>11</a:t>
                      </a:r>
                    </a:p>
                  </a:txBody>
                  <a:tcPr>
                    <a:solidFill>
                      <a:schemeClr val="bg1">
                        <a:lumMod val="75000"/>
                      </a:schemeClr>
                    </a:solidFill>
                  </a:tcPr>
                </a:tc>
                <a:tc gridSpan="2">
                  <a:txBody>
                    <a:bodyPr/>
                    <a:lstStyle/>
                    <a:p>
                      <a:r>
                        <a:rPr lang="en-US" sz="1200" dirty="0"/>
                        <a:t>Th wide range of uses for electromagnetic waves.</a:t>
                      </a:r>
                    </a:p>
                  </a:txBody>
                  <a:tcPr>
                    <a:noFill/>
                  </a:tcPr>
                </a:tc>
                <a:tc hMerge="1">
                  <a:txBody>
                    <a:bodyPr/>
                    <a:lstStyle/>
                    <a:p>
                      <a:endParaRPr lang="en-US" sz="1200" dirty="0"/>
                    </a:p>
                  </a:txBody>
                  <a:tcPr/>
                </a:tc>
                <a:extLst>
                  <a:ext uri="{0D108BD9-81ED-4DB2-BD59-A6C34878D82A}">
                    <a16:rowId xmlns:a16="http://schemas.microsoft.com/office/drawing/2014/main" val="1297538071"/>
                  </a:ext>
                </a:extLst>
              </a:tr>
              <a:tr h="309510">
                <a:tc gridSpan="3">
                  <a:txBody>
                    <a:bodyPr/>
                    <a:lstStyle/>
                    <a:p>
                      <a:pPr algn="ctr"/>
                      <a:r>
                        <a:rPr lang="en-US" sz="1200" b="1" dirty="0"/>
                        <a:t>KEY DIAGRAMS</a:t>
                      </a:r>
                    </a:p>
                  </a:txBody>
                  <a:tcPr>
                    <a:solidFill>
                      <a:schemeClr val="bg1">
                        <a:lumMod val="75000"/>
                      </a:schemeClr>
                    </a:solidFill>
                  </a:tcPr>
                </a:tc>
                <a:tc hMerge="1">
                  <a:txBody>
                    <a:bodyPr/>
                    <a:lstStyle/>
                    <a:p>
                      <a:endParaRPr lang="en-US" sz="1200" dirty="0"/>
                    </a:p>
                  </a:txBody>
                  <a:tcPr>
                    <a:solidFill>
                      <a:schemeClr val="bg1">
                        <a:lumMod val="85000"/>
                      </a:schemeClr>
                    </a:solidFill>
                  </a:tcPr>
                </a:tc>
                <a:tc hMerge="1">
                  <a:txBody>
                    <a:bodyPr/>
                    <a:lstStyle/>
                    <a:p>
                      <a:endParaRPr lang="en-US" sz="1200" dirty="0"/>
                    </a:p>
                  </a:txBody>
                  <a:tcPr/>
                </a:tc>
                <a:extLst>
                  <a:ext uri="{0D108BD9-81ED-4DB2-BD59-A6C34878D82A}">
                    <a16:rowId xmlns:a16="http://schemas.microsoft.com/office/drawing/2014/main" val="1676022854"/>
                  </a:ext>
                </a:extLst>
              </a:tr>
              <a:tr h="2579254">
                <a:tc gridSpan="3">
                  <a:txBody>
                    <a:bodyPr/>
                    <a:lstStyle/>
                    <a:p>
                      <a:r>
                        <a:rPr lang="en-US" sz="1200" dirty="0"/>
                        <a:t>Wave front diagram showing refraction                         The Law of Reflection</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txBody>
                  <a:tcP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18696"/>
                  </a:ext>
                </a:extLst>
              </a:tr>
            </a:tbl>
          </a:graphicData>
        </a:graphic>
      </p:graphicFrame>
      <p:pic>
        <p:nvPicPr>
          <p:cNvPr id="8" name="Picture 7">
            <a:extLst>
              <a:ext uri="{FF2B5EF4-FFF2-40B4-BE49-F238E27FC236}">
                <a16:creationId xmlns:a16="http://schemas.microsoft.com/office/drawing/2014/main" id="{09453C17-9A23-686F-1A86-2D92F93712A9}"/>
              </a:ext>
            </a:extLst>
          </p:cNvPr>
          <p:cNvPicPr>
            <a:picLocks noChangeAspect="1"/>
          </p:cNvPicPr>
          <p:nvPr/>
        </p:nvPicPr>
        <p:blipFill>
          <a:blip r:embed="rId2"/>
          <a:stretch>
            <a:fillRect/>
          </a:stretch>
        </p:blipFill>
        <p:spPr>
          <a:xfrm>
            <a:off x="279400" y="6244448"/>
            <a:ext cx="2562583" cy="2419688"/>
          </a:xfrm>
          <a:prstGeom prst="rect">
            <a:avLst/>
          </a:prstGeom>
        </p:spPr>
      </p:pic>
      <p:pic>
        <p:nvPicPr>
          <p:cNvPr id="10" name="Picture 9">
            <a:extLst>
              <a:ext uri="{FF2B5EF4-FFF2-40B4-BE49-F238E27FC236}">
                <a16:creationId xmlns:a16="http://schemas.microsoft.com/office/drawing/2014/main" id="{D8E1884A-A55E-DF49-A0E6-C9BED3FAE150}"/>
              </a:ext>
            </a:extLst>
          </p:cNvPr>
          <p:cNvPicPr>
            <a:picLocks noChangeAspect="1"/>
          </p:cNvPicPr>
          <p:nvPr/>
        </p:nvPicPr>
        <p:blipFill>
          <a:blip r:embed="rId3"/>
          <a:stretch>
            <a:fillRect/>
          </a:stretch>
        </p:blipFill>
        <p:spPr>
          <a:xfrm>
            <a:off x="2975333" y="6600194"/>
            <a:ext cx="3461547" cy="1907890"/>
          </a:xfrm>
          <a:prstGeom prst="rect">
            <a:avLst/>
          </a:prstGeom>
        </p:spPr>
      </p:pic>
      <p:sp>
        <p:nvSpPr>
          <p:cNvPr id="11" name="Slide Number Placeholder 10">
            <a:extLst>
              <a:ext uri="{FF2B5EF4-FFF2-40B4-BE49-F238E27FC236}">
                <a16:creationId xmlns:a16="http://schemas.microsoft.com/office/drawing/2014/main" id="{17DD5C54-B189-5263-61CB-DE5DDEE6E727}"/>
              </a:ext>
            </a:extLst>
          </p:cNvPr>
          <p:cNvSpPr>
            <a:spLocks noGrp="1"/>
          </p:cNvSpPr>
          <p:nvPr>
            <p:ph type="sldNum" sz="quarter" idx="12"/>
          </p:nvPr>
        </p:nvSpPr>
        <p:spPr/>
        <p:txBody>
          <a:bodyPr/>
          <a:lstStyle/>
          <a:p>
            <a:fld id="{A49C798E-A141-4728-B2C1-C020555BD9EF}" type="slidenum">
              <a:rPr lang="en-GB" smtClean="0"/>
              <a:t>44</a:t>
            </a:fld>
            <a:endParaRPr lang="en-GB"/>
          </a:p>
        </p:txBody>
      </p:sp>
    </p:spTree>
    <p:extLst>
      <p:ext uri="{BB962C8B-B14F-4D97-AF65-F5344CB8AC3E}">
        <p14:creationId xmlns:p14="http://schemas.microsoft.com/office/powerpoint/2010/main" val="3435140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b="1" dirty="0">
                          <a:solidFill>
                            <a:schemeClr val="tx1"/>
                          </a:solidFill>
                        </a:rPr>
                        <a:t>1</a:t>
                      </a:r>
                    </a:p>
                    <a:p>
                      <a:pPr>
                        <a:lnSpc>
                          <a:spcPct val="150000"/>
                        </a:lnSpc>
                      </a:pPr>
                      <a:r>
                        <a:rPr lang="en-GB" sz="1200" b="1" dirty="0">
                          <a:solidFill>
                            <a:schemeClr val="tx1"/>
                          </a:solidFill>
                        </a:rPr>
                        <a:t>2</a:t>
                      </a:r>
                    </a:p>
                    <a:p>
                      <a:pPr>
                        <a:lnSpc>
                          <a:spcPct val="150000"/>
                        </a:lnSpc>
                      </a:pPr>
                      <a:r>
                        <a:rPr lang="en-GB" sz="1200" b="1" dirty="0">
                          <a:solidFill>
                            <a:schemeClr val="tx1"/>
                          </a:solidFill>
                        </a:rPr>
                        <a:t>3</a:t>
                      </a:r>
                    </a:p>
                    <a:p>
                      <a:pPr>
                        <a:lnSpc>
                          <a:spcPct val="150000"/>
                        </a:lnSpc>
                      </a:pPr>
                      <a:r>
                        <a:rPr lang="en-GB" sz="1200" b="1" dirty="0">
                          <a:solidFill>
                            <a:schemeClr val="tx1"/>
                          </a:solidFill>
                        </a:rPr>
                        <a:t>4</a:t>
                      </a:r>
                    </a:p>
                    <a:p>
                      <a:pPr>
                        <a:lnSpc>
                          <a:spcPct val="150000"/>
                        </a:lnSpc>
                      </a:pPr>
                      <a:r>
                        <a:rPr lang="en-GB" sz="1200" b="1" dirty="0">
                          <a:solidFill>
                            <a:schemeClr val="tx1"/>
                          </a:solidFill>
                        </a:rPr>
                        <a:t>5</a:t>
                      </a:r>
                    </a:p>
                    <a:p>
                      <a:pPr>
                        <a:lnSpc>
                          <a:spcPct val="150000"/>
                        </a:lnSpc>
                      </a:pPr>
                      <a:r>
                        <a:rPr lang="en-GB" sz="1200" b="1" dirty="0">
                          <a:solidFill>
                            <a:schemeClr val="tx1"/>
                          </a:solidFill>
                        </a:rPr>
                        <a:t>6</a:t>
                      </a:r>
                    </a:p>
                    <a:p>
                      <a:pPr>
                        <a:lnSpc>
                          <a:spcPct val="150000"/>
                        </a:lnSpc>
                      </a:pPr>
                      <a:r>
                        <a:rPr lang="en-GB" sz="1200" b="1" dirty="0">
                          <a:solidFill>
                            <a:schemeClr val="tx1"/>
                          </a:solidFill>
                        </a:rPr>
                        <a:t>7</a:t>
                      </a:r>
                    </a:p>
                    <a:p>
                      <a:pPr>
                        <a:lnSpc>
                          <a:spcPct val="150000"/>
                        </a:lnSpc>
                      </a:pPr>
                      <a:r>
                        <a:rPr lang="en-GB" sz="1200" b="1" dirty="0">
                          <a:solidFill>
                            <a:schemeClr val="tx1"/>
                          </a:solidFill>
                        </a:rPr>
                        <a:t>8</a:t>
                      </a:r>
                    </a:p>
                    <a:p>
                      <a:pPr>
                        <a:lnSpc>
                          <a:spcPct val="150000"/>
                        </a:lnSpc>
                      </a:pPr>
                      <a:r>
                        <a:rPr lang="en-GB" sz="1200" b="1" dirty="0">
                          <a:solidFill>
                            <a:schemeClr val="tx1"/>
                          </a:solidFill>
                        </a:rPr>
                        <a:t>9</a:t>
                      </a:r>
                    </a:p>
                    <a:p>
                      <a:pPr>
                        <a:lnSpc>
                          <a:spcPct val="150000"/>
                        </a:lnSpc>
                      </a:pPr>
                      <a:r>
                        <a:rPr lang="en-GB" sz="1200" b="1" dirty="0">
                          <a:solidFill>
                            <a:schemeClr val="tx1"/>
                          </a:solidFill>
                        </a:rPr>
                        <a:t>10</a:t>
                      </a:r>
                    </a:p>
                    <a:p>
                      <a:pPr>
                        <a:lnSpc>
                          <a:spcPct val="150000"/>
                        </a:lnSpc>
                      </a:pPr>
                      <a:r>
                        <a:rPr lang="en-GB" sz="1200" b="1" dirty="0">
                          <a:solidFill>
                            <a:schemeClr val="tx1"/>
                          </a:solidFill>
                        </a:rPr>
                        <a:t>11</a:t>
                      </a:r>
                    </a:p>
                    <a:p>
                      <a:pPr>
                        <a:lnSpc>
                          <a:spcPct val="150000"/>
                        </a:lnSpc>
                      </a:pPr>
                      <a:r>
                        <a:rPr lang="en-GB" sz="1200" b="1" dirty="0">
                          <a:solidFill>
                            <a:schemeClr val="tx1"/>
                          </a:solidFill>
                        </a:rPr>
                        <a:t>12</a:t>
                      </a:r>
                    </a:p>
                    <a:p>
                      <a:pPr>
                        <a:lnSpc>
                          <a:spcPct val="150000"/>
                        </a:lnSpc>
                      </a:pPr>
                      <a:r>
                        <a:rPr lang="en-GB" sz="1200" b="1" dirty="0">
                          <a:solidFill>
                            <a:schemeClr val="tx1"/>
                          </a:solidFill>
                        </a:rPr>
                        <a:t>13</a:t>
                      </a:r>
                    </a:p>
                    <a:p>
                      <a:pPr>
                        <a:lnSpc>
                          <a:spcPct val="150000"/>
                        </a:lnSpc>
                      </a:pPr>
                      <a:r>
                        <a:rPr lang="en-GB" sz="1200" b="1" dirty="0">
                          <a:solidFill>
                            <a:schemeClr val="tx1"/>
                          </a:solidFill>
                        </a:rPr>
                        <a:t>14</a:t>
                      </a:r>
                    </a:p>
                    <a:p>
                      <a:pPr>
                        <a:lnSpc>
                          <a:spcPct val="150000"/>
                        </a:lnSpc>
                      </a:pPr>
                      <a:r>
                        <a:rPr lang="en-GB" sz="1200" b="1" dirty="0">
                          <a:solidFill>
                            <a:schemeClr val="tx1"/>
                          </a:solidFill>
                        </a:rPr>
                        <a:t>15</a:t>
                      </a:r>
                    </a:p>
                    <a:p>
                      <a:pPr>
                        <a:lnSpc>
                          <a:spcPct val="150000"/>
                        </a:lnSpc>
                      </a:pPr>
                      <a:r>
                        <a:rPr lang="en-GB" sz="1200" b="1" dirty="0">
                          <a:solidFill>
                            <a:schemeClr val="tx1"/>
                          </a:solidFill>
                        </a:rPr>
                        <a:t>16</a:t>
                      </a:r>
                    </a:p>
                    <a:p>
                      <a:pPr>
                        <a:lnSpc>
                          <a:spcPct val="150000"/>
                        </a:lnSpc>
                      </a:pPr>
                      <a:r>
                        <a:rPr lang="en-GB" sz="1200" b="1" dirty="0">
                          <a:solidFill>
                            <a:schemeClr val="tx1"/>
                          </a:solidFill>
                        </a:rPr>
                        <a:t>17</a:t>
                      </a:r>
                    </a:p>
                    <a:p>
                      <a:pPr>
                        <a:lnSpc>
                          <a:spcPct val="150000"/>
                        </a:lnSpc>
                      </a:pPr>
                      <a:r>
                        <a:rPr lang="en-GB" sz="1200" b="1" dirty="0">
                          <a:solidFill>
                            <a:schemeClr val="tx1"/>
                          </a:solidFill>
                        </a:rPr>
                        <a:t>18</a:t>
                      </a:r>
                    </a:p>
                    <a:p>
                      <a:pPr>
                        <a:lnSpc>
                          <a:spcPct val="150000"/>
                        </a:lnSpc>
                      </a:pPr>
                      <a:r>
                        <a:rPr lang="en-GB" sz="1200" b="1" dirty="0">
                          <a:solidFill>
                            <a:schemeClr val="tx1"/>
                          </a:solidFill>
                        </a:rPr>
                        <a:t>19</a:t>
                      </a:r>
                    </a:p>
                    <a:p>
                      <a:pPr>
                        <a:lnSpc>
                          <a:spcPct val="150000"/>
                        </a:lnSpc>
                      </a:pPr>
                      <a:r>
                        <a:rPr lang="en-GB" sz="1200" b="1" dirty="0">
                          <a:solidFill>
                            <a:schemeClr val="tx1"/>
                          </a:solidFill>
                        </a:rPr>
                        <a:t>20</a:t>
                      </a:r>
                    </a:p>
                    <a:p>
                      <a:pPr>
                        <a:lnSpc>
                          <a:spcPct val="150000"/>
                        </a:lnSpc>
                      </a:pPr>
                      <a:r>
                        <a:rPr lang="en-GB" sz="1200" b="1" dirty="0">
                          <a:solidFill>
                            <a:schemeClr val="tx1"/>
                          </a:solidFill>
                        </a:rPr>
                        <a:t>21</a:t>
                      </a:r>
                    </a:p>
                    <a:p>
                      <a:pPr>
                        <a:lnSpc>
                          <a:spcPct val="150000"/>
                        </a:lnSpc>
                      </a:pPr>
                      <a:r>
                        <a:rPr lang="en-GB" sz="1200" b="1" dirty="0">
                          <a:solidFill>
                            <a:schemeClr val="tx1"/>
                          </a:solidFill>
                        </a:rPr>
                        <a:t>22</a:t>
                      </a:r>
                    </a:p>
                    <a:p>
                      <a:pPr>
                        <a:lnSpc>
                          <a:spcPct val="150000"/>
                        </a:lnSpc>
                      </a:pPr>
                      <a:r>
                        <a:rPr lang="en-GB" sz="1200" b="1" dirty="0">
                          <a:solidFill>
                            <a:schemeClr val="tx1"/>
                          </a:solidFill>
                        </a:rPr>
                        <a:t>23</a:t>
                      </a:r>
                    </a:p>
                    <a:p>
                      <a:pPr>
                        <a:lnSpc>
                          <a:spcPct val="150000"/>
                        </a:lnSpc>
                      </a:pPr>
                      <a:r>
                        <a:rPr lang="en-GB" sz="1200" b="1" dirty="0">
                          <a:solidFill>
                            <a:schemeClr val="tx1"/>
                          </a:solidFill>
                        </a:rPr>
                        <a:t>24</a:t>
                      </a:r>
                    </a:p>
                    <a:p>
                      <a:pPr>
                        <a:lnSpc>
                          <a:spcPct val="150000"/>
                        </a:lnSpc>
                      </a:pPr>
                      <a:r>
                        <a:rPr lang="en-GB" sz="1200" b="1" dirty="0">
                          <a:solidFill>
                            <a:schemeClr val="tx1"/>
                          </a:solidFill>
                        </a:rPr>
                        <a:t>25</a:t>
                      </a:r>
                    </a:p>
                    <a:p>
                      <a:pPr>
                        <a:lnSpc>
                          <a:spcPct val="150000"/>
                        </a:lnSpc>
                      </a:pPr>
                      <a:r>
                        <a:rPr lang="en-GB" sz="1200" b="1" dirty="0">
                          <a:solidFill>
                            <a:schemeClr val="tx1"/>
                          </a:solidFill>
                        </a:rPr>
                        <a:t>26</a:t>
                      </a:r>
                    </a:p>
                    <a:p>
                      <a:pPr>
                        <a:lnSpc>
                          <a:spcPct val="150000"/>
                        </a:lnSpc>
                      </a:pPr>
                      <a:r>
                        <a:rPr lang="en-GB" sz="1200" b="1" dirty="0">
                          <a:solidFill>
                            <a:schemeClr val="tx1"/>
                          </a:solidFill>
                        </a:rPr>
                        <a:t>27</a:t>
                      </a:r>
                    </a:p>
                    <a:p>
                      <a:pPr>
                        <a:lnSpc>
                          <a:spcPct val="150000"/>
                        </a:lnSpc>
                      </a:pPr>
                      <a:r>
                        <a:rPr lang="en-GB" sz="1200" b="1" dirty="0">
                          <a:solidFill>
                            <a:schemeClr val="tx1"/>
                          </a:solidFill>
                        </a:rPr>
                        <a:t>28</a:t>
                      </a:r>
                    </a:p>
                    <a:p>
                      <a:pPr>
                        <a:lnSpc>
                          <a:spcPct val="150000"/>
                        </a:lnSpc>
                      </a:pPr>
                      <a:r>
                        <a:rPr lang="en-GB" sz="1200" b="1" dirty="0">
                          <a:solidFill>
                            <a:schemeClr val="tx1"/>
                          </a:solidFill>
                        </a:rPr>
                        <a:t>29</a:t>
                      </a:r>
                    </a:p>
                    <a:p>
                      <a:pPr>
                        <a:lnSpc>
                          <a:spcPct val="150000"/>
                        </a:lnSpc>
                      </a:pPr>
                      <a:r>
                        <a:rPr lang="en-GB" sz="1200" b="1"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1" i="0" u="sng" kern="1200" dirty="0">
                          <a:solidFill>
                            <a:schemeClr val="tx1"/>
                          </a:solidFill>
                          <a:effectLst/>
                          <a:latin typeface="+mn-lt"/>
                          <a:ea typeface="+mn-ea"/>
                          <a:cs typeface="+mn-cs"/>
                        </a:rPr>
                        <a:t>Transmission and absorption</a:t>
                      </a:r>
                    </a:p>
                    <a:p>
                      <a:pPr fontAlgn="base">
                        <a:lnSpc>
                          <a:spcPct val="150000"/>
                        </a:lnSpc>
                      </a:pPr>
                      <a:r>
                        <a:rPr lang="en-GB" sz="1200" b="0" i="0" kern="1200" dirty="0">
                          <a:solidFill>
                            <a:schemeClr val="tx1"/>
                          </a:solidFill>
                          <a:effectLst/>
                          <a:latin typeface="+mn-lt"/>
                          <a:ea typeface="+mn-ea"/>
                          <a:cs typeface="+mn-cs"/>
                        </a:rPr>
                        <a:t>Waves arriving at the interface (boundary) between two materials can be reflected, refracted, transmitted or absorbed.</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Absorption occurs when most of the energy being transferred by a wave is transferred to the material the wave is hitting.</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Transmission occurs when most of the energy being transferred by a wave is retained as the wave passes through the material it hits.</a:t>
                      </a:r>
                    </a:p>
                    <a:p>
                      <a:pPr fontAlgn="base">
                        <a:lnSpc>
                          <a:spcPct val="150000"/>
                        </a:lnSpc>
                      </a:pPr>
                      <a:r>
                        <a:rPr lang="en-GB" sz="1200" b="0" i="0" kern="1200" dirty="0">
                          <a:solidFill>
                            <a:schemeClr val="tx1"/>
                          </a:solidFill>
                          <a:effectLst/>
                          <a:latin typeface="+mn-lt"/>
                          <a:ea typeface="+mn-ea"/>
                          <a:cs typeface="+mn-cs"/>
                        </a:rPr>
                        <a:t>The type of wave, its properties such as wavelength, and the difference between the two media will determine what happens to most of the wave energy.</a:t>
                      </a:r>
                    </a:p>
                    <a:p>
                      <a:pPr fontAlgn="base">
                        <a:lnSpc>
                          <a:spcPct val="150000"/>
                        </a:lnSpc>
                      </a:pPr>
                      <a:r>
                        <a:rPr lang="en-GB" sz="1200" b="1" i="0" kern="1200" dirty="0">
                          <a:solidFill>
                            <a:schemeClr val="tx1"/>
                          </a:solidFill>
                          <a:effectLst/>
                          <a:latin typeface="+mn-lt"/>
                          <a:ea typeface="+mn-ea"/>
                          <a:cs typeface="+mn-cs"/>
                        </a:rPr>
                        <a:t>Common examples of absorption of wave energy:</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waves hitting the beach usually give most of their energy to the sand</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sunlight landing on a face is mostly absorbed, warming the skin</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sound waves hitting thick curtains give up their energy and the sound is muffled</a:t>
                      </a:r>
                    </a:p>
                    <a:p>
                      <a:pPr fontAlgn="base">
                        <a:lnSpc>
                          <a:spcPct val="150000"/>
                        </a:lnSpc>
                      </a:pPr>
                      <a:r>
                        <a:rPr lang="en-GB" sz="1200" b="1" i="0" kern="1200" dirty="0">
                          <a:solidFill>
                            <a:schemeClr val="tx1"/>
                          </a:solidFill>
                          <a:effectLst/>
                          <a:latin typeface="+mn-lt"/>
                          <a:ea typeface="+mn-ea"/>
                          <a:cs typeface="+mn-cs"/>
                        </a:rPr>
                        <a:t>Common examples of transmission of wave energy:</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sea waves passing a shallow area continue with their energy mostly unchanged</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light passing through a glass window continues with over 95% of its energy</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ultrasound waves scanning a baby pass from flesh into bone and continue with enough energy for the machine to detect the echo</a:t>
                      </a: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r>
                        <a:rPr lang="en-GB" sz="1200" b="1" i="0" u="sng" kern="1200" dirty="0">
                          <a:solidFill>
                            <a:schemeClr val="tx1"/>
                          </a:solidFill>
                          <a:effectLst/>
                          <a:latin typeface="+mn-lt"/>
                          <a:ea typeface="+mn-ea"/>
                          <a:cs typeface="+mn-cs"/>
                        </a:rPr>
                        <a:t>Effect of wavelength on absorption</a:t>
                      </a:r>
                    </a:p>
                    <a:p>
                      <a:pPr fontAlgn="base">
                        <a:lnSpc>
                          <a:spcPct val="150000"/>
                        </a:lnSpc>
                      </a:pPr>
                      <a:r>
                        <a:rPr lang="en-GB" sz="1200" b="0" i="0" kern="1200" dirty="0">
                          <a:solidFill>
                            <a:schemeClr val="tx1"/>
                          </a:solidFill>
                          <a:effectLst/>
                          <a:latin typeface="+mn-lt"/>
                          <a:ea typeface="+mn-ea"/>
                          <a:cs typeface="+mn-cs"/>
                        </a:rPr>
                        <a:t>Wavelength has a big effect on how much of a wave's energy is reflected, absorbed or transmitted at an interface.</a:t>
                      </a:r>
                    </a:p>
                    <a:p>
                      <a:pPr fontAlgn="base">
                        <a:lnSpc>
                          <a:spcPct val="150000"/>
                        </a:lnSpc>
                      </a:pPr>
                      <a:r>
                        <a:rPr lang="en-GB" sz="1200" b="0" i="0" kern="1200" dirty="0">
                          <a:solidFill>
                            <a:schemeClr val="tx1"/>
                          </a:solidFill>
                          <a:effectLst/>
                          <a:latin typeface="+mn-lt"/>
                          <a:ea typeface="+mn-ea"/>
                          <a:cs typeface="+mn-cs"/>
                        </a:rPr>
                        <a:t>For example, a greenhouse uses these differences to raise the temperature inside.</a:t>
                      </a:r>
                    </a:p>
                    <a:p>
                      <a:pPr fontAlgn="base">
                        <a:lnSpc>
                          <a:spcPct val="150000"/>
                        </a:lnSpc>
                      </a:pPr>
                      <a:r>
                        <a:rPr lang="en-GB" sz="1200" b="0" i="0" kern="1200" dirty="0">
                          <a:solidFill>
                            <a:schemeClr val="tx1"/>
                          </a:solidFill>
                          <a:effectLst/>
                          <a:latin typeface="+mn-lt"/>
                          <a:ea typeface="+mn-ea"/>
                          <a:cs typeface="+mn-cs"/>
                        </a:rPr>
                        <a:t>Ultraviolet light has a very short wavelength, and this is mostly transmitted by the glass. The plants, soil and floor in the greenhouse mostly absorb ultraviolet, and their temperature rises.</a:t>
                      </a:r>
                    </a:p>
                    <a:p>
                      <a:pPr>
                        <a:lnSpc>
                          <a:spcPct val="150000"/>
                        </a:lnSpc>
                      </a:pPr>
                      <a:r>
                        <a:rPr lang="en-GB" sz="1200" b="0" i="0" kern="1200" dirty="0">
                          <a:solidFill>
                            <a:schemeClr val="tx1"/>
                          </a:solidFill>
                          <a:effectLst/>
                          <a:latin typeface="+mn-lt"/>
                          <a:ea typeface="+mn-ea"/>
                          <a:cs typeface="+mn-cs"/>
                        </a:rPr>
                        <a:t>The plants, soil and floor emit infrared light which has a longer wavelength that is mostly reflected by glass. The infrared cannot escape the greenhouse and reflects until it is re-absorbed by objects inside the greenhouse. The amount of energy in the greenhouse rises so its temperature increases.</a:t>
                      </a:r>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F2DD4EED-F7E9-E957-3239-CFBEB6E571D8}"/>
              </a:ext>
            </a:extLst>
          </p:cNvPr>
          <p:cNvSpPr>
            <a:spLocks noGrp="1"/>
          </p:cNvSpPr>
          <p:nvPr>
            <p:ph type="sldNum" sz="quarter" idx="12"/>
          </p:nvPr>
        </p:nvSpPr>
        <p:spPr/>
        <p:txBody>
          <a:bodyPr/>
          <a:lstStyle/>
          <a:p>
            <a:fld id="{A49C798E-A141-4728-B2C1-C020555BD9EF}" type="slidenum">
              <a:rPr lang="en-GB" smtClean="0"/>
              <a:t>5</a:t>
            </a:fld>
            <a:endParaRPr lang="en-GB"/>
          </a:p>
        </p:txBody>
      </p:sp>
    </p:spTree>
    <p:extLst>
      <p:ext uri="{BB962C8B-B14F-4D97-AF65-F5344CB8AC3E}">
        <p14:creationId xmlns:p14="http://schemas.microsoft.com/office/powerpoint/2010/main" val="1969464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1" i="0" u="sng" kern="1200" dirty="0">
                          <a:solidFill>
                            <a:schemeClr val="tx1"/>
                          </a:solidFill>
                          <a:effectLst/>
                          <a:latin typeface="+mn-lt"/>
                          <a:ea typeface="+mn-ea"/>
                          <a:cs typeface="+mn-cs"/>
                        </a:rPr>
                        <a:t>Reflection of waves</a:t>
                      </a:r>
                    </a:p>
                    <a:p>
                      <a:pPr fontAlgn="base">
                        <a:lnSpc>
                          <a:spcPct val="150000"/>
                        </a:lnSpc>
                      </a:pPr>
                      <a:r>
                        <a:rPr lang="en-GB" sz="1200" b="0" i="1" kern="1200" dirty="0">
                          <a:solidFill>
                            <a:schemeClr val="tx1"/>
                          </a:solidFill>
                          <a:effectLst/>
                          <a:latin typeface="+mn-lt"/>
                          <a:ea typeface="+mn-ea"/>
                          <a:cs typeface="+mn-cs"/>
                        </a:rPr>
                        <a:t>Waves</a:t>
                      </a:r>
                      <a:r>
                        <a:rPr lang="en-GB" sz="1200" b="0" i="0" kern="1200" dirty="0">
                          <a:solidFill>
                            <a:schemeClr val="tx1"/>
                          </a:solidFill>
                          <a:effectLst/>
                          <a:latin typeface="+mn-lt"/>
                          <a:ea typeface="+mn-ea"/>
                          <a:cs typeface="+mn-cs"/>
                        </a:rPr>
                        <a:t> - including sound and light waves - can be reflected at the boundary between two different materials. The reflection of sound causes echoes.</a:t>
                      </a:r>
                    </a:p>
                    <a:p>
                      <a:pPr fontAlgn="base">
                        <a:lnSpc>
                          <a:spcPct val="150000"/>
                        </a:lnSpc>
                      </a:pPr>
                      <a:r>
                        <a:rPr lang="en-GB" sz="1200" b="0" i="0" kern="1200" dirty="0">
                          <a:solidFill>
                            <a:schemeClr val="tx1"/>
                          </a:solidFill>
                          <a:effectLst/>
                          <a:latin typeface="+mn-lt"/>
                          <a:ea typeface="+mn-ea"/>
                          <a:cs typeface="+mn-cs"/>
                        </a:rPr>
                        <a:t>The law of reflection states that:</a:t>
                      </a:r>
                    </a:p>
                    <a:p>
                      <a:pPr fontAlgn="base">
                        <a:lnSpc>
                          <a:spcPct val="150000"/>
                        </a:lnSpc>
                      </a:pPr>
                      <a:r>
                        <a:rPr lang="en-GB" sz="1200" b="0" i="0" kern="1200" dirty="0">
                          <a:solidFill>
                            <a:schemeClr val="tx1"/>
                          </a:solidFill>
                          <a:effectLst/>
                          <a:latin typeface="+mn-lt"/>
                          <a:ea typeface="+mn-ea"/>
                          <a:cs typeface="+mn-cs"/>
                        </a:rPr>
                        <a:t>angle of incidence = angle of reflection</a:t>
                      </a:r>
                    </a:p>
                    <a:p>
                      <a:pPr fontAlgn="base">
                        <a:lnSpc>
                          <a:spcPct val="150000"/>
                        </a:lnSpc>
                      </a:pPr>
                      <a:r>
                        <a:rPr lang="en-GB" sz="1200" b="0" i="0" kern="1200" dirty="0">
                          <a:solidFill>
                            <a:schemeClr val="tx1"/>
                          </a:solidFill>
                          <a:effectLst/>
                          <a:latin typeface="+mn-lt"/>
                          <a:ea typeface="+mn-ea"/>
                          <a:cs typeface="+mn-cs"/>
                        </a:rPr>
                        <a:t>For example, if a light ray hits a surface at 32°, it will be reflected at 32°.</a:t>
                      </a:r>
                    </a:p>
                    <a:p>
                      <a:pPr fontAlgn="base">
                        <a:lnSpc>
                          <a:spcPct val="150000"/>
                        </a:lnSpc>
                      </a:pPr>
                      <a:endParaRPr lang="en-GB" sz="1200" b="1" i="0" kern="1200" dirty="0">
                        <a:solidFill>
                          <a:schemeClr val="tx1"/>
                        </a:solidFill>
                        <a:effectLst/>
                        <a:latin typeface="+mn-lt"/>
                        <a:ea typeface="+mn-ea"/>
                        <a:cs typeface="+mn-cs"/>
                      </a:endParaRPr>
                    </a:p>
                    <a:p>
                      <a:pPr fontAlgn="base">
                        <a:lnSpc>
                          <a:spcPct val="150000"/>
                        </a:lnSpc>
                      </a:pPr>
                      <a:endParaRPr lang="en-GB" sz="1200" b="1" i="0" kern="1200" dirty="0">
                        <a:solidFill>
                          <a:schemeClr val="tx1"/>
                        </a:solidFill>
                        <a:effectLst/>
                        <a:latin typeface="+mn-lt"/>
                        <a:ea typeface="+mn-ea"/>
                        <a:cs typeface="+mn-cs"/>
                      </a:endParaRPr>
                    </a:p>
                    <a:p>
                      <a:pPr fontAlgn="base">
                        <a:lnSpc>
                          <a:spcPct val="150000"/>
                        </a:lnSpc>
                      </a:pPr>
                      <a:endParaRPr lang="en-GB" sz="1200" b="1" i="0" kern="1200" dirty="0">
                        <a:solidFill>
                          <a:schemeClr val="tx1"/>
                        </a:solidFill>
                        <a:effectLst/>
                        <a:latin typeface="+mn-lt"/>
                        <a:ea typeface="+mn-ea"/>
                        <a:cs typeface="+mn-cs"/>
                      </a:endParaRPr>
                    </a:p>
                    <a:p>
                      <a:pPr fontAlgn="base">
                        <a:lnSpc>
                          <a:spcPct val="150000"/>
                        </a:lnSpc>
                      </a:pPr>
                      <a:endParaRPr lang="en-GB" sz="1200" b="1" i="0" kern="1200" dirty="0">
                        <a:solidFill>
                          <a:schemeClr val="tx1"/>
                        </a:solidFill>
                        <a:effectLst/>
                        <a:latin typeface="+mn-lt"/>
                        <a:ea typeface="+mn-ea"/>
                        <a:cs typeface="+mn-cs"/>
                      </a:endParaRPr>
                    </a:p>
                    <a:p>
                      <a:pPr fontAlgn="base">
                        <a:lnSpc>
                          <a:spcPct val="150000"/>
                        </a:lnSpc>
                      </a:pPr>
                      <a:endParaRPr lang="en-GB" sz="1200" b="1" i="0" kern="1200" dirty="0">
                        <a:solidFill>
                          <a:schemeClr val="tx1"/>
                        </a:solidFill>
                        <a:effectLst/>
                        <a:latin typeface="+mn-lt"/>
                        <a:ea typeface="+mn-ea"/>
                        <a:cs typeface="+mn-cs"/>
                      </a:endParaRPr>
                    </a:p>
                    <a:p>
                      <a:pPr fontAlgn="base">
                        <a:lnSpc>
                          <a:spcPct val="150000"/>
                        </a:lnSpc>
                      </a:pPr>
                      <a:endParaRPr lang="en-GB" sz="1200" b="1" i="0" kern="1200" dirty="0">
                        <a:solidFill>
                          <a:schemeClr val="tx1"/>
                        </a:solidFill>
                        <a:effectLst/>
                        <a:latin typeface="+mn-lt"/>
                        <a:ea typeface="+mn-ea"/>
                        <a:cs typeface="+mn-cs"/>
                      </a:endParaRPr>
                    </a:p>
                    <a:p>
                      <a:pPr fontAlgn="base">
                        <a:lnSpc>
                          <a:spcPct val="150000"/>
                        </a:lnSpc>
                      </a:pPr>
                      <a:endParaRPr lang="en-GB" sz="1200" b="1" i="0" kern="1200" dirty="0">
                        <a:solidFill>
                          <a:schemeClr val="tx1"/>
                        </a:solidFill>
                        <a:effectLst/>
                        <a:latin typeface="+mn-lt"/>
                        <a:ea typeface="+mn-ea"/>
                        <a:cs typeface="+mn-cs"/>
                      </a:endParaRPr>
                    </a:p>
                    <a:p>
                      <a:pPr fontAlgn="base">
                        <a:lnSpc>
                          <a:spcPct val="150000"/>
                        </a:lnSpc>
                      </a:pPr>
                      <a:endParaRPr lang="en-GB" sz="1200" b="1" i="0" kern="1200" dirty="0">
                        <a:solidFill>
                          <a:schemeClr val="tx1"/>
                        </a:solidFill>
                        <a:effectLst/>
                        <a:latin typeface="+mn-lt"/>
                        <a:ea typeface="+mn-ea"/>
                        <a:cs typeface="+mn-cs"/>
                      </a:endParaRPr>
                    </a:p>
                    <a:p>
                      <a:pPr fontAlgn="base">
                        <a:lnSpc>
                          <a:spcPct val="150000"/>
                        </a:lnSpc>
                      </a:pPr>
                      <a:endParaRPr lang="en-GB" sz="1200" b="1" i="0" kern="1200" dirty="0">
                        <a:solidFill>
                          <a:schemeClr val="tx1"/>
                        </a:solidFill>
                        <a:effectLst/>
                        <a:latin typeface="+mn-lt"/>
                        <a:ea typeface="+mn-ea"/>
                        <a:cs typeface="+mn-cs"/>
                      </a:endParaRPr>
                    </a:p>
                    <a:p>
                      <a:pPr fontAlgn="base">
                        <a:lnSpc>
                          <a:spcPct val="150000"/>
                        </a:lnSpc>
                      </a:pPr>
                      <a:endParaRPr lang="en-GB" sz="1200" b="1" i="0" kern="1200" dirty="0">
                        <a:solidFill>
                          <a:schemeClr val="tx1"/>
                        </a:solidFill>
                        <a:effectLst/>
                        <a:latin typeface="+mn-lt"/>
                        <a:ea typeface="+mn-ea"/>
                        <a:cs typeface="+mn-cs"/>
                      </a:endParaRPr>
                    </a:p>
                    <a:p>
                      <a:pPr fontAlgn="base">
                        <a:lnSpc>
                          <a:spcPct val="150000"/>
                        </a:lnSpc>
                      </a:pPr>
                      <a:r>
                        <a:rPr lang="en-GB" sz="1200" b="1" i="0" u="sng" kern="1200" dirty="0">
                          <a:solidFill>
                            <a:schemeClr val="tx1"/>
                          </a:solidFill>
                          <a:effectLst/>
                          <a:latin typeface="+mn-lt"/>
                          <a:ea typeface="+mn-ea"/>
                          <a:cs typeface="+mn-cs"/>
                        </a:rPr>
                        <a:t>Refraction of waves</a:t>
                      </a:r>
                    </a:p>
                    <a:p>
                      <a:pPr fontAlgn="base">
                        <a:lnSpc>
                          <a:spcPct val="150000"/>
                        </a:lnSpc>
                      </a:pPr>
                      <a:r>
                        <a:rPr lang="en-GB" sz="1200" b="0" i="0" kern="1200" dirty="0">
                          <a:solidFill>
                            <a:schemeClr val="tx1"/>
                          </a:solidFill>
                          <a:effectLst/>
                          <a:latin typeface="+mn-lt"/>
                          <a:ea typeface="+mn-ea"/>
                          <a:cs typeface="+mn-cs"/>
                        </a:rPr>
                        <a:t>Waves </a:t>
                      </a:r>
                      <a:r>
                        <a:rPr lang="en-GB" sz="1200" b="0" i="1" kern="1200" dirty="0">
                          <a:solidFill>
                            <a:schemeClr val="tx1"/>
                          </a:solidFill>
                          <a:effectLst/>
                          <a:latin typeface="+mn-lt"/>
                          <a:ea typeface="+mn-ea"/>
                          <a:cs typeface="+mn-cs"/>
                        </a:rPr>
                        <a:t>transmitted</a:t>
                      </a:r>
                      <a:r>
                        <a:rPr lang="en-GB" sz="1200" b="0" i="0" kern="1200" dirty="0">
                          <a:solidFill>
                            <a:schemeClr val="tx1"/>
                          </a:solidFill>
                          <a:effectLst/>
                          <a:latin typeface="+mn-lt"/>
                          <a:ea typeface="+mn-ea"/>
                          <a:cs typeface="+mn-cs"/>
                        </a:rPr>
                        <a:t> at the interface (boundary) between two materials may change direction. </a:t>
                      </a:r>
                      <a:r>
                        <a:rPr lang="en-GB" sz="1200" b="0" i="1" kern="1200" dirty="0">
                          <a:solidFill>
                            <a:schemeClr val="tx1"/>
                          </a:solidFill>
                          <a:effectLst/>
                          <a:latin typeface="+mn-lt"/>
                          <a:ea typeface="+mn-ea"/>
                          <a:cs typeface="+mn-cs"/>
                        </a:rPr>
                        <a:t>Refraction</a:t>
                      </a:r>
                      <a:r>
                        <a:rPr lang="en-GB" sz="1200" b="0" i="0" kern="1200" dirty="0">
                          <a:solidFill>
                            <a:schemeClr val="tx1"/>
                          </a:solidFill>
                          <a:effectLst/>
                          <a:latin typeface="+mn-lt"/>
                          <a:ea typeface="+mn-ea"/>
                          <a:cs typeface="+mn-cs"/>
                        </a:rPr>
                        <a:t> is the change in direction of a wave at such a boundary. All wave types can be refracted.</a:t>
                      </a:r>
                    </a:p>
                    <a:p>
                      <a:pPr fontAlgn="base">
                        <a:lnSpc>
                          <a:spcPct val="150000"/>
                        </a:lnSpc>
                      </a:pPr>
                      <a:r>
                        <a:rPr lang="en-GB" sz="1200" b="0" i="0" kern="1200" dirty="0">
                          <a:solidFill>
                            <a:schemeClr val="tx1"/>
                          </a:solidFill>
                          <a:effectLst/>
                          <a:latin typeface="+mn-lt"/>
                          <a:ea typeface="+mn-ea"/>
                          <a:cs typeface="+mn-cs"/>
                        </a:rPr>
                        <a:t>It is important to be able to draw </a:t>
                      </a:r>
                      <a:r>
                        <a:rPr lang="en-GB" sz="1200" b="0" i="1" kern="1200" dirty="0">
                          <a:solidFill>
                            <a:schemeClr val="tx1"/>
                          </a:solidFill>
                          <a:effectLst/>
                          <a:latin typeface="+mn-lt"/>
                          <a:ea typeface="+mn-ea"/>
                          <a:cs typeface="+mn-cs"/>
                        </a:rPr>
                        <a:t>ray diagrams</a:t>
                      </a:r>
                      <a:r>
                        <a:rPr lang="en-GB" sz="1200" b="0" i="0" kern="1200" dirty="0">
                          <a:solidFill>
                            <a:schemeClr val="tx1"/>
                          </a:solidFill>
                          <a:effectLst/>
                          <a:latin typeface="+mn-lt"/>
                          <a:ea typeface="+mn-ea"/>
                          <a:cs typeface="+mn-cs"/>
                        </a:rPr>
                        <a:t> to show the refraction of a wave at a boundary.</a:t>
                      </a: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1026" name="Picture 2">
            <a:extLst>
              <a:ext uri="{FF2B5EF4-FFF2-40B4-BE49-F238E27FC236}">
                <a16:creationId xmlns:a16="http://schemas.microsoft.com/office/drawing/2014/main" id="{F923C4EC-FFC1-E0FE-2121-83378195763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05067" y="2133599"/>
            <a:ext cx="2647865" cy="25781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diagram shows the refraction of a ray after it travels through glass. It begins at a 55 degree angle and refracts at a 33 degree angle.">
            <a:extLst>
              <a:ext uri="{FF2B5EF4-FFF2-40B4-BE49-F238E27FC236}">
                <a16:creationId xmlns:a16="http://schemas.microsoft.com/office/drawing/2014/main" id="{58BA9B8A-9E70-EBC9-67B4-CDF63CFDB5A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05067" y="6240963"/>
            <a:ext cx="2647865" cy="257818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855A0BCB-3C5B-A2F8-308A-A1C6F483CD81}"/>
              </a:ext>
            </a:extLst>
          </p:cNvPr>
          <p:cNvSpPr>
            <a:spLocks noGrp="1"/>
          </p:cNvSpPr>
          <p:nvPr>
            <p:ph type="sldNum" sz="quarter" idx="12"/>
          </p:nvPr>
        </p:nvSpPr>
        <p:spPr/>
        <p:txBody>
          <a:bodyPr/>
          <a:lstStyle/>
          <a:p>
            <a:fld id="{A49C798E-A141-4728-B2C1-C020555BD9EF}" type="slidenum">
              <a:rPr lang="en-GB" smtClean="0"/>
              <a:t>6</a:t>
            </a:fld>
            <a:endParaRPr lang="en-GB"/>
          </a:p>
        </p:txBody>
      </p:sp>
    </p:spTree>
    <p:extLst>
      <p:ext uri="{BB962C8B-B14F-4D97-AF65-F5344CB8AC3E}">
        <p14:creationId xmlns:p14="http://schemas.microsoft.com/office/powerpoint/2010/main" val="246686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1" i="0" u="sng" kern="1200" dirty="0">
                          <a:solidFill>
                            <a:schemeClr val="tx1"/>
                          </a:solidFill>
                          <a:effectLst/>
                          <a:latin typeface="+mn-lt"/>
                          <a:ea typeface="+mn-ea"/>
                          <a:cs typeface="+mn-cs"/>
                        </a:rPr>
                        <a:t>Explaining refraction - HT</a:t>
                      </a:r>
                    </a:p>
                    <a:p>
                      <a:pPr fontAlgn="base">
                        <a:lnSpc>
                          <a:spcPct val="150000"/>
                        </a:lnSpc>
                      </a:pPr>
                      <a:r>
                        <a:rPr lang="en-GB" sz="1200" b="0" i="0" kern="1200" dirty="0">
                          <a:solidFill>
                            <a:schemeClr val="tx1"/>
                          </a:solidFill>
                          <a:effectLst/>
                          <a:latin typeface="+mn-lt"/>
                          <a:ea typeface="+mn-ea"/>
                          <a:cs typeface="+mn-cs"/>
                        </a:rPr>
                        <a:t>The </a:t>
                      </a:r>
                      <a:r>
                        <a:rPr lang="en-GB" sz="1200" b="0" i="1" kern="1200" dirty="0">
                          <a:solidFill>
                            <a:schemeClr val="tx1"/>
                          </a:solidFill>
                          <a:effectLst/>
                          <a:latin typeface="+mn-lt"/>
                          <a:ea typeface="+mn-ea"/>
                          <a:cs typeface="+mn-cs"/>
                        </a:rPr>
                        <a:t>density</a:t>
                      </a:r>
                      <a:r>
                        <a:rPr lang="en-GB" sz="1200" b="0" i="0" kern="1200" dirty="0">
                          <a:solidFill>
                            <a:schemeClr val="tx1"/>
                          </a:solidFill>
                          <a:effectLst/>
                          <a:latin typeface="+mn-lt"/>
                          <a:ea typeface="+mn-ea"/>
                          <a:cs typeface="+mn-cs"/>
                        </a:rPr>
                        <a:t> of a material is one of the factors that affects the speed that a wave will be transmitted through it.</a:t>
                      </a:r>
                    </a:p>
                    <a:p>
                      <a:pPr fontAlgn="base">
                        <a:lnSpc>
                          <a:spcPct val="150000"/>
                        </a:lnSpc>
                      </a:pPr>
                      <a:r>
                        <a:rPr lang="en-GB" sz="1200" b="1" i="0" kern="1200" dirty="0">
                          <a:solidFill>
                            <a:schemeClr val="tx1"/>
                          </a:solidFill>
                          <a:effectLst/>
                          <a:latin typeface="+mn-lt"/>
                          <a:ea typeface="+mn-ea"/>
                          <a:cs typeface="+mn-cs"/>
                        </a:rPr>
                        <a:t>Key fact</a:t>
                      </a:r>
                      <a:endParaRPr lang="en-GB" sz="1200" b="0" i="0" kern="1200" dirty="0">
                        <a:solidFill>
                          <a:schemeClr val="tx1"/>
                        </a:solidFill>
                        <a:effectLst/>
                        <a:latin typeface="+mn-lt"/>
                        <a:ea typeface="+mn-ea"/>
                        <a:cs typeface="+mn-cs"/>
                      </a:endParaRPr>
                    </a:p>
                    <a:p>
                      <a:pPr fontAlgn="base">
                        <a:lnSpc>
                          <a:spcPct val="150000"/>
                        </a:lnSpc>
                      </a:pPr>
                      <a:r>
                        <a:rPr lang="en-GB" sz="1200" b="0" i="0" kern="1200" dirty="0">
                          <a:solidFill>
                            <a:schemeClr val="tx1"/>
                          </a:solidFill>
                          <a:effectLst/>
                          <a:latin typeface="+mn-lt"/>
                          <a:ea typeface="+mn-ea"/>
                          <a:cs typeface="+mn-cs"/>
                        </a:rPr>
                        <a:t>A useful way of remembering the speed and direction changes of waves during refraction is 'FAST': Faster - Away / Slower - Towards</a:t>
                      </a:r>
                    </a:p>
                    <a:p>
                      <a:pPr fontAlgn="base">
                        <a:lnSpc>
                          <a:spcPct val="150000"/>
                        </a:lnSpc>
                      </a:pPr>
                      <a:r>
                        <a:rPr lang="en-GB" sz="1200" b="1" i="0" u="sng" kern="1200" dirty="0">
                          <a:solidFill>
                            <a:schemeClr val="tx1"/>
                          </a:solidFill>
                          <a:effectLst/>
                          <a:latin typeface="+mn-lt"/>
                          <a:ea typeface="+mn-ea"/>
                          <a:cs typeface="+mn-cs"/>
                        </a:rPr>
                        <a:t>Wave speed, frequency and wavelength in refraction</a:t>
                      </a:r>
                    </a:p>
                    <a:p>
                      <a:pPr fontAlgn="base">
                        <a:lnSpc>
                          <a:spcPct val="150000"/>
                        </a:lnSpc>
                      </a:pPr>
                      <a:r>
                        <a:rPr lang="en-GB" sz="1200" b="0" i="0" kern="1200" dirty="0">
                          <a:solidFill>
                            <a:schemeClr val="tx1"/>
                          </a:solidFill>
                          <a:effectLst/>
                          <a:latin typeface="+mn-lt"/>
                          <a:ea typeface="+mn-ea"/>
                          <a:cs typeface="+mn-cs"/>
                        </a:rPr>
                        <a:t>For a given </a:t>
                      </a:r>
                      <a:r>
                        <a:rPr lang="en-GB" sz="1200" b="0" i="1" kern="1200" dirty="0">
                          <a:solidFill>
                            <a:schemeClr val="tx1"/>
                          </a:solidFill>
                          <a:effectLst/>
                          <a:latin typeface="+mn-lt"/>
                          <a:ea typeface="+mn-ea"/>
                          <a:cs typeface="+mn-cs"/>
                        </a:rPr>
                        <a:t>frequency</a:t>
                      </a:r>
                      <a:r>
                        <a:rPr lang="en-GB" sz="1200" b="0" i="0" kern="1200" dirty="0">
                          <a:solidFill>
                            <a:schemeClr val="tx1"/>
                          </a:solidFill>
                          <a:effectLst/>
                          <a:latin typeface="+mn-lt"/>
                          <a:ea typeface="+mn-ea"/>
                          <a:cs typeface="+mn-cs"/>
                        </a:rPr>
                        <a:t> of light, the </a:t>
                      </a:r>
                      <a:r>
                        <a:rPr lang="en-GB" sz="1200" b="0" i="1" kern="1200" dirty="0">
                          <a:solidFill>
                            <a:schemeClr val="tx1"/>
                          </a:solidFill>
                          <a:effectLst/>
                          <a:latin typeface="+mn-lt"/>
                          <a:ea typeface="+mn-ea"/>
                          <a:cs typeface="+mn-cs"/>
                        </a:rPr>
                        <a:t>wavelength</a:t>
                      </a:r>
                      <a:r>
                        <a:rPr lang="en-GB" sz="1200" b="0" i="0" kern="1200" dirty="0">
                          <a:solidFill>
                            <a:schemeClr val="tx1"/>
                          </a:solidFill>
                          <a:effectLst/>
                          <a:latin typeface="+mn-lt"/>
                          <a:ea typeface="+mn-ea"/>
                          <a:cs typeface="+mn-cs"/>
                        </a:rPr>
                        <a:t> is </a:t>
                      </a:r>
                      <a:r>
                        <a:rPr lang="en-GB" sz="1200" b="0" i="1" kern="1200" dirty="0">
                          <a:solidFill>
                            <a:schemeClr val="tx1"/>
                          </a:solidFill>
                          <a:effectLst/>
                          <a:latin typeface="+mn-lt"/>
                          <a:ea typeface="+mn-ea"/>
                          <a:cs typeface="+mn-cs"/>
                        </a:rPr>
                        <a:t>proportional</a:t>
                      </a:r>
                      <a:r>
                        <a:rPr lang="en-GB" sz="1200" b="0" i="0" kern="1200" dirty="0">
                          <a:solidFill>
                            <a:schemeClr val="tx1"/>
                          </a:solidFill>
                          <a:effectLst/>
                          <a:latin typeface="+mn-lt"/>
                          <a:ea typeface="+mn-ea"/>
                          <a:cs typeface="+mn-cs"/>
                        </a:rPr>
                        <a:t> to the wave speed:</a:t>
                      </a:r>
                    </a:p>
                    <a:p>
                      <a:pPr fontAlgn="base">
                        <a:lnSpc>
                          <a:spcPct val="150000"/>
                        </a:lnSpc>
                      </a:pPr>
                      <a:r>
                        <a:rPr lang="en-GB" sz="1200" b="0" i="0" kern="1200" dirty="0">
                          <a:solidFill>
                            <a:schemeClr val="tx1"/>
                          </a:solidFill>
                          <a:effectLst/>
                          <a:latin typeface="+mn-lt"/>
                          <a:ea typeface="+mn-ea"/>
                          <a:cs typeface="+mn-cs"/>
                        </a:rPr>
                        <a:t>wave speed = frequency × wavelength</a:t>
                      </a:r>
                    </a:p>
                    <a:p>
                      <a:pPr fontAlgn="base">
                        <a:lnSpc>
                          <a:spcPct val="150000"/>
                        </a:lnSpc>
                      </a:pPr>
                      <a:r>
                        <a:rPr lang="en-GB" sz="1200" b="0" i="0" kern="1200" dirty="0">
                          <a:solidFill>
                            <a:schemeClr val="tx1"/>
                          </a:solidFill>
                          <a:effectLst/>
                          <a:latin typeface="+mn-lt"/>
                          <a:ea typeface="+mn-ea"/>
                          <a:cs typeface="+mn-cs"/>
                        </a:rPr>
                        <a:t>So if a wave slows down, its wavelength will decrease. The effect of this can be shown using wave front diagrams, like the one below. The diagram shows that as a wave travels across a depth boundary it slows down and the wavelength decreases. Although the wave slows down, its frequency remains the same, due to the fact that its wavelength is shorter.</a:t>
                      </a: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2050" name="Picture 2" descr="Wave front diagram, illustrating a wave as it travels from air into water, and slows down.">
            <a:extLst>
              <a:ext uri="{FF2B5EF4-FFF2-40B4-BE49-F238E27FC236}">
                <a16:creationId xmlns:a16="http://schemas.microsoft.com/office/drawing/2014/main" id="{324BB079-BD56-F426-C6C1-DC9DC8D581B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504950" y="4114799"/>
            <a:ext cx="3848100" cy="354430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611F19E-4351-00A1-D7A0-1DE6EBAC6E70}"/>
              </a:ext>
            </a:extLst>
          </p:cNvPr>
          <p:cNvSpPr>
            <a:spLocks noGrp="1"/>
          </p:cNvSpPr>
          <p:nvPr>
            <p:ph type="sldNum" sz="quarter" idx="12"/>
          </p:nvPr>
        </p:nvSpPr>
        <p:spPr/>
        <p:txBody>
          <a:bodyPr/>
          <a:lstStyle/>
          <a:p>
            <a:fld id="{A49C798E-A141-4728-B2C1-C020555BD9EF}" type="slidenum">
              <a:rPr lang="en-GB" smtClean="0"/>
              <a:t>7</a:t>
            </a:fld>
            <a:endParaRPr lang="en-GB"/>
          </a:p>
        </p:txBody>
      </p:sp>
    </p:spTree>
    <p:extLst>
      <p:ext uri="{BB962C8B-B14F-4D97-AF65-F5344CB8AC3E}">
        <p14:creationId xmlns:p14="http://schemas.microsoft.com/office/powerpoint/2010/main" val="1067455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Rehearsal questions</a:t>
            </a:r>
          </a:p>
          <a:p>
            <a:pPr marL="228600" indent="-228600">
              <a:lnSpc>
                <a:spcPct val="150000"/>
              </a:lnSpc>
              <a:buFont typeface="+mj-lt"/>
              <a:buAutoNum type="arabicPeriod"/>
            </a:pPr>
            <a:r>
              <a:rPr lang="en-GB" sz="1200" dirty="0">
                <a:solidFill>
                  <a:schemeClr val="tx1"/>
                </a:solidFill>
              </a:rPr>
              <a:t>What is the law of reflection? ................................................................................................................. .................................................................................................................................................................</a:t>
            </a:r>
          </a:p>
          <a:p>
            <a:pPr marL="228600" indent="-228600">
              <a:lnSpc>
                <a:spcPct val="150000"/>
              </a:lnSpc>
              <a:buFont typeface="+mj-lt"/>
              <a:buAutoNum type="arabicPeriod"/>
            </a:pPr>
            <a:r>
              <a:rPr lang="en-GB" sz="1200" dirty="0">
                <a:solidFill>
                  <a:schemeClr val="tx1"/>
                </a:solidFill>
              </a:rPr>
              <a:t>When a wave crosses a boundary between two different mediums, it is refracted. What happens to the wave when it is refracted? ................................................................................................................ .................................................................................................................................................................</a:t>
            </a:r>
          </a:p>
          <a:p>
            <a:pPr marL="228600" indent="-228600">
              <a:lnSpc>
                <a:spcPct val="150000"/>
              </a:lnSpc>
              <a:buFont typeface="+mj-lt"/>
              <a:buAutoNum type="arabicPeriod"/>
            </a:pPr>
            <a:r>
              <a:rPr lang="en-GB" sz="1200" dirty="0">
                <a:solidFill>
                  <a:schemeClr val="tx1"/>
                </a:solidFill>
              </a:rPr>
              <a:t>What happens to the energy of a wave when it is absorbed by a material? ......................................... .................................................................................................................................................................</a:t>
            </a:r>
          </a:p>
          <a:p>
            <a:pPr marL="228600" indent="-228600">
              <a:lnSpc>
                <a:spcPct val="150000"/>
              </a:lnSpc>
              <a:buFont typeface="+mj-lt"/>
              <a:buAutoNum type="arabicPeriod"/>
            </a:pPr>
            <a:r>
              <a:rPr lang="en-GB" sz="1200" dirty="0">
                <a:solidFill>
                  <a:schemeClr val="tx1"/>
                </a:solidFill>
              </a:rPr>
              <a:t>What happens to the energy of a wave when it is transmitted? ........................................................... .................................................................................................................................................................</a:t>
            </a:r>
          </a:p>
          <a:p>
            <a:pPr marL="228600" indent="-228600">
              <a:lnSpc>
                <a:spcPct val="150000"/>
              </a:lnSpc>
              <a:buFont typeface="+mj-lt"/>
              <a:buAutoNum type="arabicPeriod"/>
            </a:pPr>
            <a:r>
              <a:rPr lang="en-GB" sz="1200" dirty="0">
                <a:solidFill>
                  <a:schemeClr val="tx1"/>
                </a:solidFill>
              </a:rPr>
              <a:t>When a wave is refracted, what happens to its speed and direction? ................................................... .................................................................................................................................................................</a:t>
            </a:r>
          </a:p>
          <a:p>
            <a:pPr marL="228600" indent="-228600">
              <a:lnSpc>
                <a:spcPct val="150000"/>
              </a:lnSpc>
              <a:buFont typeface="+mj-lt"/>
              <a:buAutoNum type="arabicPeriod"/>
            </a:pPr>
            <a:r>
              <a:rPr lang="en-GB" sz="1200" dirty="0">
                <a:solidFill>
                  <a:schemeClr val="tx1"/>
                </a:solidFill>
              </a:rPr>
              <a:t>Waves hitting a beach is an example of absorption. What does this tell you about the energy of the wave? ...................................................................................................................................................... .................................................................................................................................................................</a:t>
            </a:r>
          </a:p>
          <a:p>
            <a:pPr marL="228600" indent="-228600">
              <a:lnSpc>
                <a:spcPct val="150000"/>
              </a:lnSpc>
              <a:buFont typeface="+mj-lt"/>
              <a:buAutoNum type="arabicPeriod"/>
            </a:pPr>
            <a:r>
              <a:rPr lang="en-GB" sz="1200" dirty="0">
                <a:solidFill>
                  <a:schemeClr val="tx1"/>
                </a:solidFill>
              </a:rPr>
              <a:t>How is the angle of incidence related to the angle of reflection? ......................................................... .................................................................................................................................................................</a:t>
            </a:r>
          </a:p>
          <a:p>
            <a:pPr marL="228600" indent="-228600">
              <a:lnSpc>
                <a:spcPct val="150000"/>
              </a:lnSpc>
              <a:buFont typeface="+mj-lt"/>
              <a:buAutoNum type="arabicPeriod"/>
            </a:pPr>
            <a:r>
              <a:rPr lang="en-GB" sz="1200" dirty="0">
                <a:solidFill>
                  <a:schemeClr val="tx1"/>
                </a:solidFill>
              </a:rPr>
              <a:t>Light is transmitted through transparent materials, such as glass. What does this mean? ................... .................................................................................................................................................................</a:t>
            </a:r>
          </a:p>
          <a:p>
            <a:pPr marL="228600" indent="-228600">
              <a:lnSpc>
                <a:spcPct val="150000"/>
              </a:lnSpc>
              <a:buFont typeface="+mj-lt"/>
              <a:buAutoNum type="arabicPeriod"/>
            </a:pPr>
            <a:r>
              <a:rPr lang="en-GB" sz="1200" dirty="0">
                <a:solidFill>
                  <a:schemeClr val="tx1"/>
                </a:solidFill>
              </a:rPr>
              <a:t>When a wave arrives at the interface between two different materials, most of its energy is transferred to the material it hits. What is this an example of? .............................................................</a:t>
            </a:r>
          </a:p>
          <a:p>
            <a:pPr marL="228600" indent="-228600">
              <a:lnSpc>
                <a:spcPct val="150000"/>
              </a:lnSpc>
              <a:buFont typeface="+mj-lt"/>
              <a:buAutoNum type="arabicPeriod"/>
            </a:pPr>
            <a:r>
              <a:rPr lang="en-GB" sz="1200" dirty="0">
                <a:solidFill>
                  <a:schemeClr val="tx1"/>
                </a:solidFill>
              </a:rPr>
              <a:t>If light hits a mirror at an angle of 42</a:t>
            </a:r>
            <a:r>
              <a:rPr lang="en-GB" sz="1200" baseline="30000" dirty="0">
                <a:solidFill>
                  <a:schemeClr val="tx1"/>
                </a:solidFill>
              </a:rPr>
              <a:t>o</a:t>
            </a:r>
            <a:r>
              <a:rPr lang="en-GB" sz="1200" dirty="0">
                <a:solidFill>
                  <a:schemeClr val="tx1"/>
                </a:solidFill>
              </a:rPr>
              <a:t>, what angle will it reflect at? How do you know? ..................... .................................................................................................................................................................</a:t>
            </a:r>
          </a:p>
          <a:p>
            <a:pPr marL="228600" indent="-228600">
              <a:lnSpc>
                <a:spcPct val="150000"/>
              </a:lnSpc>
              <a:buFont typeface="+mj-lt"/>
              <a:buAutoNum type="arabicPeriod"/>
            </a:pPr>
            <a:r>
              <a:rPr lang="en-GB" sz="1200" dirty="0">
                <a:solidFill>
                  <a:schemeClr val="tx1"/>
                </a:solidFill>
              </a:rPr>
              <a:t>When light passes through material with a different density than the air, it changes speed and direction. What is this an example of? ...................................................................................................</a:t>
            </a:r>
          </a:p>
          <a:p>
            <a:pPr marL="228600" indent="-228600">
              <a:lnSpc>
                <a:spcPct val="150000"/>
              </a:lnSpc>
              <a:buFont typeface="+mj-lt"/>
              <a:buAutoNum type="arabicPeriod"/>
            </a:pPr>
            <a:r>
              <a:rPr lang="en-GB" sz="1200" dirty="0">
                <a:solidFill>
                  <a:schemeClr val="tx1"/>
                </a:solidFill>
              </a:rPr>
              <a:t>If most of the energy transferred by a wave is retained as it crosses a boundary between two different materials, what do we say has happened to it? ......................................................................</a:t>
            </a:r>
          </a:p>
        </p:txBody>
      </p:sp>
      <p:sp>
        <p:nvSpPr>
          <p:cNvPr id="6" name="Slide Number Placeholder 5">
            <a:extLst>
              <a:ext uri="{FF2B5EF4-FFF2-40B4-BE49-F238E27FC236}">
                <a16:creationId xmlns:a16="http://schemas.microsoft.com/office/drawing/2014/main" id="{346E24EB-536D-44B2-3BCB-77BA29A1937E}"/>
              </a:ext>
            </a:extLst>
          </p:cNvPr>
          <p:cNvSpPr>
            <a:spLocks noGrp="1"/>
          </p:cNvSpPr>
          <p:nvPr>
            <p:ph type="sldNum" sz="quarter" idx="12"/>
          </p:nvPr>
        </p:nvSpPr>
        <p:spPr/>
        <p:txBody>
          <a:bodyPr/>
          <a:lstStyle/>
          <a:p>
            <a:fld id="{A49C798E-A141-4728-B2C1-C020555BD9EF}" type="slidenum">
              <a:rPr lang="en-GB" smtClean="0"/>
              <a:t>8</a:t>
            </a:fld>
            <a:endParaRPr lang="en-GB"/>
          </a:p>
        </p:txBody>
      </p:sp>
    </p:spTree>
    <p:extLst>
      <p:ext uri="{BB962C8B-B14F-4D97-AF65-F5344CB8AC3E}">
        <p14:creationId xmlns:p14="http://schemas.microsoft.com/office/powerpoint/2010/main" val="1042652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Contrasting concepts</a:t>
            </a:r>
            <a:endParaRPr lang="en-GB" sz="1200" dirty="0">
              <a:solidFill>
                <a:schemeClr val="tx1"/>
              </a:solidFill>
            </a:endParaRPr>
          </a:p>
          <a:p>
            <a:pPr>
              <a:lnSpc>
                <a:spcPct val="150000"/>
              </a:lnSpc>
            </a:pPr>
            <a:r>
              <a:rPr lang="en-GB" sz="1200" b="1" dirty="0">
                <a:solidFill>
                  <a:schemeClr val="tx1"/>
                </a:solidFill>
              </a:rPr>
              <a:t>I DO:</a:t>
            </a:r>
            <a:r>
              <a:rPr lang="en-GB" sz="1200" dirty="0">
                <a:solidFill>
                  <a:schemeClr val="tx1"/>
                </a:solidFill>
              </a:rPr>
              <a:t> Compare the angle of incidence to the angle of reflection, when a wave is reflected.</a:t>
            </a:r>
          </a:p>
          <a:p>
            <a:pPr>
              <a:lnSpc>
                <a:spcPct val="150000"/>
              </a:lnSpc>
            </a:pPr>
            <a:r>
              <a:rPr lang="en-GB" sz="1200" dirty="0">
                <a:solidFill>
                  <a:schemeClr val="tx1"/>
                </a:solidFill>
              </a:rPr>
              <a:t>.....................................................................................................................................................................................................................................................................................................................................................................................................................................................................................................................</a:t>
            </a:r>
          </a:p>
          <a:p>
            <a:pPr>
              <a:lnSpc>
                <a:spcPct val="150000"/>
              </a:lnSpc>
            </a:pPr>
            <a:r>
              <a:rPr lang="en-GB" sz="1200" b="1" dirty="0">
                <a:solidFill>
                  <a:schemeClr val="tx1"/>
                </a:solidFill>
              </a:rPr>
              <a:t>WE DO:</a:t>
            </a:r>
            <a:r>
              <a:rPr lang="en-GB" sz="1200" dirty="0">
                <a:solidFill>
                  <a:schemeClr val="tx1"/>
                </a:solidFill>
              </a:rPr>
              <a:t> Compare what happens to the energy of a wave during absorption and transmission.</a:t>
            </a: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Compare what happens to a wave during reflection and refraction.</a:t>
            </a: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Compare the direction change during refraction when a wave speeds up to when a wave slows down.</a:t>
            </a: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Compare the frequency, wavelength, and speed of a wave in air to when it passes through a more dense medium.</a:t>
            </a: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Compare what happens to waves with short wavelengths to those with long wavelengths when they hit the glass walls of a greenhouse.</a:t>
            </a:r>
          </a:p>
          <a:p>
            <a:pPr>
              <a:lnSpc>
                <a:spcPct val="150000"/>
              </a:lnSpc>
            </a:pPr>
            <a:r>
              <a:rPr lang="en-GB" sz="1200" dirty="0">
                <a:solidFill>
                  <a:schemeClr val="tx1"/>
                </a:solidFill>
              </a:rPr>
              <a:t>.....................................................................................................................................................................................................................................................................................................................................................................................................................................................................................................................</a:t>
            </a:r>
            <a:endParaRPr lang="en-GB" sz="1200" b="1" dirty="0">
              <a:solidFill>
                <a:schemeClr val="tx1"/>
              </a:solidFill>
            </a:endParaRPr>
          </a:p>
          <a:p>
            <a:pPr>
              <a:lnSpc>
                <a:spcPct val="150000"/>
              </a:lnSpc>
            </a:pPr>
            <a:endParaRPr lang="en-GB" sz="1200" b="1" dirty="0">
              <a:solidFill>
                <a:schemeClr val="tx1"/>
              </a:solidFill>
            </a:endParaRPr>
          </a:p>
        </p:txBody>
      </p:sp>
      <p:sp>
        <p:nvSpPr>
          <p:cNvPr id="2" name="Slide Number Placeholder 1">
            <a:extLst>
              <a:ext uri="{FF2B5EF4-FFF2-40B4-BE49-F238E27FC236}">
                <a16:creationId xmlns:a16="http://schemas.microsoft.com/office/drawing/2014/main" id="{93EAAB2A-019D-A3D1-C8AA-E4982994B177}"/>
              </a:ext>
            </a:extLst>
          </p:cNvPr>
          <p:cNvSpPr>
            <a:spLocks noGrp="1"/>
          </p:cNvSpPr>
          <p:nvPr>
            <p:ph type="sldNum" sz="quarter" idx="12"/>
          </p:nvPr>
        </p:nvSpPr>
        <p:spPr/>
        <p:txBody>
          <a:bodyPr/>
          <a:lstStyle/>
          <a:p>
            <a:fld id="{A49C798E-A141-4728-B2C1-C020555BD9EF}" type="slidenum">
              <a:rPr lang="en-GB" smtClean="0"/>
              <a:t>9</a:t>
            </a:fld>
            <a:endParaRPr lang="en-GB"/>
          </a:p>
        </p:txBody>
      </p:sp>
    </p:spTree>
    <p:extLst>
      <p:ext uri="{BB962C8B-B14F-4D97-AF65-F5344CB8AC3E}">
        <p14:creationId xmlns:p14="http://schemas.microsoft.com/office/powerpoint/2010/main" val="18182336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3591</TotalTime>
  <Words>4375</Words>
  <Application>Microsoft Office PowerPoint</Application>
  <PresentationFormat>On-screen Show (4:3)</PresentationFormat>
  <Paragraphs>782</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-apple-system</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Astrea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Sammy Mercer (Staff, Dearne)</dc:creator>
  <cp:lastModifiedBy>Derrick Venning</cp:lastModifiedBy>
  <cp:revision>51</cp:revision>
  <cp:lastPrinted>2023-11-03T14:11:18Z</cp:lastPrinted>
  <dcterms:created xsi:type="dcterms:W3CDTF">2023-05-15T10:20:51Z</dcterms:created>
  <dcterms:modified xsi:type="dcterms:W3CDTF">2023-11-12T19:57:40Z</dcterms:modified>
</cp:coreProperties>
</file>