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387" r:id="rId2"/>
    <p:sldId id="257" r:id="rId3"/>
    <p:sldId id="388" r:id="rId4"/>
    <p:sldId id="390"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5" r:id="rId18"/>
    <p:sldId id="407" r:id="rId19"/>
    <p:sldId id="408" r:id="rId20"/>
    <p:sldId id="343" r:id="rId21"/>
    <p:sldId id="359" r:id="rId22"/>
    <p:sldId id="375" r:id="rId23"/>
    <p:sldId id="376" r:id="rId24"/>
    <p:sldId id="377" r:id="rId25"/>
    <p:sldId id="372" r:id="rId26"/>
    <p:sldId id="378" r:id="rId27"/>
    <p:sldId id="379" r:id="rId28"/>
    <p:sldId id="369" r:id="rId29"/>
    <p:sldId id="371" r:id="rId30"/>
    <p:sldId id="368" r:id="rId31"/>
    <p:sldId id="380" r:id="rId32"/>
    <p:sldId id="374" r:id="rId33"/>
    <p:sldId id="381" r:id="rId34"/>
    <p:sldId id="382" r:id="rId35"/>
    <p:sldId id="383" r:id="rId36"/>
    <p:sldId id="409" r:id="rId37"/>
    <p:sldId id="363" r:id="rId38"/>
    <p:sldId id="411" r:id="rId39"/>
    <p:sldId id="412" r:id="rId40"/>
    <p:sldId id="413" r:id="rId41"/>
    <p:sldId id="414" r:id="rId42"/>
    <p:sldId id="415" r:id="rId43"/>
    <p:sldId id="416" r:id="rId44"/>
    <p:sldId id="417" r:id="rId45"/>
    <p:sldId id="370" r:id="rId46"/>
    <p:sldId id="373" r:id="rId47"/>
    <p:sldId id="418" r:id="rId48"/>
    <p:sldId id="419" r:id="rId49"/>
    <p:sldId id="420" r:id="rId50"/>
    <p:sldId id="421" r:id="rId51"/>
    <p:sldId id="422" r:id="rId52"/>
    <p:sldId id="423" r:id="rId53"/>
    <p:sldId id="597" r:id="rId54"/>
    <p:sldId id="367" r:id="rId55"/>
    <p:sldId id="342" r:id="rId56"/>
    <p:sldId id="345" r:id="rId57"/>
    <p:sldId id="354" r:id="rId58"/>
    <p:sldId id="355" r:id="rId59"/>
    <p:sldId id="356" r:id="rId60"/>
    <p:sldId id="389" r:id="rId6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0"/>
  </p:normalViewPr>
  <p:slideViewPr>
    <p:cSldViewPr snapToGrid="0">
      <p:cViewPr varScale="1">
        <p:scale>
          <a:sx n="86" d="100"/>
          <a:sy n="86" d="100"/>
        </p:scale>
        <p:origin x="31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33C02578-4CF8-4540-B445-4D18C2070097}"/>
    <pc:docChg chg="delSld modSld">
      <pc:chgData name="Derrick Venning" userId="6ef9305461909ead" providerId="LiveId" clId="{33C02578-4CF8-4540-B445-4D18C2070097}" dt="2023-11-12T22:17:20.400" v="3" actId="2696"/>
      <pc:docMkLst>
        <pc:docMk/>
      </pc:docMkLst>
      <pc:sldChg chg="del">
        <pc:chgData name="Derrick Venning" userId="6ef9305461909ead" providerId="LiveId" clId="{33C02578-4CF8-4540-B445-4D18C2070097}" dt="2023-11-12T22:17:20.400" v="3" actId="2696"/>
        <pc:sldMkLst>
          <pc:docMk/>
          <pc:sldMk cId="3917925366" sldId="386"/>
        </pc:sldMkLst>
      </pc:sldChg>
      <pc:sldChg chg="modSp mod">
        <pc:chgData name="Derrick Venning" userId="6ef9305461909ead" providerId="LiveId" clId="{33C02578-4CF8-4540-B445-4D18C2070097}" dt="2023-11-12T22:13:29.032" v="1" actId="20577"/>
        <pc:sldMkLst>
          <pc:docMk/>
          <pc:sldMk cId="467385092" sldId="387"/>
        </pc:sldMkLst>
        <pc:spChg chg="mod">
          <ac:chgData name="Derrick Venning" userId="6ef9305461909ead" providerId="LiveId" clId="{33C02578-4CF8-4540-B445-4D18C2070097}" dt="2023-11-12T22:13:29.032" v="1" actId="20577"/>
          <ac:spMkLst>
            <pc:docMk/>
            <pc:sldMk cId="467385092" sldId="387"/>
            <ac:spMk id="7" creationId="{00000000-0000-0000-0000-000000000000}"/>
          </ac:spMkLst>
        </pc:spChg>
      </pc:sldChg>
      <pc:sldChg chg="del">
        <pc:chgData name="Derrick Venning" userId="6ef9305461909ead" providerId="LiveId" clId="{33C02578-4CF8-4540-B445-4D18C2070097}" dt="2023-11-12T22:17:11.028" v="2" actId="2696"/>
        <pc:sldMkLst>
          <pc:docMk/>
          <pc:sldMk cId="361833828" sldId="527"/>
        </pc:sldMkLst>
      </pc:sldChg>
      <pc:sldChg chg="del">
        <pc:chgData name="Derrick Venning" userId="6ef9305461909ead" providerId="LiveId" clId="{33C02578-4CF8-4540-B445-4D18C2070097}" dt="2023-11-12T22:17:11.028" v="2" actId="2696"/>
        <pc:sldMkLst>
          <pc:docMk/>
          <pc:sldMk cId="4140005893" sldId="555"/>
        </pc:sldMkLst>
      </pc:sldChg>
      <pc:sldChg chg="del">
        <pc:chgData name="Derrick Venning" userId="6ef9305461909ead" providerId="LiveId" clId="{33C02578-4CF8-4540-B445-4D18C2070097}" dt="2023-11-12T22:17:11.028" v="2" actId="2696"/>
        <pc:sldMkLst>
          <pc:docMk/>
          <pc:sldMk cId="1277760909" sldId="557"/>
        </pc:sldMkLst>
      </pc:sldChg>
      <pc:sldChg chg="del">
        <pc:chgData name="Derrick Venning" userId="6ef9305461909ead" providerId="LiveId" clId="{33C02578-4CF8-4540-B445-4D18C2070097}" dt="2023-11-12T22:17:11.028" v="2" actId="2696"/>
        <pc:sldMkLst>
          <pc:docMk/>
          <pc:sldMk cId="1915346353" sldId="558"/>
        </pc:sldMkLst>
      </pc:sldChg>
      <pc:sldChg chg="del">
        <pc:chgData name="Derrick Venning" userId="6ef9305461909ead" providerId="LiveId" clId="{33C02578-4CF8-4540-B445-4D18C2070097}" dt="2023-11-12T22:17:11.028" v="2" actId="2696"/>
        <pc:sldMkLst>
          <pc:docMk/>
          <pc:sldMk cId="365357424" sldId="559"/>
        </pc:sldMkLst>
      </pc:sldChg>
      <pc:sldChg chg="del">
        <pc:chgData name="Derrick Venning" userId="6ef9305461909ead" providerId="LiveId" clId="{33C02578-4CF8-4540-B445-4D18C2070097}" dt="2023-11-12T22:17:11.028" v="2" actId="2696"/>
        <pc:sldMkLst>
          <pc:docMk/>
          <pc:sldMk cId="1019989845" sldId="560"/>
        </pc:sldMkLst>
      </pc:sldChg>
      <pc:sldChg chg="del">
        <pc:chgData name="Derrick Venning" userId="6ef9305461909ead" providerId="LiveId" clId="{33C02578-4CF8-4540-B445-4D18C2070097}" dt="2023-11-12T22:17:11.028" v="2" actId="2696"/>
        <pc:sldMkLst>
          <pc:docMk/>
          <pc:sldMk cId="4053540091" sldId="561"/>
        </pc:sldMkLst>
      </pc:sldChg>
      <pc:sldChg chg="del">
        <pc:chgData name="Derrick Venning" userId="6ef9305461909ead" providerId="LiveId" clId="{33C02578-4CF8-4540-B445-4D18C2070097}" dt="2023-11-12T22:17:11.028" v="2" actId="2696"/>
        <pc:sldMkLst>
          <pc:docMk/>
          <pc:sldMk cId="4049765109" sldId="563"/>
        </pc:sldMkLst>
      </pc:sldChg>
      <pc:sldChg chg="del">
        <pc:chgData name="Derrick Venning" userId="6ef9305461909ead" providerId="LiveId" clId="{33C02578-4CF8-4540-B445-4D18C2070097}" dt="2023-11-12T22:17:11.028" v="2" actId="2696"/>
        <pc:sldMkLst>
          <pc:docMk/>
          <pc:sldMk cId="1412134725" sldId="564"/>
        </pc:sldMkLst>
      </pc:sldChg>
      <pc:sldChg chg="del">
        <pc:chgData name="Derrick Venning" userId="6ef9305461909ead" providerId="LiveId" clId="{33C02578-4CF8-4540-B445-4D18C2070097}" dt="2023-11-12T22:17:11.028" v="2" actId="2696"/>
        <pc:sldMkLst>
          <pc:docMk/>
          <pc:sldMk cId="1892109066" sldId="567"/>
        </pc:sldMkLst>
      </pc:sldChg>
      <pc:sldChg chg="del">
        <pc:chgData name="Derrick Venning" userId="6ef9305461909ead" providerId="LiveId" clId="{33C02578-4CF8-4540-B445-4D18C2070097}" dt="2023-11-12T22:17:11.028" v="2" actId="2696"/>
        <pc:sldMkLst>
          <pc:docMk/>
          <pc:sldMk cId="448693468" sldId="568"/>
        </pc:sldMkLst>
      </pc:sldChg>
      <pc:sldChg chg="del">
        <pc:chgData name="Derrick Venning" userId="6ef9305461909ead" providerId="LiveId" clId="{33C02578-4CF8-4540-B445-4D18C2070097}" dt="2023-11-12T22:17:11.028" v="2" actId="2696"/>
        <pc:sldMkLst>
          <pc:docMk/>
          <pc:sldMk cId="3663029876" sldId="569"/>
        </pc:sldMkLst>
      </pc:sldChg>
      <pc:sldChg chg="del">
        <pc:chgData name="Derrick Venning" userId="6ef9305461909ead" providerId="LiveId" clId="{33C02578-4CF8-4540-B445-4D18C2070097}" dt="2023-11-12T22:17:11.028" v="2" actId="2696"/>
        <pc:sldMkLst>
          <pc:docMk/>
          <pc:sldMk cId="2331831688" sldId="570"/>
        </pc:sldMkLst>
      </pc:sldChg>
      <pc:sldChg chg="del">
        <pc:chgData name="Derrick Venning" userId="6ef9305461909ead" providerId="LiveId" clId="{33C02578-4CF8-4540-B445-4D18C2070097}" dt="2023-11-12T22:17:11.028" v="2" actId="2696"/>
        <pc:sldMkLst>
          <pc:docMk/>
          <pc:sldMk cId="3268655742" sldId="571"/>
        </pc:sldMkLst>
      </pc:sldChg>
      <pc:sldChg chg="del">
        <pc:chgData name="Derrick Venning" userId="6ef9305461909ead" providerId="LiveId" clId="{33C02578-4CF8-4540-B445-4D18C2070097}" dt="2023-11-12T22:17:11.028" v="2" actId="2696"/>
        <pc:sldMkLst>
          <pc:docMk/>
          <pc:sldMk cId="1302519588" sldId="572"/>
        </pc:sldMkLst>
      </pc:sldChg>
      <pc:sldChg chg="del">
        <pc:chgData name="Derrick Venning" userId="6ef9305461909ead" providerId="LiveId" clId="{33C02578-4CF8-4540-B445-4D18C2070097}" dt="2023-11-12T22:17:11.028" v="2" actId="2696"/>
        <pc:sldMkLst>
          <pc:docMk/>
          <pc:sldMk cId="3384293587" sldId="573"/>
        </pc:sldMkLst>
      </pc:sldChg>
      <pc:sldChg chg="del">
        <pc:chgData name="Derrick Venning" userId="6ef9305461909ead" providerId="LiveId" clId="{33C02578-4CF8-4540-B445-4D18C2070097}" dt="2023-11-12T22:17:11.028" v="2" actId="2696"/>
        <pc:sldMkLst>
          <pc:docMk/>
          <pc:sldMk cId="4172703050" sldId="575"/>
        </pc:sldMkLst>
      </pc:sldChg>
      <pc:sldChg chg="del">
        <pc:chgData name="Derrick Venning" userId="6ef9305461909ead" providerId="LiveId" clId="{33C02578-4CF8-4540-B445-4D18C2070097}" dt="2023-11-12T22:17:11.028" v="2" actId="2696"/>
        <pc:sldMkLst>
          <pc:docMk/>
          <pc:sldMk cId="1085322429" sldId="577"/>
        </pc:sldMkLst>
      </pc:sldChg>
      <pc:sldChg chg="del">
        <pc:chgData name="Derrick Venning" userId="6ef9305461909ead" providerId="LiveId" clId="{33C02578-4CF8-4540-B445-4D18C2070097}" dt="2023-11-12T22:17:11.028" v="2" actId="2696"/>
        <pc:sldMkLst>
          <pc:docMk/>
          <pc:sldMk cId="3760402656" sldId="578"/>
        </pc:sldMkLst>
      </pc:sldChg>
      <pc:sldChg chg="del">
        <pc:chgData name="Derrick Venning" userId="6ef9305461909ead" providerId="LiveId" clId="{33C02578-4CF8-4540-B445-4D18C2070097}" dt="2023-11-12T22:17:11.028" v="2" actId="2696"/>
        <pc:sldMkLst>
          <pc:docMk/>
          <pc:sldMk cId="3971635876" sldId="579"/>
        </pc:sldMkLst>
      </pc:sldChg>
      <pc:sldChg chg="del">
        <pc:chgData name="Derrick Venning" userId="6ef9305461909ead" providerId="LiveId" clId="{33C02578-4CF8-4540-B445-4D18C2070097}" dt="2023-11-12T22:17:11.028" v="2" actId="2696"/>
        <pc:sldMkLst>
          <pc:docMk/>
          <pc:sldMk cId="2394806100" sldId="582"/>
        </pc:sldMkLst>
      </pc:sldChg>
      <pc:sldChg chg="del">
        <pc:chgData name="Derrick Venning" userId="6ef9305461909ead" providerId="LiveId" clId="{33C02578-4CF8-4540-B445-4D18C2070097}" dt="2023-11-12T22:17:11.028" v="2" actId="2696"/>
        <pc:sldMkLst>
          <pc:docMk/>
          <pc:sldMk cId="478975920" sldId="584"/>
        </pc:sldMkLst>
      </pc:sldChg>
      <pc:sldChg chg="del">
        <pc:chgData name="Derrick Venning" userId="6ef9305461909ead" providerId="LiveId" clId="{33C02578-4CF8-4540-B445-4D18C2070097}" dt="2023-11-12T22:17:11.028" v="2" actId="2696"/>
        <pc:sldMkLst>
          <pc:docMk/>
          <pc:sldMk cId="2417226644" sldId="585"/>
        </pc:sldMkLst>
      </pc:sldChg>
      <pc:sldChg chg="del">
        <pc:chgData name="Derrick Venning" userId="6ef9305461909ead" providerId="LiveId" clId="{33C02578-4CF8-4540-B445-4D18C2070097}" dt="2023-11-12T22:17:11.028" v="2" actId="2696"/>
        <pc:sldMkLst>
          <pc:docMk/>
          <pc:sldMk cId="194393140" sldId="586"/>
        </pc:sldMkLst>
      </pc:sldChg>
      <pc:sldChg chg="del">
        <pc:chgData name="Derrick Venning" userId="6ef9305461909ead" providerId="LiveId" clId="{33C02578-4CF8-4540-B445-4D18C2070097}" dt="2023-11-12T22:17:11.028" v="2" actId="2696"/>
        <pc:sldMkLst>
          <pc:docMk/>
          <pc:sldMk cId="2263989317" sldId="588"/>
        </pc:sldMkLst>
      </pc:sldChg>
      <pc:sldChg chg="del">
        <pc:chgData name="Derrick Venning" userId="6ef9305461909ead" providerId="LiveId" clId="{33C02578-4CF8-4540-B445-4D18C2070097}" dt="2023-11-12T22:17:11.028" v="2" actId="2696"/>
        <pc:sldMkLst>
          <pc:docMk/>
          <pc:sldMk cId="3362768631" sldId="594"/>
        </pc:sldMkLst>
      </pc:sldChg>
      <pc:sldChg chg="del">
        <pc:chgData name="Derrick Venning" userId="6ef9305461909ead" providerId="LiveId" clId="{33C02578-4CF8-4540-B445-4D18C2070097}" dt="2023-11-12T22:17:11.028" v="2" actId="2696"/>
        <pc:sldMkLst>
          <pc:docMk/>
          <pc:sldMk cId="376806012" sldId="595"/>
        </pc:sldMkLst>
      </pc:sldChg>
      <pc:sldChg chg="del">
        <pc:chgData name="Derrick Venning" userId="6ef9305461909ead" providerId="LiveId" clId="{33C02578-4CF8-4540-B445-4D18C2070097}" dt="2023-11-12T22:17:11.028" v="2" actId="2696"/>
        <pc:sldMkLst>
          <pc:docMk/>
          <pc:sldMk cId="875531165" sldId="5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76155-8444-49D9-B98C-423BC307837B}" type="datetimeFigureOut">
              <a:rPr lang="en-GB" smtClean="0"/>
              <a:t>12/11/2023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A262F-6D1A-4336-9E3F-4BE01EC08A46}" type="slidenum">
              <a:rPr lang="en-GB" smtClean="0"/>
              <a:t>‹#›</a:t>
            </a:fld>
            <a:endParaRPr lang="en-GB"/>
          </a:p>
        </p:txBody>
      </p:sp>
    </p:spTree>
    <p:extLst>
      <p:ext uri="{BB962C8B-B14F-4D97-AF65-F5344CB8AC3E}">
        <p14:creationId xmlns:p14="http://schemas.microsoft.com/office/powerpoint/2010/main" val="207959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CBC13F-0373-4B64-B72B-6607633E80A8}"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B81343-72DB-4F46-893D-861B5E90EAD9}"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F121A0-2C21-43F4-8334-0AFD181BEEEC}"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EAA3DF4-D6F6-42DD-BAD9-BE3A1305B693}"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A37A99-8D32-46CE-86C5-63C5EF8EFC0F}"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2E6DED2-0D1D-4873-B29D-CAEDB9B2DA38}"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0849C8C-138F-40EC-A6DB-C54C07D3A6E6}" type="datetime1">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A7106E-7059-493C-8416-9B7A9777F918}" type="datetime1">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27408-935B-49B9-B965-0A4174963271}" type="datetime1">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2E2E19C-B502-42F4-BACC-6C5E5BCB24A3}"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42CD2BF-F4B7-483B-8E43-76AFF2BD0F80}"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4A743E2-AE82-4F75-B032-1006D75CAF30}" type="datetime1">
              <a:rPr lang="en-GB" smtClean="0"/>
              <a:t>12/11/2023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8.wdp"/></Relationships>
</file>

<file path=ppt/slides/_rels/slide4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047867" cy="433196"/>
          </a:xfrm>
          <a:prstGeom prst="rect">
            <a:avLst/>
          </a:prstGeom>
          <a:noFill/>
        </p:spPr>
        <p:txBody>
          <a:bodyPr wrap="square" rtlCol="0">
            <a:spAutoFit/>
          </a:bodyPr>
          <a:lstStyle/>
          <a:p>
            <a:r>
              <a:rPr lang="en-GB" sz="2215" b="1" dirty="0"/>
              <a:t>KS4 – Waves (TRIPLE STUDENT BOOKLET A)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WAVES</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nvGraphicFramePr>
        <p:xfrm>
          <a:off x="273050" y="6148929"/>
          <a:ext cx="6311899" cy="21996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Longitudinal wave</a:t>
                      </a:r>
                    </a:p>
                  </a:txBody>
                  <a:tcPr/>
                </a:tc>
                <a:tc>
                  <a:txBody>
                    <a:bodyPr/>
                    <a:lstStyle/>
                    <a:p>
                      <a:r>
                        <a:rPr lang="en-GB" sz="1200" dirty="0"/>
                        <a:t>In a longitudinal wave the oscillations are parallel to the direction of energy transfer.</a:t>
                      </a:r>
                    </a:p>
                  </a:txBody>
                  <a:tcPr/>
                </a:tc>
                <a:extLst>
                  <a:ext uri="{0D108BD9-81ED-4DB2-BD59-A6C34878D82A}">
                    <a16:rowId xmlns:a16="http://schemas.microsoft.com/office/drawing/2014/main" val="3986441415"/>
                  </a:ext>
                </a:extLst>
              </a:tr>
              <a:tr h="370840">
                <a:tc>
                  <a:txBody>
                    <a:bodyPr/>
                    <a:lstStyle/>
                    <a:p>
                      <a:r>
                        <a:rPr lang="en-GB" sz="1200" dirty="0"/>
                        <a:t>Transverse wave</a:t>
                      </a:r>
                    </a:p>
                  </a:txBody>
                  <a:tcPr/>
                </a:tc>
                <a:tc>
                  <a:txBody>
                    <a:bodyPr/>
                    <a:lstStyle/>
                    <a:p>
                      <a:r>
                        <a:rPr lang="en-GB" sz="1200" dirty="0"/>
                        <a:t>In a transverse wave the oscillations are perpendicular to the direction of energy transfer.</a:t>
                      </a:r>
                    </a:p>
                  </a:txBody>
                  <a:tcPr/>
                </a:tc>
                <a:extLst>
                  <a:ext uri="{0D108BD9-81ED-4DB2-BD59-A6C34878D82A}">
                    <a16:rowId xmlns:a16="http://schemas.microsoft.com/office/drawing/2014/main" val="3135617624"/>
                  </a:ext>
                </a:extLst>
              </a:tr>
              <a:tr h="370840">
                <a:tc>
                  <a:txBody>
                    <a:bodyPr/>
                    <a:lstStyle/>
                    <a:p>
                      <a:r>
                        <a:rPr lang="en-GB" sz="1200" dirty="0"/>
                        <a:t>Refraction</a:t>
                      </a:r>
                    </a:p>
                  </a:txBody>
                  <a:tcPr/>
                </a:tc>
                <a:tc>
                  <a:txBody>
                    <a:bodyPr/>
                    <a:lstStyle/>
                    <a:p>
                      <a:r>
                        <a:rPr lang="en-GB" sz="1200" dirty="0"/>
                        <a:t>Waves change speed and direction when entering a material with a different density.</a:t>
                      </a:r>
                    </a:p>
                  </a:txBody>
                  <a:tcPr/>
                </a:tc>
                <a:extLst>
                  <a:ext uri="{0D108BD9-81ED-4DB2-BD59-A6C34878D82A}">
                    <a16:rowId xmlns:a16="http://schemas.microsoft.com/office/drawing/2014/main" val="4092558228"/>
                  </a:ext>
                </a:extLst>
              </a:tr>
              <a:tr h="370840">
                <a:tc>
                  <a:txBody>
                    <a:bodyPr/>
                    <a:lstStyle/>
                    <a:p>
                      <a:r>
                        <a:rPr lang="en-GB" sz="1200" dirty="0"/>
                        <a:t>Reflection</a:t>
                      </a:r>
                    </a:p>
                  </a:txBody>
                  <a:tcPr/>
                </a:tc>
                <a:tc>
                  <a:txBody>
                    <a:bodyPr/>
                    <a:lstStyle/>
                    <a:p>
                      <a:r>
                        <a:rPr lang="en-GB" sz="1200" dirty="0"/>
                        <a:t>Reflection of Light occurs when a ray of light approaches a smooth surface and bounces back.</a:t>
                      </a:r>
                    </a:p>
                  </a:txBody>
                  <a:tcPr/>
                </a:tc>
                <a:extLst>
                  <a:ext uri="{0D108BD9-81ED-4DB2-BD59-A6C34878D82A}">
                    <a16:rowId xmlns:a16="http://schemas.microsoft.com/office/drawing/2014/main" val="1426963129"/>
                  </a:ext>
                </a:extLst>
              </a:tr>
            </a:tbl>
          </a:graphicData>
        </a:graphic>
      </p:graphicFrame>
      <p:sp>
        <p:nvSpPr>
          <p:cNvPr id="2" name="AutoShape 2" descr="20 Astounding Facts About Electromagnetic Waves - Facts.net">
            <a:extLst>
              <a:ext uri="{FF2B5EF4-FFF2-40B4-BE49-F238E27FC236}">
                <a16:creationId xmlns:a16="http://schemas.microsoft.com/office/drawing/2014/main" id="{9D1E7D31-501C-AF2B-2C3C-E204507ECD9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20D5224C-AF21-F898-F06F-B7AF8100C3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62621" y="2688502"/>
            <a:ext cx="2701791" cy="2291842"/>
          </a:xfrm>
          <a:prstGeom prst="rect">
            <a:avLst/>
          </a:prstGeom>
        </p:spPr>
      </p:pic>
      <p:sp>
        <p:nvSpPr>
          <p:cNvPr id="4" name="Slide Number Placeholder 3">
            <a:extLst>
              <a:ext uri="{FF2B5EF4-FFF2-40B4-BE49-F238E27FC236}">
                <a16:creationId xmlns:a16="http://schemas.microsoft.com/office/drawing/2014/main" id="{81778A39-C6DF-F059-4065-20356B7CF9B0}"/>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46738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Required Practical – Light</a:t>
                      </a:r>
                    </a:p>
                    <a:p>
                      <a:pPr>
                        <a:lnSpc>
                          <a:spcPct val="150000"/>
                        </a:lnSpc>
                      </a:pPr>
                      <a:r>
                        <a:rPr lang="en-GB" sz="1200" b="1" u="sng" dirty="0">
                          <a:solidFill>
                            <a:schemeClr val="tx1"/>
                          </a:solidFill>
                        </a:rPr>
                        <a:t>Aim of the experiment</a:t>
                      </a:r>
                    </a:p>
                    <a:p>
                      <a:pPr>
                        <a:lnSpc>
                          <a:spcPct val="150000"/>
                        </a:lnSpc>
                      </a:pPr>
                      <a:r>
                        <a:rPr lang="en-GB" sz="1200" b="0" u="none" dirty="0">
                          <a:solidFill>
                            <a:schemeClr val="tx1"/>
                          </a:solidFill>
                        </a:rPr>
                        <a:t>To investigate the reflection of light by different types of surface, and the refraction of light by different substances.</a:t>
                      </a:r>
                    </a:p>
                    <a:p>
                      <a:pPr>
                        <a:lnSpc>
                          <a:spcPct val="150000"/>
                        </a:lnSpc>
                      </a:pPr>
                      <a:r>
                        <a:rPr lang="en-GB" sz="1200" b="1" u="sng" dirty="0">
                          <a:solidFill>
                            <a:schemeClr val="tx1"/>
                          </a:solidFill>
                        </a:rPr>
                        <a:t>Method</a:t>
                      </a: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marL="228600" indent="-228600">
                        <a:lnSpc>
                          <a:spcPct val="150000"/>
                        </a:lnSpc>
                        <a:buFont typeface="+mj-lt"/>
                        <a:buAutoNum type="arabicPeriod"/>
                      </a:pPr>
                      <a:r>
                        <a:rPr lang="en-GB" sz="1200" b="0" u="none" dirty="0">
                          <a:solidFill>
                            <a:schemeClr val="tx1"/>
                          </a:solidFill>
                        </a:rPr>
                        <a:t>Set up a ray box, slit and lens so that a narrow ray of light is produced.</a:t>
                      </a:r>
                    </a:p>
                    <a:p>
                      <a:pPr marL="228600" indent="-228600">
                        <a:lnSpc>
                          <a:spcPct val="150000"/>
                        </a:lnSpc>
                        <a:buFont typeface="+mj-lt"/>
                        <a:buAutoNum type="arabicPeriod"/>
                      </a:pPr>
                      <a:r>
                        <a:rPr lang="en-GB" sz="1200" b="0" u="none" dirty="0">
                          <a:solidFill>
                            <a:schemeClr val="tx1"/>
                          </a:solidFill>
                        </a:rPr>
                        <a:t>Place a 30 centimetre (cm) ruler near the middle of a piece of plain A3 paper. Draw a straight line parallel to its longer sides. Use a protractor to draw a second line at right angles to this line. Label this line with an ‘N’ for ‘normal’.</a:t>
                      </a:r>
                    </a:p>
                    <a:p>
                      <a:pPr marL="228600" indent="-228600">
                        <a:lnSpc>
                          <a:spcPct val="150000"/>
                        </a:lnSpc>
                        <a:buFont typeface="+mj-lt"/>
                        <a:buAutoNum type="arabicPeriod"/>
                      </a:pPr>
                      <a:r>
                        <a:rPr lang="en-GB" sz="1200" b="0" u="none" dirty="0">
                          <a:solidFill>
                            <a:schemeClr val="tx1"/>
                          </a:solidFill>
                        </a:rPr>
                        <a:t>Place the longest side of a rectangular acrylic polymer block against the first line. With the normal near the middle of the block, carefully draw around the block without moving it.</a:t>
                      </a:r>
                    </a:p>
                    <a:p>
                      <a:pPr marL="228600" indent="-228600">
                        <a:lnSpc>
                          <a:spcPct val="150000"/>
                        </a:lnSpc>
                        <a:buFont typeface="+mj-lt"/>
                        <a:buAutoNum type="arabicPeriod"/>
                      </a:pPr>
                      <a:r>
                        <a:rPr lang="en-GB" sz="1200" b="0" u="none" dirty="0">
                          <a:solidFill>
                            <a:schemeClr val="tx1"/>
                          </a:solidFill>
                        </a:rPr>
                        <a:t>Use the ray box to shine a ray of light at the point where the normal meets the block. This is the incident ray.</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block&#10;&#10;Description automatically generated">
            <a:extLst>
              <a:ext uri="{FF2B5EF4-FFF2-40B4-BE49-F238E27FC236}">
                <a16:creationId xmlns:a16="http://schemas.microsoft.com/office/drawing/2014/main" id="{6ABF6676-70C7-6044-5E15-BADAB36A820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92459" y="1839951"/>
            <a:ext cx="4630560" cy="3673281"/>
          </a:xfrm>
          <a:prstGeom prst="rect">
            <a:avLst/>
          </a:prstGeom>
        </p:spPr>
      </p:pic>
      <p:sp>
        <p:nvSpPr>
          <p:cNvPr id="3" name="Slide Number Placeholder 2">
            <a:extLst>
              <a:ext uri="{FF2B5EF4-FFF2-40B4-BE49-F238E27FC236}">
                <a16:creationId xmlns:a16="http://schemas.microsoft.com/office/drawing/2014/main" id="{AD85216A-A314-DE56-8ECE-02C532109C3F}"/>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368033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none" dirty="0">
                          <a:solidFill>
                            <a:schemeClr val="tx1"/>
                          </a:solidFill>
                        </a:rPr>
                        <a:t>5. The angle between the normal and the incident ray is called the angle of incidence. Move the ray box or paper to change the angle of incidence. The aim is to see a clear ray reflected from the surface of the block and another clear ray leaving the opposite face of the block.</a:t>
                      </a:r>
                    </a:p>
                    <a:p>
                      <a:pPr>
                        <a:lnSpc>
                          <a:spcPct val="150000"/>
                        </a:lnSpc>
                      </a:pPr>
                      <a:r>
                        <a:rPr lang="en-GB" sz="1200" b="0" u="none" dirty="0">
                          <a:solidFill>
                            <a:schemeClr val="tx1"/>
                          </a:solidFill>
                        </a:rPr>
                        <a:t>6. Using a pencil on the paper, mark the path of </a:t>
                      </a:r>
                    </a:p>
                    <a:p>
                      <a:pPr marL="171450" indent="-171450">
                        <a:lnSpc>
                          <a:spcPct val="150000"/>
                        </a:lnSpc>
                        <a:buFont typeface="Arial" panose="020B0604020202020204" pitchFamily="34" charset="0"/>
                        <a:buChar char="•"/>
                      </a:pPr>
                      <a:r>
                        <a:rPr lang="en-GB" sz="1200" b="0" u="none" dirty="0">
                          <a:solidFill>
                            <a:schemeClr val="tx1"/>
                          </a:solidFill>
                        </a:rPr>
                        <a:t>the incident ray with a cross</a:t>
                      </a:r>
                    </a:p>
                    <a:p>
                      <a:pPr marL="171450" indent="-171450">
                        <a:lnSpc>
                          <a:spcPct val="150000"/>
                        </a:lnSpc>
                        <a:buFont typeface="Arial" panose="020B0604020202020204" pitchFamily="34" charset="0"/>
                        <a:buChar char="•"/>
                      </a:pPr>
                      <a:r>
                        <a:rPr lang="en-GB" sz="1200" b="0" u="none" dirty="0">
                          <a:solidFill>
                            <a:schemeClr val="tx1"/>
                          </a:solidFill>
                        </a:rPr>
                        <a:t>the reflected ray with a cross</a:t>
                      </a:r>
                    </a:p>
                    <a:p>
                      <a:pPr marL="171450" indent="-171450">
                        <a:lnSpc>
                          <a:spcPct val="150000"/>
                        </a:lnSpc>
                        <a:buFont typeface="Arial" panose="020B0604020202020204" pitchFamily="34" charset="0"/>
                        <a:buChar char="•"/>
                      </a:pPr>
                      <a:r>
                        <a:rPr lang="en-GB" sz="1200" b="0" u="none" dirty="0">
                          <a:solidFill>
                            <a:schemeClr val="tx1"/>
                          </a:solidFill>
                        </a:rPr>
                        <a:t>the ray that leaves the block with two crosses - one near the block and the other further away</a:t>
                      </a:r>
                    </a:p>
                    <a:p>
                      <a:pPr>
                        <a:lnSpc>
                          <a:spcPct val="150000"/>
                        </a:lnSpc>
                      </a:pPr>
                      <a:r>
                        <a:rPr lang="en-GB" sz="1200" b="0" u="none" dirty="0">
                          <a:solidFill>
                            <a:schemeClr val="tx1"/>
                          </a:solidFill>
                        </a:rPr>
                        <a:t>7. Remove the block. Join the crosses to show the paths of the light rays.</a:t>
                      </a:r>
                    </a:p>
                    <a:p>
                      <a:pPr>
                        <a:lnSpc>
                          <a:spcPct val="150000"/>
                        </a:lnSpc>
                      </a:pPr>
                      <a:r>
                        <a:rPr lang="en-GB" sz="1200" b="0" u="none" dirty="0">
                          <a:solidFill>
                            <a:schemeClr val="tx1"/>
                          </a:solidFill>
                        </a:rPr>
                        <a:t>8. Repeat steps 2 to 7 for a rectangular glass block.</a:t>
                      </a:r>
                    </a:p>
                    <a:p>
                      <a:pPr>
                        <a:lnSpc>
                          <a:spcPct val="150000"/>
                        </a:lnSpc>
                      </a:pPr>
                      <a:r>
                        <a:rPr lang="en-GB" sz="1200" b="0" u="none" dirty="0">
                          <a:solidFill>
                            <a:schemeClr val="tx1"/>
                          </a:solidFill>
                        </a:rPr>
                        <a:t>9. Measure the angle of incidence, angle of refraction and angle of reflection for each 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E241223B-78B7-D2DE-54AB-2DCAC38302BE}"/>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312947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1309"/>
            <a:ext cx="6311900" cy="5880712"/>
          </a:xfrm>
          <a:prstGeom prst="rect">
            <a:avLst/>
          </a:prstGeom>
          <a:noFill/>
          <a:ln w="28575">
            <a:noFill/>
          </a:ln>
        </p:spPr>
        <p:txBody>
          <a:bodyPr wrap="square" rtlCol="0">
            <a:spAutoFit/>
          </a:bodyPr>
          <a:lstStyle/>
          <a:p>
            <a:pPr>
              <a:lnSpc>
                <a:spcPct val="150000"/>
              </a:lnSpc>
            </a:pPr>
            <a:r>
              <a:rPr lang="en-GB" sz="1200" b="1" u="sng" dirty="0"/>
              <a:t>Results.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p:txBody>
      </p:sp>
      <p:pic>
        <p:nvPicPr>
          <p:cNvPr id="7" name="Picture 6">
            <a:extLst>
              <a:ext uri="{FF2B5EF4-FFF2-40B4-BE49-F238E27FC236}">
                <a16:creationId xmlns:a16="http://schemas.microsoft.com/office/drawing/2014/main" id="{16657000-1DFE-6CE0-0C32-CA793472252E}"/>
              </a:ext>
            </a:extLst>
          </p:cNvPr>
          <p:cNvPicPr>
            <a:picLocks noChangeAspect="1"/>
          </p:cNvPicPr>
          <p:nvPr/>
        </p:nvPicPr>
        <p:blipFill>
          <a:blip r:embed="rId2"/>
          <a:stretch>
            <a:fillRect/>
          </a:stretch>
        </p:blipFill>
        <p:spPr>
          <a:xfrm>
            <a:off x="273050" y="778675"/>
            <a:ext cx="6040011" cy="2552727"/>
          </a:xfrm>
          <a:prstGeom prst="rect">
            <a:avLst/>
          </a:prstGeom>
        </p:spPr>
      </p:pic>
      <p:pic>
        <p:nvPicPr>
          <p:cNvPr id="9" name="Picture 8">
            <a:extLst>
              <a:ext uri="{FF2B5EF4-FFF2-40B4-BE49-F238E27FC236}">
                <a16:creationId xmlns:a16="http://schemas.microsoft.com/office/drawing/2014/main" id="{120E1666-D74E-DBE2-0DCC-021AC6F81A83}"/>
              </a:ext>
            </a:extLst>
          </p:cNvPr>
          <p:cNvPicPr>
            <a:picLocks noChangeAspect="1"/>
          </p:cNvPicPr>
          <p:nvPr/>
        </p:nvPicPr>
        <p:blipFill>
          <a:blip r:embed="rId3"/>
          <a:stretch>
            <a:fillRect/>
          </a:stretch>
        </p:blipFill>
        <p:spPr>
          <a:xfrm>
            <a:off x="273050" y="3442621"/>
            <a:ext cx="6040011" cy="2635484"/>
          </a:xfrm>
          <a:prstGeom prst="rect">
            <a:avLst/>
          </a:prstGeom>
        </p:spPr>
      </p:pic>
      <p:sp>
        <p:nvSpPr>
          <p:cNvPr id="2" name="Slide Number Placeholder 1">
            <a:extLst>
              <a:ext uri="{FF2B5EF4-FFF2-40B4-BE49-F238E27FC236}">
                <a16:creationId xmlns:a16="http://schemas.microsoft.com/office/drawing/2014/main" id="{3985C310-6A83-90BF-C685-97DE7E49B900}"/>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306149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dirty="0"/>
              <a:t>Conclusion</a:t>
            </a:r>
          </a:p>
          <a:p>
            <a:pPr>
              <a:lnSpc>
                <a:spcPct val="150000"/>
              </a:lnSpc>
            </a:pPr>
            <a:r>
              <a:rPr lang="en-GB" sz="1200" dirty="0"/>
              <a:t>Physics theory suggests that the angles of incidence and reflection should be the same for a</a:t>
            </a:r>
          </a:p>
          <a:p>
            <a:pPr>
              <a:lnSpc>
                <a:spcPct val="150000"/>
              </a:lnSpc>
            </a:pPr>
            <a:r>
              <a:rPr lang="en-GB" sz="1200" dirty="0"/>
              <a:t>material, but the angles of refraction for that material should be different.</a:t>
            </a:r>
          </a:p>
          <a:p>
            <a:pPr>
              <a:lnSpc>
                <a:spcPct val="150000"/>
              </a:lnSpc>
            </a:pPr>
            <a:r>
              <a:rPr lang="en-GB" sz="1200" dirty="0"/>
              <a:t>How well do your results support this theory for the two different materials that you have tested?</a:t>
            </a:r>
          </a:p>
          <a:p>
            <a:pPr>
              <a:lnSpc>
                <a:spcPct val="150000"/>
              </a:lnSpc>
            </a:pPr>
            <a:r>
              <a:rPr lang="en-GB" sz="1200" dirty="0"/>
              <a:t>…………………………………………………………………………………………………………………………………………………………………………………………………………………………………………………………………………………………………………………………………………………………………………………………………………………………………………………………………………………………………………………………………………………………………………………………………………………………………………………………………………………………………………………………………………………………………………………………………………………………………………………………………………………………………………………………………………………………………………………………………………………………………………………………………………………………………………………………………………………………………………………………………………………………………………………………………………………………………………………………………………………………………………………………………………………………………………………………………………………………………………………………………………………………………………………………………………</a:t>
            </a:r>
          </a:p>
          <a:p>
            <a:pPr>
              <a:lnSpc>
                <a:spcPct val="150000"/>
              </a:lnSpc>
            </a:pPr>
            <a:endParaRPr lang="en-GB" sz="1200" dirty="0"/>
          </a:p>
          <a:p>
            <a:pPr>
              <a:lnSpc>
                <a:spcPct val="150000"/>
              </a:lnSpc>
            </a:pPr>
            <a:r>
              <a:rPr lang="en-GB" sz="1200" b="1" dirty="0"/>
              <a:t>Evaluation</a:t>
            </a:r>
          </a:p>
          <a:p>
            <a:pPr>
              <a:lnSpc>
                <a:spcPct val="150000"/>
              </a:lnSpc>
            </a:pPr>
            <a:r>
              <a:rPr lang="en-GB" sz="1200" dirty="0"/>
              <a:t>Consider the apparatus and method that you used. Are there any improvements that you could</a:t>
            </a:r>
          </a:p>
          <a:p>
            <a:pPr>
              <a:lnSpc>
                <a:spcPct val="150000"/>
              </a:lnSpc>
            </a:pPr>
            <a:r>
              <a:rPr lang="en-GB" sz="1200" dirty="0"/>
              <a:t>make to improve the accuracy of the angles you measured if you were to repeat this experiment?</a:t>
            </a:r>
          </a:p>
          <a:p>
            <a:pPr>
              <a:lnSpc>
                <a:spcPct val="150000"/>
              </a:lnSpc>
            </a:pPr>
            <a:r>
              <a:rPr lang="en-GB" sz="1200" dirty="0"/>
              <a:t>……………………………………………………………………………………………………………………………………………………………………………………………………………………………………………………………………………………………………………………………………………………………………………………………………………………………………………………………………………………………………………………………………………………………………………………………………………………………………………………………………………………………………………………………………………………………………………………………………</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344F6A53-1FDF-AFC5-90BB-01BF58709930}"/>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20035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92344"/>
            <a:ext cx="6311900" cy="5265159"/>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Most animals can detect changes in light intensity. A large number of them have eyes that enable them to detect changes in the environment and to respond to them. Eyes refract light so the animal can focus on an object. Often the reactions are rapid and automatic; they are reflex actions. </a:t>
            </a:r>
          </a:p>
          <a:p>
            <a:pPr>
              <a:lnSpc>
                <a:spcPct val="150000"/>
              </a:lnSpc>
            </a:pPr>
            <a:r>
              <a:rPr lang="en-GB" sz="1200" dirty="0"/>
              <a:t>Reflex arcs contain the following parts: </a:t>
            </a:r>
          </a:p>
          <a:p>
            <a:pPr algn="ctr">
              <a:lnSpc>
                <a:spcPct val="150000"/>
              </a:lnSpc>
            </a:pPr>
            <a:r>
              <a:rPr lang="en-GB" sz="1200" b="1" dirty="0"/>
              <a:t>Effector; stimulus; response; coordinator; receptor; sensory neurone; motor neurone; relay neurone; synapse. </a:t>
            </a:r>
            <a:endParaRPr lang="en-GB" sz="1200" dirty="0"/>
          </a:p>
          <a:p>
            <a:pPr marL="228600" indent="-228600">
              <a:lnSpc>
                <a:spcPct val="150000"/>
              </a:lnSpc>
              <a:buAutoNum type="arabicPeriod"/>
            </a:pPr>
            <a:r>
              <a:rPr lang="en-GB" sz="1200" dirty="0"/>
              <a:t>Which part is a change in the environment?   …………………………………….....................................</a:t>
            </a:r>
          </a:p>
          <a:p>
            <a:pPr marL="228600" indent="-228600">
              <a:lnSpc>
                <a:spcPct val="150000"/>
              </a:lnSpc>
              <a:buAutoNum type="arabicPeriod"/>
            </a:pPr>
            <a:r>
              <a:rPr lang="en-GB" sz="1200" dirty="0"/>
              <a:t>Which part includes the brain, spinal cord and pancreas? …………………………………………………….</a:t>
            </a:r>
          </a:p>
          <a:p>
            <a:pPr marL="228600" indent="-228600">
              <a:lnSpc>
                <a:spcPct val="150000"/>
              </a:lnSpc>
              <a:buAutoNum type="arabicPeriod"/>
            </a:pPr>
            <a:r>
              <a:rPr lang="en-GB" sz="1200" dirty="0"/>
              <a:t>Which part is made up of cells that detect stimuli?...................................................................</a:t>
            </a:r>
          </a:p>
          <a:p>
            <a:pPr marL="228600" indent="-228600">
              <a:lnSpc>
                <a:spcPct val="150000"/>
              </a:lnSpc>
              <a:buAutoNum type="arabicPeriod"/>
            </a:pPr>
            <a:r>
              <a:rPr lang="en-GB" sz="1200" dirty="0"/>
              <a:t>Which part could be a muscle or gland which responds to restore optimum levels? </a:t>
            </a:r>
          </a:p>
          <a:p>
            <a:pPr>
              <a:lnSpc>
                <a:spcPct val="150000"/>
              </a:lnSpc>
            </a:pPr>
            <a:r>
              <a:rPr lang="en-GB" sz="1200" dirty="0"/>
              <a:t>       …………………………………………………………………………………………………………………………………………….</a:t>
            </a:r>
          </a:p>
          <a:p>
            <a:pPr>
              <a:lnSpc>
                <a:spcPct val="150000"/>
              </a:lnSpc>
            </a:pPr>
            <a:r>
              <a:rPr lang="en-GB" sz="1200" dirty="0"/>
              <a:t>5. Which neurone carries an impulse or message from the receptor to the coordinator? </a:t>
            </a:r>
          </a:p>
          <a:p>
            <a:pPr>
              <a:lnSpc>
                <a:spcPct val="150000"/>
              </a:lnSpc>
            </a:pPr>
            <a:r>
              <a:rPr lang="en-GB" sz="1200" dirty="0"/>
              <a:t>       …………………………………………………………………………………………………………………………………………….</a:t>
            </a:r>
          </a:p>
          <a:p>
            <a:pPr>
              <a:lnSpc>
                <a:spcPct val="150000"/>
              </a:lnSpc>
            </a:pPr>
            <a:r>
              <a:rPr lang="en-GB" sz="1200" dirty="0"/>
              <a:t>6. Which neurone carries a message from the coordinator to the effector? </a:t>
            </a:r>
          </a:p>
          <a:p>
            <a:pPr>
              <a:lnSpc>
                <a:spcPct val="150000"/>
              </a:lnSpc>
            </a:pPr>
            <a:r>
              <a:rPr lang="en-GB" sz="1200" dirty="0"/>
              <a:t>      …………………………………………………………………………………………………………………………………………….</a:t>
            </a:r>
          </a:p>
          <a:p>
            <a:pPr>
              <a:lnSpc>
                <a:spcPct val="150000"/>
              </a:lnSpc>
            </a:pPr>
            <a:r>
              <a:rPr lang="en-GB" sz="1200" dirty="0"/>
              <a:t>7. Diagram A shows a light receptor. Receptors are a type of cell. </a:t>
            </a:r>
          </a:p>
          <a:p>
            <a:pPr>
              <a:lnSpc>
                <a:spcPct val="150000"/>
              </a:lnSpc>
            </a:pPr>
            <a:r>
              <a:rPr lang="en-GB" sz="1200" dirty="0"/>
              <a:t>    Label parts A and B. </a:t>
            </a:r>
          </a:p>
          <a:p>
            <a:pPr>
              <a:lnSpc>
                <a:spcPct val="150000"/>
              </a:lnSpc>
            </a:pPr>
            <a:endParaRPr lang="en-GB" sz="1200" dirty="0"/>
          </a:p>
        </p:txBody>
      </p:sp>
      <p:pic>
        <p:nvPicPr>
          <p:cNvPr id="3" name="Picture 2">
            <a:extLst>
              <a:ext uri="{FF2B5EF4-FFF2-40B4-BE49-F238E27FC236}">
                <a16:creationId xmlns:a16="http://schemas.microsoft.com/office/drawing/2014/main" id="{C0EE0F14-E09A-4140-CCC8-72AAAF1FEB4C}"/>
              </a:ext>
            </a:extLst>
          </p:cNvPr>
          <p:cNvPicPr>
            <a:picLocks noChangeAspect="1"/>
          </p:cNvPicPr>
          <p:nvPr/>
        </p:nvPicPr>
        <p:blipFill>
          <a:blip r:embed="rId2"/>
          <a:stretch>
            <a:fillRect/>
          </a:stretch>
        </p:blipFill>
        <p:spPr>
          <a:xfrm>
            <a:off x="781050" y="5225248"/>
            <a:ext cx="5290354" cy="3626408"/>
          </a:xfrm>
          <a:prstGeom prst="rect">
            <a:avLst/>
          </a:prstGeom>
        </p:spPr>
      </p:pic>
      <p:sp>
        <p:nvSpPr>
          <p:cNvPr id="2" name="Slide Number Placeholder 1">
            <a:extLst>
              <a:ext uri="{FF2B5EF4-FFF2-40B4-BE49-F238E27FC236}">
                <a16:creationId xmlns:a16="http://schemas.microsoft.com/office/drawing/2014/main" id="{1F9BC11B-8481-4151-4DC3-2A9E2B137151}"/>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260939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51622"/>
            <a:ext cx="6311900" cy="2218171"/>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8. The diagram shows the structures involved in the knee-jerk reflex. When the person is hit at point P, the lower leg is suddenly raised.</a:t>
            </a:r>
          </a:p>
          <a:p>
            <a:pPr>
              <a:lnSpc>
                <a:spcPct val="150000"/>
              </a:lnSpc>
            </a:pPr>
            <a:r>
              <a:rPr lang="en-GB" sz="1200" dirty="0"/>
              <a:t>Name the structures labelled A, B and C.</a:t>
            </a:r>
          </a:p>
          <a:p>
            <a:pPr>
              <a:lnSpc>
                <a:spcPct val="150000"/>
              </a:lnSpc>
            </a:pPr>
            <a:r>
              <a:rPr lang="en-GB" sz="1200" dirty="0"/>
              <a:t>A ....................................................................................................................</a:t>
            </a:r>
          </a:p>
          <a:p>
            <a:pPr>
              <a:lnSpc>
                <a:spcPct val="150000"/>
              </a:lnSpc>
            </a:pPr>
            <a:r>
              <a:rPr lang="en-GB" sz="1200" dirty="0"/>
              <a:t>B ....................................................................................................................</a:t>
            </a:r>
          </a:p>
          <a:p>
            <a:pPr>
              <a:lnSpc>
                <a:spcPct val="150000"/>
              </a:lnSpc>
            </a:pPr>
            <a:r>
              <a:rPr lang="en-GB" sz="1200" dirty="0"/>
              <a:t>C ....................................................................................................................</a:t>
            </a:r>
          </a:p>
          <a:p>
            <a:pPr>
              <a:lnSpc>
                <a:spcPct val="150000"/>
              </a:lnSpc>
            </a:pPr>
            <a:endParaRPr lang="en-GB" sz="1200" dirty="0"/>
          </a:p>
        </p:txBody>
      </p:sp>
      <p:pic>
        <p:nvPicPr>
          <p:cNvPr id="5" name="Picture 4">
            <a:extLst>
              <a:ext uri="{FF2B5EF4-FFF2-40B4-BE49-F238E27FC236}">
                <a16:creationId xmlns:a16="http://schemas.microsoft.com/office/drawing/2014/main" id="{64365BC8-4A6B-4E2E-818B-F21C3A10177F}"/>
              </a:ext>
            </a:extLst>
          </p:cNvPr>
          <p:cNvPicPr>
            <a:picLocks noChangeAspect="1"/>
          </p:cNvPicPr>
          <p:nvPr/>
        </p:nvPicPr>
        <p:blipFill>
          <a:blip r:embed="rId2"/>
          <a:stretch>
            <a:fillRect/>
          </a:stretch>
        </p:blipFill>
        <p:spPr>
          <a:xfrm>
            <a:off x="1171576" y="2365018"/>
            <a:ext cx="4056606" cy="3054707"/>
          </a:xfrm>
          <a:prstGeom prst="rect">
            <a:avLst/>
          </a:prstGeom>
        </p:spPr>
      </p:pic>
      <p:sp>
        <p:nvSpPr>
          <p:cNvPr id="2" name="TextBox 1">
            <a:extLst>
              <a:ext uri="{FF2B5EF4-FFF2-40B4-BE49-F238E27FC236}">
                <a16:creationId xmlns:a16="http://schemas.microsoft.com/office/drawing/2014/main" id="{6427DE92-CE06-EB8F-A095-AEA34376A688}"/>
              </a:ext>
            </a:extLst>
          </p:cNvPr>
          <p:cNvSpPr txBox="1"/>
          <p:nvPr/>
        </p:nvSpPr>
        <p:spPr>
          <a:xfrm>
            <a:off x="882502" y="1435395"/>
            <a:ext cx="4056606" cy="646331"/>
          </a:xfrm>
          <a:prstGeom prst="rect">
            <a:avLst/>
          </a:prstGeom>
          <a:solidFill>
            <a:schemeClr val="bg1"/>
          </a:solidFill>
          <a:ln>
            <a:solidFill>
              <a:schemeClr val="tx1"/>
            </a:solidFill>
          </a:ln>
        </p:spPr>
        <p:txBody>
          <a:bodyPr wrap="square" rtlCol="0">
            <a:spAutoFit/>
          </a:bodyPr>
          <a:lstStyle/>
          <a:p>
            <a:r>
              <a:rPr lang="en-GB" sz="1200" dirty="0"/>
              <a:t>Sensory neurone</a:t>
            </a:r>
          </a:p>
          <a:p>
            <a:r>
              <a:rPr lang="en-GB" sz="1200" dirty="0"/>
              <a:t>Spinal cord / coordination centre / coordinator</a:t>
            </a:r>
          </a:p>
          <a:p>
            <a:r>
              <a:rPr lang="en-GB" sz="1200" dirty="0"/>
              <a:t>Motor neurone</a:t>
            </a:r>
          </a:p>
        </p:txBody>
      </p:sp>
      <p:sp>
        <p:nvSpPr>
          <p:cNvPr id="3" name="Slide Number Placeholder 2">
            <a:extLst>
              <a:ext uri="{FF2B5EF4-FFF2-40B4-BE49-F238E27FC236}">
                <a16:creationId xmlns:a16="http://schemas.microsoft.com/office/drawing/2014/main" id="{14C733AA-3F93-192C-24E8-2AB52FF2E3B6}"/>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147714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FD2771C8-4859-5140-07BB-7C63B7049FD1}"/>
              </a:ext>
            </a:extLst>
          </p:cNvPr>
          <p:cNvPicPr>
            <a:picLocks noChangeAspect="1"/>
          </p:cNvPicPr>
          <p:nvPr/>
        </p:nvPicPr>
        <p:blipFill>
          <a:blip r:embed="rId2"/>
          <a:stretch>
            <a:fillRect/>
          </a:stretch>
        </p:blipFill>
        <p:spPr>
          <a:xfrm>
            <a:off x="323385" y="609949"/>
            <a:ext cx="6211230" cy="4689989"/>
          </a:xfrm>
          <a:prstGeom prst="rect">
            <a:avLst/>
          </a:prstGeom>
        </p:spPr>
      </p:pic>
      <p:pic>
        <p:nvPicPr>
          <p:cNvPr id="9" name="Picture 8">
            <a:extLst>
              <a:ext uri="{FF2B5EF4-FFF2-40B4-BE49-F238E27FC236}">
                <a16:creationId xmlns:a16="http://schemas.microsoft.com/office/drawing/2014/main" id="{FD1E21FE-46B5-DA58-BCF0-9AE485C35DA2}"/>
              </a:ext>
            </a:extLst>
          </p:cNvPr>
          <p:cNvPicPr>
            <a:picLocks noChangeAspect="1"/>
          </p:cNvPicPr>
          <p:nvPr/>
        </p:nvPicPr>
        <p:blipFill>
          <a:blip r:embed="rId3"/>
          <a:stretch>
            <a:fillRect/>
          </a:stretch>
        </p:blipFill>
        <p:spPr>
          <a:xfrm>
            <a:off x="323385" y="5270272"/>
            <a:ext cx="6018028" cy="3572645"/>
          </a:xfrm>
          <a:prstGeom prst="rect">
            <a:avLst/>
          </a:prstGeom>
        </p:spPr>
      </p:pic>
      <p:sp>
        <p:nvSpPr>
          <p:cNvPr id="3" name="Slide Number Placeholder 2">
            <a:extLst>
              <a:ext uri="{FF2B5EF4-FFF2-40B4-BE49-F238E27FC236}">
                <a16:creationId xmlns:a16="http://schemas.microsoft.com/office/drawing/2014/main" id="{CD8B03FE-1264-03B9-1905-77E1F5D1E89D}"/>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120958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14C761D-5A2F-722E-B273-65DDBF7CC24E}"/>
              </a:ext>
            </a:extLst>
          </p:cNvPr>
          <p:cNvPicPr>
            <a:picLocks noChangeAspect="1"/>
          </p:cNvPicPr>
          <p:nvPr/>
        </p:nvPicPr>
        <p:blipFill>
          <a:blip r:embed="rId2"/>
          <a:stretch>
            <a:fillRect/>
          </a:stretch>
        </p:blipFill>
        <p:spPr>
          <a:xfrm>
            <a:off x="311619" y="351126"/>
            <a:ext cx="6234762" cy="5953981"/>
          </a:xfrm>
          <a:prstGeom prst="rect">
            <a:avLst/>
          </a:prstGeom>
        </p:spPr>
      </p:pic>
      <p:sp>
        <p:nvSpPr>
          <p:cNvPr id="2" name="Slide Number Placeholder 1">
            <a:extLst>
              <a:ext uri="{FF2B5EF4-FFF2-40B4-BE49-F238E27FC236}">
                <a16:creationId xmlns:a16="http://schemas.microsoft.com/office/drawing/2014/main" id="{47601BC2-6AA9-FE2E-B2FB-78D16A933CFE}"/>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336342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0DB3C78-A243-C21F-152C-0C73BAA7E647}"/>
              </a:ext>
            </a:extLst>
          </p:cNvPr>
          <p:cNvPicPr>
            <a:picLocks noChangeAspect="1"/>
          </p:cNvPicPr>
          <p:nvPr/>
        </p:nvPicPr>
        <p:blipFill>
          <a:blip r:embed="rId2"/>
          <a:stretch>
            <a:fillRect/>
          </a:stretch>
        </p:blipFill>
        <p:spPr>
          <a:xfrm>
            <a:off x="228600" y="356949"/>
            <a:ext cx="6400800" cy="3834266"/>
          </a:xfrm>
          <a:prstGeom prst="rect">
            <a:avLst/>
          </a:prstGeom>
        </p:spPr>
      </p:pic>
      <p:pic>
        <p:nvPicPr>
          <p:cNvPr id="7" name="Picture 6">
            <a:extLst>
              <a:ext uri="{FF2B5EF4-FFF2-40B4-BE49-F238E27FC236}">
                <a16:creationId xmlns:a16="http://schemas.microsoft.com/office/drawing/2014/main" id="{4407D1AF-5F31-60AB-0C55-062424802729}"/>
              </a:ext>
            </a:extLst>
          </p:cNvPr>
          <p:cNvPicPr>
            <a:picLocks noChangeAspect="1"/>
          </p:cNvPicPr>
          <p:nvPr/>
        </p:nvPicPr>
        <p:blipFill>
          <a:blip r:embed="rId3"/>
          <a:stretch>
            <a:fillRect/>
          </a:stretch>
        </p:blipFill>
        <p:spPr>
          <a:xfrm>
            <a:off x="228600" y="4357664"/>
            <a:ext cx="6260484" cy="3989679"/>
          </a:xfrm>
          <a:prstGeom prst="rect">
            <a:avLst/>
          </a:prstGeom>
        </p:spPr>
      </p:pic>
      <p:sp>
        <p:nvSpPr>
          <p:cNvPr id="2" name="Slide Number Placeholder 1">
            <a:extLst>
              <a:ext uri="{FF2B5EF4-FFF2-40B4-BE49-F238E27FC236}">
                <a16:creationId xmlns:a16="http://schemas.microsoft.com/office/drawing/2014/main" id="{41A4930F-C47A-D3CC-5C51-3E5D8FABE723}"/>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382321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F90FAD-C638-793F-75C9-DF434325FD5A}"/>
              </a:ext>
            </a:extLst>
          </p:cNvPr>
          <p:cNvPicPr>
            <a:picLocks noChangeAspect="1"/>
          </p:cNvPicPr>
          <p:nvPr/>
        </p:nvPicPr>
        <p:blipFill>
          <a:blip r:embed="rId2"/>
          <a:stretch>
            <a:fillRect/>
          </a:stretch>
        </p:blipFill>
        <p:spPr>
          <a:xfrm>
            <a:off x="366823" y="367901"/>
            <a:ext cx="6124353" cy="2836256"/>
          </a:xfrm>
          <a:prstGeom prst="rect">
            <a:avLst/>
          </a:prstGeom>
        </p:spPr>
      </p:pic>
      <p:sp>
        <p:nvSpPr>
          <p:cNvPr id="2" name="Slide Number Placeholder 1">
            <a:extLst>
              <a:ext uri="{FF2B5EF4-FFF2-40B4-BE49-F238E27FC236}">
                <a16:creationId xmlns:a16="http://schemas.microsoft.com/office/drawing/2014/main" id="{4D04F16D-45FE-B5C9-357C-D649448EDC24}"/>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54691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3874810203"/>
              </p:ext>
            </p:extLst>
          </p:nvPr>
        </p:nvGraphicFramePr>
        <p:xfrm>
          <a:off x="273048" y="2497448"/>
          <a:ext cx="6311901" cy="300011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 Trilogy: Maximum 7 lessons. Triple: Maximum 14 lessons.</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Physics only: Required practical – reflection and refraction. </a:t>
                      </a:r>
                    </a:p>
                    <a:p>
                      <a:endParaRPr lang="en-GB" sz="1200" dirty="0"/>
                    </a:p>
                  </a:txBody>
                  <a:tcPr/>
                </a:tc>
                <a:tc>
                  <a:txBody>
                    <a:bodyPr/>
                    <a:lstStyle/>
                    <a:p>
                      <a:r>
                        <a:rPr lang="en-GB" sz="1200" dirty="0"/>
                        <a:t>Subtopic 5</a:t>
                      </a:r>
                    </a:p>
                  </a:txBody>
                  <a:tcPr/>
                </a:tc>
                <a:tc>
                  <a:txBody>
                    <a:bodyPr/>
                    <a:lstStyle/>
                    <a:p>
                      <a:r>
                        <a:rPr lang="en-GB" sz="1200" dirty="0"/>
                        <a:t>Physics only: 4.6.2.6 Visible light.</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b="0" dirty="0"/>
                        <a:t>Physics only: 4.6.2.5 Lenses.</a:t>
                      </a:r>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b="0" dirty="0"/>
                        <a:t>Physics only (HT only): 4.6.1.5 Waves for detection and exploration.</a:t>
                      </a:r>
                      <a:endParaRPr lang="en-GB" sz="1200" b="0" dirty="0">
                        <a:highlight>
                          <a:srgbClr val="FFFF00"/>
                        </a:highlight>
                      </a:endParaRPr>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b="0" dirty="0"/>
                        <a:t>Physics only: 4.6.3.1 Emission and absorption of infrared radiation</a:t>
                      </a:r>
                    </a:p>
                    <a:p>
                      <a:r>
                        <a:rPr lang="en-GB" sz="1200" b="0" dirty="0"/>
                        <a:t>4.6.3.2 Perfect black bodies and radiation.</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3" name="Table 6">
            <a:extLst>
              <a:ext uri="{FF2B5EF4-FFF2-40B4-BE49-F238E27FC236}">
                <a16:creationId xmlns:a16="http://schemas.microsoft.com/office/drawing/2014/main" id="{B2203382-56B9-1BE9-1A8D-39AC170783BC}"/>
              </a:ext>
            </a:extLst>
          </p:cNvPr>
          <p:cNvGraphicFramePr>
            <a:graphicFrameLocks noGrp="1"/>
          </p:cNvGraphicFramePr>
          <p:nvPr>
            <p:extLst>
              <p:ext uri="{D42A27DB-BD31-4B8C-83A1-F6EECF244321}">
                <p14:modId xmlns:p14="http://schemas.microsoft.com/office/powerpoint/2010/main" val="1987124702"/>
              </p:ext>
            </p:extLst>
          </p:nvPr>
        </p:nvGraphicFramePr>
        <p:xfrm>
          <a:off x="273049" y="772990"/>
          <a:ext cx="6311900" cy="165100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You learnt to calculate speed; this will be expanded to include wave speed in this topic. Your knowledge of from the Energy topic will be invaluable waves because waves transfer energy.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You studied waves and light. This topic builds on the foundations that you built. You also studied sound waves. How we use sound waves to investigate hidden objects will be studied in this topic.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8" name="Table 8">
            <a:extLst>
              <a:ext uri="{FF2B5EF4-FFF2-40B4-BE49-F238E27FC236}">
                <a16:creationId xmlns:a16="http://schemas.microsoft.com/office/drawing/2014/main" id="{FAC34F61-92B5-4729-EC40-A2179CE1C9B8}"/>
              </a:ext>
            </a:extLst>
          </p:cNvPr>
          <p:cNvGraphicFramePr>
            <a:graphicFrameLocks noGrp="1"/>
          </p:cNvGraphicFramePr>
          <p:nvPr>
            <p:extLst>
              <p:ext uri="{D42A27DB-BD31-4B8C-83A1-F6EECF244321}">
                <p14:modId xmlns:p14="http://schemas.microsoft.com/office/powerpoint/2010/main" val="1992961253"/>
              </p:ext>
            </p:extLst>
          </p:nvPr>
        </p:nvGraphicFramePr>
        <p:xfrm>
          <a:off x="273049" y="5571016"/>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waves behave in different circumstances and be able to describe how humans use waves to make their lives easier.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Demonstrate properties of waves such as reflection and refraction. </a:t>
                      </a:r>
                    </a:p>
                  </a:txBody>
                  <a:tcPr/>
                </a:tc>
                <a:extLst>
                  <a:ext uri="{0D108BD9-81ED-4DB2-BD59-A6C34878D82A}">
                    <a16:rowId xmlns:a16="http://schemas.microsoft.com/office/drawing/2014/main" val="1000013991"/>
                  </a:ext>
                </a:extLst>
              </a:tr>
            </a:tbl>
          </a:graphicData>
        </a:graphic>
      </p:graphicFrame>
      <p:sp>
        <p:nvSpPr>
          <p:cNvPr id="9" name="Slide Number Placeholder 8">
            <a:extLst>
              <a:ext uri="{FF2B5EF4-FFF2-40B4-BE49-F238E27FC236}">
                <a16:creationId xmlns:a16="http://schemas.microsoft.com/office/drawing/2014/main" id="{8519091B-F106-398F-AC7D-FE833E52AEA8}"/>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draw ray diagrams that show reflection and refraction of light from different surfaces.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2862322"/>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Being able to detect and respond to light is key to the survival of most eukaryotic species. </a:t>
            </a:r>
          </a:p>
          <a:p>
            <a:r>
              <a:rPr lang="en-US" sz="1200" dirty="0">
                <a:latin typeface="+mj-lt"/>
              </a:rPr>
              <a:t>For example, animals have specialized organs that contain receptors that detect light. For example, humans have eyes. The eyes increase the probability of survival because they enable animals to, for example, detect predators and to find food. </a:t>
            </a:r>
          </a:p>
          <a:p>
            <a:r>
              <a:rPr lang="en-US" sz="1200" dirty="0">
                <a:latin typeface="+mj-lt"/>
              </a:rPr>
              <a:t>The human eye has evolved into a complex organ that focuses (as known as accommodation) light onto light receptors. The light rays are focused by the cornea and the lens using refraction. The lens can even change shape; this changes the extent to which the light rays are refracted and so enables us to focus on objects that are different distances away from us. </a:t>
            </a:r>
          </a:p>
          <a:p>
            <a:r>
              <a:rPr lang="en-US" sz="1200" dirty="0">
                <a:latin typeface="+mj-lt"/>
              </a:rPr>
              <a:t>Reflection and refraction is also used extensively in technology. For example, the Hubble telescope used a giant mirror to focus light using reflection. More traditional telescopes contain lenses that refract light. Similarly, light microscopes contain lenses that can focus on minute objects by refracting light. </a:t>
            </a:r>
          </a:p>
          <a:p>
            <a:r>
              <a:rPr lang="en-US" sz="1200" dirty="0">
                <a:latin typeface="+mj-lt"/>
              </a:rPr>
              <a:t>Reflection and refraction are therefore essential to our survival whilst also enabling us to explore microscopic and massive objects. </a:t>
            </a:r>
          </a:p>
        </p:txBody>
      </p:sp>
      <p:sp>
        <p:nvSpPr>
          <p:cNvPr id="5" name="TextBox 4">
            <a:extLst>
              <a:ext uri="{FF2B5EF4-FFF2-40B4-BE49-F238E27FC236}">
                <a16:creationId xmlns:a16="http://schemas.microsoft.com/office/drawing/2014/main" id="{93EBF30B-8AAB-2F04-B01D-2F9F28F2852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Lenses.</a:t>
            </a:r>
          </a:p>
        </p:txBody>
      </p:sp>
      <p:sp>
        <p:nvSpPr>
          <p:cNvPr id="7" name="Slide Number Placeholder 6">
            <a:extLst>
              <a:ext uri="{FF2B5EF4-FFF2-40B4-BE49-F238E27FC236}">
                <a16:creationId xmlns:a16="http://schemas.microsoft.com/office/drawing/2014/main" id="{841C6B57-31FA-7761-4404-B8F83524C4FF}"/>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19726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26177893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Reflection of waves</a:t>
                      </a:r>
                    </a:p>
                    <a:p>
                      <a:pPr>
                        <a:lnSpc>
                          <a:spcPct val="150000"/>
                        </a:lnSpc>
                      </a:pPr>
                      <a:r>
                        <a:rPr lang="en-GB" sz="1200" b="0" u="none" dirty="0">
                          <a:solidFill>
                            <a:schemeClr val="tx1"/>
                          </a:solidFill>
                        </a:rPr>
                        <a:t>Waves including sound and light - can be reflected at the boundary between two different materials. The reflection of sound causes echoes.</a:t>
                      </a:r>
                    </a:p>
                    <a:p>
                      <a:pPr>
                        <a:lnSpc>
                          <a:spcPct val="150000"/>
                        </a:lnSpc>
                      </a:pPr>
                      <a:r>
                        <a:rPr lang="en-GB" sz="1200" b="0" u="none" dirty="0">
                          <a:solidFill>
                            <a:schemeClr val="tx1"/>
                          </a:solidFill>
                        </a:rPr>
                        <a:t>The law of reflection states that:</a:t>
                      </a:r>
                    </a:p>
                    <a:p>
                      <a:pPr>
                        <a:lnSpc>
                          <a:spcPct val="150000"/>
                        </a:lnSpc>
                      </a:pPr>
                      <a:r>
                        <a:rPr lang="en-GB" sz="1200" b="1" u="none" dirty="0">
                          <a:solidFill>
                            <a:schemeClr val="tx1"/>
                          </a:solidFill>
                        </a:rPr>
                        <a:t>angle of incidence = angle of reflection</a:t>
                      </a:r>
                      <a:endParaRPr lang="en-GB" sz="1200" b="0" u="none" dirty="0">
                        <a:solidFill>
                          <a:schemeClr val="tx1"/>
                        </a:solidFill>
                      </a:endParaRPr>
                    </a:p>
                    <a:p>
                      <a:pPr>
                        <a:lnSpc>
                          <a:spcPct val="150000"/>
                        </a:lnSpc>
                      </a:pPr>
                      <a:r>
                        <a:rPr lang="en-GB" sz="1200" b="0" u="none" dirty="0">
                          <a:solidFill>
                            <a:schemeClr val="tx1"/>
                          </a:solidFill>
                        </a:rPr>
                        <a:t>For example, if a light ray hits a surface at 32°, it will be reflected at 32°.</a:t>
                      </a:r>
                    </a:p>
                    <a:p>
                      <a:pPr>
                        <a:lnSpc>
                          <a:spcPct val="150000"/>
                        </a:lnSpc>
                      </a:pPr>
                      <a:r>
                        <a:rPr lang="en-GB" sz="1200" b="0" u="none" dirty="0">
                          <a:solidFill>
                            <a:schemeClr val="tx1"/>
                          </a:solidFill>
                        </a:rPr>
                        <a:t>The  angles of incidence and reflection are measured between the light ray and the </a:t>
                      </a:r>
                    </a:p>
                    <a:p>
                      <a:pPr>
                        <a:lnSpc>
                          <a:spcPct val="150000"/>
                        </a:lnSpc>
                      </a:pPr>
                      <a:r>
                        <a:rPr lang="en-GB" sz="1200" b="0" u="none" dirty="0">
                          <a:solidFill>
                            <a:schemeClr val="tx1"/>
                          </a:solidFill>
                        </a:rPr>
                        <a:t>normal (an imaginary line at 90° to the surface). The diagrams show a water wave being reflected at a barrier, and a light ray being reflected at a plane mirror.</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Specular reflection</a:t>
                      </a:r>
                    </a:p>
                    <a:p>
                      <a:pPr>
                        <a:lnSpc>
                          <a:spcPct val="150000"/>
                        </a:lnSpc>
                      </a:pPr>
                      <a:r>
                        <a:rPr lang="en-GB" sz="1200" b="0" u="none" dirty="0">
                          <a:solidFill>
                            <a:schemeClr val="tx1"/>
                          </a:solidFill>
                        </a:rPr>
                        <a:t>Reflection from a smooth, flat surface is called specular reflection. This is the type of reflection that happens with a flat mirror. The image in a mirror is:</a:t>
                      </a:r>
                    </a:p>
                    <a:p>
                      <a:pPr marL="171450" indent="-171450">
                        <a:lnSpc>
                          <a:spcPct val="150000"/>
                        </a:lnSpc>
                        <a:buFont typeface="Arial" panose="020B0604020202020204" pitchFamily="34" charset="0"/>
                        <a:buChar char="•"/>
                      </a:pPr>
                      <a:r>
                        <a:rPr lang="en-GB" sz="1200" b="0" u="none" dirty="0">
                          <a:solidFill>
                            <a:schemeClr val="tx1"/>
                          </a:solidFill>
                        </a:rPr>
                        <a:t>upright</a:t>
                      </a:r>
                    </a:p>
                    <a:p>
                      <a:pPr marL="171450" indent="-171450">
                        <a:lnSpc>
                          <a:spcPct val="150000"/>
                        </a:lnSpc>
                        <a:buFont typeface="Arial" panose="020B0604020202020204" pitchFamily="34" charset="0"/>
                        <a:buChar char="•"/>
                      </a:pPr>
                      <a:r>
                        <a:rPr lang="en-GB" sz="1200" b="0" u="none" dirty="0">
                          <a:solidFill>
                            <a:schemeClr val="tx1"/>
                          </a:solidFill>
                        </a:rPr>
                        <a:t>virtual</a:t>
                      </a:r>
                    </a:p>
                    <a:p>
                      <a:pPr>
                        <a:lnSpc>
                          <a:spcPct val="150000"/>
                        </a:lnSpc>
                      </a:pPr>
                      <a:r>
                        <a:rPr lang="en-GB" sz="1200" b="0" u="none" dirty="0">
                          <a:solidFill>
                            <a:schemeClr val="tx1"/>
                          </a:solidFill>
                        </a:rPr>
                        <a:t>In a virtual image, the rays appear to diverge from behind the mirror, so the image appears to come from behind the mirror.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plane mirror&#10;&#10;Description automatically generated">
            <a:extLst>
              <a:ext uri="{FF2B5EF4-FFF2-40B4-BE49-F238E27FC236}">
                <a16:creationId xmlns:a16="http://schemas.microsoft.com/office/drawing/2014/main" id="{C2DDDD16-B982-6788-CCF6-F5E0844DAE4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03248" y="2950775"/>
            <a:ext cx="5307980" cy="2543407"/>
          </a:xfrm>
          <a:prstGeom prst="rect">
            <a:avLst/>
          </a:prstGeom>
        </p:spPr>
      </p:pic>
      <p:sp>
        <p:nvSpPr>
          <p:cNvPr id="3" name="Slide Number Placeholder 2">
            <a:extLst>
              <a:ext uri="{FF2B5EF4-FFF2-40B4-BE49-F238E27FC236}">
                <a16:creationId xmlns:a16="http://schemas.microsoft.com/office/drawing/2014/main" id="{C74EFAA4-C986-10F9-8BC5-832A1C9CBB26}"/>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342296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710380954"/>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solidFill>
                            <a:schemeClr val="tx1"/>
                          </a:solidFill>
                        </a:rPr>
                        <a:t>A ray diagram showing how an image forms in a plane mirror.</a:t>
                      </a:r>
                    </a:p>
                    <a:p>
                      <a:pPr>
                        <a:lnSpc>
                          <a:spcPct val="150000"/>
                        </a:lnSpc>
                      </a:pPr>
                      <a:r>
                        <a:rPr lang="en-GB" sz="1200" u="sng" dirty="0">
                          <a:solidFill>
                            <a:schemeClr val="tx1"/>
                          </a:solidFill>
                        </a:rPr>
                        <a:t>Diffuse reflection</a:t>
                      </a:r>
                    </a:p>
                    <a:p>
                      <a:pPr>
                        <a:lnSpc>
                          <a:spcPct val="150000"/>
                        </a:lnSpc>
                      </a:pPr>
                      <a:r>
                        <a:rPr lang="en-GB" sz="1200" b="0" u="none" dirty="0">
                          <a:solidFill>
                            <a:schemeClr val="tx1"/>
                          </a:solidFill>
                        </a:rPr>
                        <a:t>If a surface is rough, diffuse reflection happens. Instead of forming an image, the reflected light is scattered in all directions. This may cause a distorted image of the object, as occurs with rippling water, or no image at all. Each individual reflection still obeys the law of reflection, but the different parts of the rough surface are at different angles.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Diffuse reflection or scattering from a rough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mirror image&#10;&#10;Description automatically generated">
            <a:extLst>
              <a:ext uri="{FF2B5EF4-FFF2-40B4-BE49-F238E27FC236}">
                <a16:creationId xmlns:a16="http://schemas.microsoft.com/office/drawing/2014/main" id="{4749D635-F8A8-1886-1D69-4A87E1391CC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83915" y="554773"/>
            <a:ext cx="5137761" cy="3359305"/>
          </a:xfrm>
          <a:prstGeom prst="rect">
            <a:avLst/>
          </a:prstGeom>
        </p:spPr>
      </p:pic>
      <p:pic>
        <p:nvPicPr>
          <p:cNvPr id="7" name="Picture 6" descr="A diagram of a graph showing the growth of the sun&#10;&#10;Description automatically generated with medium confidence">
            <a:extLst>
              <a:ext uri="{FF2B5EF4-FFF2-40B4-BE49-F238E27FC236}">
                <a16:creationId xmlns:a16="http://schemas.microsoft.com/office/drawing/2014/main" id="{9DBD88B1-302A-1297-C754-B254248EF9C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54088" y="5795210"/>
            <a:ext cx="5535561" cy="1987124"/>
          </a:xfrm>
          <a:prstGeom prst="rect">
            <a:avLst/>
          </a:prstGeom>
        </p:spPr>
      </p:pic>
      <p:sp>
        <p:nvSpPr>
          <p:cNvPr id="3" name="Slide Number Placeholder 2">
            <a:extLst>
              <a:ext uri="{FF2B5EF4-FFF2-40B4-BE49-F238E27FC236}">
                <a16:creationId xmlns:a16="http://schemas.microsoft.com/office/drawing/2014/main" id="{4F432302-1688-0213-69BC-E44A61535802}"/>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230357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092630417"/>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Refraction of waves</a:t>
                      </a:r>
                    </a:p>
                    <a:p>
                      <a:pPr>
                        <a:lnSpc>
                          <a:spcPct val="150000"/>
                        </a:lnSpc>
                      </a:pPr>
                      <a:r>
                        <a:rPr lang="en-GB" sz="1200" b="0" u="none" dirty="0">
                          <a:solidFill>
                            <a:schemeClr val="tx1"/>
                          </a:solidFill>
                        </a:rPr>
                        <a:t>Different materials have different densities. Light waves may change direction at the boundary between two transparent materials. Refraction is the change in direction of a wave at such a boundary.</a:t>
                      </a:r>
                    </a:p>
                    <a:p>
                      <a:pPr>
                        <a:lnSpc>
                          <a:spcPct val="150000"/>
                        </a:lnSpc>
                      </a:pPr>
                      <a:r>
                        <a:rPr lang="en-GB" sz="1200" b="0" u="none" dirty="0">
                          <a:solidFill>
                            <a:schemeClr val="tx1"/>
                          </a:solidFill>
                        </a:rPr>
                        <a:t>It is important to be able to draw ray diagrams to show the refraction of a wave at a boundary.</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A ray diagram showing refraction at the boundary between air and glass.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normal and refracted ray&#10;&#10;Description automatically generated">
            <a:extLst>
              <a:ext uri="{FF2B5EF4-FFF2-40B4-BE49-F238E27FC236}">
                <a16:creationId xmlns:a16="http://schemas.microsoft.com/office/drawing/2014/main" id="{6AD6230B-EE37-EC92-E849-07B24103DED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91736" y="2114347"/>
            <a:ext cx="5696095" cy="2647224"/>
          </a:xfrm>
          <a:prstGeom prst="rect">
            <a:avLst/>
          </a:prstGeom>
        </p:spPr>
      </p:pic>
      <p:sp>
        <p:nvSpPr>
          <p:cNvPr id="3" name="Slide Number Placeholder 2">
            <a:extLst>
              <a:ext uri="{FF2B5EF4-FFF2-40B4-BE49-F238E27FC236}">
                <a16:creationId xmlns:a16="http://schemas.microsoft.com/office/drawing/2014/main" id="{7995051A-B3D4-C081-B33F-9CA666C1AB8A}"/>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3073222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900797581"/>
              </p:ext>
            </p:extLst>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Explaining refraction – Higher</a:t>
                      </a:r>
                    </a:p>
                    <a:p>
                      <a:pPr>
                        <a:lnSpc>
                          <a:spcPct val="150000"/>
                        </a:lnSpc>
                      </a:pPr>
                      <a:r>
                        <a:rPr lang="en-GB" sz="1200" b="0" u="none" dirty="0">
                          <a:solidFill>
                            <a:schemeClr val="tx1"/>
                          </a:solidFill>
                        </a:rPr>
                        <a:t>The density of a material affects the speed that a wave will be  transmitted through it. In general, the denser the transparent material, the more slowly light travels through it.</a:t>
                      </a:r>
                    </a:p>
                    <a:p>
                      <a:pPr>
                        <a:lnSpc>
                          <a:spcPct val="150000"/>
                        </a:lnSpc>
                      </a:pPr>
                      <a:r>
                        <a:rPr lang="en-GB" sz="1200" b="0" u="none" dirty="0">
                          <a:solidFill>
                            <a:schemeClr val="tx1"/>
                          </a:solidFill>
                        </a:rPr>
                        <a:t>Glass is denser than air, so a light ray passing from air into glass slows down. If the ray meets the boundary at an angle to the normal, it bends towards the normal.</a:t>
                      </a:r>
                    </a:p>
                    <a:p>
                      <a:pPr>
                        <a:lnSpc>
                          <a:spcPct val="150000"/>
                        </a:lnSpc>
                      </a:pPr>
                      <a:r>
                        <a:rPr lang="en-GB" sz="1200" b="0" u="none" dirty="0">
                          <a:solidFill>
                            <a:schemeClr val="tx1"/>
                          </a:solidFill>
                        </a:rPr>
                        <a:t>The reverse is also true. A light ray speeds up as it passes from glass into air, and bends away from the normal by the same angle.</a:t>
                      </a:r>
                    </a:p>
                    <a:p>
                      <a:pPr>
                        <a:lnSpc>
                          <a:spcPct val="150000"/>
                        </a:lnSpc>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sng" kern="1200" dirty="0">
                          <a:solidFill>
                            <a:schemeClr val="tx1"/>
                          </a:solidFill>
                          <a:effectLst/>
                          <a:latin typeface="+mn-lt"/>
                          <a:ea typeface="+mn-ea"/>
                          <a:cs typeface="+mn-cs"/>
                        </a:rPr>
                        <a:t>Wave speed, frequency and wavelength in refraction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For a given frequency of light, the wavelength is proportional to the wave speed: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none" kern="1200" dirty="0">
                          <a:solidFill>
                            <a:schemeClr val="tx1"/>
                          </a:solidFill>
                          <a:effectLst/>
                          <a:latin typeface="+mn-lt"/>
                          <a:ea typeface="+mn-ea"/>
                          <a:cs typeface="+mn-cs"/>
                        </a:rPr>
                        <a:t>wave speed = frequency × wavelength</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So if a wave slows down, its wavelength will decrease. The effect of this can be shown using wave front diagrams like the one below. The diagram shows that as a wave travels into a denser medium, such as water, it slows down and the wavelength decreases. Although the wave slows down, its frequency remains the same, due to the fact that its wavelength is shorter.</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In this diagram, the right hand side of the incoming wave slows down before the left hand side does. This causes the wave to change direction.</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container with water and arrows&#10;&#10;Description automatically generated">
            <a:extLst>
              <a:ext uri="{FF2B5EF4-FFF2-40B4-BE49-F238E27FC236}">
                <a16:creationId xmlns:a16="http://schemas.microsoft.com/office/drawing/2014/main" id="{A62C0008-7C52-4A2E-4E32-B1DF190B304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9075" y="4817328"/>
            <a:ext cx="4802248" cy="3278458"/>
          </a:xfrm>
          <a:prstGeom prst="rect">
            <a:avLst/>
          </a:prstGeom>
        </p:spPr>
      </p:pic>
      <p:sp>
        <p:nvSpPr>
          <p:cNvPr id="3" name="Slide Number Placeholder 2">
            <a:extLst>
              <a:ext uri="{FF2B5EF4-FFF2-40B4-BE49-F238E27FC236}">
                <a16:creationId xmlns:a16="http://schemas.microsoft.com/office/drawing/2014/main" id="{9A3D366D-0D14-DDF0-853A-9ED6A0664682}"/>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139372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03200"/>
            <a:ext cx="6311900" cy="8373703"/>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AutoNum type="arabicPeriod"/>
            </a:pPr>
            <a:r>
              <a:rPr lang="en-GB" sz="1200" dirty="0"/>
              <a:t>Light rays can ‘bounce’ off some surfaces. Is this refraction, reflection or diffraction? </a:t>
            </a:r>
          </a:p>
          <a:p>
            <a:pPr>
              <a:lnSpc>
                <a:spcPct val="150000"/>
              </a:lnSpc>
            </a:pPr>
            <a:r>
              <a:rPr lang="en-GB" sz="1200" dirty="0"/>
              <a:t>………………………………………………………………………………………………………………………………………………………….</a:t>
            </a:r>
          </a:p>
          <a:p>
            <a:pPr>
              <a:lnSpc>
                <a:spcPct val="150000"/>
              </a:lnSpc>
            </a:pPr>
            <a:r>
              <a:rPr lang="en-GB" sz="1200" dirty="0"/>
              <a:t>2.  Which law states that angle of incidence equals the angle of reflection?</a:t>
            </a:r>
          </a:p>
          <a:p>
            <a:pPr>
              <a:lnSpc>
                <a:spcPct val="150000"/>
              </a:lnSpc>
            </a:pPr>
            <a:r>
              <a:rPr lang="en-GB" sz="1200" dirty="0"/>
              <a:t>………………………………………………………………………………………………………………………………………………………….3.  Light rays can change direction when they enter a medium with a different density. Is this refraction, reflection or diffraction? </a:t>
            </a:r>
          </a:p>
          <a:p>
            <a:pPr>
              <a:lnSpc>
                <a:spcPct val="150000"/>
              </a:lnSpc>
            </a:pPr>
            <a:r>
              <a:rPr lang="en-GB" sz="1200" dirty="0"/>
              <a:t>………………………………………………………………………………………………………………………………………………………….4. Name the line that is at a right angle to the surface. ………………………………………………………………………………………………………………………………………………………….</a:t>
            </a:r>
          </a:p>
          <a:p>
            <a:pPr>
              <a:lnSpc>
                <a:spcPct val="150000"/>
              </a:lnSpc>
            </a:pPr>
            <a:r>
              <a:rPr lang="en-GB" sz="1200" dirty="0"/>
              <a:t>5. Which type of reflection occurs at a smooth and flat surface?</a:t>
            </a:r>
          </a:p>
          <a:p>
            <a:pPr>
              <a:lnSpc>
                <a:spcPct val="150000"/>
              </a:lnSpc>
            </a:pPr>
            <a:r>
              <a:rPr lang="en-GB" sz="1200" dirty="0"/>
              <a:t>………………………………………………………………………………………………………………………………………………………….</a:t>
            </a:r>
          </a:p>
          <a:p>
            <a:pPr>
              <a:lnSpc>
                <a:spcPct val="150000"/>
              </a:lnSpc>
            </a:pPr>
            <a:r>
              <a:rPr lang="en-GB" sz="1200" dirty="0"/>
              <a:t>6. Which type of reflection occurs at a rough surface?</a:t>
            </a:r>
          </a:p>
          <a:p>
            <a:pPr>
              <a:lnSpc>
                <a:spcPct val="150000"/>
              </a:lnSpc>
            </a:pPr>
            <a:r>
              <a:rPr lang="en-GB" sz="1200" dirty="0"/>
              <a:t>………………………………………………………………………………………………………………………………………………………….</a:t>
            </a:r>
          </a:p>
          <a:p>
            <a:pPr>
              <a:lnSpc>
                <a:spcPct val="150000"/>
              </a:lnSpc>
            </a:pPr>
            <a:r>
              <a:rPr lang="en-GB" sz="1200" dirty="0"/>
              <a:t>7.  If the angle of incidence is 65 degrees, what will be the angle of reflection? ………………………………………………………………………………………………………………………………………………………….</a:t>
            </a:r>
          </a:p>
          <a:p>
            <a:pPr>
              <a:lnSpc>
                <a:spcPct val="150000"/>
              </a:lnSpc>
            </a:pPr>
            <a:r>
              <a:rPr lang="en-GB" sz="1200" dirty="0"/>
              <a:t>8. Light rays change direction when they enter a more dense material. What is the name of this phenomena?   ……………………………………………………………………….…………………………………………………………</a:t>
            </a:r>
          </a:p>
          <a:p>
            <a:pPr>
              <a:lnSpc>
                <a:spcPct val="150000"/>
              </a:lnSpc>
            </a:pPr>
            <a:r>
              <a:rPr lang="en-GB" sz="1200" dirty="0"/>
              <a:t>9. When studying reflection and refraction, we always draw a line at a right angle to the surface. What do we call this line?   ………………………………………………………………………………………………………………</a:t>
            </a:r>
          </a:p>
          <a:p>
            <a:pPr marL="228600" indent="-228600">
              <a:lnSpc>
                <a:spcPct val="150000"/>
              </a:lnSpc>
              <a:buAutoNum type="arabicPeriod" startAt="10"/>
            </a:pPr>
            <a:r>
              <a:rPr lang="en-GB" sz="1200" dirty="0"/>
              <a:t>Mirrors have a smooth and flat surface. What type of reflection do they use? </a:t>
            </a:r>
          </a:p>
          <a:p>
            <a:pPr>
              <a:lnSpc>
                <a:spcPct val="150000"/>
              </a:lnSpc>
            </a:pPr>
            <a:r>
              <a:rPr lang="en-GB" sz="1200" dirty="0"/>
              <a:t>………………………………………………………………………………………………………………………………………………………….</a:t>
            </a:r>
          </a:p>
          <a:p>
            <a:pPr marL="228600" indent="-228600">
              <a:lnSpc>
                <a:spcPct val="150000"/>
              </a:lnSpc>
              <a:buAutoNum type="arabicPeriod" startAt="11"/>
            </a:pPr>
            <a:r>
              <a:rPr lang="en-GB" sz="1200" dirty="0"/>
              <a:t>Reflection light rays also happens on rough surfaces. Which type of reflection would occur?</a:t>
            </a:r>
          </a:p>
          <a:p>
            <a:pPr>
              <a:lnSpc>
                <a:spcPct val="150000"/>
              </a:lnSpc>
            </a:pPr>
            <a:r>
              <a:rPr lang="en-GB" sz="1200" dirty="0"/>
              <a:t>………………………………………………………………………………………………………………………………………………………….</a:t>
            </a:r>
          </a:p>
          <a:p>
            <a:pPr marL="228600" indent="-228600">
              <a:lnSpc>
                <a:spcPct val="150000"/>
              </a:lnSpc>
              <a:buAutoNum type="arabicPeriod" startAt="12"/>
            </a:pPr>
            <a:r>
              <a:rPr lang="en-GB" sz="1200" dirty="0"/>
              <a:t>Do light rays move towards or away from the Normal when they enter a more dense material?</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9919863A-BF78-A4C8-CD4B-0E939105865D}"/>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3704653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626920394"/>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Required Practical – Light</a:t>
                      </a:r>
                    </a:p>
                    <a:p>
                      <a:pPr>
                        <a:lnSpc>
                          <a:spcPct val="150000"/>
                        </a:lnSpc>
                      </a:pPr>
                      <a:r>
                        <a:rPr lang="en-GB" sz="1200" b="1" u="sng" dirty="0">
                          <a:solidFill>
                            <a:schemeClr val="tx1"/>
                          </a:solidFill>
                        </a:rPr>
                        <a:t>Aim of the experiment</a:t>
                      </a:r>
                    </a:p>
                    <a:p>
                      <a:pPr>
                        <a:lnSpc>
                          <a:spcPct val="150000"/>
                        </a:lnSpc>
                      </a:pPr>
                      <a:r>
                        <a:rPr lang="en-GB" sz="1200" b="0" u="none" dirty="0">
                          <a:solidFill>
                            <a:schemeClr val="tx1"/>
                          </a:solidFill>
                        </a:rPr>
                        <a:t>To investigate the reflection of light by different types of surface, and the refraction of light by different substances.</a:t>
                      </a:r>
                    </a:p>
                    <a:p>
                      <a:pPr>
                        <a:lnSpc>
                          <a:spcPct val="150000"/>
                        </a:lnSpc>
                      </a:pPr>
                      <a:r>
                        <a:rPr lang="en-GB" sz="1200" b="1" u="sng" dirty="0">
                          <a:solidFill>
                            <a:schemeClr val="tx1"/>
                          </a:solidFill>
                        </a:rPr>
                        <a:t>Method</a:t>
                      </a: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marL="228600" indent="-228600">
                        <a:lnSpc>
                          <a:spcPct val="150000"/>
                        </a:lnSpc>
                        <a:buFont typeface="+mj-lt"/>
                        <a:buAutoNum type="arabicPeriod"/>
                      </a:pPr>
                      <a:r>
                        <a:rPr lang="en-GB" sz="1200" b="0" u="none" dirty="0">
                          <a:solidFill>
                            <a:schemeClr val="tx1"/>
                          </a:solidFill>
                        </a:rPr>
                        <a:t>Set up a ray box, slit and lens so that a narrow ray of light is produced.</a:t>
                      </a:r>
                    </a:p>
                    <a:p>
                      <a:pPr marL="228600" indent="-228600">
                        <a:lnSpc>
                          <a:spcPct val="150000"/>
                        </a:lnSpc>
                        <a:buFont typeface="+mj-lt"/>
                        <a:buAutoNum type="arabicPeriod"/>
                      </a:pPr>
                      <a:r>
                        <a:rPr lang="en-GB" sz="1200" b="0" u="none" dirty="0">
                          <a:solidFill>
                            <a:schemeClr val="tx1"/>
                          </a:solidFill>
                        </a:rPr>
                        <a:t>Place a 30 centimetre (cm) ruler near the middle of a piece of plain A3 paper. Draw a straight line parallel to its longer sides. Use a protractor to draw a second line at right angles to this line. Label this line with an ‘N’ for ‘normal’.</a:t>
                      </a:r>
                    </a:p>
                    <a:p>
                      <a:pPr marL="228600" indent="-228600">
                        <a:lnSpc>
                          <a:spcPct val="150000"/>
                        </a:lnSpc>
                        <a:buFont typeface="+mj-lt"/>
                        <a:buAutoNum type="arabicPeriod"/>
                      </a:pPr>
                      <a:r>
                        <a:rPr lang="en-GB" sz="1200" b="0" u="none" dirty="0">
                          <a:solidFill>
                            <a:schemeClr val="tx1"/>
                          </a:solidFill>
                        </a:rPr>
                        <a:t>Place the longest side of a rectangular acrylic polymer block against the first line. With the normal near the middle of the block, carefully draw around the block without moving it.</a:t>
                      </a:r>
                    </a:p>
                    <a:p>
                      <a:pPr marL="228600" indent="-228600">
                        <a:lnSpc>
                          <a:spcPct val="150000"/>
                        </a:lnSpc>
                        <a:buFont typeface="+mj-lt"/>
                        <a:buAutoNum type="arabicPeriod"/>
                      </a:pPr>
                      <a:r>
                        <a:rPr lang="en-GB" sz="1200" b="0" u="none" dirty="0">
                          <a:solidFill>
                            <a:schemeClr val="tx1"/>
                          </a:solidFill>
                        </a:rPr>
                        <a:t>Use the ray box to shine a ray of light at the point where the normal meets the block. This is the incident ray.</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block&#10;&#10;Description automatically generated">
            <a:extLst>
              <a:ext uri="{FF2B5EF4-FFF2-40B4-BE49-F238E27FC236}">
                <a16:creationId xmlns:a16="http://schemas.microsoft.com/office/drawing/2014/main" id="{6ABF6676-70C7-6044-5E15-BADAB36A820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92459" y="1839951"/>
            <a:ext cx="4630560" cy="3673281"/>
          </a:xfrm>
          <a:prstGeom prst="rect">
            <a:avLst/>
          </a:prstGeom>
        </p:spPr>
      </p:pic>
      <p:sp>
        <p:nvSpPr>
          <p:cNvPr id="3" name="Slide Number Placeholder 2">
            <a:extLst>
              <a:ext uri="{FF2B5EF4-FFF2-40B4-BE49-F238E27FC236}">
                <a16:creationId xmlns:a16="http://schemas.microsoft.com/office/drawing/2014/main" id="{00FAC5CC-AE24-269E-662C-E4568C3F84B2}"/>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242398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114439545"/>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none" dirty="0">
                          <a:solidFill>
                            <a:schemeClr val="tx1"/>
                          </a:solidFill>
                        </a:rPr>
                        <a:t>5. The angle between the normal and the incident ray is called the angle of incidence. Move the ray box or paper to change the angle of incidence. The aim is to see a clear ray reflected from the surface of the block and another clear ray leaving the opposite face of the block.</a:t>
                      </a:r>
                    </a:p>
                    <a:p>
                      <a:pPr>
                        <a:lnSpc>
                          <a:spcPct val="150000"/>
                        </a:lnSpc>
                      </a:pPr>
                      <a:r>
                        <a:rPr lang="en-GB" sz="1200" b="0" u="none" dirty="0">
                          <a:solidFill>
                            <a:schemeClr val="tx1"/>
                          </a:solidFill>
                        </a:rPr>
                        <a:t>6. Using a pencil on the paper, mark the path of </a:t>
                      </a:r>
                    </a:p>
                    <a:p>
                      <a:pPr marL="171450" indent="-171450">
                        <a:lnSpc>
                          <a:spcPct val="150000"/>
                        </a:lnSpc>
                        <a:buFont typeface="Arial" panose="020B0604020202020204" pitchFamily="34" charset="0"/>
                        <a:buChar char="•"/>
                      </a:pPr>
                      <a:r>
                        <a:rPr lang="en-GB" sz="1200" b="0" u="none" dirty="0">
                          <a:solidFill>
                            <a:schemeClr val="tx1"/>
                          </a:solidFill>
                        </a:rPr>
                        <a:t>the incident ray with a cross</a:t>
                      </a:r>
                    </a:p>
                    <a:p>
                      <a:pPr marL="171450" indent="-171450">
                        <a:lnSpc>
                          <a:spcPct val="150000"/>
                        </a:lnSpc>
                        <a:buFont typeface="Arial" panose="020B0604020202020204" pitchFamily="34" charset="0"/>
                        <a:buChar char="•"/>
                      </a:pPr>
                      <a:r>
                        <a:rPr lang="en-GB" sz="1200" b="0" u="none" dirty="0">
                          <a:solidFill>
                            <a:schemeClr val="tx1"/>
                          </a:solidFill>
                        </a:rPr>
                        <a:t>the reflected ray with a cross</a:t>
                      </a:r>
                    </a:p>
                    <a:p>
                      <a:pPr marL="171450" indent="-171450">
                        <a:lnSpc>
                          <a:spcPct val="150000"/>
                        </a:lnSpc>
                        <a:buFont typeface="Arial" panose="020B0604020202020204" pitchFamily="34" charset="0"/>
                        <a:buChar char="•"/>
                      </a:pPr>
                      <a:r>
                        <a:rPr lang="en-GB" sz="1200" b="0" u="none" dirty="0">
                          <a:solidFill>
                            <a:schemeClr val="tx1"/>
                          </a:solidFill>
                        </a:rPr>
                        <a:t>the ray that leaves the block with two crosses - one near the block and the other further away</a:t>
                      </a:r>
                    </a:p>
                    <a:p>
                      <a:pPr>
                        <a:lnSpc>
                          <a:spcPct val="150000"/>
                        </a:lnSpc>
                      </a:pPr>
                      <a:r>
                        <a:rPr lang="en-GB" sz="1200" b="0" u="none" dirty="0">
                          <a:solidFill>
                            <a:schemeClr val="tx1"/>
                          </a:solidFill>
                        </a:rPr>
                        <a:t>7. Remove the block. Join the crosses to show the paths of the light rays.</a:t>
                      </a:r>
                    </a:p>
                    <a:p>
                      <a:pPr>
                        <a:lnSpc>
                          <a:spcPct val="150000"/>
                        </a:lnSpc>
                      </a:pPr>
                      <a:r>
                        <a:rPr lang="en-GB" sz="1200" b="0" u="none" dirty="0">
                          <a:solidFill>
                            <a:schemeClr val="tx1"/>
                          </a:solidFill>
                        </a:rPr>
                        <a:t>8. Repeat steps 2 to 7 for a rectangular glass block.</a:t>
                      </a:r>
                    </a:p>
                    <a:p>
                      <a:pPr>
                        <a:lnSpc>
                          <a:spcPct val="150000"/>
                        </a:lnSpc>
                      </a:pPr>
                      <a:r>
                        <a:rPr lang="en-GB" sz="1200" b="0" u="none" dirty="0">
                          <a:solidFill>
                            <a:schemeClr val="tx1"/>
                          </a:solidFill>
                        </a:rPr>
                        <a:t>9. Measure the angle of incidence, angle of refraction and angle of reflection for each 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AA5F893-4E37-2649-AD9D-733002A0D9E5}"/>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3983505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1309"/>
            <a:ext cx="6311900" cy="5880712"/>
          </a:xfrm>
          <a:prstGeom prst="rect">
            <a:avLst/>
          </a:prstGeom>
          <a:noFill/>
          <a:ln w="28575">
            <a:noFill/>
          </a:ln>
        </p:spPr>
        <p:txBody>
          <a:bodyPr wrap="square" rtlCol="0">
            <a:spAutoFit/>
          </a:bodyPr>
          <a:lstStyle/>
          <a:p>
            <a:pPr>
              <a:lnSpc>
                <a:spcPct val="150000"/>
              </a:lnSpc>
            </a:pPr>
            <a:r>
              <a:rPr lang="en-GB" sz="1200" b="1" u="sng" dirty="0"/>
              <a:t>Results.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p:txBody>
      </p:sp>
      <p:pic>
        <p:nvPicPr>
          <p:cNvPr id="7" name="Picture 6">
            <a:extLst>
              <a:ext uri="{FF2B5EF4-FFF2-40B4-BE49-F238E27FC236}">
                <a16:creationId xmlns:a16="http://schemas.microsoft.com/office/drawing/2014/main" id="{16657000-1DFE-6CE0-0C32-CA793472252E}"/>
              </a:ext>
            </a:extLst>
          </p:cNvPr>
          <p:cNvPicPr>
            <a:picLocks noChangeAspect="1"/>
          </p:cNvPicPr>
          <p:nvPr/>
        </p:nvPicPr>
        <p:blipFill>
          <a:blip r:embed="rId2"/>
          <a:stretch>
            <a:fillRect/>
          </a:stretch>
        </p:blipFill>
        <p:spPr>
          <a:xfrm>
            <a:off x="273050" y="778675"/>
            <a:ext cx="6040011" cy="2552727"/>
          </a:xfrm>
          <a:prstGeom prst="rect">
            <a:avLst/>
          </a:prstGeom>
        </p:spPr>
      </p:pic>
      <p:pic>
        <p:nvPicPr>
          <p:cNvPr id="9" name="Picture 8">
            <a:extLst>
              <a:ext uri="{FF2B5EF4-FFF2-40B4-BE49-F238E27FC236}">
                <a16:creationId xmlns:a16="http://schemas.microsoft.com/office/drawing/2014/main" id="{120E1666-D74E-DBE2-0DCC-021AC6F81A83}"/>
              </a:ext>
            </a:extLst>
          </p:cNvPr>
          <p:cNvPicPr>
            <a:picLocks noChangeAspect="1"/>
          </p:cNvPicPr>
          <p:nvPr/>
        </p:nvPicPr>
        <p:blipFill>
          <a:blip r:embed="rId3"/>
          <a:stretch>
            <a:fillRect/>
          </a:stretch>
        </p:blipFill>
        <p:spPr>
          <a:xfrm>
            <a:off x="273050" y="3442621"/>
            <a:ext cx="6040011" cy="2635484"/>
          </a:xfrm>
          <a:prstGeom prst="rect">
            <a:avLst/>
          </a:prstGeom>
        </p:spPr>
      </p:pic>
      <p:sp>
        <p:nvSpPr>
          <p:cNvPr id="2" name="Slide Number Placeholder 1">
            <a:extLst>
              <a:ext uri="{FF2B5EF4-FFF2-40B4-BE49-F238E27FC236}">
                <a16:creationId xmlns:a16="http://schemas.microsoft.com/office/drawing/2014/main" id="{245F42F0-C75C-8145-FAEC-C6A5BED1F6C2}"/>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2367954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dirty="0"/>
              <a:t>Conclusion</a:t>
            </a:r>
          </a:p>
          <a:p>
            <a:pPr>
              <a:lnSpc>
                <a:spcPct val="150000"/>
              </a:lnSpc>
            </a:pPr>
            <a:r>
              <a:rPr lang="en-GB" sz="1200" dirty="0"/>
              <a:t>Physics theory suggests that the angles of incidence and reflection should be the same for a</a:t>
            </a:r>
          </a:p>
          <a:p>
            <a:pPr>
              <a:lnSpc>
                <a:spcPct val="150000"/>
              </a:lnSpc>
            </a:pPr>
            <a:r>
              <a:rPr lang="en-GB" sz="1200" dirty="0"/>
              <a:t>material, but the angles of refraction for that material should be different.</a:t>
            </a:r>
          </a:p>
          <a:p>
            <a:pPr>
              <a:lnSpc>
                <a:spcPct val="150000"/>
              </a:lnSpc>
            </a:pPr>
            <a:r>
              <a:rPr lang="en-GB" sz="1200" dirty="0"/>
              <a:t>How well do your results support this theory for the two different materials that you have tested?</a:t>
            </a:r>
          </a:p>
          <a:p>
            <a:pPr>
              <a:lnSpc>
                <a:spcPct val="150000"/>
              </a:lnSpc>
            </a:pPr>
            <a:r>
              <a:rPr lang="en-GB" sz="1200" dirty="0"/>
              <a:t>…………………………………………………………………………………………………………………………………………………………………………………………………………………………………………………………………………………………………………………………………………………………………………………………………………………………………………………………………………………………………………………………………………………………………………………………………………………………………………………………………………………………………………………………………………………………………………………………………………………………………………………………………………………………………………………………………………………………………………………………………………………………………………………………………………………………………………………………………………………………………………………………………………………………………………………………………………………………………………………………………………………………………………………………………………………………………………………………………………………………………………………………………………………………………………………………………………</a:t>
            </a:r>
          </a:p>
          <a:p>
            <a:pPr>
              <a:lnSpc>
                <a:spcPct val="150000"/>
              </a:lnSpc>
            </a:pPr>
            <a:endParaRPr lang="en-GB" sz="1200" dirty="0"/>
          </a:p>
          <a:p>
            <a:pPr>
              <a:lnSpc>
                <a:spcPct val="150000"/>
              </a:lnSpc>
            </a:pPr>
            <a:r>
              <a:rPr lang="en-GB" sz="1200" b="1" dirty="0"/>
              <a:t>Evaluation</a:t>
            </a:r>
          </a:p>
          <a:p>
            <a:pPr>
              <a:lnSpc>
                <a:spcPct val="150000"/>
              </a:lnSpc>
            </a:pPr>
            <a:r>
              <a:rPr lang="en-GB" sz="1200" dirty="0"/>
              <a:t>Consider the apparatus and method that you used. Are there any improvements that you could</a:t>
            </a:r>
          </a:p>
          <a:p>
            <a:pPr>
              <a:lnSpc>
                <a:spcPct val="150000"/>
              </a:lnSpc>
            </a:pPr>
            <a:r>
              <a:rPr lang="en-GB" sz="1200" dirty="0"/>
              <a:t>make to improve the accuracy of the angles you measured if you were to repeat this experiment?</a:t>
            </a:r>
          </a:p>
          <a:p>
            <a:pPr>
              <a:lnSpc>
                <a:spcPct val="150000"/>
              </a:lnSpc>
            </a:pPr>
            <a:r>
              <a:rPr lang="en-GB" sz="1200" dirty="0"/>
              <a:t>……………………………………………………………………………………………………………………………………………………………………………………………………………………………………………………………………………………………………………………………………………………………………………………………………………………………………………………………………………………………………………………………………………………………………………………………………………………………………………………………………………………………………………………………………………………………………………………………………</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1455ECAE-2DBC-6720-6424-F97DD7701B17}"/>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409577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nvGraphicFramePr>
        <p:xfrm>
          <a:off x="273050" y="436499"/>
          <a:ext cx="6311899" cy="305308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Amplitude</a:t>
                      </a:r>
                    </a:p>
                  </a:txBody>
                  <a:tcPr/>
                </a:tc>
                <a:tc>
                  <a:txBody>
                    <a:bodyPr/>
                    <a:lstStyle/>
                    <a:p>
                      <a:r>
                        <a:rPr lang="en-GB" sz="1200" dirty="0"/>
                        <a:t>The distance from a peak to the zero position of a wave. </a:t>
                      </a:r>
                    </a:p>
                  </a:txBody>
                  <a:tcPr/>
                </a:tc>
                <a:extLst>
                  <a:ext uri="{0D108BD9-81ED-4DB2-BD59-A6C34878D82A}">
                    <a16:rowId xmlns:a16="http://schemas.microsoft.com/office/drawing/2014/main" val="3986441415"/>
                  </a:ext>
                </a:extLst>
              </a:tr>
              <a:tr h="370840">
                <a:tc>
                  <a:txBody>
                    <a:bodyPr/>
                    <a:lstStyle/>
                    <a:p>
                      <a:r>
                        <a:rPr lang="en-GB" sz="1200" dirty="0"/>
                        <a:t>Frequency</a:t>
                      </a:r>
                    </a:p>
                  </a:txBody>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135617624"/>
                  </a:ext>
                </a:extLst>
              </a:tr>
              <a:tr h="370840">
                <a:tc>
                  <a:txBody>
                    <a:bodyPr/>
                    <a:lstStyle/>
                    <a:p>
                      <a:r>
                        <a:rPr lang="en-GB" sz="1200" dirty="0"/>
                        <a:t>Time period</a:t>
                      </a:r>
                    </a:p>
                  </a:txBody>
                  <a:tcPr/>
                </a:tc>
                <a:tc>
                  <a:txBody>
                    <a:bodyPr/>
                    <a:lstStyle/>
                    <a:p>
                      <a:r>
                        <a:rPr lang="en-GB" sz="1200" dirty="0"/>
                        <a:t>Time taken for one complete wave to pass.</a:t>
                      </a:r>
                    </a:p>
                  </a:txBody>
                  <a:tcPr/>
                </a:tc>
                <a:extLst>
                  <a:ext uri="{0D108BD9-81ED-4DB2-BD59-A6C34878D82A}">
                    <a16:rowId xmlns:a16="http://schemas.microsoft.com/office/drawing/2014/main" val="4092558228"/>
                  </a:ext>
                </a:extLst>
              </a:tr>
              <a:tr h="370840">
                <a:tc>
                  <a:txBody>
                    <a:bodyPr/>
                    <a:lstStyle/>
                    <a:p>
                      <a:r>
                        <a:rPr lang="en-GB" sz="1200" dirty="0"/>
                        <a:t>Ray diagram</a:t>
                      </a:r>
                    </a:p>
                  </a:txBody>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1426963129"/>
                  </a:ext>
                </a:extLst>
              </a:tr>
              <a:tr h="370840">
                <a:tc>
                  <a:txBody>
                    <a:bodyPr/>
                    <a:lstStyle/>
                    <a:p>
                      <a:r>
                        <a:rPr lang="en-GB" sz="1200" dirty="0"/>
                        <a:t>Normal line</a:t>
                      </a:r>
                    </a:p>
                  </a:txBody>
                  <a:tcPr/>
                </a:tc>
                <a:tc>
                  <a:txBody>
                    <a:bodyPr/>
                    <a:lstStyle/>
                    <a:p>
                      <a:r>
                        <a:rPr lang="en-GB" sz="1200" dirty="0"/>
                        <a:t>A line drawn perpendicular to a surface. </a:t>
                      </a:r>
                    </a:p>
                  </a:txBody>
                  <a:tcPr/>
                </a:tc>
                <a:extLst>
                  <a:ext uri="{0D108BD9-81ED-4DB2-BD59-A6C34878D82A}">
                    <a16:rowId xmlns:a16="http://schemas.microsoft.com/office/drawing/2014/main" val="3157404479"/>
                  </a:ext>
                </a:extLst>
              </a:tr>
              <a:tr h="370840">
                <a:tc>
                  <a:txBody>
                    <a:bodyPr/>
                    <a:lstStyle/>
                    <a:p>
                      <a:r>
                        <a:rPr lang="en-GB" sz="1200" dirty="0"/>
                        <a:t>Incident ray. </a:t>
                      </a:r>
                    </a:p>
                  </a:txBody>
                  <a:tcPr/>
                </a:tc>
                <a:tc>
                  <a:txBody>
                    <a:bodyPr/>
                    <a:lstStyle/>
                    <a:p>
                      <a:r>
                        <a:rPr lang="en-GB" sz="1200" dirty="0"/>
                        <a:t>A ray of light that falls on any surface. </a:t>
                      </a:r>
                    </a:p>
                  </a:txBody>
                  <a:tcPr/>
                </a:tc>
                <a:extLst>
                  <a:ext uri="{0D108BD9-81ED-4DB2-BD59-A6C34878D82A}">
                    <a16:rowId xmlns:a16="http://schemas.microsoft.com/office/drawing/2014/main" val="3912206560"/>
                  </a:ext>
                </a:extLst>
              </a:tr>
              <a:tr h="370840">
                <a:tc>
                  <a:txBody>
                    <a:bodyPr/>
                    <a:lstStyle/>
                    <a:p>
                      <a:r>
                        <a:rPr lang="en-GB" sz="1200" dirty="0"/>
                        <a:t>Reflected ray. </a:t>
                      </a:r>
                    </a:p>
                  </a:txBody>
                  <a:tcPr/>
                </a:tc>
                <a:tc>
                  <a:txBody>
                    <a:bodyPr/>
                    <a:lstStyle/>
                    <a:p>
                      <a:r>
                        <a:rPr lang="en-GB" sz="1200" dirty="0"/>
                        <a:t>A ray of light that is reflected from a surface.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nvGraphicFramePr>
        <p:xfrm>
          <a:off x="273046" y="3735578"/>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28999" y="3735578"/>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28998" y="6235917"/>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01E73117-2314-908D-1C85-1E9CBCA5682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16364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92344"/>
            <a:ext cx="6311900" cy="5265159"/>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Most animals can detect changes in light intensity. A large number of them have eyes that enable them to detect changes in the environment and to respond to them. Eyes refract light so the animal can focus on an object. Often the reactions are rapid and automatic; they are reflex actions. </a:t>
            </a:r>
          </a:p>
          <a:p>
            <a:pPr>
              <a:lnSpc>
                <a:spcPct val="150000"/>
              </a:lnSpc>
            </a:pPr>
            <a:r>
              <a:rPr lang="en-GB" sz="1200" dirty="0"/>
              <a:t>Reflex arcs contain the following parts: </a:t>
            </a:r>
          </a:p>
          <a:p>
            <a:pPr algn="ctr">
              <a:lnSpc>
                <a:spcPct val="150000"/>
              </a:lnSpc>
            </a:pPr>
            <a:r>
              <a:rPr lang="en-GB" sz="1200" b="1" dirty="0"/>
              <a:t>Effector; stimulus; response; coordinator; receptor; sensory neurone; motor neurone; relay neurone; synapse. </a:t>
            </a:r>
            <a:endParaRPr lang="en-GB" sz="1200" dirty="0"/>
          </a:p>
          <a:p>
            <a:pPr marL="228600" indent="-228600">
              <a:lnSpc>
                <a:spcPct val="150000"/>
              </a:lnSpc>
              <a:buAutoNum type="arabicPeriod"/>
            </a:pPr>
            <a:r>
              <a:rPr lang="en-GB" sz="1200" dirty="0"/>
              <a:t>Which part is a change in the environment?   …………………………………….....................................</a:t>
            </a:r>
          </a:p>
          <a:p>
            <a:pPr marL="228600" indent="-228600">
              <a:lnSpc>
                <a:spcPct val="150000"/>
              </a:lnSpc>
              <a:buAutoNum type="arabicPeriod"/>
            </a:pPr>
            <a:r>
              <a:rPr lang="en-GB" sz="1200" dirty="0"/>
              <a:t>Which part includes the brain, spinal cord and pancreas? …………………………………………………….</a:t>
            </a:r>
          </a:p>
          <a:p>
            <a:pPr marL="228600" indent="-228600">
              <a:lnSpc>
                <a:spcPct val="150000"/>
              </a:lnSpc>
              <a:buAutoNum type="arabicPeriod"/>
            </a:pPr>
            <a:r>
              <a:rPr lang="en-GB" sz="1200" dirty="0"/>
              <a:t>Which part is made up of cells that detect stimuli?...................................................................</a:t>
            </a:r>
          </a:p>
          <a:p>
            <a:pPr marL="228600" indent="-228600">
              <a:lnSpc>
                <a:spcPct val="150000"/>
              </a:lnSpc>
              <a:buAutoNum type="arabicPeriod"/>
            </a:pPr>
            <a:r>
              <a:rPr lang="en-GB" sz="1200" dirty="0"/>
              <a:t>Which part could be a muscle or gland which responds to restore optimum levels? </a:t>
            </a:r>
          </a:p>
          <a:p>
            <a:pPr>
              <a:lnSpc>
                <a:spcPct val="150000"/>
              </a:lnSpc>
            </a:pPr>
            <a:r>
              <a:rPr lang="en-GB" sz="1200" dirty="0"/>
              <a:t>       …………………………………………………………………………………………………………………………………………….</a:t>
            </a:r>
          </a:p>
          <a:p>
            <a:pPr>
              <a:lnSpc>
                <a:spcPct val="150000"/>
              </a:lnSpc>
            </a:pPr>
            <a:r>
              <a:rPr lang="en-GB" sz="1200" dirty="0"/>
              <a:t>5. Which neurone carries an impulse or message from the receptor to the coordinator? </a:t>
            </a:r>
          </a:p>
          <a:p>
            <a:pPr>
              <a:lnSpc>
                <a:spcPct val="150000"/>
              </a:lnSpc>
            </a:pPr>
            <a:r>
              <a:rPr lang="en-GB" sz="1200" dirty="0"/>
              <a:t>       …………………………………………………………………………………………………………………………………………….</a:t>
            </a:r>
          </a:p>
          <a:p>
            <a:pPr>
              <a:lnSpc>
                <a:spcPct val="150000"/>
              </a:lnSpc>
            </a:pPr>
            <a:r>
              <a:rPr lang="en-GB" sz="1200" dirty="0"/>
              <a:t>6. Which neurone carries a message from the coordinator to the effector? </a:t>
            </a:r>
          </a:p>
          <a:p>
            <a:pPr>
              <a:lnSpc>
                <a:spcPct val="150000"/>
              </a:lnSpc>
            </a:pPr>
            <a:r>
              <a:rPr lang="en-GB" sz="1200" dirty="0"/>
              <a:t>      …………………………………………………………………………………………………………………………………………….</a:t>
            </a:r>
          </a:p>
          <a:p>
            <a:pPr>
              <a:lnSpc>
                <a:spcPct val="150000"/>
              </a:lnSpc>
            </a:pPr>
            <a:r>
              <a:rPr lang="en-GB" sz="1200" dirty="0"/>
              <a:t>7. Diagram A shows a light receptor. Receptors are a type of cell. </a:t>
            </a:r>
          </a:p>
          <a:p>
            <a:pPr>
              <a:lnSpc>
                <a:spcPct val="150000"/>
              </a:lnSpc>
            </a:pPr>
            <a:r>
              <a:rPr lang="en-GB" sz="1200" dirty="0"/>
              <a:t>    Label parts A and B. </a:t>
            </a:r>
          </a:p>
          <a:p>
            <a:pPr>
              <a:lnSpc>
                <a:spcPct val="150000"/>
              </a:lnSpc>
            </a:pPr>
            <a:endParaRPr lang="en-GB" sz="1200" dirty="0"/>
          </a:p>
        </p:txBody>
      </p:sp>
      <p:pic>
        <p:nvPicPr>
          <p:cNvPr id="3" name="Picture 2">
            <a:extLst>
              <a:ext uri="{FF2B5EF4-FFF2-40B4-BE49-F238E27FC236}">
                <a16:creationId xmlns:a16="http://schemas.microsoft.com/office/drawing/2014/main" id="{C0EE0F14-E09A-4140-CCC8-72AAAF1FEB4C}"/>
              </a:ext>
            </a:extLst>
          </p:cNvPr>
          <p:cNvPicPr>
            <a:picLocks noChangeAspect="1"/>
          </p:cNvPicPr>
          <p:nvPr/>
        </p:nvPicPr>
        <p:blipFill>
          <a:blip r:embed="rId2"/>
          <a:stretch>
            <a:fillRect/>
          </a:stretch>
        </p:blipFill>
        <p:spPr>
          <a:xfrm>
            <a:off x="781050" y="5225248"/>
            <a:ext cx="5290354" cy="3626408"/>
          </a:xfrm>
          <a:prstGeom prst="rect">
            <a:avLst/>
          </a:prstGeom>
        </p:spPr>
      </p:pic>
      <p:sp>
        <p:nvSpPr>
          <p:cNvPr id="2" name="Slide Number Placeholder 1">
            <a:extLst>
              <a:ext uri="{FF2B5EF4-FFF2-40B4-BE49-F238E27FC236}">
                <a16:creationId xmlns:a16="http://schemas.microsoft.com/office/drawing/2014/main" id="{0A8F403D-48AC-B737-8BC6-4654EB73FDAC}"/>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64992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51622"/>
            <a:ext cx="6311900" cy="2218171"/>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8. The diagram shows the structures involved in the knee-jerk reflex. When the person is hit at point P, the lower leg is suddenly raised.</a:t>
            </a:r>
          </a:p>
          <a:p>
            <a:pPr>
              <a:lnSpc>
                <a:spcPct val="150000"/>
              </a:lnSpc>
            </a:pPr>
            <a:r>
              <a:rPr lang="en-GB" sz="1200" dirty="0"/>
              <a:t>Name the structures labelled A, B and C.</a:t>
            </a:r>
          </a:p>
          <a:p>
            <a:pPr>
              <a:lnSpc>
                <a:spcPct val="150000"/>
              </a:lnSpc>
            </a:pPr>
            <a:r>
              <a:rPr lang="en-GB" sz="1200" dirty="0"/>
              <a:t>A ....................................................................................................................</a:t>
            </a:r>
          </a:p>
          <a:p>
            <a:pPr>
              <a:lnSpc>
                <a:spcPct val="150000"/>
              </a:lnSpc>
            </a:pPr>
            <a:r>
              <a:rPr lang="en-GB" sz="1200" dirty="0"/>
              <a:t>B ....................................................................................................................</a:t>
            </a:r>
          </a:p>
          <a:p>
            <a:pPr>
              <a:lnSpc>
                <a:spcPct val="150000"/>
              </a:lnSpc>
            </a:pPr>
            <a:r>
              <a:rPr lang="en-GB" sz="1200" dirty="0"/>
              <a:t>C ....................................................................................................................</a:t>
            </a:r>
          </a:p>
          <a:p>
            <a:pPr>
              <a:lnSpc>
                <a:spcPct val="150000"/>
              </a:lnSpc>
            </a:pPr>
            <a:endParaRPr lang="en-GB" sz="1200" dirty="0"/>
          </a:p>
        </p:txBody>
      </p:sp>
      <p:pic>
        <p:nvPicPr>
          <p:cNvPr id="5" name="Picture 4">
            <a:extLst>
              <a:ext uri="{FF2B5EF4-FFF2-40B4-BE49-F238E27FC236}">
                <a16:creationId xmlns:a16="http://schemas.microsoft.com/office/drawing/2014/main" id="{64365BC8-4A6B-4E2E-818B-F21C3A10177F}"/>
              </a:ext>
            </a:extLst>
          </p:cNvPr>
          <p:cNvPicPr>
            <a:picLocks noChangeAspect="1"/>
          </p:cNvPicPr>
          <p:nvPr/>
        </p:nvPicPr>
        <p:blipFill>
          <a:blip r:embed="rId2"/>
          <a:stretch>
            <a:fillRect/>
          </a:stretch>
        </p:blipFill>
        <p:spPr>
          <a:xfrm>
            <a:off x="1171576" y="2365018"/>
            <a:ext cx="4056606" cy="3054707"/>
          </a:xfrm>
          <a:prstGeom prst="rect">
            <a:avLst/>
          </a:prstGeom>
        </p:spPr>
      </p:pic>
      <p:sp>
        <p:nvSpPr>
          <p:cNvPr id="3" name="Slide Number Placeholder 2">
            <a:extLst>
              <a:ext uri="{FF2B5EF4-FFF2-40B4-BE49-F238E27FC236}">
                <a16:creationId xmlns:a16="http://schemas.microsoft.com/office/drawing/2014/main" id="{775A1590-9AB1-D1F2-E9A4-C53CBE1097AD}"/>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1704783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FD2771C8-4859-5140-07BB-7C63B7049FD1}"/>
              </a:ext>
            </a:extLst>
          </p:cNvPr>
          <p:cNvPicPr>
            <a:picLocks noChangeAspect="1"/>
          </p:cNvPicPr>
          <p:nvPr/>
        </p:nvPicPr>
        <p:blipFill>
          <a:blip r:embed="rId2"/>
          <a:stretch>
            <a:fillRect/>
          </a:stretch>
        </p:blipFill>
        <p:spPr>
          <a:xfrm>
            <a:off x="323385" y="609949"/>
            <a:ext cx="6211230" cy="4689989"/>
          </a:xfrm>
          <a:prstGeom prst="rect">
            <a:avLst/>
          </a:prstGeom>
        </p:spPr>
      </p:pic>
      <p:pic>
        <p:nvPicPr>
          <p:cNvPr id="9" name="Picture 8">
            <a:extLst>
              <a:ext uri="{FF2B5EF4-FFF2-40B4-BE49-F238E27FC236}">
                <a16:creationId xmlns:a16="http://schemas.microsoft.com/office/drawing/2014/main" id="{FD1E21FE-46B5-DA58-BCF0-9AE485C35DA2}"/>
              </a:ext>
            </a:extLst>
          </p:cNvPr>
          <p:cNvPicPr>
            <a:picLocks noChangeAspect="1"/>
          </p:cNvPicPr>
          <p:nvPr/>
        </p:nvPicPr>
        <p:blipFill>
          <a:blip r:embed="rId3"/>
          <a:stretch>
            <a:fillRect/>
          </a:stretch>
        </p:blipFill>
        <p:spPr>
          <a:xfrm>
            <a:off x="323385" y="5270272"/>
            <a:ext cx="6018028" cy="3572645"/>
          </a:xfrm>
          <a:prstGeom prst="rect">
            <a:avLst/>
          </a:prstGeom>
        </p:spPr>
      </p:pic>
      <p:sp>
        <p:nvSpPr>
          <p:cNvPr id="3" name="Slide Number Placeholder 2">
            <a:extLst>
              <a:ext uri="{FF2B5EF4-FFF2-40B4-BE49-F238E27FC236}">
                <a16:creationId xmlns:a16="http://schemas.microsoft.com/office/drawing/2014/main" id="{E55460E2-774D-5BDC-2F9F-EE5C9D4101D0}"/>
              </a:ext>
            </a:extLst>
          </p:cNvPr>
          <p:cNvSpPr>
            <a:spLocks noGrp="1"/>
          </p:cNvSpPr>
          <p:nvPr>
            <p:ph type="sldNum" sz="quarter" idx="12"/>
          </p:nvPr>
        </p:nvSpPr>
        <p:spPr>
          <a:xfrm>
            <a:off x="4991565" y="8466667"/>
            <a:ext cx="1543050" cy="486833"/>
          </a:xfrm>
        </p:spPr>
        <p:txBody>
          <a:bodyPr/>
          <a:lstStyle/>
          <a:p>
            <a:fld id="{A49C798E-A141-4728-B2C1-C020555BD9EF}" type="slidenum">
              <a:rPr lang="en-GB" smtClean="0"/>
              <a:t>32</a:t>
            </a:fld>
            <a:endParaRPr lang="en-GB" dirty="0"/>
          </a:p>
        </p:txBody>
      </p:sp>
    </p:spTree>
    <p:extLst>
      <p:ext uri="{BB962C8B-B14F-4D97-AF65-F5344CB8AC3E}">
        <p14:creationId xmlns:p14="http://schemas.microsoft.com/office/powerpoint/2010/main" val="1142607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14C761D-5A2F-722E-B273-65DDBF7CC24E}"/>
              </a:ext>
            </a:extLst>
          </p:cNvPr>
          <p:cNvPicPr>
            <a:picLocks noChangeAspect="1"/>
          </p:cNvPicPr>
          <p:nvPr/>
        </p:nvPicPr>
        <p:blipFill>
          <a:blip r:embed="rId2"/>
          <a:stretch>
            <a:fillRect/>
          </a:stretch>
        </p:blipFill>
        <p:spPr>
          <a:xfrm>
            <a:off x="311619" y="351126"/>
            <a:ext cx="6234762" cy="5953981"/>
          </a:xfrm>
          <a:prstGeom prst="rect">
            <a:avLst/>
          </a:prstGeom>
        </p:spPr>
      </p:pic>
      <p:sp>
        <p:nvSpPr>
          <p:cNvPr id="2" name="Slide Number Placeholder 1">
            <a:extLst>
              <a:ext uri="{FF2B5EF4-FFF2-40B4-BE49-F238E27FC236}">
                <a16:creationId xmlns:a16="http://schemas.microsoft.com/office/drawing/2014/main" id="{3DF562DF-DA8F-FDEB-6B30-E9D74478CB43}"/>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2129387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0DB3C78-A243-C21F-152C-0C73BAA7E647}"/>
              </a:ext>
            </a:extLst>
          </p:cNvPr>
          <p:cNvPicPr>
            <a:picLocks noChangeAspect="1"/>
          </p:cNvPicPr>
          <p:nvPr/>
        </p:nvPicPr>
        <p:blipFill>
          <a:blip r:embed="rId2"/>
          <a:stretch>
            <a:fillRect/>
          </a:stretch>
        </p:blipFill>
        <p:spPr>
          <a:xfrm>
            <a:off x="228600" y="356949"/>
            <a:ext cx="6400800" cy="3834266"/>
          </a:xfrm>
          <a:prstGeom prst="rect">
            <a:avLst/>
          </a:prstGeom>
        </p:spPr>
      </p:pic>
      <p:pic>
        <p:nvPicPr>
          <p:cNvPr id="7" name="Picture 6">
            <a:extLst>
              <a:ext uri="{FF2B5EF4-FFF2-40B4-BE49-F238E27FC236}">
                <a16:creationId xmlns:a16="http://schemas.microsoft.com/office/drawing/2014/main" id="{4407D1AF-5F31-60AB-0C55-062424802729}"/>
              </a:ext>
            </a:extLst>
          </p:cNvPr>
          <p:cNvPicPr>
            <a:picLocks noChangeAspect="1"/>
          </p:cNvPicPr>
          <p:nvPr/>
        </p:nvPicPr>
        <p:blipFill>
          <a:blip r:embed="rId3"/>
          <a:stretch>
            <a:fillRect/>
          </a:stretch>
        </p:blipFill>
        <p:spPr>
          <a:xfrm>
            <a:off x="228600" y="4357664"/>
            <a:ext cx="6260484" cy="3989679"/>
          </a:xfrm>
          <a:prstGeom prst="rect">
            <a:avLst/>
          </a:prstGeom>
        </p:spPr>
      </p:pic>
      <p:pic>
        <p:nvPicPr>
          <p:cNvPr id="9" name="Picture 8">
            <a:extLst>
              <a:ext uri="{FF2B5EF4-FFF2-40B4-BE49-F238E27FC236}">
                <a16:creationId xmlns:a16="http://schemas.microsoft.com/office/drawing/2014/main" id="{DE1A5AE7-B57F-B2AD-4050-187C0F7D2ABA}"/>
              </a:ext>
            </a:extLst>
          </p:cNvPr>
          <p:cNvPicPr>
            <a:picLocks noChangeAspect="1"/>
          </p:cNvPicPr>
          <p:nvPr/>
        </p:nvPicPr>
        <p:blipFill>
          <a:blip r:embed="rId4"/>
          <a:stretch>
            <a:fillRect/>
          </a:stretch>
        </p:blipFill>
        <p:spPr>
          <a:xfrm>
            <a:off x="505276" y="2939105"/>
            <a:ext cx="4704677" cy="1150992"/>
          </a:xfrm>
          <a:prstGeom prst="rect">
            <a:avLst/>
          </a:prstGeom>
        </p:spPr>
      </p:pic>
      <p:sp>
        <p:nvSpPr>
          <p:cNvPr id="2" name="Slide Number Placeholder 1">
            <a:extLst>
              <a:ext uri="{FF2B5EF4-FFF2-40B4-BE49-F238E27FC236}">
                <a16:creationId xmlns:a16="http://schemas.microsoft.com/office/drawing/2014/main" id="{F09B3F14-1FE5-0F0A-4FA2-57C012A45951}"/>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33083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F90FAD-C638-793F-75C9-DF434325FD5A}"/>
              </a:ext>
            </a:extLst>
          </p:cNvPr>
          <p:cNvPicPr>
            <a:picLocks noChangeAspect="1"/>
          </p:cNvPicPr>
          <p:nvPr/>
        </p:nvPicPr>
        <p:blipFill>
          <a:blip r:embed="rId2"/>
          <a:stretch>
            <a:fillRect/>
          </a:stretch>
        </p:blipFill>
        <p:spPr>
          <a:xfrm>
            <a:off x="366823" y="367901"/>
            <a:ext cx="6124353" cy="2836256"/>
          </a:xfrm>
          <a:prstGeom prst="rect">
            <a:avLst/>
          </a:prstGeom>
        </p:spPr>
      </p:pic>
      <p:pic>
        <p:nvPicPr>
          <p:cNvPr id="8" name="Picture 7">
            <a:extLst>
              <a:ext uri="{FF2B5EF4-FFF2-40B4-BE49-F238E27FC236}">
                <a16:creationId xmlns:a16="http://schemas.microsoft.com/office/drawing/2014/main" id="{857112AE-1102-05D5-A6B0-06B5684FE713}"/>
              </a:ext>
            </a:extLst>
          </p:cNvPr>
          <p:cNvPicPr>
            <a:picLocks noChangeAspect="1"/>
          </p:cNvPicPr>
          <p:nvPr/>
        </p:nvPicPr>
        <p:blipFill>
          <a:blip r:embed="rId3"/>
          <a:stretch>
            <a:fillRect/>
          </a:stretch>
        </p:blipFill>
        <p:spPr>
          <a:xfrm>
            <a:off x="363212" y="3409700"/>
            <a:ext cx="6022636" cy="3812827"/>
          </a:xfrm>
          <a:prstGeom prst="rect">
            <a:avLst/>
          </a:prstGeom>
        </p:spPr>
      </p:pic>
      <p:sp>
        <p:nvSpPr>
          <p:cNvPr id="2" name="Slide Number Placeholder 1">
            <a:extLst>
              <a:ext uri="{FF2B5EF4-FFF2-40B4-BE49-F238E27FC236}">
                <a16:creationId xmlns:a16="http://schemas.microsoft.com/office/drawing/2014/main" id="{0372FC27-3A65-4D73-43E5-B94D7853303D}"/>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17373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62638"/>
            <a:ext cx="6311900" cy="1015663"/>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We are learning how waves can be used to detect and explore structures that are hidden from direct observation </a:t>
            </a:r>
          </a:p>
          <a:p>
            <a:pPr marL="171450" indent="-171450">
              <a:buFont typeface="Arial" panose="020B0604020202020204" pitchFamily="34" charset="0"/>
              <a:buChar char="•"/>
            </a:pPr>
            <a:r>
              <a:rPr lang="en-GB" sz="1200" b="1" dirty="0"/>
              <a:t>We are learning how the above statement applies to sound waves, ultrasound and seismic waves</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60905"/>
            <a:ext cx="6311900" cy="646331"/>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it is we are able to know about the structure of the Earth and how we can monitor the developing </a:t>
            </a:r>
            <a:r>
              <a:rPr lang="en-US" sz="1200" dirty="0" err="1">
                <a:latin typeface="+mj-lt"/>
              </a:rPr>
              <a:t>foetus</a:t>
            </a:r>
            <a:r>
              <a:rPr lang="en-US" sz="1200" dirty="0">
                <a:latin typeface="+mj-lt"/>
              </a:rPr>
              <a:t>.</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37BA4827-82B5-5F82-BB80-3A84CBDA232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Waves for Exploration &amp; Detection</a:t>
            </a:r>
          </a:p>
        </p:txBody>
      </p:sp>
      <p:sp>
        <p:nvSpPr>
          <p:cNvPr id="7" name="Slide Number Placeholder 6">
            <a:extLst>
              <a:ext uri="{FF2B5EF4-FFF2-40B4-BE49-F238E27FC236}">
                <a16:creationId xmlns:a16="http://schemas.microsoft.com/office/drawing/2014/main" id="{CBF9DF7B-7074-ADFC-B8A2-956D7169ECED}"/>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1564438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48916"/>
            <a:ext cx="6311900" cy="3941720"/>
          </a:xfrm>
          <a:prstGeom prst="rect">
            <a:avLst/>
          </a:prstGeom>
          <a:noFill/>
          <a:ln w="28575">
            <a:noFill/>
          </a:ln>
        </p:spPr>
        <p:txBody>
          <a:bodyPr wrap="square" rtlCol="0">
            <a:spAutoFit/>
          </a:bodyPr>
          <a:lstStyle/>
          <a:p>
            <a:pPr>
              <a:lnSpc>
                <a:spcPct val="150000"/>
              </a:lnSpc>
            </a:pPr>
            <a:r>
              <a:rPr lang="en-GB" sz="1200" b="1" u="sng" dirty="0"/>
              <a:t>I wasn’t there but I still care!</a:t>
            </a:r>
          </a:p>
          <a:p>
            <a:pPr>
              <a:lnSpc>
                <a:spcPct val="150000"/>
              </a:lnSpc>
            </a:pPr>
            <a:r>
              <a:rPr lang="en-GB" sz="1200" b="1" dirty="0"/>
              <a:t>Use pages 182 – 183 of the GCSE Physics textbook.</a:t>
            </a:r>
            <a:endParaRPr lang="en-GB" sz="1200" b="0" i="0" dirty="0">
              <a:solidFill>
                <a:srgbClr val="111111"/>
              </a:solidFill>
              <a:effectLst/>
            </a:endParaRPr>
          </a:p>
          <a:p>
            <a:pPr marL="228600" indent="-228600">
              <a:lnSpc>
                <a:spcPct val="150000"/>
              </a:lnSpc>
              <a:buAutoNum type="arabicPeriod"/>
            </a:pPr>
            <a:r>
              <a:rPr lang="en-GB" sz="1200" dirty="0">
                <a:effectLst/>
              </a:rPr>
              <a:t>How do sound waves interact with solids? </a:t>
            </a:r>
          </a:p>
          <a:p>
            <a:pPr>
              <a:lnSpc>
                <a:spcPct val="150000"/>
              </a:lnSpc>
            </a:pPr>
            <a:r>
              <a:rPr lang="en-GB" sz="1200" dirty="0"/>
              <a:t>……………………………………………………………………………………………………………………………………………………………………………………………………………………………………………………………………………………………………………………………………………………………………………………………………………………………………………………………………………..</a:t>
            </a:r>
            <a:endParaRPr lang="en-GB" sz="1200" dirty="0">
              <a:effectLst/>
            </a:endParaRPr>
          </a:p>
          <a:p>
            <a:pPr marL="228600" indent="-228600">
              <a:lnSpc>
                <a:spcPct val="150000"/>
              </a:lnSpc>
              <a:buFont typeface="+mj-lt"/>
              <a:buAutoNum type="arabicPeriod" startAt="2"/>
            </a:pPr>
            <a:r>
              <a:rPr lang="en-GB" sz="1200" dirty="0">
                <a:effectLst/>
              </a:rPr>
              <a:t>How does the human ear perceive sound? </a:t>
            </a:r>
          </a:p>
          <a:p>
            <a:pPr>
              <a:lnSpc>
                <a:spcPct val="150000"/>
              </a:lnSpc>
            </a:pPr>
            <a:r>
              <a:rPr lang="en-GB" sz="1200" dirty="0"/>
              <a:t>……………………………………………………………………………………………………………………………………………………………………………………………………………………………………………………………………………………………………………………………………………………………………………………………………………………………………………………………………………..</a:t>
            </a:r>
            <a:endParaRPr lang="en-GB" sz="1200" dirty="0">
              <a:effectLst/>
            </a:endParaRPr>
          </a:p>
          <a:p>
            <a:pPr marL="228600" indent="-228600">
              <a:lnSpc>
                <a:spcPct val="150000"/>
              </a:lnSpc>
              <a:buFont typeface="+mj-lt"/>
              <a:buAutoNum type="arabicPeriod" startAt="3"/>
            </a:pPr>
            <a:r>
              <a:rPr lang="en-GB" sz="1200" dirty="0">
                <a:effectLst/>
              </a:rPr>
              <a:t>What is the range of normal human hearing?</a:t>
            </a:r>
          </a:p>
          <a:p>
            <a:pPr>
              <a:lnSpc>
                <a:spcPct val="150000"/>
              </a:lnSpc>
            </a:pPr>
            <a:r>
              <a:rPr lang="en-GB" sz="1200" dirty="0"/>
              <a:t>………………………………………………………………………………………………………………………………………………………………………………………………………………………………………………………………………………………………………………………………………………………………………………………………………………………………………………………………………………</a:t>
            </a:r>
            <a:endParaRPr lang="en-GB" sz="1200" dirty="0">
              <a:effectLst/>
            </a:endParaRPr>
          </a:p>
        </p:txBody>
      </p:sp>
      <p:sp>
        <p:nvSpPr>
          <p:cNvPr id="2" name="Slide Number Placeholder 1">
            <a:extLst>
              <a:ext uri="{FF2B5EF4-FFF2-40B4-BE49-F238E27FC236}">
                <a16:creationId xmlns:a16="http://schemas.microsoft.com/office/drawing/2014/main" id="{AC378815-A8F9-EF59-6E3F-C6396EA24425}"/>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964970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solidFill>
                            <a:schemeClr val="tx1"/>
                          </a:solidFill>
                          <a:effectLst/>
                        </a:rPr>
                        <a:t>Waves, specifically ultrasound, seismic waves, and echo sounding, play a pivotal role in exploration and detection. They provide us with invaluable insights into our bodies, the Earth, and the oceans, demonstrating the power and versatility of wave-based technologies.</a:t>
                      </a:r>
                      <a:endParaRPr lang="en-GB" sz="1200" b="1" dirty="0">
                        <a:solidFill>
                          <a:schemeClr val="tx1"/>
                        </a:solidFill>
                        <a:effectLst/>
                      </a:endParaRPr>
                    </a:p>
                    <a:p>
                      <a:pPr>
                        <a:lnSpc>
                          <a:spcPct val="150000"/>
                        </a:lnSpc>
                      </a:pPr>
                      <a:r>
                        <a:rPr lang="en-GB" sz="1200" b="1" dirty="0">
                          <a:solidFill>
                            <a:schemeClr val="tx1"/>
                          </a:solidFill>
                          <a:effectLst/>
                        </a:rPr>
                        <a:t>Ultrasound</a:t>
                      </a:r>
                      <a:r>
                        <a:rPr lang="en-GB" sz="1200" dirty="0">
                          <a:solidFill>
                            <a:schemeClr val="tx1"/>
                          </a:solidFill>
                          <a:effectLst/>
                        </a:rPr>
                        <a:t>: Ultrasound technology uses high-frequency sound waves beyond the range of human hearing. In medical applications, an ultrasound machine emits these waves into the body. When they encounter different types of tissues or structures, they bounce back or echo. The machine captures these echoes and uses them to construct an image known as a sonogram. This is particularly useful in prenatal care for monitoring foetal development, but it also aids in diagnosing conditions within the body by visualizing organs, blood vessels, and tissues.</a:t>
                      </a:r>
                    </a:p>
                    <a:p>
                      <a:pPr>
                        <a:lnSpc>
                          <a:spcPct val="150000"/>
                        </a:lnSpc>
                      </a:pPr>
                      <a:r>
                        <a:rPr lang="en-GB" sz="1200" b="1" dirty="0">
                          <a:solidFill>
                            <a:schemeClr val="tx1"/>
                          </a:solidFill>
                          <a:effectLst/>
                        </a:rPr>
                        <a:t>Seismic Waves</a:t>
                      </a:r>
                      <a:r>
                        <a:rPr lang="en-GB" sz="1200" dirty="0">
                          <a:solidFill>
                            <a:schemeClr val="tx1"/>
                          </a:solidFill>
                          <a:effectLst/>
                        </a:rPr>
                        <a:t>: Seismic waves are primarily used in geology and geophysics for the exploration of the Earth’s interior. These waves can be naturally occurring, as in earthquakes, or artificially induced for scientific study. When seismic waves travel through the Earth, they are refracted and reflected by different layers, creating distinct patterns. By analysing these patterns with seismographs, scientists can infer the structure and composition of the Earth’s interior. This is crucial in understanding geological phenomena like earthquakes and volcanic activity. Furthermore, in the oil and gas industry, seismic surveys are used to locate potential reserves beneath the Earth’s surface.</a:t>
                      </a:r>
                    </a:p>
                    <a:p>
                      <a:pPr>
                        <a:lnSpc>
                          <a:spcPct val="150000"/>
                        </a:lnSpc>
                      </a:pPr>
                      <a:r>
                        <a:rPr lang="en-GB" sz="1200" b="1" dirty="0">
                          <a:solidFill>
                            <a:schemeClr val="tx1"/>
                          </a:solidFill>
                          <a:effectLst/>
                        </a:rPr>
                        <a:t>Echo Sounding</a:t>
                      </a:r>
                      <a:r>
                        <a:rPr lang="en-GB" sz="1200" dirty="0">
                          <a:solidFill>
                            <a:schemeClr val="tx1"/>
                          </a:solidFill>
                          <a:effectLst/>
                        </a:rPr>
                        <a:t>: Echo sounding is a type of sonar technology used to measure the depth of water bodies. It works by emitting a sound pulse into the water and then measuring the time it takes for the echo to return after bouncing off the sea floor. Given the speed of sound in water, the depth can be calculated from this time delay. Echo sounding is vital in maritime navigation to avoid submerged obstacles and is also used in oceanography for mapping the topography of the ocean floor.</a:t>
                      </a:r>
                    </a:p>
                    <a:p>
                      <a:br>
                        <a:rPr lang="en-GB" sz="1200" dirty="0">
                          <a:solidFill>
                            <a:schemeClr val="tx1"/>
                          </a:solidFill>
                          <a:effectLst/>
                        </a:rPr>
                      </a:b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B5A68A4E-3CA6-828B-E982-7A21398CDA4C}"/>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30508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7542706"/>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endParaRPr lang="en-GB" sz="1200" u="sng" dirty="0"/>
          </a:p>
          <a:p>
            <a:pPr algn="l">
              <a:lnSpc>
                <a:spcPct val="150000"/>
              </a:lnSpc>
              <a:buFont typeface="+mj-lt"/>
              <a:buAutoNum type="arabicPeriod"/>
            </a:pPr>
            <a:r>
              <a:rPr lang="en-GB" sz="1200" b="1" i="0" dirty="0">
                <a:solidFill>
                  <a:srgbClr val="111111"/>
                </a:solidFill>
                <a:effectLst/>
              </a:rPr>
              <a:t> What is a transverse wave? </a:t>
            </a:r>
          </a:p>
          <a:p>
            <a:pPr algn="l">
              <a:lnSpc>
                <a:spcPct val="150000"/>
              </a:lnSpc>
            </a:pPr>
            <a:r>
              <a:rPr lang="en-GB" sz="1200" dirty="0">
                <a:solidFill>
                  <a:srgbClr val="111111"/>
                </a:solidFill>
              </a:rPr>
              <a:t>……………………………………………………………………………………………………………………………………………………………………………………………………………………………………………………………………………………………………………………</a:t>
            </a:r>
          </a:p>
          <a:p>
            <a:pPr algn="l">
              <a:lnSpc>
                <a:spcPct val="150000"/>
              </a:lnSpc>
            </a:pPr>
            <a:r>
              <a:rPr lang="en-GB" sz="1200" b="1" i="0" dirty="0">
                <a:solidFill>
                  <a:srgbClr val="111111"/>
                </a:solidFill>
                <a:effectLst/>
              </a:rPr>
              <a:t>2. What is a longitudinal wave? </a:t>
            </a:r>
          </a:p>
          <a:p>
            <a:pPr algn="l">
              <a:lnSpc>
                <a:spcPct val="150000"/>
              </a:lnSpc>
            </a:pPr>
            <a:r>
              <a:rPr lang="en-GB" sz="1200" dirty="0">
                <a:solidFill>
                  <a:srgbClr val="111111"/>
                </a:solidFill>
              </a:rPr>
              <a:t>................................................................................................................................................................................................................................................................................................................................</a:t>
            </a:r>
          </a:p>
          <a:p>
            <a:pPr algn="l">
              <a:lnSpc>
                <a:spcPct val="150000"/>
              </a:lnSpc>
            </a:pPr>
            <a:r>
              <a:rPr lang="en-GB" sz="1200" b="1" i="0" dirty="0">
                <a:solidFill>
                  <a:srgbClr val="111111"/>
                </a:solidFill>
                <a:effectLst/>
              </a:rPr>
              <a:t>3. Can you provide an example of a transverse wave? </a:t>
            </a:r>
          </a:p>
          <a:p>
            <a:pPr algn="l">
              <a:lnSpc>
                <a:spcPct val="150000"/>
              </a:lnSpc>
            </a:pPr>
            <a:r>
              <a:rPr lang="en-GB" sz="1200" dirty="0">
                <a:solidFill>
                  <a:srgbClr val="111111"/>
                </a:solidFill>
              </a:rPr>
              <a:t>……………………………………………………………………………………………………………………………………………………………………………………………………………………………………………………………………………………………………………………</a:t>
            </a:r>
          </a:p>
          <a:p>
            <a:pPr algn="l">
              <a:lnSpc>
                <a:spcPct val="150000"/>
              </a:lnSpc>
            </a:pPr>
            <a:r>
              <a:rPr lang="en-GB" sz="1200" i="0" dirty="0">
                <a:solidFill>
                  <a:srgbClr val="111111"/>
                </a:solidFill>
                <a:effectLst/>
              </a:rPr>
              <a:t>4. </a:t>
            </a:r>
            <a:r>
              <a:rPr lang="en-GB" sz="1200" b="1" i="0" dirty="0">
                <a:solidFill>
                  <a:srgbClr val="111111"/>
                </a:solidFill>
                <a:effectLst/>
              </a:rPr>
              <a:t>Can you provide an example of a longitudinal wave? </a:t>
            </a:r>
          </a:p>
          <a:p>
            <a:pPr algn="l">
              <a:lnSpc>
                <a:spcPct val="150000"/>
              </a:lnSpc>
            </a:pPr>
            <a:r>
              <a:rPr lang="en-GB" sz="1200" dirty="0">
                <a:solidFill>
                  <a:srgbClr val="111111"/>
                </a:solidFill>
              </a:rPr>
              <a:t>……………………………………………………………………………………………………………………………………………………………………………………………………………………………………………………………………………………………………………………</a:t>
            </a:r>
          </a:p>
          <a:p>
            <a:pPr algn="l">
              <a:lnSpc>
                <a:spcPct val="150000"/>
              </a:lnSpc>
            </a:pPr>
            <a:r>
              <a:rPr lang="en-GB" sz="1200" i="0" dirty="0">
                <a:solidFill>
                  <a:srgbClr val="111111"/>
                </a:solidFill>
                <a:effectLst/>
              </a:rPr>
              <a:t>5. </a:t>
            </a:r>
            <a:r>
              <a:rPr lang="en-GB" sz="1200" b="1" i="0" dirty="0">
                <a:solidFill>
                  <a:srgbClr val="111111"/>
                </a:solidFill>
                <a:effectLst/>
              </a:rPr>
              <a:t>What is the difference between a crest and a trough in a transverse wave? </a:t>
            </a:r>
          </a:p>
          <a:p>
            <a:pPr>
              <a:lnSpc>
                <a:spcPct val="150000"/>
              </a:lnSpc>
            </a:pPr>
            <a:r>
              <a:rPr lang="en-GB" sz="1200" dirty="0">
                <a:solidFill>
                  <a:srgbClr val="111111"/>
                </a:solidFill>
              </a:rPr>
              <a:t>……………………………………………………………………………………………………………………………………………………………………………………………………………………………………………………………………………………………………………………6. </a:t>
            </a:r>
            <a:r>
              <a:rPr lang="en-GB" sz="1200" b="1" i="0" dirty="0">
                <a:solidFill>
                  <a:srgbClr val="111111"/>
                </a:solidFill>
                <a:effectLst/>
              </a:rPr>
              <a:t>What is the difference between compression and rarefaction in a longitudinal wave? </a:t>
            </a:r>
          </a:p>
          <a:p>
            <a:pPr>
              <a:lnSpc>
                <a:spcPct val="150000"/>
              </a:lnSpc>
            </a:pPr>
            <a:r>
              <a:rPr lang="en-GB" sz="1200" dirty="0">
                <a:solidFill>
                  <a:srgbClr val="111111"/>
                </a:solidFill>
              </a:rPr>
              <a:t>……………………………………………………………………………………………………………………………………………………………………………………………………………………………………………………………………………………………………………………7</a:t>
            </a:r>
            <a:r>
              <a:rPr lang="en-GB" sz="1200" b="1" dirty="0">
                <a:solidFill>
                  <a:srgbClr val="111111"/>
                </a:solidFill>
              </a:rPr>
              <a:t>. </a:t>
            </a:r>
            <a:r>
              <a:rPr lang="en-GB" sz="1200" b="1" i="0" dirty="0">
                <a:solidFill>
                  <a:srgbClr val="111111"/>
                </a:solidFill>
                <a:effectLst/>
              </a:rPr>
              <a:t>What is meant by the amplitude of a wave? </a:t>
            </a:r>
          </a:p>
          <a:p>
            <a:pPr>
              <a:lnSpc>
                <a:spcPct val="150000"/>
              </a:lnSpc>
            </a:pPr>
            <a:r>
              <a:rPr lang="en-GB" sz="1200" dirty="0">
                <a:solidFill>
                  <a:srgbClr val="111111"/>
                </a:solidFill>
              </a:rPr>
              <a:t>……………………………………………………………………………………………………………………………………………………………………………………………………………………………………………………………………………………………………………………8. </a:t>
            </a:r>
            <a:r>
              <a:rPr lang="en-GB" sz="1200" b="1" i="0" dirty="0">
                <a:solidFill>
                  <a:srgbClr val="111111"/>
                </a:solidFill>
                <a:effectLst/>
              </a:rPr>
              <a:t>What is meant by the wavelength of a wave? </a:t>
            </a:r>
          </a:p>
          <a:p>
            <a:pPr>
              <a:lnSpc>
                <a:spcPct val="150000"/>
              </a:lnSpc>
            </a:pPr>
            <a:r>
              <a:rPr lang="en-GB" sz="1200" dirty="0">
                <a:solidFill>
                  <a:srgbClr val="111111"/>
                </a:solidFill>
              </a:rPr>
              <a:t>……………………………………………………………………………………………………………………………………………………………………………………………………………………………………………………………………………………………………………………</a:t>
            </a:r>
          </a:p>
          <a:p>
            <a:pPr>
              <a:lnSpc>
                <a:spcPct val="150000"/>
              </a:lnSpc>
            </a:pPr>
            <a:r>
              <a:rPr lang="en-GB" sz="1200" dirty="0">
                <a:solidFill>
                  <a:srgbClr val="111111"/>
                </a:solidFill>
              </a:rPr>
              <a:t>………………………………………………………………………………………………………………………………………………………..</a:t>
            </a:r>
            <a:endParaRPr lang="en-GB" sz="1200" i="0" dirty="0">
              <a:solidFill>
                <a:srgbClr val="111111"/>
              </a:solidFill>
              <a:effectLst/>
            </a:endParaRPr>
          </a:p>
        </p:txBody>
      </p:sp>
      <p:sp>
        <p:nvSpPr>
          <p:cNvPr id="2" name="Slide Number Placeholder 1">
            <a:extLst>
              <a:ext uri="{FF2B5EF4-FFF2-40B4-BE49-F238E27FC236}">
                <a16:creationId xmlns:a16="http://schemas.microsoft.com/office/drawing/2014/main" id="{1FC07D33-65E4-D78E-6B2B-A9FB9C321748}"/>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151335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draw ray diagrams that show reflection and refraction of light from different surfaces.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6863"/>
            <a:ext cx="6311900" cy="2862322"/>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Being able to detect and respond to light is key to the survival of most eukaryotic species. </a:t>
            </a:r>
          </a:p>
          <a:p>
            <a:r>
              <a:rPr lang="en-US" sz="1200" dirty="0">
                <a:latin typeface="+mj-lt"/>
              </a:rPr>
              <a:t>For example, animals have specialized organs that contain receptors that detect light. For example, humans have eyes. The eyes increase the probability of survival because they enable animals to, for example, detect predators and to find food. </a:t>
            </a:r>
          </a:p>
          <a:p>
            <a:r>
              <a:rPr lang="en-US" sz="1200" dirty="0">
                <a:latin typeface="+mj-lt"/>
              </a:rPr>
              <a:t>The human eye has evolved into a complex organ that focuses (as known as accommodation) light onto light receptors. The light rays are focused by the cornea and the lens using refraction. The lens can even change shape; this changes the extent to which the light rays are refracted and so enables us to focus on objects that are different distances away from us. </a:t>
            </a:r>
          </a:p>
          <a:p>
            <a:r>
              <a:rPr lang="en-US" sz="1200" dirty="0">
                <a:latin typeface="+mj-lt"/>
              </a:rPr>
              <a:t>Reflection and refraction is also used extensively in technology. For example, the Hubble telescope used a giant mirror to focus light using reflection. More traditional telescopes contain lenses that refract light. Similarly, light microscopes contain lenses that can focus on minute objects by refracting light. </a:t>
            </a:r>
          </a:p>
          <a:p>
            <a:r>
              <a:rPr lang="en-US" sz="1200" dirty="0">
                <a:latin typeface="+mj-lt"/>
              </a:rPr>
              <a:t>Reflection and refraction are therefore essential to our survival whilst also enabling us to explore microscopic and massive objects. </a:t>
            </a:r>
          </a:p>
        </p:txBody>
      </p:sp>
      <p:sp>
        <p:nvSpPr>
          <p:cNvPr id="5" name="TextBox 4">
            <a:extLst>
              <a:ext uri="{FF2B5EF4-FFF2-40B4-BE49-F238E27FC236}">
                <a16:creationId xmlns:a16="http://schemas.microsoft.com/office/drawing/2014/main" id="{CB2572AA-3C78-7A44-3E15-4CAA03C6E4E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Reflection and refraction.</a:t>
            </a:r>
          </a:p>
        </p:txBody>
      </p:sp>
      <p:sp>
        <p:nvSpPr>
          <p:cNvPr id="2" name="Slide Number Placeholder 1">
            <a:extLst>
              <a:ext uri="{FF2B5EF4-FFF2-40B4-BE49-F238E27FC236}">
                <a16:creationId xmlns:a16="http://schemas.microsoft.com/office/drawing/2014/main" id="{EED89D1F-8E38-C795-C705-809484748C6D}"/>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557459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373703"/>
          </a:xfrm>
          <a:prstGeom prst="rect">
            <a:avLst/>
          </a:prstGeom>
          <a:noFill/>
          <a:ln w="28575">
            <a:noFill/>
          </a:ln>
        </p:spPr>
        <p:txBody>
          <a:bodyPr wrap="square" rtlCol="0">
            <a:spAutoFit/>
          </a:bodyPr>
          <a:lstStyle/>
          <a:p>
            <a:pPr>
              <a:lnSpc>
                <a:spcPct val="150000"/>
              </a:lnSpc>
            </a:pPr>
            <a:r>
              <a:rPr lang="en-GB" sz="1200" b="1" dirty="0"/>
              <a:t>Detecting sound:</a:t>
            </a:r>
          </a:p>
          <a:p>
            <a:pPr>
              <a:lnSpc>
                <a:spcPct val="150000"/>
              </a:lnSpc>
            </a:pPr>
            <a:endParaRPr lang="en-GB" sz="1200" b="1" dirty="0"/>
          </a:p>
          <a:p>
            <a:pPr>
              <a:lnSpc>
                <a:spcPct val="150000"/>
              </a:lnSpc>
            </a:pPr>
            <a:r>
              <a:rPr lang="en-GB" sz="1200" b="1" dirty="0"/>
              <a:t>Sound waves are longitudinal waves.  This means that they causes particles to vibrate parallel to the direction of the wave travel.  Sound wave vibrations can travel through the 3 states of matter, however will travel at different velocities based on the particle arrangement of the particular matter.</a:t>
            </a:r>
          </a:p>
          <a:p>
            <a:pPr>
              <a:lnSpc>
                <a:spcPct val="150000"/>
              </a:lnSpc>
            </a:pPr>
            <a:endParaRPr lang="en-GB" sz="1200" b="1" dirty="0"/>
          </a:p>
          <a:p>
            <a:pPr>
              <a:lnSpc>
                <a:spcPct val="150000"/>
              </a:lnSpc>
            </a:pPr>
            <a:r>
              <a:rPr lang="en-GB" sz="1200" b="1" dirty="0"/>
              <a:t>The human ear is designed to detect sound waves.  When sound waves enter the ear, they cause the ear drum to vibrate.  Three small bones transmit these vibrations to the cochlea.  This produces electrical signals which pass through the auditory nerve to the brain, where they are interpreted as sound.  Humans can detect sound waves that fall into the range of ~20 – 20,000Hz, although this can vary between individuals, and age can play a factor.  Different animals have different ranges of frequencies that they can detect which explains why a dog can hear a dog whistle, but a human cannot.</a:t>
            </a:r>
          </a:p>
          <a:p>
            <a:pPr>
              <a:lnSpc>
                <a:spcPct val="150000"/>
              </a:lnSpc>
            </a:pPr>
            <a:r>
              <a:rPr lang="en-GB" sz="1200" b="1" dirty="0"/>
              <a:t>The pitch of a sound is related to the frequency of the wave.  High frequency waves have a high pitch, with low frequency waves having the converse.  Volume is related to the amplitude of the sound wave.  A high amplitude means a loud sound, whereas a low amplitude is quiet.</a:t>
            </a:r>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r>
              <a:rPr lang="en-GB" sz="1200" b="1" dirty="0"/>
              <a:t>If the oscilloscope trace for number 1 is described as a quiet, low pitched sound, how would the oscilloscope traces for numbers 2 and 3 be described?</a:t>
            </a:r>
          </a:p>
          <a:p>
            <a:pPr>
              <a:lnSpc>
                <a:spcPct val="150000"/>
              </a:lnSpc>
            </a:pPr>
            <a:endParaRPr lang="en-GB" sz="1200" b="1" dirty="0"/>
          </a:p>
          <a:p>
            <a:pPr>
              <a:lnSpc>
                <a:spcPct val="150000"/>
              </a:lnSpc>
            </a:pPr>
            <a:r>
              <a:rPr lang="en-GB" sz="1200" b="1" dirty="0"/>
              <a:t>2 = ………………………………………………………………………………………………………………………………………………</a:t>
            </a:r>
          </a:p>
          <a:p>
            <a:pPr>
              <a:lnSpc>
                <a:spcPct val="150000"/>
              </a:lnSpc>
            </a:pPr>
            <a:endParaRPr lang="en-GB" sz="1200" b="1" dirty="0"/>
          </a:p>
          <a:p>
            <a:pPr>
              <a:lnSpc>
                <a:spcPct val="150000"/>
              </a:lnSpc>
            </a:pPr>
            <a:r>
              <a:rPr lang="en-GB" sz="1200" b="1" dirty="0"/>
              <a:t>3 = ……………………………………………………………………………………………………………………………………………..</a:t>
            </a:r>
          </a:p>
          <a:p>
            <a:pPr>
              <a:lnSpc>
                <a:spcPct val="150000"/>
              </a:lnSpc>
            </a:pPr>
            <a:endParaRPr lang="en-GB" sz="1200" b="1" dirty="0"/>
          </a:p>
        </p:txBody>
      </p:sp>
      <p:pic>
        <p:nvPicPr>
          <p:cNvPr id="8" name="Picture 7">
            <a:extLst>
              <a:ext uri="{FF2B5EF4-FFF2-40B4-BE49-F238E27FC236}">
                <a16:creationId xmlns:a16="http://schemas.microsoft.com/office/drawing/2014/main" id="{FAD52524-A451-D728-A0C5-65C414097D8E}"/>
              </a:ext>
            </a:extLst>
          </p:cNvPr>
          <p:cNvPicPr>
            <a:picLocks noChangeAspect="1"/>
          </p:cNvPicPr>
          <p:nvPr/>
        </p:nvPicPr>
        <p:blipFill rotWithShape="1">
          <a:blip r:embed="rId2"/>
          <a:srcRect l="37963" t="67119" r="27963" b="19383"/>
          <a:stretch/>
        </p:blipFill>
        <p:spPr>
          <a:xfrm>
            <a:off x="460374" y="5149112"/>
            <a:ext cx="5937251" cy="1322974"/>
          </a:xfrm>
          <a:prstGeom prst="rect">
            <a:avLst/>
          </a:prstGeom>
        </p:spPr>
      </p:pic>
      <p:sp>
        <p:nvSpPr>
          <p:cNvPr id="2" name="Slide Number Placeholder 1">
            <a:extLst>
              <a:ext uri="{FF2B5EF4-FFF2-40B4-BE49-F238E27FC236}">
                <a16:creationId xmlns:a16="http://schemas.microsoft.com/office/drawing/2014/main" id="{1DAE7E3B-B6D3-EF96-451C-2E82A1BAD7FA}"/>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710834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373703"/>
          </a:xfrm>
          <a:prstGeom prst="rect">
            <a:avLst/>
          </a:prstGeom>
          <a:noFill/>
          <a:ln w="28575">
            <a:noFill/>
          </a:ln>
        </p:spPr>
        <p:txBody>
          <a:bodyPr wrap="square" rtlCol="0">
            <a:spAutoFit/>
          </a:bodyPr>
          <a:lstStyle/>
          <a:p>
            <a:pPr>
              <a:lnSpc>
                <a:spcPct val="150000"/>
              </a:lnSpc>
            </a:pPr>
            <a:r>
              <a:rPr lang="en-GB" sz="1200" dirty="0"/>
              <a:t>You will be familiar with echoes.  An echo is caused by a surface reflecting a sound wave.  How far away the surface reflecting the sound wave is will determine the time taken for the echo to be detected.  Sound waves typically travel at ~330m/s in air.  This means echoes can be used to work how far away the reflective surface is.</a:t>
            </a:r>
          </a:p>
          <a:p>
            <a:pPr>
              <a:lnSpc>
                <a:spcPct val="150000"/>
              </a:lnSpc>
            </a:pPr>
            <a:endParaRPr lang="en-GB" sz="1200" dirty="0"/>
          </a:p>
          <a:p>
            <a:pPr>
              <a:lnSpc>
                <a:spcPct val="150000"/>
              </a:lnSpc>
            </a:pPr>
            <a:r>
              <a:rPr lang="en-GB" sz="1200" dirty="0"/>
              <a:t>For example,</a:t>
            </a:r>
          </a:p>
          <a:p>
            <a:pPr>
              <a:lnSpc>
                <a:spcPct val="150000"/>
              </a:lnSpc>
            </a:pPr>
            <a:r>
              <a:rPr lang="en-GB" sz="1200" b="1" dirty="0"/>
              <a:t>I do:</a:t>
            </a:r>
          </a:p>
          <a:p>
            <a:pPr>
              <a:lnSpc>
                <a:spcPct val="150000"/>
              </a:lnSpc>
            </a:pPr>
            <a:r>
              <a:rPr lang="en-GB" sz="1200" dirty="0"/>
              <a:t>A sound wave takes 2 seconds to return to its source and the speed of sound is 330m/s, how far has the echo travelled?</a:t>
            </a:r>
          </a:p>
          <a:p>
            <a:pPr>
              <a:lnSpc>
                <a:spcPct val="150000"/>
              </a:lnSpc>
            </a:pPr>
            <a:r>
              <a:rPr lang="en-GB" sz="1200" dirty="0"/>
              <a:t>……………………………………………………………………………………………………………………………………………………………………………………………………………………………………………………………………………………………………………………………………………………………………………………………………………………………………………………………………………………………………………………………………………………………………………………………………………………………………………………………………………………………………………………………………………………………………………………………………</a:t>
            </a:r>
          </a:p>
          <a:p>
            <a:pPr>
              <a:lnSpc>
                <a:spcPct val="150000"/>
              </a:lnSpc>
            </a:pPr>
            <a:r>
              <a:rPr lang="en-GB" sz="1200" b="1" dirty="0"/>
              <a:t>We do:</a:t>
            </a:r>
          </a:p>
          <a:p>
            <a:pPr>
              <a:lnSpc>
                <a:spcPct val="150000"/>
              </a:lnSpc>
            </a:pPr>
            <a:r>
              <a:rPr lang="en-GB" sz="1200" dirty="0"/>
              <a:t>An echo is heard 5 seconds after the original sound was made.  If the speed of sound is 330m/s, what is the distance between the source of the sound and the reflecting surface?</a:t>
            </a:r>
          </a:p>
          <a:p>
            <a:pPr>
              <a:lnSpc>
                <a:spcPct val="150000"/>
              </a:lnSpc>
            </a:pPr>
            <a:r>
              <a:rPr lang="en-GB" sz="1200" dirty="0"/>
              <a:t>……………………………………………………………………………………………………………………………………………………………………………………………………………………………………………………………………………………………………………………………………………………………………………………………………………………………………………………………………………………………………………………………………………………………………………………………………………………………………………………………………………………………………………………………………………………………………………………………………</a:t>
            </a:r>
          </a:p>
          <a:p>
            <a:pPr>
              <a:lnSpc>
                <a:spcPct val="150000"/>
              </a:lnSpc>
            </a:pPr>
            <a:r>
              <a:rPr lang="en-GB" sz="1200" b="1" dirty="0"/>
              <a:t>You do:</a:t>
            </a:r>
          </a:p>
          <a:p>
            <a:pPr>
              <a:lnSpc>
                <a:spcPct val="150000"/>
              </a:lnSpc>
            </a:pPr>
            <a:r>
              <a:rPr lang="en-GB" sz="1200" dirty="0"/>
              <a:t>A sonar pulse returns to a submarine 1.5 seconds after being emitted.  The speed of sound in seawater is 1500m/s.  How far away is the detected object?</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137684DE-C965-7AED-448A-25BA61451F35}"/>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1713109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7" name="TextBox 6">
            <a:extLst>
              <a:ext uri="{FF2B5EF4-FFF2-40B4-BE49-F238E27FC236}">
                <a16:creationId xmlns:a16="http://schemas.microsoft.com/office/drawing/2014/main" id="{FB5BEB06-C71A-7F9F-7147-CEED416575E9}"/>
              </a:ext>
            </a:extLst>
          </p:cNvPr>
          <p:cNvSpPr txBox="1"/>
          <p:nvPr/>
        </p:nvSpPr>
        <p:spPr>
          <a:xfrm>
            <a:off x="273050" y="184581"/>
            <a:ext cx="6311900" cy="6711709"/>
          </a:xfrm>
          <a:prstGeom prst="rect">
            <a:avLst/>
          </a:prstGeom>
          <a:noFill/>
        </p:spPr>
        <p:txBody>
          <a:bodyPr wrap="square">
            <a:spAutoFit/>
          </a:bodyPr>
          <a:lstStyle/>
          <a:p>
            <a:pPr>
              <a:lnSpc>
                <a:spcPct val="150000"/>
              </a:lnSpc>
            </a:pPr>
            <a:r>
              <a:rPr lang="en-GB" sz="1200" b="1" dirty="0"/>
              <a:t>You do:</a:t>
            </a:r>
          </a:p>
          <a:p>
            <a:pPr>
              <a:lnSpc>
                <a:spcPct val="150000"/>
              </a:lnSpc>
            </a:pPr>
            <a:r>
              <a:rPr lang="en-GB" sz="1200" dirty="0"/>
              <a:t>A bat emits a sound and receives its echo after 0.1 seconds.  If the speed of sound is 330m/s, how far way is the object that reflected the sound?</a:t>
            </a:r>
          </a:p>
          <a:p>
            <a:pPr>
              <a:lnSpc>
                <a:spcPct val="150000"/>
              </a:lnSpc>
            </a:pPr>
            <a:r>
              <a:rPr lang="en-GB" sz="1200" dirty="0"/>
              <a:t>……………………………………………………………………………………………………………………………………………………………………………………………………………………………………………………………………………………………………………………………………………………………………………………………………………………………………………………………………………………………………………………………………………………………………………………………………………………………………………………………………………………………………………………………………………………………………………………………………</a:t>
            </a:r>
          </a:p>
          <a:p>
            <a:pPr>
              <a:lnSpc>
                <a:spcPct val="150000"/>
              </a:lnSpc>
            </a:pPr>
            <a:endParaRPr lang="en-GB" sz="1200" dirty="0"/>
          </a:p>
          <a:p>
            <a:pPr>
              <a:lnSpc>
                <a:spcPct val="150000"/>
              </a:lnSpc>
            </a:pPr>
            <a:r>
              <a:rPr lang="en-GB" sz="1200" dirty="0"/>
              <a:t>This reflection of sound waves is also useful in a process known as echo sounding</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In this process, sound waves are sent down into water from a sonar system.  This system uses the time for the reflected wave to return, and the speed of sound in water to determine the distance of objects.  These objects include the seabed, shipwrecks and shoals of fish.</a:t>
            </a:r>
          </a:p>
        </p:txBody>
      </p:sp>
      <p:sp>
        <p:nvSpPr>
          <p:cNvPr id="10" name="TextBox 9">
            <a:extLst>
              <a:ext uri="{FF2B5EF4-FFF2-40B4-BE49-F238E27FC236}">
                <a16:creationId xmlns:a16="http://schemas.microsoft.com/office/drawing/2014/main" id="{327FC328-0E1C-F6B3-066F-2C45E5EE3F3C}"/>
              </a:ext>
            </a:extLst>
          </p:cNvPr>
          <p:cNvSpPr txBox="1"/>
          <p:nvPr/>
        </p:nvSpPr>
        <p:spPr>
          <a:xfrm>
            <a:off x="1047750" y="956964"/>
            <a:ext cx="4940300" cy="1448730"/>
          </a:xfrm>
          <a:prstGeom prst="rect">
            <a:avLst/>
          </a:prstGeom>
          <a:noFill/>
        </p:spPr>
        <p:txBody>
          <a:bodyPr wrap="square" rtlCol="0">
            <a:spAutoFit/>
          </a:bodyPr>
          <a:lstStyle/>
          <a:p>
            <a:pPr>
              <a:lnSpc>
                <a:spcPct val="150000"/>
              </a:lnSpc>
            </a:pPr>
            <a:r>
              <a:rPr lang="en-GB" sz="1200" dirty="0"/>
              <a:t>Speed = distance ÷ time</a:t>
            </a:r>
          </a:p>
          <a:p>
            <a:pPr>
              <a:lnSpc>
                <a:spcPct val="150000"/>
              </a:lnSpc>
            </a:pPr>
            <a:r>
              <a:rPr lang="en-GB" sz="1200" dirty="0"/>
              <a:t>330 = distance ÷ 0.1</a:t>
            </a:r>
          </a:p>
          <a:p>
            <a:pPr>
              <a:lnSpc>
                <a:spcPct val="150000"/>
              </a:lnSpc>
            </a:pPr>
            <a:r>
              <a:rPr lang="en-GB" sz="1200" dirty="0"/>
              <a:t>Distance = 330 x 0.1</a:t>
            </a:r>
          </a:p>
          <a:p>
            <a:pPr>
              <a:lnSpc>
                <a:spcPct val="150000"/>
              </a:lnSpc>
            </a:pPr>
            <a:r>
              <a:rPr lang="en-GB" sz="1200" dirty="0"/>
              <a:t>Distance = 33m</a:t>
            </a:r>
          </a:p>
          <a:p>
            <a:pPr>
              <a:lnSpc>
                <a:spcPct val="150000"/>
              </a:lnSpc>
            </a:pPr>
            <a:r>
              <a:rPr lang="en-GB" sz="1200" dirty="0"/>
              <a:t>The echo has travelled half of this, 33/2 = 16.5m</a:t>
            </a:r>
          </a:p>
        </p:txBody>
      </p:sp>
      <p:pic>
        <p:nvPicPr>
          <p:cNvPr id="2" name="Picture 2" descr="https://figures.boundless-cdn.com/17209/large/pg11c5-005.png">
            <a:extLst>
              <a:ext uri="{FF2B5EF4-FFF2-40B4-BE49-F238E27FC236}">
                <a16:creationId xmlns:a16="http://schemas.microsoft.com/office/drawing/2014/main" id="{BAF014E2-E0B7-DCFC-561C-B1D1C7446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69" y="3279328"/>
            <a:ext cx="3698831" cy="2585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ve Ultrasound-Related Facts You May (or May Not) Already Know">
            <a:extLst>
              <a:ext uri="{FF2B5EF4-FFF2-40B4-BE49-F238E27FC236}">
                <a16:creationId xmlns:a16="http://schemas.microsoft.com/office/drawing/2014/main" id="{53052213-7D1E-2B6A-F9E8-51644E8EFB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2822" y="6995869"/>
            <a:ext cx="2021478" cy="17101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98266D-2517-A3FD-B6FE-23C28AA7F46F}"/>
              </a:ext>
            </a:extLst>
          </p:cNvPr>
          <p:cNvSpPr txBox="1"/>
          <p:nvPr/>
        </p:nvSpPr>
        <p:spPr>
          <a:xfrm>
            <a:off x="2984500" y="7137400"/>
            <a:ext cx="3240678" cy="617733"/>
          </a:xfrm>
          <a:prstGeom prst="rect">
            <a:avLst/>
          </a:prstGeom>
          <a:noFill/>
        </p:spPr>
        <p:txBody>
          <a:bodyPr wrap="square" rtlCol="0">
            <a:spAutoFit/>
          </a:bodyPr>
          <a:lstStyle/>
          <a:p>
            <a:pPr>
              <a:lnSpc>
                <a:spcPct val="150000"/>
              </a:lnSpc>
            </a:pPr>
            <a:r>
              <a:rPr lang="en-GB" sz="1200" dirty="0"/>
              <a:t>Bats (and dolphins) use a similar process called echolocation to find food.</a:t>
            </a:r>
          </a:p>
        </p:txBody>
      </p:sp>
      <p:sp>
        <p:nvSpPr>
          <p:cNvPr id="5" name="Slide Number Placeholder 4">
            <a:extLst>
              <a:ext uri="{FF2B5EF4-FFF2-40B4-BE49-F238E27FC236}">
                <a16:creationId xmlns:a16="http://schemas.microsoft.com/office/drawing/2014/main" id="{0A6119D8-4994-409A-3802-2A17DCEDC9CD}"/>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3587061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5" name="TextBox 4">
            <a:extLst>
              <a:ext uri="{FF2B5EF4-FFF2-40B4-BE49-F238E27FC236}">
                <a16:creationId xmlns:a16="http://schemas.microsoft.com/office/drawing/2014/main" id="{DD43A493-6001-61C6-76F4-B3F4684F02F2}"/>
              </a:ext>
            </a:extLst>
          </p:cNvPr>
          <p:cNvSpPr txBox="1"/>
          <p:nvPr/>
        </p:nvSpPr>
        <p:spPr>
          <a:xfrm>
            <a:off x="273050" y="333623"/>
            <a:ext cx="6203950" cy="6157711"/>
          </a:xfrm>
          <a:prstGeom prst="rect">
            <a:avLst/>
          </a:prstGeom>
          <a:noFill/>
        </p:spPr>
        <p:txBody>
          <a:bodyPr wrap="square">
            <a:spAutoFit/>
          </a:bodyPr>
          <a:lstStyle/>
          <a:p>
            <a:pPr>
              <a:lnSpc>
                <a:spcPct val="150000"/>
              </a:lnSpc>
            </a:pPr>
            <a:r>
              <a:rPr lang="en-GB" sz="1200" dirty="0"/>
              <a:t>As we have discussed, sound waves can be reflected by surfaces to produce echoes, however, reflection is not the only thing that happens when a sound wave encounters a surface.</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This is particularly true for ultrasound waves.  Ultrasound is described as a sound wave with a frequency above 20000Hz (20kHz) and are beyond the human audible range.  This means that ultrasound waves have a very high pitch and cannot be detected by humans.  Having such a high frequency means that ultrasound waves have a number of uses.  One such use is cleaning jewellery.  The high frequency ultrasound waves causes cleaning fluid to vibrate, causing a process called ‘cavitation’ (the formation and collapse of tiny bubbles in the fluid) which breaks up dirt on the surface of the jewellery.  A medical use of ultrasound is the treatment of kidney stones.  Again, the high frequency is used to ‘shake’ apart the kidney stones to make them smaller so they can pass out of the kidney.</a:t>
            </a:r>
          </a:p>
          <a:p>
            <a:pPr>
              <a:lnSpc>
                <a:spcPct val="150000"/>
              </a:lnSpc>
            </a:pPr>
            <a:endParaRPr lang="en-GB" sz="1200" dirty="0"/>
          </a:p>
        </p:txBody>
      </p:sp>
      <p:pic>
        <p:nvPicPr>
          <p:cNvPr id="7" name="Picture 2" descr="Acoustic Treatment and Soundproofing for Dummies - Audiofanzine">
            <a:extLst>
              <a:ext uri="{FF2B5EF4-FFF2-40B4-BE49-F238E27FC236}">
                <a16:creationId xmlns:a16="http://schemas.microsoft.com/office/drawing/2014/main" id="{EB836702-D132-8F12-3AF7-D92396E2EB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1300" y="935505"/>
            <a:ext cx="3187700" cy="25448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2CB002-0BB2-8C97-3C82-DDADED094CA6}"/>
              </a:ext>
            </a:extLst>
          </p:cNvPr>
          <p:cNvSpPr txBox="1"/>
          <p:nvPr/>
        </p:nvSpPr>
        <p:spPr>
          <a:xfrm>
            <a:off x="3362325" y="1026184"/>
            <a:ext cx="2908300" cy="2002728"/>
          </a:xfrm>
          <a:prstGeom prst="rect">
            <a:avLst/>
          </a:prstGeom>
          <a:noFill/>
        </p:spPr>
        <p:txBody>
          <a:bodyPr wrap="square" rtlCol="0">
            <a:spAutoFit/>
          </a:bodyPr>
          <a:lstStyle/>
          <a:p>
            <a:pPr>
              <a:lnSpc>
                <a:spcPct val="150000"/>
              </a:lnSpc>
            </a:pPr>
            <a:r>
              <a:rPr lang="en-GB" sz="1200" dirty="0"/>
              <a:t>Three things can occur when a sound wave encounters a surface.  These are reflection, absorption ad transmission.  This explains why sounds can be heard through walls, and why adding sound proofing to a surface significantly reduces the transmission of sound.</a:t>
            </a:r>
          </a:p>
        </p:txBody>
      </p:sp>
      <p:sp>
        <p:nvSpPr>
          <p:cNvPr id="2" name="Slide Number Placeholder 1">
            <a:extLst>
              <a:ext uri="{FF2B5EF4-FFF2-40B4-BE49-F238E27FC236}">
                <a16:creationId xmlns:a16="http://schemas.microsoft.com/office/drawing/2014/main" id="{82AC463E-6A4D-7654-B7C9-026E000A308E}"/>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254511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3248874" y="639380"/>
            <a:ext cx="3278926" cy="2556726"/>
          </a:xfrm>
          <a:prstGeom prst="rect">
            <a:avLst/>
          </a:prstGeom>
          <a:noFill/>
          <a:ln w="28575">
            <a:noFill/>
          </a:ln>
        </p:spPr>
        <p:txBody>
          <a:bodyPr wrap="square" rtlCol="0">
            <a:spAutoFit/>
          </a:bodyPr>
          <a:lstStyle/>
          <a:p>
            <a:pPr>
              <a:lnSpc>
                <a:spcPct val="150000"/>
              </a:lnSpc>
            </a:pPr>
            <a:r>
              <a:rPr lang="en-GB" sz="1200" dirty="0"/>
              <a:t>A more common medical use of ultrasound is for body scans and baby scans.  The ultrasound waves are sent into the body by a probe attached to a machine.  When the ultrasound waves encounter a boundary between different tissue types (fluid and soft tissue, bone and soft tissue) some of the waves get reflected.  The rest carry on until they hit another boundary, and again some get reflected.  </a:t>
            </a:r>
          </a:p>
        </p:txBody>
      </p:sp>
      <p:pic>
        <p:nvPicPr>
          <p:cNvPr id="5" name="Picture 4" descr="Related image">
            <a:extLst>
              <a:ext uri="{FF2B5EF4-FFF2-40B4-BE49-F238E27FC236}">
                <a16:creationId xmlns:a16="http://schemas.microsoft.com/office/drawing/2014/main" id="{F941052D-63C3-8303-76BC-8FFF55C9C3D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247238" y="525019"/>
            <a:ext cx="2737262" cy="2671087"/>
          </a:xfrm>
          <a:prstGeom prst="rect">
            <a:avLst/>
          </a:prstGeom>
          <a:noFill/>
        </p:spPr>
      </p:pic>
      <p:sp>
        <p:nvSpPr>
          <p:cNvPr id="7" name="TextBox 6">
            <a:extLst>
              <a:ext uri="{FF2B5EF4-FFF2-40B4-BE49-F238E27FC236}">
                <a16:creationId xmlns:a16="http://schemas.microsoft.com/office/drawing/2014/main" id="{BD314664-C3BA-4589-9D6A-05EF737A4019}"/>
              </a:ext>
            </a:extLst>
          </p:cNvPr>
          <p:cNvSpPr txBox="1"/>
          <p:nvPr/>
        </p:nvSpPr>
        <p:spPr>
          <a:xfrm>
            <a:off x="247238" y="3370783"/>
            <a:ext cx="6280562" cy="1171731"/>
          </a:xfrm>
          <a:prstGeom prst="rect">
            <a:avLst/>
          </a:prstGeom>
          <a:noFill/>
        </p:spPr>
        <p:txBody>
          <a:bodyPr wrap="square" rtlCol="0">
            <a:spAutoFit/>
          </a:bodyPr>
          <a:lstStyle/>
          <a:p>
            <a:pPr>
              <a:lnSpc>
                <a:spcPct val="150000"/>
              </a:lnSpc>
            </a:pPr>
            <a:r>
              <a:rPr lang="en-GB" sz="1200" dirty="0"/>
              <a:t>The reflected waves get detected by the probe and are relayed to the machine.  The machine then calculates the distance of the tissue or organ (boundaries) using the speed of sound in tissue (~1540m/s) and the time of each echo’s return.  The machine then displays the distances and the intensities of the echoes on a screen, creating a 2 dimensional image.</a:t>
            </a:r>
          </a:p>
        </p:txBody>
      </p:sp>
      <p:pic>
        <p:nvPicPr>
          <p:cNvPr id="8" name="Picture 5" descr="ultrasound">
            <a:extLst>
              <a:ext uri="{FF2B5EF4-FFF2-40B4-BE49-F238E27FC236}">
                <a16:creationId xmlns:a16="http://schemas.microsoft.com/office/drawing/2014/main" id="{A56800EC-6F93-E6F9-9C9D-4B73B5A4C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5120591"/>
            <a:ext cx="34544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312BAC1-90BC-91CC-45FD-9B9C7948BECB}"/>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372045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7509748"/>
          </a:xfrm>
          <a:prstGeom prst="rect">
            <a:avLst/>
          </a:prstGeom>
          <a:noFill/>
        </p:spPr>
        <p:txBody>
          <a:bodyPr wrap="square" rtlCol="0">
            <a:spAutoFit/>
          </a:bodyPr>
          <a:lstStyle/>
          <a:p>
            <a:pPr>
              <a:lnSpc>
                <a:spcPct val="150000"/>
              </a:lnSpc>
            </a:pPr>
            <a:r>
              <a:rPr lang="en-GB" sz="1200" b="1" u="sng" dirty="0"/>
              <a:t>Rehearsal questions – Ultrasound</a:t>
            </a:r>
          </a:p>
          <a:p>
            <a:pPr>
              <a:lnSpc>
                <a:spcPct val="150000"/>
              </a:lnSpc>
            </a:pPr>
            <a:endParaRPr lang="en-GB" sz="1200" b="1" u="sng" dirty="0"/>
          </a:p>
          <a:p>
            <a:pPr algn="l">
              <a:lnSpc>
                <a:spcPct val="150000"/>
              </a:lnSpc>
              <a:buFont typeface="+mj-lt"/>
              <a:buAutoNum type="arabicPeriod"/>
            </a:pPr>
            <a:r>
              <a:rPr lang="en-GB" sz="1200" b="1" i="0" dirty="0">
                <a:solidFill>
                  <a:srgbClr val="111111"/>
                </a:solidFill>
                <a:effectLst/>
              </a:rPr>
              <a:t> What is ultrasound?</a:t>
            </a:r>
            <a:r>
              <a:rPr lang="en-GB" sz="1200" b="0" i="0" dirty="0">
                <a:solidFill>
                  <a:srgbClr val="111111"/>
                </a:solidFill>
                <a:effectLst/>
              </a:rPr>
              <a:t> </a:t>
            </a:r>
          </a:p>
          <a:p>
            <a:pPr algn="l">
              <a:lnSpc>
                <a:spcPct val="150000"/>
              </a:lnSpc>
            </a:pPr>
            <a:r>
              <a:rPr lang="en-GB" sz="1200" b="0" i="0" dirty="0">
                <a:solidFill>
                  <a:srgbClr val="111111"/>
                </a:solidFill>
                <a:effectLst/>
              </a:rPr>
              <a:t>………………………………………………………………………………………………………………………………………………………………………………………………………………………………………………………………………………………………………………</a:t>
            </a:r>
            <a:r>
              <a:rPr lang="en-GB" sz="1200" b="1" dirty="0">
                <a:solidFill>
                  <a:srgbClr val="111111"/>
                </a:solidFill>
              </a:rPr>
              <a:t>2. </a:t>
            </a:r>
            <a:r>
              <a:rPr lang="en-GB" sz="1200" b="1" i="0" dirty="0">
                <a:solidFill>
                  <a:srgbClr val="111111"/>
                </a:solidFill>
                <a:effectLst/>
              </a:rPr>
              <a:t>Why can a dog hear the ultrasound produced by a dog whistle but humans cannot?</a:t>
            </a:r>
            <a:r>
              <a:rPr lang="en-GB" sz="1200" b="0" i="0" dirty="0">
                <a:solidFill>
                  <a:srgbClr val="111111"/>
                </a:solidFill>
                <a:effectLst/>
              </a:rPr>
              <a:t> </a:t>
            </a:r>
          </a:p>
          <a:p>
            <a:pPr>
              <a:lnSpc>
                <a:spcPct val="150000"/>
              </a:lnSpc>
            </a:pPr>
            <a:r>
              <a:rPr lang="en-GB" sz="1200" b="0" i="0" dirty="0">
                <a:solidFill>
                  <a:srgbClr val="111111"/>
                </a:solidFill>
                <a:effectLst/>
              </a:rPr>
              <a:t>……………………………………………………………………………………………………………………………………………………………………………………………………………………………………………………………………………………………………………….</a:t>
            </a:r>
          </a:p>
          <a:p>
            <a:pPr algn="l">
              <a:lnSpc>
                <a:spcPct val="150000"/>
              </a:lnSpc>
            </a:pPr>
            <a:r>
              <a:rPr lang="en-GB" sz="1200" b="1" dirty="0">
                <a:solidFill>
                  <a:srgbClr val="111111"/>
                </a:solidFill>
              </a:rPr>
              <a:t>3. </a:t>
            </a:r>
            <a:r>
              <a:rPr lang="en-GB" sz="1200" b="1" i="0" dirty="0">
                <a:solidFill>
                  <a:srgbClr val="111111"/>
                </a:solidFill>
                <a:effectLst/>
              </a:rPr>
              <a:t>What are some uses of ultrasound?</a:t>
            </a:r>
            <a:r>
              <a:rPr lang="en-GB" sz="1200" b="0" i="0" dirty="0">
                <a:solidFill>
                  <a:srgbClr val="111111"/>
                </a:solidFill>
                <a:effectLst/>
              </a:rPr>
              <a:t> </a:t>
            </a:r>
          </a:p>
          <a:p>
            <a:pPr>
              <a:lnSpc>
                <a:spcPct val="150000"/>
              </a:lnSpc>
            </a:pPr>
            <a:r>
              <a:rPr lang="en-GB" sz="1200" b="0" i="0" dirty="0">
                <a:solidFill>
                  <a:srgbClr val="111111"/>
                </a:solidFill>
                <a:effectLst/>
              </a:rPr>
              <a:t>………………………………………………………………………………………………………………………………………………………………………………………………………………………………………………………………………………………………………………</a:t>
            </a:r>
          </a:p>
          <a:p>
            <a:pPr algn="l">
              <a:lnSpc>
                <a:spcPct val="150000"/>
              </a:lnSpc>
            </a:pPr>
            <a:r>
              <a:rPr lang="en-GB" sz="1200" b="1" dirty="0">
                <a:solidFill>
                  <a:srgbClr val="111111"/>
                </a:solidFill>
              </a:rPr>
              <a:t>4. </a:t>
            </a:r>
            <a:r>
              <a:rPr lang="en-GB" sz="1200" b="1" i="0" dirty="0">
                <a:solidFill>
                  <a:srgbClr val="111111"/>
                </a:solidFill>
                <a:effectLst/>
              </a:rPr>
              <a:t>What happens when ultrasound waves meet the boundary between two different materials?</a:t>
            </a:r>
          </a:p>
          <a:p>
            <a:pPr>
              <a:lnSpc>
                <a:spcPct val="150000"/>
              </a:lnSpc>
            </a:pPr>
            <a:r>
              <a:rPr lang="en-GB" sz="1200" b="0" i="0" dirty="0">
                <a:solidFill>
                  <a:srgbClr val="111111"/>
                </a:solidFill>
                <a:effectLst/>
              </a:rPr>
              <a:t>……………………………………………………………………………………………………………………………………………………………………………………………………………………………………………………………………………………………………………………………………………………………………………………………………………………………………………………………………..</a:t>
            </a:r>
            <a:endParaRPr lang="en-GB" sz="1200" b="1" i="0" dirty="0">
              <a:solidFill>
                <a:srgbClr val="111111"/>
              </a:solidFill>
              <a:effectLst/>
            </a:endParaRPr>
          </a:p>
          <a:p>
            <a:pPr algn="l">
              <a:lnSpc>
                <a:spcPct val="150000"/>
              </a:lnSpc>
            </a:pPr>
            <a:r>
              <a:rPr lang="en-GB" sz="1200" dirty="0">
                <a:solidFill>
                  <a:srgbClr val="111111"/>
                </a:solidFill>
              </a:rPr>
              <a:t>5. </a:t>
            </a:r>
            <a:r>
              <a:rPr lang="en-GB" sz="1200" b="1" i="0" dirty="0">
                <a:solidFill>
                  <a:srgbClr val="111111"/>
                </a:solidFill>
                <a:effectLst/>
              </a:rPr>
              <a:t>How is high frequency sound used in echo sounding?</a:t>
            </a:r>
            <a:r>
              <a:rPr lang="en-GB" sz="1200" b="0" i="0" dirty="0">
                <a:solidFill>
                  <a:srgbClr val="111111"/>
                </a:solidFill>
                <a:effectLst/>
              </a:rPr>
              <a:t> </a:t>
            </a:r>
          </a:p>
          <a:p>
            <a:pPr>
              <a:lnSpc>
                <a:spcPct val="150000"/>
              </a:lnSpc>
            </a:pPr>
            <a:r>
              <a:rPr lang="en-GB" sz="1200" b="0" i="0" dirty="0">
                <a:solidFill>
                  <a:srgbClr val="111111"/>
                </a:solidFill>
                <a:effectLst/>
              </a:rPr>
              <a:t>……………………………………………………………………………………………………………………………………………………………………………………………………………………………………………………………………………………………………………………………………………………………………………………………………………………………………………………………………..</a:t>
            </a:r>
          </a:p>
          <a:p>
            <a:pPr algn="l"/>
            <a:r>
              <a:rPr lang="en-GB" sz="1200" b="1" dirty="0"/>
              <a:t>6. Where are the mistakes in this calculation?</a:t>
            </a:r>
          </a:p>
          <a:p>
            <a:r>
              <a:rPr lang="en-GB" sz="1200" dirty="0"/>
              <a:t>A submarine is 1500m away from the bottom of the ocean. The speed of sound in water is 1530m/s. How long will it take for the submarine to detect the ultrasound?</a:t>
            </a:r>
          </a:p>
          <a:p>
            <a:endParaRPr lang="en-GB" sz="1200" dirty="0"/>
          </a:p>
          <a:p>
            <a:r>
              <a:rPr lang="en-GB" sz="1200" dirty="0"/>
              <a:t>Speed = distance ÷ time</a:t>
            </a:r>
          </a:p>
          <a:p>
            <a:r>
              <a:rPr lang="en-GB" sz="1200" dirty="0"/>
              <a:t>Time = distance ÷ speed</a:t>
            </a:r>
          </a:p>
          <a:p>
            <a:r>
              <a:rPr lang="en-GB" sz="1200" dirty="0"/>
              <a:t>Time = 1500/1530= 0.98s</a:t>
            </a:r>
          </a:p>
          <a:p>
            <a:r>
              <a:rPr lang="en-GB" sz="1200" dirty="0"/>
              <a:t>0.98 ÷2= 0.49s to go there and back</a:t>
            </a:r>
          </a:p>
          <a:p>
            <a:pPr algn="l"/>
            <a:endParaRPr lang="en-GB" sz="1200" b="1" dirty="0"/>
          </a:p>
        </p:txBody>
      </p:sp>
      <p:sp>
        <p:nvSpPr>
          <p:cNvPr id="3" name="Slide Number Placeholder 2">
            <a:extLst>
              <a:ext uri="{FF2B5EF4-FFF2-40B4-BE49-F238E27FC236}">
                <a16:creationId xmlns:a16="http://schemas.microsoft.com/office/drawing/2014/main" id="{FBDE8313-041B-51C4-8690-3BABDC371C3A}"/>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3947266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711709"/>
          </a:xfrm>
          <a:prstGeom prst="rect">
            <a:avLst/>
          </a:prstGeom>
          <a:noFill/>
        </p:spPr>
        <p:txBody>
          <a:bodyPr wrap="square" rtlCol="0">
            <a:spAutoFit/>
          </a:bodyPr>
          <a:lstStyle/>
          <a:p>
            <a:pPr>
              <a:lnSpc>
                <a:spcPct val="150000"/>
              </a:lnSpc>
            </a:pPr>
            <a:r>
              <a:rPr lang="en-GB" sz="1200" b="1" u="sng" dirty="0"/>
              <a:t>Knowledge of the structure of the Earth</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r>
              <a:rPr lang="en-GB" sz="1200" b="1" dirty="0"/>
              <a:t>How do we know this about the Earth?</a:t>
            </a:r>
          </a:p>
          <a:p>
            <a:pPr>
              <a:lnSpc>
                <a:spcPct val="150000"/>
              </a:lnSpc>
            </a:pPr>
            <a:r>
              <a:rPr lang="en-GB" sz="1200" dirty="0"/>
              <a:t>Seismic waves provide us with evidence for the structure of the Earth. </a:t>
            </a:r>
            <a:r>
              <a:rPr lang="en-GB" sz="1200" i="0" dirty="0">
                <a:solidFill>
                  <a:srgbClr val="111111"/>
                </a:solidFill>
                <a:effectLst/>
                <a:latin typeface="-apple-system"/>
              </a:rPr>
              <a:t>Seismic waves are energy waves that travel through the Earth’s layers, and are a result of earthquakes, volcanic eruptions, magma movement, large landslides and manmade explosions that give out low-frequency acoustic energy. They are studied by seismologists to understand the interior structure of the Earth. There are two types: body waves (travel through the Earth’s inner layers) and surface waves (only move along the surface)</a:t>
            </a:r>
            <a:endParaRPr lang="en-GB" sz="1200" dirty="0"/>
          </a:p>
        </p:txBody>
      </p:sp>
      <p:pic>
        <p:nvPicPr>
          <p:cNvPr id="3" name="Picture 4" descr="http://jersey.uoregon.edu/~mstrick/AskGeoMan/AskGeoImages/Earth.layers.image.gif">
            <a:extLst>
              <a:ext uri="{FF2B5EF4-FFF2-40B4-BE49-F238E27FC236}">
                <a16:creationId xmlns:a16="http://schemas.microsoft.com/office/drawing/2014/main" id="{991B33E5-AAB8-F54D-31DE-B1B83B6D6DF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5445" y="990675"/>
            <a:ext cx="6007109" cy="39475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20B373D-FADE-7BB1-5945-96E31ECC32FB}"/>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1638158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434710"/>
          </a:xfrm>
          <a:prstGeom prst="rect">
            <a:avLst/>
          </a:prstGeom>
          <a:noFill/>
        </p:spPr>
        <p:txBody>
          <a:bodyPr wrap="square" rtlCol="0">
            <a:spAutoFit/>
          </a:bodyPr>
          <a:lstStyle/>
          <a:p>
            <a:pPr>
              <a:lnSpc>
                <a:spcPct val="150000"/>
              </a:lnSpc>
            </a:pPr>
            <a:r>
              <a:rPr lang="en-GB" sz="1200" b="1" u="sng" dirty="0"/>
              <a:t>Seismic waves:</a:t>
            </a:r>
          </a:p>
          <a:p>
            <a:pPr>
              <a:lnSpc>
                <a:spcPct val="150000"/>
              </a:lnSpc>
            </a:pPr>
            <a:endParaRPr lang="en-GB" sz="1200" b="1" u="sng" dirty="0"/>
          </a:p>
          <a:p>
            <a:pPr>
              <a:lnSpc>
                <a:spcPct val="150000"/>
              </a:lnSpc>
            </a:pPr>
            <a:r>
              <a:rPr lang="en-GB" sz="1200" dirty="0"/>
              <a:t>There are 2 types of seismic wave that can provide us with evidence about the structure of the Earth</a:t>
            </a:r>
          </a:p>
          <a:p>
            <a:pPr>
              <a:lnSpc>
                <a:spcPct val="150000"/>
              </a:lnSpc>
            </a:pPr>
            <a:endParaRPr lang="en-GB" sz="1200" u="sng" dirty="0"/>
          </a:p>
          <a:p>
            <a:pPr>
              <a:lnSpc>
                <a:spcPct val="150000"/>
              </a:lnSpc>
            </a:pPr>
            <a:r>
              <a:rPr lang="en-GB" sz="1200" dirty="0"/>
              <a:t>P-waves (Primary) which are longitudinal waves</a:t>
            </a:r>
          </a:p>
          <a:p>
            <a:pPr>
              <a:lnSpc>
                <a:spcPct val="150000"/>
              </a:lnSpc>
            </a:pPr>
            <a:r>
              <a:rPr lang="en-GB" sz="1200" dirty="0"/>
              <a:t>S-waves (Secondary) which are transverse waves</a:t>
            </a:r>
          </a:p>
          <a:p>
            <a:pPr>
              <a:lnSpc>
                <a:spcPct val="150000"/>
              </a:lnSpc>
            </a:pPr>
            <a:endParaRPr lang="en-GB" sz="1200" dirty="0"/>
          </a:p>
          <a:p>
            <a:pPr>
              <a:lnSpc>
                <a:spcPct val="150000"/>
              </a:lnSpc>
            </a:pPr>
            <a:r>
              <a:rPr lang="en-GB" sz="1200" dirty="0">
                <a:solidFill>
                  <a:srgbClr val="111111"/>
                </a:solidFill>
                <a:latin typeface="-apple-system"/>
              </a:rPr>
              <a:t>P-waves, or primary waves, are the fastest seismic waves and the first to be detected by seismographs. They can travel through solids, liquids, and gases.</a:t>
            </a: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r>
              <a:rPr lang="en-GB" sz="1200" dirty="0">
                <a:solidFill>
                  <a:srgbClr val="111111"/>
                </a:solidFill>
                <a:latin typeface="-apple-system"/>
              </a:rPr>
              <a:t>S-waves, or secondary waves, are slower than P-waves and are the second to be detected. They can only travel through solids, not through liquids or gases. This is why S-waves are not detected in the Earth’s outer core, which is liquid.</a:t>
            </a:r>
          </a:p>
          <a:p>
            <a:pPr algn="l">
              <a:lnSpc>
                <a:spcPct val="150000"/>
              </a:lnSpc>
            </a:pPr>
            <a:r>
              <a:rPr lang="en-GB" sz="1200" i="0" dirty="0">
                <a:solidFill>
                  <a:srgbClr val="111111"/>
                </a:solidFill>
                <a:effectLst/>
                <a:latin typeface="-apple-system"/>
              </a:rPr>
              <a:t> </a:t>
            </a:r>
            <a:endParaRPr lang="en-GB" sz="1200" dirty="0"/>
          </a:p>
        </p:txBody>
      </p:sp>
      <p:pic>
        <p:nvPicPr>
          <p:cNvPr id="5" name="Picture 4">
            <a:extLst>
              <a:ext uri="{FF2B5EF4-FFF2-40B4-BE49-F238E27FC236}">
                <a16:creationId xmlns:a16="http://schemas.microsoft.com/office/drawing/2014/main" id="{4AF4D313-6E71-8CEF-3F6D-21178E21AD0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4" t="28930" r="14444" b="12469"/>
          <a:stretch/>
        </p:blipFill>
        <p:spPr>
          <a:xfrm>
            <a:off x="655522" y="3369638"/>
            <a:ext cx="2921000" cy="2038973"/>
          </a:xfrm>
          <a:prstGeom prst="rect">
            <a:avLst/>
          </a:prstGeom>
        </p:spPr>
      </p:pic>
      <p:sp>
        <p:nvSpPr>
          <p:cNvPr id="6" name="TextBox 5">
            <a:extLst>
              <a:ext uri="{FF2B5EF4-FFF2-40B4-BE49-F238E27FC236}">
                <a16:creationId xmlns:a16="http://schemas.microsoft.com/office/drawing/2014/main" id="{E0293E47-91B8-DC17-EAE2-88B09881AA04}"/>
              </a:ext>
            </a:extLst>
          </p:cNvPr>
          <p:cNvSpPr txBox="1"/>
          <p:nvPr/>
        </p:nvSpPr>
        <p:spPr>
          <a:xfrm>
            <a:off x="3908658" y="3128884"/>
            <a:ext cx="2717800" cy="2279727"/>
          </a:xfrm>
          <a:prstGeom prst="rect">
            <a:avLst/>
          </a:prstGeom>
          <a:noFill/>
        </p:spPr>
        <p:txBody>
          <a:bodyPr wrap="square" rtlCol="0">
            <a:spAutoFit/>
          </a:bodyPr>
          <a:lstStyle/>
          <a:p>
            <a:pPr>
              <a:lnSpc>
                <a:spcPct val="150000"/>
              </a:lnSpc>
            </a:pPr>
            <a:r>
              <a:rPr lang="en-GB" sz="1200" dirty="0"/>
              <a:t>P-waves can be detected on the opposite side of the Earth.  As they move through the different materials of the Earth they get refracted.  These refractions cause shadow zones where no P-waves are detected.  This provides evidence that the Earth has a solid inner core.</a:t>
            </a:r>
          </a:p>
        </p:txBody>
      </p:sp>
      <p:pic>
        <p:nvPicPr>
          <p:cNvPr id="8" name="Picture 7">
            <a:extLst>
              <a:ext uri="{FF2B5EF4-FFF2-40B4-BE49-F238E27FC236}">
                <a16:creationId xmlns:a16="http://schemas.microsoft.com/office/drawing/2014/main" id="{18320779-9BC4-FE37-3A8B-C0603423BDD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8518" t="32882" r="14815" b="8021"/>
          <a:stretch/>
        </p:blipFill>
        <p:spPr>
          <a:xfrm>
            <a:off x="655522" y="6545932"/>
            <a:ext cx="2921000" cy="2038973"/>
          </a:xfrm>
          <a:prstGeom prst="rect">
            <a:avLst/>
          </a:prstGeom>
        </p:spPr>
      </p:pic>
      <p:sp>
        <p:nvSpPr>
          <p:cNvPr id="9" name="TextBox 8">
            <a:extLst>
              <a:ext uri="{FF2B5EF4-FFF2-40B4-BE49-F238E27FC236}">
                <a16:creationId xmlns:a16="http://schemas.microsoft.com/office/drawing/2014/main" id="{8DBC4E8D-13A8-9653-3B97-858EC2D730DC}"/>
              </a:ext>
            </a:extLst>
          </p:cNvPr>
          <p:cNvSpPr txBox="1"/>
          <p:nvPr/>
        </p:nvSpPr>
        <p:spPr>
          <a:xfrm>
            <a:off x="3949661" y="6305178"/>
            <a:ext cx="2717800" cy="1171731"/>
          </a:xfrm>
          <a:prstGeom prst="rect">
            <a:avLst/>
          </a:prstGeom>
          <a:noFill/>
        </p:spPr>
        <p:txBody>
          <a:bodyPr wrap="square" rtlCol="0">
            <a:spAutoFit/>
          </a:bodyPr>
          <a:lstStyle/>
          <a:p>
            <a:pPr>
              <a:lnSpc>
                <a:spcPct val="150000"/>
              </a:lnSpc>
            </a:pPr>
            <a:r>
              <a:rPr lang="en-GB" sz="1200" dirty="0"/>
              <a:t>S-waves cannot be detected on the opposite side of the Earth.  This suggests that the mantle has solid properties and there is a liquid outer core.</a:t>
            </a:r>
          </a:p>
        </p:txBody>
      </p:sp>
      <p:sp>
        <p:nvSpPr>
          <p:cNvPr id="3" name="Slide Number Placeholder 2">
            <a:extLst>
              <a:ext uri="{FF2B5EF4-FFF2-40B4-BE49-F238E27FC236}">
                <a16:creationId xmlns:a16="http://schemas.microsoft.com/office/drawing/2014/main" id="{33ACCE94-EB74-746B-99F7-C5E6D694B6DD}"/>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1839332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3757054"/>
          </a:xfrm>
          <a:prstGeom prst="rect">
            <a:avLst/>
          </a:prstGeom>
          <a:noFill/>
        </p:spPr>
        <p:txBody>
          <a:bodyPr wrap="square" rtlCol="0">
            <a:spAutoFit/>
          </a:bodyPr>
          <a:lstStyle/>
          <a:p>
            <a:pPr>
              <a:lnSpc>
                <a:spcPct val="150000"/>
              </a:lnSpc>
            </a:pPr>
            <a:r>
              <a:rPr lang="en-GB" sz="1200" b="1" u="sng" dirty="0"/>
              <a:t>You do – Wrong answers</a:t>
            </a:r>
          </a:p>
          <a:p>
            <a:pPr>
              <a:lnSpc>
                <a:spcPct val="150000"/>
              </a:lnSpc>
            </a:pPr>
            <a:r>
              <a:rPr lang="en-GB" sz="1200" dirty="0"/>
              <a:t>Read the paragraph below.  </a:t>
            </a:r>
            <a:r>
              <a:rPr lang="en-GB" sz="1200" b="1" u="sng" dirty="0"/>
              <a:t>Underline</a:t>
            </a:r>
            <a:r>
              <a:rPr lang="en-GB" sz="1200" dirty="0"/>
              <a:t> incorrect phrases and </a:t>
            </a:r>
            <a:r>
              <a:rPr lang="en-GB" sz="1200" b="1" dirty="0"/>
              <a:t>correct</a:t>
            </a:r>
            <a:r>
              <a:rPr lang="en-GB" sz="1200" dirty="0"/>
              <a:t>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i="0" u="none" strike="noStrike" cap="none" normalizeH="0" baseline="0" dirty="0">
                <a:ln>
                  <a:noFill/>
                </a:ln>
                <a:solidFill>
                  <a:schemeClr val="tx1"/>
                </a:solidFill>
                <a:effectLst/>
              </a:rPr>
              <a:t>P-waves are transverse seismic waves. They can travel through both solids and liquids, and they move at different speeds depending on the medium. They are also slower than S-waves.</a:t>
            </a: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i="0" u="none" strike="noStrike" cap="none" normalizeH="0" baseline="0" dirty="0">
                <a:ln>
                  <a:noFill/>
                </a:ln>
                <a:solidFill>
                  <a:schemeClr val="tx1"/>
                </a:solidFill>
                <a:effectLst/>
              </a:rPr>
              <a:t>On the other hand, S-waves are longitudinal seismic waves. They can only travel through solids and are faster than P-waves.</a:t>
            </a:r>
          </a:p>
          <a:p>
            <a:pPr marL="0" marR="0" lvl="0" indent="0" algn="l" defTabSz="914400" rtl="0" eaLnBrk="0" fontAlgn="t" latinLnBrk="0" hangingPunct="0">
              <a:lnSpc>
                <a:spcPct val="15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endParaRP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i="0" u="none" strike="noStrike" cap="none" normalizeH="0" baseline="0" dirty="0">
                <a:ln>
                  <a:noFill/>
                </a:ln>
                <a:solidFill>
                  <a:schemeClr val="tx1"/>
                </a:solidFill>
                <a:effectLst/>
              </a:rPr>
              <a:t>It’s important to note that only S-waves are detected on the opposite side of the Earth to an earthquake, suggesting the inner core of the Earth is liquid – hence no P-waves can penetrate it. This provides evidence for the structure and size of the Earth’s core.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a:lnSpc>
                <a:spcPct val="150000"/>
              </a:lnSpc>
            </a:pPr>
            <a:endParaRPr lang="en-GB" sz="1200" b="1" dirty="0"/>
          </a:p>
          <a:p>
            <a:pPr>
              <a:lnSpc>
                <a:spcPct val="150000"/>
              </a:lnSpc>
            </a:pPr>
            <a:endParaRPr lang="en-GB" sz="1200" b="1" u="sng" dirty="0"/>
          </a:p>
        </p:txBody>
      </p:sp>
      <p:sp>
        <p:nvSpPr>
          <p:cNvPr id="3" name="Slide Number Placeholder 2">
            <a:extLst>
              <a:ext uri="{FF2B5EF4-FFF2-40B4-BE49-F238E27FC236}">
                <a16:creationId xmlns:a16="http://schemas.microsoft.com/office/drawing/2014/main" id="{A9A7BCEE-8B34-9678-19E3-740F5869E346}"/>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2163034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340734"/>
          </a:xfrm>
          <a:prstGeom prst="rect">
            <a:avLst/>
          </a:prstGeom>
          <a:noFill/>
        </p:spPr>
        <p:txBody>
          <a:bodyPr wrap="square" rtlCol="0">
            <a:spAutoFit/>
          </a:bodyPr>
          <a:lstStyle/>
          <a:p>
            <a:pPr>
              <a:lnSpc>
                <a:spcPct val="150000"/>
              </a:lnSpc>
            </a:pPr>
            <a:r>
              <a:rPr lang="en-GB" sz="1200" b="1" u="sng" dirty="0"/>
              <a:t>Exam questions</a:t>
            </a:r>
          </a:p>
        </p:txBody>
      </p:sp>
      <p:pic>
        <p:nvPicPr>
          <p:cNvPr id="7" name="Picture 6">
            <a:extLst>
              <a:ext uri="{FF2B5EF4-FFF2-40B4-BE49-F238E27FC236}">
                <a16:creationId xmlns:a16="http://schemas.microsoft.com/office/drawing/2014/main" id="{F77732AA-A6AF-45B4-38E8-9AB0597EF726}"/>
              </a:ext>
            </a:extLst>
          </p:cNvPr>
          <p:cNvPicPr>
            <a:picLocks noChangeAspect="1"/>
          </p:cNvPicPr>
          <p:nvPr/>
        </p:nvPicPr>
        <p:blipFill rotWithShape="1">
          <a:blip r:embed="rId2"/>
          <a:srcRect l="16482" t="12470" r="51296" b="8847"/>
          <a:stretch/>
        </p:blipFill>
        <p:spPr>
          <a:xfrm>
            <a:off x="323385" y="599869"/>
            <a:ext cx="6001215" cy="8243048"/>
          </a:xfrm>
          <a:prstGeom prst="rect">
            <a:avLst/>
          </a:prstGeom>
        </p:spPr>
      </p:pic>
      <p:sp>
        <p:nvSpPr>
          <p:cNvPr id="3" name="Slide Number Placeholder 2">
            <a:extLst>
              <a:ext uri="{FF2B5EF4-FFF2-40B4-BE49-F238E27FC236}">
                <a16:creationId xmlns:a16="http://schemas.microsoft.com/office/drawing/2014/main" id="{DFEF0CB3-0198-7967-B042-2A6FDB3E3D01}"/>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169789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Reflection of waves</a:t>
                      </a:r>
                    </a:p>
                    <a:p>
                      <a:pPr>
                        <a:lnSpc>
                          <a:spcPct val="150000"/>
                        </a:lnSpc>
                      </a:pPr>
                      <a:r>
                        <a:rPr lang="en-GB" sz="1200" b="0" u="none" dirty="0">
                          <a:solidFill>
                            <a:schemeClr val="tx1"/>
                          </a:solidFill>
                        </a:rPr>
                        <a:t>Waves including sound and light - can be reflected at the boundary between two different materials. The reflection of sound causes echoes.</a:t>
                      </a:r>
                    </a:p>
                    <a:p>
                      <a:pPr>
                        <a:lnSpc>
                          <a:spcPct val="150000"/>
                        </a:lnSpc>
                      </a:pPr>
                      <a:r>
                        <a:rPr lang="en-GB" sz="1200" b="0" u="none" dirty="0">
                          <a:solidFill>
                            <a:schemeClr val="tx1"/>
                          </a:solidFill>
                        </a:rPr>
                        <a:t>The law of reflection states that:</a:t>
                      </a:r>
                    </a:p>
                    <a:p>
                      <a:pPr>
                        <a:lnSpc>
                          <a:spcPct val="150000"/>
                        </a:lnSpc>
                      </a:pPr>
                      <a:r>
                        <a:rPr lang="en-GB" sz="1200" b="1" u="none" dirty="0">
                          <a:solidFill>
                            <a:schemeClr val="tx1"/>
                          </a:solidFill>
                        </a:rPr>
                        <a:t>angle of incidence = angle of reflection</a:t>
                      </a:r>
                      <a:endParaRPr lang="en-GB" sz="1200" b="0" u="none" dirty="0">
                        <a:solidFill>
                          <a:schemeClr val="tx1"/>
                        </a:solidFill>
                      </a:endParaRPr>
                    </a:p>
                    <a:p>
                      <a:pPr>
                        <a:lnSpc>
                          <a:spcPct val="150000"/>
                        </a:lnSpc>
                      </a:pPr>
                      <a:r>
                        <a:rPr lang="en-GB" sz="1200" b="0" u="none" dirty="0">
                          <a:solidFill>
                            <a:schemeClr val="tx1"/>
                          </a:solidFill>
                        </a:rPr>
                        <a:t>For example, if a light ray hits a surface at 32°, it will be reflected at 32°.</a:t>
                      </a:r>
                    </a:p>
                    <a:p>
                      <a:pPr>
                        <a:lnSpc>
                          <a:spcPct val="150000"/>
                        </a:lnSpc>
                      </a:pPr>
                      <a:r>
                        <a:rPr lang="en-GB" sz="1200" b="0" u="none" dirty="0">
                          <a:solidFill>
                            <a:schemeClr val="tx1"/>
                          </a:solidFill>
                        </a:rPr>
                        <a:t>The  angles of incidence and reflection are measured between the light ray and the </a:t>
                      </a:r>
                    </a:p>
                    <a:p>
                      <a:pPr>
                        <a:lnSpc>
                          <a:spcPct val="150000"/>
                        </a:lnSpc>
                      </a:pPr>
                      <a:r>
                        <a:rPr lang="en-GB" sz="1200" b="0" u="none" dirty="0">
                          <a:solidFill>
                            <a:schemeClr val="tx1"/>
                          </a:solidFill>
                        </a:rPr>
                        <a:t>normal (an imaginary line at 90° to the surface). The diagrams show a water wave being reflected at a barrier, and a light ray being reflected at a plane mirror.</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Specular reflection</a:t>
                      </a:r>
                    </a:p>
                    <a:p>
                      <a:pPr>
                        <a:lnSpc>
                          <a:spcPct val="150000"/>
                        </a:lnSpc>
                      </a:pPr>
                      <a:r>
                        <a:rPr lang="en-GB" sz="1200" b="0" u="none" dirty="0">
                          <a:solidFill>
                            <a:schemeClr val="tx1"/>
                          </a:solidFill>
                        </a:rPr>
                        <a:t>Reflection from a smooth, flat surface is called specular reflection. This is the type of reflection that happens with a flat mirror. The image in a mirror is:</a:t>
                      </a:r>
                    </a:p>
                    <a:p>
                      <a:pPr marL="171450" indent="-171450">
                        <a:lnSpc>
                          <a:spcPct val="150000"/>
                        </a:lnSpc>
                        <a:buFont typeface="Arial" panose="020B0604020202020204" pitchFamily="34" charset="0"/>
                        <a:buChar char="•"/>
                      </a:pPr>
                      <a:r>
                        <a:rPr lang="en-GB" sz="1200" b="0" u="none" dirty="0">
                          <a:solidFill>
                            <a:schemeClr val="tx1"/>
                          </a:solidFill>
                        </a:rPr>
                        <a:t>upright</a:t>
                      </a:r>
                    </a:p>
                    <a:p>
                      <a:pPr marL="171450" indent="-171450">
                        <a:lnSpc>
                          <a:spcPct val="150000"/>
                        </a:lnSpc>
                        <a:buFont typeface="Arial" panose="020B0604020202020204" pitchFamily="34" charset="0"/>
                        <a:buChar char="•"/>
                      </a:pPr>
                      <a:r>
                        <a:rPr lang="en-GB" sz="1200" b="0" u="none" dirty="0">
                          <a:solidFill>
                            <a:schemeClr val="tx1"/>
                          </a:solidFill>
                        </a:rPr>
                        <a:t>virtual</a:t>
                      </a:r>
                    </a:p>
                    <a:p>
                      <a:pPr>
                        <a:lnSpc>
                          <a:spcPct val="150000"/>
                        </a:lnSpc>
                      </a:pPr>
                      <a:r>
                        <a:rPr lang="en-GB" sz="1200" b="0" u="none" dirty="0">
                          <a:solidFill>
                            <a:schemeClr val="tx1"/>
                          </a:solidFill>
                        </a:rPr>
                        <a:t>In a virtual image, the rays appear to diverge from behind the mirror, so the image appears to come from behind the mirror.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plane mirror&#10;&#10;Description automatically generated">
            <a:extLst>
              <a:ext uri="{FF2B5EF4-FFF2-40B4-BE49-F238E27FC236}">
                <a16:creationId xmlns:a16="http://schemas.microsoft.com/office/drawing/2014/main" id="{C2DDDD16-B982-6788-CCF6-F5E0844DAE4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03248" y="2950775"/>
            <a:ext cx="5307980" cy="2543407"/>
          </a:xfrm>
          <a:prstGeom prst="rect">
            <a:avLst/>
          </a:prstGeom>
        </p:spPr>
      </p:pic>
      <p:sp>
        <p:nvSpPr>
          <p:cNvPr id="3" name="Slide Number Placeholder 2">
            <a:extLst>
              <a:ext uri="{FF2B5EF4-FFF2-40B4-BE49-F238E27FC236}">
                <a16:creationId xmlns:a16="http://schemas.microsoft.com/office/drawing/2014/main" id="{18392BD4-C6FB-935E-91D1-50A0FBFCFD6A}"/>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3665330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2EF87CF9-2C6C-5F5D-3798-B965000BE947}"/>
              </a:ext>
            </a:extLst>
          </p:cNvPr>
          <p:cNvPicPr>
            <a:picLocks noChangeAspect="1"/>
          </p:cNvPicPr>
          <p:nvPr/>
        </p:nvPicPr>
        <p:blipFill rotWithShape="1">
          <a:blip r:embed="rId2"/>
          <a:srcRect l="18889" t="14116" r="51167" b="9506"/>
          <a:stretch/>
        </p:blipFill>
        <p:spPr>
          <a:xfrm>
            <a:off x="504593" y="609949"/>
            <a:ext cx="5629508" cy="8076935"/>
          </a:xfrm>
          <a:prstGeom prst="rect">
            <a:avLst/>
          </a:prstGeom>
        </p:spPr>
      </p:pic>
      <p:sp>
        <p:nvSpPr>
          <p:cNvPr id="3" name="Slide Number Placeholder 2">
            <a:extLst>
              <a:ext uri="{FF2B5EF4-FFF2-40B4-BE49-F238E27FC236}">
                <a16:creationId xmlns:a16="http://schemas.microsoft.com/office/drawing/2014/main" id="{E621BE22-0C89-CCB9-18A1-2619D3027CBC}"/>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643746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 </a:t>
            </a:r>
          </a:p>
          <a:p>
            <a:pPr>
              <a:lnSpc>
                <a:spcPct val="150000"/>
              </a:lnSpc>
            </a:pPr>
            <a:endParaRPr lang="en-GB" sz="1200" b="1" u="sng" dirty="0"/>
          </a:p>
        </p:txBody>
      </p:sp>
      <p:pic>
        <p:nvPicPr>
          <p:cNvPr id="5" name="Picture 4">
            <a:extLst>
              <a:ext uri="{FF2B5EF4-FFF2-40B4-BE49-F238E27FC236}">
                <a16:creationId xmlns:a16="http://schemas.microsoft.com/office/drawing/2014/main" id="{AEA33217-810E-A6BF-2F82-AECDDA37E66B}"/>
              </a:ext>
            </a:extLst>
          </p:cNvPr>
          <p:cNvPicPr>
            <a:picLocks noChangeAspect="1"/>
          </p:cNvPicPr>
          <p:nvPr/>
        </p:nvPicPr>
        <p:blipFill rotWithShape="1">
          <a:blip r:embed="rId2"/>
          <a:srcRect l="54074" t="14445" r="16851" b="19053"/>
          <a:stretch/>
        </p:blipFill>
        <p:spPr>
          <a:xfrm>
            <a:off x="323384" y="723900"/>
            <a:ext cx="5950415" cy="7655948"/>
          </a:xfrm>
          <a:prstGeom prst="rect">
            <a:avLst/>
          </a:prstGeom>
        </p:spPr>
      </p:pic>
      <p:sp>
        <p:nvSpPr>
          <p:cNvPr id="3" name="Slide Number Placeholder 2">
            <a:extLst>
              <a:ext uri="{FF2B5EF4-FFF2-40B4-BE49-F238E27FC236}">
                <a16:creationId xmlns:a16="http://schemas.microsoft.com/office/drawing/2014/main" id="{A939FC9C-B3C1-CA3C-3AA8-6F7C214AF11F}"/>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2677911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F616C341-2459-FA44-062F-01CA714ECCEC}"/>
              </a:ext>
            </a:extLst>
          </p:cNvPr>
          <p:cNvPicPr>
            <a:picLocks noChangeAspect="1"/>
          </p:cNvPicPr>
          <p:nvPr/>
        </p:nvPicPr>
        <p:blipFill rotWithShape="1">
          <a:blip r:embed="rId2"/>
          <a:srcRect l="20556" t="14775" r="51296" b="46049"/>
          <a:stretch/>
        </p:blipFill>
        <p:spPr>
          <a:xfrm>
            <a:off x="323384" y="834482"/>
            <a:ext cx="6026615" cy="4718205"/>
          </a:xfrm>
          <a:prstGeom prst="rect">
            <a:avLst/>
          </a:prstGeom>
        </p:spPr>
      </p:pic>
      <p:sp>
        <p:nvSpPr>
          <p:cNvPr id="3" name="Slide Number Placeholder 2">
            <a:extLst>
              <a:ext uri="{FF2B5EF4-FFF2-40B4-BE49-F238E27FC236}">
                <a16:creationId xmlns:a16="http://schemas.microsoft.com/office/drawing/2014/main" id="{A493AEE6-B10E-AD51-D86A-8DE98633BF5F}"/>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2297390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7DBCEC31-1A6A-3F34-FA07-A3104A4430CE}"/>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3275172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7DBCEC31-1A6A-3F34-FA07-A3104A4430CE}"/>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2554057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56712308"/>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E71FB583-D332-48C8-EAF4-D9AB8B8C7CD5}"/>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554824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ACB9D80E-9711-EF87-E388-3F25661406F0}"/>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408556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3E002AAA-D2FB-D10E-926D-6F358F74AE74}"/>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1318219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Slide Number Placeholder 2">
            <a:extLst>
              <a:ext uri="{FF2B5EF4-FFF2-40B4-BE49-F238E27FC236}">
                <a16:creationId xmlns:a16="http://schemas.microsoft.com/office/drawing/2014/main" id="{391B1D63-F285-093E-79F8-EA65B49B7F3E}"/>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3383337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3A57BD40-E9C1-D5F8-19DD-AF80751A9787}"/>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50070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solidFill>
                            <a:schemeClr val="tx1"/>
                          </a:solidFill>
                        </a:rPr>
                        <a:t>A ray diagram showing how an image forms in a plane mirror.</a:t>
                      </a:r>
                    </a:p>
                    <a:p>
                      <a:pPr>
                        <a:lnSpc>
                          <a:spcPct val="150000"/>
                        </a:lnSpc>
                      </a:pPr>
                      <a:r>
                        <a:rPr lang="en-GB" sz="1200" u="sng" dirty="0">
                          <a:solidFill>
                            <a:schemeClr val="tx1"/>
                          </a:solidFill>
                        </a:rPr>
                        <a:t>Diffuse reflection</a:t>
                      </a:r>
                    </a:p>
                    <a:p>
                      <a:pPr>
                        <a:lnSpc>
                          <a:spcPct val="150000"/>
                        </a:lnSpc>
                      </a:pPr>
                      <a:r>
                        <a:rPr lang="en-GB" sz="1200" b="0" u="none" dirty="0">
                          <a:solidFill>
                            <a:schemeClr val="tx1"/>
                          </a:solidFill>
                        </a:rPr>
                        <a:t>If a surface is rough, diffuse reflection happens. Instead of forming an image, the reflected light is scattered in all directions. This may cause a distorted image of the object, as occurs with rippling water, or no image at all. Each individual reflection still obeys the law of reflection, but the different parts of the rough surface are at different angles.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Diffuse reflection or scattering from a rough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mirror image&#10;&#10;Description automatically generated">
            <a:extLst>
              <a:ext uri="{FF2B5EF4-FFF2-40B4-BE49-F238E27FC236}">
                <a16:creationId xmlns:a16="http://schemas.microsoft.com/office/drawing/2014/main" id="{4749D635-F8A8-1886-1D69-4A87E1391CC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83915" y="554773"/>
            <a:ext cx="5137761" cy="3359305"/>
          </a:xfrm>
          <a:prstGeom prst="rect">
            <a:avLst/>
          </a:prstGeom>
        </p:spPr>
      </p:pic>
      <p:pic>
        <p:nvPicPr>
          <p:cNvPr id="7" name="Picture 6" descr="A diagram of a graph showing the growth of the sun&#10;&#10;Description automatically generated with medium confidence">
            <a:extLst>
              <a:ext uri="{FF2B5EF4-FFF2-40B4-BE49-F238E27FC236}">
                <a16:creationId xmlns:a16="http://schemas.microsoft.com/office/drawing/2014/main" id="{9DBD88B1-302A-1297-C754-B254248EF9C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54088" y="5795210"/>
            <a:ext cx="5535561" cy="1987124"/>
          </a:xfrm>
          <a:prstGeom prst="rect">
            <a:avLst/>
          </a:prstGeom>
        </p:spPr>
      </p:pic>
      <p:sp>
        <p:nvSpPr>
          <p:cNvPr id="3" name="Slide Number Placeholder 2">
            <a:extLst>
              <a:ext uri="{FF2B5EF4-FFF2-40B4-BE49-F238E27FC236}">
                <a16:creationId xmlns:a16="http://schemas.microsoft.com/office/drawing/2014/main" id="{CB0834A6-15BC-DDD3-B5F3-6EFE9BD49F52}"/>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2210325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Waves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nvGraphicFramePr>
        <p:xfrm>
          <a:off x="273050" y="1292002"/>
          <a:ext cx="6305550" cy="755700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9510">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09510">
                <a:tc>
                  <a:txBody>
                    <a:bodyPr/>
                    <a:lstStyle/>
                    <a:p>
                      <a:r>
                        <a:rPr lang="en-US" sz="1200" dirty="0"/>
                        <a:t>1</a:t>
                      </a:r>
                    </a:p>
                  </a:txBody>
                  <a:tcPr>
                    <a:solidFill>
                      <a:schemeClr val="bg1">
                        <a:lumMod val="75000"/>
                      </a:schemeClr>
                    </a:solidFill>
                  </a:tcPr>
                </a:tc>
                <a:tc>
                  <a:txBody>
                    <a:bodyPr/>
                    <a:lstStyle/>
                    <a:p>
                      <a:r>
                        <a:rPr lang="en-GB" sz="1200" dirty="0"/>
                        <a:t>Amplitude</a:t>
                      </a:r>
                    </a:p>
                  </a:txBody>
                  <a:tcPr>
                    <a:solidFill>
                      <a:schemeClr val="bg1">
                        <a:lumMod val="85000"/>
                      </a:schemeClr>
                    </a:solidFill>
                  </a:tcPr>
                </a:tc>
                <a:tc>
                  <a:txBody>
                    <a:bodyPr/>
                    <a:lstStyle/>
                    <a:p>
                      <a:r>
                        <a:rPr lang="en-GB" sz="1200" dirty="0"/>
                        <a:t>The distance from a peak to the zero position of a wave. </a:t>
                      </a:r>
                    </a:p>
                  </a:txBody>
                  <a:tcPr/>
                </a:tc>
                <a:extLst>
                  <a:ext uri="{0D108BD9-81ED-4DB2-BD59-A6C34878D82A}">
                    <a16:rowId xmlns:a16="http://schemas.microsoft.com/office/drawing/2014/main" val="241228286"/>
                  </a:ext>
                </a:extLst>
              </a:tr>
              <a:tr h="309510">
                <a:tc>
                  <a:txBody>
                    <a:bodyPr/>
                    <a:lstStyle/>
                    <a:p>
                      <a:r>
                        <a:rPr lang="en-US" sz="1200" dirty="0"/>
                        <a:t>2</a:t>
                      </a:r>
                    </a:p>
                  </a:txBody>
                  <a:tcPr>
                    <a:solidFill>
                      <a:schemeClr val="bg1">
                        <a:lumMod val="75000"/>
                      </a:schemeClr>
                    </a:solidFill>
                  </a:tcPr>
                </a:tc>
                <a:tc>
                  <a:txBody>
                    <a:bodyPr/>
                    <a:lstStyle/>
                    <a:p>
                      <a:r>
                        <a:rPr lang="en-GB" sz="1200" dirty="0"/>
                        <a:t>Frequency</a:t>
                      </a:r>
                    </a:p>
                  </a:txBody>
                  <a:tcPr>
                    <a:solidFill>
                      <a:schemeClr val="bg1">
                        <a:lumMod val="85000"/>
                      </a:schemeClr>
                    </a:solidFill>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797581471"/>
                  </a:ext>
                </a:extLst>
              </a:tr>
              <a:tr h="309510">
                <a:tc>
                  <a:txBody>
                    <a:bodyPr/>
                    <a:lstStyle/>
                    <a:p>
                      <a:r>
                        <a:rPr lang="en-US" sz="1200" dirty="0"/>
                        <a:t>3</a:t>
                      </a:r>
                    </a:p>
                  </a:txBody>
                  <a:tcPr>
                    <a:solidFill>
                      <a:schemeClr val="bg1">
                        <a:lumMod val="75000"/>
                      </a:schemeClr>
                    </a:solidFill>
                  </a:tcPr>
                </a:tc>
                <a:tc>
                  <a:txBody>
                    <a:bodyPr/>
                    <a:lstStyle/>
                    <a:p>
                      <a:r>
                        <a:rPr lang="en-GB" sz="1200" dirty="0"/>
                        <a:t>Time period</a:t>
                      </a:r>
                    </a:p>
                  </a:txBody>
                  <a:tcPr>
                    <a:solidFill>
                      <a:schemeClr val="bg1">
                        <a:lumMod val="85000"/>
                      </a:schemeClr>
                    </a:solidFill>
                  </a:tcPr>
                </a:tc>
                <a:tc>
                  <a:txBody>
                    <a:bodyPr/>
                    <a:lstStyle/>
                    <a:p>
                      <a:r>
                        <a:rPr lang="en-GB" sz="1200" dirty="0"/>
                        <a:t>Time taken for one complete wave to pass.</a:t>
                      </a:r>
                    </a:p>
                  </a:txBody>
                  <a:tcPr/>
                </a:tc>
                <a:extLst>
                  <a:ext uri="{0D108BD9-81ED-4DB2-BD59-A6C34878D82A}">
                    <a16:rowId xmlns:a16="http://schemas.microsoft.com/office/drawing/2014/main" val="1712730032"/>
                  </a:ext>
                </a:extLst>
              </a:tr>
              <a:tr h="515851">
                <a:tc>
                  <a:txBody>
                    <a:bodyPr/>
                    <a:lstStyle/>
                    <a:p>
                      <a:r>
                        <a:rPr lang="en-US" sz="1200" dirty="0"/>
                        <a:t>4</a:t>
                      </a:r>
                    </a:p>
                  </a:txBody>
                  <a:tcPr>
                    <a:solidFill>
                      <a:schemeClr val="bg1">
                        <a:lumMod val="75000"/>
                      </a:schemeClr>
                    </a:solidFill>
                  </a:tcPr>
                </a:tc>
                <a:tc>
                  <a:txBody>
                    <a:bodyPr/>
                    <a:lstStyle/>
                    <a:p>
                      <a:r>
                        <a:rPr lang="en-GB" sz="1200" dirty="0"/>
                        <a:t>Ray diagram</a:t>
                      </a:r>
                    </a:p>
                  </a:txBody>
                  <a:tcPr>
                    <a:solidFill>
                      <a:schemeClr val="bg1">
                        <a:lumMod val="85000"/>
                      </a:schemeClr>
                    </a:solidFill>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842608782"/>
                  </a:ext>
                </a:extLst>
              </a:tr>
              <a:tr h="309510">
                <a:tc>
                  <a:txBody>
                    <a:bodyPr/>
                    <a:lstStyle/>
                    <a:p>
                      <a:r>
                        <a:rPr lang="en-US" sz="1200" dirty="0"/>
                        <a:t>5</a:t>
                      </a:r>
                    </a:p>
                  </a:txBody>
                  <a:tcPr>
                    <a:solidFill>
                      <a:schemeClr val="bg1">
                        <a:lumMod val="75000"/>
                      </a:schemeClr>
                    </a:solidFill>
                  </a:tcPr>
                </a:tc>
                <a:tc>
                  <a:txBody>
                    <a:bodyPr/>
                    <a:lstStyle/>
                    <a:p>
                      <a:r>
                        <a:rPr lang="en-GB" sz="1200" dirty="0"/>
                        <a:t>Normal line</a:t>
                      </a:r>
                    </a:p>
                  </a:txBody>
                  <a:tcPr>
                    <a:solidFill>
                      <a:schemeClr val="bg1">
                        <a:lumMod val="85000"/>
                      </a:schemeClr>
                    </a:solidFill>
                  </a:tcPr>
                </a:tc>
                <a:tc>
                  <a:txBody>
                    <a:bodyPr/>
                    <a:lstStyle/>
                    <a:p>
                      <a:r>
                        <a:rPr lang="en-GB" sz="1200" dirty="0"/>
                        <a:t>A line drawn perpendicular to a surface. </a:t>
                      </a:r>
                    </a:p>
                  </a:txBody>
                  <a:tcPr/>
                </a:tc>
                <a:extLst>
                  <a:ext uri="{0D108BD9-81ED-4DB2-BD59-A6C34878D82A}">
                    <a16:rowId xmlns:a16="http://schemas.microsoft.com/office/drawing/2014/main" val="4179165351"/>
                  </a:ext>
                </a:extLst>
              </a:tr>
              <a:tr h="309510">
                <a:tc>
                  <a:txBody>
                    <a:bodyPr/>
                    <a:lstStyle/>
                    <a:p>
                      <a:r>
                        <a:rPr lang="en-US" sz="1200" dirty="0"/>
                        <a:t>6</a:t>
                      </a:r>
                    </a:p>
                  </a:txBody>
                  <a:tcPr>
                    <a:solidFill>
                      <a:schemeClr val="bg1">
                        <a:lumMod val="75000"/>
                      </a:schemeClr>
                    </a:solidFill>
                  </a:tcPr>
                </a:tc>
                <a:tc>
                  <a:txBody>
                    <a:bodyPr/>
                    <a:lstStyle/>
                    <a:p>
                      <a:r>
                        <a:rPr lang="en-GB" sz="1200" dirty="0"/>
                        <a:t>Incident ray. </a:t>
                      </a:r>
                    </a:p>
                  </a:txBody>
                  <a:tcPr>
                    <a:solidFill>
                      <a:schemeClr val="bg1">
                        <a:lumMod val="85000"/>
                      </a:schemeClr>
                    </a:solidFill>
                  </a:tcPr>
                </a:tc>
                <a:tc>
                  <a:txBody>
                    <a:bodyPr/>
                    <a:lstStyle/>
                    <a:p>
                      <a:r>
                        <a:rPr lang="en-GB" sz="1200" dirty="0"/>
                        <a:t>A ray of light that falls on any surface. </a:t>
                      </a:r>
                    </a:p>
                  </a:txBody>
                  <a:tcPr/>
                </a:tc>
                <a:extLst>
                  <a:ext uri="{0D108BD9-81ED-4DB2-BD59-A6C34878D82A}">
                    <a16:rowId xmlns:a16="http://schemas.microsoft.com/office/drawing/2014/main" val="65946049"/>
                  </a:ext>
                </a:extLst>
              </a:tr>
              <a:tr h="309510">
                <a:tc>
                  <a:txBody>
                    <a:bodyPr/>
                    <a:lstStyle/>
                    <a:p>
                      <a:r>
                        <a:rPr lang="en-US" sz="1200" dirty="0"/>
                        <a:t>7</a:t>
                      </a:r>
                    </a:p>
                  </a:txBody>
                  <a:tcPr>
                    <a:solidFill>
                      <a:schemeClr val="bg1">
                        <a:lumMod val="75000"/>
                      </a:schemeClr>
                    </a:solidFill>
                  </a:tcPr>
                </a:tc>
                <a:tc>
                  <a:txBody>
                    <a:bodyPr/>
                    <a:lstStyle/>
                    <a:p>
                      <a:r>
                        <a:rPr lang="en-GB" sz="1200" dirty="0"/>
                        <a:t>Reflected ray. </a:t>
                      </a:r>
                    </a:p>
                  </a:txBody>
                  <a:tcPr>
                    <a:solidFill>
                      <a:schemeClr val="bg1">
                        <a:lumMod val="85000"/>
                      </a:schemeClr>
                    </a:solidFill>
                  </a:tcPr>
                </a:tc>
                <a:tc>
                  <a:txBody>
                    <a:bodyPr/>
                    <a:lstStyle/>
                    <a:p>
                      <a:r>
                        <a:rPr lang="en-GB" sz="1200" dirty="0"/>
                        <a:t>A ray of light that is reflected from a surface. </a:t>
                      </a:r>
                    </a:p>
                  </a:txBody>
                  <a:tcPr/>
                </a:tc>
                <a:extLst>
                  <a:ext uri="{0D108BD9-81ED-4DB2-BD59-A6C34878D82A}">
                    <a16:rowId xmlns:a16="http://schemas.microsoft.com/office/drawing/2014/main" val="1597823624"/>
                  </a:ext>
                </a:extLst>
              </a:tr>
              <a:tr h="309510">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09510">
                <a:tc>
                  <a:txBody>
                    <a:bodyPr/>
                    <a:lstStyle/>
                    <a:p>
                      <a:r>
                        <a:rPr lang="en-US" sz="1200" dirty="0"/>
                        <a:t>8</a:t>
                      </a:r>
                    </a:p>
                  </a:txBody>
                  <a:tcPr>
                    <a:solidFill>
                      <a:schemeClr val="bg1">
                        <a:lumMod val="75000"/>
                      </a:schemeClr>
                    </a:solidFill>
                  </a:tcPr>
                </a:tc>
                <a:tc gridSpan="2">
                  <a:txBody>
                    <a:bodyPr/>
                    <a:lstStyle/>
                    <a:p>
                      <a:r>
                        <a:rPr lang="en-US" sz="1200" dirty="0"/>
                        <a:t>Reflection from mirrors. </a:t>
                      </a:r>
                    </a:p>
                  </a:txBody>
                  <a:tcPr>
                    <a:noFill/>
                  </a:tcPr>
                </a:tc>
                <a:tc hMerge="1">
                  <a:txBody>
                    <a:bodyPr/>
                    <a:lstStyle/>
                    <a:p>
                      <a:endParaRPr lang="en-US" sz="1200" dirty="0"/>
                    </a:p>
                  </a:txBody>
                  <a:tcPr/>
                </a:tc>
                <a:extLst>
                  <a:ext uri="{0D108BD9-81ED-4DB2-BD59-A6C34878D82A}">
                    <a16:rowId xmlns:a16="http://schemas.microsoft.com/office/drawing/2014/main" val="2017468105"/>
                  </a:ext>
                </a:extLst>
              </a:tr>
              <a:tr h="309510">
                <a:tc>
                  <a:txBody>
                    <a:bodyPr/>
                    <a:lstStyle/>
                    <a:p>
                      <a:r>
                        <a:rPr lang="en-US" sz="1200" dirty="0"/>
                        <a:t>9</a:t>
                      </a:r>
                    </a:p>
                  </a:txBody>
                  <a:tcPr>
                    <a:solidFill>
                      <a:schemeClr val="bg1">
                        <a:lumMod val="75000"/>
                      </a:schemeClr>
                    </a:solidFill>
                  </a:tcPr>
                </a:tc>
                <a:tc gridSpan="2">
                  <a:txBody>
                    <a:bodyPr/>
                    <a:lstStyle/>
                    <a:p>
                      <a:r>
                        <a:rPr lang="en-US" sz="1200" dirty="0"/>
                        <a:t>Refraction of light and sound by water. </a:t>
                      </a:r>
                    </a:p>
                  </a:txBody>
                  <a:tcPr>
                    <a:noFill/>
                  </a:tcPr>
                </a:tc>
                <a:tc hMerge="1">
                  <a:txBody>
                    <a:bodyPr/>
                    <a:lstStyle/>
                    <a:p>
                      <a:endParaRPr lang="en-US" sz="1200" dirty="0"/>
                    </a:p>
                  </a:txBody>
                  <a:tcPr/>
                </a:tc>
                <a:extLst>
                  <a:ext uri="{0D108BD9-81ED-4DB2-BD59-A6C34878D82A}">
                    <a16:rowId xmlns:a16="http://schemas.microsoft.com/office/drawing/2014/main" val="578048382"/>
                  </a:ext>
                </a:extLst>
              </a:tr>
              <a:tr h="309510">
                <a:tc>
                  <a:txBody>
                    <a:bodyPr/>
                    <a:lstStyle/>
                    <a:p>
                      <a:r>
                        <a:rPr lang="en-US" sz="1200" dirty="0"/>
                        <a:t>10</a:t>
                      </a:r>
                    </a:p>
                  </a:txBody>
                  <a:tcPr>
                    <a:solidFill>
                      <a:schemeClr val="bg1">
                        <a:lumMod val="75000"/>
                      </a:schemeClr>
                    </a:solidFill>
                  </a:tcPr>
                </a:tc>
                <a:tc gridSpan="2">
                  <a:txBody>
                    <a:bodyPr/>
                    <a:lstStyle/>
                    <a:p>
                      <a:r>
                        <a:rPr lang="en-US" sz="1200" dirty="0"/>
                        <a:t>Uses of waves to investigate the structure of the Earth.</a:t>
                      </a:r>
                    </a:p>
                  </a:txBody>
                  <a:tcPr>
                    <a:noFill/>
                  </a:tcPr>
                </a:tc>
                <a:tc hMerge="1">
                  <a:txBody>
                    <a:bodyPr/>
                    <a:lstStyle/>
                    <a:p>
                      <a:endParaRPr lang="en-US" sz="1200" dirty="0"/>
                    </a:p>
                  </a:txBody>
                  <a:tcPr/>
                </a:tc>
                <a:extLst>
                  <a:ext uri="{0D108BD9-81ED-4DB2-BD59-A6C34878D82A}">
                    <a16:rowId xmlns:a16="http://schemas.microsoft.com/office/drawing/2014/main" val="693049"/>
                  </a:ext>
                </a:extLst>
              </a:tr>
              <a:tr h="309510">
                <a:tc>
                  <a:txBody>
                    <a:bodyPr/>
                    <a:lstStyle/>
                    <a:p>
                      <a:r>
                        <a:rPr lang="en-US" sz="1200" dirty="0"/>
                        <a:t>11</a:t>
                      </a:r>
                    </a:p>
                  </a:txBody>
                  <a:tcPr>
                    <a:solidFill>
                      <a:schemeClr val="bg1">
                        <a:lumMod val="75000"/>
                      </a:schemeClr>
                    </a:solidFill>
                  </a:tcPr>
                </a:tc>
                <a:tc gridSpan="2">
                  <a:txBody>
                    <a:bodyPr/>
                    <a:lstStyle/>
                    <a:p>
                      <a:r>
                        <a:rPr lang="en-US" sz="1200" dirty="0"/>
                        <a:t>Th wide range of uses for electromagnetic waves.</a:t>
                      </a:r>
                    </a:p>
                  </a:txBody>
                  <a:tcPr>
                    <a:noFill/>
                  </a:tcPr>
                </a:tc>
                <a:tc hMerge="1">
                  <a:txBody>
                    <a:bodyPr/>
                    <a:lstStyle/>
                    <a:p>
                      <a:endParaRPr lang="en-US" sz="1200" dirty="0"/>
                    </a:p>
                  </a:txBody>
                  <a:tcPr/>
                </a:tc>
                <a:extLst>
                  <a:ext uri="{0D108BD9-81ED-4DB2-BD59-A6C34878D82A}">
                    <a16:rowId xmlns:a16="http://schemas.microsoft.com/office/drawing/2014/main" val="1297538071"/>
                  </a:ext>
                </a:extLst>
              </a:tr>
              <a:tr h="309510">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579254">
                <a:tc gridSpan="3">
                  <a:txBody>
                    <a:bodyPr/>
                    <a:lstStyle/>
                    <a:p>
                      <a:r>
                        <a:rPr lang="en-US" sz="1200" dirty="0"/>
                        <a:t>Wave front diagram showing refraction                         The Law of Reflection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a:extLst>
              <a:ext uri="{FF2B5EF4-FFF2-40B4-BE49-F238E27FC236}">
                <a16:creationId xmlns:a16="http://schemas.microsoft.com/office/drawing/2014/main" id="{09453C17-9A23-686F-1A86-2D92F93712A9}"/>
              </a:ext>
            </a:extLst>
          </p:cNvPr>
          <p:cNvPicPr>
            <a:picLocks noChangeAspect="1"/>
          </p:cNvPicPr>
          <p:nvPr/>
        </p:nvPicPr>
        <p:blipFill>
          <a:blip r:embed="rId2"/>
          <a:stretch>
            <a:fillRect/>
          </a:stretch>
        </p:blipFill>
        <p:spPr>
          <a:xfrm>
            <a:off x="279400" y="6244448"/>
            <a:ext cx="2562583" cy="2419688"/>
          </a:xfrm>
          <a:prstGeom prst="rect">
            <a:avLst/>
          </a:prstGeom>
        </p:spPr>
      </p:pic>
      <p:pic>
        <p:nvPicPr>
          <p:cNvPr id="10" name="Picture 9">
            <a:extLst>
              <a:ext uri="{FF2B5EF4-FFF2-40B4-BE49-F238E27FC236}">
                <a16:creationId xmlns:a16="http://schemas.microsoft.com/office/drawing/2014/main" id="{D8E1884A-A55E-DF49-A0E6-C9BED3FAE150}"/>
              </a:ext>
            </a:extLst>
          </p:cNvPr>
          <p:cNvPicPr>
            <a:picLocks noChangeAspect="1"/>
          </p:cNvPicPr>
          <p:nvPr/>
        </p:nvPicPr>
        <p:blipFill>
          <a:blip r:embed="rId3"/>
          <a:stretch>
            <a:fillRect/>
          </a:stretch>
        </p:blipFill>
        <p:spPr>
          <a:xfrm>
            <a:off x="2975333" y="6600194"/>
            <a:ext cx="3461547" cy="1907890"/>
          </a:xfrm>
          <a:prstGeom prst="rect">
            <a:avLst/>
          </a:prstGeom>
        </p:spPr>
      </p:pic>
      <p:sp>
        <p:nvSpPr>
          <p:cNvPr id="11" name="Slide Number Placeholder 10">
            <a:extLst>
              <a:ext uri="{FF2B5EF4-FFF2-40B4-BE49-F238E27FC236}">
                <a16:creationId xmlns:a16="http://schemas.microsoft.com/office/drawing/2014/main" id="{17DD5C54-B189-5263-61CB-DE5DDEE6E727}"/>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378979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Refraction of waves</a:t>
                      </a:r>
                    </a:p>
                    <a:p>
                      <a:pPr>
                        <a:lnSpc>
                          <a:spcPct val="150000"/>
                        </a:lnSpc>
                      </a:pPr>
                      <a:r>
                        <a:rPr lang="en-GB" sz="1200" b="0" u="none" dirty="0">
                          <a:solidFill>
                            <a:schemeClr val="tx1"/>
                          </a:solidFill>
                        </a:rPr>
                        <a:t>Different materials have different densities. Light waves may change direction at the boundary between two transparent materials. Refraction is the change in direction of a wave at such a boundary.</a:t>
                      </a:r>
                    </a:p>
                    <a:p>
                      <a:pPr>
                        <a:lnSpc>
                          <a:spcPct val="150000"/>
                        </a:lnSpc>
                      </a:pPr>
                      <a:r>
                        <a:rPr lang="en-GB" sz="1200" b="0" u="none" dirty="0">
                          <a:solidFill>
                            <a:schemeClr val="tx1"/>
                          </a:solidFill>
                        </a:rPr>
                        <a:t>It is important to be able to draw ray diagrams to show the refraction of a wave at a boundary.</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A ray diagram showing refraction at the boundary between air and glass.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normal and refracted ray&#10;&#10;Description automatically generated">
            <a:extLst>
              <a:ext uri="{FF2B5EF4-FFF2-40B4-BE49-F238E27FC236}">
                <a16:creationId xmlns:a16="http://schemas.microsoft.com/office/drawing/2014/main" id="{6AD6230B-EE37-EC92-E849-07B24103DED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91736" y="2114347"/>
            <a:ext cx="5696095" cy="2647224"/>
          </a:xfrm>
          <a:prstGeom prst="rect">
            <a:avLst/>
          </a:prstGeom>
        </p:spPr>
      </p:pic>
      <p:sp>
        <p:nvSpPr>
          <p:cNvPr id="3" name="Slide Number Placeholder 2">
            <a:extLst>
              <a:ext uri="{FF2B5EF4-FFF2-40B4-BE49-F238E27FC236}">
                <a16:creationId xmlns:a16="http://schemas.microsoft.com/office/drawing/2014/main" id="{7ACF6F39-C8D1-79EB-1D74-6A56879D0C02}"/>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59357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Explaining refraction – Higher</a:t>
                      </a:r>
                    </a:p>
                    <a:p>
                      <a:pPr>
                        <a:lnSpc>
                          <a:spcPct val="150000"/>
                        </a:lnSpc>
                      </a:pPr>
                      <a:r>
                        <a:rPr lang="en-GB" sz="1200" b="0" u="none" dirty="0">
                          <a:solidFill>
                            <a:schemeClr val="tx1"/>
                          </a:solidFill>
                        </a:rPr>
                        <a:t>The density of a material affects the speed that a wave will be  transmitted through it. In general, the denser the transparent material, the more slowly light travels through it.</a:t>
                      </a:r>
                    </a:p>
                    <a:p>
                      <a:pPr>
                        <a:lnSpc>
                          <a:spcPct val="150000"/>
                        </a:lnSpc>
                      </a:pPr>
                      <a:r>
                        <a:rPr lang="en-GB" sz="1200" b="0" u="none" dirty="0">
                          <a:solidFill>
                            <a:schemeClr val="tx1"/>
                          </a:solidFill>
                        </a:rPr>
                        <a:t>Glass is denser than air, so a light ray passing from air into glass slows down. If the ray meets the boundary at an angle to the normal, it bends towards the normal.</a:t>
                      </a:r>
                    </a:p>
                    <a:p>
                      <a:pPr>
                        <a:lnSpc>
                          <a:spcPct val="150000"/>
                        </a:lnSpc>
                      </a:pPr>
                      <a:r>
                        <a:rPr lang="en-GB" sz="1200" b="0" u="none" dirty="0">
                          <a:solidFill>
                            <a:schemeClr val="tx1"/>
                          </a:solidFill>
                        </a:rPr>
                        <a:t>The reverse is also true. A light ray speeds up as it passes from glass into air, and bends away from the normal by the same angle.</a:t>
                      </a:r>
                    </a:p>
                    <a:p>
                      <a:pPr>
                        <a:lnSpc>
                          <a:spcPct val="150000"/>
                        </a:lnSpc>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sng" kern="1200" dirty="0">
                          <a:solidFill>
                            <a:schemeClr val="tx1"/>
                          </a:solidFill>
                          <a:effectLst/>
                          <a:latin typeface="+mn-lt"/>
                          <a:ea typeface="+mn-ea"/>
                          <a:cs typeface="+mn-cs"/>
                        </a:rPr>
                        <a:t>Wave speed, frequency and wavelength in refraction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For a given frequency of light, the wavelength is proportional to the wave speed: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none" kern="1200" dirty="0">
                          <a:solidFill>
                            <a:schemeClr val="tx1"/>
                          </a:solidFill>
                          <a:effectLst/>
                          <a:latin typeface="+mn-lt"/>
                          <a:ea typeface="+mn-ea"/>
                          <a:cs typeface="+mn-cs"/>
                        </a:rPr>
                        <a:t>wave speed = frequency × wavelength</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So if a wave slows down, its wavelength will decrease. The effect of this can be shown using wave front diagrams like the one below. The diagram shows that as a wave travels into a denser medium, such as water, it slows down and the wavelength decreases. Although the wave slows down, its frequency remains the same, due to the fact that its wavelength is shorter.</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In this diagram, the right hand side of the incoming wave slows down before the left hand side does. This causes the wave to change direction.</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container with water and arrows&#10;&#10;Description automatically generated">
            <a:extLst>
              <a:ext uri="{FF2B5EF4-FFF2-40B4-BE49-F238E27FC236}">
                <a16:creationId xmlns:a16="http://schemas.microsoft.com/office/drawing/2014/main" id="{A62C0008-7C52-4A2E-4E32-B1DF190B304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9075" y="4817328"/>
            <a:ext cx="4802248" cy="3278458"/>
          </a:xfrm>
          <a:prstGeom prst="rect">
            <a:avLst/>
          </a:prstGeom>
        </p:spPr>
      </p:pic>
      <p:sp>
        <p:nvSpPr>
          <p:cNvPr id="3" name="Slide Number Placeholder 2">
            <a:extLst>
              <a:ext uri="{FF2B5EF4-FFF2-40B4-BE49-F238E27FC236}">
                <a16:creationId xmlns:a16="http://schemas.microsoft.com/office/drawing/2014/main" id="{376157B9-CCBC-9764-3EDB-D819D2567A87}"/>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267252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03200"/>
            <a:ext cx="6311900" cy="8373703"/>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AutoNum type="arabicPeriod"/>
            </a:pPr>
            <a:r>
              <a:rPr lang="en-GB" sz="1200" dirty="0"/>
              <a:t>Light rays can ‘bounce’ off some surfaces. Is this refraction, reflection or diffraction? </a:t>
            </a:r>
          </a:p>
          <a:p>
            <a:pPr>
              <a:lnSpc>
                <a:spcPct val="150000"/>
              </a:lnSpc>
            </a:pPr>
            <a:r>
              <a:rPr lang="en-GB" sz="1200" dirty="0"/>
              <a:t>………………………………………………………………………………………………………………………………………………………….</a:t>
            </a:r>
          </a:p>
          <a:p>
            <a:pPr>
              <a:lnSpc>
                <a:spcPct val="150000"/>
              </a:lnSpc>
            </a:pPr>
            <a:r>
              <a:rPr lang="en-GB" sz="1200" dirty="0"/>
              <a:t>2.  Which law states that angle of incidence equals the angle of reflection?</a:t>
            </a:r>
          </a:p>
          <a:p>
            <a:pPr>
              <a:lnSpc>
                <a:spcPct val="150000"/>
              </a:lnSpc>
            </a:pPr>
            <a:r>
              <a:rPr lang="en-GB" sz="1200" dirty="0"/>
              <a:t>………………………………………………………………………………………………………………………………………………………….3.  Light rays can change direction when they enter a medium with a different density. Is this refraction, reflection or diffraction? </a:t>
            </a:r>
          </a:p>
          <a:p>
            <a:pPr>
              <a:lnSpc>
                <a:spcPct val="150000"/>
              </a:lnSpc>
            </a:pPr>
            <a:r>
              <a:rPr lang="en-GB" sz="1200" dirty="0"/>
              <a:t>………………………………………………………………………………………………………………………………………………………….4. Name the line that is at a right angle to the surface. ………………………………………………………………………………………………………………………………………………………….</a:t>
            </a:r>
          </a:p>
          <a:p>
            <a:pPr>
              <a:lnSpc>
                <a:spcPct val="150000"/>
              </a:lnSpc>
            </a:pPr>
            <a:r>
              <a:rPr lang="en-GB" sz="1200" dirty="0"/>
              <a:t>5. Which type of reflection occurs at a smooth and flat surface?</a:t>
            </a:r>
          </a:p>
          <a:p>
            <a:pPr>
              <a:lnSpc>
                <a:spcPct val="150000"/>
              </a:lnSpc>
            </a:pPr>
            <a:r>
              <a:rPr lang="en-GB" sz="1200" dirty="0"/>
              <a:t>………………………………………………………………………………………………………………………………………………………….</a:t>
            </a:r>
          </a:p>
          <a:p>
            <a:pPr>
              <a:lnSpc>
                <a:spcPct val="150000"/>
              </a:lnSpc>
            </a:pPr>
            <a:r>
              <a:rPr lang="en-GB" sz="1200" dirty="0"/>
              <a:t>6. Which type of reflection occurs at a rough surface?</a:t>
            </a:r>
          </a:p>
          <a:p>
            <a:pPr>
              <a:lnSpc>
                <a:spcPct val="150000"/>
              </a:lnSpc>
            </a:pPr>
            <a:r>
              <a:rPr lang="en-GB" sz="1200" dirty="0"/>
              <a:t>………………………………………………………………………………………………………………………………………………………….</a:t>
            </a:r>
          </a:p>
          <a:p>
            <a:pPr>
              <a:lnSpc>
                <a:spcPct val="150000"/>
              </a:lnSpc>
            </a:pPr>
            <a:r>
              <a:rPr lang="en-GB" sz="1200" dirty="0"/>
              <a:t>7.  If the angle of incidence is 65 degrees, what will be the angle of reflection? ………………………………………………………………………………………………………………………………………………………….</a:t>
            </a:r>
          </a:p>
          <a:p>
            <a:pPr>
              <a:lnSpc>
                <a:spcPct val="150000"/>
              </a:lnSpc>
            </a:pPr>
            <a:r>
              <a:rPr lang="en-GB" sz="1200" dirty="0"/>
              <a:t>8. Light rays change direction when they enter a more dense material. What is the name of this phenomena?   ……………………………………………………………………….…………………………………………………………</a:t>
            </a:r>
          </a:p>
          <a:p>
            <a:pPr>
              <a:lnSpc>
                <a:spcPct val="150000"/>
              </a:lnSpc>
            </a:pPr>
            <a:r>
              <a:rPr lang="en-GB" sz="1200" dirty="0"/>
              <a:t>9. When studying reflection and refraction, we always draw a line at a right angle to the surface. What do we call this line?   ………………………………………………………………………………………………………………</a:t>
            </a:r>
          </a:p>
          <a:p>
            <a:pPr marL="228600" indent="-228600">
              <a:lnSpc>
                <a:spcPct val="150000"/>
              </a:lnSpc>
              <a:buAutoNum type="arabicPeriod" startAt="10"/>
            </a:pPr>
            <a:r>
              <a:rPr lang="en-GB" sz="1200" dirty="0"/>
              <a:t>Mirrors have a smooth and flat surface. What type of reflection do they use? </a:t>
            </a:r>
          </a:p>
          <a:p>
            <a:pPr>
              <a:lnSpc>
                <a:spcPct val="150000"/>
              </a:lnSpc>
            </a:pPr>
            <a:r>
              <a:rPr lang="en-GB" sz="1200" dirty="0"/>
              <a:t>………………………………………………………………………………………………………………………………………………………….</a:t>
            </a:r>
          </a:p>
          <a:p>
            <a:pPr marL="228600" indent="-228600">
              <a:lnSpc>
                <a:spcPct val="150000"/>
              </a:lnSpc>
              <a:buAutoNum type="arabicPeriod" startAt="11"/>
            </a:pPr>
            <a:r>
              <a:rPr lang="en-GB" sz="1200" dirty="0"/>
              <a:t>Reflection light rays also happens on rough surfaces. Which type of reflection would occur?</a:t>
            </a:r>
          </a:p>
          <a:p>
            <a:pPr>
              <a:lnSpc>
                <a:spcPct val="150000"/>
              </a:lnSpc>
            </a:pPr>
            <a:r>
              <a:rPr lang="en-GB" sz="1200" dirty="0"/>
              <a:t>………………………………………………………………………………………………………………………………………………………….</a:t>
            </a:r>
          </a:p>
          <a:p>
            <a:pPr marL="228600" indent="-228600">
              <a:lnSpc>
                <a:spcPct val="150000"/>
              </a:lnSpc>
              <a:buAutoNum type="arabicPeriod" startAt="12"/>
            </a:pPr>
            <a:r>
              <a:rPr lang="en-GB" sz="1200" dirty="0"/>
              <a:t>Do light rays move towards or away from the Normal when they enter a more dense material?</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ED818581-3847-AAC9-8B84-D1A56F8D897F}"/>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3213577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2611</TotalTime>
  <Words>6740</Words>
  <Application>Microsoft Office PowerPoint</Application>
  <PresentationFormat>On-screen Show (4:3)</PresentationFormat>
  <Paragraphs>1155</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-apple-system</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7</cp:revision>
  <dcterms:created xsi:type="dcterms:W3CDTF">2023-05-15T10:20:51Z</dcterms:created>
  <dcterms:modified xsi:type="dcterms:W3CDTF">2023-11-12T22:17:20Z</dcterms:modified>
</cp:coreProperties>
</file>