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7"/>
  </p:notesMasterIdLst>
  <p:sldIdLst>
    <p:sldId id="339" r:id="rId2"/>
    <p:sldId id="257" r:id="rId3"/>
    <p:sldId id="256" r:id="rId4"/>
    <p:sldId id="378" r:id="rId5"/>
    <p:sldId id="379" r:id="rId6"/>
    <p:sldId id="381" r:id="rId7"/>
    <p:sldId id="382" r:id="rId8"/>
    <p:sldId id="383" r:id="rId9"/>
    <p:sldId id="384" r:id="rId10"/>
    <p:sldId id="407" r:id="rId11"/>
    <p:sldId id="408" r:id="rId12"/>
    <p:sldId id="406" r:id="rId13"/>
    <p:sldId id="409" r:id="rId14"/>
    <p:sldId id="410" r:id="rId15"/>
    <p:sldId id="411" r:id="rId16"/>
    <p:sldId id="412" r:id="rId17"/>
    <p:sldId id="413" r:id="rId18"/>
    <p:sldId id="380" r:id="rId19"/>
    <p:sldId id="414" r:id="rId20"/>
    <p:sldId id="385" r:id="rId21"/>
    <p:sldId id="386" r:id="rId22"/>
    <p:sldId id="415" r:id="rId23"/>
    <p:sldId id="388" r:id="rId24"/>
    <p:sldId id="392" r:id="rId25"/>
    <p:sldId id="416" r:id="rId26"/>
    <p:sldId id="398" r:id="rId27"/>
    <p:sldId id="394" r:id="rId28"/>
    <p:sldId id="395" r:id="rId29"/>
    <p:sldId id="399" r:id="rId30"/>
    <p:sldId id="400" r:id="rId31"/>
    <p:sldId id="401" r:id="rId32"/>
    <p:sldId id="417" r:id="rId33"/>
    <p:sldId id="420" r:id="rId34"/>
    <p:sldId id="421" r:id="rId35"/>
    <p:sldId id="405" r:id="rId36"/>
    <p:sldId id="422" r:id="rId37"/>
    <p:sldId id="423" r:id="rId38"/>
    <p:sldId id="424" r:id="rId39"/>
    <p:sldId id="387" r:id="rId40"/>
    <p:sldId id="425" r:id="rId41"/>
    <p:sldId id="370" r:id="rId42"/>
    <p:sldId id="426" r:id="rId43"/>
    <p:sldId id="357" r:id="rId44"/>
    <p:sldId id="343" r:id="rId45"/>
    <p:sldId id="427" r:id="rId46"/>
    <p:sldId id="375" r:id="rId47"/>
    <p:sldId id="359" r:id="rId48"/>
    <p:sldId id="368" r:id="rId49"/>
    <p:sldId id="369" r:id="rId50"/>
    <p:sldId id="371" r:id="rId51"/>
    <p:sldId id="372" r:id="rId52"/>
    <p:sldId id="374" r:id="rId53"/>
    <p:sldId id="376" r:id="rId54"/>
    <p:sldId id="377" r:id="rId55"/>
    <p:sldId id="418" r:id="rId56"/>
    <p:sldId id="419" r:id="rId57"/>
    <p:sldId id="347" r:id="rId58"/>
    <p:sldId id="360" r:id="rId59"/>
    <p:sldId id="340" r:id="rId60"/>
    <p:sldId id="341" r:id="rId61"/>
    <p:sldId id="345" r:id="rId62"/>
    <p:sldId id="354" r:id="rId63"/>
    <p:sldId id="355" r:id="rId64"/>
    <p:sldId id="356" r:id="rId65"/>
    <p:sldId id="351" r:id="rId6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B0F041-AE0F-4C83-8BCA-5548875DCEC8}" v="78" dt="2023-12-04T23:10:18.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0"/>
  </p:normalViewPr>
  <p:slideViewPr>
    <p:cSldViewPr snapToGrid="0">
      <p:cViewPr varScale="1">
        <p:scale>
          <a:sx n="86" d="100"/>
          <a:sy n="86" d="100"/>
        </p:scale>
        <p:origin x="23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E6B0F041-AE0F-4C83-8BCA-5548875DCEC8}"/>
    <pc:docChg chg="undo custSel delSld modSld">
      <pc:chgData name="Derrick Venning" userId="6ef9305461909ead" providerId="LiveId" clId="{E6B0F041-AE0F-4C83-8BCA-5548875DCEC8}" dt="2023-12-04T23:10:18.881" v="915"/>
      <pc:docMkLst>
        <pc:docMk/>
      </pc:docMkLst>
      <pc:sldChg chg="delSp modSp mod">
        <pc:chgData name="Derrick Venning" userId="6ef9305461909ead" providerId="LiveId" clId="{E6B0F041-AE0F-4C83-8BCA-5548875DCEC8}" dt="2023-12-04T23:06:41.250" v="854" actId="478"/>
        <pc:sldMkLst>
          <pc:docMk/>
          <pc:sldMk cId="2791810894" sldId="256"/>
        </pc:sldMkLst>
        <pc:spChg chg="del">
          <ac:chgData name="Derrick Venning" userId="6ef9305461909ead" providerId="LiveId" clId="{E6B0F041-AE0F-4C83-8BCA-5548875DCEC8}" dt="2023-12-04T23:06:41.250" v="854" actId="478"/>
          <ac:spMkLst>
            <pc:docMk/>
            <pc:sldMk cId="2791810894" sldId="256"/>
            <ac:spMk id="2" creationId="{E0178C1B-0412-8EF0-10E6-03F9E225DD92}"/>
          </ac:spMkLst>
        </pc:spChg>
        <pc:spChg chg="mod">
          <ac:chgData name="Derrick Venning" userId="6ef9305461909ead" providerId="LiveId" clId="{E6B0F041-AE0F-4C83-8BCA-5548875DCEC8}" dt="2023-12-03T21:15:52.189" v="523" actId="1076"/>
          <ac:spMkLst>
            <pc:docMk/>
            <pc:sldMk cId="2791810894" sldId="256"/>
            <ac:spMk id="10" creationId="{F300DC32-B022-3472-86EF-65C9B1ACEFCA}"/>
          </ac:spMkLst>
        </pc:spChg>
        <pc:spChg chg="mod">
          <ac:chgData name="Derrick Venning" userId="6ef9305461909ead" providerId="LiveId" clId="{E6B0F041-AE0F-4C83-8BCA-5548875DCEC8}" dt="2023-12-03T21:15:59.303" v="524" actId="1076"/>
          <ac:spMkLst>
            <pc:docMk/>
            <pc:sldMk cId="2791810894" sldId="256"/>
            <ac:spMk id="11" creationId="{1C4F8BFB-563A-7BF9-6844-2AEA1536526A}"/>
          </ac:spMkLst>
        </pc:spChg>
        <pc:graphicFrameChg chg="mod modGraphic">
          <ac:chgData name="Derrick Venning" userId="6ef9305461909ead" providerId="LiveId" clId="{E6B0F041-AE0F-4C83-8BCA-5548875DCEC8}" dt="2023-12-03T21:15:38.135" v="521"/>
          <ac:graphicFrameMkLst>
            <pc:docMk/>
            <pc:sldMk cId="2791810894" sldId="256"/>
            <ac:graphicFrameMk id="7" creationId="{E160ACF2-1D29-01F0-E5D6-A404E41B1B95}"/>
          </ac:graphicFrameMkLst>
        </pc:graphicFrameChg>
        <pc:graphicFrameChg chg="mod">
          <ac:chgData name="Derrick Venning" userId="6ef9305461909ead" providerId="LiveId" clId="{E6B0F041-AE0F-4C83-8BCA-5548875DCEC8}" dt="2023-12-03T21:15:46.238" v="522" actId="1076"/>
          <ac:graphicFrameMkLst>
            <pc:docMk/>
            <pc:sldMk cId="2791810894" sldId="256"/>
            <ac:graphicFrameMk id="8" creationId="{5FDAAFC0-68A0-07E8-6BB1-F2A3B55AD167}"/>
          </ac:graphicFrameMkLst>
        </pc:graphicFrameChg>
      </pc:sldChg>
      <pc:sldChg chg="addSp delSp modSp mod">
        <pc:chgData name="Derrick Venning" userId="6ef9305461909ead" providerId="LiveId" clId="{E6B0F041-AE0F-4C83-8BCA-5548875DCEC8}" dt="2023-12-04T23:06:36.788" v="853" actId="478"/>
        <pc:sldMkLst>
          <pc:docMk/>
          <pc:sldMk cId="1139688185" sldId="257"/>
        </pc:sldMkLst>
        <pc:spChg chg="del">
          <ac:chgData name="Derrick Venning" userId="6ef9305461909ead" providerId="LiveId" clId="{E6B0F041-AE0F-4C83-8BCA-5548875DCEC8}" dt="2023-12-04T23:06:36.788" v="853" actId="478"/>
          <ac:spMkLst>
            <pc:docMk/>
            <pc:sldMk cId="1139688185" sldId="257"/>
            <ac:spMk id="2" creationId="{09A096BB-3A7E-B87A-B819-0C0E2AC1F8DB}"/>
          </ac:spMkLst>
        </pc:spChg>
        <pc:graphicFrameChg chg="add mod modGraphic">
          <ac:chgData name="Derrick Venning" userId="6ef9305461909ead" providerId="LiveId" clId="{E6B0F041-AE0F-4C83-8BCA-5548875DCEC8}" dt="2023-12-03T21:29:22.219" v="676" actId="1076"/>
          <ac:graphicFrameMkLst>
            <pc:docMk/>
            <pc:sldMk cId="1139688185" sldId="257"/>
            <ac:graphicFrameMk id="3" creationId="{BBEF88C6-CF32-AA83-C99F-F752969A30D5}"/>
          </ac:graphicFrameMkLst>
        </pc:graphicFrameChg>
        <pc:graphicFrameChg chg="modGraphic">
          <ac:chgData name="Derrick Venning" userId="6ef9305461909ead" providerId="LiveId" clId="{E6B0F041-AE0F-4C83-8BCA-5548875DCEC8}" dt="2023-12-03T21:28:55.149" v="670" actId="2164"/>
          <ac:graphicFrameMkLst>
            <pc:docMk/>
            <pc:sldMk cId="1139688185" sldId="257"/>
            <ac:graphicFrameMk id="6" creationId="{7FFA2D90-58A7-CAF5-5936-A77DCE3C1B06}"/>
          </ac:graphicFrameMkLst>
        </pc:graphicFrameChg>
        <pc:graphicFrameChg chg="mod modGraphic">
          <ac:chgData name="Derrick Venning" userId="6ef9305461909ead" providerId="LiveId" clId="{E6B0F041-AE0F-4C83-8BCA-5548875DCEC8}" dt="2023-12-03T21:29:17.093" v="675" actId="14734"/>
          <ac:graphicFrameMkLst>
            <pc:docMk/>
            <pc:sldMk cId="1139688185" sldId="257"/>
            <ac:graphicFrameMk id="7" creationId="{E160ACF2-1D29-01F0-E5D6-A404E41B1B95}"/>
          </ac:graphicFrameMkLst>
        </pc:graphicFrameChg>
        <pc:graphicFrameChg chg="del modGraphic">
          <ac:chgData name="Derrick Venning" userId="6ef9305461909ead" providerId="LiveId" clId="{E6B0F041-AE0F-4C83-8BCA-5548875DCEC8}" dt="2023-12-03T20:56:42.601" v="95" actId="478"/>
          <ac:graphicFrameMkLst>
            <pc:docMk/>
            <pc:sldMk cId="1139688185" sldId="257"/>
            <ac:graphicFrameMk id="11" creationId="{F310F653-0CE0-140A-A08F-CC8D92535EF2}"/>
          </ac:graphicFrameMkLst>
        </pc:graphicFrameChg>
      </pc:sldChg>
      <pc:sldChg chg="addSp modSp mod">
        <pc:chgData name="Derrick Venning" userId="6ef9305461909ead" providerId="LiveId" clId="{E6B0F041-AE0F-4C83-8BCA-5548875DCEC8}" dt="2023-12-04T22:58:02.553" v="727" actId="1076"/>
        <pc:sldMkLst>
          <pc:docMk/>
          <pc:sldMk cId="2384487569" sldId="339"/>
        </pc:sldMkLst>
        <pc:spChg chg="mod">
          <ac:chgData name="Derrick Venning" userId="6ef9305461909ead" providerId="LiveId" clId="{E6B0F041-AE0F-4C83-8BCA-5548875DCEC8}" dt="2023-12-03T20:50:24.878" v="35" actId="20577"/>
          <ac:spMkLst>
            <pc:docMk/>
            <pc:sldMk cId="2384487569" sldId="339"/>
            <ac:spMk id="7" creationId="{00000000-0000-0000-0000-000000000000}"/>
          </ac:spMkLst>
        </pc:spChg>
        <pc:graphicFrameChg chg="mod modGraphic">
          <ac:chgData name="Derrick Venning" userId="6ef9305461909ead" providerId="LiveId" clId="{E6B0F041-AE0F-4C83-8BCA-5548875DCEC8}" dt="2023-12-03T20:56:11.335" v="91" actId="1076"/>
          <ac:graphicFrameMkLst>
            <pc:docMk/>
            <pc:sldMk cId="2384487569" sldId="339"/>
            <ac:graphicFrameMk id="20" creationId="{AEA1F81F-6509-A7E6-CBB7-1537DF053DE9}"/>
          </ac:graphicFrameMkLst>
        </pc:graphicFrameChg>
        <pc:picChg chg="add mod">
          <ac:chgData name="Derrick Venning" userId="6ef9305461909ead" providerId="LiveId" clId="{E6B0F041-AE0F-4C83-8BCA-5548875DCEC8}" dt="2023-12-04T22:58:02.553" v="727" actId="1076"/>
          <ac:picMkLst>
            <pc:docMk/>
            <pc:sldMk cId="2384487569" sldId="339"/>
            <ac:picMk id="1026" creationId="{E740D101-D3CB-46F7-7766-E43EC2099B3B}"/>
          </ac:picMkLst>
        </pc:picChg>
      </pc:sldChg>
      <pc:sldChg chg="delSp mod">
        <pc:chgData name="Derrick Venning" userId="6ef9305461909ead" providerId="LiveId" clId="{E6B0F041-AE0F-4C83-8BCA-5548875DCEC8}" dt="2023-12-04T23:06:04.914" v="850" actId="478"/>
        <pc:sldMkLst>
          <pc:docMk/>
          <pc:sldMk cId="3357445200" sldId="340"/>
        </pc:sldMkLst>
        <pc:spChg chg="del">
          <ac:chgData name="Derrick Venning" userId="6ef9305461909ead" providerId="LiveId" clId="{E6B0F041-AE0F-4C83-8BCA-5548875DCEC8}" dt="2023-12-04T23:06:04.914" v="850" actId="478"/>
          <ac:spMkLst>
            <pc:docMk/>
            <pc:sldMk cId="3357445200" sldId="340"/>
            <ac:spMk id="6" creationId="{52A3C67E-2F06-BA91-AE17-1FBCFCF91E55}"/>
          </ac:spMkLst>
        </pc:spChg>
      </pc:sldChg>
      <pc:sldChg chg="delSp mod">
        <pc:chgData name="Derrick Venning" userId="6ef9305461909ead" providerId="LiveId" clId="{E6B0F041-AE0F-4C83-8BCA-5548875DCEC8}" dt="2023-12-04T23:06:00.660" v="849" actId="478"/>
        <pc:sldMkLst>
          <pc:docMk/>
          <pc:sldMk cId="2844343129" sldId="341"/>
        </pc:sldMkLst>
        <pc:spChg chg="del">
          <ac:chgData name="Derrick Venning" userId="6ef9305461909ead" providerId="LiveId" clId="{E6B0F041-AE0F-4C83-8BCA-5548875DCEC8}" dt="2023-12-04T23:06:00.660" v="849" actId="478"/>
          <ac:spMkLst>
            <pc:docMk/>
            <pc:sldMk cId="2844343129" sldId="341"/>
            <ac:spMk id="6" creationId="{DCFADF8F-27CE-8C37-D51B-210714319EE5}"/>
          </ac:spMkLst>
        </pc:spChg>
      </pc:sldChg>
      <pc:sldChg chg="del">
        <pc:chgData name="Derrick Venning" userId="6ef9305461909ead" providerId="LiveId" clId="{E6B0F041-AE0F-4C83-8BCA-5548875DCEC8}" dt="2023-12-04T23:03:48.883" v="830" actId="2696"/>
        <pc:sldMkLst>
          <pc:docMk/>
          <pc:sldMk cId="554824113" sldId="342"/>
        </pc:sldMkLst>
      </pc:sldChg>
      <pc:sldChg chg="modSp del mod">
        <pc:chgData name="Derrick Venning" userId="6ef9305461909ead" providerId="LiveId" clId="{E6B0F041-AE0F-4C83-8BCA-5548875DCEC8}" dt="2023-12-04T23:03:17.049" v="826" actId="113"/>
        <pc:sldMkLst>
          <pc:docMk/>
          <pc:sldMk cId="197265666" sldId="343"/>
        </pc:sldMkLst>
        <pc:spChg chg="mod">
          <ac:chgData name="Derrick Venning" userId="6ef9305461909ead" providerId="LiveId" clId="{E6B0F041-AE0F-4C83-8BCA-5548875DCEC8}" dt="2023-12-04T23:03:17.049" v="826" actId="113"/>
          <ac:spMkLst>
            <pc:docMk/>
            <pc:sldMk cId="197265666" sldId="343"/>
            <ac:spMk id="6" creationId="{955EFB52-62F8-A86A-FF61-59167841070A}"/>
          </ac:spMkLst>
        </pc:spChg>
      </pc:sldChg>
      <pc:sldChg chg="delSp mod">
        <pc:chgData name="Derrick Venning" userId="6ef9305461909ead" providerId="LiveId" clId="{E6B0F041-AE0F-4C83-8BCA-5548875DCEC8}" dt="2023-12-04T23:05:55.922" v="848" actId="478"/>
        <pc:sldMkLst>
          <pc:docMk/>
          <pc:sldMk cId="408556207" sldId="345"/>
        </pc:sldMkLst>
        <pc:spChg chg="del">
          <ac:chgData name="Derrick Venning" userId="6ef9305461909ead" providerId="LiveId" clId="{E6B0F041-AE0F-4C83-8BCA-5548875DCEC8}" dt="2023-12-04T23:05:55.922" v="848" actId="478"/>
          <ac:spMkLst>
            <pc:docMk/>
            <pc:sldMk cId="408556207" sldId="345"/>
            <ac:spMk id="3" creationId="{A68A3328-CF23-8EB0-CEA0-6F9F4FA95924}"/>
          </ac:spMkLst>
        </pc:spChg>
      </pc:sldChg>
      <pc:sldChg chg="delSp mod">
        <pc:chgData name="Derrick Venning" userId="6ef9305461909ead" providerId="LiveId" clId="{E6B0F041-AE0F-4C83-8BCA-5548875DCEC8}" dt="2023-12-04T23:06:18.758" v="852" actId="478"/>
        <pc:sldMkLst>
          <pc:docMk/>
          <pc:sldMk cId="1860776775" sldId="347"/>
        </pc:sldMkLst>
        <pc:spChg chg="del">
          <ac:chgData name="Derrick Venning" userId="6ef9305461909ead" providerId="LiveId" clId="{E6B0F041-AE0F-4C83-8BCA-5548875DCEC8}" dt="2023-12-04T23:06:18.758" v="852" actId="478"/>
          <ac:spMkLst>
            <pc:docMk/>
            <pc:sldMk cId="1860776775" sldId="347"/>
            <ac:spMk id="8" creationId="{0B7ED2D3-C392-1D0E-1E53-4E1D1D10A5E4}"/>
          </ac:spMkLst>
        </pc:spChg>
      </pc:sldChg>
      <pc:sldChg chg="del">
        <pc:chgData name="Derrick Venning" userId="6ef9305461909ead" providerId="LiveId" clId="{E6B0F041-AE0F-4C83-8BCA-5548875DCEC8}" dt="2023-12-04T23:03:30.007" v="827" actId="2696"/>
        <pc:sldMkLst>
          <pc:docMk/>
          <pc:sldMk cId="3246056895" sldId="348"/>
        </pc:sldMkLst>
      </pc:sldChg>
      <pc:sldChg chg="del">
        <pc:chgData name="Derrick Venning" userId="6ef9305461909ead" providerId="LiveId" clId="{E6B0F041-AE0F-4C83-8BCA-5548875DCEC8}" dt="2023-12-04T23:03:30.007" v="827" actId="2696"/>
        <pc:sldMkLst>
          <pc:docMk/>
          <pc:sldMk cId="754506461" sldId="349"/>
        </pc:sldMkLst>
      </pc:sldChg>
      <pc:sldChg chg="addSp modSp mod">
        <pc:chgData name="Derrick Venning" userId="6ef9305461909ead" providerId="LiveId" clId="{E6B0F041-AE0F-4C83-8BCA-5548875DCEC8}" dt="2023-12-04T23:05:27.264" v="844" actId="1076"/>
        <pc:sldMkLst>
          <pc:docMk/>
          <pc:sldMk cId="3435140680" sldId="351"/>
        </pc:sldMkLst>
        <pc:graphicFrameChg chg="mod modGraphic">
          <ac:chgData name="Derrick Venning" userId="6ef9305461909ead" providerId="LiveId" clId="{E6B0F041-AE0F-4C83-8BCA-5548875DCEC8}" dt="2023-12-03T21:30:16.356" v="717" actId="20577"/>
          <ac:graphicFrameMkLst>
            <pc:docMk/>
            <pc:sldMk cId="3435140680" sldId="351"/>
            <ac:graphicFrameMk id="2" creationId="{1A7E46B3-38EA-9438-9534-215B599149CB}"/>
          </ac:graphicFrameMkLst>
        </pc:graphicFrameChg>
        <pc:graphicFrameChg chg="mod modGraphic">
          <ac:chgData name="Derrick Venning" userId="6ef9305461909ead" providerId="LiveId" clId="{E6B0F041-AE0F-4C83-8BCA-5548875DCEC8}" dt="2023-12-04T23:05:15.156" v="838"/>
          <ac:graphicFrameMkLst>
            <pc:docMk/>
            <pc:sldMk cId="3435140680" sldId="351"/>
            <ac:graphicFrameMk id="3" creationId="{B1421655-5380-4561-AF16-F79D295D967B}"/>
          </ac:graphicFrameMkLst>
        </pc:graphicFrameChg>
        <pc:picChg chg="add mod">
          <ac:chgData name="Derrick Venning" userId="6ef9305461909ead" providerId="LiveId" clId="{E6B0F041-AE0F-4C83-8BCA-5548875DCEC8}" dt="2023-12-04T23:04:11.844" v="836" actId="1076"/>
          <ac:picMkLst>
            <pc:docMk/>
            <pc:sldMk cId="3435140680" sldId="351"/>
            <ac:picMk id="8" creationId="{1CB10CF4-8263-84DA-C402-73DDFA161DA1}"/>
          </ac:picMkLst>
        </pc:picChg>
        <pc:picChg chg="add mod">
          <ac:chgData name="Derrick Venning" userId="6ef9305461909ead" providerId="LiveId" clId="{E6B0F041-AE0F-4C83-8BCA-5548875DCEC8}" dt="2023-12-04T23:05:27.264" v="844" actId="1076"/>
          <ac:picMkLst>
            <pc:docMk/>
            <pc:sldMk cId="3435140680" sldId="351"/>
            <ac:picMk id="10" creationId="{FBD23E7A-920C-7DC5-364C-5C671816A703}"/>
          </ac:picMkLst>
        </pc:picChg>
      </pc:sldChg>
      <pc:sldChg chg="delSp mod">
        <pc:chgData name="Derrick Venning" userId="6ef9305461909ead" providerId="LiveId" clId="{E6B0F041-AE0F-4C83-8BCA-5548875DCEC8}" dt="2023-12-04T23:05:51.206" v="847" actId="478"/>
        <pc:sldMkLst>
          <pc:docMk/>
          <pc:sldMk cId="1318219529" sldId="354"/>
        </pc:sldMkLst>
        <pc:spChg chg="del">
          <ac:chgData name="Derrick Venning" userId="6ef9305461909ead" providerId="LiveId" clId="{E6B0F041-AE0F-4C83-8BCA-5548875DCEC8}" dt="2023-12-04T23:05:51.206" v="847" actId="478"/>
          <ac:spMkLst>
            <pc:docMk/>
            <pc:sldMk cId="1318219529" sldId="354"/>
            <ac:spMk id="3" creationId="{A68A3328-CF23-8EB0-CEA0-6F9F4FA95924}"/>
          </ac:spMkLst>
        </pc:spChg>
      </pc:sldChg>
      <pc:sldChg chg="delSp mod">
        <pc:chgData name="Derrick Venning" userId="6ef9305461909ead" providerId="LiveId" clId="{E6B0F041-AE0F-4C83-8BCA-5548875DCEC8}" dt="2023-12-04T23:05:45.921" v="846" actId="478"/>
        <pc:sldMkLst>
          <pc:docMk/>
          <pc:sldMk cId="3383337294" sldId="355"/>
        </pc:sldMkLst>
        <pc:spChg chg="del">
          <ac:chgData name="Derrick Venning" userId="6ef9305461909ead" providerId="LiveId" clId="{E6B0F041-AE0F-4C83-8BCA-5548875DCEC8}" dt="2023-12-04T23:05:45.921" v="846" actId="478"/>
          <ac:spMkLst>
            <pc:docMk/>
            <pc:sldMk cId="3383337294" sldId="355"/>
            <ac:spMk id="3" creationId="{A68A3328-CF23-8EB0-CEA0-6F9F4FA95924}"/>
          </ac:spMkLst>
        </pc:spChg>
      </pc:sldChg>
      <pc:sldChg chg="delSp mod">
        <pc:chgData name="Derrick Venning" userId="6ef9305461909ead" providerId="LiveId" clId="{E6B0F041-AE0F-4C83-8BCA-5548875DCEC8}" dt="2023-12-04T23:05:39.871" v="845" actId="478"/>
        <pc:sldMkLst>
          <pc:docMk/>
          <pc:sldMk cId="500702881" sldId="356"/>
        </pc:sldMkLst>
        <pc:spChg chg="del">
          <ac:chgData name="Derrick Venning" userId="6ef9305461909ead" providerId="LiveId" clId="{E6B0F041-AE0F-4C83-8BCA-5548875DCEC8}" dt="2023-12-04T23:05:39.871" v="845" actId="478"/>
          <ac:spMkLst>
            <pc:docMk/>
            <pc:sldMk cId="500702881" sldId="356"/>
            <ac:spMk id="3" creationId="{A68A3328-CF23-8EB0-CEA0-6F9F4FA95924}"/>
          </ac:spMkLst>
        </pc:spChg>
      </pc:sldChg>
      <pc:sldChg chg="del">
        <pc:chgData name="Derrick Venning" userId="6ef9305461909ead" providerId="LiveId" clId="{E6B0F041-AE0F-4C83-8BCA-5548875DCEC8}" dt="2023-12-03T19:28:57.149" v="0" actId="2696"/>
        <pc:sldMkLst>
          <pc:docMk/>
          <pc:sldMk cId="2644742566" sldId="357"/>
        </pc:sldMkLst>
      </pc:sldChg>
      <pc:sldChg chg="del">
        <pc:chgData name="Derrick Venning" userId="6ef9305461909ead" providerId="LiveId" clId="{E6B0F041-AE0F-4C83-8BCA-5548875DCEC8}" dt="2023-12-03T19:28:57.149" v="0" actId="2696"/>
        <pc:sldMkLst>
          <pc:docMk/>
          <pc:sldMk cId="3422961932" sldId="359"/>
        </pc:sldMkLst>
      </pc:sldChg>
      <pc:sldChg chg="delSp mod">
        <pc:chgData name="Derrick Venning" userId="6ef9305461909ead" providerId="LiveId" clId="{E6B0F041-AE0F-4C83-8BCA-5548875DCEC8}" dt="2023-12-04T23:06:13.086" v="851" actId="478"/>
        <pc:sldMkLst>
          <pc:docMk/>
          <pc:sldMk cId="1465953596" sldId="360"/>
        </pc:sldMkLst>
        <pc:spChg chg="del">
          <ac:chgData name="Derrick Venning" userId="6ef9305461909ead" providerId="LiveId" clId="{E6B0F041-AE0F-4C83-8BCA-5548875DCEC8}" dt="2023-12-04T23:06:13.086" v="851" actId="478"/>
          <ac:spMkLst>
            <pc:docMk/>
            <pc:sldMk cId="1465953596" sldId="360"/>
            <ac:spMk id="8" creationId="{0B7ED2D3-C392-1D0E-1E53-4E1D1D10A5E4}"/>
          </ac:spMkLst>
        </pc:spChg>
      </pc:sldChg>
      <pc:sldChg chg="del">
        <pc:chgData name="Derrick Venning" userId="6ef9305461909ead" providerId="LiveId" clId="{E6B0F041-AE0F-4C83-8BCA-5548875DCEC8}" dt="2023-12-04T23:03:35.938" v="828" actId="2696"/>
        <pc:sldMkLst>
          <pc:docMk/>
          <pc:sldMk cId="1057660926" sldId="361"/>
        </pc:sldMkLst>
      </pc:sldChg>
      <pc:sldChg chg="del">
        <pc:chgData name="Derrick Venning" userId="6ef9305461909ead" providerId="LiveId" clId="{E6B0F041-AE0F-4C83-8BCA-5548875DCEC8}" dt="2023-12-04T23:03:35.938" v="828" actId="2696"/>
        <pc:sldMkLst>
          <pc:docMk/>
          <pc:sldMk cId="2217728863" sldId="362"/>
        </pc:sldMkLst>
      </pc:sldChg>
      <pc:sldChg chg="delSp modSp del mod">
        <pc:chgData name="Derrick Venning" userId="6ef9305461909ead" providerId="LiveId" clId="{E6B0F041-AE0F-4C83-8BCA-5548875DCEC8}" dt="2023-12-04T23:03:07.090" v="825" actId="2696"/>
        <pc:sldMkLst>
          <pc:docMk/>
          <pc:sldMk cId="964970257" sldId="363"/>
        </pc:sldMkLst>
        <pc:spChg chg="del">
          <ac:chgData name="Derrick Venning" userId="6ef9305461909ead" providerId="LiveId" clId="{E6B0F041-AE0F-4C83-8BCA-5548875DCEC8}" dt="2023-12-04T22:56:21.155" v="721" actId="478"/>
          <ac:spMkLst>
            <pc:docMk/>
            <pc:sldMk cId="964970257" sldId="363"/>
            <ac:spMk id="5" creationId="{48DA81DA-512A-6789-C391-283C80217DCE}"/>
          </ac:spMkLst>
        </pc:spChg>
        <pc:spChg chg="mod">
          <ac:chgData name="Derrick Venning" userId="6ef9305461909ead" providerId="LiveId" clId="{E6B0F041-AE0F-4C83-8BCA-5548875DCEC8}" dt="2023-12-04T22:56:25.014" v="722" actId="1076"/>
          <ac:spMkLst>
            <pc:docMk/>
            <pc:sldMk cId="964970257" sldId="363"/>
            <ac:spMk id="6" creationId="{693C91F5-DF01-7C27-52F1-31B6835855F1}"/>
          </ac:spMkLst>
        </pc:spChg>
      </pc:sldChg>
      <pc:sldChg chg="del">
        <pc:chgData name="Derrick Venning" userId="6ef9305461909ead" providerId="LiveId" clId="{E6B0F041-AE0F-4C83-8BCA-5548875DCEC8}" dt="2023-12-03T21:12:22.611" v="198" actId="2696"/>
        <pc:sldMkLst>
          <pc:docMk/>
          <pc:sldMk cId="2595572012" sldId="365"/>
        </pc:sldMkLst>
      </pc:sldChg>
      <pc:sldChg chg="del">
        <pc:chgData name="Derrick Venning" userId="6ef9305461909ead" providerId="LiveId" clId="{E6B0F041-AE0F-4C83-8BCA-5548875DCEC8}" dt="2023-12-04T23:03:44.281" v="829" actId="2696"/>
        <pc:sldMkLst>
          <pc:docMk/>
          <pc:sldMk cId="3726991660" sldId="366"/>
        </pc:sldMkLst>
      </pc:sldChg>
      <pc:sldChg chg="del">
        <pc:chgData name="Derrick Venning" userId="6ef9305461909ead" providerId="LiveId" clId="{E6B0F041-AE0F-4C83-8BCA-5548875DCEC8}" dt="2023-12-04T23:03:44.281" v="829" actId="2696"/>
        <pc:sldMkLst>
          <pc:docMk/>
          <pc:sldMk cId="2554057753" sldId="367"/>
        </pc:sldMkLst>
      </pc:sldChg>
      <pc:sldChg chg="del">
        <pc:chgData name="Derrick Venning" userId="6ef9305461909ead" providerId="LiveId" clId="{E6B0F041-AE0F-4C83-8BCA-5548875DCEC8}" dt="2023-12-03T19:28:57.149" v="0" actId="2696"/>
        <pc:sldMkLst>
          <pc:docMk/>
          <pc:sldMk cId="649925159" sldId="368"/>
        </pc:sldMkLst>
      </pc:sldChg>
      <pc:sldChg chg="modSp del">
        <pc:chgData name="Derrick Venning" userId="6ef9305461909ead" providerId="LiveId" clId="{E6B0F041-AE0F-4C83-8BCA-5548875DCEC8}" dt="2023-12-04T23:09:59.852" v="903"/>
        <pc:sldMkLst>
          <pc:docMk/>
          <pc:sldMk cId="2367954799" sldId="369"/>
        </pc:sldMkLst>
        <pc:picChg chg="mod">
          <ac:chgData name="Derrick Venning" userId="6ef9305461909ead" providerId="LiveId" clId="{E6B0F041-AE0F-4C83-8BCA-5548875DCEC8}" dt="2023-12-04T23:09:59.852" v="903"/>
          <ac:picMkLst>
            <pc:docMk/>
            <pc:sldMk cId="2367954799" sldId="369"/>
            <ac:picMk id="2" creationId="{3D4BDFA5-16A6-6D36-F0C9-5D7AEA4E4371}"/>
          </ac:picMkLst>
        </pc:picChg>
        <pc:picChg chg="mod">
          <ac:chgData name="Derrick Venning" userId="6ef9305461909ead" providerId="LiveId" clId="{E6B0F041-AE0F-4C83-8BCA-5548875DCEC8}" dt="2023-12-04T23:09:54.550" v="900"/>
          <ac:picMkLst>
            <pc:docMk/>
            <pc:sldMk cId="2367954799" sldId="369"/>
            <ac:picMk id="7" creationId="{F2EC4C01-3CBC-BD43-9316-B8F0EE638706}"/>
          </ac:picMkLst>
        </pc:picChg>
      </pc:sldChg>
      <pc:sldChg chg="del">
        <pc:chgData name="Derrick Venning" userId="6ef9305461909ead" providerId="LiveId" clId="{E6B0F041-AE0F-4C83-8BCA-5548875DCEC8}" dt="2023-12-03T19:28:57.149" v="0" actId="2696"/>
        <pc:sldMkLst>
          <pc:docMk/>
          <pc:sldMk cId="3947266459" sldId="370"/>
        </pc:sldMkLst>
      </pc:sldChg>
      <pc:sldChg chg="modSp del">
        <pc:chgData name="Derrick Venning" userId="6ef9305461909ead" providerId="LiveId" clId="{E6B0F041-AE0F-4C83-8BCA-5548875DCEC8}" dt="2023-12-04T23:10:09.702" v="909"/>
        <pc:sldMkLst>
          <pc:docMk/>
          <pc:sldMk cId="4095773777" sldId="371"/>
        </pc:sldMkLst>
        <pc:picChg chg="mod">
          <ac:chgData name="Derrick Venning" userId="6ef9305461909ead" providerId="LiveId" clId="{E6B0F041-AE0F-4C83-8BCA-5548875DCEC8}" dt="2023-12-04T23:10:09.702" v="909"/>
          <ac:picMkLst>
            <pc:docMk/>
            <pc:sldMk cId="4095773777" sldId="371"/>
            <ac:picMk id="3" creationId="{A38454E8-F142-763C-85D6-EBB03BAA7008}"/>
          </ac:picMkLst>
        </pc:picChg>
      </pc:sldChg>
      <pc:sldChg chg="modSp">
        <pc:chgData name="Derrick Venning" userId="6ef9305461909ead" providerId="LiveId" clId="{E6B0F041-AE0F-4C83-8BCA-5548875DCEC8}" dt="2023-12-04T23:10:18.881" v="915"/>
        <pc:sldMkLst>
          <pc:docMk/>
          <pc:sldMk cId="3704653693" sldId="372"/>
        </pc:sldMkLst>
        <pc:picChg chg="mod">
          <ac:chgData name="Derrick Venning" userId="6ef9305461909ead" providerId="LiveId" clId="{E6B0F041-AE0F-4C83-8BCA-5548875DCEC8}" dt="2023-12-04T23:10:18.881" v="915"/>
          <ac:picMkLst>
            <pc:docMk/>
            <pc:sldMk cId="3704653693" sldId="372"/>
            <ac:picMk id="5" creationId="{4ED7AF16-0514-7C45-E77C-312B9AA8CFCF}"/>
          </ac:picMkLst>
        </pc:picChg>
      </pc:sldChg>
      <pc:sldChg chg="del">
        <pc:chgData name="Derrick Venning" userId="6ef9305461909ead" providerId="LiveId" clId="{E6B0F041-AE0F-4C83-8BCA-5548875DCEC8}" dt="2023-12-03T19:28:57.149" v="0" actId="2696"/>
        <pc:sldMkLst>
          <pc:docMk/>
          <pc:sldMk cId="1638158909" sldId="373"/>
        </pc:sldMkLst>
      </pc:sldChg>
      <pc:sldChg chg="del">
        <pc:chgData name="Derrick Venning" userId="6ef9305461909ead" providerId="LiveId" clId="{E6B0F041-AE0F-4C83-8BCA-5548875DCEC8}" dt="2023-12-03T19:28:57.149" v="0" actId="2696"/>
        <pc:sldMkLst>
          <pc:docMk/>
          <pc:sldMk cId="1142607642" sldId="374"/>
        </pc:sldMkLst>
      </pc:sldChg>
      <pc:sldChg chg="del">
        <pc:chgData name="Derrick Venning" userId="6ef9305461909ead" providerId="LiveId" clId="{E6B0F041-AE0F-4C83-8BCA-5548875DCEC8}" dt="2023-12-03T19:28:57.149" v="0" actId="2696"/>
        <pc:sldMkLst>
          <pc:docMk/>
          <pc:sldMk cId="411961010" sldId="375"/>
        </pc:sldMkLst>
      </pc:sldChg>
      <pc:sldChg chg="modSp mod">
        <pc:chgData name="Derrick Venning" userId="6ef9305461909ead" providerId="LiveId" clId="{E6B0F041-AE0F-4C83-8BCA-5548875DCEC8}" dt="2023-12-04T23:09:39.797" v="890" actId="1036"/>
        <pc:sldMkLst>
          <pc:docMk/>
          <pc:sldMk cId="2818075935" sldId="375"/>
        </pc:sldMkLst>
        <pc:picChg chg="mod">
          <ac:chgData name="Derrick Venning" userId="6ef9305461909ead" providerId="LiveId" clId="{E6B0F041-AE0F-4C83-8BCA-5548875DCEC8}" dt="2023-12-04T23:09:30.085" v="887"/>
          <ac:picMkLst>
            <pc:docMk/>
            <pc:sldMk cId="2818075935" sldId="375"/>
            <ac:picMk id="5" creationId="{707ED2A4-694D-4B82-1F6A-8D0D4028C706}"/>
          </ac:picMkLst>
        </pc:picChg>
        <pc:picChg chg="mod">
          <ac:chgData name="Derrick Venning" userId="6ef9305461909ead" providerId="LiveId" clId="{E6B0F041-AE0F-4C83-8BCA-5548875DCEC8}" dt="2023-12-04T23:09:39.797" v="890" actId="1036"/>
          <ac:picMkLst>
            <pc:docMk/>
            <pc:sldMk cId="2818075935" sldId="375"/>
            <ac:picMk id="7" creationId="{B9E88EB3-E5AD-A231-163B-D33DDDBDD8C1}"/>
          </ac:picMkLst>
        </pc:picChg>
      </pc:sldChg>
      <pc:sldChg chg="del">
        <pc:chgData name="Derrick Venning" userId="6ef9305461909ead" providerId="LiveId" clId="{E6B0F041-AE0F-4C83-8BCA-5548875DCEC8}" dt="2023-12-03T19:28:57.149" v="0" actId="2696"/>
        <pc:sldMkLst>
          <pc:docMk/>
          <pc:sldMk cId="1797590267" sldId="376"/>
        </pc:sldMkLst>
      </pc:sldChg>
      <pc:sldChg chg="del">
        <pc:chgData name="Derrick Venning" userId="6ef9305461909ead" providerId="LiveId" clId="{E6B0F041-AE0F-4C83-8BCA-5548875DCEC8}" dt="2023-12-03T19:28:57.149" v="0" actId="2696"/>
        <pc:sldMkLst>
          <pc:docMk/>
          <pc:sldMk cId="2383246525" sldId="377"/>
        </pc:sldMkLst>
      </pc:sldChg>
      <pc:sldChg chg="addSp delSp modSp mod">
        <pc:chgData name="Derrick Venning" userId="6ef9305461909ead" providerId="LiveId" clId="{E6B0F041-AE0F-4C83-8BCA-5548875DCEC8}" dt="2023-12-04T23:06:48.275" v="855" actId="478"/>
        <pc:sldMkLst>
          <pc:docMk/>
          <pc:sldMk cId="405791481" sldId="379"/>
        </pc:sldMkLst>
        <pc:spChg chg="del">
          <ac:chgData name="Derrick Venning" userId="6ef9305461909ead" providerId="LiveId" clId="{E6B0F041-AE0F-4C83-8BCA-5548875DCEC8}" dt="2023-12-04T23:06:48.275" v="855" actId="478"/>
          <ac:spMkLst>
            <pc:docMk/>
            <pc:sldMk cId="405791481" sldId="379"/>
            <ac:spMk id="2" creationId="{04EA505F-2436-929A-4757-FF04CBCA450D}"/>
          </ac:spMkLst>
        </pc:spChg>
        <pc:spChg chg="mod">
          <ac:chgData name="Derrick Venning" userId="6ef9305461909ead" providerId="LiveId" clId="{E6B0F041-AE0F-4C83-8BCA-5548875DCEC8}" dt="2023-12-04T22:59:44.704" v="754" actId="1076"/>
          <ac:spMkLst>
            <pc:docMk/>
            <pc:sldMk cId="405791481" sldId="379"/>
            <ac:spMk id="3" creationId="{A5946FD8-530D-6079-402A-1A540B4294FD}"/>
          </ac:spMkLst>
        </pc:spChg>
        <pc:spChg chg="add mod">
          <ac:chgData name="Derrick Venning" userId="6ef9305461909ead" providerId="LiveId" clId="{E6B0F041-AE0F-4C83-8BCA-5548875DCEC8}" dt="2023-12-04T22:59:36.222" v="752" actId="20577"/>
          <ac:spMkLst>
            <pc:docMk/>
            <pc:sldMk cId="405791481" sldId="379"/>
            <ac:spMk id="5" creationId="{6ED6F8EB-3651-3BF6-725B-BB3D66C60B81}"/>
          </ac:spMkLst>
        </pc:spChg>
        <pc:spChg chg="mod">
          <ac:chgData name="Derrick Venning" userId="6ef9305461909ead" providerId="LiveId" clId="{E6B0F041-AE0F-4C83-8BCA-5548875DCEC8}" dt="2023-12-04T22:59:40.627" v="753" actId="1076"/>
          <ac:spMkLst>
            <pc:docMk/>
            <pc:sldMk cId="405791481" sldId="379"/>
            <ac:spMk id="6" creationId="{955EFB52-62F8-A86A-FF61-59167841070A}"/>
          </ac:spMkLst>
        </pc:spChg>
      </pc:sldChg>
      <pc:sldChg chg="delSp modSp del mod">
        <pc:chgData name="Derrick Venning" userId="6ef9305461909ead" providerId="LiveId" clId="{E6B0F041-AE0F-4C83-8BCA-5548875DCEC8}" dt="2023-12-04T22:59:51.404" v="755" actId="2696"/>
        <pc:sldMkLst>
          <pc:docMk/>
          <pc:sldMk cId="683756378" sldId="380"/>
        </pc:sldMkLst>
        <pc:spChg chg="del">
          <ac:chgData name="Derrick Venning" userId="6ef9305461909ead" providerId="LiveId" clId="{E6B0F041-AE0F-4C83-8BCA-5548875DCEC8}" dt="2023-12-04T22:58:31.340" v="728" actId="21"/>
          <ac:spMkLst>
            <pc:docMk/>
            <pc:sldMk cId="683756378" sldId="380"/>
            <ac:spMk id="5" creationId="{48DA81DA-512A-6789-C391-283C80217DCE}"/>
          </ac:spMkLst>
        </pc:spChg>
        <pc:spChg chg="mod">
          <ac:chgData name="Derrick Venning" userId="6ef9305461909ead" providerId="LiveId" clId="{E6B0F041-AE0F-4C83-8BCA-5548875DCEC8}" dt="2023-12-04T22:58:36.156" v="729" actId="1076"/>
          <ac:spMkLst>
            <pc:docMk/>
            <pc:sldMk cId="683756378" sldId="380"/>
            <ac:spMk id="6" creationId="{693C91F5-DF01-7C27-52F1-31B6835855F1}"/>
          </ac:spMkLst>
        </pc:spChg>
        <pc:picChg chg="mod">
          <ac:chgData name="Derrick Venning" userId="6ef9305461909ead" providerId="LiveId" clId="{E6B0F041-AE0F-4C83-8BCA-5548875DCEC8}" dt="2023-12-04T22:58:43.818" v="730" actId="1076"/>
          <ac:picMkLst>
            <pc:docMk/>
            <pc:sldMk cId="683756378" sldId="380"/>
            <ac:picMk id="2" creationId="{275D63C4-C4DD-BAAA-AC36-4433B4322E43}"/>
          </ac:picMkLst>
        </pc:picChg>
      </pc:sldChg>
      <pc:sldChg chg="modSp">
        <pc:chgData name="Derrick Venning" userId="6ef9305461909ead" providerId="LiveId" clId="{E6B0F041-AE0F-4C83-8BCA-5548875DCEC8}" dt="2023-12-04T23:08:35.027" v="875"/>
        <pc:sldMkLst>
          <pc:docMk/>
          <pc:sldMk cId="3713448975" sldId="385"/>
        </pc:sldMkLst>
        <pc:picChg chg="mod">
          <ac:chgData name="Derrick Venning" userId="6ef9305461909ead" providerId="LiveId" clId="{E6B0F041-AE0F-4C83-8BCA-5548875DCEC8}" dt="2023-12-04T23:08:22.124" v="867"/>
          <ac:picMkLst>
            <pc:docMk/>
            <pc:sldMk cId="3713448975" sldId="385"/>
            <ac:picMk id="6" creationId="{A78AD965-8E4C-A15C-860E-A168CAFF2BD0}"/>
          </ac:picMkLst>
        </pc:picChg>
        <pc:picChg chg="mod">
          <ac:chgData name="Derrick Venning" userId="6ef9305461909ead" providerId="LiveId" clId="{E6B0F041-AE0F-4C83-8BCA-5548875DCEC8}" dt="2023-12-04T23:08:28.520" v="873"/>
          <ac:picMkLst>
            <pc:docMk/>
            <pc:sldMk cId="3713448975" sldId="385"/>
            <ac:picMk id="10" creationId="{78658001-258B-28EC-C3CE-C4F518772CA2}"/>
          </ac:picMkLst>
        </pc:picChg>
        <pc:picChg chg="mod">
          <ac:chgData name="Derrick Venning" userId="6ef9305461909ead" providerId="LiveId" clId="{E6B0F041-AE0F-4C83-8BCA-5548875DCEC8}" dt="2023-12-04T23:08:35.027" v="875"/>
          <ac:picMkLst>
            <pc:docMk/>
            <pc:sldMk cId="3713448975" sldId="385"/>
            <ac:picMk id="12" creationId="{F06025BD-81FD-ACC1-C518-EC69DCF9EA25}"/>
          </ac:picMkLst>
        </pc:picChg>
      </pc:sldChg>
      <pc:sldChg chg="modSp">
        <pc:chgData name="Derrick Venning" userId="6ef9305461909ead" providerId="LiveId" clId="{E6B0F041-AE0F-4C83-8BCA-5548875DCEC8}" dt="2023-12-04T23:08:46.679" v="884"/>
        <pc:sldMkLst>
          <pc:docMk/>
          <pc:sldMk cId="4066907044" sldId="386"/>
        </pc:sldMkLst>
        <pc:picChg chg="mod">
          <ac:chgData name="Derrick Venning" userId="6ef9305461909ead" providerId="LiveId" clId="{E6B0F041-AE0F-4C83-8BCA-5548875DCEC8}" dt="2023-12-04T23:08:46.679" v="884"/>
          <ac:picMkLst>
            <pc:docMk/>
            <pc:sldMk cId="4066907044" sldId="386"/>
            <ac:picMk id="7" creationId="{33807F4F-B14E-0FD7-DE35-2CA81A33A66C}"/>
          </ac:picMkLst>
        </pc:picChg>
      </pc:sldChg>
      <pc:sldChg chg="modSp mod">
        <pc:chgData name="Derrick Venning" userId="6ef9305461909ead" providerId="LiveId" clId="{E6B0F041-AE0F-4C83-8BCA-5548875DCEC8}" dt="2023-12-04T23:07:11.233" v="858" actId="20577"/>
        <pc:sldMkLst>
          <pc:docMk/>
          <pc:sldMk cId="3134276377" sldId="409"/>
        </pc:sldMkLst>
        <pc:spChg chg="mod">
          <ac:chgData name="Derrick Venning" userId="6ef9305461909ead" providerId="LiveId" clId="{E6B0F041-AE0F-4C83-8BCA-5548875DCEC8}" dt="2023-12-04T23:07:11.233" v="858" actId="20577"/>
          <ac:spMkLst>
            <pc:docMk/>
            <pc:sldMk cId="3134276377" sldId="409"/>
            <ac:spMk id="12" creationId="{A3B23FD8-7A55-4365-C050-7457434555FF}"/>
          </ac:spMkLst>
        </pc:spChg>
      </pc:sldChg>
      <pc:sldChg chg="addSp modSp mod">
        <pc:chgData name="Derrick Venning" userId="6ef9305461909ead" providerId="LiveId" clId="{E6B0F041-AE0F-4C83-8BCA-5548875DCEC8}" dt="2023-12-04T23:01:03.391" v="768" actId="113"/>
        <pc:sldMkLst>
          <pc:docMk/>
          <pc:sldMk cId="1341240872" sldId="413"/>
        </pc:sldMkLst>
        <pc:spChg chg="mod">
          <ac:chgData name="Derrick Venning" userId="6ef9305461909ead" providerId="LiveId" clId="{E6B0F041-AE0F-4C83-8BCA-5548875DCEC8}" dt="2023-12-04T23:00:58.337" v="767" actId="1076"/>
          <ac:spMkLst>
            <pc:docMk/>
            <pc:sldMk cId="1341240872" sldId="413"/>
            <ac:spMk id="3" creationId="{A5946FD8-530D-6079-402A-1A540B4294FD}"/>
          </ac:spMkLst>
        </pc:spChg>
        <pc:spChg chg="add mod">
          <ac:chgData name="Derrick Venning" userId="6ef9305461909ead" providerId="LiveId" clId="{E6B0F041-AE0F-4C83-8BCA-5548875DCEC8}" dt="2023-12-04T23:00:53.431" v="765" actId="1076"/>
          <ac:spMkLst>
            <pc:docMk/>
            <pc:sldMk cId="1341240872" sldId="413"/>
            <ac:spMk id="5" creationId="{9DDFE6D5-EB9B-40A0-26D8-AFDEBB991B69}"/>
          </ac:spMkLst>
        </pc:spChg>
        <pc:spChg chg="mod">
          <ac:chgData name="Derrick Venning" userId="6ef9305461909ead" providerId="LiveId" clId="{E6B0F041-AE0F-4C83-8BCA-5548875DCEC8}" dt="2023-12-04T23:01:03.391" v="768" actId="113"/>
          <ac:spMkLst>
            <pc:docMk/>
            <pc:sldMk cId="1341240872" sldId="413"/>
            <ac:spMk id="6" creationId="{955EFB52-62F8-A86A-FF61-59167841070A}"/>
          </ac:spMkLst>
        </pc:spChg>
      </pc:sldChg>
      <pc:sldChg chg="delSp modSp mod">
        <pc:chgData name="Derrick Venning" userId="6ef9305461909ead" providerId="LiveId" clId="{E6B0F041-AE0F-4C83-8BCA-5548875DCEC8}" dt="2023-12-04T23:00:31.296" v="761" actId="20577"/>
        <pc:sldMkLst>
          <pc:docMk/>
          <pc:sldMk cId="4009287758" sldId="414"/>
        </pc:sldMkLst>
        <pc:spChg chg="del">
          <ac:chgData name="Derrick Venning" userId="6ef9305461909ead" providerId="LiveId" clId="{E6B0F041-AE0F-4C83-8BCA-5548875DCEC8}" dt="2023-12-04T23:00:23.040" v="756" actId="21"/>
          <ac:spMkLst>
            <pc:docMk/>
            <pc:sldMk cId="4009287758" sldId="414"/>
            <ac:spMk id="3" creationId="{92A14F44-D01F-A2EF-C8D3-9A26ED86B46F}"/>
          </ac:spMkLst>
        </pc:spChg>
        <pc:graphicFrameChg chg="modGraphic">
          <ac:chgData name="Derrick Venning" userId="6ef9305461909ead" providerId="LiveId" clId="{E6B0F041-AE0F-4C83-8BCA-5548875DCEC8}" dt="2023-12-04T23:00:31.296" v="761" actId="20577"/>
          <ac:graphicFrameMkLst>
            <pc:docMk/>
            <pc:sldMk cId="4009287758" sldId="414"/>
            <ac:graphicFrameMk id="2" creationId="{DAF61656-9817-A1A1-94FB-B7927FBA515F}"/>
          </ac:graphicFrameMkLst>
        </pc:graphicFrameChg>
      </pc:sldChg>
      <pc:sldChg chg="modSp">
        <pc:chgData name="Derrick Venning" userId="6ef9305461909ead" providerId="LiveId" clId="{E6B0F041-AE0F-4C83-8BCA-5548875DCEC8}" dt="2023-12-04T23:08:08.954" v="860"/>
        <pc:sldMkLst>
          <pc:docMk/>
          <pc:sldMk cId="3008432722" sldId="415"/>
        </pc:sldMkLst>
        <pc:picChg chg="mod">
          <ac:chgData name="Derrick Venning" userId="6ef9305461909ead" providerId="LiveId" clId="{E6B0F041-AE0F-4C83-8BCA-5548875DCEC8}" dt="2023-12-04T23:08:08.954" v="860"/>
          <ac:picMkLst>
            <pc:docMk/>
            <pc:sldMk cId="3008432722" sldId="415"/>
            <ac:picMk id="5" creationId="{9B6BBB0D-0DD9-B96E-E21D-D54862F5FF63}"/>
          </ac:picMkLst>
        </pc:picChg>
      </pc:sldChg>
      <pc:sldChg chg="addSp modSp mod">
        <pc:chgData name="Derrick Venning" userId="6ef9305461909ead" providerId="LiveId" clId="{E6B0F041-AE0F-4C83-8BCA-5548875DCEC8}" dt="2023-12-04T23:02:32.995" v="823" actId="1076"/>
        <pc:sldMkLst>
          <pc:docMk/>
          <pc:sldMk cId="2145538849" sldId="421"/>
        </pc:sldMkLst>
        <pc:spChg chg="mod">
          <ac:chgData name="Derrick Venning" userId="6ef9305461909ead" providerId="LiveId" clId="{E6B0F041-AE0F-4C83-8BCA-5548875DCEC8}" dt="2023-12-04T23:02:32.995" v="823" actId="1076"/>
          <ac:spMkLst>
            <pc:docMk/>
            <pc:sldMk cId="2145538849" sldId="421"/>
            <ac:spMk id="3" creationId="{A5946FD8-530D-6079-402A-1A540B4294FD}"/>
          </ac:spMkLst>
        </pc:spChg>
        <pc:spChg chg="add mod">
          <ac:chgData name="Derrick Venning" userId="6ef9305461909ead" providerId="LiveId" clId="{E6B0F041-AE0F-4C83-8BCA-5548875DCEC8}" dt="2023-12-04T23:02:23.604" v="821" actId="1076"/>
          <ac:spMkLst>
            <pc:docMk/>
            <pc:sldMk cId="2145538849" sldId="421"/>
            <ac:spMk id="5" creationId="{25F9A800-2B18-5665-8E08-E67DE71C5207}"/>
          </ac:spMkLst>
        </pc:spChg>
        <pc:spChg chg="mod">
          <ac:chgData name="Derrick Venning" userId="6ef9305461909ead" providerId="LiveId" clId="{E6B0F041-AE0F-4C83-8BCA-5548875DCEC8}" dt="2023-12-04T23:02:28.026" v="822" actId="113"/>
          <ac:spMkLst>
            <pc:docMk/>
            <pc:sldMk cId="2145538849" sldId="421"/>
            <ac:spMk id="6" creationId="{955EFB52-62F8-A86A-FF61-59167841070A}"/>
          </ac:spMkLst>
        </pc:spChg>
      </pc:sldChg>
      <pc:sldChg chg="del">
        <pc:chgData name="Derrick Venning" userId="6ef9305461909ead" providerId="LiveId" clId="{E6B0F041-AE0F-4C83-8BCA-5548875DCEC8}" dt="2023-12-04T23:02:51.461" v="824" actId="2696"/>
        <pc:sldMkLst>
          <pc:docMk/>
          <pc:sldMk cId="753381749" sldId="4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E73E1-E474-40BC-B1F2-C8EA72221A58}" type="datetimeFigureOut">
              <a:rPr lang="en-GB" smtClean="0"/>
              <a:t>04/12/2023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261E7A-EB61-45C3-913A-B68FFF6900EE}" type="slidenum">
              <a:rPr lang="en-GB" smtClean="0"/>
              <a:t>‹#›</a:t>
            </a:fld>
            <a:endParaRPr lang="en-GB"/>
          </a:p>
        </p:txBody>
      </p:sp>
    </p:spTree>
    <p:extLst>
      <p:ext uri="{BB962C8B-B14F-4D97-AF65-F5344CB8AC3E}">
        <p14:creationId xmlns:p14="http://schemas.microsoft.com/office/powerpoint/2010/main" val="261884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407DBCC-298B-4344-9D98-707432DC41DE}"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F632FB-A06C-4025-B094-6285B52F95BC}"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6D19F4-FBBA-4688-A681-CC788355DBB6}"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9C94E8E-DFA3-4B22-8C0D-6823287D73BE}"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397FEE9-8A1C-4810-AE30-63CFF27F6940}" type="datetime1">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C3EB964-6B27-4F0C-934C-3B5337F6A95C}" type="datetime1">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4F27D7-2483-4508-A314-DA4440DC5EC0}" type="datetime1">
              <a:rPr lang="en-GB" smtClean="0"/>
              <a:t>04/12/2023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9752A25-7F9D-4C05-A407-ACB71685DE57}" type="datetime1">
              <a:rPr lang="en-GB" smtClean="0"/>
              <a:t>04/12/2023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BD1CE-0311-4709-97CB-84E8FCC69C17}" type="datetime1">
              <a:rPr lang="en-GB" smtClean="0"/>
              <a:t>04/12/2023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F62EB89-D673-461B-A052-88D9B2A0111E}" type="datetime1">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EC0C184-CFF1-456C-9916-3C9FAE726F60}" type="datetime1">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23B316C-F94A-4CF5-ABD2-463C88748295}" type="datetime1">
              <a:rPr lang="en-GB" smtClean="0"/>
              <a:t>04/12/2023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7.wdp"/><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0.png"/><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1.pn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7" y="205761"/>
            <a:ext cx="6372831" cy="433196"/>
          </a:xfrm>
          <a:prstGeom prst="rect">
            <a:avLst/>
          </a:prstGeom>
          <a:noFill/>
        </p:spPr>
        <p:txBody>
          <a:bodyPr wrap="square" rtlCol="0">
            <a:spAutoFit/>
          </a:bodyPr>
          <a:lstStyle/>
          <a:p>
            <a:r>
              <a:rPr lang="en-GB" sz="2215" b="1" dirty="0"/>
              <a:t>KS4 – Magnetism (TEACHER / TRILOGY)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2888143753"/>
              </p:ext>
            </p:extLst>
          </p:nvPr>
        </p:nvGraphicFramePr>
        <p:xfrm>
          <a:off x="2690231" y="3325251"/>
          <a:ext cx="4028069" cy="249349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dirty="0">
                          <a:solidFill>
                            <a:sysClr val="windowText" lastClr="000000"/>
                          </a:solidFill>
                          <a:latin typeface="+mj-lt"/>
                        </a:rPr>
                        <a:t>MAGNETISM</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2746075536"/>
              </p:ext>
            </p:extLst>
          </p:nvPr>
        </p:nvGraphicFramePr>
        <p:xfrm>
          <a:off x="273050" y="6964133"/>
          <a:ext cx="6311899" cy="192532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Magnetic field</a:t>
                      </a:r>
                    </a:p>
                  </a:txBody>
                  <a:tcPr/>
                </a:tc>
                <a:tc>
                  <a:txBody>
                    <a:bodyPr/>
                    <a:lstStyle/>
                    <a:p>
                      <a:r>
                        <a:rPr lang="en-GB" sz="1200" dirty="0"/>
                        <a:t>The region around a magnet where a force acts on another magnet</a:t>
                      </a:r>
                    </a:p>
                    <a:p>
                      <a:r>
                        <a:rPr lang="en-GB" sz="1200" dirty="0"/>
                        <a:t>or on a magnetic material</a:t>
                      </a:r>
                    </a:p>
                  </a:txBody>
                  <a:tcPr/>
                </a:tc>
                <a:extLst>
                  <a:ext uri="{0D108BD9-81ED-4DB2-BD59-A6C34878D82A}">
                    <a16:rowId xmlns:a16="http://schemas.microsoft.com/office/drawing/2014/main" val="3986441415"/>
                  </a:ext>
                </a:extLst>
              </a:tr>
              <a:tr h="370840">
                <a:tc>
                  <a:txBody>
                    <a:bodyPr/>
                    <a:lstStyle/>
                    <a:p>
                      <a:r>
                        <a:rPr lang="en-GB" sz="1200" dirty="0"/>
                        <a:t>Electromagnetism</a:t>
                      </a:r>
                    </a:p>
                  </a:txBody>
                  <a:tcPr/>
                </a:tc>
                <a:tc>
                  <a:txBody>
                    <a:bodyPr/>
                    <a:lstStyle/>
                    <a:p>
                      <a:r>
                        <a:rPr lang="en-GB" sz="1200" dirty="0"/>
                        <a:t>An interaction that occurs between particles with electric charge via electromagnetic fields.</a:t>
                      </a:r>
                    </a:p>
                  </a:txBody>
                  <a:tcPr/>
                </a:tc>
                <a:extLst>
                  <a:ext uri="{0D108BD9-81ED-4DB2-BD59-A6C34878D82A}">
                    <a16:rowId xmlns:a16="http://schemas.microsoft.com/office/drawing/2014/main" val="3135617624"/>
                  </a:ext>
                </a:extLst>
              </a:tr>
              <a:tr h="370840">
                <a:tc>
                  <a:txBody>
                    <a:bodyPr/>
                    <a:lstStyle/>
                    <a:p>
                      <a:r>
                        <a:rPr lang="en-GB" sz="1200" dirty="0"/>
                        <a:t>Motor effect</a:t>
                      </a:r>
                    </a:p>
                  </a:txBody>
                  <a:tcPr/>
                </a:tc>
                <a:tc>
                  <a:txBody>
                    <a:bodyPr/>
                    <a:lstStyle/>
                    <a:p>
                      <a:r>
                        <a:rPr lang="en-GB" sz="1200" dirty="0"/>
                        <a:t>A wire carrying a current creates a magnetic field. This can interact with another magnetic field, causing a force that pushes the wire at right angles.</a:t>
                      </a:r>
                    </a:p>
                  </a:txBody>
                  <a:tcPr/>
                </a:tc>
                <a:extLst>
                  <a:ext uri="{0D108BD9-81ED-4DB2-BD59-A6C34878D82A}">
                    <a16:rowId xmlns:a16="http://schemas.microsoft.com/office/drawing/2014/main" val="4092558228"/>
                  </a:ext>
                </a:extLst>
              </a:tr>
            </a:tbl>
          </a:graphicData>
        </a:graphic>
      </p:graphicFrame>
      <p:pic>
        <p:nvPicPr>
          <p:cNvPr id="1026" name="Picture 2" descr="The magnetic field due to a bar magnet. The arrows indicate the... |  Download Scientific Diagram">
            <a:extLst>
              <a:ext uri="{FF2B5EF4-FFF2-40B4-BE49-F238E27FC236}">
                <a16:creationId xmlns:a16="http://schemas.microsoft.com/office/drawing/2014/main" id="{E740D101-D3CB-46F7-7766-E43EC2099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3148083"/>
            <a:ext cx="2493399" cy="256092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4452D4E-0611-0CAE-18D9-D1722F3D097B}"/>
              </a:ext>
            </a:extLst>
          </p:cNvPr>
          <p:cNvSpPr>
            <a:spLocks noGrp="1"/>
          </p:cNvSpPr>
          <p:nvPr>
            <p:ph type="sldNum" sz="quarter" idx="12"/>
          </p:nvPr>
        </p:nvSpPr>
        <p:spPr/>
        <p:txBody>
          <a:bodyPr/>
          <a:lstStyle/>
          <a:p>
            <a:fld id="{A49C798E-A141-4728-B2C1-C020555BD9EF}" type="slidenum">
              <a:rPr lang="en-GB" smtClean="0"/>
              <a:t>1</a:t>
            </a:fld>
            <a:endParaRPr lang="en-GB"/>
          </a:p>
        </p:txBody>
      </p:sp>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US" sz="1200" b="1" i="0" u="sng" kern="1200" dirty="0">
                          <a:solidFill>
                            <a:schemeClr val="tx1"/>
                          </a:solidFill>
                          <a:effectLst/>
                          <a:latin typeface="+mn-lt"/>
                          <a:ea typeface="+mn-ea"/>
                          <a:cs typeface="+mn-cs"/>
                        </a:rPr>
                        <a:t>Detecting and drawing magnetic fields</a:t>
                      </a: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endParaRPr lang="en-US" sz="1200" b="1" i="0" u="sng" kern="1200" dirty="0">
                        <a:solidFill>
                          <a:schemeClr val="tx1"/>
                        </a:solidFill>
                        <a:effectLst/>
                        <a:latin typeface="+mn-lt"/>
                        <a:ea typeface="+mn-ea"/>
                        <a:cs typeface="+mn-cs"/>
                      </a:endParaRPr>
                    </a:p>
                    <a:p>
                      <a:pPr fontAlgn="base">
                        <a:lnSpc>
                          <a:spcPct val="150000"/>
                        </a:lnSpc>
                      </a:pPr>
                      <a:r>
                        <a:rPr lang="en-US" sz="1200" b="1" i="0" u="none" kern="1200" dirty="0">
                          <a:solidFill>
                            <a:schemeClr val="tx1"/>
                          </a:solidFill>
                          <a:effectLst/>
                          <a:latin typeface="+mn-lt"/>
                          <a:ea typeface="+mn-ea"/>
                          <a:cs typeface="+mn-cs"/>
                        </a:rPr>
                        <a:t>The diagram shows these key features:</a:t>
                      </a:r>
                    </a:p>
                    <a:p>
                      <a:pPr marL="171450" indent="-171450" fontAlgn="base">
                        <a:lnSpc>
                          <a:spcPct val="150000"/>
                        </a:lnSpc>
                        <a:buFont typeface="Arial" panose="020B0604020202020204" pitchFamily="34" charset="0"/>
                        <a:buChar char="•"/>
                      </a:pPr>
                      <a:r>
                        <a:rPr lang="en-US" sz="1200" b="0" i="0" u="none" kern="1200" dirty="0">
                          <a:solidFill>
                            <a:schemeClr val="tx1"/>
                          </a:solidFill>
                          <a:effectLst/>
                          <a:latin typeface="+mn-lt"/>
                          <a:ea typeface="+mn-ea"/>
                          <a:cs typeface="+mn-cs"/>
                        </a:rPr>
                        <a:t>The magnetic field lines  never cross each other</a:t>
                      </a:r>
                    </a:p>
                    <a:p>
                      <a:pPr marL="171450" indent="-171450" fontAlgn="base">
                        <a:lnSpc>
                          <a:spcPct val="150000"/>
                        </a:lnSpc>
                        <a:buFont typeface="Arial" panose="020B0604020202020204" pitchFamily="34" charset="0"/>
                        <a:buChar char="•"/>
                      </a:pPr>
                      <a:r>
                        <a:rPr lang="en-US" sz="1200" b="0" i="0" u="none" kern="1200" dirty="0">
                          <a:solidFill>
                            <a:schemeClr val="tx1"/>
                          </a:solidFill>
                          <a:effectLst/>
                          <a:latin typeface="+mn-lt"/>
                          <a:ea typeface="+mn-ea"/>
                          <a:cs typeface="+mn-cs"/>
                        </a:rPr>
                        <a:t>the closer the lines, the stronger the magnetic field</a:t>
                      </a:r>
                    </a:p>
                    <a:p>
                      <a:pPr marL="171450" indent="-171450" fontAlgn="base">
                        <a:lnSpc>
                          <a:spcPct val="150000"/>
                        </a:lnSpc>
                        <a:buFont typeface="Arial" panose="020B0604020202020204" pitchFamily="34" charset="0"/>
                        <a:buChar char="•"/>
                      </a:pPr>
                      <a:r>
                        <a:rPr lang="en-US" sz="1200" b="0" i="0" u="none" kern="1200" dirty="0">
                          <a:solidFill>
                            <a:schemeClr val="tx1"/>
                          </a:solidFill>
                          <a:effectLst/>
                          <a:latin typeface="+mn-lt"/>
                          <a:ea typeface="+mn-ea"/>
                          <a:cs typeface="+mn-cs"/>
                        </a:rPr>
                        <a:t>the lines have arrowheads to show the direction of the force exerted by a magnetic north pole</a:t>
                      </a:r>
                    </a:p>
                    <a:p>
                      <a:pPr marL="171450" indent="-171450" fontAlgn="base">
                        <a:lnSpc>
                          <a:spcPct val="150000"/>
                        </a:lnSpc>
                        <a:buFont typeface="Arial" panose="020B0604020202020204" pitchFamily="34" charset="0"/>
                        <a:buChar char="•"/>
                      </a:pPr>
                      <a:r>
                        <a:rPr lang="en-US" sz="1200" b="0" i="0" u="none" kern="1200" dirty="0">
                          <a:solidFill>
                            <a:schemeClr val="tx1"/>
                          </a:solidFill>
                          <a:effectLst/>
                          <a:latin typeface="+mn-lt"/>
                          <a:ea typeface="+mn-ea"/>
                          <a:cs typeface="+mn-cs"/>
                        </a:rPr>
                        <a:t>the arrowheads point from the north pole of the magnet to its south pole</a:t>
                      </a:r>
                    </a:p>
                    <a:p>
                      <a:pPr fontAlgn="base">
                        <a:lnSpc>
                          <a:spcPct val="150000"/>
                        </a:lnSpc>
                      </a:pPr>
                      <a:r>
                        <a:rPr lang="en-US" sz="1200" b="1" i="0" u="none" kern="1200" dirty="0">
                          <a:solidFill>
                            <a:schemeClr val="tx1"/>
                          </a:solidFill>
                          <a:effectLst/>
                          <a:latin typeface="+mn-lt"/>
                          <a:ea typeface="+mn-ea"/>
                          <a:cs typeface="+mn-cs"/>
                        </a:rPr>
                        <a:t>The diagram shows the magnetic field lines and how they interact with poles of other attracting and repelling magnets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19" name="Picture 18">
            <a:extLst>
              <a:ext uri="{FF2B5EF4-FFF2-40B4-BE49-F238E27FC236}">
                <a16:creationId xmlns:a16="http://schemas.microsoft.com/office/drawing/2014/main" id="{066CDD7F-43D9-EABD-5275-3CD77D9F8F55}"/>
              </a:ext>
            </a:extLst>
          </p:cNvPr>
          <p:cNvPicPr>
            <a:picLocks noChangeAspect="1"/>
          </p:cNvPicPr>
          <p:nvPr/>
        </p:nvPicPr>
        <p:blipFill>
          <a:blip r:embed="rId2"/>
          <a:stretch>
            <a:fillRect/>
          </a:stretch>
        </p:blipFill>
        <p:spPr>
          <a:xfrm>
            <a:off x="2021295" y="795527"/>
            <a:ext cx="3200942" cy="2331721"/>
          </a:xfrm>
          <a:prstGeom prst="rect">
            <a:avLst/>
          </a:prstGeom>
        </p:spPr>
      </p:pic>
      <p:pic>
        <p:nvPicPr>
          <p:cNvPr id="21" name="Picture 20" descr="A diagram of magnets and arrows&#10;&#10;Description automatically generated">
            <a:extLst>
              <a:ext uri="{FF2B5EF4-FFF2-40B4-BE49-F238E27FC236}">
                <a16:creationId xmlns:a16="http://schemas.microsoft.com/office/drawing/2014/main" id="{98F9AF6A-4B66-5367-2840-686131A2EDC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1847087" y="6162101"/>
            <a:ext cx="3542157" cy="2379061"/>
          </a:xfrm>
          <a:prstGeom prst="rect">
            <a:avLst/>
          </a:prstGeom>
        </p:spPr>
      </p:pic>
      <p:sp>
        <p:nvSpPr>
          <p:cNvPr id="3" name="Slide Number Placeholder 2">
            <a:extLst>
              <a:ext uri="{FF2B5EF4-FFF2-40B4-BE49-F238E27FC236}">
                <a16:creationId xmlns:a16="http://schemas.microsoft.com/office/drawing/2014/main" id="{CAE49D50-BFE4-7BAC-F829-089CCE93289F}"/>
              </a:ext>
            </a:extLst>
          </p:cNvPr>
          <p:cNvSpPr>
            <a:spLocks noGrp="1"/>
          </p:cNvSpPr>
          <p:nvPr>
            <p:ph type="sldNum" sz="quarter" idx="12"/>
          </p:nvPr>
        </p:nvSpPr>
        <p:spPr/>
        <p:txBody>
          <a:bodyPr/>
          <a:lstStyle/>
          <a:p>
            <a:fld id="{A49C798E-A141-4728-B2C1-C020555BD9EF}" type="slidenum">
              <a:rPr lang="en-GB" smtClean="0"/>
              <a:t>10</a:t>
            </a:fld>
            <a:endParaRPr lang="en-GB"/>
          </a:p>
        </p:txBody>
      </p:sp>
    </p:spTree>
    <p:extLst>
      <p:ext uri="{BB962C8B-B14F-4D97-AF65-F5344CB8AC3E}">
        <p14:creationId xmlns:p14="http://schemas.microsoft.com/office/powerpoint/2010/main" val="2664880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356134"/>
          </a:xfrm>
          <a:prstGeom prst="rect">
            <a:avLst/>
          </a:prstGeom>
          <a:noFill/>
          <a:ln w="28575">
            <a:noFill/>
          </a:ln>
        </p:spPr>
        <p:txBody>
          <a:bodyPr wrap="square" rtlCol="0">
            <a:spAutoFit/>
          </a:bodyPr>
          <a:lstStyle/>
          <a:p>
            <a:pPr>
              <a:lnSpc>
                <a:spcPct val="150000"/>
              </a:lnSpc>
            </a:pPr>
            <a:r>
              <a:rPr lang="en-GB" sz="1400" b="1" u="sng" dirty="0"/>
              <a:t>Rehearsal Questions</a:t>
            </a:r>
          </a:p>
          <a:p>
            <a:pPr>
              <a:lnSpc>
                <a:spcPct val="150000"/>
              </a:lnSpc>
            </a:pPr>
            <a:r>
              <a:rPr lang="en-GB" sz="1200" dirty="0"/>
              <a:t>1.  What is a magnetic field?</a:t>
            </a:r>
          </a:p>
          <a:p>
            <a:pPr>
              <a:lnSpc>
                <a:spcPct val="150000"/>
              </a:lnSpc>
            </a:pPr>
            <a:r>
              <a:rPr lang="en-GB" sz="1200" dirty="0"/>
              <a:t>……………………………………………………………………………………………………………………………………………………….</a:t>
            </a:r>
          </a:p>
          <a:p>
            <a:pPr>
              <a:lnSpc>
                <a:spcPct val="150000"/>
              </a:lnSpc>
            </a:pPr>
            <a:r>
              <a:rPr lang="en-GB" sz="1200" dirty="0"/>
              <a:t>2.  In what direction do magnetic fields run?</a:t>
            </a:r>
          </a:p>
          <a:p>
            <a:pPr>
              <a:lnSpc>
                <a:spcPct val="150000"/>
              </a:lnSpc>
            </a:pPr>
            <a:r>
              <a:rPr lang="en-GB" sz="1200" dirty="0"/>
              <a:t>………………………………………………………………………………………………………………………………………………………</a:t>
            </a:r>
          </a:p>
          <a:p>
            <a:pPr>
              <a:lnSpc>
                <a:spcPct val="150000"/>
              </a:lnSpc>
            </a:pPr>
            <a:endParaRPr lang="en-GB" sz="1200" dirty="0"/>
          </a:p>
          <a:p>
            <a:pPr>
              <a:lnSpc>
                <a:spcPct val="150000"/>
              </a:lnSpc>
            </a:pPr>
            <a:r>
              <a:rPr lang="en-GB" sz="1200" dirty="0"/>
              <a:t>3.  Where around a magnet are the magnetic fields the strongest? …………………………………………………………………………………………………………………………………………………………</a:t>
            </a:r>
          </a:p>
          <a:p>
            <a:pPr>
              <a:lnSpc>
                <a:spcPct val="150000"/>
              </a:lnSpc>
            </a:pPr>
            <a:endParaRPr lang="en-GB" sz="1200" dirty="0"/>
          </a:p>
          <a:p>
            <a:pPr marL="342900" indent="-342900">
              <a:lnSpc>
                <a:spcPct val="150000"/>
              </a:lnSpc>
              <a:buAutoNum type="arabicPeriod" startAt="4"/>
            </a:pPr>
            <a:r>
              <a:rPr lang="en-GB" sz="1200" dirty="0"/>
              <a:t>How does a magnetic compass work to help with direction?</a:t>
            </a:r>
          </a:p>
          <a:p>
            <a:pPr>
              <a:lnSpc>
                <a:spcPct val="150000"/>
              </a:lnSpc>
            </a:pPr>
            <a:r>
              <a:rPr lang="en-GB" sz="1200" dirty="0"/>
              <a:t>……………………………………………………………………………………………………………………………………………………..</a:t>
            </a:r>
          </a:p>
          <a:p>
            <a:pPr>
              <a:lnSpc>
                <a:spcPct val="150000"/>
              </a:lnSpc>
            </a:pPr>
            <a:endParaRPr lang="en-GB" sz="1200" dirty="0"/>
          </a:p>
          <a:p>
            <a:pPr marL="228600" indent="-228600">
              <a:lnSpc>
                <a:spcPct val="150000"/>
              </a:lnSpc>
              <a:buAutoNum type="arabicPeriod" startAt="5"/>
            </a:pPr>
            <a:r>
              <a:rPr lang="en-GB" sz="1200" dirty="0"/>
              <a:t>Draw the magnetic field lines around this bar magnet</a:t>
            </a:r>
          </a:p>
          <a:p>
            <a:pPr marL="228600" indent="-228600">
              <a:lnSpc>
                <a:spcPct val="150000"/>
              </a:lnSpc>
              <a:buAutoNum type="arabicPeriod" startAt="5"/>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marL="228600" indent="-228600">
              <a:lnSpc>
                <a:spcPct val="150000"/>
              </a:lnSpc>
              <a:buAutoNum type="arabicPeriod" startAt="6"/>
            </a:pPr>
            <a:r>
              <a:rPr lang="en-GB" sz="1200" dirty="0"/>
              <a:t>What are the 4 magnetic materials?  </a:t>
            </a:r>
          </a:p>
          <a:p>
            <a:pPr>
              <a:lnSpc>
                <a:spcPct val="150000"/>
              </a:lnSpc>
            </a:pPr>
            <a:r>
              <a:rPr lang="en-GB" sz="1200" dirty="0"/>
              <a:t>…………………………………………………………………………………………………………………………………….………………….</a:t>
            </a:r>
          </a:p>
          <a:p>
            <a:pPr>
              <a:lnSpc>
                <a:spcPct val="150000"/>
              </a:lnSpc>
            </a:pPr>
            <a:r>
              <a:rPr lang="en-GB" sz="1200" dirty="0"/>
              <a:t>7.  How can an induced magnet be identified? …………………………………………………………………………………………………………………………………..……………</a:t>
            </a:r>
          </a:p>
          <a:p>
            <a:pPr marL="228600" indent="-228600">
              <a:lnSpc>
                <a:spcPct val="150000"/>
              </a:lnSpc>
              <a:buAutoNum type="arabicPeriod" startAt="8"/>
            </a:pPr>
            <a:r>
              <a:rPr lang="en-GB" sz="1200" dirty="0"/>
              <a:t>What word describes when two like poles push away from each other?</a:t>
            </a:r>
          </a:p>
          <a:p>
            <a:pPr>
              <a:lnSpc>
                <a:spcPct val="150000"/>
              </a:lnSpc>
            </a:pPr>
            <a:r>
              <a:rPr lang="en-GB" sz="1200" dirty="0"/>
              <a:t>…………………………………………………………………………………………………………………………………..…………………….</a:t>
            </a:r>
          </a:p>
          <a:p>
            <a:pPr>
              <a:lnSpc>
                <a:spcPct val="150000"/>
              </a:lnSpc>
            </a:pPr>
            <a:r>
              <a:rPr lang="en-GB" sz="1200" dirty="0"/>
              <a:t>9.  What word is used to describe the phenomena of 2 different poles connect together?</a:t>
            </a:r>
          </a:p>
          <a:p>
            <a:pPr>
              <a:lnSpc>
                <a:spcPct val="150000"/>
              </a:lnSpc>
            </a:pPr>
            <a:r>
              <a:rPr lang="en-GB" sz="1200" dirty="0"/>
              <a:t>…………………………………………………………………………………………………………………………………..…………………….</a:t>
            </a:r>
          </a:p>
          <a:p>
            <a:pPr marL="228600" indent="-228600">
              <a:lnSpc>
                <a:spcPct val="150000"/>
              </a:lnSpc>
              <a:buAutoNum type="arabicPeriod" startAt="10"/>
            </a:pPr>
            <a:r>
              <a:rPr lang="en-GB" sz="1200" dirty="0"/>
              <a:t>Describe the direction that magnetic field lines run in?</a:t>
            </a:r>
          </a:p>
          <a:p>
            <a:pPr>
              <a:lnSpc>
                <a:spcPct val="150000"/>
              </a:lnSpc>
            </a:pPr>
            <a:r>
              <a:rPr lang="en-GB" sz="1200" dirty="0"/>
              <a:t>..............................................................................................................................................................</a:t>
            </a:r>
          </a:p>
          <a:p>
            <a:pPr marL="228600" indent="-228600">
              <a:lnSpc>
                <a:spcPct val="150000"/>
              </a:lnSpc>
              <a:buAutoNum type="arabicPeriod" startAt="11"/>
            </a:pPr>
            <a:r>
              <a:rPr lang="en-GB" sz="1200" dirty="0"/>
              <a:t>Where are magnetic field lines the strongest?</a:t>
            </a:r>
          </a:p>
          <a:p>
            <a:pPr>
              <a:lnSpc>
                <a:spcPct val="150000"/>
              </a:lnSpc>
            </a:pPr>
            <a:r>
              <a:rPr lang="en-GB" sz="1200" dirty="0"/>
              <a:t>……………………………………………………………………………………………………………………………………………………….</a:t>
            </a:r>
          </a:p>
          <a:p>
            <a:endParaRPr lang="en-GB" sz="1200" dirty="0"/>
          </a:p>
        </p:txBody>
      </p:sp>
      <p:pic>
        <p:nvPicPr>
          <p:cNvPr id="3" name="Picture 2" descr="A red and blue rectangle&#10;&#10;Description automatically generated">
            <a:extLst>
              <a:ext uri="{FF2B5EF4-FFF2-40B4-BE49-F238E27FC236}">
                <a16:creationId xmlns:a16="http://schemas.microsoft.com/office/drawing/2014/main" id="{FF920926-4311-03EB-5200-C3469ADE0D46}"/>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2924988" y="4209381"/>
            <a:ext cx="443551" cy="887101"/>
          </a:xfrm>
          <a:prstGeom prst="rect">
            <a:avLst/>
          </a:prstGeom>
        </p:spPr>
      </p:pic>
      <p:sp>
        <p:nvSpPr>
          <p:cNvPr id="2" name="Slide Number Placeholder 1">
            <a:extLst>
              <a:ext uri="{FF2B5EF4-FFF2-40B4-BE49-F238E27FC236}">
                <a16:creationId xmlns:a16="http://schemas.microsoft.com/office/drawing/2014/main" id="{535E4C95-CDD6-FB2D-B3C6-0D68A6B632F9}"/>
              </a:ext>
            </a:extLst>
          </p:cNvPr>
          <p:cNvSpPr>
            <a:spLocks noGrp="1"/>
          </p:cNvSpPr>
          <p:nvPr>
            <p:ph type="sldNum" sz="quarter" idx="12"/>
          </p:nvPr>
        </p:nvSpPr>
        <p:spPr/>
        <p:txBody>
          <a:bodyPr/>
          <a:lstStyle/>
          <a:p>
            <a:fld id="{A49C798E-A141-4728-B2C1-C020555BD9EF}" type="slidenum">
              <a:rPr lang="en-GB" smtClean="0"/>
              <a:t>11</a:t>
            </a:fld>
            <a:endParaRPr lang="en-GB"/>
          </a:p>
        </p:txBody>
      </p:sp>
    </p:spTree>
    <p:extLst>
      <p:ext uri="{BB962C8B-B14F-4D97-AF65-F5344CB8AC3E}">
        <p14:creationId xmlns:p14="http://schemas.microsoft.com/office/powerpoint/2010/main" val="178061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38234104-BBAA-5A65-93C6-B76B17EA358A}"/>
              </a:ext>
            </a:extLst>
          </p:cNvPr>
          <p:cNvSpPr txBox="1"/>
          <p:nvPr/>
        </p:nvSpPr>
        <p:spPr>
          <a:xfrm>
            <a:off x="139700" y="301752"/>
            <a:ext cx="6578600" cy="9510296"/>
          </a:xfrm>
          <a:prstGeom prst="rect">
            <a:avLst/>
          </a:prstGeom>
          <a:noFill/>
        </p:spPr>
        <p:txBody>
          <a:bodyPr wrap="square" rtlCol="0">
            <a:spAutoFit/>
          </a:bodyPr>
          <a:lstStyle/>
          <a:p>
            <a:r>
              <a:rPr lang="en-GB" sz="1200" b="1" u="sng" dirty="0"/>
              <a:t>Interleaving</a:t>
            </a:r>
          </a:p>
          <a:p>
            <a:endParaRPr lang="en-GB" sz="1200" b="1" u="sng" dirty="0"/>
          </a:p>
          <a:p>
            <a:pPr marL="228600" indent="-228600">
              <a:lnSpc>
                <a:spcPct val="150000"/>
              </a:lnSpc>
              <a:buAutoNum type="arabicPeriod"/>
            </a:pPr>
            <a:r>
              <a:rPr lang="en-GB" sz="1200" b="1" dirty="0"/>
              <a:t>I DO</a:t>
            </a:r>
            <a:r>
              <a:rPr lang="en-GB" sz="1200" dirty="0"/>
              <a:t>:  In the northern hemisphere when a compass is not near a magnet it always points north.   Explain why?</a:t>
            </a:r>
          </a:p>
          <a:p>
            <a:pPr>
              <a:lnSpc>
                <a:spcPct val="150000"/>
              </a:lnSpc>
            </a:pPr>
            <a:r>
              <a:rPr lang="en-GB" sz="1200" dirty="0"/>
              <a:t>………………………………………………………………………………………………………………………………………………………………………………………………………………………………………………………………………………………………………………………………………………………………………………………………………………………………………………………………………………………………………………………………………………………………………………………………………………………………………………………………………. </a:t>
            </a:r>
          </a:p>
          <a:p>
            <a:pPr marL="228600" indent="-228600">
              <a:lnSpc>
                <a:spcPct val="150000"/>
              </a:lnSpc>
              <a:buAutoNum type="arabicPeriod" startAt="2"/>
            </a:pPr>
            <a:r>
              <a:rPr lang="en-GB" sz="1200" dirty="0"/>
              <a:t>We Do:  Explain what a magnetic field is and how it affects magnetic materials?</a:t>
            </a:r>
          </a:p>
          <a:p>
            <a:pPr>
              <a:lnSpc>
                <a:spcPct val="150000"/>
              </a:lnSpc>
            </a:pPr>
            <a:r>
              <a:rPr lang="en-GB" sz="1200" dirty="0"/>
              <a:t>…………………………………………………………………………………………………………………………………………………………………………………………………………………………………………………………………………………………………………………………………………………………………………………………………………………………………………………………………………………………………………………………………………………………………………………………………………………………………………………….………………….</a:t>
            </a:r>
          </a:p>
          <a:p>
            <a:pPr>
              <a:lnSpc>
                <a:spcPct val="150000"/>
              </a:lnSpc>
            </a:pPr>
            <a:r>
              <a:rPr lang="en-GB" sz="1200" b="1" dirty="0"/>
              <a:t>You do:</a:t>
            </a:r>
          </a:p>
          <a:p>
            <a:pPr marL="228600" indent="-228600">
              <a:lnSpc>
                <a:spcPct val="150000"/>
              </a:lnSpc>
              <a:buAutoNum type="arabicPeriod" startAt="3"/>
            </a:pPr>
            <a:r>
              <a:rPr lang="en-GB" sz="1200" dirty="0"/>
              <a:t>Magnetic force is non contact force.  What are the differences between a contact and a non-contact force?  Give example of a contact force?</a:t>
            </a:r>
          </a:p>
          <a:p>
            <a:pPr>
              <a:lnSpc>
                <a:spcPct val="150000"/>
              </a:lnSpc>
            </a:pPr>
            <a:r>
              <a:rPr lang="en-GB" sz="1200" dirty="0"/>
              <a:t>………………………………………………………………………………………………………………………………………………………………………………………………………………………………………………………………………………………………………………………………………………………………………………………………………………………………………………………………………………………………………………………………………………………………………………………………………………………………………………………………………</a:t>
            </a:r>
          </a:p>
          <a:p>
            <a:pPr>
              <a:lnSpc>
                <a:spcPct val="150000"/>
              </a:lnSpc>
            </a:pPr>
            <a:r>
              <a:rPr lang="en-GB" sz="1200" dirty="0"/>
              <a:t>4.  I have 3 different metals: Aluminium, copper and iron.  Describe what would happen to each metal if I put it inside the magnetic field of a magnet?</a:t>
            </a:r>
          </a:p>
          <a:p>
            <a:pPr>
              <a:lnSpc>
                <a:spcPct val="150000"/>
              </a:lnSpc>
            </a:pPr>
            <a:r>
              <a:rPr lang="en-GB" sz="1200" dirty="0"/>
              <a:t>………………………………………………………………………………………………………………………………………………………………………………………………………………………………………………………………………………………………………………………………………………………………………………………………………………………………………………………………………………………………………</a:t>
            </a:r>
          </a:p>
          <a:p>
            <a:pPr>
              <a:lnSpc>
                <a:spcPct val="150000"/>
              </a:lnSpc>
            </a:pPr>
            <a:r>
              <a:rPr lang="en-GB" sz="1200" dirty="0"/>
              <a:t>5.  In magnetic metals the electrons are all oriented the same way.  In terms of electrons explain why metals are good conductors of heat and electricity?</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b="1" u="sng" dirty="0"/>
          </a:p>
          <a:p>
            <a:pPr>
              <a:lnSpc>
                <a:spcPct val="150000"/>
              </a:lnSpc>
            </a:pPr>
            <a:endParaRPr lang="en-GB" sz="1200" b="1" u="sng" dirty="0"/>
          </a:p>
          <a:p>
            <a:endParaRPr lang="en-GB" sz="1200" b="1" u="sng" dirty="0"/>
          </a:p>
        </p:txBody>
      </p:sp>
      <p:sp>
        <p:nvSpPr>
          <p:cNvPr id="3" name="Slide Number Placeholder 2">
            <a:extLst>
              <a:ext uri="{FF2B5EF4-FFF2-40B4-BE49-F238E27FC236}">
                <a16:creationId xmlns:a16="http://schemas.microsoft.com/office/drawing/2014/main" id="{6E3FECFD-CAD2-3EA0-8B70-C2586105C6EE}"/>
              </a:ext>
            </a:extLst>
          </p:cNvPr>
          <p:cNvSpPr>
            <a:spLocks noGrp="1"/>
          </p:cNvSpPr>
          <p:nvPr>
            <p:ph type="sldNum" sz="quarter" idx="12"/>
          </p:nvPr>
        </p:nvSpPr>
        <p:spPr/>
        <p:txBody>
          <a:bodyPr/>
          <a:lstStyle/>
          <a:p>
            <a:fld id="{A49C798E-A141-4728-B2C1-C020555BD9EF}" type="slidenum">
              <a:rPr lang="en-GB" smtClean="0"/>
              <a:t>12</a:t>
            </a:fld>
            <a:endParaRPr lang="en-GB"/>
          </a:p>
        </p:txBody>
      </p:sp>
    </p:spTree>
    <p:extLst>
      <p:ext uri="{BB962C8B-B14F-4D97-AF65-F5344CB8AC3E}">
        <p14:creationId xmlns:p14="http://schemas.microsoft.com/office/powerpoint/2010/main" val="406888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3B23FD8-7A55-4365-C050-7457434555FF}"/>
              </a:ext>
            </a:extLst>
          </p:cNvPr>
          <p:cNvSpPr txBox="1"/>
          <p:nvPr/>
        </p:nvSpPr>
        <p:spPr>
          <a:xfrm>
            <a:off x="139700" y="287917"/>
            <a:ext cx="6498844" cy="9215600"/>
          </a:xfrm>
          <a:prstGeom prst="rect">
            <a:avLst/>
          </a:prstGeom>
          <a:noFill/>
        </p:spPr>
        <p:txBody>
          <a:bodyPr wrap="square">
            <a:spAutoFit/>
          </a:bodyPr>
          <a:lstStyle/>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1.  A magnet produces a magnetic field.</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Which diagram shows the magnetic field pattern around a bar magnet?  Tick </a:t>
            </a:r>
            <a:r>
              <a:rPr lang="en-GB" sz="1200" b="1" dirty="0">
                <a:effectLst/>
                <a:ea typeface="Times New Roman" panose="02020603050405020304" pitchFamily="18" charset="0"/>
                <a:cs typeface="Times New Roman" panose="02020603050405020304" pitchFamily="18" charset="0"/>
              </a:rPr>
              <a:t>one</a:t>
            </a:r>
            <a:r>
              <a:rPr lang="en-GB" sz="1200" dirty="0">
                <a:effectLst/>
                <a:ea typeface="Times New Roman" panose="02020603050405020304" pitchFamily="18" charset="0"/>
                <a:cs typeface="Times New Roman" panose="02020603050405020304" pitchFamily="18" charset="0"/>
              </a:rPr>
              <a:t> box.</a:t>
            </a: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(b)  </a:t>
            </a:r>
            <a:r>
              <a:rPr lang="en-GB" sz="1200" b="1" dirty="0">
                <a:effectLst/>
                <a:ea typeface="Times New Roman" panose="02020603050405020304" pitchFamily="18" charset="0"/>
                <a:cs typeface="Times New Roman" panose="02020603050405020304" pitchFamily="18" charset="0"/>
              </a:rPr>
              <a:t>Figure 1</a:t>
            </a:r>
            <a:r>
              <a:rPr lang="en-GB" sz="1200" dirty="0">
                <a:effectLst/>
                <a:ea typeface="Times New Roman" panose="02020603050405020304" pitchFamily="18" charset="0"/>
                <a:cs typeface="Times New Roman" panose="02020603050405020304" pitchFamily="18" charset="0"/>
              </a:rPr>
              <a:t> shows three metal blocks.  The blocks are not labelled.  </a:t>
            </a: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One block is a permanent magnet, one is iron and one is aluminium.</a:t>
            </a:r>
          </a:p>
          <a:p>
            <a:pPr algn="ctr">
              <a:lnSpc>
                <a:spcPct val="107000"/>
              </a:lnSpc>
              <a:spcBef>
                <a:spcPts val="1200"/>
              </a:spcBef>
              <a:spcAft>
                <a:spcPts val="800"/>
              </a:spcAft>
            </a:pPr>
            <a:r>
              <a:rPr lang="en-GB" sz="1200" b="1" dirty="0">
                <a:effectLst/>
                <a:ea typeface="Times New Roman" panose="02020603050405020304" pitchFamily="18" charset="0"/>
                <a:cs typeface="Times New Roman" panose="02020603050405020304" pitchFamily="18" charset="0"/>
              </a:rPr>
              <a:t>Figure 1</a:t>
            </a:r>
          </a:p>
          <a:p>
            <a:pPr algn="ctr">
              <a:lnSpc>
                <a:spcPct val="107000"/>
              </a:lnSpc>
              <a:spcBef>
                <a:spcPts val="1200"/>
              </a:spcBef>
              <a:spcAft>
                <a:spcPts val="800"/>
              </a:spcAft>
            </a:pPr>
            <a:endParaRPr lang="en-GB" sz="1200" b="1" dirty="0">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Describe how another permanent magnet can be used to identify the blocks.</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a:p>
            <a:pPr algn="r">
              <a:lnSpc>
                <a:spcPct val="150000"/>
              </a:lnSpc>
              <a:spcBef>
                <a:spcPts val="3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pic>
        <p:nvPicPr>
          <p:cNvPr id="1036" name="Picture 12">
            <a:extLst>
              <a:ext uri="{FF2B5EF4-FFF2-40B4-BE49-F238E27FC236}">
                <a16:creationId xmlns:a16="http://schemas.microsoft.com/office/drawing/2014/main" id="{CE23AF8D-27C8-7D62-75E0-14CAA1375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953" y="1417709"/>
            <a:ext cx="60356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709D52EE-0A26-5351-06A8-487C421D4311}"/>
              </a:ext>
            </a:extLst>
          </p:cNvPr>
          <p:cNvPicPr>
            <a:picLocks noChangeAspect="1"/>
          </p:cNvPicPr>
          <p:nvPr/>
        </p:nvPicPr>
        <p:blipFill>
          <a:blip r:embed="rId3"/>
          <a:stretch>
            <a:fillRect/>
          </a:stretch>
        </p:blipFill>
        <p:spPr>
          <a:xfrm>
            <a:off x="1218132" y="5386428"/>
            <a:ext cx="4257143" cy="657143"/>
          </a:xfrm>
          <a:prstGeom prst="rect">
            <a:avLst/>
          </a:prstGeom>
        </p:spPr>
      </p:pic>
      <p:sp>
        <p:nvSpPr>
          <p:cNvPr id="2" name="Slide Number Placeholder 1">
            <a:extLst>
              <a:ext uri="{FF2B5EF4-FFF2-40B4-BE49-F238E27FC236}">
                <a16:creationId xmlns:a16="http://schemas.microsoft.com/office/drawing/2014/main" id="{1C4534AB-211E-399A-3FAC-4D0CBA78C05B}"/>
              </a:ext>
            </a:extLst>
          </p:cNvPr>
          <p:cNvSpPr>
            <a:spLocks noGrp="1"/>
          </p:cNvSpPr>
          <p:nvPr>
            <p:ph type="sldNum" sz="quarter" idx="12"/>
          </p:nvPr>
        </p:nvSpPr>
        <p:spPr/>
        <p:txBody>
          <a:bodyPr/>
          <a:lstStyle/>
          <a:p>
            <a:fld id="{A49C798E-A141-4728-B2C1-C020555BD9EF}" type="slidenum">
              <a:rPr lang="en-GB" smtClean="0"/>
              <a:t>13</a:t>
            </a:fld>
            <a:endParaRPr lang="en-GB"/>
          </a:p>
        </p:txBody>
      </p:sp>
    </p:spTree>
    <p:extLst>
      <p:ext uri="{BB962C8B-B14F-4D97-AF65-F5344CB8AC3E}">
        <p14:creationId xmlns:p14="http://schemas.microsoft.com/office/powerpoint/2010/main" val="3134276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3" name="TextBox 2">
            <a:extLst>
              <a:ext uri="{FF2B5EF4-FFF2-40B4-BE49-F238E27FC236}">
                <a16:creationId xmlns:a16="http://schemas.microsoft.com/office/drawing/2014/main" id="{977114E0-4130-9DD1-DF8A-D1FB42B57A98}"/>
              </a:ext>
            </a:extLst>
          </p:cNvPr>
          <p:cNvSpPr txBox="1"/>
          <p:nvPr/>
        </p:nvSpPr>
        <p:spPr>
          <a:xfrm>
            <a:off x="206375" y="1592261"/>
            <a:ext cx="6445250" cy="6711709"/>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The iron bar becomes an induced magnet.</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(b)  Label the poles on the iron bar.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(c)  The magnet is turned around so that the north pole is closest to the iron bar.</a:t>
            </a:r>
            <a:endParaRPr lang="en-GB" altLang="en-US" sz="1200" dirty="0"/>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Which statement about the iron bar is true?  Tick (</a:t>
            </a:r>
            <a:r>
              <a:rPr kumimoji="0" lang="en-GB" altLang="en-US" sz="1200" b="1" i="0" u="none" strike="noStrike" cap="none" normalizeH="0" baseline="0" dirty="0">
                <a:ln>
                  <a:noFill/>
                </a:ln>
                <a:solidFill>
                  <a:schemeClr val="tx1"/>
                </a:solidFill>
                <a:effectLst/>
                <a:ea typeface="Times New Roman" panose="02020603050405020304" pitchFamily="18" charset="0"/>
                <a:cs typeface="Segoe UI Symbol" panose="020B0502040204020203" pitchFamily="34" charset="0"/>
              </a:rPr>
              <a:t>✓</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one</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box.</a:t>
            </a:r>
          </a:p>
          <a:p>
            <a:pPr marL="0" marR="0" lvl="0" indent="0" algn="l" defTabSz="914400" rtl="0" eaLnBrk="0" fontAlgn="base" latinLnBrk="0" hangingPunct="0">
              <a:lnSpc>
                <a:spcPct val="150000"/>
              </a:lnSpc>
              <a:spcBef>
                <a:spcPct val="0"/>
              </a:spcBef>
              <a:spcAft>
                <a:spcPct val="0"/>
              </a:spcAft>
              <a:buClrTx/>
              <a:buSzTx/>
              <a:buFontTx/>
              <a:buNone/>
              <a:tabLst/>
            </a:pPr>
            <a:endParaRPr lang="en-GB" altLang="en-US" sz="1200" dirty="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lang="en-GB" altLang="en-US" sz="1200" dirty="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lang="en-GB" altLang="en-US" sz="1200" dirty="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en-US" altLang="en-US" sz="1200" dirty="0"/>
              <a:t>d) </a:t>
            </a:r>
            <a:r>
              <a:rPr kumimoji="0" lang="en-US" altLang="en-US" sz="1200" b="0" i="0" u="none" strike="noStrike" cap="none" normalizeH="0" baseline="0" dirty="0">
                <a:ln>
                  <a:noFill/>
                </a:ln>
                <a:solidFill>
                  <a:schemeClr val="tx1"/>
                </a:solidFill>
                <a:effectLst/>
              </a:rPr>
              <a:t>Figure 2 shows a paper clip being attracted to a permanent magnet.</a:t>
            </a:r>
          </a:p>
          <a:p>
            <a:pPr marL="0" marR="0" lvl="0" indent="0" algn="l" defTabSz="914400" rtl="0" eaLnBrk="0" fontAlgn="base" latinLnBrk="0" hangingPunct="0">
              <a:lnSpc>
                <a:spcPct val="15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altLang="en-US" sz="1200" dirty="0"/>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(b)     The paper clip is not a permanent magnet.</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Explain what would happen if the paper clip was removed and brought close to the south pole of the permanent magnet.</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(2)</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endParaRPr lang="en-GB" sz="1200" dirty="0"/>
          </a:p>
        </p:txBody>
      </p:sp>
      <p:graphicFrame>
        <p:nvGraphicFramePr>
          <p:cNvPr id="2" name="Table 1">
            <a:extLst>
              <a:ext uri="{FF2B5EF4-FFF2-40B4-BE49-F238E27FC236}">
                <a16:creationId xmlns:a16="http://schemas.microsoft.com/office/drawing/2014/main" id="{967EE7DE-BEB5-C06B-2DC7-7A12BD290B8D}"/>
              </a:ext>
            </a:extLst>
          </p:cNvPr>
          <p:cNvGraphicFramePr>
            <a:graphicFrameLocks noGrp="1"/>
          </p:cNvGraphicFramePr>
          <p:nvPr/>
        </p:nvGraphicFramePr>
        <p:xfrm>
          <a:off x="566928" y="3193979"/>
          <a:ext cx="4736910" cy="561213"/>
        </p:xfrm>
        <a:graphic>
          <a:graphicData uri="http://schemas.openxmlformats.org/drawingml/2006/table">
            <a:tbl>
              <a:tblPr>
                <a:tableStyleId>{5C22544A-7EE6-4342-B048-85BDC9FD1C3A}</a:tableStyleId>
              </a:tblPr>
              <a:tblGrid>
                <a:gridCol w="3848739">
                  <a:extLst>
                    <a:ext uri="{9D8B030D-6E8A-4147-A177-3AD203B41FA5}">
                      <a16:colId xmlns:a16="http://schemas.microsoft.com/office/drawing/2014/main" val="760826070"/>
                    </a:ext>
                  </a:extLst>
                </a:gridCol>
                <a:gridCol w="888171">
                  <a:extLst>
                    <a:ext uri="{9D8B030D-6E8A-4147-A177-3AD203B41FA5}">
                      <a16:colId xmlns:a16="http://schemas.microsoft.com/office/drawing/2014/main" val="2648429963"/>
                    </a:ext>
                  </a:extLst>
                </a:gridCol>
              </a:tblGrid>
              <a:tr h="0">
                <a:tc>
                  <a:txBody>
                    <a:bodyPr/>
                    <a:lstStyle/>
                    <a:p>
                      <a:pPr marL="28575" marR="28575">
                        <a:lnSpc>
                          <a:spcPct val="107000"/>
                        </a:lnSpc>
                        <a:spcBef>
                          <a:spcPts val="450"/>
                        </a:spcBef>
                        <a:spcAft>
                          <a:spcPts val="450"/>
                        </a:spcAft>
                      </a:pPr>
                      <a:r>
                        <a:rPr lang="en-GB" sz="1200" dirty="0">
                          <a:effectLst/>
                        </a:rPr>
                        <a:t>The iron bar does not experience a magnetic force.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nSpc>
                          <a:spcPct val="107000"/>
                        </a:lnSpc>
                        <a:spcBef>
                          <a:spcPts val="450"/>
                        </a:spcBef>
                        <a:spcAft>
                          <a:spcPts val="45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1184871699"/>
                  </a:ext>
                </a:extLst>
              </a:tr>
              <a:tr h="0">
                <a:tc>
                  <a:txBody>
                    <a:bodyPr/>
                    <a:lstStyle/>
                    <a:p>
                      <a:pPr marL="28575" marR="28575">
                        <a:lnSpc>
                          <a:spcPct val="107000"/>
                        </a:lnSpc>
                        <a:spcBef>
                          <a:spcPts val="450"/>
                        </a:spcBef>
                        <a:spcAft>
                          <a:spcPts val="450"/>
                        </a:spcAft>
                      </a:pPr>
                      <a:r>
                        <a:rPr lang="en-GB" sz="1200" dirty="0">
                          <a:effectLst/>
                        </a:rPr>
                        <a:t>The iron bar experiences a magnetic force of attraction.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nSpc>
                          <a:spcPct val="107000"/>
                        </a:lnSpc>
                        <a:spcBef>
                          <a:spcPts val="450"/>
                        </a:spcBef>
                        <a:spcAft>
                          <a:spcPts val="45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3046415597"/>
                  </a:ext>
                </a:extLst>
              </a:tr>
              <a:tr h="0">
                <a:tc>
                  <a:txBody>
                    <a:bodyPr/>
                    <a:lstStyle/>
                    <a:p>
                      <a:pPr marL="28575" marR="28575">
                        <a:lnSpc>
                          <a:spcPct val="107000"/>
                        </a:lnSpc>
                        <a:spcBef>
                          <a:spcPts val="450"/>
                        </a:spcBef>
                        <a:spcAft>
                          <a:spcPts val="450"/>
                        </a:spcAft>
                      </a:pPr>
                      <a:r>
                        <a:rPr lang="en-GB" sz="1200" dirty="0">
                          <a:effectLst/>
                        </a:rPr>
                        <a:t>The iron bar experiences a magnetic force of repulsion.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nSpc>
                          <a:spcPct val="107000"/>
                        </a:lnSpc>
                        <a:spcBef>
                          <a:spcPts val="450"/>
                        </a:spcBef>
                        <a:spcAft>
                          <a:spcPts val="45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3718265053"/>
                  </a:ext>
                </a:extLst>
              </a:tr>
            </a:tbl>
          </a:graphicData>
        </a:graphic>
      </p:graphicFrame>
      <p:pic>
        <p:nvPicPr>
          <p:cNvPr id="2052" name="Picture 4">
            <a:extLst>
              <a:ext uri="{FF2B5EF4-FFF2-40B4-BE49-F238E27FC236}">
                <a16:creationId xmlns:a16="http://schemas.microsoft.com/office/drawing/2014/main" id="{DF1C3392-051C-042E-1E46-7390DA7EB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214" y="707652"/>
            <a:ext cx="3822700" cy="698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D81B7EBE-B1FC-8F66-E6B3-461FE6A9C37B}"/>
              </a:ext>
            </a:extLst>
          </p:cNvPr>
          <p:cNvSpPr>
            <a:spLocks noChangeArrowheads="1"/>
          </p:cNvSpPr>
          <p:nvPr/>
        </p:nvSpPr>
        <p:spPr bwMode="auto">
          <a:xfrm>
            <a:off x="206375" y="203200"/>
            <a:ext cx="6445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Figure 1</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shows an iron bar near a permanent magnet.</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Figure 1</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08CBF5EF-4184-AF72-897F-ACE388D9C3A8}"/>
              </a:ext>
            </a:extLst>
          </p:cNvPr>
          <p:cNvSpPr>
            <a:spLocks noChangeArrowheads="1"/>
          </p:cNvSpPr>
          <p:nvPr/>
        </p:nvSpPr>
        <p:spPr bwMode="auto">
          <a:xfrm>
            <a:off x="1874838" y="60097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77DF22C8-CDDE-3EFE-7E36-ECD78B6C9E15}"/>
              </a:ext>
            </a:extLst>
          </p:cNvPr>
          <p:cNvSpPr>
            <a:spLocks noChangeArrowheads="1"/>
          </p:cNvSpPr>
          <p:nvPr/>
        </p:nvSpPr>
        <p:spPr bwMode="auto">
          <a:xfrm>
            <a:off x="1874838" y="642302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GB" altLang="en-US"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768C77D0-3335-0B50-5933-D5EFC4FBC2FE}"/>
              </a:ext>
            </a:extLst>
          </p:cNvPr>
          <p:cNvPicPr>
            <a:picLocks noChangeAspect="1"/>
          </p:cNvPicPr>
          <p:nvPr/>
        </p:nvPicPr>
        <p:blipFill>
          <a:blip r:embed="rId3"/>
          <a:stretch>
            <a:fillRect/>
          </a:stretch>
        </p:blipFill>
        <p:spPr>
          <a:xfrm>
            <a:off x="2407236" y="4841846"/>
            <a:ext cx="1257143" cy="990476"/>
          </a:xfrm>
          <a:prstGeom prst="rect">
            <a:avLst/>
          </a:prstGeom>
        </p:spPr>
      </p:pic>
      <p:sp>
        <p:nvSpPr>
          <p:cNvPr id="10" name="Slide Number Placeholder 9">
            <a:extLst>
              <a:ext uri="{FF2B5EF4-FFF2-40B4-BE49-F238E27FC236}">
                <a16:creationId xmlns:a16="http://schemas.microsoft.com/office/drawing/2014/main" id="{939AE3D2-35EC-F922-3C65-6BE352A474DF}"/>
              </a:ext>
            </a:extLst>
          </p:cNvPr>
          <p:cNvSpPr>
            <a:spLocks noGrp="1"/>
          </p:cNvSpPr>
          <p:nvPr>
            <p:ph type="sldNum" sz="quarter" idx="12"/>
          </p:nvPr>
        </p:nvSpPr>
        <p:spPr/>
        <p:txBody>
          <a:bodyPr/>
          <a:lstStyle/>
          <a:p>
            <a:fld id="{A49C798E-A141-4728-B2C1-C020555BD9EF}" type="slidenum">
              <a:rPr lang="en-GB" smtClean="0"/>
              <a:t>14</a:t>
            </a:fld>
            <a:endParaRPr lang="en-GB"/>
          </a:p>
        </p:txBody>
      </p:sp>
    </p:spTree>
    <p:extLst>
      <p:ext uri="{BB962C8B-B14F-4D97-AF65-F5344CB8AC3E}">
        <p14:creationId xmlns:p14="http://schemas.microsoft.com/office/powerpoint/2010/main" val="304542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4535216"/>
          </a:xfrm>
          <a:prstGeom prst="rect">
            <a:avLst/>
          </a:prstGeom>
          <a:noFill/>
          <a:ln w="28575">
            <a:noFill/>
          </a:ln>
        </p:spPr>
        <p:txBody>
          <a:bodyPr wrap="square" rtlCol="0">
            <a:spAutoFit/>
          </a:bodyPr>
          <a:lstStyle/>
          <a:p>
            <a:r>
              <a:rPr lang="en-GB" sz="1400" b="1" u="sng" dirty="0"/>
              <a:t>Answers to exam questions</a:t>
            </a:r>
          </a:p>
          <a:p>
            <a:endParaRPr lang="en-GB" sz="1200" b="1" u="sng" dirty="0"/>
          </a:p>
          <a:p>
            <a:pPr>
              <a:spcAft>
                <a:spcPts val="800"/>
              </a:spcAft>
            </a:pPr>
            <a:r>
              <a:rPr lang="en-GB" sz="1200" b="1" u="sng" dirty="0"/>
              <a:t>1. </a:t>
            </a:r>
            <a:r>
              <a:rPr lang="en-GB" sz="1200" dirty="0">
                <a:effectLst/>
                <a:ea typeface="Times New Roman" panose="02020603050405020304" pitchFamily="18" charset="0"/>
                <a:cs typeface="Times New Roman" panose="02020603050405020304" pitchFamily="18" charset="0"/>
              </a:rPr>
              <a:t>(a)  1st box ticked									</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effectLst/>
                <a:ea typeface="Times New Roman" panose="02020603050405020304" pitchFamily="18" charset="0"/>
                <a:cs typeface="Times New Roman" panose="02020603050405020304" pitchFamily="18" charset="0"/>
              </a:rPr>
              <a:t>(b)  (permanent magnet) has no effect on the aluminium				</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effectLst/>
                <a:ea typeface="Times New Roman" panose="02020603050405020304" pitchFamily="18" charset="0"/>
                <a:cs typeface="Times New Roman" panose="02020603050405020304" pitchFamily="18" charset="0"/>
              </a:rPr>
              <a:t>iron is attracted (to the permanent magnet)						</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effectLst/>
                <a:ea typeface="Times New Roman" panose="02020603050405020304" pitchFamily="18" charset="0"/>
                <a:cs typeface="Times New Roman" panose="02020603050405020304" pitchFamily="18" charset="0"/>
              </a:rPr>
              <a:t>(only) the (permanent) magnet can be repelled (by the permanent magnet)          </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endParaRPr lang="en-GB" sz="1400" b="1" u="sng" dirty="0"/>
          </a:p>
          <a:p>
            <a:r>
              <a:rPr lang="en-US" sz="1200" b="1" dirty="0"/>
              <a:t>(c)  the iron bar experiences a magnetic force of attraction				1</a:t>
            </a:r>
          </a:p>
          <a:p>
            <a:pPr>
              <a:lnSpc>
                <a:spcPct val="107000"/>
              </a:lnSpc>
              <a:spcBef>
                <a:spcPts val="1200"/>
              </a:spcBef>
              <a:spcAft>
                <a:spcPts val="800"/>
              </a:spcAft>
            </a:pPr>
            <a:r>
              <a:rPr lang="en-US" sz="1200" b="1" dirty="0"/>
              <a:t>(d) </a:t>
            </a:r>
            <a:r>
              <a:rPr lang="en-GB" sz="1200" dirty="0">
                <a:effectLst/>
                <a:ea typeface="Times New Roman" panose="02020603050405020304" pitchFamily="18" charset="0"/>
                <a:cs typeface="Times New Roman" panose="02020603050405020304" pitchFamily="18" charset="0"/>
              </a:rPr>
              <a:t>(b)  the paperclip would still be attracted to the magnet				</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because of induced magnetism									</a:t>
            </a:r>
          </a:p>
          <a:p>
            <a:pPr>
              <a:lnSpc>
                <a:spcPct val="107000"/>
              </a:lnSpc>
              <a:spcBef>
                <a:spcPts val="300"/>
              </a:spcBef>
              <a:spcAft>
                <a:spcPts val="800"/>
              </a:spcAft>
            </a:pPr>
            <a:r>
              <a:rPr lang="en-GB" sz="1200" i="1" dirty="0">
                <a:effectLst/>
                <a:ea typeface="Times New Roman" panose="02020603050405020304" pitchFamily="18" charset="0"/>
                <a:cs typeface="Times New Roman" panose="02020603050405020304" pitchFamily="18" charset="0"/>
              </a:rPr>
              <a:t>allow the paper clip becomes an induced magnet</a:t>
            </a:r>
            <a:endParaRPr lang="en-GB" sz="1200" dirty="0">
              <a:effectLst/>
              <a:ea typeface="Times New Roman" panose="02020603050405020304" pitchFamily="18" charset="0"/>
              <a:cs typeface="Times New Roman" panose="02020603050405020304" pitchFamily="18" charset="0"/>
            </a:endParaRPr>
          </a:p>
          <a:p>
            <a:pPr>
              <a:lnSpc>
                <a:spcPct val="107000"/>
              </a:lnSpc>
              <a:spcAft>
                <a:spcPts val="800"/>
              </a:spcAft>
            </a:pPr>
            <a:r>
              <a:rPr lang="en-GB" sz="1200" i="1" dirty="0">
                <a:effectLst/>
                <a:ea typeface="Times New Roman" panose="02020603050405020304" pitchFamily="18" charset="0"/>
                <a:cs typeface="Times New Roman" panose="02020603050405020304" pitchFamily="18" charset="0"/>
              </a:rPr>
              <a:t>allow because the paper clip is a temporary magnet</a:t>
            </a:r>
            <a:endParaRPr lang="en-GB" sz="1200" dirty="0">
              <a:effectLst/>
              <a:ea typeface="Times New Roman" panose="02020603050405020304" pitchFamily="18" charset="0"/>
              <a:cs typeface="Times New Roman" panose="02020603050405020304" pitchFamily="18" charset="0"/>
            </a:endParaRPr>
          </a:p>
          <a:p>
            <a:pPr>
              <a:lnSpc>
                <a:spcPct val="107000"/>
              </a:lnSpc>
              <a:spcAft>
                <a:spcPts val="800"/>
              </a:spcAft>
            </a:pPr>
            <a:r>
              <a:rPr lang="en-GB" sz="1200" i="1" dirty="0">
                <a:effectLst/>
                <a:ea typeface="Times New Roman" panose="02020603050405020304" pitchFamily="18" charset="0"/>
                <a:cs typeface="Times New Roman" panose="02020603050405020304" pitchFamily="18" charset="0"/>
              </a:rPr>
              <a:t>allow there is a magnetic field at the south pole</a:t>
            </a:r>
            <a:endParaRPr lang="en-GB" sz="1200" dirty="0">
              <a:effectLst/>
              <a:ea typeface="Times New Roman" panose="02020603050405020304" pitchFamily="18" charset="0"/>
              <a:cs typeface="Times New Roman" panose="02020603050405020304" pitchFamily="18" charset="0"/>
            </a:endParaRPr>
          </a:p>
          <a:p>
            <a:endParaRPr lang="en-GB" sz="1200" b="1" dirty="0"/>
          </a:p>
        </p:txBody>
      </p:sp>
      <p:sp>
        <p:nvSpPr>
          <p:cNvPr id="2" name="Slide Number Placeholder 1">
            <a:extLst>
              <a:ext uri="{FF2B5EF4-FFF2-40B4-BE49-F238E27FC236}">
                <a16:creationId xmlns:a16="http://schemas.microsoft.com/office/drawing/2014/main" id="{3F379292-92DE-23EA-DB5E-4F66D36ED7EA}"/>
              </a:ext>
            </a:extLst>
          </p:cNvPr>
          <p:cNvSpPr>
            <a:spLocks noGrp="1"/>
          </p:cNvSpPr>
          <p:nvPr>
            <p:ph type="sldNum" sz="quarter" idx="12"/>
          </p:nvPr>
        </p:nvSpPr>
        <p:spPr/>
        <p:txBody>
          <a:bodyPr/>
          <a:lstStyle/>
          <a:p>
            <a:fld id="{A49C798E-A141-4728-B2C1-C020555BD9EF}" type="slidenum">
              <a:rPr lang="en-GB" smtClean="0"/>
              <a:t>15</a:t>
            </a:fld>
            <a:endParaRPr lang="en-GB"/>
          </a:p>
        </p:txBody>
      </p:sp>
    </p:spTree>
    <p:extLst>
      <p:ext uri="{BB962C8B-B14F-4D97-AF65-F5344CB8AC3E}">
        <p14:creationId xmlns:p14="http://schemas.microsoft.com/office/powerpoint/2010/main" val="1414457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208243"/>
            <a:ext cx="6311900" cy="7727372"/>
          </a:xfrm>
          <a:prstGeom prst="rect">
            <a:avLst/>
          </a:prstGeom>
          <a:noFill/>
          <a:ln w="12700">
            <a:solidFill>
              <a:schemeClr val="tx1"/>
            </a:solidFill>
            <a:prstDash val="dash"/>
          </a:ln>
        </p:spPr>
        <p:txBody>
          <a:bodyPr wrap="square" rtlCol="0">
            <a:spAutoFit/>
          </a:bodyPr>
          <a:lstStyle/>
          <a:p>
            <a:r>
              <a:rPr lang="en-GB" sz="1200" b="1" dirty="0"/>
              <a:t>AQA Content – This is combined science and triple content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pic>
        <p:nvPicPr>
          <p:cNvPr id="3" name="Picture 2" descr="A screenshot of a computer&#10;&#10;Description automatically generated">
            <a:extLst>
              <a:ext uri="{FF2B5EF4-FFF2-40B4-BE49-F238E27FC236}">
                <a16:creationId xmlns:a16="http://schemas.microsoft.com/office/drawing/2014/main" id="{DD8D6456-5C07-4817-0C09-55C3129A5593}"/>
              </a:ext>
            </a:extLst>
          </p:cNvPr>
          <p:cNvPicPr>
            <a:picLocks noChangeAspect="1"/>
          </p:cNvPicPr>
          <p:nvPr/>
        </p:nvPicPr>
        <p:blipFill rotWithShape="1">
          <a:blip r:embed="rId2">
            <a:extLst>
              <a:ext uri="{28A0092B-C50C-407E-A947-70E740481C1C}">
                <a14:useLocalDpi xmlns:a14="http://schemas.microsoft.com/office/drawing/2010/main" val="0"/>
              </a:ext>
            </a:extLst>
          </a:blip>
          <a:srcRect l="25733" t="29375" r="27333" b="1295"/>
          <a:stretch/>
        </p:blipFill>
        <p:spPr>
          <a:xfrm>
            <a:off x="393192" y="466344"/>
            <a:ext cx="6071616" cy="4812446"/>
          </a:xfrm>
          <a:prstGeom prst="rect">
            <a:avLst/>
          </a:prstGeom>
        </p:spPr>
      </p:pic>
      <p:sp>
        <p:nvSpPr>
          <p:cNvPr id="2" name="Slide Number Placeholder 1">
            <a:extLst>
              <a:ext uri="{FF2B5EF4-FFF2-40B4-BE49-F238E27FC236}">
                <a16:creationId xmlns:a16="http://schemas.microsoft.com/office/drawing/2014/main" id="{284F43BD-4364-024E-A88A-82157AB9E272}"/>
              </a:ext>
            </a:extLst>
          </p:cNvPr>
          <p:cNvSpPr>
            <a:spLocks noGrp="1"/>
          </p:cNvSpPr>
          <p:nvPr>
            <p:ph type="sldNum" sz="quarter" idx="12"/>
          </p:nvPr>
        </p:nvSpPr>
        <p:spPr/>
        <p:txBody>
          <a:bodyPr/>
          <a:lstStyle/>
          <a:p>
            <a:fld id="{A49C798E-A141-4728-B2C1-C020555BD9EF}" type="slidenum">
              <a:rPr lang="en-GB" smtClean="0"/>
              <a:t>16</a:t>
            </a:fld>
            <a:endParaRPr lang="en-GB"/>
          </a:p>
        </p:txBody>
      </p:sp>
    </p:spTree>
    <p:extLst>
      <p:ext uri="{BB962C8B-B14F-4D97-AF65-F5344CB8AC3E}">
        <p14:creationId xmlns:p14="http://schemas.microsoft.com/office/powerpoint/2010/main" val="5994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759172"/>
            <a:ext cx="6311900" cy="830997"/>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dirty="0"/>
              <a:t>  Describe how the magnetic effect of the current can be demonstrated</a:t>
            </a:r>
          </a:p>
          <a:p>
            <a:pPr marL="171450" indent="-171450">
              <a:buFont typeface="Arial" panose="020B0604020202020204" pitchFamily="34" charset="0"/>
              <a:buChar char="•"/>
            </a:pPr>
            <a:r>
              <a:rPr lang="en-GB" sz="1200" dirty="0"/>
              <a:t>Draw a magnetic field pattern for a straight wire carrying a current and for a solenoid</a:t>
            </a:r>
          </a:p>
          <a:p>
            <a:pPr marL="171450" indent="-171450">
              <a:buFont typeface="Arial" panose="020B0604020202020204" pitchFamily="34" charset="0"/>
              <a:buChar char="•"/>
            </a:pPr>
            <a:r>
              <a:rPr lang="en-GB" sz="1200" dirty="0"/>
              <a:t>Explain how a solenoid arrangement can increase the magnetic effect of a current</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94205"/>
            <a:ext cx="6311900" cy="1384995"/>
          </a:xfrm>
          <a:prstGeom prst="rect">
            <a:avLst/>
          </a:prstGeom>
          <a:noFill/>
          <a:ln>
            <a:solidFill>
              <a:schemeClr val="tx1"/>
            </a:solidFill>
            <a:prstDash val="lgDash"/>
          </a:ln>
        </p:spPr>
        <p:txBody>
          <a:bodyPr wrap="square" rtlCol="0">
            <a:spAutoFit/>
          </a:bodyPr>
          <a:lstStyle/>
          <a:p>
            <a:r>
              <a:rPr lang="en-US" sz="1200" b="1" dirty="0"/>
              <a:t>Why are we learning about this?</a:t>
            </a:r>
          </a:p>
          <a:p>
            <a:endParaRPr lang="en-US" sz="1200" b="1" dirty="0"/>
          </a:p>
          <a:p>
            <a:r>
              <a:rPr lang="en-US" sz="1200" dirty="0"/>
              <a:t>This topic builds on the knowledge about the effects of electrons all orienteering in the same direction causing a permanent magnet.  This will also explain why when a wire carrying a current creates a magnetic field around the wire.  It builds links between knowledge about electrical current and magnetic fields.. </a:t>
            </a: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
        <p:nvSpPr>
          <p:cNvPr id="5" name="TextBox 4">
            <a:extLst>
              <a:ext uri="{FF2B5EF4-FFF2-40B4-BE49-F238E27FC236}">
                <a16:creationId xmlns:a16="http://schemas.microsoft.com/office/drawing/2014/main" id="{9DDFE6D5-EB9B-40A0-26D8-AFDEBB991B69}"/>
              </a:ext>
            </a:extLst>
          </p:cNvPr>
          <p:cNvSpPr txBox="1"/>
          <p:nvPr/>
        </p:nvSpPr>
        <p:spPr>
          <a:xfrm>
            <a:off x="544789" y="285804"/>
            <a:ext cx="5768421"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Electromagnetism</a:t>
            </a:r>
          </a:p>
        </p:txBody>
      </p:sp>
      <p:sp>
        <p:nvSpPr>
          <p:cNvPr id="7" name="Slide Number Placeholder 6">
            <a:extLst>
              <a:ext uri="{FF2B5EF4-FFF2-40B4-BE49-F238E27FC236}">
                <a16:creationId xmlns:a16="http://schemas.microsoft.com/office/drawing/2014/main" id="{9CD9EF04-E2AC-952B-DF7F-21BD162F6270}"/>
              </a:ext>
            </a:extLst>
          </p:cNvPr>
          <p:cNvSpPr>
            <a:spLocks noGrp="1"/>
          </p:cNvSpPr>
          <p:nvPr>
            <p:ph type="sldNum" sz="quarter" idx="12"/>
          </p:nvPr>
        </p:nvSpPr>
        <p:spPr/>
        <p:txBody>
          <a:bodyPr/>
          <a:lstStyle/>
          <a:p>
            <a:fld id="{A49C798E-A141-4728-B2C1-C020555BD9EF}" type="slidenum">
              <a:rPr lang="en-GB" smtClean="0"/>
              <a:t>17</a:t>
            </a:fld>
            <a:endParaRPr lang="en-GB"/>
          </a:p>
        </p:txBody>
      </p:sp>
    </p:spTree>
    <p:extLst>
      <p:ext uri="{BB962C8B-B14F-4D97-AF65-F5344CB8AC3E}">
        <p14:creationId xmlns:p14="http://schemas.microsoft.com/office/powerpoint/2010/main" val="1341240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139700" y="378798"/>
            <a:ext cx="6578600" cy="8373703"/>
          </a:xfrm>
          <a:prstGeom prst="rect">
            <a:avLst/>
          </a:prstGeom>
          <a:noFill/>
          <a:ln w="28575">
            <a:noFill/>
          </a:ln>
        </p:spPr>
        <p:txBody>
          <a:bodyPr wrap="square" rtlCol="0">
            <a:spAutoFit/>
          </a:bodyPr>
          <a:lstStyle/>
          <a:p>
            <a:pPr>
              <a:lnSpc>
                <a:spcPct val="150000"/>
              </a:lnSpc>
            </a:pPr>
            <a:r>
              <a:rPr lang="en-US" sz="1200" b="1" dirty="0">
                <a:solidFill>
                  <a:srgbClr val="231F20"/>
                </a:solidFill>
              </a:rPr>
              <a:t>Wasn’t there but still care!</a:t>
            </a:r>
          </a:p>
          <a:p>
            <a:pPr fontAlgn="base">
              <a:lnSpc>
                <a:spcPct val="150000"/>
              </a:lnSpc>
            </a:pPr>
            <a:r>
              <a:rPr lang="en-US" sz="1200" b="1" i="0" kern="1200" dirty="0">
                <a:solidFill>
                  <a:schemeClr val="tx1"/>
                </a:solidFill>
                <a:effectLst/>
                <a:latin typeface="+mn-lt"/>
                <a:ea typeface="+mn-ea"/>
                <a:cs typeface="+mn-cs"/>
              </a:rPr>
              <a:t>What is a magnet?</a:t>
            </a:r>
          </a:p>
          <a:p>
            <a:pPr fontAlgn="base">
              <a:lnSpc>
                <a:spcPct val="150000"/>
              </a:lnSpc>
            </a:pPr>
            <a:r>
              <a:rPr lang="en-US" sz="1200" b="0" i="0" kern="1200" dirty="0">
                <a:solidFill>
                  <a:schemeClr val="tx1"/>
                </a:solidFill>
                <a:effectLst/>
                <a:latin typeface="+mn-lt"/>
                <a:ea typeface="+mn-ea"/>
                <a:cs typeface="+mn-cs"/>
              </a:rPr>
              <a:t>A magnet is any material capable of producing a magnetic field.   iron, cobalt, nickel and the alloy steel are (for the sake of GCSE science) the only magnetic materials.  </a:t>
            </a:r>
          </a:p>
          <a:p>
            <a:pPr fontAlgn="base">
              <a:lnSpc>
                <a:spcPct val="150000"/>
              </a:lnSpc>
            </a:pPr>
            <a:r>
              <a:rPr lang="en-US" sz="1200" b="1" i="0" kern="1200" dirty="0">
                <a:solidFill>
                  <a:schemeClr val="tx1"/>
                </a:solidFill>
                <a:effectLst/>
                <a:latin typeface="+mn-lt"/>
                <a:ea typeface="+mn-ea"/>
                <a:cs typeface="+mn-cs"/>
              </a:rPr>
              <a:t>Poles of a magnet</a:t>
            </a:r>
          </a:p>
          <a:p>
            <a:pPr fontAlgn="base">
              <a:lnSpc>
                <a:spcPct val="150000"/>
              </a:lnSpc>
            </a:pPr>
            <a:r>
              <a:rPr lang="en-US" sz="1200" b="0" i="0" kern="1200" dirty="0">
                <a:solidFill>
                  <a:schemeClr val="tx1"/>
                </a:solidFill>
                <a:effectLst/>
                <a:latin typeface="+mn-lt"/>
                <a:ea typeface="+mn-ea"/>
                <a:cs typeface="+mn-cs"/>
              </a:rPr>
              <a:t>A </a:t>
            </a:r>
            <a:r>
              <a:rPr lang="en-US" sz="1200" b="0" i="1" kern="1200" dirty="0">
                <a:solidFill>
                  <a:schemeClr val="tx1"/>
                </a:solidFill>
                <a:effectLst/>
                <a:latin typeface="+mn-lt"/>
                <a:ea typeface="+mn-ea"/>
                <a:cs typeface="+mn-cs"/>
              </a:rPr>
              <a:t>magnet</a:t>
            </a:r>
            <a:r>
              <a:rPr lang="en-US" sz="1200" b="0" i="0" kern="1200" dirty="0">
                <a:solidFill>
                  <a:schemeClr val="tx1"/>
                </a:solidFill>
                <a:effectLst/>
                <a:latin typeface="+mn-lt"/>
                <a:ea typeface="+mn-ea"/>
                <a:cs typeface="+mn-cs"/>
              </a:rPr>
              <a:t> can exert a force on another nearby magnet. Magnets have two poles:</a:t>
            </a:r>
          </a:p>
          <a:p>
            <a:pPr marL="285750" indent="-2857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a</a:t>
            </a:r>
            <a:r>
              <a:rPr lang="en-US" sz="1200" b="1"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north </a:t>
            </a:r>
            <a:r>
              <a:rPr lang="en-US" sz="1200" b="0" i="1" kern="1200" dirty="0">
                <a:solidFill>
                  <a:schemeClr val="tx1"/>
                </a:solidFill>
                <a:effectLst/>
                <a:latin typeface="+mn-lt"/>
                <a:ea typeface="+mn-ea"/>
                <a:cs typeface="+mn-cs"/>
              </a:rPr>
              <a:t>pole</a:t>
            </a:r>
            <a:endParaRPr lang="en-US" sz="1200" b="0" i="0" kern="1200" dirty="0">
              <a:solidFill>
                <a:schemeClr val="tx1"/>
              </a:solidFill>
              <a:effectLst/>
              <a:latin typeface="+mn-lt"/>
              <a:ea typeface="+mn-ea"/>
              <a:cs typeface="+mn-cs"/>
            </a:endParaRPr>
          </a:p>
          <a:p>
            <a:pPr marL="285750" indent="-2857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a </a:t>
            </a:r>
            <a:r>
              <a:rPr lang="en-US" sz="1200" b="1" i="1" kern="1200" dirty="0">
                <a:solidFill>
                  <a:schemeClr val="tx1"/>
                </a:solidFill>
                <a:effectLst/>
                <a:latin typeface="+mn-lt"/>
                <a:ea typeface="+mn-ea"/>
                <a:cs typeface="+mn-cs"/>
              </a:rPr>
              <a:t>south</a:t>
            </a:r>
            <a:r>
              <a:rPr lang="en-US" sz="1200" b="0" i="1" kern="1200" dirty="0">
                <a:solidFill>
                  <a:schemeClr val="tx1"/>
                </a:solidFill>
                <a:effectLst/>
                <a:latin typeface="+mn-lt"/>
                <a:ea typeface="+mn-ea"/>
                <a:cs typeface="+mn-cs"/>
              </a:rPr>
              <a:t> pole</a:t>
            </a:r>
          </a:p>
          <a:p>
            <a:pPr fontAlgn="base">
              <a:lnSpc>
                <a:spcPct val="150000"/>
              </a:lnSpc>
            </a:pPr>
            <a:r>
              <a:rPr lang="en-US" sz="1200" b="0" i="0" kern="1200" dirty="0">
                <a:solidFill>
                  <a:schemeClr val="tx1"/>
                </a:solidFill>
                <a:effectLst/>
                <a:latin typeface="+mn-lt"/>
                <a:ea typeface="+mn-ea"/>
                <a:cs typeface="+mn-cs"/>
              </a:rPr>
              <a:t>The </a:t>
            </a:r>
            <a:r>
              <a:rPr lang="en-US" sz="1200" b="0" i="1" kern="1200" dirty="0">
                <a:solidFill>
                  <a:schemeClr val="tx1"/>
                </a:solidFill>
                <a:effectLst/>
                <a:latin typeface="+mn-lt"/>
                <a:ea typeface="+mn-ea"/>
                <a:cs typeface="+mn-cs"/>
              </a:rPr>
              <a:t>magnetic</a:t>
            </a:r>
            <a:r>
              <a:rPr lang="en-US" sz="1200" b="0" i="0" kern="1200" dirty="0">
                <a:solidFill>
                  <a:schemeClr val="tx1"/>
                </a:solidFill>
                <a:effectLst/>
                <a:latin typeface="+mn-lt"/>
                <a:ea typeface="+mn-ea"/>
                <a:cs typeface="+mn-cs"/>
              </a:rPr>
              <a:t> force is strongest near the magnet's poles.</a:t>
            </a:r>
          </a:p>
          <a:p>
            <a:pPr fontAlgn="base">
              <a:lnSpc>
                <a:spcPct val="150000"/>
              </a:lnSpc>
            </a:pPr>
            <a:r>
              <a:rPr lang="en-US" sz="1200" b="1" i="0" kern="1200" dirty="0">
                <a:solidFill>
                  <a:schemeClr val="tx1"/>
                </a:solidFill>
                <a:effectLst/>
                <a:latin typeface="+mn-lt"/>
                <a:ea typeface="+mn-ea"/>
                <a:cs typeface="+mn-cs"/>
              </a:rPr>
              <a:t>The rules of magnetism</a:t>
            </a:r>
          </a:p>
          <a:p>
            <a:pPr fontAlgn="base">
              <a:lnSpc>
                <a:spcPct val="150000"/>
              </a:lnSpc>
            </a:pPr>
            <a:r>
              <a:rPr lang="en-US" sz="1200" b="0" i="0" kern="1200" dirty="0">
                <a:solidFill>
                  <a:schemeClr val="tx1"/>
                </a:solidFill>
                <a:effectLst/>
                <a:latin typeface="+mn-lt"/>
                <a:ea typeface="+mn-ea"/>
                <a:cs typeface="+mn-cs"/>
              </a:rPr>
              <a:t>Two magnets will either attract or repel each other in the following way:</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like poles (N-N or S-S) repel				unlike poles (N-S or S-N) attract</a:t>
            </a:r>
          </a:p>
          <a:p>
            <a:pPr fontAlgn="base">
              <a:lnSpc>
                <a:spcPct val="150000"/>
              </a:lnSpc>
            </a:pPr>
            <a:r>
              <a:rPr lang="en-US" sz="1200" b="1" u="sng" kern="1200" dirty="0">
                <a:solidFill>
                  <a:schemeClr val="tx1"/>
                </a:solidFill>
                <a:effectLst/>
                <a:latin typeface="+mn-lt"/>
                <a:ea typeface="+mn-ea"/>
                <a:cs typeface="+mn-cs"/>
              </a:rPr>
              <a:t>Permanent magnets and Induced Magnets</a:t>
            </a:r>
          </a:p>
          <a:p>
            <a:pPr fontAlgn="base">
              <a:lnSpc>
                <a:spcPct val="150000"/>
              </a:lnSpc>
            </a:pPr>
            <a:r>
              <a:rPr lang="en-US" sz="1200" b="0" dirty="0">
                <a:solidFill>
                  <a:schemeClr val="tx1"/>
                </a:solidFill>
                <a:effectLst/>
              </a:rPr>
              <a:t>A </a:t>
            </a:r>
            <a:r>
              <a:rPr lang="en-US" sz="1200" b="0" i="1" kern="1200" dirty="0">
                <a:solidFill>
                  <a:schemeClr val="tx1"/>
                </a:solidFill>
                <a:effectLst/>
                <a:latin typeface="+mn-lt"/>
                <a:ea typeface="+mn-ea"/>
                <a:cs typeface="+mn-cs"/>
              </a:rPr>
              <a:t>permanent magnet</a:t>
            </a:r>
            <a:r>
              <a:rPr lang="en-US" sz="1200" b="0" dirty="0">
                <a:solidFill>
                  <a:schemeClr val="tx1"/>
                </a:solidFill>
                <a:effectLst/>
              </a:rPr>
              <a:t> is often </a:t>
            </a:r>
            <a:r>
              <a:rPr lang="en-US" sz="1200" b="1" dirty="0">
                <a:solidFill>
                  <a:schemeClr val="tx1"/>
                </a:solidFill>
                <a:effectLst/>
              </a:rPr>
              <a:t>made from a magnetic material </a:t>
            </a:r>
            <a:r>
              <a:rPr lang="en-US" sz="1200" b="0" dirty="0">
                <a:solidFill>
                  <a:schemeClr val="tx1"/>
                </a:solidFill>
                <a:effectLst/>
              </a:rPr>
              <a:t>such as iron. A permanent magnet </a:t>
            </a:r>
            <a:r>
              <a:rPr lang="en-US" sz="1200" b="1" dirty="0">
                <a:solidFill>
                  <a:schemeClr val="tx1"/>
                </a:solidFill>
                <a:effectLst/>
              </a:rPr>
              <a:t>always causes a force on other magnets</a:t>
            </a:r>
            <a:r>
              <a:rPr lang="en-US" sz="1200" b="0" dirty="0">
                <a:solidFill>
                  <a:schemeClr val="tx1"/>
                </a:solidFill>
                <a:effectLst/>
              </a:rPr>
              <a:t>, or on magnetic materials. it produces its own magnetic field, and the magnetic field cannot be turned on and off - it is there all the time.  They can </a:t>
            </a:r>
            <a:r>
              <a:rPr lang="en-US" sz="1200" b="1" dirty="0">
                <a:solidFill>
                  <a:schemeClr val="tx1"/>
                </a:solidFill>
                <a:effectLst/>
              </a:rPr>
              <a:t>attract and repel </a:t>
            </a:r>
            <a:r>
              <a:rPr lang="en-US" sz="1200" b="0" dirty="0">
                <a:solidFill>
                  <a:schemeClr val="tx1"/>
                </a:solidFill>
                <a:effectLst/>
              </a:rPr>
              <a:t>other magnets.  Unlike a permanent magnet, an </a:t>
            </a:r>
            <a:r>
              <a:rPr lang="en-US" sz="1200" b="0" i="1" kern="1200" dirty="0">
                <a:solidFill>
                  <a:schemeClr val="tx1"/>
                </a:solidFill>
                <a:effectLst/>
                <a:latin typeface="+mn-lt"/>
                <a:ea typeface="+mn-ea"/>
                <a:cs typeface="+mn-cs"/>
              </a:rPr>
              <a:t>induced magnet</a:t>
            </a:r>
            <a:r>
              <a:rPr lang="en-US" sz="1200" b="0" dirty="0">
                <a:solidFill>
                  <a:schemeClr val="tx1"/>
                </a:solidFill>
                <a:effectLst/>
              </a:rPr>
              <a:t> </a:t>
            </a:r>
            <a:r>
              <a:rPr lang="en-US" sz="1200" b="1" dirty="0">
                <a:solidFill>
                  <a:schemeClr val="tx1"/>
                </a:solidFill>
                <a:effectLst/>
              </a:rPr>
              <a:t>only becomes a magnet when it is placed in a magnetic field. </a:t>
            </a:r>
            <a:r>
              <a:rPr lang="en-US" sz="1200" b="0" dirty="0">
                <a:solidFill>
                  <a:schemeClr val="tx1"/>
                </a:solidFill>
                <a:effectLst/>
              </a:rPr>
              <a:t>The induced magnetism is </a:t>
            </a:r>
            <a:r>
              <a:rPr lang="en-US" sz="1200" b="1" dirty="0">
                <a:solidFill>
                  <a:schemeClr val="tx1"/>
                </a:solidFill>
                <a:effectLst/>
              </a:rPr>
              <a:t>quickly lost </a:t>
            </a:r>
            <a:r>
              <a:rPr lang="en-US" sz="1200" b="0" dirty="0">
                <a:solidFill>
                  <a:schemeClr val="tx1"/>
                </a:solidFill>
                <a:effectLst/>
              </a:rPr>
              <a:t>when the magnet is removed from the magnetic field.</a:t>
            </a:r>
          </a:p>
          <a:p>
            <a:pPr fontAlgn="base">
              <a:lnSpc>
                <a:spcPct val="150000"/>
              </a:lnSpc>
            </a:pPr>
            <a:r>
              <a:rPr lang="en-US" sz="1200" b="0" i="0" kern="1200" dirty="0">
                <a:solidFill>
                  <a:schemeClr val="tx1"/>
                </a:solidFill>
                <a:effectLst/>
                <a:latin typeface="+mn-lt"/>
                <a:ea typeface="+mn-ea"/>
                <a:cs typeface="+mn-cs"/>
              </a:rPr>
              <a:t>A </a:t>
            </a:r>
            <a:r>
              <a:rPr lang="en-US" sz="1200" b="1" i="1" kern="1200" dirty="0">
                <a:solidFill>
                  <a:schemeClr val="tx1"/>
                </a:solidFill>
                <a:effectLst/>
                <a:latin typeface="+mn-lt"/>
                <a:ea typeface="+mn-ea"/>
                <a:cs typeface="+mn-cs"/>
              </a:rPr>
              <a:t>magnetic field</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is the region around a magnet where a </a:t>
            </a:r>
            <a:r>
              <a:rPr lang="en-US" sz="1200" b="1" i="0" kern="1200" dirty="0">
                <a:solidFill>
                  <a:schemeClr val="tx1"/>
                </a:solidFill>
                <a:effectLst/>
                <a:latin typeface="+mn-lt"/>
                <a:ea typeface="+mn-ea"/>
                <a:cs typeface="+mn-cs"/>
              </a:rPr>
              <a:t>force acts </a:t>
            </a:r>
            <a:r>
              <a:rPr lang="en-US" sz="1200" b="0" i="0" kern="1200" dirty="0">
                <a:solidFill>
                  <a:schemeClr val="tx1"/>
                </a:solidFill>
                <a:effectLst/>
                <a:latin typeface="+mn-lt"/>
                <a:ea typeface="+mn-ea"/>
                <a:cs typeface="+mn-cs"/>
              </a:rPr>
              <a:t>on another magnet or on a magnetic material.</a:t>
            </a:r>
          </a:p>
          <a:p>
            <a:pPr fontAlgn="base">
              <a:lnSpc>
                <a:spcPct val="150000"/>
              </a:lnSpc>
            </a:pPr>
            <a:endParaRPr lang="en-US" sz="1200" dirty="0">
              <a:solidFill>
                <a:srgbClr val="231F20"/>
              </a:solidFill>
            </a:endParaRPr>
          </a:p>
          <a:p>
            <a:pPr fontAlgn="base">
              <a:lnSpc>
                <a:spcPct val="150000"/>
              </a:lnSpc>
            </a:pPr>
            <a:r>
              <a:rPr lang="en-US" sz="1200" dirty="0">
                <a:solidFill>
                  <a:srgbClr val="231F20"/>
                </a:solidFill>
              </a:rPr>
              <a:t>Q1.  What are the 4 magnetic materials?</a:t>
            </a:r>
          </a:p>
          <a:p>
            <a:pPr fontAlgn="base">
              <a:lnSpc>
                <a:spcPct val="150000"/>
              </a:lnSpc>
            </a:pPr>
            <a:r>
              <a:rPr lang="en-US" sz="1200" dirty="0">
                <a:solidFill>
                  <a:srgbClr val="231F20"/>
                </a:solidFill>
              </a:rPr>
              <a:t>…………………………………………………………………………………………………………………………………………………………</a:t>
            </a:r>
          </a:p>
          <a:p>
            <a:pPr>
              <a:lnSpc>
                <a:spcPct val="150000"/>
              </a:lnSpc>
            </a:pPr>
            <a:r>
              <a:rPr lang="en-US" sz="1200" dirty="0">
                <a:solidFill>
                  <a:srgbClr val="231F20"/>
                </a:solidFill>
              </a:rPr>
              <a:t>Q2.  When do magnets attract each other?  When do magnets repel each other?</a:t>
            </a:r>
          </a:p>
          <a:p>
            <a:pPr>
              <a:lnSpc>
                <a:spcPct val="150000"/>
              </a:lnSpc>
            </a:pPr>
            <a:r>
              <a:rPr lang="en-US" sz="1200" dirty="0">
                <a:solidFill>
                  <a:srgbClr val="231F20"/>
                </a:solidFill>
              </a:rPr>
              <a:t>……………………………………………………………………………………………………………………………………………………….</a:t>
            </a:r>
          </a:p>
          <a:p>
            <a:pPr>
              <a:lnSpc>
                <a:spcPct val="150000"/>
              </a:lnSpc>
            </a:pPr>
            <a:r>
              <a:rPr lang="en-US" sz="1200" b="0" i="0" dirty="0">
                <a:solidFill>
                  <a:srgbClr val="231F20"/>
                </a:solidFill>
                <a:effectLst/>
              </a:rPr>
              <a:t>3. What is a magnetic field? What direction do magnetic fields run? </a:t>
            </a:r>
            <a:r>
              <a:rPr lang="en-US" sz="1200" dirty="0">
                <a:solidFill>
                  <a:srgbClr val="231F20"/>
                </a:solidFill>
              </a:rPr>
              <a:t>…………………………………………………………………………………………………………………………………………………..</a:t>
            </a:r>
          </a:p>
          <a:p>
            <a:pPr>
              <a:lnSpc>
                <a:spcPct val="150000"/>
              </a:lnSpc>
            </a:pPr>
            <a:r>
              <a:rPr lang="en-US" sz="1200" dirty="0">
                <a:solidFill>
                  <a:srgbClr val="231F20"/>
                </a:solidFill>
              </a:rPr>
              <a:t>………………………………………………………………………………………………………………………………………………………</a:t>
            </a:r>
            <a:endParaRPr lang="en-GB" sz="1200" dirty="0"/>
          </a:p>
        </p:txBody>
      </p:sp>
      <p:pic>
        <p:nvPicPr>
          <p:cNvPr id="2" name="Picture 1" descr="A red and blue rectangular object with black letters&#10;&#10;Description automatically generated">
            <a:extLst>
              <a:ext uri="{FF2B5EF4-FFF2-40B4-BE49-F238E27FC236}">
                <a16:creationId xmlns:a16="http://schemas.microsoft.com/office/drawing/2014/main" id="{275D63C4-C4DD-BAAA-AC36-4433B4322E4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rot="16200000">
            <a:off x="1798091" y="1879953"/>
            <a:ext cx="620871" cy="996281"/>
          </a:xfrm>
          <a:prstGeom prst="rect">
            <a:avLst/>
          </a:prstGeom>
        </p:spPr>
      </p:pic>
      <p:pic>
        <p:nvPicPr>
          <p:cNvPr id="3" name="Picture 2">
            <a:extLst>
              <a:ext uri="{FF2B5EF4-FFF2-40B4-BE49-F238E27FC236}">
                <a16:creationId xmlns:a16="http://schemas.microsoft.com/office/drawing/2014/main" id="{FB139F3F-642E-5257-3340-7F31EA466002}"/>
              </a:ext>
            </a:extLst>
          </p:cNvPr>
          <p:cNvPicPr>
            <a:picLocks noChangeAspect="1"/>
          </p:cNvPicPr>
          <p:nvPr/>
        </p:nvPicPr>
        <p:blipFill>
          <a:blip r:embed="rId4"/>
          <a:stretch>
            <a:fillRect/>
          </a:stretch>
        </p:blipFill>
        <p:spPr>
          <a:xfrm>
            <a:off x="5349711" y="6492240"/>
            <a:ext cx="1079533" cy="786384"/>
          </a:xfrm>
          <a:prstGeom prst="rect">
            <a:avLst/>
          </a:prstGeom>
        </p:spPr>
      </p:pic>
      <p:sp>
        <p:nvSpPr>
          <p:cNvPr id="5" name="Slide Number Placeholder 4">
            <a:extLst>
              <a:ext uri="{FF2B5EF4-FFF2-40B4-BE49-F238E27FC236}">
                <a16:creationId xmlns:a16="http://schemas.microsoft.com/office/drawing/2014/main" id="{4D4EA015-75AB-5310-F2F3-B5108AB26903}"/>
              </a:ext>
            </a:extLst>
          </p:cNvPr>
          <p:cNvSpPr>
            <a:spLocks noGrp="1"/>
          </p:cNvSpPr>
          <p:nvPr>
            <p:ph type="sldNum" sz="quarter" idx="12"/>
          </p:nvPr>
        </p:nvSpPr>
        <p:spPr/>
        <p:txBody>
          <a:bodyPr/>
          <a:lstStyle/>
          <a:p>
            <a:fld id="{A49C798E-A141-4728-B2C1-C020555BD9EF}" type="slidenum">
              <a:rPr lang="en-GB" smtClean="0"/>
              <a:t>18</a:t>
            </a:fld>
            <a:endParaRPr lang="en-GB"/>
          </a:p>
        </p:txBody>
      </p:sp>
    </p:spTree>
    <p:extLst>
      <p:ext uri="{BB962C8B-B14F-4D97-AF65-F5344CB8AC3E}">
        <p14:creationId xmlns:p14="http://schemas.microsoft.com/office/powerpoint/2010/main" val="3752384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990257581"/>
              </p:ext>
            </p:extLst>
          </p:nvPr>
        </p:nvGraphicFramePr>
        <p:xfrm>
          <a:off x="348916" y="318837"/>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US" sz="1350" b="0" i="0" kern="1200" dirty="0">
                          <a:solidFill>
                            <a:schemeClr val="tx1"/>
                          </a:solidFill>
                          <a:effectLst/>
                          <a:latin typeface="+mn-lt"/>
                          <a:ea typeface="+mn-ea"/>
                          <a:cs typeface="+mn-cs"/>
                        </a:rPr>
                        <a:t>I w</a:t>
                      </a:r>
                      <a:r>
                        <a:rPr lang="en-US" sz="1200" b="1" i="0" kern="1200" dirty="0">
                          <a:solidFill>
                            <a:schemeClr val="tx1"/>
                          </a:solidFill>
                          <a:effectLst/>
                          <a:latin typeface="+mn-lt"/>
                          <a:ea typeface="+mn-ea"/>
                          <a:cs typeface="+mn-cs"/>
                        </a:rPr>
                        <a:t>asn’t there but still care!</a:t>
                      </a:r>
                    </a:p>
                    <a:p>
                      <a:pPr fontAlgn="base">
                        <a:lnSpc>
                          <a:spcPct val="150000"/>
                        </a:lnSpc>
                      </a:pPr>
                      <a:r>
                        <a:rPr lang="en-US" sz="1200" b="0" i="0" kern="1200" dirty="0">
                          <a:solidFill>
                            <a:schemeClr val="tx1"/>
                          </a:solidFill>
                          <a:effectLst/>
                          <a:latin typeface="+mn-lt"/>
                          <a:ea typeface="+mn-ea"/>
                          <a:cs typeface="+mn-cs"/>
                        </a:rPr>
                        <a:t>When a current flows in a wire, it creates a circular </a:t>
                      </a:r>
                      <a:r>
                        <a:rPr lang="en-US" sz="1200" b="0" i="1" kern="1200" dirty="0">
                          <a:solidFill>
                            <a:schemeClr val="tx1"/>
                          </a:solidFill>
                          <a:effectLst/>
                          <a:latin typeface="+mn-lt"/>
                          <a:ea typeface="+mn-ea"/>
                          <a:cs typeface="+mn-cs"/>
                        </a:rPr>
                        <a:t>magnetic field</a:t>
                      </a:r>
                      <a:r>
                        <a:rPr lang="en-US" sz="1200" b="0" i="0" kern="1200" dirty="0">
                          <a:solidFill>
                            <a:schemeClr val="tx1"/>
                          </a:solidFill>
                          <a:effectLst/>
                          <a:latin typeface="+mn-lt"/>
                          <a:ea typeface="+mn-ea"/>
                          <a:cs typeface="+mn-cs"/>
                        </a:rPr>
                        <a:t> around the wire. The strength of the magnetic field is greater:  closer to the wire; if the current is increased.</a:t>
                      </a:r>
                      <a:endParaRPr lang="en-US" sz="1200" b="1" i="0" kern="1200" dirty="0">
                        <a:solidFill>
                          <a:schemeClr val="tx1"/>
                        </a:solidFill>
                        <a:effectLst/>
                        <a:latin typeface="+mn-lt"/>
                        <a:ea typeface="+mn-ea"/>
                        <a:cs typeface="+mn-cs"/>
                      </a:endParaRPr>
                    </a:p>
                    <a:p>
                      <a:pPr fontAlgn="base">
                        <a:lnSpc>
                          <a:spcPct val="150000"/>
                        </a:lnSpc>
                      </a:pPr>
                      <a:r>
                        <a:rPr lang="en-US" sz="1200" b="1" i="0" kern="1200" dirty="0">
                          <a:solidFill>
                            <a:schemeClr val="tx1"/>
                          </a:solidFill>
                          <a:effectLst/>
                          <a:latin typeface="+mn-lt"/>
                          <a:ea typeface="+mn-ea"/>
                          <a:cs typeface="+mn-cs"/>
                        </a:rPr>
                        <a:t>Solenoids</a:t>
                      </a:r>
                    </a:p>
                    <a:p>
                      <a:pPr fontAlgn="base">
                        <a:lnSpc>
                          <a:spcPct val="150000"/>
                        </a:lnSpc>
                      </a:pPr>
                      <a:r>
                        <a:rPr lang="en-US" sz="1200" b="0" i="0" kern="1200" dirty="0">
                          <a:solidFill>
                            <a:schemeClr val="tx1"/>
                          </a:solidFill>
                          <a:effectLst/>
                          <a:latin typeface="+mn-lt"/>
                          <a:ea typeface="+mn-ea"/>
                          <a:cs typeface="+mn-cs"/>
                        </a:rPr>
                        <a:t>A </a:t>
                      </a:r>
                      <a:r>
                        <a:rPr lang="en-US" sz="1200" b="0" i="1" kern="1200" dirty="0">
                          <a:solidFill>
                            <a:schemeClr val="tx1"/>
                          </a:solidFill>
                          <a:effectLst/>
                          <a:latin typeface="+mn-lt"/>
                          <a:ea typeface="+mn-ea"/>
                          <a:cs typeface="+mn-cs"/>
                        </a:rPr>
                        <a:t>solenoid</a:t>
                      </a:r>
                      <a:r>
                        <a:rPr lang="en-US" sz="1200" b="0" i="0" kern="1200" dirty="0">
                          <a:solidFill>
                            <a:schemeClr val="tx1"/>
                          </a:solidFill>
                          <a:effectLst/>
                          <a:latin typeface="+mn-lt"/>
                          <a:ea typeface="+mn-ea"/>
                          <a:cs typeface="+mn-cs"/>
                        </a:rPr>
                        <a:t> consists of a wire coiled up into a spiral shape. When an electric current flows, the shape of the magnetic field is very similar to the field of a bar magnet. The field inside a solenoid is strong and </a:t>
                      </a:r>
                      <a:r>
                        <a:rPr lang="en-US" sz="1200" b="1" i="0" kern="1200" dirty="0">
                          <a:solidFill>
                            <a:schemeClr val="tx1"/>
                          </a:solidFill>
                          <a:effectLst/>
                          <a:latin typeface="+mn-lt"/>
                          <a:ea typeface="+mn-ea"/>
                          <a:cs typeface="+mn-cs"/>
                        </a:rPr>
                        <a:t>uniform</a:t>
                      </a:r>
                      <a:r>
                        <a:rPr lang="en-US" sz="1200" b="0" i="0" kern="1200" dirty="0">
                          <a:solidFill>
                            <a:schemeClr val="tx1"/>
                          </a:solidFill>
                          <a:effectLst/>
                          <a:latin typeface="+mn-lt"/>
                          <a:ea typeface="+mn-ea"/>
                          <a:cs typeface="+mn-cs"/>
                        </a:rPr>
                        <a:t>. The small magnetic fields caused by the current in each coil add together to make a stronger overall magnetic field.</a:t>
                      </a: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r>
                        <a:rPr lang="en-US" sz="1200" b="0" i="0" kern="1200" dirty="0">
                          <a:solidFill>
                            <a:schemeClr val="tx1"/>
                          </a:solidFill>
                          <a:effectLst/>
                          <a:latin typeface="+mn-lt"/>
                          <a:ea typeface="+mn-ea"/>
                          <a:cs typeface="+mn-cs"/>
                        </a:rPr>
                        <a:t>A solenoid carrying a current creates a magnetic field and this can be increased by increasing the number of coils, increasing the current running through the wires and putting an iron core through the center of the solenoid.  </a:t>
                      </a:r>
                    </a:p>
                    <a:p>
                      <a:pPr fontAlgn="base">
                        <a:lnSpc>
                          <a:spcPct val="150000"/>
                        </a:lnSpc>
                      </a:pPr>
                      <a:r>
                        <a:rPr lang="en-US" sz="1200" b="1" i="0" kern="1200" dirty="0">
                          <a:solidFill>
                            <a:schemeClr val="tx1"/>
                          </a:solidFill>
                          <a:effectLst/>
                          <a:latin typeface="+mn-lt"/>
                          <a:ea typeface="+mn-ea"/>
                          <a:cs typeface="+mn-cs"/>
                        </a:rPr>
                        <a:t>Electromagnets</a:t>
                      </a:r>
                    </a:p>
                    <a:p>
                      <a:pPr fontAlgn="base">
                        <a:lnSpc>
                          <a:spcPct val="150000"/>
                        </a:lnSpc>
                      </a:pPr>
                      <a:r>
                        <a:rPr lang="en-US" sz="1200" b="0" i="0" kern="1200" dirty="0">
                          <a:solidFill>
                            <a:schemeClr val="tx1"/>
                          </a:solidFill>
                          <a:effectLst/>
                          <a:latin typeface="+mn-lt"/>
                          <a:ea typeface="+mn-ea"/>
                          <a:cs typeface="+mn-cs"/>
                        </a:rPr>
                        <a:t>Electromagnets are created when an iron core is place through the center of a solenoid that is carrying a current.  These can make the electromagnets stronger.  However, when the current in the wire is switched off the solenoid loses the magnetic field.  This creates a type of magnet that can be switched on and off.</a:t>
                      </a:r>
                    </a:p>
                    <a:p>
                      <a:pPr fontAlgn="base">
                        <a:lnSpc>
                          <a:spcPct val="150000"/>
                        </a:lnSpc>
                      </a:pPr>
                      <a:r>
                        <a:rPr lang="en-US" sz="1200" b="1" i="0" kern="1200" dirty="0">
                          <a:solidFill>
                            <a:schemeClr val="tx1"/>
                          </a:solidFill>
                          <a:effectLst/>
                          <a:latin typeface="+mn-lt"/>
                          <a:ea typeface="+mn-ea"/>
                          <a:cs typeface="+mn-cs"/>
                        </a:rPr>
                        <a:t>Q1.  What is a solenoid?</a:t>
                      </a:r>
                    </a:p>
                    <a:p>
                      <a:pPr fontAlgn="base">
                        <a:lnSpc>
                          <a:spcPct val="150000"/>
                        </a:lnSpc>
                      </a:pPr>
                      <a:r>
                        <a:rPr lang="en-US" sz="1200" b="0" i="0" kern="1200" dirty="0">
                          <a:solidFill>
                            <a:schemeClr val="tx1"/>
                          </a:solidFill>
                          <a:effectLst/>
                          <a:latin typeface="+mn-lt"/>
                          <a:ea typeface="+mn-ea"/>
                          <a:cs typeface="+mn-cs"/>
                        </a:rPr>
                        <a:t>……………………………………………………………………………………………………………………………………………</a:t>
                      </a:r>
                    </a:p>
                    <a:p>
                      <a:pPr fontAlgn="base">
                        <a:lnSpc>
                          <a:spcPct val="150000"/>
                        </a:lnSpc>
                      </a:pPr>
                      <a:r>
                        <a:rPr lang="en-US" sz="1200" b="1" i="0" kern="1200" dirty="0">
                          <a:solidFill>
                            <a:schemeClr val="tx1"/>
                          </a:solidFill>
                          <a:effectLst/>
                          <a:latin typeface="+mn-lt"/>
                          <a:ea typeface="+mn-ea"/>
                          <a:cs typeface="+mn-cs"/>
                        </a:rPr>
                        <a:t>Q2.  How can a magnetic field be produced by a solenoid?</a:t>
                      </a:r>
                    </a:p>
                    <a:p>
                      <a:pPr fontAlgn="base">
                        <a:lnSpc>
                          <a:spcPct val="150000"/>
                        </a:lnSpc>
                      </a:pPr>
                      <a:r>
                        <a:rPr lang="en-US" sz="1200" b="0" i="0" kern="1200" dirty="0">
                          <a:solidFill>
                            <a:schemeClr val="tx1"/>
                          </a:solidFill>
                          <a:effectLst/>
                          <a:latin typeface="+mn-lt"/>
                          <a:ea typeface="+mn-ea"/>
                          <a:cs typeface="+mn-cs"/>
                        </a:rPr>
                        <a:t>…………………………………………………………………………………………………………………………………………</a:t>
                      </a:r>
                    </a:p>
                    <a:p>
                      <a:pPr fontAlgn="base">
                        <a:lnSpc>
                          <a:spcPct val="150000"/>
                        </a:lnSpc>
                      </a:pPr>
                      <a:r>
                        <a:rPr lang="en-US" sz="1200" b="1" i="0" kern="1200" dirty="0">
                          <a:solidFill>
                            <a:schemeClr val="tx1"/>
                          </a:solidFill>
                          <a:effectLst/>
                          <a:latin typeface="+mn-lt"/>
                          <a:ea typeface="+mn-ea"/>
                          <a:cs typeface="+mn-cs"/>
                        </a:rPr>
                        <a:t>Q3.  What is the difference between a solenoid and an electromagnet?</a:t>
                      </a:r>
                    </a:p>
                    <a:p>
                      <a:pPr fontAlgn="base">
                        <a:lnSpc>
                          <a:spcPct val="150000"/>
                        </a:lnSpc>
                      </a:pPr>
                      <a:r>
                        <a:rPr lang="en-US" sz="1200" b="0" i="0" kern="1200" dirty="0">
                          <a:solidFill>
                            <a:schemeClr val="tx1"/>
                          </a:solidFill>
                          <a:effectLst/>
                          <a:latin typeface="+mn-lt"/>
                          <a:ea typeface="+mn-ea"/>
                          <a:cs typeface="+mn-cs"/>
                        </a:rPr>
                        <a:t>……………………………………………………………………………………………………………………………………………</a:t>
                      </a:r>
                    </a:p>
                    <a:p>
                      <a:pPr fontAlgn="base">
                        <a:lnSpc>
                          <a:spcPct val="150000"/>
                        </a:lnSpc>
                      </a:pPr>
                      <a:r>
                        <a:rPr lang="en-US" sz="1200" b="1" i="0" kern="1200" dirty="0">
                          <a:solidFill>
                            <a:schemeClr val="tx1"/>
                          </a:solidFill>
                          <a:effectLst/>
                          <a:latin typeface="+mn-lt"/>
                          <a:ea typeface="+mn-ea"/>
                          <a:cs typeface="+mn-cs"/>
                        </a:rPr>
                        <a:t>Q4. How is the permanent magnet different to an electromagnet?</a:t>
                      </a:r>
                    </a:p>
                    <a:p>
                      <a:pPr fontAlgn="base">
                        <a:lnSpc>
                          <a:spcPct val="150000"/>
                        </a:lnSpc>
                      </a:pPr>
                      <a:r>
                        <a:rPr lang="en-US" sz="1200" b="0" i="0" kern="1200" dirty="0">
                          <a:solidFill>
                            <a:schemeClr val="tx1"/>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10" name="Picture 9" descr="A diagram of a coil with blue arrows&#10;&#10;Description automatically generated">
            <a:extLst>
              <a:ext uri="{FF2B5EF4-FFF2-40B4-BE49-F238E27FC236}">
                <a16:creationId xmlns:a16="http://schemas.microsoft.com/office/drawing/2014/main" id="{78658001-258B-28EC-C3CE-C4F518772CA2}"/>
              </a:ext>
            </a:extLst>
          </p:cNvPr>
          <p:cNvPicPr>
            <a:picLocks noChangeAspect="1"/>
          </p:cNvPicPr>
          <p:nvPr/>
        </p:nvPicPr>
        <p:blipFill rotWithShape="1">
          <a:blip r:embed="rId2"/>
          <a:srcRect t="241" b="-1"/>
          <a:stretch/>
        </p:blipFill>
        <p:spPr>
          <a:xfrm>
            <a:off x="3890783" y="3201398"/>
            <a:ext cx="1727644" cy="1381695"/>
          </a:xfrm>
          <a:prstGeom prst="rect">
            <a:avLst/>
          </a:prstGeom>
        </p:spPr>
      </p:pic>
      <p:pic>
        <p:nvPicPr>
          <p:cNvPr id="12" name="Picture 11">
            <a:extLst>
              <a:ext uri="{FF2B5EF4-FFF2-40B4-BE49-F238E27FC236}">
                <a16:creationId xmlns:a16="http://schemas.microsoft.com/office/drawing/2014/main" id="{F06025BD-81FD-ACC1-C518-EC69DCF9EA25}"/>
              </a:ext>
            </a:extLst>
          </p:cNvPr>
          <p:cNvPicPr>
            <a:picLocks noChangeAspect="1"/>
          </p:cNvPicPr>
          <p:nvPr/>
        </p:nvPicPr>
        <p:blipFill rotWithShape="1">
          <a:blip r:embed="rId3"/>
          <a:srcRect l="16000" t="58879" r="15888"/>
          <a:stretch/>
        </p:blipFill>
        <p:spPr>
          <a:xfrm>
            <a:off x="807677" y="3664121"/>
            <a:ext cx="1374676" cy="667512"/>
          </a:xfrm>
          <a:prstGeom prst="rect">
            <a:avLst/>
          </a:prstGeom>
        </p:spPr>
      </p:pic>
      <p:sp>
        <p:nvSpPr>
          <p:cNvPr id="5" name="Slide Number Placeholder 4">
            <a:extLst>
              <a:ext uri="{FF2B5EF4-FFF2-40B4-BE49-F238E27FC236}">
                <a16:creationId xmlns:a16="http://schemas.microsoft.com/office/drawing/2014/main" id="{F38A9BD0-3257-A36D-CD9B-6DEEE336BDAC}"/>
              </a:ext>
            </a:extLst>
          </p:cNvPr>
          <p:cNvSpPr>
            <a:spLocks noGrp="1"/>
          </p:cNvSpPr>
          <p:nvPr>
            <p:ph type="sldNum" sz="quarter" idx="12"/>
          </p:nvPr>
        </p:nvSpPr>
        <p:spPr/>
        <p:txBody>
          <a:bodyPr/>
          <a:lstStyle/>
          <a:p>
            <a:fld id="{A49C798E-A141-4728-B2C1-C020555BD9EF}" type="slidenum">
              <a:rPr lang="en-GB" smtClean="0"/>
              <a:t>19</a:t>
            </a:fld>
            <a:endParaRPr lang="en-GB"/>
          </a:p>
        </p:txBody>
      </p:sp>
    </p:spTree>
    <p:extLst>
      <p:ext uri="{BB962C8B-B14F-4D97-AF65-F5344CB8AC3E}">
        <p14:creationId xmlns:p14="http://schemas.microsoft.com/office/powerpoint/2010/main" val="400928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extLst>
              <p:ext uri="{D42A27DB-BD31-4B8C-83A1-F6EECF244321}">
                <p14:modId xmlns:p14="http://schemas.microsoft.com/office/powerpoint/2010/main" val="1404598181"/>
              </p:ext>
            </p:extLst>
          </p:nvPr>
        </p:nvGraphicFramePr>
        <p:xfrm>
          <a:off x="273050" y="926634"/>
          <a:ext cx="6311900" cy="111252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Magnetism is related to the key ideas of forces and energy in year 7. </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Y8</a:t>
                      </a:r>
                    </a:p>
                  </a:txBody>
                  <a:tcPr>
                    <a:solidFill>
                      <a:schemeClr val="bg1"/>
                    </a:solidFill>
                  </a:tcPr>
                </a:tc>
                <a:tc>
                  <a:txBody>
                    <a:bodyPr/>
                    <a:lstStyle/>
                    <a:p>
                      <a:r>
                        <a:rPr lang="en-GB" sz="1200" dirty="0"/>
                        <a:t>Fields are covered in year 8. </a:t>
                      </a:r>
                    </a:p>
                  </a:txBody>
                  <a:tcPr>
                    <a:solidFill>
                      <a:schemeClr val="bg1"/>
                    </a:solidFill>
                  </a:tcPr>
                </a:tc>
                <a:extLst>
                  <a:ext uri="{0D108BD9-81ED-4DB2-BD59-A6C34878D82A}">
                    <a16:rowId xmlns:a16="http://schemas.microsoft.com/office/drawing/2014/main" val="3524525738"/>
                  </a:ext>
                </a:extLst>
              </a:tr>
            </a:tbl>
          </a:graphicData>
        </a:graphic>
      </p:graphicFrame>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1428065962"/>
              </p:ext>
            </p:extLst>
          </p:nvPr>
        </p:nvGraphicFramePr>
        <p:xfrm>
          <a:off x="273048" y="2207941"/>
          <a:ext cx="6311901" cy="1298434"/>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353837">
                  <a:extLst>
                    <a:ext uri="{9D8B030D-6E8A-4147-A177-3AD203B41FA5}">
                      <a16:colId xmlns:a16="http://schemas.microsoft.com/office/drawing/2014/main" val="3913828224"/>
                    </a:ext>
                  </a:extLst>
                </a:gridCol>
                <a:gridCol w="959004">
                  <a:extLst>
                    <a:ext uri="{9D8B030D-6E8A-4147-A177-3AD203B41FA5}">
                      <a16:colId xmlns:a16="http://schemas.microsoft.com/office/drawing/2014/main" val="1664534013"/>
                    </a:ext>
                  </a:extLst>
                </a:gridCol>
                <a:gridCol w="2091010">
                  <a:extLst>
                    <a:ext uri="{9D8B030D-6E8A-4147-A177-3AD203B41FA5}">
                      <a16:colId xmlns:a16="http://schemas.microsoft.com/office/drawing/2014/main" val="852912441"/>
                    </a:ext>
                  </a:extLst>
                </a:gridCol>
              </a:tblGrid>
              <a:tr h="401444">
                <a:tc gridSpan="4">
                  <a:txBody>
                    <a:bodyPr/>
                    <a:lstStyle/>
                    <a:p>
                      <a:r>
                        <a:rPr lang="en-GB" sz="1200" b="1" dirty="0"/>
                        <a:t>Learning Journey  -</a:t>
                      </a:r>
                    </a:p>
                  </a:txBody>
                  <a:tcPr>
                    <a:solidFill>
                      <a:schemeClr val="bg1">
                        <a:lumMod val="85000"/>
                      </a:schemeClr>
                    </a:solidFill>
                  </a:tcPr>
                </a:tc>
                <a:tc hMerge="1">
                  <a:txBody>
                    <a:bodyPr/>
                    <a:lstStyle/>
                    <a:p>
                      <a:endParaRPr lang="en-GB" dirty="0"/>
                    </a:p>
                  </a:txBody>
                  <a:tcPr/>
                </a:tc>
                <a:tc hMerge="1">
                  <a:txBody>
                    <a:bodyPr/>
                    <a:lstStyle/>
                    <a:p>
                      <a:endParaRPr lang="en-GB" sz="1200" b="1" dirty="0"/>
                    </a:p>
                  </a:txBody>
                  <a:tcPr>
                    <a:solidFill>
                      <a:schemeClr val="bg1">
                        <a:lumMod val="85000"/>
                      </a:schemeClr>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dirty="0"/>
                        <a:t>Subtopic 1</a:t>
                      </a:r>
                    </a:p>
                  </a:txBody>
                  <a:tcPr/>
                </a:tc>
                <a:tc>
                  <a:txBody>
                    <a:bodyPr/>
                    <a:lstStyle/>
                    <a:p>
                      <a:r>
                        <a:rPr lang="en-GB" sz="1200" dirty="0"/>
                        <a:t>Magnets and magnetic fields</a:t>
                      </a:r>
                    </a:p>
                  </a:txBody>
                  <a:tcPr/>
                </a:tc>
                <a:tc>
                  <a:txBody>
                    <a:bodyPr/>
                    <a:lstStyle/>
                    <a:p>
                      <a:r>
                        <a:rPr lang="en-GB" sz="1200" dirty="0"/>
                        <a:t>Subtopic 3</a:t>
                      </a:r>
                    </a:p>
                  </a:txBody>
                  <a:tcPr/>
                </a:tc>
                <a:tc>
                  <a:txBody>
                    <a:bodyPr/>
                    <a:lstStyle/>
                    <a:p>
                      <a:r>
                        <a:rPr lang="en-GB" sz="1200" dirty="0"/>
                        <a:t>Fleming’s left hand rule (HT)</a:t>
                      </a:r>
                    </a:p>
                  </a:txBody>
                  <a:tcPr/>
                </a:tc>
                <a:extLst>
                  <a:ext uri="{0D108BD9-81ED-4DB2-BD59-A6C34878D82A}">
                    <a16:rowId xmlns:a16="http://schemas.microsoft.com/office/drawing/2014/main" val="3986441415"/>
                  </a:ext>
                </a:extLst>
              </a:tr>
              <a:tr h="439790">
                <a:tc>
                  <a:txBody>
                    <a:bodyPr/>
                    <a:lstStyle/>
                    <a:p>
                      <a:r>
                        <a:rPr lang="en-GB" sz="1200" dirty="0"/>
                        <a:t>Subtopic 2</a:t>
                      </a:r>
                    </a:p>
                    <a:p>
                      <a:endParaRPr lang="en-GB" sz="1200" dirty="0"/>
                    </a:p>
                  </a:txBody>
                  <a:tcPr/>
                </a:tc>
                <a:tc>
                  <a:txBody>
                    <a:bodyPr/>
                    <a:lstStyle/>
                    <a:p>
                      <a:r>
                        <a:rPr lang="en-GB" sz="1200" b="0" dirty="0"/>
                        <a:t>Electromagnetism</a:t>
                      </a:r>
                    </a:p>
                  </a:txBody>
                  <a:tcPr/>
                </a:tc>
                <a:tc>
                  <a:txBody>
                    <a:bodyPr/>
                    <a:lstStyle/>
                    <a:p>
                      <a:r>
                        <a:rPr lang="en-GB" sz="1200" dirty="0"/>
                        <a:t>Subtopic 4</a:t>
                      </a:r>
                    </a:p>
                  </a:txBody>
                  <a:tcPr/>
                </a:tc>
                <a:tc>
                  <a:txBody>
                    <a:bodyPr/>
                    <a:lstStyle/>
                    <a:p>
                      <a:r>
                        <a:rPr lang="en-GB" sz="1200" b="0" dirty="0"/>
                        <a:t>Electric motors (HT)</a:t>
                      </a:r>
                    </a:p>
                  </a:txBody>
                  <a:tcPr/>
                </a:tc>
                <a:extLst>
                  <a:ext uri="{0D108BD9-81ED-4DB2-BD59-A6C34878D82A}">
                    <a16:rowId xmlns:a16="http://schemas.microsoft.com/office/drawing/2014/main" val="3135617624"/>
                  </a:ext>
                </a:extLst>
              </a:tr>
            </a:tbl>
          </a:graphicData>
        </a:graphic>
      </p:graphicFrame>
      <p:graphicFrame>
        <p:nvGraphicFramePr>
          <p:cNvPr id="3" name="Table 8">
            <a:extLst>
              <a:ext uri="{FF2B5EF4-FFF2-40B4-BE49-F238E27FC236}">
                <a16:creationId xmlns:a16="http://schemas.microsoft.com/office/drawing/2014/main" id="{BBEF88C6-CF32-AA83-C99F-F752969A30D5}"/>
              </a:ext>
            </a:extLst>
          </p:cNvPr>
          <p:cNvGraphicFramePr>
            <a:graphicFrameLocks noGrp="1"/>
          </p:cNvGraphicFramePr>
          <p:nvPr>
            <p:extLst>
              <p:ext uri="{D42A27DB-BD31-4B8C-83A1-F6EECF244321}">
                <p14:modId xmlns:p14="http://schemas.microsoft.com/office/powerpoint/2010/main" val="3193706453"/>
              </p:ext>
            </p:extLst>
          </p:nvPr>
        </p:nvGraphicFramePr>
        <p:xfrm>
          <a:off x="273049" y="3675162"/>
          <a:ext cx="6311900" cy="165100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0">
                <a:tc>
                  <a:txBody>
                    <a:bodyPr/>
                    <a:lstStyle/>
                    <a:p>
                      <a:r>
                        <a:rPr lang="en-GB" sz="1200" dirty="0"/>
                        <a:t>By the end of this topic you should know…</a:t>
                      </a:r>
                    </a:p>
                  </a:txBody>
                  <a:tcPr/>
                </a:tc>
                <a:tc>
                  <a:txBody>
                    <a:bodyPr/>
                    <a:lstStyle/>
                    <a:p>
                      <a:r>
                        <a:rPr lang="en-GB" sz="1200" dirty="0"/>
                        <a:t>How magnets interact with other objects using magnetic fields, and how humans use this phenomena in a range of applications. </a:t>
                      </a:r>
                    </a:p>
                    <a:p>
                      <a:endParaRPr lang="en-GB" sz="1200" dirty="0"/>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a:t>
                      </a:r>
                    </a:p>
                  </a:txBody>
                  <a:tcPr/>
                </a:tc>
                <a:tc>
                  <a:txBody>
                    <a:bodyPr/>
                    <a:lstStyle/>
                    <a:p>
                      <a:r>
                        <a:rPr lang="en-GB" sz="1200" dirty="0"/>
                        <a:t>Describe how magnets are used in range of everyday devices and explain how different devices work using the principles of magnetism.</a:t>
                      </a:r>
                    </a:p>
                  </a:txBody>
                  <a:tcPr/>
                </a:tc>
                <a:extLst>
                  <a:ext uri="{0D108BD9-81ED-4DB2-BD59-A6C34878D82A}">
                    <a16:rowId xmlns:a16="http://schemas.microsoft.com/office/drawing/2014/main" val="1000013991"/>
                  </a:ext>
                </a:extLst>
              </a:tr>
            </a:tbl>
          </a:graphicData>
        </a:graphic>
      </p:graphicFrame>
      <p:sp>
        <p:nvSpPr>
          <p:cNvPr id="8" name="Slide Number Placeholder 7">
            <a:extLst>
              <a:ext uri="{FF2B5EF4-FFF2-40B4-BE49-F238E27FC236}">
                <a16:creationId xmlns:a16="http://schemas.microsoft.com/office/drawing/2014/main" id="{F26267EA-AE57-70C3-4983-677BB424FD67}"/>
              </a:ext>
            </a:extLst>
          </p:cNvPr>
          <p:cNvSpPr>
            <a:spLocks noGrp="1"/>
          </p:cNvSpPr>
          <p:nvPr>
            <p:ph type="sldNum" sz="quarter" idx="12"/>
          </p:nvPr>
        </p:nvSpPr>
        <p:spPr/>
        <p:txBody>
          <a:bodyPr/>
          <a:lstStyle/>
          <a:p>
            <a:fld id="{A49C798E-A141-4728-B2C1-C020555BD9EF}" type="slidenum">
              <a:rPr lang="en-GB" smtClean="0"/>
              <a:t>2</a:t>
            </a:fld>
            <a:endParaRPr lang="en-GB"/>
          </a:p>
        </p:txBody>
      </p:sp>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endParaRPr lang="en-US" sz="1350" b="0" i="0" kern="1200" dirty="0">
                        <a:solidFill>
                          <a:schemeClr val="tx1"/>
                        </a:solidFill>
                        <a:effectLst/>
                        <a:latin typeface="+mn-lt"/>
                        <a:ea typeface="+mn-ea"/>
                        <a:cs typeface="+mn-cs"/>
                      </a:endParaRPr>
                    </a:p>
                    <a:p>
                      <a:pPr fontAlgn="base">
                        <a:lnSpc>
                          <a:spcPct val="150000"/>
                        </a:lnSpc>
                      </a:pPr>
                      <a:r>
                        <a:rPr lang="en-US" sz="1200" b="0" i="0" kern="1200" dirty="0">
                          <a:solidFill>
                            <a:schemeClr val="tx1"/>
                          </a:solidFill>
                          <a:effectLst/>
                          <a:latin typeface="+mn-lt"/>
                          <a:ea typeface="+mn-ea"/>
                          <a:cs typeface="+mn-cs"/>
                        </a:rPr>
                        <a:t>When a current flows in a wire, it creates a circular </a:t>
                      </a:r>
                      <a:r>
                        <a:rPr lang="en-US" sz="1200" b="0" i="1" kern="1200" dirty="0">
                          <a:solidFill>
                            <a:schemeClr val="tx1"/>
                          </a:solidFill>
                          <a:effectLst/>
                          <a:latin typeface="+mn-lt"/>
                          <a:ea typeface="+mn-ea"/>
                          <a:cs typeface="+mn-cs"/>
                        </a:rPr>
                        <a:t>magnetic field</a:t>
                      </a:r>
                      <a:r>
                        <a:rPr lang="en-US" sz="1200" b="0" i="0" kern="1200" dirty="0">
                          <a:solidFill>
                            <a:schemeClr val="tx1"/>
                          </a:solidFill>
                          <a:effectLst/>
                          <a:latin typeface="+mn-lt"/>
                          <a:ea typeface="+mn-ea"/>
                          <a:cs typeface="+mn-cs"/>
                        </a:rPr>
                        <a:t> around the wire. This magnetic field can </a:t>
                      </a:r>
                      <a:r>
                        <a:rPr lang="en-US" sz="1200" b="0" i="1" kern="1200" dirty="0">
                          <a:solidFill>
                            <a:schemeClr val="tx1"/>
                          </a:solidFill>
                          <a:effectLst/>
                          <a:latin typeface="+mn-lt"/>
                          <a:ea typeface="+mn-ea"/>
                          <a:cs typeface="+mn-cs"/>
                        </a:rPr>
                        <a:t>deflect</a:t>
                      </a:r>
                      <a:r>
                        <a:rPr lang="en-US" sz="1200" b="0" i="0" kern="1200" dirty="0">
                          <a:solidFill>
                            <a:schemeClr val="tx1"/>
                          </a:solidFill>
                          <a:effectLst/>
                          <a:latin typeface="+mn-lt"/>
                          <a:ea typeface="+mn-ea"/>
                          <a:cs typeface="+mn-cs"/>
                        </a:rPr>
                        <a:t> the needle of a magnetic compass. The strength of the magnetic field is greater:</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closer to the wire</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if the current is increased</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The direction of the field lines</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 depends on the direction of </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the current.  Use the right hand </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rule to help determine this.</a:t>
                      </a:r>
                    </a:p>
                    <a:p>
                      <a:pPr fontAlgn="base">
                        <a:lnSpc>
                          <a:spcPct val="150000"/>
                        </a:lnSpc>
                      </a:pPr>
                      <a:r>
                        <a:rPr lang="en-US" sz="1200" b="1" i="0" kern="1200" dirty="0">
                          <a:solidFill>
                            <a:schemeClr val="tx1"/>
                          </a:solidFill>
                          <a:effectLst/>
                          <a:latin typeface="+mn-lt"/>
                          <a:ea typeface="+mn-ea"/>
                          <a:cs typeface="+mn-cs"/>
                        </a:rPr>
                        <a:t>Solenoids</a:t>
                      </a:r>
                    </a:p>
                    <a:p>
                      <a:pPr fontAlgn="base">
                        <a:lnSpc>
                          <a:spcPct val="150000"/>
                        </a:lnSpc>
                      </a:pPr>
                      <a:r>
                        <a:rPr lang="en-US" sz="1200" b="0" i="0" kern="1200" dirty="0">
                          <a:solidFill>
                            <a:schemeClr val="tx1"/>
                          </a:solidFill>
                          <a:effectLst/>
                          <a:latin typeface="+mn-lt"/>
                          <a:ea typeface="+mn-ea"/>
                          <a:cs typeface="+mn-cs"/>
                        </a:rPr>
                        <a:t>A </a:t>
                      </a:r>
                      <a:r>
                        <a:rPr lang="en-US" sz="1200" b="0" i="1" kern="1200" dirty="0">
                          <a:solidFill>
                            <a:schemeClr val="tx1"/>
                          </a:solidFill>
                          <a:effectLst/>
                          <a:latin typeface="+mn-lt"/>
                          <a:ea typeface="+mn-ea"/>
                          <a:cs typeface="+mn-cs"/>
                        </a:rPr>
                        <a:t>solenoid</a:t>
                      </a:r>
                      <a:r>
                        <a:rPr lang="en-US" sz="1200" b="0" i="0" kern="1200" dirty="0">
                          <a:solidFill>
                            <a:schemeClr val="tx1"/>
                          </a:solidFill>
                          <a:effectLst/>
                          <a:latin typeface="+mn-lt"/>
                          <a:ea typeface="+mn-ea"/>
                          <a:cs typeface="+mn-cs"/>
                        </a:rPr>
                        <a:t> consists of a wire coiled up into a spiral shape. When an electric current flows, the shape of the magnetic field is very similar to the field of a bar magnet. The field inside a solenoid is strong and </a:t>
                      </a:r>
                      <a:r>
                        <a:rPr lang="en-US" sz="1200" b="1" i="0" kern="1200" dirty="0">
                          <a:solidFill>
                            <a:schemeClr val="tx1"/>
                          </a:solidFill>
                          <a:effectLst/>
                          <a:latin typeface="+mn-lt"/>
                          <a:ea typeface="+mn-ea"/>
                          <a:cs typeface="+mn-cs"/>
                        </a:rPr>
                        <a:t>uniform</a:t>
                      </a:r>
                      <a:r>
                        <a:rPr lang="en-US" sz="1200" b="0" i="0" kern="1200" dirty="0">
                          <a:solidFill>
                            <a:schemeClr val="tx1"/>
                          </a:solidFill>
                          <a:effectLst/>
                          <a:latin typeface="+mn-lt"/>
                          <a:ea typeface="+mn-ea"/>
                          <a:cs typeface="+mn-cs"/>
                        </a:rPr>
                        <a:t>. The small magnetic fields caused by the current in each coil add together to make a stronger overall magnetic field.</a:t>
                      </a: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r>
                        <a:rPr lang="en-US" sz="1200" b="0" i="0" kern="1200" dirty="0">
                          <a:solidFill>
                            <a:schemeClr val="tx1"/>
                          </a:solidFill>
                          <a:effectLst/>
                          <a:latin typeface="+mn-lt"/>
                          <a:ea typeface="+mn-ea"/>
                          <a:cs typeface="+mn-cs"/>
                        </a:rPr>
                        <a:t>A solenoid carrying a current creates a magnetic field and this can be increased by increasing the number of coils, increasing the current running through the wires and putting an iron core through the center of the solenoid.  </a:t>
                      </a:r>
                    </a:p>
                    <a:p>
                      <a:pPr fontAlgn="base">
                        <a:lnSpc>
                          <a:spcPct val="150000"/>
                        </a:lnSpc>
                      </a:pPr>
                      <a:r>
                        <a:rPr lang="en-US" sz="1200" b="1" i="0" kern="1200" dirty="0">
                          <a:solidFill>
                            <a:schemeClr val="tx1"/>
                          </a:solidFill>
                          <a:effectLst/>
                          <a:latin typeface="+mn-lt"/>
                          <a:ea typeface="+mn-ea"/>
                          <a:cs typeface="+mn-cs"/>
                        </a:rPr>
                        <a:t>Electromagnets</a:t>
                      </a:r>
                    </a:p>
                    <a:p>
                      <a:pPr fontAlgn="base">
                        <a:lnSpc>
                          <a:spcPct val="150000"/>
                        </a:lnSpc>
                      </a:pPr>
                      <a:r>
                        <a:rPr lang="en-US" sz="1200" b="0" i="0" kern="1200" dirty="0">
                          <a:solidFill>
                            <a:schemeClr val="tx1"/>
                          </a:solidFill>
                          <a:effectLst/>
                          <a:latin typeface="+mn-lt"/>
                          <a:ea typeface="+mn-ea"/>
                          <a:cs typeface="+mn-cs"/>
                        </a:rPr>
                        <a:t>Electromagnets are created when an iron core is place through the center of a solenoid that is carrying a current.  These can make the electromagnets stronger.  However, when the current in the wire is switched off the solenoid loses the magnetic field.  This creates a type of magnet that can be switched on and off.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TextBox 2">
            <a:extLst>
              <a:ext uri="{FF2B5EF4-FFF2-40B4-BE49-F238E27FC236}">
                <a16:creationId xmlns:a16="http://schemas.microsoft.com/office/drawing/2014/main" id="{92A14F44-D01F-A2EF-C8D3-9A26ED86B46F}"/>
              </a:ext>
            </a:extLst>
          </p:cNvPr>
          <p:cNvSpPr txBox="1"/>
          <p:nvPr/>
        </p:nvSpPr>
        <p:spPr>
          <a:xfrm>
            <a:off x="740663" y="225649"/>
            <a:ext cx="5768421"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Electromagnetism</a:t>
            </a:r>
          </a:p>
        </p:txBody>
      </p:sp>
      <p:pic>
        <p:nvPicPr>
          <p:cNvPr id="6" name="Picture 5" descr="A diagram of a magnetic field&#10;&#10;Description automatically generated">
            <a:extLst>
              <a:ext uri="{FF2B5EF4-FFF2-40B4-BE49-F238E27FC236}">
                <a16:creationId xmlns:a16="http://schemas.microsoft.com/office/drawing/2014/main" id="{A78AD965-8E4C-A15C-860E-A168CAFF2BD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761488" y="1492742"/>
            <a:ext cx="3637869" cy="1585738"/>
          </a:xfrm>
          <a:prstGeom prst="rect">
            <a:avLst/>
          </a:prstGeom>
        </p:spPr>
      </p:pic>
      <p:pic>
        <p:nvPicPr>
          <p:cNvPr id="10" name="Picture 9" descr="A diagram of a coil with blue arrows&#10;&#10;Description automatically generated">
            <a:extLst>
              <a:ext uri="{FF2B5EF4-FFF2-40B4-BE49-F238E27FC236}">
                <a16:creationId xmlns:a16="http://schemas.microsoft.com/office/drawing/2014/main" id="{78658001-258B-28EC-C3CE-C4F518772CA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241" b="-1"/>
          <a:stretch/>
        </p:blipFill>
        <p:spPr>
          <a:xfrm>
            <a:off x="2761052" y="4552238"/>
            <a:ext cx="1727644" cy="1381695"/>
          </a:xfrm>
          <a:prstGeom prst="rect">
            <a:avLst/>
          </a:prstGeom>
        </p:spPr>
      </p:pic>
      <p:pic>
        <p:nvPicPr>
          <p:cNvPr id="12" name="Picture 11">
            <a:extLst>
              <a:ext uri="{FF2B5EF4-FFF2-40B4-BE49-F238E27FC236}">
                <a16:creationId xmlns:a16="http://schemas.microsoft.com/office/drawing/2014/main" id="{F06025BD-81FD-ACC1-C518-EC69DCF9EA25}"/>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l="16000" t="58879" r="15888"/>
          <a:stretch/>
        </p:blipFill>
        <p:spPr>
          <a:xfrm>
            <a:off x="1016491" y="5020056"/>
            <a:ext cx="1374676" cy="667512"/>
          </a:xfrm>
          <a:prstGeom prst="rect">
            <a:avLst/>
          </a:prstGeom>
        </p:spPr>
      </p:pic>
      <p:sp>
        <p:nvSpPr>
          <p:cNvPr id="5" name="Slide Number Placeholder 4">
            <a:extLst>
              <a:ext uri="{FF2B5EF4-FFF2-40B4-BE49-F238E27FC236}">
                <a16:creationId xmlns:a16="http://schemas.microsoft.com/office/drawing/2014/main" id="{99E9B2AA-2850-F724-BD64-EBBC8EFC54ED}"/>
              </a:ext>
            </a:extLst>
          </p:cNvPr>
          <p:cNvSpPr>
            <a:spLocks noGrp="1"/>
          </p:cNvSpPr>
          <p:nvPr>
            <p:ph type="sldNum" sz="quarter" idx="12"/>
          </p:nvPr>
        </p:nvSpPr>
        <p:spPr/>
        <p:txBody>
          <a:bodyPr/>
          <a:lstStyle/>
          <a:p>
            <a:fld id="{A49C798E-A141-4728-B2C1-C020555BD9EF}" type="slidenum">
              <a:rPr lang="en-GB" smtClean="0"/>
              <a:t>20</a:t>
            </a:fld>
            <a:endParaRPr lang="en-GB"/>
          </a:p>
        </p:txBody>
      </p:sp>
    </p:spTree>
    <p:extLst>
      <p:ext uri="{BB962C8B-B14F-4D97-AF65-F5344CB8AC3E}">
        <p14:creationId xmlns:p14="http://schemas.microsoft.com/office/powerpoint/2010/main" val="371344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440355" y="44717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US" sz="1200" b="1" i="0" u="none" kern="1200" dirty="0">
                          <a:solidFill>
                            <a:schemeClr val="tx1"/>
                          </a:solidFill>
                          <a:effectLst/>
                          <a:latin typeface="+mn-lt"/>
                          <a:ea typeface="+mn-ea"/>
                          <a:cs typeface="+mn-cs"/>
                        </a:rPr>
                        <a:t>Electromagnets  </a:t>
                      </a:r>
                    </a:p>
                    <a:p>
                      <a:pPr fontAlgn="base">
                        <a:lnSpc>
                          <a:spcPct val="150000"/>
                        </a:lnSpc>
                      </a:pPr>
                      <a:r>
                        <a:rPr lang="en-US" sz="1200" b="0" i="0" u="none" kern="1200" dirty="0">
                          <a:solidFill>
                            <a:schemeClr val="tx1"/>
                          </a:solidFill>
                          <a:effectLst/>
                          <a:latin typeface="+mn-lt"/>
                          <a:ea typeface="+mn-ea"/>
                          <a:cs typeface="+mn-cs"/>
                        </a:rPr>
                        <a:t>Investigating how the number of coils on a solenoid affects the strength of an electromagnet. </a:t>
                      </a:r>
                    </a:p>
                    <a:p>
                      <a:pPr fontAlgn="base">
                        <a:lnSpc>
                          <a:spcPct val="150000"/>
                        </a:lnSpc>
                      </a:pPr>
                      <a:r>
                        <a:rPr lang="en-US" sz="1200" b="0" i="0" u="none" kern="1200" dirty="0">
                          <a:solidFill>
                            <a:schemeClr val="tx1"/>
                          </a:solidFill>
                          <a:effectLst/>
                          <a:latin typeface="+mn-lt"/>
                          <a:ea typeface="+mn-ea"/>
                          <a:cs typeface="+mn-cs"/>
                        </a:rPr>
                        <a:t>1. Wind the insulated wire tightly around the nail to make an  electromagnet.  Add 20 coils.</a:t>
                      </a:r>
                    </a:p>
                    <a:p>
                      <a:pPr fontAlgn="base">
                        <a:lnSpc>
                          <a:spcPct val="150000"/>
                        </a:lnSpc>
                      </a:pPr>
                      <a:r>
                        <a:rPr lang="en-US" sz="1200" b="0" i="0" u="none" kern="1200" dirty="0">
                          <a:solidFill>
                            <a:schemeClr val="tx1"/>
                          </a:solidFill>
                          <a:effectLst/>
                          <a:latin typeface="+mn-lt"/>
                          <a:ea typeface="+mn-ea"/>
                          <a:cs typeface="+mn-cs"/>
                        </a:rPr>
                        <a:t>2. Adjust the power pack so that a current of 0.1 A flows. Record the current </a:t>
                      </a:r>
                    </a:p>
                    <a:p>
                      <a:pPr fontAlgn="base">
                        <a:lnSpc>
                          <a:spcPct val="150000"/>
                        </a:lnSpc>
                      </a:pPr>
                      <a:r>
                        <a:rPr lang="en-US" sz="1200" b="0" i="0" u="none" kern="1200" dirty="0">
                          <a:solidFill>
                            <a:schemeClr val="tx1"/>
                          </a:solidFill>
                          <a:effectLst/>
                          <a:latin typeface="+mn-lt"/>
                          <a:ea typeface="+mn-ea"/>
                          <a:cs typeface="+mn-cs"/>
                        </a:rPr>
                        <a:t>3. Attach as many paper clips to the electromagnet as it will hold. Count the number of paper clips and record in the table. Switch off the electromagnet.</a:t>
                      </a:r>
                    </a:p>
                    <a:p>
                      <a:pPr fontAlgn="base">
                        <a:lnSpc>
                          <a:spcPct val="150000"/>
                        </a:lnSpc>
                      </a:pPr>
                      <a:r>
                        <a:rPr lang="en-US" sz="1200" b="0" i="0" u="none" kern="1200" dirty="0">
                          <a:solidFill>
                            <a:schemeClr val="tx1"/>
                          </a:solidFill>
                          <a:effectLst/>
                          <a:latin typeface="+mn-lt"/>
                          <a:ea typeface="+mn-ea"/>
                          <a:cs typeface="+mn-cs"/>
                        </a:rPr>
                        <a:t>4. Switch on again. Check that the current is still 0.1 A and repeat the paper clip reading. </a:t>
                      </a:r>
                    </a:p>
                    <a:p>
                      <a:pPr fontAlgn="base">
                        <a:lnSpc>
                          <a:spcPct val="150000"/>
                        </a:lnSpc>
                      </a:pPr>
                      <a:r>
                        <a:rPr lang="en-US" sz="1200" b="0" i="0" u="none" kern="1200" dirty="0">
                          <a:solidFill>
                            <a:schemeClr val="tx1"/>
                          </a:solidFill>
                          <a:effectLst/>
                          <a:latin typeface="+mn-lt"/>
                          <a:ea typeface="+mn-ea"/>
                          <a:cs typeface="+mn-cs"/>
                        </a:rPr>
                        <a:t>5. Record in the table and calculate the average number of paper clips held.</a:t>
                      </a:r>
                    </a:p>
                    <a:p>
                      <a:pPr fontAlgn="base">
                        <a:lnSpc>
                          <a:spcPct val="150000"/>
                        </a:lnSpc>
                      </a:pPr>
                      <a:r>
                        <a:rPr lang="en-US" sz="1200" b="0" i="0" u="none" kern="1200" dirty="0">
                          <a:solidFill>
                            <a:schemeClr val="tx1"/>
                          </a:solidFill>
                          <a:effectLst/>
                          <a:latin typeface="+mn-lt"/>
                          <a:ea typeface="+mn-ea"/>
                          <a:cs typeface="+mn-cs"/>
                        </a:rPr>
                        <a:t>6. Repeat this process increasing the current by 0.1 A up to 0.6 A.</a:t>
                      </a: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r>
                        <a:rPr lang="en-US" sz="1200" b="1" i="0" u="none" kern="1200" dirty="0">
                          <a:solidFill>
                            <a:schemeClr val="tx1"/>
                          </a:solidFill>
                          <a:effectLst/>
                          <a:latin typeface="+mn-lt"/>
                          <a:ea typeface="+mn-ea"/>
                          <a:cs typeface="+mn-cs"/>
                        </a:rPr>
                        <a:t>Uses of Electromagnets</a:t>
                      </a:r>
                    </a:p>
                    <a:p>
                      <a:pPr fontAlgn="base">
                        <a:lnSpc>
                          <a:spcPct val="150000"/>
                        </a:lnSpc>
                      </a:pPr>
                      <a:r>
                        <a:rPr lang="en-US" sz="1200" b="0" i="0" u="none" kern="1200" dirty="0">
                          <a:solidFill>
                            <a:schemeClr val="tx1"/>
                          </a:solidFill>
                          <a:effectLst/>
                          <a:latin typeface="+mn-lt"/>
                          <a:ea typeface="+mn-ea"/>
                          <a:cs typeface="+mn-cs"/>
                        </a:rPr>
                        <a:t>Electromagnets are useful because the magnetic field can be switch off.  This is done when there is no current flowing through the wire.  This means a magnet can be turned on and off.  This is useful when trying to move magnetic objects or make something move. Such as:</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lifting and moving scrap metal or cars with cranes</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Operating switches, relays, and valves</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Producing sound in electric bells, buzzers, headphones, and loudspeakers</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Generating images in MRI machines</a:t>
                      </a:r>
                    </a:p>
                    <a:p>
                      <a:pPr marL="171450" indent="-171450">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Separating magnetic materials from non-magnetic materials</a:t>
                      </a:r>
                    </a:p>
                    <a:p>
                      <a:pPr fontAlgn="base">
                        <a:lnSpc>
                          <a:spcPct val="150000"/>
                        </a:lnSpc>
                      </a:pPr>
                      <a:r>
                        <a:rPr lang="en-US" sz="1200" b="0" i="0" u="none" kern="1200" dirty="0">
                          <a:solidFill>
                            <a:schemeClr val="tx1"/>
                          </a:solidFill>
                          <a:effectLst/>
                          <a:latin typeface="+mn-lt"/>
                          <a:ea typeface="+mn-ea"/>
                          <a:cs typeface="+mn-cs"/>
                        </a:rPr>
                        <a:t> </a:t>
                      </a:r>
                    </a:p>
                    <a:p>
                      <a:pPr fontAlgn="base">
                        <a:lnSpc>
                          <a:spcPct val="150000"/>
                        </a:lnSpc>
                      </a:pPr>
                      <a:endParaRPr lang="en-US" sz="1200" b="0" i="0" u="none"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7" name="Picture 6">
            <a:extLst>
              <a:ext uri="{FF2B5EF4-FFF2-40B4-BE49-F238E27FC236}">
                <a16:creationId xmlns:a16="http://schemas.microsoft.com/office/drawing/2014/main" id="{33807F4F-B14E-0FD7-DE35-2CA81A33A66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270659" y="3742608"/>
            <a:ext cx="4316681" cy="1646083"/>
          </a:xfrm>
          <a:prstGeom prst="rect">
            <a:avLst/>
          </a:prstGeom>
        </p:spPr>
      </p:pic>
      <p:sp>
        <p:nvSpPr>
          <p:cNvPr id="3" name="Slide Number Placeholder 2">
            <a:extLst>
              <a:ext uri="{FF2B5EF4-FFF2-40B4-BE49-F238E27FC236}">
                <a16:creationId xmlns:a16="http://schemas.microsoft.com/office/drawing/2014/main" id="{7B5A63D4-CDA0-EC34-92B7-B13E009D3BD6}"/>
              </a:ext>
            </a:extLst>
          </p:cNvPr>
          <p:cNvSpPr>
            <a:spLocks noGrp="1"/>
          </p:cNvSpPr>
          <p:nvPr>
            <p:ph type="sldNum" sz="quarter" idx="12"/>
          </p:nvPr>
        </p:nvSpPr>
        <p:spPr/>
        <p:txBody>
          <a:bodyPr/>
          <a:lstStyle/>
          <a:p>
            <a:fld id="{A49C798E-A141-4728-B2C1-C020555BD9EF}" type="slidenum">
              <a:rPr lang="en-GB" smtClean="0"/>
              <a:t>21</a:t>
            </a:fld>
            <a:endParaRPr lang="en-GB"/>
          </a:p>
        </p:txBody>
      </p:sp>
    </p:spTree>
    <p:extLst>
      <p:ext uri="{BB962C8B-B14F-4D97-AF65-F5344CB8AC3E}">
        <p14:creationId xmlns:p14="http://schemas.microsoft.com/office/powerpoint/2010/main" val="4066907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440355" y="44717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US" sz="1200" b="1" i="0" u="none" kern="1200" dirty="0">
                          <a:solidFill>
                            <a:schemeClr val="tx1"/>
                          </a:solidFill>
                          <a:effectLst/>
                          <a:latin typeface="+mn-lt"/>
                          <a:ea typeface="+mn-ea"/>
                          <a:cs typeface="+mn-cs"/>
                        </a:rPr>
                        <a:t>Triple physics only -Electromagnets  and how they work</a:t>
                      </a: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r>
                        <a:rPr lang="en-US" sz="1200" b="0" i="0" u="none" kern="1200" dirty="0">
                          <a:solidFill>
                            <a:schemeClr val="tx1"/>
                          </a:solidFill>
                          <a:effectLst/>
                          <a:latin typeface="+mn-lt"/>
                          <a:ea typeface="+mn-ea"/>
                          <a:cs typeface="+mn-cs"/>
                        </a:rPr>
                        <a:t> </a:t>
                      </a: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endParaRPr lang="en-US" sz="1200" b="0" i="0" u="none" kern="1200" dirty="0">
                        <a:solidFill>
                          <a:schemeClr val="tx1"/>
                        </a:solidFill>
                        <a:effectLst/>
                        <a:latin typeface="+mn-lt"/>
                        <a:ea typeface="+mn-ea"/>
                        <a:cs typeface="+mn-cs"/>
                      </a:endParaRPr>
                    </a:p>
                    <a:p>
                      <a:pPr fontAlgn="base">
                        <a:lnSpc>
                          <a:spcPct val="150000"/>
                        </a:lnSpc>
                      </a:pPr>
                      <a:r>
                        <a:rPr lang="en-US" sz="1200" b="0" i="0" u="none" kern="1200" dirty="0">
                          <a:solidFill>
                            <a:schemeClr val="tx1"/>
                          </a:solidFill>
                          <a:effectLst/>
                          <a:latin typeface="+mn-lt"/>
                          <a:ea typeface="+mn-ea"/>
                          <a:cs typeface="+mn-cs"/>
                        </a:rPr>
                        <a:t>This picture shows how the electric bell can continuously ring.</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When the switch is on there is a current in the wire.</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The wire is wrapped round an iron core.  This creates the electromagnet.</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When the current is switched on, the electromagnet becomes magnetic.  </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The soft iron armature is magnetic and is attracted to the electromagnet.</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This causes the hammer to hit the gong.  </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As the hammer hits the gong, the spring becomes disconnected from the wire carrying the current.  This stops the bell being hit by the hammer.  </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The hammer returns to its original position and as it does the armature becomes re connected to the wire carrying a current.</a:t>
                      </a:r>
                    </a:p>
                    <a:p>
                      <a:pPr marL="228600" indent="-228600" fontAlgn="base">
                        <a:lnSpc>
                          <a:spcPct val="150000"/>
                        </a:lnSpc>
                        <a:buAutoNum type="arabicPeriod"/>
                      </a:pPr>
                      <a:r>
                        <a:rPr lang="en-US" sz="1200" b="0" i="0" u="none" kern="1200" dirty="0">
                          <a:solidFill>
                            <a:schemeClr val="tx1"/>
                          </a:solidFill>
                          <a:effectLst/>
                          <a:latin typeface="+mn-lt"/>
                          <a:ea typeface="+mn-ea"/>
                          <a:cs typeface="+mn-cs"/>
                        </a:rPr>
                        <a:t>The process is repeated really fast.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Diagram of a electromagnet&#10;&#10;Description automatically generated">
            <a:extLst>
              <a:ext uri="{FF2B5EF4-FFF2-40B4-BE49-F238E27FC236}">
                <a16:creationId xmlns:a16="http://schemas.microsoft.com/office/drawing/2014/main" id="{9B6BBB0D-0DD9-B96E-E21D-D54862F5FF6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823" t="3006" b="-262"/>
          <a:stretch/>
        </p:blipFill>
        <p:spPr>
          <a:xfrm>
            <a:off x="1591055" y="1026923"/>
            <a:ext cx="4342257" cy="3538727"/>
          </a:xfrm>
          <a:prstGeom prst="rect">
            <a:avLst/>
          </a:prstGeom>
        </p:spPr>
      </p:pic>
      <p:sp>
        <p:nvSpPr>
          <p:cNvPr id="3" name="Slide Number Placeholder 2">
            <a:extLst>
              <a:ext uri="{FF2B5EF4-FFF2-40B4-BE49-F238E27FC236}">
                <a16:creationId xmlns:a16="http://schemas.microsoft.com/office/drawing/2014/main" id="{EF8F36DA-678C-C59B-3425-20E87F79F8EF}"/>
              </a:ext>
            </a:extLst>
          </p:cNvPr>
          <p:cNvSpPr>
            <a:spLocks noGrp="1"/>
          </p:cNvSpPr>
          <p:nvPr>
            <p:ph type="sldNum" sz="quarter" idx="12"/>
          </p:nvPr>
        </p:nvSpPr>
        <p:spPr/>
        <p:txBody>
          <a:bodyPr/>
          <a:lstStyle/>
          <a:p>
            <a:fld id="{A49C798E-A141-4728-B2C1-C020555BD9EF}" type="slidenum">
              <a:rPr lang="en-GB" smtClean="0"/>
              <a:t>22</a:t>
            </a:fld>
            <a:endParaRPr lang="en-GB"/>
          </a:p>
        </p:txBody>
      </p:sp>
    </p:spTree>
    <p:extLst>
      <p:ext uri="{BB962C8B-B14F-4D97-AF65-F5344CB8AC3E}">
        <p14:creationId xmlns:p14="http://schemas.microsoft.com/office/powerpoint/2010/main" val="3008432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063746"/>
          </a:xfrm>
          <a:prstGeom prst="rect">
            <a:avLst/>
          </a:prstGeom>
          <a:noFill/>
          <a:ln w="28575">
            <a:noFill/>
          </a:ln>
        </p:spPr>
        <p:txBody>
          <a:bodyPr wrap="square" rtlCol="0">
            <a:spAutoFit/>
          </a:bodyPr>
          <a:lstStyle/>
          <a:p>
            <a:r>
              <a:rPr lang="en-GB" sz="1400" b="1" u="sng" dirty="0"/>
              <a:t>Rehearsal Questions</a:t>
            </a:r>
          </a:p>
          <a:p>
            <a:endParaRPr lang="en-GB" sz="1200" b="1" u="sng" dirty="0"/>
          </a:p>
          <a:p>
            <a:pPr marL="342900" indent="-342900">
              <a:buAutoNum type="arabicPeriod"/>
            </a:pPr>
            <a:r>
              <a:rPr lang="en-GB" sz="1200" dirty="0"/>
              <a:t>What is a solenoid</a:t>
            </a:r>
          </a:p>
          <a:p>
            <a:r>
              <a:rPr lang="en-GB" sz="1200" dirty="0"/>
              <a:t>……………………………………………………………………………………………………………………………………………………….</a:t>
            </a:r>
          </a:p>
          <a:p>
            <a:endParaRPr lang="en-GB" sz="1200" dirty="0"/>
          </a:p>
          <a:p>
            <a:r>
              <a:rPr lang="en-GB" sz="1200" dirty="0"/>
              <a:t>2. What is magnetic field shape of a solenoid similar to?</a:t>
            </a:r>
          </a:p>
          <a:p>
            <a:r>
              <a:rPr lang="en-GB" sz="1200" dirty="0"/>
              <a:t>………………………………………………………………………………………………………………………………………………………</a:t>
            </a:r>
          </a:p>
          <a:p>
            <a:endParaRPr lang="en-GB" sz="1200" dirty="0"/>
          </a:p>
          <a:p>
            <a:r>
              <a:rPr lang="en-GB" sz="1200" dirty="0"/>
              <a:t>3. What turns a solenoid into an electromagnet?</a:t>
            </a:r>
          </a:p>
          <a:p>
            <a:r>
              <a:rPr lang="en-GB" sz="1200" dirty="0"/>
              <a:t>…………………………………………………………………………………………………………………………………………………………</a:t>
            </a:r>
          </a:p>
          <a:p>
            <a:endParaRPr lang="en-GB" sz="1200" dirty="0"/>
          </a:p>
          <a:p>
            <a:pPr marL="342900" indent="-342900">
              <a:buAutoNum type="arabicPeriod" startAt="4"/>
            </a:pPr>
            <a:r>
              <a:rPr lang="en-GB" sz="1200" dirty="0"/>
              <a:t>How can the strength of the electromagnet be increased?</a:t>
            </a:r>
          </a:p>
          <a:p>
            <a:r>
              <a:rPr lang="en-GB" sz="1200" dirty="0"/>
              <a:t>……………………………………………………………………………………………………………………………………………………..</a:t>
            </a:r>
          </a:p>
          <a:p>
            <a:endParaRPr lang="en-GB" sz="1200" dirty="0"/>
          </a:p>
          <a:p>
            <a:r>
              <a:rPr lang="en-GB" sz="1200" dirty="0"/>
              <a:t>5.  What has to run through the wire to cause a magnetic field to be induced round the wire? ………………………………………………………………………………………………………………………………………………….</a:t>
            </a:r>
          </a:p>
          <a:p>
            <a:endParaRPr lang="en-GB" sz="1200" dirty="0"/>
          </a:p>
          <a:p>
            <a:r>
              <a:rPr lang="en-GB" sz="1200" dirty="0"/>
              <a:t>6. What is another name for a coiled piece of wire? ………………………………………………………………………………………………………………………………………………………….</a:t>
            </a:r>
          </a:p>
          <a:p>
            <a:endParaRPr lang="en-GB" sz="1200" dirty="0"/>
          </a:p>
          <a:p>
            <a:r>
              <a:rPr lang="en-GB" sz="1200" dirty="0"/>
              <a:t>7. What effect will increasing the current have on the magnetic field strength of an electromagnet? …………………………………………………………………………………………………………………………………..……………</a:t>
            </a:r>
          </a:p>
          <a:p>
            <a:endParaRPr lang="en-GB" sz="1200" dirty="0"/>
          </a:p>
          <a:p>
            <a:r>
              <a:rPr lang="en-GB" sz="1200" dirty="0"/>
              <a:t>8.How is an electromagnetic different to a permanent magnet?</a:t>
            </a:r>
          </a:p>
          <a:p>
            <a:r>
              <a:rPr lang="en-GB" sz="1200" dirty="0"/>
              <a:t>…………………………………………………………………………………………………………………………………..…………………….</a:t>
            </a:r>
          </a:p>
          <a:p>
            <a:endParaRPr lang="en-GB" sz="1200" dirty="0"/>
          </a:p>
          <a:p>
            <a:r>
              <a:rPr lang="en-GB" sz="1200" dirty="0"/>
              <a:t>10.  Where can electromagnets be used? …………………………………………………………………………………………………………………………………..…………………….</a:t>
            </a:r>
          </a:p>
          <a:p>
            <a:endParaRPr lang="en-GB" sz="1200" dirty="0"/>
          </a:p>
          <a:p>
            <a:r>
              <a:rPr lang="en-GB" sz="1200" b="1" dirty="0"/>
              <a:t>Triple only:</a:t>
            </a:r>
          </a:p>
          <a:p>
            <a:r>
              <a:rPr lang="en-GB" sz="1200" dirty="0"/>
              <a:t>…………………………………………………………………………………………………………………………………..……………………</a:t>
            </a:r>
          </a:p>
          <a:p>
            <a:endParaRPr lang="en-GB" sz="1200" dirty="0"/>
          </a:p>
          <a:p>
            <a:r>
              <a:rPr lang="en-GB" sz="1200" dirty="0"/>
              <a:t>11. What causes the hammer to hit the bell continuously when the switch is on?</a:t>
            </a:r>
          </a:p>
          <a:p>
            <a:endParaRPr lang="en-GB" sz="1200" dirty="0"/>
          </a:p>
          <a:p>
            <a:r>
              <a:rPr lang="en-GB" sz="1200" dirty="0"/>
              <a:t>…………………………………………………………………………………………………………………………………..…………………….</a:t>
            </a:r>
          </a:p>
          <a:p>
            <a:endParaRPr lang="en-GB" sz="1200" dirty="0"/>
          </a:p>
          <a:p>
            <a:pPr marL="228600" indent="-228600">
              <a:buAutoNum type="arabicPeriod" startAt="12"/>
            </a:pPr>
            <a:r>
              <a:rPr lang="en-GB" sz="1200" dirty="0"/>
              <a:t>How is the electromagnet switched on to cause the bell to be hit?</a:t>
            </a:r>
          </a:p>
          <a:p>
            <a:endParaRPr lang="en-GB" sz="1200" dirty="0"/>
          </a:p>
          <a:p>
            <a:r>
              <a:rPr lang="en-GB" sz="1200" dirty="0"/>
              <a:t>…………………………………………………………………………………………………………………………………..…………………….</a:t>
            </a:r>
          </a:p>
          <a:p>
            <a:endParaRPr lang="en-GB" sz="1200" dirty="0"/>
          </a:p>
          <a:p>
            <a:r>
              <a:rPr lang="en-GB" sz="1200" dirty="0"/>
              <a:t>13.  How could the bell be made to ring louder?</a:t>
            </a:r>
          </a:p>
          <a:p>
            <a:r>
              <a:rPr lang="en-GB" sz="1200" dirty="0"/>
              <a:t>…………………………………………………………………………………………………………………………………………………………</a:t>
            </a:r>
          </a:p>
        </p:txBody>
      </p:sp>
      <p:sp>
        <p:nvSpPr>
          <p:cNvPr id="2" name="Slide Number Placeholder 1">
            <a:extLst>
              <a:ext uri="{FF2B5EF4-FFF2-40B4-BE49-F238E27FC236}">
                <a16:creationId xmlns:a16="http://schemas.microsoft.com/office/drawing/2014/main" id="{A9C76191-B2B4-C736-111C-6E90A92A04FC}"/>
              </a:ext>
            </a:extLst>
          </p:cNvPr>
          <p:cNvSpPr>
            <a:spLocks noGrp="1"/>
          </p:cNvSpPr>
          <p:nvPr>
            <p:ph type="sldNum" sz="quarter" idx="12"/>
          </p:nvPr>
        </p:nvSpPr>
        <p:spPr/>
        <p:txBody>
          <a:bodyPr/>
          <a:lstStyle/>
          <a:p>
            <a:fld id="{A49C798E-A141-4728-B2C1-C020555BD9EF}" type="slidenum">
              <a:rPr lang="en-GB" smtClean="0"/>
              <a:t>23</a:t>
            </a:fld>
            <a:endParaRPr lang="en-GB"/>
          </a:p>
        </p:txBody>
      </p:sp>
    </p:spTree>
    <p:extLst>
      <p:ext uri="{BB962C8B-B14F-4D97-AF65-F5344CB8AC3E}">
        <p14:creationId xmlns:p14="http://schemas.microsoft.com/office/powerpoint/2010/main" val="2687198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6265"/>
            <a:ext cx="6311900" cy="8373703"/>
          </a:xfrm>
          <a:prstGeom prst="rect">
            <a:avLst/>
          </a:prstGeom>
          <a:noFill/>
          <a:ln w="28575">
            <a:noFill/>
          </a:ln>
        </p:spPr>
        <p:txBody>
          <a:bodyPr wrap="square" rtlCol="0">
            <a:spAutoFit/>
          </a:bodyPr>
          <a:lstStyle/>
          <a:p>
            <a:pPr>
              <a:lnSpc>
                <a:spcPct val="150000"/>
              </a:lnSpc>
            </a:pPr>
            <a:r>
              <a:rPr lang="en-GB" sz="1200" b="1" u="sng" dirty="0"/>
              <a:t>Interleaving</a:t>
            </a:r>
          </a:p>
          <a:p>
            <a:pPr marL="228600" indent="-228600">
              <a:lnSpc>
                <a:spcPct val="150000"/>
              </a:lnSpc>
              <a:buAutoNum type="arabicPeriod"/>
            </a:pPr>
            <a:r>
              <a:rPr lang="en-GB" sz="1200" dirty="0"/>
              <a:t>I DO: How is a permanent magnet different to an induced magnet?</a:t>
            </a:r>
          </a:p>
          <a:p>
            <a:pPr>
              <a:lnSpc>
                <a:spcPct val="150000"/>
              </a:lnSpc>
            </a:pPr>
            <a:r>
              <a:rPr lang="en-GB" sz="1200" dirty="0"/>
              <a:t>…………………………………………………………………………………………………………………………………………………………………………………………………………………………………..…………………..………………………………………………………….</a:t>
            </a:r>
          </a:p>
          <a:p>
            <a:pPr>
              <a:lnSpc>
                <a:spcPct val="150000"/>
              </a:lnSpc>
            </a:pPr>
            <a:r>
              <a:rPr lang="en-GB" sz="1200" dirty="0"/>
              <a:t>2. We DO:  How is a solenoid different to an electromagnet?</a:t>
            </a:r>
          </a:p>
          <a:p>
            <a:pPr>
              <a:lnSpc>
                <a:spcPct val="150000"/>
              </a:lnSpc>
            </a:pPr>
            <a:r>
              <a:rPr lang="en-GB" sz="1200" dirty="0"/>
              <a:t>………………………………………………………………………………………………………………………………………………………….</a:t>
            </a:r>
          </a:p>
          <a:p>
            <a:pPr>
              <a:lnSpc>
                <a:spcPct val="150000"/>
              </a:lnSpc>
            </a:pPr>
            <a:r>
              <a:rPr lang="en-GB" sz="1200" dirty="0"/>
              <a:t>………………………………………………………………………………………………………………………………………………………….</a:t>
            </a:r>
          </a:p>
          <a:p>
            <a:pPr>
              <a:lnSpc>
                <a:spcPct val="150000"/>
              </a:lnSpc>
            </a:pPr>
            <a:r>
              <a:rPr lang="en-GB" sz="1200" dirty="0"/>
              <a:t>You do:  3.  How is a permanent magnet different to an electromagnet?</a:t>
            </a:r>
          </a:p>
          <a:p>
            <a:pPr>
              <a:lnSpc>
                <a:spcPct val="150000"/>
              </a:lnSpc>
            </a:pPr>
            <a:r>
              <a:rPr lang="en-GB" sz="1200" dirty="0"/>
              <a:t>………………………………………………………………………………………………………………………………………………………….</a:t>
            </a:r>
          </a:p>
          <a:p>
            <a:pPr>
              <a:lnSpc>
                <a:spcPct val="150000"/>
              </a:lnSpc>
            </a:pPr>
            <a:r>
              <a:rPr lang="en-GB" sz="1200" dirty="0"/>
              <a:t>………………………………………………………………………………………………………………………………………………………….</a:t>
            </a:r>
          </a:p>
          <a:p>
            <a:pPr>
              <a:lnSpc>
                <a:spcPct val="150000"/>
              </a:lnSpc>
            </a:pPr>
            <a:r>
              <a:rPr lang="en-GB" sz="1200" dirty="0"/>
              <a:t>4.  Why can metals conduct electricity through them? ………………………………………………………………………………………………………………………………………………………….</a:t>
            </a:r>
          </a:p>
          <a:p>
            <a:pPr>
              <a:lnSpc>
                <a:spcPct val="150000"/>
              </a:lnSpc>
            </a:pPr>
            <a:r>
              <a:rPr lang="en-GB" sz="1200" dirty="0"/>
              <a:t>………………………………………………………………………………………………………………………………………………………….</a:t>
            </a:r>
          </a:p>
          <a:p>
            <a:pPr>
              <a:lnSpc>
                <a:spcPct val="150000"/>
              </a:lnSpc>
            </a:pPr>
            <a:r>
              <a:rPr lang="en-GB" sz="1200" dirty="0"/>
              <a:t>5. Explain how an electromagnet can be switched on and off? ………………………………………………………………………………………………………………………………………………………….</a:t>
            </a:r>
          </a:p>
          <a:p>
            <a:pPr>
              <a:lnSpc>
                <a:spcPct val="150000"/>
              </a:lnSpc>
            </a:pPr>
            <a:r>
              <a:rPr lang="en-GB" sz="1200" dirty="0"/>
              <a:t>………………………………………………………………………………………………………………………………………………………….</a:t>
            </a:r>
          </a:p>
          <a:p>
            <a:pPr>
              <a:lnSpc>
                <a:spcPct val="150000"/>
              </a:lnSpc>
            </a:pPr>
            <a:r>
              <a:rPr lang="en-GB" sz="1200" dirty="0"/>
              <a:t>6.How would the strength of an electromagnet be increased? ………………………………………………………………………………………………………………………………………………………….</a:t>
            </a:r>
          </a:p>
          <a:p>
            <a:pPr>
              <a:lnSpc>
                <a:spcPct val="150000"/>
              </a:lnSpc>
            </a:pPr>
            <a:r>
              <a:rPr lang="en-GB" sz="1200" dirty="0"/>
              <a:t>………………………………………………………………………………………………………………………………………………………….</a:t>
            </a:r>
          </a:p>
          <a:p>
            <a:pPr>
              <a:lnSpc>
                <a:spcPct val="150000"/>
              </a:lnSpc>
            </a:pPr>
            <a:r>
              <a:rPr lang="en-GB" sz="1200" dirty="0"/>
              <a:t>7.  Describe how current should be measured in a circuit?  Where would this component be placed in a circuit?</a:t>
            </a:r>
          </a:p>
          <a:p>
            <a:pPr>
              <a:lnSpc>
                <a:spcPct val="150000"/>
              </a:lnSpc>
            </a:pPr>
            <a:r>
              <a:rPr lang="en-GB" sz="1200" dirty="0"/>
              <a:t>………………………………………………………………………………………………………………………………………………………….</a:t>
            </a:r>
          </a:p>
          <a:p>
            <a:pPr>
              <a:lnSpc>
                <a:spcPct val="150000"/>
              </a:lnSpc>
            </a:pPr>
            <a:r>
              <a:rPr lang="en-GB" sz="1200" dirty="0"/>
              <a:t>………………………………………………………………………………………………………………………………………………………….</a:t>
            </a:r>
          </a:p>
          <a:p>
            <a:pPr>
              <a:lnSpc>
                <a:spcPct val="150000"/>
              </a:lnSpc>
            </a:pPr>
            <a:r>
              <a:rPr lang="en-GB" sz="1200" dirty="0"/>
              <a:t>8. A student was investigating how the number of coils affects the strength of an electromagnet.  Describe the dependent variable, independent variable and 2 control variables? ………………………………………………………………………………………………………………………………………………………….</a:t>
            </a:r>
          </a:p>
          <a:p>
            <a:pPr>
              <a:lnSpc>
                <a:spcPct val="150000"/>
              </a:lnSpc>
            </a:pPr>
            <a:r>
              <a:rPr lang="en-GB" sz="1200" dirty="0"/>
              <a:t>……………................................................................................................................................................... …………………………………………………………………………………………………………………………………………………………………………………………………………………………………………………………………………………………………………………..</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E17691CD-0386-A17B-D39C-37FE4B811250}"/>
              </a:ext>
            </a:extLst>
          </p:cNvPr>
          <p:cNvSpPr>
            <a:spLocks noGrp="1"/>
          </p:cNvSpPr>
          <p:nvPr>
            <p:ph type="sldNum" sz="quarter" idx="12"/>
          </p:nvPr>
        </p:nvSpPr>
        <p:spPr/>
        <p:txBody>
          <a:bodyPr/>
          <a:lstStyle/>
          <a:p>
            <a:fld id="{A49C798E-A141-4728-B2C1-C020555BD9EF}" type="slidenum">
              <a:rPr lang="en-GB" smtClean="0"/>
              <a:t>24</a:t>
            </a:fld>
            <a:endParaRPr lang="en-GB"/>
          </a:p>
        </p:txBody>
      </p:sp>
    </p:spTree>
    <p:extLst>
      <p:ext uri="{BB962C8B-B14F-4D97-AF65-F5344CB8AC3E}">
        <p14:creationId xmlns:p14="http://schemas.microsoft.com/office/powerpoint/2010/main" val="3859840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7E843C-8711-7C4A-2470-18057139EA3C}"/>
              </a:ext>
            </a:extLst>
          </p:cNvPr>
          <p:cNvSpPr>
            <a:spLocks noGrp="1"/>
          </p:cNvSpPr>
          <p:nvPr>
            <p:ph idx="1"/>
          </p:nvPr>
        </p:nvSpPr>
        <p:spPr>
          <a:xfrm>
            <a:off x="194596" y="239606"/>
            <a:ext cx="6468808" cy="8529489"/>
          </a:xfrm>
          <a:ln>
            <a:solidFill>
              <a:schemeClr val="tx1"/>
            </a:solidFill>
          </a:ln>
        </p:spPr>
        <p:txBody>
          <a:bodyPr/>
          <a:lstStyle/>
          <a:p>
            <a:pPr marL="0" indent="0">
              <a:buNone/>
            </a:pPr>
            <a:r>
              <a:rPr lang="en-US" sz="1200" dirty="0"/>
              <a:t>Q1.  Magnets attract some metals.</a:t>
            </a:r>
          </a:p>
          <a:p>
            <a:pPr marL="228600" indent="-228600">
              <a:buAutoNum type="alphaLcParenBoth"/>
            </a:pPr>
            <a:r>
              <a:rPr lang="en-US" sz="1200" dirty="0"/>
              <a:t>Which diagram shows the correct magnetic field pattern for a bar magnet?  Tick (✓) one box.</a:t>
            </a:r>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228600" indent="-228600">
              <a:buAutoNum type="alphaLcParenBoth"/>
            </a:pPr>
            <a:endParaRPr lang="en-US" sz="12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5" name="Picture 4" descr="A screenshot of a computer&#10;&#10;Description automatically generated">
            <a:extLst>
              <a:ext uri="{FF2B5EF4-FFF2-40B4-BE49-F238E27FC236}">
                <a16:creationId xmlns:a16="http://schemas.microsoft.com/office/drawing/2014/main" id="{48482A17-9624-C82D-85B2-3EF6DDDBC034}"/>
              </a:ext>
            </a:extLst>
          </p:cNvPr>
          <p:cNvPicPr>
            <a:picLocks noChangeAspect="1"/>
          </p:cNvPicPr>
          <p:nvPr/>
        </p:nvPicPr>
        <p:blipFill rotWithShape="1">
          <a:blip r:embed="rId2">
            <a:extLst>
              <a:ext uri="{28A0092B-C50C-407E-A947-70E740481C1C}">
                <a14:useLocalDpi xmlns:a14="http://schemas.microsoft.com/office/drawing/2010/main" val="0"/>
              </a:ext>
            </a:extLst>
          </a:blip>
          <a:srcRect l="34400" t="34096" r="43200" b="14216"/>
          <a:stretch/>
        </p:blipFill>
        <p:spPr>
          <a:xfrm>
            <a:off x="1801367" y="777182"/>
            <a:ext cx="2805013" cy="3182112"/>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94825A8E-D314-A9F8-F588-2B696B896485}"/>
              </a:ext>
            </a:extLst>
          </p:cNvPr>
          <p:cNvPicPr>
            <a:picLocks noChangeAspect="1"/>
          </p:cNvPicPr>
          <p:nvPr/>
        </p:nvPicPr>
        <p:blipFill rotWithShape="1">
          <a:blip r:embed="rId3">
            <a:extLst>
              <a:ext uri="{28A0092B-C50C-407E-A947-70E740481C1C}">
                <a14:useLocalDpi xmlns:a14="http://schemas.microsoft.com/office/drawing/2010/main" val="0"/>
              </a:ext>
            </a:extLst>
          </a:blip>
          <a:srcRect l="34134" t="28630" r="27333" b="6016"/>
          <a:stretch/>
        </p:blipFill>
        <p:spPr>
          <a:xfrm>
            <a:off x="642685" y="3959294"/>
            <a:ext cx="5572629" cy="5071287"/>
          </a:xfrm>
          <a:prstGeom prst="rect">
            <a:avLst/>
          </a:prstGeom>
        </p:spPr>
      </p:pic>
      <p:sp>
        <p:nvSpPr>
          <p:cNvPr id="2" name="Slide Number Placeholder 1">
            <a:extLst>
              <a:ext uri="{FF2B5EF4-FFF2-40B4-BE49-F238E27FC236}">
                <a16:creationId xmlns:a16="http://schemas.microsoft.com/office/drawing/2014/main" id="{3376498A-052C-010A-12A9-92CB450562CB}"/>
              </a:ext>
            </a:extLst>
          </p:cNvPr>
          <p:cNvSpPr>
            <a:spLocks noGrp="1"/>
          </p:cNvSpPr>
          <p:nvPr>
            <p:ph type="sldNum" sz="quarter" idx="12"/>
          </p:nvPr>
        </p:nvSpPr>
        <p:spPr/>
        <p:txBody>
          <a:bodyPr/>
          <a:lstStyle/>
          <a:p>
            <a:fld id="{A49C798E-A141-4728-B2C1-C020555BD9EF}" type="slidenum">
              <a:rPr lang="en-GB" smtClean="0"/>
              <a:t>25</a:t>
            </a:fld>
            <a:endParaRPr lang="en-GB"/>
          </a:p>
        </p:txBody>
      </p:sp>
    </p:spTree>
    <p:extLst>
      <p:ext uri="{BB962C8B-B14F-4D97-AF65-F5344CB8AC3E}">
        <p14:creationId xmlns:p14="http://schemas.microsoft.com/office/powerpoint/2010/main" val="702894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5762459-669E-E985-88AD-D8414F63BB1E}"/>
              </a:ext>
            </a:extLst>
          </p:cNvPr>
          <p:cNvSpPr txBox="1"/>
          <p:nvPr/>
        </p:nvSpPr>
        <p:spPr>
          <a:xfrm>
            <a:off x="139700" y="315575"/>
            <a:ext cx="6578600" cy="9351791"/>
          </a:xfrm>
          <a:prstGeom prst="rect">
            <a:avLst/>
          </a:prstGeom>
          <a:noFill/>
        </p:spPr>
        <p:txBody>
          <a:bodyPr wrap="square">
            <a:spAutoFit/>
          </a:bodyPr>
          <a:lstStyle/>
          <a:p>
            <a:pPr marL="228600" indent="-228600">
              <a:lnSpc>
                <a:spcPct val="150000"/>
              </a:lnSpc>
              <a:buAutoNum type="arabicPeriod" startAt="2"/>
            </a:pPr>
            <a:r>
              <a:rPr lang="en-US" sz="1200" dirty="0"/>
              <a:t>Figure 1 shows the magnetic field around a copper wire carrying a current</a:t>
            </a:r>
          </a:p>
          <a:p>
            <a:pPr marL="228600" indent="-228600">
              <a:lnSpc>
                <a:spcPct val="150000"/>
              </a:lnSpc>
              <a:buAutoNum type="arabicPeriod" startAt="2"/>
            </a:pPr>
            <a:endParaRPr lang="en-US" sz="1200" dirty="0"/>
          </a:p>
          <a:p>
            <a:pPr marL="228600" indent="-228600">
              <a:lnSpc>
                <a:spcPct val="150000"/>
              </a:lnSpc>
              <a:buAutoNum type="arabicPeriod" startAt="2"/>
            </a:pPr>
            <a:endParaRPr lang="en-US" sz="1200" dirty="0"/>
          </a:p>
          <a:p>
            <a:pPr marL="228600" indent="-228600">
              <a:lnSpc>
                <a:spcPct val="150000"/>
              </a:lnSpc>
              <a:buAutoNum type="arabicPeriod" startAt="2"/>
            </a:pPr>
            <a:endParaRPr lang="en-US" sz="1200" dirty="0"/>
          </a:p>
          <a:p>
            <a:pPr marL="228600" indent="-228600">
              <a:lnSpc>
                <a:spcPct val="150000"/>
              </a:lnSpc>
              <a:buAutoNum type="arabicPeriod" startAt="2"/>
            </a:pPr>
            <a:endParaRPr lang="en-US" sz="1200" dirty="0"/>
          </a:p>
          <a:p>
            <a:pPr marL="228600" indent="-228600">
              <a:lnSpc>
                <a:spcPct val="150000"/>
              </a:lnSpc>
              <a:buAutoNum type="arabicPeriod" startAt="2"/>
            </a:pPr>
            <a:endParaRPr lang="en-US" sz="1200" dirty="0"/>
          </a:p>
          <a:p>
            <a:pPr marL="228600" indent="-228600">
              <a:lnSpc>
                <a:spcPct val="150000"/>
              </a:lnSpc>
              <a:buAutoNum type="arabicPeriod" startAt="2"/>
            </a:pPr>
            <a:endParaRPr lang="en-US" sz="1200" dirty="0"/>
          </a:p>
          <a:p>
            <a:pPr marL="228600" indent="-228600">
              <a:lnSpc>
                <a:spcPct val="150000"/>
              </a:lnSpc>
              <a:buAutoNum type="arabicPeriod" startAt="2"/>
            </a:pPr>
            <a:endParaRPr lang="en-US" sz="1200" dirty="0"/>
          </a:p>
          <a:p>
            <a:pPr marL="228600" indent="-228600">
              <a:lnSpc>
                <a:spcPct val="150000"/>
              </a:lnSpc>
              <a:buAutoNum type="arabicPeriod" startAt="2"/>
            </a:pPr>
            <a:endParaRPr lang="en-US" sz="1200" dirty="0"/>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What do the arrows on the magnetic field line represent? </a:t>
            </a:r>
          </a:p>
          <a:p>
            <a:pPr>
              <a:lnSpc>
                <a:spcPct val="150000"/>
              </a:lnSpc>
              <a:spcBef>
                <a:spcPts val="1200"/>
              </a:spcBef>
              <a:spcAft>
                <a:spcPts val="800"/>
              </a:spcAft>
            </a:pPr>
            <a:r>
              <a:rPr lang="en-GB" sz="1200" dirty="0">
                <a:ea typeface="Times New Roman" panose="02020603050405020304" pitchFamily="18" charset="0"/>
                <a:cs typeface="Times New Roman" panose="02020603050405020304" pitchFamily="18" charset="0"/>
              </a:rPr>
              <a:t>…………………………………………………………………………………………………………………………………………………………..</a:t>
            </a:r>
          </a:p>
          <a:p>
            <a:pPr>
              <a:lnSpc>
                <a:spcPct val="150000"/>
              </a:lnSpc>
              <a:spcBef>
                <a:spcPts val="1200"/>
              </a:spcBef>
              <a:spcAft>
                <a:spcPts val="800"/>
              </a:spcAft>
            </a:pPr>
            <a:r>
              <a:rPr lang="en-GB" sz="1200" b="1" dirty="0">
                <a:effectLst/>
                <a:ea typeface="Times New Roman" panose="02020603050405020304" pitchFamily="18" charset="0"/>
                <a:cs typeface="Times New Roman" panose="02020603050405020304" pitchFamily="18" charset="0"/>
              </a:rPr>
              <a:t>(b</a:t>
            </a:r>
            <a:r>
              <a:rPr lang="en-GB" sz="1200" dirty="0">
                <a:effectLst/>
                <a:ea typeface="Times New Roman" panose="02020603050405020304" pitchFamily="18" charset="0"/>
                <a:cs typeface="Times New Roman" panose="02020603050405020304" pitchFamily="18" charset="0"/>
              </a:rPr>
              <a:t>)     Complete the sentence.  Choose the answer from the box.</a:t>
            </a:r>
          </a:p>
          <a:p>
            <a:pPr>
              <a:lnSpc>
                <a:spcPct val="150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 As the distance from the copper wire increases, the magnetic field strength ____________________ .</a:t>
            </a:r>
            <a:r>
              <a:rPr lang="en-GB" sz="1200" dirty="0">
                <a:latin typeface="Arial" panose="020B0604020202020204" pitchFamily="34" charset="0"/>
                <a:ea typeface="Times New Roman" panose="02020603050405020304" pitchFamily="18" charset="0"/>
                <a:cs typeface="Times New Roman" panose="02020603050405020304" pitchFamily="18" charset="0"/>
              </a:rPr>
              <a:t>c)</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a:effectLst/>
                <a:ea typeface="Times New Roman" panose="02020603050405020304" pitchFamily="18" charset="0"/>
                <a:cs typeface="Times New Roman" panose="02020603050405020304" pitchFamily="18" charset="0"/>
              </a:rPr>
              <a:t>Suggest how the field lines on </a:t>
            </a:r>
            <a:r>
              <a:rPr lang="en-GB" sz="1200" b="1" dirty="0">
                <a:effectLst/>
                <a:ea typeface="Times New Roman" panose="02020603050405020304" pitchFamily="18" charset="0"/>
                <a:cs typeface="Times New Roman" panose="02020603050405020304" pitchFamily="18" charset="0"/>
              </a:rPr>
              <a:t>Figure 1</a:t>
            </a:r>
            <a:r>
              <a:rPr lang="en-GB" sz="1200" dirty="0">
                <a:effectLst/>
                <a:ea typeface="Times New Roman" panose="02020603050405020304" pitchFamily="18" charset="0"/>
                <a:cs typeface="Times New Roman" panose="02020603050405020304" pitchFamily="18" charset="0"/>
              </a:rPr>
              <a:t> show the variation in field strength.   </a:t>
            </a:r>
            <a:r>
              <a:rPr lang="en-GB" sz="1200" dirty="0">
                <a:ea typeface="Times New Roman" panose="02020603050405020304" pitchFamily="18" charset="0"/>
                <a:cs typeface="Times New Roman" panose="02020603050405020304" pitchFamily="18" charset="0"/>
              </a:rPr>
              <a:t>………………………………………………………………………………………………………………………………………………………………………………………………………………………………………………………………………………………………………………………………………………………………………………………………………………………………………………………………………………………………………………………………………………………………………………………………………………………………………………………...............(3</a:t>
            </a:r>
            <a:r>
              <a:rPr lang="en-US" sz="1200" dirty="0">
                <a:effectLst/>
                <a:ea typeface="Times New Roman" panose="02020603050405020304" pitchFamily="18" charset="0"/>
                <a:cs typeface="Times New Roman" panose="02020603050405020304" pitchFamily="18" charset="0"/>
              </a:rPr>
              <a:t>A student coiled the copper wire a different number of times to form a solenoid.  Each time the student measured the strength of the magnetic field inside the solenoid.   Figure 2 shows the results.</a:t>
            </a:r>
          </a:p>
          <a:p>
            <a:pPr>
              <a:lnSpc>
                <a:spcPct val="107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							Figure 2</a:t>
            </a:r>
          </a:p>
          <a:p>
            <a:pPr>
              <a:lnSpc>
                <a:spcPct val="107000"/>
              </a:lnSpc>
              <a:spcBef>
                <a:spcPts val="1200"/>
              </a:spcBef>
              <a:spcAft>
                <a:spcPts val="800"/>
              </a:spcAft>
            </a:pPr>
            <a:endParaRPr lang="en-US" sz="1200" dirty="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US"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marL="228600" indent="-228600">
              <a:buAutoNum type="arabicPeriod" startAt="2"/>
            </a:pPr>
            <a:endParaRPr lang="en-US" sz="1200" dirty="0"/>
          </a:p>
          <a:p>
            <a:pPr marL="228600" indent="-228600">
              <a:buAutoNum type="arabicPeriod" startAt="2"/>
            </a:pPr>
            <a:endParaRPr lang="en-US" sz="1200" dirty="0"/>
          </a:p>
          <a:p>
            <a:pPr marL="228600" indent="-228600">
              <a:buAutoNum type="arabicPeriod" startAt="2"/>
            </a:pPr>
            <a:endParaRPr lang="en-US" sz="1200" dirty="0"/>
          </a:p>
          <a:p>
            <a:endParaRPr lang="en-GB" sz="1200" dirty="0"/>
          </a:p>
        </p:txBody>
      </p:sp>
      <p:pic>
        <p:nvPicPr>
          <p:cNvPr id="7" name="Picture 6">
            <a:extLst>
              <a:ext uri="{FF2B5EF4-FFF2-40B4-BE49-F238E27FC236}">
                <a16:creationId xmlns:a16="http://schemas.microsoft.com/office/drawing/2014/main" id="{D1E63B16-7540-370F-F54F-97B098A2AB7B}"/>
              </a:ext>
            </a:extLst>
          </p:cNvPr>
          <p:cNvPicPr>
            <a:picLocks noChangeAspect="1"/>
          </p:cNvPicPr>
          <p:nvPr/>
        </p:nvPicPr>
        <p:blipFill>
          <a:blip r:embed="rId2"/>
          <a:stretch>
            <a:fillRect/>
          </a:stretch>
        </p:blipFill>
        <p:spPr>
          <a:xfrm>
            <a:off x="1886698" y="731073"/>
            <a:ext cx="2828571" cy="2057143"/>
          </a:xfrm>
          <a:prstGeom prst="rect">
            <a:avLst/>
          </a:prstGeom>
        </p:spPr>
      </p:pic>
      <p:graphicFrame>
        <p:nvGraphicFramePr>
          <p:cNvPr id="8" name="Table 7">
            <a:extLst>
              <a:ext uri="{FF2B5EF4-FFF2-40B4-BE49-F238E27FC236}">
                <a16:creationId xmlns:a16="http://schemas.microsoft.com/office/drawing/2014/main" id="{8DD9CE36-2F27-1EE9-11F5-A567940437C1}"/>
              </a:ext>
            </a:extLst>
          </p:cNvPr>
          <p:cNvGraphicFramePr>
            <a:graphicFrameLocks noGrp="1"/>
          </p:cNvGraphicFramePr>
          <p:nvPr/>
        </p:nvGraphicFramePr>
        <p:xfrm>
          <a:off x="1762506" y="4394200"/>
          <a:ext cx="3497580" cy="171450"/>
        </p:xfrm>
        <a:graphic>
          <a:graphicData uri="http://schemas.openxmlformats.org/drawingml/2006/table">
            <a:tbl>
              <a:tblPr>
                <a:tableStyleId>{5C22544A-7EE6-4342-B048-85BDC9FD1C3A}</a:tableStyleId>
              </a:tblPr>
              <a:tblGrid>
                <a:gridCol w="1165860">
                  <a:extLst>
                    <a:ext uri="{9D8B030D-6E8A-4147-A177-3AD203B41FA5}">
                      <a16:colId xmlns:a16="http://schemas.microsoft.com/office/drawing/2014/main" val="1017384291"/>
                    </a:ext>
                  </a:extLst>
                </a:gridCol>
                <a:gridCol w="1165860">
                  <a:extLst>
                    <a:ext uri="{9D8B030D-6E8A-4147-A177-3AD203B41FA5}">
                      <a16:colId xmlns:a16="http://schemas.microsoft.com/office/drawing/2014/main" val="2619962909"/>
                    </a:ext>
                  </a:extLst>
                </a:gridCol>
                <a:gridCol w="1165860">
                  <a:extLst>
                    <a:ext uri="{9D8B030D-6E8A-4147-A177-3AD203B41FA5}">
                      <a16:colId xmlns:a16="http://schemas.microsoft.com/office/drawing/2014/main" val="1414645735"/>
                    </a:ext>
                  </a:extLst>
                </a:gridCol>
              </a:tblGrid>
              <a:tr h="0">
                <a:tc>
                  <a:txBody>
                    <a:bodyPr/>
                    <a:lstStyle/>
                    <a:p>
                      <a:pPr marL="28575" marR="28575" algn="ctr">
                        <a:lnSpc>
                          <a:spcPct val="107000"/>
                        </a:lnSpc>
                        <a:spcBef>
                          <a:spcPts val="450"/>
                        </a:spcBef>
                        <a:spcAft>
                          <a:spcPts val="450"/>
                        </a:spcAft>
                      </a:pPr>
                      <a:r>
                        <a:rPr lang="en-GB" sz="1100">
                          <a:effectLst/>
                        </a:rPr>
                        <a:t>decreases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100" dirty="0">
                          <a:effectLst/>
                        </a:rPr>
                        <a:t>increases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100" dirty="0">
                          <a:effectLst/>
                        </a:rPr>
                        <a:t>stays the same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3505944416"/>
                  </a:ext>
                </a:extLst>
              </a:tr>
            </a:tbl>
          </a:graphicData>
        </a:graphic>
      </p:graphicFrame>
      <p:pic>
        <p:nvPicPr>
          <p:cNvPr id="9" name="Picture 8">
            <a:extLst>
              <a:ext uri="{FF2B5EF4-FFF2-40B4-BE49-F238E27FC236}">
                <a16:creationId xmlns:a16="http://schemas.microsoft.com/office/drawing/2014/main" id="{BD8C6EB7-B90F-BACE-BEFA-487FCF17F38D}"/>
              </a:ext>
            </a:extLst>
          </p:cNvPr>
          <p:cNvPicPr>
            <a:picLocks noChangeAspect="1"/>
          </p:cNvPicPr>
          <p:nvPr/>
        </p:nvPicPr>
        <p:blipFill>
          <a:blip r:embed="rId3"/>
          <a:stretch>
            <a:fillRect/>
          </a:stretch>
        </p:blipFill>
        <p:spPr>
          <a:xfrm>
            <a:off x="1353311" y="7137097"/>
            <a:ext cx="4617173" cy="1803703"/>
          </a:xfrm>
          <a:prstGeom prst="rect">
            <a:avLst/>
          </a:prstGeom>
        </p:spPr>
      </p:pic>
      <p:sp>
        <p:nvSpPr>
          <p:cNvPr id="2" name="Slide Number Placeholder 1">
            <a:extLst>
              <a:ext uri="{FF2B5EF4-FFF2-40B4-BE49-F238E27FC236}">
                <a16:creationId xmlns:a16="http://schemas.microsoft.com/office/drawing/2014/main" id="{E8027059-F2A9-3587-6F10-10C93DF2EA9B}"/>
              </a:ext>
            </a:extLst>
          </p:cNvPr>
          <p:cNvSpPr>
            <a:spLocks noGrp="1"/>
          </p:cNvSpPr>
          <p:nvPr>
            <p:ph type="sldNum" sz="quarter" idx="12"/>
          </p:nvPr>
        </p:nvSpPr>
        <p:spPr/>
        <p:txBody>
          <a:bodyPr/>
          <a:lstStyle/>
          <a:p>
            <a:fld id="{A49C798E-A141-4728-B2C1-C020555BD9EF}" type="slidenum">
              <a:rPr lang="en-GB" smtClean="0"/>
              <a:t>26</a:t>
            </a:fld>
            <a:endParaRPr lang="en-GB"/>
          </a:p>
        </p:txBody>
      </p:sp>
    </p:spTree>
    <p:extLst>
      <p:ext uri="{BB962C8B-B14F-4D97-AF65-F5344CB8AC3E}">
        <p14:creationId xmlns:p14="http://schemas.microsoft.com/office/powerpoint/2010/main" val="3066743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1725729"/>
          </a:xfrm>
          <a:prstGeom prst="rect">
            <a:avLst/>
          </a:prstGeom>
          <a:noFill/>
        </p:spPr>
        <p:txBody>
          <a:bodyPr wrap="square" rtlCol="0">
            <a:spAutoFit/>
          </a:bodyPr>
          <a:lstStyle/>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t>.</a:t>
            </a:r>
          </a:p>
          <a:p>
            <a:pPr>
              <a:lnSpc>
                <a:spcPct val="150000"/>
              </a:lnSpc>
            </a:pPr>
            <a:endParaRPr lang="en-GB" sz="1200" b="1" u="sng" dirty="0"/>
          </a:p>
        </p:txBody>
      </p:sp>
      <p:sp>
        <p:nvSpPr>
          <p:cNvPr id="13" name="TextBox 12">
            <a:extLst>
              <a:ext uri="{FF2B5EF4-FFF2-40B4-BE49-F238E27FC236}">
                <a16:creationId xmlns:a16="http://schemas.microsoft.com/office/drawing/2014/main" id="{7FFE4833-04C7-733F-3E41-5C87C79402B1}"/>
              </a:ext>
            </a:extLst>
          </p:cNvPr>
          <p:cNvSpPr txBox="1"/>
          <p:nvPr/>
        </p:nvSpPr>
        <p:spPr>
          <a:xfrm>
            <a:off x="228600" y="301083"/>
            <a:ext cx="6306015" cy="8473089"/>
          </a:xfrm>
          <a:prstGeom prst="rect">
            <a:avLst/>
          </a:prstGeom>
          <a:noFill/>
        </p:spPr>
        <p:txBody>
          <a:bodyPr wrap="square">
            <a:spAutoFit/>
          </a:bodyPr>
          <a:lstStyle/>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(d)     Draw a line of best fit on </a:t>
            </a:r>
            <a:r>
              <a:rPr lang="en-GB" sz="1200" b="1" dirty="0">
                <a:effectLst/>
                <a:ea typeface="Times New Roman" panose="02020603050405020304" pitchFamily="18" charset="0"/>
                <a:cs typeface="Times New Roman" panose="02020603050405020304" pitchFamily="18" charset="0"/>
              </a:rPr>
              <a:t>Figure 2</a:t>
            </a:r>
            <a:r>
              <a:rPr lang="en-GB" sz="1200" dirty="0">
                <a:effectLst/>
                <a:ea typeface="Times New Roman" panose="02020603050405020304" pitchFamily="18" charset="0"/>
                <a:cs typeface="Times New Roman" panose="02020603050405020304" pitchFamily="18" charset="0"/>
              </a:rPr>
              <a:t>.							</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(e)     Determine the increase in strength of magnetic field when the number of turns on the coil is changed from 12 to 18. </a:t>
            </a:r>
            <a:r>
              <a:rPr lang="en-GB" sz="1200" dirty="0">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a:p>
            <a:pPr algn="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Increase in strength of magnetic field = ____________________ arbitrary units</a:t>
            </a:r>
          </a:p>
          <a:p>
            <a:pPr algn="r">
              <a:lnSpc>
                <a:spcPct val="107000"/>
              </a:lnSpc>
              <a:spcBef>
                <a:spcPts val="300"/>
              </a:spcBef>
              <a:spcAft>
                <a:spcPts val="800"/>
              </a:spcAft>
            </a:pPr>
            <a:r>
              <a:rPr lang="en-GB" sz="1200" b="1" dirty="0">
                <a:effectLst/>
                <a:ea typeface="Times New Roman" panose="02020603050405020304" pitchFamily="18" charset="0"/>
                <a:cs typeface="Times New Roman" panose="02020603050405020304" pitchFamily="18" charset="0"/>
              </a:rPr>
              <a:t>(2</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(f)      How could the strength of the magnetic field be increased?  Tick two boxes.</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Increase the current through the solenoid.	              </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Increase the potential difference across the solenoid.	 </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Increase the temperature of the solenoid.	 </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Spread the turns of wire on the solenoid further apart.	 </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Use wire with a higher resistance to make the solenoid.	 </a:t>
            </a:r>
          </a:p>
          <a:p>
            <a:pPr>
              <a:lnSpc>
                <a:spcPct val="107000"/>
              </a:lnSpc>
              <a:spcBef>
                <a:spcPts val="30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(2)</a:t>
            </a:r>
          </a:p>
          <a:p>
            <a:pPr marL="228600" indent="-228600">
              <a:lnSpc>
                <a:spcPct val="107000"/>
              </a:lnSpc>
              <a:spcBef>
                <a:spcPts val="300"/>
              </a:spcBef>
              <a:spcAft>
                <a:spcPts val="800"/>
              </a:spcAft>
              <a:buAutoNum type="alphaLcParenBoth" startAt="7"/>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Figure 3 shows the north and south poles of a solenoid.  Figure 3</a:t>
            </a:r>
          </a:p>
          <a:p>
            <a:pPr marL="228600" indent="-228600">
              <a:lnSpc>
                <a:spcPct val="107000"/>
              </a:lnSpc>
              <a:spcBef>
                <a:spcPts val="300"/>
              </a:spcBef>
              <a:spcAft>
                <a:spcPts val="800"/>
              </a:spcAft>
              <a:buAutoNum type="alphaLcParenBoth" startAt="7"/>
            </a:pP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07000"/>
              </a:lnSpc>
              <a:spcBef>
                <a:spcPts val="300"/>
              </a:spcBef>
              <a:spcAft>
                <a:spcPts val="800"/>
              </a:spcAft>
              <a:buAutoNum type="alphaLcParenBoth" startAt="7"/>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07000"/>
              </a:lnSpc>
              <a:spcBef>
                <a:spcPts val="300"/>
              </a:spcBef>
              <a:spcAft>
                <a:spcPts val="800"/>
              </a:spcAft>
              <a:buAutoNum type="alphaLcParenBoth" startAt="7"/>
            </a:pP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07000"/>
              </a:lnSpc>
              <a:spcBef>
                <a:spcPts val="300"/>
              </a:spcBef>
              <a:spcAft>
                <a:spcPts val="800"/>
              </a:spcAft>
              <a:buAutoNum type="alphaLcParenBoth" startAt="7"/>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07000"/>
              </a:lnSpc>
              <a:spcBef>
                <a:spcPts val="300"/>
              </a:spcBef>
              <a:spcAft>
                <a:spcPts val="800"/>
              </a:spcAft>
              <a:buAutoNum type="alphaLcParenBoth" startAt="7"/>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B3D2F6E-28E6-A1AD-105F-8312F5B1FCD0}"/>
              </a:ext>
            </a:extLst>
          </p:cNvPr>
          <p:cNvSpPr txBox="1"/>
          <p:nvPr/>
        </p:nvSpPr>
        <p:spPr>
          <a:xfrm>
            <a:off x="3922776" y="3621445"/>
            <a:ext cx="310896" cy="301752"/>
          </a:xfrm>
          <a:prstGeom prst="rect">
            <a:avLst/>
          </a:prstGeom>
          <a:noFill/>
          <a:ln>
            <a:solidFill>
              <a:schemeClr val="tx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B60EB74B-4563-DBF0-FAF3-E81F39457F05}"/>
              </a:ext>
            </a:extLst>
          </p:cNvPr>
          <p:cNvSpPr txBox="1"/>
          <p:nvPr/>
        </p:nvSpPr>
        <p:spPr>
          <a:xfrm>
            <a:off x="3922776" y="3963038"/>
            <a:ext cx="310896" cy="301752"/>
          </a:xfrm>
          <a:prstGeom prst="rect">
            <a:avLst/>
          </a:prstGeom>
          <a:noFill/>
          <a:ln>
            <a:solidFill>
              <a:schemeClr val="tx1"/>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4554C9F0-F36A-AEB8-D1CF-600745A07707}"/>
              </a:ext>
            </a:extLst>
          </p:cNvPr>
          <p:cNvSpPr txBox="1"/>
          <p:nvPr/>
        </p:nvSpPr>
        <p:spPr>
          <a:xfrm>
            <a:off x="3922776" y="4335058"/>
            <a:ext cx="310896" cy="301752"/>
          </a:xfrm>
          <a:prstGeom prst="rect">
            <a:avLst/>
          </a:prstGeom>
          <a:noFill/>
          <a:ln>
            <a:solidFill>
              <a:schemeClr val="tx1"/>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FB54D6AA-DAD2-4352-53EC-F46DE98C7959}"/>
              </a:ext>
            </a:extLst>
          </p:cNvPr>
          <p:cNvSpPr txBox="1"/>
          <p:nvPr/>
        </p:nvSpPr>
        <p:spPr>
          <a:xfrm>
            <a:off x="3922776" y="4690871"/>
            <a:ext cx="310896" cy="301752"/>
          </a:xfrm>
          <a:prstGeom prst="rect">
            <a:avLst/>
          </a:prstGeom>
          <a:noFill/>
          <a:ln>
            <a:solidFill>
              <a:schemeClr val="tx1"/>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D5184A72-5CF0-82D8-2CD2-0CD223859E82}"/>
              </a:ext>
            </a:extLst>
          </p:cNvPr>
          <p:cNvSpPr txBox="1"/>
          <p:nvPr/>
        </p:nvSpPr>
        <p:spPr>
          <a:xfrm>
            <a:off x="3922776" y="5062399"/>
            <a:ext cx="310896" cy="301752"/>
          </a:xfrm>
          <a:prstGeom prst="rect">
            <a:avLst/>
          </a:prstGeom>
          <a:noFill/>
          <a:ln>
            <a:solidFill>
              <a:schemeClr val="tx1"/>
            </a:solidFill>
          </a:ln>
        </p:spPr>
        <p:txBody>
          <a:bodyPr wrap="square" rtlCol="0">
            <a:spAutoFit/>
          </a:bodyPr>
          <a:lstStyle/>
          <a:p>
            <a:endParaRPr lang="en-GB" dirty="0"/>
          </a:p>
        </p:txBody>
      </p:sp>
      <p:pic>
        <p:nvPicPr>
          <p:cNvPr id="5122" name="Picture 2">
            <a:extLst>
              <a:ext uri="{FF2B5EF4-FFF2-40B4-BE49-F238E27FC236}">
                <a16:creationId xmlns:a16="http://schemas.microsoft.com/office/drawing/2014/main" id="{2498843A-D273-1B53-22BB-3877F9226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543" y="6505590"/>
            <a:ext cx="7080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148FADB-C1D6-039D-AE2D-54126DE8E178}"/>
              </a:ext>
            </a:extLst>
          </p:cNvPr>
          <p:cNvSpPr txBox="1"/>
          <p:nvPr/>
        </p:nvSpPr>
        <p:spPr>
          <a:xfrm>
            <a:off x="228600" y="8466569"/>
            <a:ext cx="6402832" cy="276999"/>
          </a:xfrm>
          <a:prstGeom prst="rect">
            <a:avLst/>
          </a:prstGeom>
          <a:noFill/>
        </p:spPr>
        <p:txBody>
          <a:bodyPr wrap="square">
            <a:spAutoFit/>
          </a:bodyPr>
          <a:lstStyle/>
          <a:p>
            <a:r>
              <a:rPr lang="en-US" sz="1200" dirty="0"/>
              <a:t>Draw field lines to show the magnetic field around the solenoid.  					(2)</a:t>
            </a:r>
          </a:p>
        </p:txBody>
      </p:sp>
      <p:sp>
        <p:nvSpPr>
          <p:cNvPr id="9" name="Slide Number Placeholder 8">
            <a:extLst>
              <a:ext uri="{FF2B5EF4-FFF2-40B4-BE49-F238E27FC236}">
                <a16:creationId xmlns:a16="http://schemas.microsoft.com/office/drawing/2014/main" id="{7D4D558F-0E45-3784-CFAE-0835C9517298}"/>
              </a:ext>
            </a:extLst>
          </p:cNvPr>
          <p:cNvSpPr>
            <a:spLocks noGrp="1"/>
          </p:cNvSpPr>
          <p:nvPr>
            <p:ph type="sldNum" sz="quarter" idx="12"/>
          </p:nvPr>
        </p:nvSpPr>
        <p:spPr/>
        <p:txBody>
          <a:bodyPr/>
          <a:lstStyle/>
          <a:p>
            <a:fld id="{A49C798E-A141-4728-B2C1-C020555BD9EF}" type="slidenum">
              <a:rPr lang="en-GB" smtClean="0"/>
              <a:t>27</a:t>
            </a:fld>
            <a:endParaRPr lang="en-GB"/>
          </a:p>
        </p:txBody>
      </p:sp>
    </p:spTree>
    <p:extLst>
      <p:ext uri="{BB962C8B-B14F-4D97-AF65-F5344CB8AC3E}">
        <p14:creationId xmlns:p14="http://schemas.microsoft.com/office/powerpoint/2010/main" val="388709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146FBA4-5B74-CBAE-D887-74D000323E5B}"/>
              </a:ext>
            </a:extLst>
          </p:cNvPr>
          <p:cNvSpPr txBox="1"/>
          <p:nvPr/>
        </p:nvSpPr>
        <p:spPr>
          <a:xfrm>
            <a:off x="214884" y="366188"/>
            <a:ext cx="6341364" cy="9051837"/>
          </a:xfrm>
          <a:prstGeom prst="rect">
            <a:avLst/>
          </a:prstGeom>
          <a:noFill/>
        </p:spPr>
        <p:txBody>
          <a:bodyPr wrap="square">
            <a:spAutoFit/>
          </a:bodyPr>
          <a:lstStyle/>
          <a:p>
            <a:pPr>
              <a:lnSpc>
                <a:spcPct val="150000"/>
              </a:lnSpc>
            </a:pPr>
            <a:r>
              <a:rPr lang="en-US" sz="1200" dirty="0"/>
              <a:t>(h)     How can the solenoid be made into an electromagnet?</a:t>
            </a:r>
          </a:p>
          <a:p>
            <a:pPr>
              <a:lnSpc>
                <a:spcPct val="150000"/>
              </a:lnSpc>
            </a:pPr>
            <a:r>
              <a:rPr lang="en-US" sz="1200" dirty="0"/>
              <a:t>……………………………………………………………………………………………………………………………………………………………………………………………………………………………………………………………………………………………………………………………………………………………………………………………………………………………………………………………………………(1)</a:t>
            </a:r>
          </a:p>
          <a:p>
            <a:pPr>
              <a:lnSpc>
                <a:spcPct val="150000"/>
              </a:lnSpc>
            </a:pPr>
            <a:endParaRPr lang="en-US" sz="1200" dirty="0"/>
          </a:p>
          <a:p>
            <a:pPr>
              <a:lnSpc>
                <a:spcPct val="150000"/>
              </a:lnSpc>
            </a:pPr>
            <a:r>
              <a:rPr lang="en-US" sz="1200" dirty="0"/>
              <a:t>(c)  Figure 2 shows a toy crane.</a:t>
            </a:r>
          </a:p>
          <a:p>
            <a:pPr lvl="6">
              <a:lnSpc>
                <a:spcPct val="150000"/>
              </a:lnSpc>
            </a:pPr>
            <a:r>
              <a:rPr lang="en-US" sz="1200" dirty="0"/>
              <a:t>Figure 2</a:t>
            </a:r>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endParaRPr lang="en-US" sz="1200" dirty="0"/>
          </a:p>
          <a:p>
            <a:pPr>
              <a:lnSpc>
                <a:spcPct val="150000"/>
              </a:lnSpc>
            </a:pPr>
            <a:r>
              <a:rPr lang="en-US" sz="1200" dirty="0"/>
              <a:t>The toy crane uses an electromagnet to pick up and move the blocks.  </a:t>
            </a:r>
          </a:p>
          <a:p>
            <a:pPr>
              <a:lnSpc>
                <a:spcPct val="150000"/>
              </a:lnSpc>
            </a:pPr>
            <a:r>
              <a:rPr lang="en-US" sz="1200" dirty="0"/>
              <a:t>Explain how this electromagnet is able to pick up and move the blocks.                                  (6)</a:t>
            </a:r>
          </a:p>
          <a:p>
            <a:pPr>
              <a:lnSpc>
                <a:spcPct val="150000"/>
              </a:lnSpc>
            </a:pPr>
            <a:r>
              <a:rPr lang="en-US" sz="1200" dirty="0"/>
              <a:t>………………………………………………………………………………………………………………………………………………………………………………………………………………………………………………………………………………………………………………………………………………………………………………………………………………………………………………………………………….....</a:t>
            </a:r>
          </a:p>
          <a:p>
            <a:pPr>
              <a:lnSpc>
                <a:spcPct val="150000"/>
              </a:lnSpc>
            </a:pPr>
            <a:r>
              <a:rPr lang="en-US" sz="1200" dirty="0"/>
              <a:t>………………………………………………………………………………………………………………………………………………………………………………………………………………………………………………………………………………………………………………………………………………………………………………………………………………………………………………………………………….....</a:t>
            </a:r>
          </a:p>
          <a:p>
            <a:pPr>
              <a:lnSpc>
                <a:spcPct val="150000"/>
              </a:lnSpc>
            </a:pPr>
            <a:r>
              <a:rPr lang="en-US" sz="1200" dirty="0"/>
              <a:t>………………………………………………………………………………………………………………………………………………………………………………………………………………………………………………………………………………………………………………………………………………………………………………………………………………………………………………………………………….....</a:t>
            </a:r>
          </a:p>
          <a:p>
            <a:pPr>
              <a:lnSpc>
                <a:spcPct val="150000"/>
              </a:lnSpc>
            </a:pPr>
            <a:r>
              <a:rPr lang="en-US" sz="1200" dirty="0"/>
              <a:t>…………………………………………………………………………………………………………………………………………………………</a:t>
            </a:r>
          </a:p>
          <a:p>
            <a:pPr>
              <a:lnSpc>
                <a:spcPct val="150000"/>
              </a:lnSpc>
            </a:pPr>
            <a:endParaRPr lang="en-US" dirty="0"/>
          </a:p>
        </p:txBody>
      </p:sp>
      <p:pic>
        <p:nvPicPr>
          <p:cNvPr id="7" name="Picture 6">
            <a:extLst>
              <a:ext uri="{FF2B5EF4-FFF2-40B4-BE49-F238E27FC236}">
                <a16:creationId xmlns:a16="http://schemas.microsoft.com/office/drawing/2014/main" id="{21B8FA11-8B34-958A-FF4B-E4FACE2156DB}"/>
              </a:ext>
            </a:extLst>
          </p:cNvPr>
          <p:cNvPicPr>
            <a:picLocks noChangeAspect="1"/>
          </p:cNvPicPr>
          <p:nvPr/>
        </p:nvPicPr>
        <p:blipFill>
          <a:blip r:embed="rId2"/>
          <a:stretch>
            <a:fillRect/>
          </a:stretch>
        </p:blipFill>
        <p:spPr>
          <a:xfrm>
            <a:off x="1176042" y="2423331"/>
            <a:ext cx="4419048" cy="2742857"/>
          </a:xfrm>
          <a:prstGeom prst="rect">
            <a:avLst/>
          </a:prstGeom>
        </p:spPr>
      </p:pic>
      <p:sp>
        <p:nvSpPr>
          <p:cNvPr id="2" name="Slide Number Placeholder 1">
            <a:extLst>
              <a:ext uri="{FF2B5EF4-FFF2-40B4-BE49-F238E27FC236}">
                <a16:creationId xmlns:a16="http://schemas.microsoft.com/office/drawing/2014/main" id="{A4FD923E-22F1-E3A7-DA40-7E6CD1A77A46}"/>
              </a:ext>
            </a:extLst>
          </p:cNvPr>
          <p:cNvSpPr>
            <a:spLocks noGrp="1"/>
          </p:cNvSpPr>
          <p:nvPr>
            <p:ph type="sldNum" sz="quarter" idx="12"/>
          </p:nvPr>
        </p:nvSpPr>
        <p:spPr/>
        <p:txBody>
          <a:bodyPr/>
          <a:lstStyle/>
          <a:p>
            <a:fld id="{A49C798E-A141-4728-B2C1-C020555BD9EF}" type="slidenum">
              <a:rPr lang="en-GB" smtClean="0"/>
              <a:t>28</a:t>
            </a:fld>
            <a:endParaRPr lang="en-GB"/>
          </a:p>
        </p:txBody>
      </p:sp>
    </p:spTree>
    <p:extLst>
      <p:ext uri="{BB962C8B-B14F-4D97-AF65-F5344CB8AC3E}">
        <p14:creationId xmlns:p14="http://schemas.microsoft.com/office/powerpoint/2010/main" val="2387729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CCA2DF-3729-6612-9258-3EFD5CEFBF08}"/>
              </a:ext>
            </a:extLst>
          </p:cNvPr>
          <p:cNvSpPr txBox="1"/>
          <p:nvPr/>
        </p:nvSpPr>
        <p:spPr>
          <a:xfrm>
            <a:off x="215900" y="150336"/>
            <a:ext cx="6273800" cy="8586966"/>
          </a:xfrm>
          <a:prstGeom prst="rect">
            <a:avLst/>
          </a:prstGeom>
          <a:noFill/>
          <a:ln>
            <a:solidFill>
              <a:schemeClr val="tx1"/>
            </a:solidFill>
          </a:ln>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pic>
        <p:nvPicPr>
          <p:cNvPr id="5" name="Picture 4" descr="A screenshot of a computer&#10;&#10;Description automatically generated">
            <a:extLst>
              <a:ext uri="{FF2B5EF4-FFF2-40B4-BE49-F238E27FC236}">
                <a16:creationId xmlns:a16="http://schemas.microsoft.com/office/drawing/2014/main" id="{3DBF1CDF-959A-B12C-A169-738E37713E16}"/>
              </a:ext>
            </a:extLst>
          </p:cNvPr>
          <p:cNvPicPr>
            <a:picLocks noChangeAspect="1"/>
          </p:cNvPicPr>
          <p:nvPr/>
        </p:nvPicPr>
        <p:blipFill rotWithShape="1">
          <a:blip r:embed="rId2">
            <a:extLst>
              <a:ext uri="{28A0092B-C50C-407E-A947-70E740481C1C}">
                <a14:useLocalDpi xmlns:a14="http://schemas.microsoft.com/office/drawing/2010/main" val="0"/>
              </a:ext>
            </a:extLst>
          </a:blip>
          <a:srcRect l="35867" t="26890" r="36400" b="3531"/>
          <a:stretch/>
        </p:blipFill>
        <p:spPr>
          <a:xfrm>
            <a:off x="243332" y="219454"/>
            <a:ext cx="6174550" cy="8311897"/>
          </a:xfrm>
          <a:prstGeom prst="rect">
            <a:avLst/>
          </a:prstGeom>
        </p:spPr>
      </p:pic>
      <p:sp>
        <p:nvSpPr>
          <p:cNvPr id="2" name="Slide Number Placeholder 1">
            <a:extLst>
              <a:ext uri="{FF2B5EF4-FFF2-40B4-BE49-F238E27FC236}">
                <a16:creationId xmlns:a16="http://schemas.microsoft.com/office/drawing/2014/main" id="{EF35CB70-A4ED-8857-27EC-FA1D5DE0C437}"/>
              </a:ext>
            </a:extLst>
          </p:cNvPr>
          <p:cNvSpPr>
            <a:spLocks noGrp="1"/>
          </p:cNvSpPr>
          <p:nvPr>
            <p:ph type="sldNum" sz="quarter" idx="12"/>
          </p:nvPr>
        </p:nvSpPr>
        <p:spPr/>
        <p:txBody>
          <a:bodyPr/>
          <a:lstStyle/>
          <a:p>
            <a:fld id="{A49C798E-A141-4728-B2C1-C020555BD9EF}" type="slidenum">
              <a:rPr lang="en-GB" smtClean="0"/>
              <a:t>29</a:t>
            </a:fld>
            <a:endParaRPr lang="en-GB"/>
          </a:p>
        </p:txBody>
      </p:sp>
    </p:spTree>
    <p:extLst>
      <p:ext uri="{BB962C8B-B14F-4D97-AF65-F5344CB8AC3E}">
        <p14:creationId xmlns:p14="http://schemas.microsoft.com/office/powerpoint/2010/main" val="395440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1597514279"/>
              </p:ext>
            </p:extLst>
          </p:nvPr>
        </p:nvGraphicFramePr>
        <p:xfrm>
          <a:off x="273050" y="436499"/>
          <a:ext cx="6311899" cy="192532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Magnetic field</a:t>
                      </a:r>
                    </a:p>
                  </a:txBody>
                  <a:tcPr/>
                </a:tc>
                <a:tc>
                  <a:txBody>
                    <a:bodyPr/>
                    <a:lstStyle/>
                    <a:p>
                      <a:r>
                        <a:rPr lang="en-GB" sz="1200" dirty="0"/>
                        <a:t>The region around a magnet where a force acts on another magnet</a:t>
                      </a:r>
                    </a:p>
                    <a:p>
                      <a:r>
                        <a:rPr lang="en-GB" sz="1200" dirty="0"/>
                        <a:t>or on a magnetic material</a:t>
                      </a:r>
                    </a:p>
                  </a:txBody>
                  <a:tcPr/>
                </a:tc>
                <a:extLst>
                  <a:ext uri="{0D108BD9-81ED-4DB2-BD59-A6C34878D82A}">
                    <a16:rowId xmlns:a16="http://schemas.microsoft.com/office/drawing/2014/main" val="3986441415"/>
                  </a:ext>
                </a:extLst>
              </a:tr>
              <a:tr h="370840">
                <a:tc>
                  <a:txBody>
                    <a:bodyPr/>
                    <a:lstStyle/>
                    <a:p>
                      <a:r>
                        <a:rPr lang="en-GB" sz="1200" dirty="0"/>
                        <a:t>Electromagnetism</a:t>
                      </a:r>
                    </a:p>
                  </a:txBody>
                  <a:tcPr/>
                </a:tc>
                <a:tc>
                  <a:txBody>
                    <a:bodyPr/>
                    <a:lstStyle/>
                    <a:p>
                      <a:r>
                        <a:rPr lang="en-GB" sz="1200" dirty="0"/>
                        <a:t>An interaction that occurs between particles with electric charge via electromagnetic fields.</a:t>
                      </a:r>
                    </a:p>
                  </a:txBody>
                  <a:tcPr/>
                </a:tc>
                <a:extLst>
                  <a:ext uri="{0D108BD9-81ED-4DB2-BD59-A6C34878D82A}">
                    <a16:rowId xmlns:a16="http://schemas.microsoft.com/office/drawing/2014/main" val="3135617624"/>
                  </a:ext>
                </a:extLst>
              </a:tr>
              <a:tr h="370840">
                <a:tc>
                  <a:txBody>
                    <a:bodyPr/>
                    <a:lstStyle/>
                    <a:p>
                      <a:r>
                        <a:rPr lang="en-GB" sz="1200" dirty="0"/>
                        <a:t>Motor effect</a:t>
                      </a:r>
                    </a:p>
                  </a:txBody>
                  <a:tcPr/>
                </a:tc>
                <a:tc>
                  <a:txBody>
                    <a:bodyPr/>
                    <a:lstStyle/>
                    <a:p>
                      <a:r>
                        <a:rPr lang="en-GB" sz="1200" dirty="0"/>
                        <a:t>A wire carrying a current creates a magnetic field. This can interact with another magnetic field, causing a force that pushes the wire at right angles.</a:t>
                      </a:r>
                    </a:p>
                  </a:txBody>
                  <a:tcPr/>
                </a:tc>
                <a:extLst>
                  <a:ext uri="{0D108BD9-81ED-4DB2-BD59-A6C34878D82A}">
                    <a16:rowId xmlns:a16="http://schemas.microsoft.com/office/drawing/2014/main" val="4092558228"/>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extLst>
              <p:ext uri="{D42A27DB-BD31-4B8C-83A1-F6EECF244321}">
                <p14:modId xmlns:p14="http://schemas.microsoft.com/office/powerpoint/2010/main" val="1216135222"/>
              </p:ext>
            </p:extLst>
          </p:nvPr>
        </p:nvGraphicFramePr>
        <p:xfrm>
          <a:off x="292050" y="2526475"/>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495673" y="2526475"/>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495673" y="5028742"/>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3" name="Slide Number Placeholder 2">
            <a:extLst>
              <a:ext uri="{FF2B5EF4-FFF2-40B4-BE49-F238E27FC236}">
                <a16:creationId xmlns:a16="http://schemas.microsoft.com/office/drawing/2014/main" id="{4478CFBA-BF34-EB9B-A888-DC7AB4FCD2CE}"/>
              </a:ext>
            </a:extLst>
          </p:cNvPr>
          <p:cNvSpPr>
            <a:spLocks noGrp="1"/>
          </p:cNvSpPr>
          <p:nvPr>
            <p:ph type="sldNum" sz="quarter" idx="12"/>
          </p:nvPr>
        </p:nvSpPr>
        <p:spPr/>
        <p:txBody>
          <a:bodyPr/>
          <a:lstStyle/>
          <a:p>
            <a:fld id="{A49C798E-A141-4728-B2C1-C020555BD9EF}" type="slidenum">
              <a:rPr lang="en-GB" smtClean="0"/>
              <a:t>3</a:t>
            </a:fld>
            <a:endParaRPr lang="en-GB"/>
          </a:p>
        </p:txBody>
      </p:sp>
    </p:spTree>
    <p:extLst>
      <p:ext uri="{BB962C8B-B14F-4D97-AF65-F5344CB8AC3E}">
        <p14:creationId xmlns:p14="http://schemas.microsoft.com/office/powerpoint/2010/main" val="279181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8A9B1B02-BCDF-991A-CF4F-C330F4F8CE1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7942" t="28271" r="35468" b="4599"/>
          <a:stretch/>
        </p:blipFill>
        <p:spPr>
          <a:xfrm>
            <a:off x="192024" y="118872"/>
            <a:ext cx="6603754" cy="8156448"/>
          </a:xfrm>
        </p:spPr>
      </p:pic>
      <p:sp>
        <p:nvSpPr>
          <p:cNvPr id="2" name="Slide Number Placeholder 1">
            <a:extLst>
              <a:ext uri="{FF2B5EF4-FFF2-40B4-BE49-F238E27FC236}">
                <a16:creationId xmlns:a16="http://schemas.microsoft.com/office/drawing/2014/main" id="{64B7C8EA-FA34-84D9-731F-56D5D8474E45}"/>
              </a:ext>
            </a:extLst>
          </p:cNvPr>
          <p:cNvSpPr>
            <a:spLocks noGrp="1"/>
          </p:cNvSpPr>
          <p:nvPr>
            <p:ph type="sldNum" sz="quarter" idx="12"/>
          </p:nvPr>
        </p:nvSpPr>
        <p:spPr/>
        <p:txBody>
          <a:bodyPr/>
          <a:lstStyle/>
          <a:p>
            <a:fld id="{A49C798E-A141-4728-B2C1-C020555BD9EF}" type="slidenum">
              <a:rPr lang="en-GB" smtClean="0"/>
              <a:t>30</a:t>
            </a:fld>
            <a:endParaRPr lang="en-GB"/>
          </a:p>
        </p:txBody>
      </p:sp>
    </p:spTree>
    <p:extLst>
      <p:ext uri="{BB962C8B-B14F-4D97-AF65-F5344CB8AC3E}">
        <p14:creationId xmlns:p14="http://schemas.microsoft.com/office/powerpoint/2010/main" val="2865830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88D9E8AD-A47D-EE96-770C-C2473683509C}"/>
              </a:ext>
            </a:extLst>
          </p:cNvPr>
          <p:cNvPicPr>
            <a:picLocks noChangeAspect="1"/>
          </p:cNvPicPr>
          <p:nvPr/>
        </p:nvPicPr>
        <p:blipFill rotWithShape="1">
          <a:blip r:embed="rId2">
            <a:extLst>
              <a:ext uri="{28A0092B-C50C-407E-A947-70E740481C1C}">
                <a14:useLocalDpi xmlns:a14="http://schemas.microsoft.com/office/drawing/2010/main" val="0"/>
              </a:ext>
            </a:extLst>
          </a:blip>
          <a:srcRect l="37867" t="27884" r="34533" b="4276"/>
          <a:stretch/>
        </p:blipFill>
        <p:spPr>
          <a:xfrm>
            <a:off x="301752" y="481763"/>
            <a:ext cx="5824728" cy="7681891"/>
          </a:xfrm>
          <a:prstGeom prst="rect">
            <a:avLst/>
          </a:prstGeom>
        </p:spPr>
      </p:pic>
      <p:sp>
        <p:nvSpPr>
          <p:cNvPr id="2" name="Slide Number Placeholder 1">
            <a:extLst>
              <a:ext uri="{FF2B5EF4-FFF2-40B4-BE49-F238E27FC236}">
                <a16:creationId xmlns:a16="http://schemas.microsoft.com/office/drawing/2014/main" id="{D0D1CC69-C8E0-0E0F-A89D-BB9A45BD112E}"/>
              </a:ext>
            </a:extLst>
          </p:cNvPr>
          <p:cNvSpPr>
            <a:spLocks noGrp="1"/>
          </p:cNvSpPr>
          <p:nvPr>
            <p:ph type="sldNum" sz="quarter" idx="12"/>
          </p:nvPr>
        </p:nvSpPr>
        <p:spPr/>
        <p:txBody>
          <a:bodyPr/>
          <a:lstStyle/>
          <a:p>
            <a:fld id="{A49C798E-A141-4728-B2C1-C020555BD9EF}" type="slidenum">
              <a:rPr lang="en-GB" smtClean="0"/>
              <a:t>31</a:t>
            </a:fld>
            <a:endParaRPr lang="en-GB"/>
          </a:p>
        </p:txBody>
      </p:sp>
    </p:spTree>
    <p:extLst>
      <p:ext uri="{BB962C8B-B14F-4D97-AF65-F5344CB8AC3E}">
        <p14:creationId xmlns:p14="http://schemas.microsoft.com/office/powerpoint/2010/main" val="3914845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7821CA6-52AD-7794-540B-48761A6465CB}"/>
              </a:ext>
            </a:extLst>
          </p:cNvPr>
          <p:cNvSpPr txBox="1"/>
          <p:nvPr/>
        </p:nvSpPr>
        <p:spPr>
          <a:xfrm>
            <a:off x="139700" y="391107"/>
            <a:ext cx="6306207" cy="8589146"/>
          </a:xfrm>
          <a:prstGeom prst="rect">
            <a:avLst/>
          </a:prstGeom>
          <a:noFill/>
        </p:spPr>
        <p:txBody>
          <a:bodyPr wrap="square" rtlCol="0">
            <a:spAutoFit/>
          </a:bodyPr>
          <a:lstStyle/>
          <a:p>
            <a:pPr>
              <a:lnSpc>
                <a:spcPct val="107000"/>
              </a:lnSpc>
              <a:spcBef>
                <a:spcPts val="500"/>
              </a:spcBef>
              <a:spcAft>
                <a:spcPts val="500"/>
              </a:spcAft>
            </a:pPr>
            <a:r>
              <a:rPr lang="en-GB" sz="1200" dirty="0">
                <a:effectLst/>
                <a:ea typeface="Times New Roman" panose="02020603050405020304" pitchFamily="18" charset="0"/>
                <a:cs typeface="Calibri" panose="020F0502020204030204" pitchFamily="34" charset="0"/>
              </a:rPr>
              <a:t>Mark schemes</a:t>
            </a:r>
            <a:endParaRPr lang="en-GB" sz="1200" dirty="0">
              <a:effectLst/>
              <a:ea typeface="Times New Roman" panose="02020603050405020304" pitchFamily="18" charset="0"/>
              <a:cs typeface="Times New Roman" panose="02020603050405020304" pitchFamily="18" charset="0"/>
            </a:endParaRPr>
          </a:p>
          <a:p>
            <a:pPr marL="95250" marR="28575">
              <a:lnSpc>
                <a:spcPct val="107000"/>
              </a:lnSpc>
              <a:spcBef>
                <a:spcPts val="2250"/>
              </a:spcBef>
              <a:spcAft>
                <a:spcPts val="225"/>
              </a:spcAft>
            </a:pPr>
            <a:r>
              <a:rPr lang="en-GB" sz="1200" b="1" dirty="0">
                <a:solidFill>
                  <a:srgbClr val="000000"/>
                </a:solidFill>
                <a:effectLst/>
                <a:ea typeface="Times New Roman" panose="02020603050405020304" pitchFamily="18" charset="0"/>
                <a:cs typeface="Calibri" panose="020F0502020204030204" pitchFamily="34" charset="0"/>
              </a:rPr>
              <a:t>Q1. </a:t>
            </a:r>
            <a:endParaRPr lang="en-GB" sz="1200" dirty="0">
              <a:effectLst/>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effectLst/>
                <a:ea typeface="Times New Roman" panose="02020603050405020304" pitchFamily="18" charset="0"/>
                <a:cs typeface="Calibri" panose="020F0502020204030204" pitchFamily="34" charset="0"/>
              </a:rPr>
              <a:t>(a)     move a (magnetic / plotting) compass around the wire</a:t>
            </a:r>
            <a:endParaRPr lang="en-GB" sz="1200" dirty="0">
              <a:effectLst/>
              <a:ea typeface="Times New Roman" panose="02020603050405020304" pitchFamily="18" charset="0"/>
              <a:cs typeface="Times New Roman" panose="02020603050405020304" pitchFamily="18" charset="0"/>
            </a:endParaRPr>
          </a:p>
          <a:p>
            <a:pPr algn="r">
              <a:lnSpc>
                <a:spcPct val="107000"/>
              </a:lnSpc>
              <a:spcAft>
                <a:spcPts val="800"/>
              </a:spcAft>
            </a:pPr>
            <a:r>
              <a:rPr lang="en-GB" sz="1200" b="1" dirty="0">
                <a:effectLst/>
                <a:ea typeface="Times New Roman" panose="02020603050405020304" pitchFamily="18" charset="0"/>
                <a:cs typeface="Calibri" panose="020F0502020204030204" pitchFamily="34" charset="0"/>
              </a:rPr>
              <a:t>1</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Calibri" panose="020F0502020204030204" pitchFamily="34" charset="0"/>
              </a:rPr>
              <a:t>the changing direction of the compass needle shows a magnetic field has been produced</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b="1" dirty="0">
                <a:effectLst/>
                <a:ea typeface="Times New Roman" panose="02020603050405020304" pitchFamily="18" charset="0"/>
                <a:cs typeface="Calibri" panose="020F0502020204030204" pitchFamily="34" charset="0"/>
              </a:rPr>
              <a:t>OR</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Calibri" panose="020F0502020204030204" pitchFamily="34" charset="0"/>
              </a:rPr>
              <a:t>sprinkle iron filings onto the card (1)</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Calibri" panose="020F0502020204030204" pitchFamily="34" charset="0"/>
              </a:rPr>
              <a:t>tapping the card will move the filings to show the magnetic field (pattern) (1)</a:t>
            </a:r>
            <a:endParaRPr lang="en-GB" sz="1200" dirty="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Calibri" panose="020F0502020204030204" pitchFamily="34" charset="0"/>
              </a:rPr>
              <a:t>(b)     </a:t>
            </a:r>
            <a:r>
              <a:rPr lang="en-GB" sz="1200" b="1" dirty="0">
                <a:effectLst/>
                <a:ea typeface="Times New Roman" panose="02020603050405020304" pitchFamily="18" charset="0"/>
                <a:cs typeface="Calibri" panose="020F0502020204030204" pitchFamily="34" charset="0"/>
              </a:rPr>
              <a:t>Level 2 (3–4 marks):</a:t>
            </a:r>
            <a:endParaRPr lang="en-GB" sz="1200" dirty="0">
              <a:effectLst/>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effectLst/>
                <a:ea typeface="Times New Roman" panose="02020603050405020304" pitchFamily="18" charset="0"/>
                <a:cs typeface="Calibri" panose="020F0502020204030204" pitchFamily="34" charset="0"/>
              </a:rPr>
              <a:t>A detailed and coherent explanation is provided. The response makes logical links between clearly identified, relevant points that explain how the ignition circuit works.</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b="1" dirty="0">
                <a:effectLst/>
                <a:ea typeface="Times New Roman" panose="02020603050405020304" pitchFamily="18" charset="0"/>
                <a:cs typeface="Calibri" panose="020F0502020204030204" pitchFamily="34" charset="0"/>
              </a:rPr>
              <a:t>Level 1 (1–2 marks):</a:t>
            </a:r>
            <a:endParaRPr lang="en-GB" sz="1200" dirty="0">
              <a:effectLst/>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effectLst/>
                <a:ea typeface="Times New Roman" panose="02020603050405020304" pitchFamily="18" charset="0"/>
                <a:cs typeface="Calibri" panose="020F0502020204030204" pitchFamily="34" charset="0"/>
              </a:rPr>
              <a:t>Simple statements are made. The response may fail to make logical links between the points raised.</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b="1" dirty="0">
                <a:effectLst/>
                <a:ea typeface="Times New Roman" panose="02020603050405020304" pitchFamily="18" charset="0"/>
                <a:cs typeface="Calibri" panose="020F0502020204030204" pitchFamily="34" charset="0"/>
              </a:rPr>
              <a:t>0 marks:</a:t>
            </a:r>
            <a:endParaRPr lang="en-GB" sz="1200" dirty="0">
              <a:effectLst/>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effectLst/>
                <a:ea typeface="Times New Roman" panose="02020603050405020304" pitchFamily="18" charset="0"/>
                <a:cs typeface="Times New Roman" panose="02020603050405020304" pitchFamily="18" charset="0"/>
              </a:rPr>
              <a:t>No relevant content.</a:t>
            </a:r>
          </a:p>
          <a:p>
            <a:pPr>
              <a:lnSpc>
                <a:spcPct val="107000"/>
              </a:lnSpc>
              <a:spcBef>
                <a:spcPts val="1200"/>
              </a:spcBef>
              <a:spcAft>
                <a:spcPts val="800"/>
              </a:spcAft>
            </a:pPr>
            <a:r>
              <a:rPr lang="en-GB" sz="1200" b="1" dirty="0">
                <a:effectLst/>
                <a:ea typeface="Times New Roman" panose="02020603050405020304" pitchFamily="18" charset="0"/>
                <a:cs typeface="Times New Roman" panose="02020603050405020304" pitchFamily="18" charset="0"/>
              </a:rPr>
              <a:t>Indicative content</a:t>
            </a:r>
            <a:endParaRPr lang="en-GB" sz="1200" dirty="0">
              <a:effectLst/>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effectLst/>
                <a:ea typeface="Times New Roman" panose="02020603050405020304" pitchFamily="18" charset="0"/>
                <a:cs typeface="Times New Roman" panose="02020603050405020304" pitchFamily="18" charset="0"/>
              </a:rPr>
              <a:t>•        closing the (ignition) switch causes a current to pass through the electromagnet</a:t>
            </a:r>
          </a:p>
          <a:p>
            <a:pPr>
              <a:lnSpc>
                <a:spcPct val="107000"/>
              </a:lnSpc>
              <a:spcAft>
                <a:spcPts val="800"/>
              </a:spcAft>
            </a:pPr>
            <a:r>
              <a:rPr lang="en-GB" sz="1200" dirty="0">
                <a:effectLst/>
                <a:ea typeface="Times New Roman" panose="02020603050405020304" pitchFamily="18" charset="0"/>
                <a:cs typeface="Times New Roman" panose="02020603050405020304" pitchFamily="18" charset="0"/>
              </a:rPr>
              <a:t>•        the iron core (of the electromagnet) becomes magnetised</a:t>
            </a:r>
          </a:p>
          <a:p>
            <a:pPr>
              <a:lnSpc>
                <a:spcPct val="107000"/>
              </a:lnSpc>
              <a:spcAft>
                <a:spcPts val="800"/>
              </a:spcAft>
            </a:pPr>
            <a:r>
              <a:rPr lang="en-GB" sz="1200" dirty="0">
                <a:effectLst/>
                <a:ea typeface="Times New Roman" panose="02020603050405020304" pitchFamily="18" charset="0"/>
                <a:cs typeface="Times New Roman" panose="02020603050405020304" pitchFamily="18" charset="0"/>
              </a:rPr>
              <a:t>•        the electromagnet / iron core attracts the (short side of the ) iron arm</a:t>
            </a:r>
          </a:p>
          <a:p>
            <a:pPr>
              <a:lnSpc>
                <a:spcPct val="107000"/>
              </a:lnSpc>
              <a:spcAft>
                <a:spcPts val="800"/>
              </a:spcAft>
            </a:pPr>
            <a:r>
              <a:rPr lang="en-GB" sz="1200" dirty="0">
                <a:effectLst/>
                <a:ea typeface="Times New Roman" panose="02020603050405020304" pitchFamily="18" charset="0"/>
                <a:cs typeface="Times New Roman" panose="02020603050405020304" pitchFamily="18" charset="0"/>
              </a:rPr>
              <a:t>•        the iron arm pushes the (starter motor) contacts (inside the electromagnetic switch) together</a:t>
            </a:r>
          </a:p>
          <a:p>
            <a:pPr>
              <a:lnSpc>
                <a:spcPct val="107000"/>
              </a:lnSpc>
              <a:spcAft>
                <a:spcPts val="800"/>
              </a:spcAft>
            </a:pPr>
            <a:r>
              <a:rPr lang="en-GB" sz="1200" dirty="0">
                <a:effectLst/>
                <a:ea typeface="Times New Roman" panose="02020603050405020304" pitchFamily="18" charset="0"/>
                <a:cs typeface="Times New Roman" panose="02020603050405020304" pitchFamily="18" charset="0"/>
              </a:rPr>
              <a:t>•        the starter motor circuit is complete</a:t>
            </a:r>
          </a:p>
          <a:p>
            <a:pPr>
              <a:lnSpc>
                <a:spcPct val="107000"/>
              </a:lnSpc>
              <a:spcAft>
                <a:spcPts val="800"/>
              </a:spcAft>
            </a:pPr>
            <a:r>
              <a:rPr lang="en-GB" sz="1200" dirty="0">
                <a:effectLst/>
                <a:ea typeface="Times New Roman" panose="02020603050405020304" pitchFamily="18" charset="0"/>
                <a:cs typeface="Times New Roman" panose="02020603050405020304" pitchFamily="18" charset="0"/>
              </a:rPr>
              <a:t>•        a current flows through the starter motor (which then turns)</a:t>
            </a:r>
          </a:p>
          <a:p>
            <a:pPr algn="r">
              <a:lnSpc>
                <a:spcPct val="107000"/>
              </a:lnSpc>
              <a:spcAft>
                <a:spcPts val="800"/>
              </a:spcAft>
            </a:pPr>
            <a:r>
              <a:rPr lang="en-GB" sz="1200" b="1" dirty="0">
                <a:effectLst/>
                <a:ea typeface="Times New Roman" panose="02020603050405020304" pitchFamily="18" charset="0"/>
                <a:cs typeface="Times New Roman" panose="02020603050405020304" pitchFamily="18" charset="0"/>
              </a:rPr>
              <a:t>4</a:t>
            </a:r>
            <a:endParaRPr lang="en-GB" sz="1200" dirty="0">
              <a:effectLs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68A3328-CF23-8EB0-CEA0-6F9F4FA95924}"/>
              </a:ext>
            </a:extLst>
          </p:cNvPr>
          <p:cNvSpPr txBox="1"/>
          <p:nvPr/>
        </p:nvSpPr>
        <p:spPr>
          <a:xfrm>
            <a:off x="3408946" y="8645723"/>
            <a:ext cx="482600" cy="307777"/>
          </a:xfrm>
          <a:prstGeom prst="rect">
            <a:avLst/>
          </a:prstGeom>
          <a:noFill/>
        </p:spPr>
        <p:txBody>
          <a:bodyPr wrap="square" rtlCol="0">
            <a:spAutoFit/>
          </a:bodyPr>
          <a:lstStyle/>
          <a:p>
            <a:r>
              <a:rPr lang="en-GB" sz="1400" dirty="0"/>
              <a:t>12</a:t>
            </a:r>
          </a:p>
        </p:txBody>
      </p:sp>
      <p:sp>
        <p:nvSpPr>
          <p:cNvPr id="5" name="Slide Number Placeholder 4">
            <a:extLst>
              <a:ext uri="{FF2B5EF4-FFF2-40B4-BE49-F238E27FC236}">
                <a16:creationId xmlns:a16="http://schemas.microsoft.com/office/drawing/2014/main" id="{AE469EBB-2859-9DAB-0129-C88C3CCCB603}"/>
              </a:ext>
            </a:extLst>
          </p:cNvPr>
          <p:cNvSpPr>
            <a:spLocks noGrp="1"/>
          </p:cNvSpPr>
          <p:nvPr>
            <p:ph type="sldNum" sz="quarter" idx="12"/>
          </p:nvPr>
        </p:nvSpPr>
        <p:spPr/>
        <p:txBody>
          <a:bodyPr/>
          <a:lstStyle/>
          <a:p>
            <a:fld id="{A49C798E-A141-4728-B2C1-C020555BD9EF}" type="slidenum">
              <a:rPr lang="en-GB" smtClean="0"/>
              <a:t>32</a:t>
            </a:fld>
            <a:endParaRPr lang="en-GB"/>
          </a:p>
        </p:txBody>
      </p:sp>
    </p:spTree>
    <p:extLst>
      <p:ext uri="{BB962C8B-B14F-4D97-AF65-F5344CB8AC3E}">
        <p14:creationId xmlns:p14="http://schemas.microsoft.com/office/powerpoint/2010/main" val="3166003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309843"/>
            <a:ext cx="6311900" cy="4957383"/>
          </a:xfrm>
          <a:prstGeom prst="rect">
            <a:avLst/>
          </a:prstGeom>
          <a:noFill/>
          <a:ln w="12700">
            <a:solidFill>
              <a:schemeClr val="tx1"/>
            </a:solidFill>
            <a:prstDash val="dash"/>
          </a:ln>
        </p:spPr>
        <p:txBody>
          <a:bodyPr wrap="square" rtlCol="0">
            <a:spAutoFit/>
          </a:bodyPr>
          <a:lstStyle/>
          <a:p>
            <a:r>
              <a:rPr lang="en-GB" sz="1200" b="1" dirty="0"/>
              <a:t>AQA Content</a:t>
            </a:r>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endParaRPr lang="en-GB" sz="1200" b="1" dirty="0"/>
          </a:p>
          <a:p>
            <a:pPr>
              <a:lnSpc>
                <a:spcPct val="150000"/>
              </a:lnSpc>
            </a:pPr>
            <a:endParaRPr lang="en-GB" sz="1200" dirty="0"/>
          </a:p>
        </p:txBody>
      </p:sp>
      <p:pic>
        <p:nvPicPr>
          <p:cNvPr id="11" name="Picture 10">
            <a:extLst>
              <a:ext uri="{FF2B5EF4-FFF2-40B4-BE49-F238E27FC236}">
                <a16:creationId xmlns:a16="http://schemas.microsoft.com/office/drawing/2014/main" id="{6B09E2AC-F17C-FE7E-0B79-0F8F6ECE885B}"/>
              </a:ext>
            </a:extLst>
          </p:cNvPr>
          <p:cNvPicPr>
            <a:picLocks noChangeAspect="1"/>
          </p:cNvPicPr>
          <p:nvPr/>
        </p:nvPicPr>
        <p:blipFill>
          <a:blip r:embed="rId2"/>
          <a:stretch>
            <a:fillRect/>
          </a:stretch>
        </p:blipFill>
        <p:spPr>
          <a:xfrm>
            <a:off x="273049" y="584972"/>
            <a:ext cx="6311899" cy="2514951"/>
          </a:xfrm>
          <a:prstGeom prst="rect">
            <a:avLst/>
          </a:prstGeom>
        </p:spPr>
      </p:pic>
      <p:pic>
        <p:nvPicPr>
          <p:cNvPr id="13" name="Picture 12">
            <a:extLst>
              <a:ext uri="{FF2B5EF4-FFF2-40B4-BE49-F238E27FC236}">
                <a16:creationId xmlns:a16="http://schemas.microsoft.com/office/drawing/2014/main" id="{27E63E39-20D9-C7DE-9000-68D072D4CC9E}"/>
              </a:ext>
            </a:extLst>
          </p:cNvPr>
          <p:cNvPicPr>
            <a:picLocks noChangeAspect="1"/>
          </p:cNvPicPr>
          <p:nvPr/>
        </p:nvPicPr>
        <p:blipFill>
          <a:blip r:embed="rId3"/>
          <a:stretch>
            <a:fillRect/>
          </a:stretch>
        </p:blipFill>
        <p:spPr>
          <a:xfrm>
            <a:off x="273047" y="2972386"/>
            <a:ext cx="6311898" cy="2876513"/>
          </a:xfrm>
          <a:prstGeom prst="rect">
            <a:avLst/>
          </a:prstGeom>
        </p:spPr>
      </p:pic>
      <p:sp>
        <p:nvSpPr>
          <p:cNvPr id="2" name="Slide Number Placeholder 1">
            <a:extLst>
              <a:ext uri="{FF2B5EF4-FFF2-40B4-BE49-F238E27FC236}">
                <a16:creationId xmlns:a16="http://schemas.microsoft.com/office/drawing/2014/main" id="{DACC6A70-5A99-C3EC-9D09-7BF24EC77FF9}"/>
              </a:ext>
            </a:extLst>
          </p:cNvPr>
          <p:cNvSpPr>
            <a:spLocks noGrp="1"/>
          </p:cNvSpPr>
          <p:nvPr>
            <p:ph type="sldNum" sz="quarter" idx="12"/>
          </p:nvPr>
        </p:nvSpPr>
        <p:spPr/>
        <p:txBody>
          <a:bodyPr/>
          <a:lstStyle/>
          <a:p>
            <a:fld id="{A49C798E-A141-4728-B2C1-C020555BD9EF}" type="slidenum">
              <a:rPr lang="en-GB" smtClean="0"/>
              <a:t>33</a:t>
            </a:fld>
            <a:endParaRPr lang="en-GB"/>
          </a:p>
        </p:txBody>
      </p:sp>
    </p:spTree>
    <p:extLst>
      <p:ext uri="{BB962C8B-B14F-4D97-AF65-F5344CB8AC3E}">
        <p14:creationId xmlns:p14="http://schemas.microsoft.com/office/powerpoint/2010/main" val="4180206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936783"/>
            <a:ext cx="6311900" cy="461665"/>
          </a:xfrm>
          <a:prstGeom prst="rect">
            <a:avLst/>
          </a:prstGeom>
          <a:noFill/>
          <a:ln w="12700">
            <a:solidFill>
              <a:schemeClr val="tx1"/>
            </a:solidFill>
            <a:prstDash val="dash"/>
          </a:ln>
        </p:spPr>
        <p:txBody>
          <a:bodyPr wrap="square" rtlCol="0">
            <a:spAutoFit/>
          </a:bodyPr>
          <a:lstStyle/>
          <a:p>
            <a:r>
              <a:rPr lang="en-GB" sz="1200" dirty="0"/>
              <a:t>Learning Objective: to be able to decide the direction of the force on a current carrying conductor using Flemings left hand rule</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569004"/>
            <a:ext cx="6311900" cy="830997"/>
          </a:xfrm>
          <a:prstGeom prst="rect">
            <a:avLst/>
          </a:prstGeom>
          <a:noFill/>
          <a:ln>
            <a:solidFill>
              <a:schemeClr val="tx1"/>
            </a:solidFill>
            <a:prstDash val="lgDash"/>
          </a:ln>
        </p:spPr>
        <p:txBody>
          <a:bodyPr wrap="square" rtlCol="0">
            <a:spAutoFit/>
          </a:bodyPr>
          <a:lstStyle/>
          <a:p>
            <a:r>
              <a:rPr lang="en-US" sz="1200" dirty="0"/>
              <a:t>Why are we learning about this? We use appliances everyday that have electric motors in them.  When electricians need to decide which way a current is flowing through  a motor and how magnetic field, current and movement are related they use Flemings Left hand rule</a:t>
            </a: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
        <p:nvSpPr>
          <p:cNvPr id="5" name="TextBox 4">
            <a:extLst>
              <a:ext uri="{FF2B5EF4-FFF2-40B4-BE49-F238E27FC236}">
                <a16:creationId xmlns:a16="http://schemas.microsoft.com/office/drawing/2014/main" id="{25F9A800-2B18-5665-8E08-E67DE71C5207}"/>
              </a:ext>
            </a:extLst>
          </p:cNvPr>
          <p:cNvSpPr txBox="1"/>
          <p:nvPr/>
        </p:nvSpPr>
        <p:spPr>
          <a:xfrm>
            <a:off x="544789" y="303557"/>
            <a:ext cx="5768421"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3: Fleming’s left-hand rule</a:t>
            </a:r>
          </a:p>
        </p:txBody>
      </p:sp>
      <p:sp>
        <p:nvSpPr>
          <p:cNvPr id="7" name="Slide Number Placeholder 6">
            <a:extLst>
              <a:ext uri="{FF2B5EF4-FFF2-40B4-BE49-F238E27FC236}">
                <a16:creationId xmlns:a16="http://schemas.microsoft.com/office/drawing/2014/main" id="{8970F8E8-ED7D-A0D0-C038-0CF81ED0126B}"/>
              </a:ext>
            </a:extLst>
          </p:cNvPr>
          <p:cNvSpPr>
            <a:spLocks noGrp="1"/>
          </p:cNvSpPr>
          <p:nvPr>
            <p:ph type="sldNum" sz="quarter" idx="12"/>
          </p:nvPr>
        </p:nvSpPr>
        <p:spPr/>
        <p:txBody>
          <a:bodyPr/>
          <a:lstStyle/>
          <a:p>
            <a:fld id="{A49C798E-A141-4728-B2C1-C020555BD9EF}" type="slidenum">
              <a:rPr lang="en-GB" smtClean="0"/>
              <a:t>34</a:t>
            </a:fld>
            <a:endParaRPr lang="en-GB"/>
          </a:p>
        </p:txBody>
      </p:sp>
    </p:spTree>
    <p:extLst>
      <p:ext uri="{BB962C8B-B14F-4D97-AF65-F5344CB8AC3E}">
        <p14:creationId xmlns:p14="http://schemas.microsoft.com/office/powerpoint/2010/main" val="2145538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Flemings left and Rule</a:t>
                      </a:r>
                    </a:p>
                    <a:p>
                      <a:pPr>
                        <a:lnSpc>
                          <a:spcPct val="150000"/>
                        </a:lnSpc>
                      </a:pPr>
                      <a:r>
                        <a:rPr lang="en-GB" sz="1200" b="0" dirty="0">
                          <a:solidFill>
                            <a:schemeClr val="tx1"/>
                          </a:solidFill>
                        </a:rPr>
                        <a:t>Flemings's Left Hand Rule allows us to work out the relative directions of the current, magnetic field and motion of the wire. You will use this in your exam. Don’t worry about it looking daft . It will help</a:t>
                      </a:r>
                    </a:p>
                    <a:p>
                      <a:pPr>
                        <a:lnSpc>
                          <a:spcPct val="150000"/>
                        </a:lnSpc>
                      </a:pPr>
                      <a:endParaRPr lang="en-GB" sz="1200" b="0"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Your thumb and first two fingers of your left hand should be at right angles to each other.</a:t>
                      </a:r>
                    </a:p>
                    <a:p>
                      <a:pPr>
                        <a:lnSpc>
                          <a:spcPct val="150000"/>
                        </a:lnSpc>
                      </a:pPr>
                      <a:r>
                        <a:rPr lang="en-GB" sz="1200" b="0" dirty="0">
                          <a:solidFill>
                            <a:schemeClr val="tx1"/>
                          </a:solidFill>
                        </a:rPr>
                        <a:t>Point your first finger in the direction of the magnetic field from North to South.</a:t>
                      </a:r>
                    </a:p>
                    <a:p>
                      <a:pPr>
                        <a:lnSpc>
                          <a:spcPct val="150000"/>
                        </a:lnSpc>
                      </a:pPr>
                      <a:r>
                        <a:rPr lang="en-GB" sz="1200" b="0" dirty="0">
                          <a:solidFill>
                            <a:schemeClr val="tx1"/>
                          </a:solidFill>
                        </a:rPr>
                        <a:t>Point your second finger in the direction of the current. This is known as CONVENTIONAL CURRENT flowing from POSITIVE TO NEGATIVE. (this is the opposite  direction to the direction of electron flow).Your thumb then shows the direction of the motion of the wire.</a:t>
                      </a:r>
                    </a:p>
                    <a:p>
                      <a:pPr>
                        <a:lnSpc>
                          <a:spcPct val="150000"/>
                        </a:lnSpc>
                      </a:pPr>
                      <a:r>
                        <a:rPr lang="en-GB" sz="1200" b="0" dirty="0" err="1">
                          <a:solidFill>
                            <a:schemeClr val="tx1"/>
                          </a:solidFill>
                        </a:rPr>
                        <a:t>Thu</a:t>
                      </a:r>
                      <a:r>
                        <a:rPr lang="en-GB" sz="1200" b="1" dirty="0" err="1">
                          <a:solidFill>
                            <a:schemeClr val="tx1"/>
                          </a:solidFill>
                        </a:rPr>
                        <a:t>M</a:t>
                      </a:r>
                      <a:r>
                        <a:rPr lang="en-GB" sz="1200" b="0" dirty="0" err="1">
                          <a:solidFill>
                            <a:schemeClr val="tx1"/>
                          </a:solidFill>
                        </a:rPr>
                        <a:t>b</a:t>
                      </a:r>
                      <a:r>
                        <a:rPr lang="en-GB" sz="1200" b="0" dirty="0">
                          <a:solidFill>
                            <a:schemeClr val="tx1"/>
                          </a:solidFill>
                        </a:rPr>
                        <a:t> = </a:t>
                      </a:r>
                      <a:r>
                        <a:rPr lang="en-GB" sz="1200" b="1" dirty="0">
                          <a:solidFill>
                            <a:schemeClr val="tx1"/>
                          </a:solidFill>
                        </a:rPr>
                        <a:t>M</a:t>
                      </a:r>
                      <a:r>
                        <a:rPr lang="en-GB" sz="1200" b="0" dirty="0">
                          <a:solidFill>
                            <a:schemeClr val="tx1"/>
                          </a:solidFill>
                        </a:rPr>
                        <a:t>otion</a:t>
                      </a:r>
                    </a:p>
                    <a:p>
                      <a:pPr>
                        <a:lnSpc>
                          <a:spcPct val="150000"/>
                        </a:lnSpc>
                      </a:pPr>
                      <a:r>
                        <a:rPr lang="en-GB" sz="1200" b="1" dirty="0">
                          <a:solidFill>
                            <a:schemeClr val="tx1"/>
                          </a:solidFill>
                        </a:rPr>
                        <a:t>F</a:t>
                      </a:r>
                      <a:r>
                        <a:rPr lang="en-GB" sz="1200" b="0" dirty="0">
                          <a:solidFill>
                            <a:schemeClr val="tx1"/>
                          </a:solidFill>
                        </a:rPr>
                        <a:t>irst finger = </a:t>
                      </a:r>
                      <a:r>
                        <a:rPr lang="en-GB" sz="1200" b="1" dirty="0">
                          <a:solidFill>
                            <a:schemeClr val="tx1"/>
                          </a:solidFill>
                        </a:rPr>
                        <a:t>F</a:t>
                      </a:r>
                      <a:r>
                        <a:rPr lang="en-GB" sz="1200" b="0" dirty="0">
                          <a:solidFill>
                            <a:schemeClr val="tx1"/>
                          </a:solidFill>
                        </a:rPr>
                        <a:t>ield</a:t>
                      </a:r>
                    </a:p>
                    <a:p>
                      <a:pPr>
                        <a:lnSpc>
                          <a:spcPct val="150000"/>
                        </a:lnSpc>
                      </a:pPr>
                      <a:r>
                        <a:rPr lang="en-GB" sz="1200" b="0" dirty="0" err="1">
                          <a:solidFill>
                            <a:schemeClr val="tx1"/>
                          </a:solidFill>
                        </a:rPr>
                        <a:t>Se</a:t>
                      </a:r>
                      <a:r>
                        <a:rPr lang="en-GB" sz="1200" b="1" dirty="0" err="1">
                          <a:solidFill>
                            <a:schemeClr val="tx1"/>
                          </a:solidFill>
                        </a:rPr>
                        <a:t>C</a:t>
                      </a:r>
                      <a:r>
                        <a:rPr lang="en-GB" sz="1200" b="0" dirty="0" err="1">
                          <a:solidFill>
                            <a:schemeClr val="tx1"/>
                          </a:solidFill>
                        </a:rPr>
                        <a:t>ond</a:t>
                      </a:r>
                      <a:r>
                        <a:rPr lang="en-GB" sz="1200" b="0" dirty="0">
                          <a:solidFill>
                            <a:schemeClr val="tx1"/>
                          </a:solidFill>
                        </a:rPr>
                        <a:t> finger =</a:t>
                      </a:r>
                      <a:r>
                        <a:rPr lang="en-GB" sz="1200" b="1" dirty="0">
                          <a:solidFill>
                            <a:schemeClr val="tx1"/>
                          </a:solidFill>
                        </a:rPr>
                        <a:t> C</a:t>
                      </a:r>
                      <a:r>
                        <a:rPr lang="en-GB" sz="1200" b="0" dirty="0">
                          <a:solidFill>
                            <a:schemeClr val="tx1"/>
                          </a:solidFill>
                        </a:rPr>
                        <a:t>urrent</a:t>
                      </a:r>
                    </a:p>
                    <a:p>
                      <a:pPr>
                        <a:lnSpc>
                          <a:spcPct val="150000"/>
                        </a:lnSpc>
                      </a:pP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hand pointing to the left&#10;&#10;Description automatically generated">
            <a:extLst>
              <a:ext uri="{FF2B5EF4-FFF2-40B4-BE49-F238E27FC236}">
                <a16:creationId xmlns:a16="http://schemas.microsoft.com/office/drawing/2014/main" id="{3F7CA80E-FB8F-4CCD-D256-3DD8DFDBB0C6}"/>
              </a:ext>
            </a:extLst>
          </p:cNvPr>
          <p:cNvPicPr>
            <a:picLocks noChangeAspect="1"/>
          </p:cNvPicPr>
          <p:nvPr/>
        </p:nvPicPr>
        <p:blipFill>
          <a:blip r:embed="rId2">
            <a:grayscl/>
          </a:blip>
          <a:stretch>
            <a:fillRect/>
          </a:stretch>
        </p:blipFill>
        <p:spPr>
          <a:xfrm>
            <a:off x="1378424" y="1837554"/>
            <a:ext cx="4189863" cy="3240325"/>
          </a:xfrm>
          <a:prstGeom prst="rect">
            <a:avLst/>
          </a:prstGeom>
        </p:spPr>
      </p:pic>
      <p:sp>
        <p:nvSpPr>
          <p:cNvPr id="3" name="Slide Number Placeholder 2">
            <a:extLst>
              <a:ext uri="{FF2B5EF4-FFF2-40B4-BE49-F238E27FC236}">
                <a16:creationId xmlns:a16="http://schemas.microsoft.com/office/drawing/2014/main" id="{C5F3B23D-A5F8-727B-1E37-0DF3AAB0E38A}"/>
              </a:ext>
            </a:extLst>
          </p:cNvPr>
          <p:cNvSpPr>
            <a:spLocks noGrp="1"/>
          </p:cNvSpPr>
          <p:nvPr>
            <p:ph type="sldNum" sz="quarter" idx="12"/>
          </p:nvPr>
        </p:nvSpPr>
        <p:spPr/>
        <p:txBody>
          <a:bodyPr/>
          <a:lstStyle/>
          <a:p>
            <a:fld id="{A49C798E-A141-4728-B2C1-C020555BD9EF}" type="slidenum">
              <a:rPr lang="en-GB" smtClean="0"/>
              <a:t>35</a:t>
            </a:fld>
            <a:endParaRPr lang="en-GB"/>
          </a:p>
        </p:txBody>
      </p:sp>
    </p:spTree>
    <p:extLst>
      <p:ext uri="{BB962C8B-B14F-4D97-AF65-F5344CB8AC3E}">
        <p14:creationId xmlns:p14="http://schemas.microsoft.com/office/powerpoint/2010/main" val="3102911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dirty="0">
                          <a:solidFill>
                            <a:schemeClr val="tx1"/>
                          </a:solidFill>
                        </a:rPr>
                        <a:t>We use appliances everyday  that have electric  motors in them e.g. hairdryers, shavers, fridges, computers are just a few. All of these contain an electric motor. The motor works because a force can act on a wire (or any other conductor) in a magnetic field when a current is passed through the wire. This is called </a:t>
                      </a:r>
                      <a:r>
                        <a:rPr lang="en-GB" sz="1200" b="1" u="sng" dirty="0">
                          <a:solidFill>
                            <a:schemeClr val="tx1"/>
                          </a:solidFill>
                        </a:rPr>
                        <a:t>THE MOTOR EFFECT.</a:t>
                      </a:r>
                    </a:p>
                    <a:p>
                      <a:pPr>
                        <a:lnSpc>
                          <a:spcPct val="150000"/>
                        </a:lnSpc>
                      </a:pPr>
                      <a:r>
                        <a:rPr lang="en-GB" sz="1200" b="0" u="none" dirty="0">
                          <a:solidFill>
                            <a:schemeClr val="tx1"/>
                          </a:solidFill>
                        </a:rPr>
                        <a:t>The direction of the force is always at right angles to the wire and the magnetic field. The direction of the Motion/ force is reversed if either the direction of the current or  the magnetic field is reversed. We can use FLEMINGS LEFT HAND RULE to show how the directions are related to each other.</a:t>
                      </a:r>
                    </a:p>
                    <a:p>
                      <a:pPr>
                        <a:lnSpc>
                          <a:spcPct val="150000"/>
                        </a:lnSpc>
                      </a:pPr>
                      <a:r>
                        <a:rPr lang="en-GB" sz="1200" b="1" u="sng" dirty="0">
                          <a:solidFill>
                            <a:schemeClr val="tx1"/>
                          </a:solidFill>
                        </a:rPr>
                        <a:t>The size of the force can be increased by:</a:t>
                      </a:r>
                    </a:p>
                    <a:p>
                      <a:pPr>
                        <a:lnSpc>
                          <a:spcPct val="150000"/>
                        </a:lnSpc>
                      </a:pPr>
                      <a:r>
                        <a:rPr lang="en-GB" sz="1200" b="0" u="none" dirty="0">
                          <a:solidFill>
                            <a:schemeClr val="tx1"/>
                          </a:solidFill>
                        </a:rPr>
                        <a:t>Increasing the current</a:t>
                      </a:r>
                    </a:p>
                    <a:p>
                      <a:pPr>
                        <a:lnSpc>
                          <a:spcPct val="150000"/>
                        </a:lnSpc>
                      </a:pPr>
                      <a:r>
                        <a:rPr lang="en-GB" sz="1200" b="0" u="none" dirty="0">
                          <a:solidFill>
                            <a:schemeClr val="tx1"/>
                          </a:solidFill>
                        </a:rPr>
                        <a:t>Increasing the size of the magnet</a:t>
                      </a:r>
                    </a:p>
                    <a:p>
                      <a:pPr>
                        <a:lnSpc>
                          <a:spcPct val="150000"/>
                        </a:lnSpc>
                      </a:pPr>
                      <a:r>
                        <a:rPr lang="en-GB" sz="1200" b="0" u="none" dirty="0">
                          <a:solidFill>
                            <a:schemeClr val="tx1"/>
                          </a:solidFill>
                        </a:rPr>
                        <a:t>The length of the wire that is in the magnetic field.</a:t>
                      </a:r>
                    </a:p>
                    <a:p>
                      <a:pPr>
                        <a:lnSpc>
                          <a:spcPct val="150000"/>
                        </a:lnSpc>
                      </a:pPr>
                      <a:r>
                        <a:rPr lang="en-GB" sz="1200" b="0" u="none" dirty="0">
                          <a:solidFill>
                            <a:schemeClr val="tx1"/>
                          </a:solidFill>
                        </a:rPr>
                        <a:t>When a straight wire with a current flowing through it is put between the poles of a magnet, the two magnetic fields combine making the resultant field stronger in one area and weaker in another. This produces a force on the wire which makes it move. This is called </a:t>
                      </a:r>
                      <a:r>
                        <a:rPr lang="en-GB" sz="1200" b="1" u="sng" dirty="0">
                          <a:solidFill>
                            <a:schemeClr val="tx1"/>
                          </a:solidFill>
                        </a:rPr>
                        <a:t>THE MOTOR EFFECT.</a:t>
                      </a:r>
                    </a:p>
                    <a:p>
                      <a:pPr>
                        <a:lnSpc>
                          <a:spcPct val="150000"/>
                        </a:lnSpc>
                      </a:pPr>
                      <a:r>
                        <a:rPr lang="en-GB" sz="1200" b="1" u="sng" dirty="0">
                          <a:solidFill>
                            <a:schemeClr val="tx1"/>
                          </a:solidFill>
                        </a:rPr>
                        <a:t> The direction of the force and the motion  of the wire is perpendicular to both the magnetic field and the current. Flemings rule allows us to work out these directions</a:t>
                      </a:r>
                    </a:p>
                    <a:p>
                      <a:pPr>
                        <a:lnSpc>
                          <a:spcPct val="150000"/>
                        </a:lnSpc>
                      </a:pPr>
                      <a:r>
                        <a:rPr lang="en-GB" sz="1200" b="1" u="sng" dirty="0">
                          <a:solidFill>
                            <a:schemeClr val="tx1"/>
                          </a:solidFill>
                        </a:rPr>
                        <a:t> </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solidFill>
                          <a:schemeClr val="tx1"/>
                        </a:solidFill>
                      </a:endParaRP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3" name="Picture 2">
            <a:extLst>
              <a:ext uri="{FF2B5EF4-FFF2-40B4-BE49-F238E27FC236}">
                <a16:creationId xmlns:a16="http://schemas.microsoft.com/office/drawing/2014/main" id="{853BFEB3-A849-BE45-F0AD-E4BF946D5D8F}"/>
              </a:ext>
            </a:extLst>
          </p:cNvPr>
          <p:cNvPicPr>
            <a:picLocks noChangeAspect="1"/>
          </p:cNvPicPr>
          <p:nvPr/>
        </p:nvPicPr>
        <p:blipFill>
          <a:blip r:embed="rId2"/>
          <a:stretch>
            <a:fillRect/>
          </a:stretch>
        </p:blipFill>
        <p:spPr>
          <a:xfrm>
            <a:off x="764275" y="5349920"/>
            <a:ext cx="5744810" cy="3100735"/>
          </a:xfrm>
          <a:prstGeom prst="rect">
            <a:avLst/>
          </a:prstGeom>
        </p:spPr>
      </p:pic>
      <p:sp>
        <p:nvSpPr>
          <p:cNvPr id="5" name="Slide Number Placeholder 4">
            <a:extLst>
              <a:ext uri="{FF2B5EF4-FFF2-40B4-BE49-F238E27FC236}">
                <a16:creationId xmlns:a16="http://schemas.microsoft.com/office/drawing/2014/main" id="{22C0620B-02E8-4DB7-B993-6145EF91EBC7}"/>
              </a:ext>
            </a:extLst>
          </p:cNvPr>
          <p:cNvSpPr>
            <a:spLocks noGrp="1"/>
          </p:cNvSpPr>
          <p:nvPr>
            <p:ph type="sldNum" sz="quarter" idx="12"/>
          </p:nvPr>
        </p:nvSpPr>
        <p:spPr/>
        <p:txBody>
          <a:bodyPr/>
          <a:lstStyle/>
          <a:p>
            <a:fld id="{A49C798E-A141-4728-B2C1-C020555BD9EF}" type="slidenum">
              <a:rPr lang="en-GB" smtClean="0"/>
              <a:t>36</a:t>
            </a:fld>
            <a:endParaRPr lang="en-GB"/>
          </a:p>
        </p:txBody>
      </p:sp>
    </p:spTree>
    <p:extLst>
      <p:ext uri="{BB962C8B-B14F-4D97-AF65-F5344CB8AC3E}">
        <p14:creationId xmlns:p14="http://schemas.microsoft.com/office/powerpoint/2010/main" val="1314360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GB" sz="1200" b="0" u="none" dirty="0">
                          <a:solidFill>
                            <a:schemeClr val="tx1"/>
                          </a:solidFill>
                        </a:rPr>
                        <a:t>The size of the resultant force also depends on the angle between the wire and the magnetic field lines. The force is greatest when the wire is perpendicular/ 90 degrees to the magnetic field and zero when parallel to the magnetic field lines.</a:t>
                      </a:r>
                    </a:p>
                    <a:p>
                      <a:pPr algn="l">
                        <a:lnSpc>
                          <a:spcPct val="150000"/>
                        </a:lnSpc>
                      </a:pPr>
                      <a:r>
                        <a:rPr lang="en-GB" sz="1200" b="0" u="none" dirty="0">
                          <a:solidFill>
                            <a:schemeClr val="tx1"/>
                          </a:solidFill>
                        </a:rPr>
                        <a:t>The size of the force in the wire or conductor depends on :</a:t>
                      </a:r>
                    </a:p>
                    <a:p>
                      <a:pPr algn="l">
                        <a:lnSpc>
                          <a:spcPct val="150000"/>
                        </a:lnSpc>
                      </a:pPr>
                      <a:r>
                        <a:rPr lang="en-GB" sz="1200" b="0" u="none" dirty="0">
                          <a:solidFill>
                            <a:schemeClr val="tx1"/>
                          </a:solidFill>
                        </a:rPr>
                        <a:t>The current I in the wire or conductor</a:t>
                      </a:r>
                    </a:p>
                    <a:p>
                      <a:pPr algn="l">
                        <a:lnSpc>
                          <a:spcPct val="150000"/>
                        </a:lnSpc>
                      </a:pPr>
                      <a:r>
                        <a:rPr lang="en-GB" sz="1200" b="0" u="none" dirty="0">
                          <a:solidFill>
                            <a:schemeClr val="tx1"/>
                          </a:solidFill>
                        </a:rPr>
                        <a:t>The length of the wire or conductor L</a:t>
                      </a:r>
                    </a:p>
                    <a:p>
                      <a:pPr algn="l">
                        <a:lnSpc>
                          <a:spcPct val="150000"/>
                        </a:lnSpc>
                      </a:pPr>
                      <a:r>
                        <a:rPr lang="en-GB" sz="1200" b="0" u="none" dirty="0">
                          <a:solidFill>
                            <a:schemeClr val="tx1"/>
                          </a:solidFill>
                        </a:rPr>
                        <a:t>The size of the  magnetic flux density of the magnetic field B</a:t>
                      </a:r>
                    </a:p>
                    <a:p>
                      <a:pPr algn="l">
                        <a:lnSpc>
                          <a:spcPct val="150000"/>
                        </a:lnSpc>
                      </a:pPr>
                      <a:r>
                        <a:rPr lang="en-GB" sz="1200" b="0" u="none" dirty="0">
                          <a:solidFill>
                            <a:schemeClr val="tx1"/>
                          </a:solidFill>
                        </a:rPr>
                        <a:t>They are linked by this formula:</a:t>
                      </a:r>
                    </a:p>
                    <a:p>
                      <a:pPr algn="ctr">
                        <a:lnSpc>
                          <a:spcPct val="150000"/>
                        </a:lnSpc>
                      </a:pPr>
                      <a:r>
                        <a:rPr lang="en-GB" sz="1200" b="1" u="sng" dirty="0">
                          <a:solidFill>
                            <a:schemeClr val="tx1"/>
                          </a:solidFill>
                        </a:rPr>
                        <a:t>Force (F)  = magnetic flux density (B) x current  (I) x length (L)</a:t>
                      </a:r>
                    </a:p>
                    <a:p>
                      <a:pPr algn="l">
                        <a:lnSpc>
                          <a:spcPct val="150000"/>
                        </a:lnSpc>
                      </a:pPr>
                      <a:r>
                        <a:rPr lang="en-GB" sz="1200" b="1" u="none" dirty="0">
                          <a:solidFill>
                            <a:schemeClr val="tx1"/>
                          </a:solidFill>
                        </a:rPr>
                        <a:t>UNITS:</a:t>
                      </a:r>
                    </a:p>
                    <a:p>
                      <a:pPr algn="l">
                        <a:lnSpc>
                          <a:spcPct val="150000"/>
                        </a:lnSpc>
                      </a:pPr>
                      <a:r>
                        <a:rPr lang="en-GB" sz="1200" b="1" u="none" dirty="0">
                          <a:solidFill>
                            <a:schemeClr val="tx1"/>
                          </a:solidFill>
                        </a:rPr>
                        <a:t>Force in newtons (N)  </a:t>
                      </a:r>
                    </a:p>
                    <a:p>
                      <a:pPr algn="l">
                        <a:lnSpc>
                          <a:spcPct val="150000"/>
                        </a:lnSpc>
                      </a:pPr>
                      <a:r>
                        <a:rPr lang="en-GB" sz="1200" b="1" u="none" dirty="0">
                          <a:solidFill>
                            <a:schemeClr val="tx1"/>
                          </a:solidFill>
                        </a:rPr>
                        <a:t>Magnetic flux Density in tesla (T)                                  </a:t>
                      </a:r>
                    </a:p>
                    <a:p>
                      <a:pPr algn="l">
                        <a:lnSpc>
                          <a:spcPct val="150000"/>
                        </a:lnSpc>
                      </a:pPr>
                      <a:r>
                        <a:rPr lang="en-GB" sz="1200" b="1" u="none" dirty="0">
                          <a:solidFill>
                            <a:schemeClr val="tx1"/>
                          </a:solidFill>
                        </a:rPr>
                        <a:t>Current in amperes (A)      </a:t>
                      </a:r>
                    </a:p>
                    <a:p>
                      <a:pPr algn="l">
                        <a:lnSpc>
                          <a:spcPct val="150000"/>
                        </a:lnSpc>
                      </a:pPr>
                      <a:r>
                        <a:rPr lang="en-GB" sz="1200" b="1" u="none" dirty="0">
                          <a:solidFill>
                            <a:schemeClr val="tx1"/>
                          </a:solidFill>
                        </a:rPr>
                        <a:t>Length in metres (m)</a:t>
                      </a:r>
                    </a:p>
                    <a:p>
                      <a:pPr algn="l">
                        <a:lnSpc>
                          <a:spcPct val="150000"/>
                        </a:lnSpc>
                      </a:pPr>
                      <a:r>
                        <a:rPr lang="en-GB" sz="1200" b="1" u="none" dirty="0">
                          <a:solidFill>
                            <a:schemeClr val="tx1"/>
                          </a:solidFill>
                        </a:rPr>
                        <a:t>Remember length is in meters so you must convert it if the measurement is in centimetres</a:t>
                      </a:r>
                    </a:p>
                    <a:p>
                      <a:pPr algn="l">
                        <a:lnSpc>
                          <a:spcPct val="150000"/>
                        </a:lnSpc>
                      </a:pPr>
                      <a:endParaRPr lang="en-GB" sz="1200"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0FE76278-D903-9130-6FFC-34FC8BB387C6}"/>
              </a:ext>
            </a:extLst>
          </p:cNvPr>
          <p:cNvSpPr>
            <a:spLocks noGrp="1"/>
          </p:cNvSpPr>
          <p:nvPr>
            <p:ph type="sldNum" sz="quarter" idx="12"/>
          </p:nvPr>
        </p:nvSpPr>
        <p:spPr/>
        <p:txBody>
          <a:bodyPr/>
          <a:lstStyle/>
          <a:p>
            <a:fld id="{A49C798E-A141-4728-B2C1-C020555BD9EF}" type="slidenum">
              <a:rPr lang="en-GB" smtClean="0"/>
              <a:t>37</a:t>
            </a:fld>
            <a:endParaRPr lang="en-GB"/>
          </a:p>
        </p:txBody>
      </p:sp>
    </p:spTree>
    <p:extLst>
      <p:ext uri="{BB962C8B-B14F-4D97-AF65-F5344CB8AC3E}">
        <p14:creationId xmlns:p14="http://schemas.microsoft.com/office/powerpoint/2010/main" val="2114083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300250" y="190502"/>
            <a:ext cx="6418049" cy="9758697"/>
          </a:xfrm>
          <a:prstGeom prst="rect">
            <a:avLst/>
          </a:prstGeom>
          <a:noFill/>
          <a:ln w="28575">
            <a:noFill/>
          </a:ln>
        </p:spPr>
        <p:txBody>
          <a:bodyPr wrap="square" rtlCol="0">
            <a:spAutoFit/>
          </a:bodyPr>
          <a:lstStyle/>
          <a:p>
            <a:pPr>
              <a:lnSpc>
                <a:spcPct val="150000"/>
              </a:lnSpc>
            </a:pPr>
            <a:r>
              <a:rPr lang="en-GB" sz="1200" b="1" u="sng" dirty="0"/>
              <a:t>Rehearsal Questions</a:t>
            </a:r>
          </a:p>
          <a:p>
            <a:pPr marL="228600" indent="-228600">
              <a:lnSpc>
                <a:spcPct val="150000"/>
              </a:lnSpc>
              <a:buFont typeface="+mj-lt"/>
              <a:buAutoNum type="arabicPeriod"/>
            </a:pPr>
            <a:r>
              <a:rPr lang="en-GB" sz="1200" dirty="0"/>
              <a:t>What does Flemings left hand rule show?</a:t>
            </a:r>
          </a:p>
          <a:p>
            <a:pPr>
              <a:lnSpc>
                <a:spcPct val="150000"/>
              </a:lnSpc>
            </a:pPr>
            <a:r>
              <a:rPr lang="en-GB" sz="1200" dirty="0"/>
              <a:t>………………………………………………………………………………………………………………………………………………………</a:t>
            </a:r>
          </a:p>
          <a:p>
            <a:pPr marL="228600" indent="-228600">
              <a:lnSpc>
                <a:spcPct val="150000"/>
              </a:lnSpc>
              <a:buFont typeface="+mj-lt"/>
              <a:buAutoNum type="arabicPeriod"/>
            </a:pPr>
            <a:endParaRPr lang="en-GB" sz="1200" dirty="0"/>
          </a:p>
          <a:p>
            <a:pPr>
              <a:lnSpc>
                <a:spcPct val="150000"/>
              </a:lnSpc>
            </a:pPr>
            <a:r>
              <a:rPr lang="en-GB" sz="1200" dirty="0"/>
              <a:t>2 What does  your first finger  show the direction of?</a:t>
            </a:r>
          </a:p>
          <a:p>
            <a:pPr>
              <a:lnSpc>
                <a:spcPct val="150000"/>
              </a:lnSpc>
            </a:pPr>
            <a:r>
              <a:rPr lang="en-GB" sz="1200" dirty="0"/>
              <a:t>………………………………………………………………………………………………………………………………………………………</a:t>
            </a:r>
          </a:p>
          <a:p>
            <a:pPr>
              <a:lnSpc>
                <a:spcPct val="150000"/>
              </a:lnSpc>
            </a:pPr>
            <a:endParaRPr lang="en-GB" sz="1200" dirty="0"/>
          </a:p>
          <a:p>
            <a:pPr>
              <a:lnSpc>
                <a:spcPct val="150000"/>
              </a:lnSpc>
            </a:pPr>
            <a:r>
              <a:rPr lang="en-GB" sz="1200" dirty="0"/>
              <a:t>3. What does your second finger show the direction of?</a:t>
            </a:r>
          </a:p>
          <a:p>
            <a:pPr>
              <a:lnSpc>
                <a:spcPct val="150000"/>
              </a:lnSpc>
            </a:pPr>
            <a:r>
              <a:rPr lang="en-GB" sz="1200" dirty="0"/>
              <a:t>………………………………………………………………………………………………………………………………………………………</a:t>
            </a:r>
          </a:p>
          <a:p>
            <a:pPr>
              <a:lnSpc>
                <a:spcPct val="150000"/>
              </a:lnSpc>
            </a:pPr>
            <a:endParaRPr lang="en-GB" sz="1200" dirty="0"/>
          </a:p>
          <a:p>
            <a:pPr>
              <a:lnSpc>
                <a:spcPct val="150000"/>
              </a:lnSpc>
            </a:pPr>
            <a:r>
              <a:rPr lang="en-GB" sz="1200" dirty="0"/>
              <a:t> 4. What does your thumb show the direction of?</a:t>
            </a:r>
          </a:p>
          <a:p>
            <a:pPr>
              <a:lnSpc>
                <a:spcPct val="150000"/>
              </a:lnSpc>
            </a:pPr>
            <a:r>
              <a:rPr lang="en-GB" sz="1200" dirty="0"/>
              <a:t> ……………………………………………………………………………………………………………………………………………………</a:t>
            </a:r>
          </a:p>
          <a:p>
            <a:pPr marL="228600" indent="-228600">
              <a:lnSpc>
                <a:spcPct val="150000"/>
              </a:lnSpc>
              <a:buFont typeface="+mj-lt"/>
              <a:buAutoNum type="arabicPeriod"/>
            </a:pPr>
            <a:endParaRPr lang="en-GB" sz="1200" dirty="0"/>
          </a:p>
          <a:p>
            <a:pPr>
              <a:lnSpc>
                <a:spcPct val="150000"/>
              </a:lnSpc>
            </a:pPr>
            <a:r>
              <a:rPr lang="en-GB" sz="1200" dirty="0"/>
              <a:t>5. What is the current represented by on you left hand?</a:t>
            </a:r>
          </a:p>
          <a:p>
            <a:pPr>
              <a:lnSpc>
                <a:spcPct val="150000"/>
              </a:lnSpc>
            </a:pPr>
            <a:r>
              <a:rPr lang="en-GB" sz="1200" dirty="0"/>
              <a:t>………………………………………………………………………………………………………………………………………………………</a:t>
            </a:r>
          </a:p>
          <a:p>
            <a:pPr marL="228600" indent="-228600">
              <a:lnSpc>
                <a:spcPct val="150000"/>
              </a:lnSpc>
              <a:buFont typeface="+mj-lt"/>
              <a:buAutoNum type="arabicPeriod"/>
            </a:pPr>
            <a:endParaRPr lang="en-GB" sz="1200" dirty="0"/>
          </a:p>
          <a:p>
            <a:pPr>
              <a:lnSpc>
                <a:spcPct val="150000"/>
              </a:lnSpc>
            </a:pPr>
            <a:r>
              <a:rPr lang="en-GB" sz="1200" dirty="0"/>
              <a:t>6. What is the motion represented by on your left hand?</a:t>
            </a:r>
          </a:p>
          <a:p>
            <a:pPr>
              <a:lnSpc>
                <a:spcPct val="150000"/>
              </a:lnSpc>
            </a:pPr>
            <a:r>
              <a:rPr lang="en-GB" sz="1200" dirty="0"/>
              <a:t>   ………………………………………………………………………………………………………………………………………………………</a:t>
            </a:r>
          </a:p>
          <a:p>
            <a:pPr marL="228600" indent="-228600">
              <a:lnSpc>
                <a:spcPct val="150000"/>
              </a:lnSpc>
              <a:buFont typeface="+mj-lt"/>
              <a:buAutoNum type="arabicPeriod"/>
            </a:pPr>
            <a:endParaRPr lang="en-GB" sz="1200" dirty="0"/>
          </a:p>
          <a:p>
            <a:pPr>
              <a:lnSpc>
                <a:spcPct val="150000"/>
              </a:lnSpc>
            </a:pPr>
            <a:r>
              <a:rPr lang="en-GB" sz="1200" dirty="0"/>
              <a:t>7. What is the magnetic field represented by on your left hand? ………………………………………………………………………………………………………………………………………………………</a:t>
            </a:r>
          </a:p>
          <a:p>
            <a:pPr>
              <a:lnSpc>
                <a:spcPct val="150000"/>
              </a:lnSpc>
            </a:pPr>
            <a:r>
              <a:rPr lang="en-GB" sz="1200" dirty="0"/>
              <a:t>8. Conventional current is represented by which finger?</a:t>
            </a:r>
          </a:p>
          <a:p>
            <a:pPr>
              <a:lnSpc>
                <a:spcPct val="150000"/>
              </a:lnSpc>
            </a:pPr>
            <a:r>
              <a:rPr lang="en-GB" sz="1200" dirty="0"/>
              <a:t>………………………………………………………………………………………………………………………………………………………</a:t>
            </a:r>
          </a:p>
          <a:p>
            <a:pPr>
              <a:lnSpc>
                <a:spcPct val="150000"/>
              </a:lnSpc>
            </a:pPr>
            <a:r>
              <a:rPr lang="en-GB" sz="1200" dirty="0"/>
              <a:t>9.Magnetic field is represented by  your first finger. What shows motion? ……………………………………………………………………………………</a:t>
            </a:r>
          </a:p>
          <a:p>
            <a:pPr>
              <a:lnSpc>
                <a:spcPct val="150000"/>
              </a:lnSpc>
            </a:pPr>
            <a:r>
              <a:rPr lang="en-GB" sz="1200" dirty="0"/>
              <a:t>10. The motor effect is when a wire moves in a magnetic field. What rule shows us the direction of all three parts?…………………………………………………… ……………………………………………………………………………</a:t>
            </a:r>
          </a:p>
          <a:p>
            <a:pPr>
              <a:lnSpc>
                <a:spcPct val="150000"/>
              </a:lnSpc>
            </a:pPr>
            <a:r>
              <a:rPr lang="en-GB" sz="1200" dirty="0"/>
              <a:t> </a:t>
            </a:r>
          </a:p>
          <a:p>
            <a:pPr>
              <a:lnSpc>
                <a:spcPct val="150000"/>
              </a:lnSpc>
            </a:pPr>
            <a:r>
              <a:rPr lang="en-GB" sz="1200" dirty="0"/>
              <a:t>. </a:t>
            </a:r>
          </a:p>
          <a:p>
            <a:pPr>
              <a:lnSpc>
                <a:spcPct val="150000"/>
              </a:lnSpc>
            </a:pPr>
            <a:endParaRPr lang="en-GB" sz="1200" dirty="0"/>
          </a:p>
          <a:p>
            <a:pPr marL="228600" indent="-228600">
              <a:lnSpc>
                <a:spcPct val="150000"/>
              </a:lnSpc>
              <a:buFont typeface="+mj-lt"/>
              <a:buAutoNum type="arabicPeriod"/>
            </a:pPr>
            <a:endParaRPr lang="en-GB" sz="1200" dirty="0"/>
          </a:p>
          <a:p>
            <a:pPr marL="228600" indent="-228600">
              <a:lnSpc>
                <a:spcPct val="150000"/>
              </a:lnSpc>
              <a:buFont typeface="+mj-lt"/>
              <a:buAutoNum type="arabicPeriod"/>
            </a:pPr>
            <a:endParaRPr lang="en-GB" sz="1200" dirty="0"/>
          </a:p>
          <a:p>
            <a:pPr marL="228600" indent="-228600">
              <a:lnSpc>
                <a:spcPct val="150000"/>
              </a:lnSpc>
              <a:buFont typeface="+mj-lt"/>
              <a:buAutoNum type="arabicPeriod"/>
            </a:pPr>
            <a:endParaRPr lang="en-GB" sz="1200" b="1" u="sng" dirty="0"/>
          </a:p>
          <a:p>
            <a:pPr>
              <a:lnSpc>
                <a:spcPct val="150000"/>
              </a:lnSpc>
            </a:pPr>
            <a:endParaRPr lang="en-GB" sz="1200" dirty="0"/>
          </a:p>
          <a:p>
            <a:pPr>
              <a:lnSpc>
                <a:spcPct val="150000"/>
              </a:lnSpc>
            </a:pPr>
            <a:endParaRPr lang="en-GB" sz="1200" dirty="0"/>
          </a:p>
        </p:txBody>
      </p:sp>
      <p:sp>
        <p:nvSpPr>
          <p:cNvPr id="2" name="TextBox 1">
            <a:extLst>
              <a:ext uri="{FF2B5EF4-FFF2-40B4-BE49-F238E27FC236}">
                <a16:creationId xmlns:a16="http://schemas.microsoft.com/office/drawing/2014/main" id="{6117DC07-E07C-33B0-5E45-82FB5FEF601C}"/>
              </a:ext>
            </a:extLst>
          </p:cNvPr>
          <p:cNvSpPr txBox="1"/>
          <p:nvPr/>
        </p:nvSpPr>
        <p:spPr>
          <a:xfrm>
            <a:off x="3166281" y="559558"/>
            <a:ext cx="2954404" cy="276999"/>
          </a:xfrm>
          <a:prstGeom prst="rect">
            <a:avLst/>
          </a:prstGeom>
          <a:noFill/>
          <a:ln>
            <a:solidFill>
              <a:schemeClr val="tx1"/>
            </a:solidFill>
          </a:ln>
        </p:spPr>
        <p:txBody>
          <a:bodyPr wrap="square" rtlCol="0">
            <a:spAutoFit/>
          </a:bodyPr>
          <a:lstStyle/>
          <a:p>
            <a:r>
              <a:rPr lang="en-GB" sz="1200" dirty="0"/>
              <a:t>Directions of current field and motion</a:t>
            </a:r>
          </a:p>
        </p:txBody>
      </p:sp>
      <p:sp>
        <p:nvSpPr>
          <p:cNvPr id="3" name="TextBox 2">
            <a:extLst>
              <a:ext uri="{FF2B5EF4-FFF2-40B4-BE49-F238E27FC236}">
                <a16:creationId xmlns:a16="http://schemas.microsoft.com/office/drawing/2014/main" id="{D20BB3A8-2719-4C08-1C9E-E701D75ABA73}"/>
              </a:ext>
            </a:extLst>
          </p:cNvPr>
          <p:cNvSpPr txBox="1"/>
          <p:nvPr/>
        </p:nvSpPr>
        <p:spPr>
          <a:xfrm>
            <a:off x="2982118" y="1591938"/>
            <a:ext cx="3322729" cy="276999"/>
          </a:xfrm>
          <a:prstGeom prst="rect">
            <a:avLst/>
          </a:prstGeom>
          <a:noFill/>
          <a:ln>
            <a:solidFill>
              <a:schemeClr val="tx1"/>
            </a:solidFill>
          </a:ln>
        </p:spPr>
        <p:txBody>
          <a:bodyPr wrap="square" rtlCol="0">
            <a:spAutoFit/>
          </a:bodyPr>
          <a:lstStyle/>
          <a:p>
            <a:r>
              <a:rPr lang="en-GB" sz="1200" dirty="0"/>
              <a:t>field</a:t>
            </a:r>
          </a:p>
        </p:txBody>
      </p:sp>
      <p:sp>
        <p:nvSpPr>
          <p:cNvPr id="5" name="TextBox 4">
            <a:extLst>
              <a:ext uri="{FF2B5EF4-FFF2-40B4-BE49-F238E27FC236}">
                <a16:creationId xmlns:a16="http://schemas.microsoft.com/office/drawing/2014/main" id="{7527303F-09C5-D8E9-7909-1D903A7A4639}"/>
              </a:ext>
            </a:extLst>
          </p:cNvPr>
          <p:cNvSpPr txBox="1"/>
          <p:nvPr/>
        </p:nvSpPr>
        <p:spPr>
          <a:xfrm>
            <a:off x="2743980" y="2234637"/>
            <a:ext cx="3376705" cy="276999"/>
          </a:xfrm>
          <a:prstGeom prst="rect">
            <a:avLst/>
          </a:prstGeom>
          <a:noFill/>
          <a:ln>
            <a:solidFill>
              <a:schemeClr val="tx1"/>
            </a:solidFill>
          </a:ln>
        </p:spPr>
        <p:txBody>
          <a:bodyPr wrap="square" rtlCol="0">
            <a:spAutoFit/>
          </a:bodyPr>
          <a:lstStyle/>
          <a:p>
            <a:r>
              <a:rPr lang="en-GB" sz="1200" dirty="0"/>
              <a:t>current</a:t>
            </a:r>
          </a:p>
        </p:txBody>
      </p:sp>
      <p:sp>
        <p:nvSpPr>
          <p:cNvPr id="7" name="TextBox 6">
            <a:extLst>
              <a:ext uri="{FF2B5EF4-FFF2-40B4-BE49-F238E27FC236}">
                <a16:creationId xmlns:a16="http://schemas.microsoft.com/office/drawing/2014/main" id="{1695ECDE-B23B-B68E-D0B6-948C85BB4AE7}"/>
              </a:ext>
            </a:extLst>
          </p:cNvPr>
          <p:cNvSpPr txBox="1"/>
          <p:nvPr/>
        </p:nvSpPr>
        <p:spPr>
          <a:xfrm>
            <a:off x="2656329" y="3140330"/>
            <a:ext cx="3464356" cy="276999"/>
          </a:xfrm>
          <a:prstGeom prst="rect">
            <a:avLst/>
          </a:prstGeom>
          <a:noFill/>
          <a:ln>
            <a:solidFill>
              <a:schemeClr val="tx1"/>
            </a:solidFill>
          </a:ln>
        </p:spPr>
        <p:txBody>
          <a:bodyPr wrap="square" rtlCol="0">
            <a:spAutoFit/>
          </a:bodyPr>
          <a:lstStyle/>
          <a:p>
            <a:r>
              <a:rPr lang="en-GB" sz="1200" dirty="0"/>
              <a:t>Motion </a:t>
            </a:r>
          </a:p>
        </p:txBody>
      </p:sp>
      <p:sp>
        <p:nvSpPr>
          <p:cNvPr id="8" name="TextBox 7">
            <a:extLst>
              <a:ext uri="{FF2B5EF4-FFF2-40B4-BE49-F238E27FC236}">
                <a16:creationId xmlns:a16="http://schemas.microsoft.com/office/drawing/2014/main" id="{6900A379-70F9-85E6-3706-E200F9FE0C53}"/>
              </a:ext>
            </a:extLst>
          </p:cNvPr>
          <p:cNvSpPr txBox="1"/>
          <p:nvPr/>
        </p:nvSpPr>
        <p:spPr>
          <a:xfrm>
            <a:off x="2406423" y="3912639"/>
            <a:ext cx="3376706" cy="276999"/>
          </a:xfrm>
          <a:prstGeom prst="rect">
            <a:avLst/>
          </a:prstGeom>
          <a:noFill/>
          <a:ln>
            <a:solidFill>
              <a:schemeClr val="tx1"/>
            </a:solidFill>
          </a:ln>
        </p:spPr>
        <p:txBody>
          <a:bodyPr wrap="square" rtlCol="0">
            <a:spAutoFit/>
          </a:bodyPr>
          <a:lstStyle/>
          <a:p>
            <a:r>
              <a:rPr lang="en-GB" sz="1200" dirty="0"/>
              <a:t>2</a:t>
            </a:r>
            <a:r>
              <a:rPr lang="en-GB" sz="1200" baseline="30000" dirty="0"/>
              <a:t>nd</a:t>
            </a:r>
            <a:r>
              <a:rPr lang="en-GB" sz="1200" dirty="0"/>
              <a:t> finger</a:t>
            </a:r>
          </a:p>
        </p:txBody>
      </p:sp>
      <p:sp>
        <p:nvSpPr>
          <p:cNvPr id="9" name="TextBox 8">
            <a:extLst>
              <a:ext uri="{FF2B5EF4-FFF2-40B4-BE49-F238E27FC236}">
                <a16:creationId xmlns:a16="http://schemas.microsoft.com/office/drawing/2014/main" id="{9F806AF2-FC19-8157-089B-AB829A27B64C}"/>
              </a:ext>
            </a:extLst>
          </p:cNvPr>
          <p:cNvSpPr txBox="1"/>
          <p:nvPr/>
        </p:nvSpPr>
        <p:spPr>
          <a:xfrm>
            <a:off x="2823046" y="4844542"/>
            <a:ext cx="3130921" cy="276999"/>
          </a:xfrm>
          <a:prstGeom prst="rect">
            <a:avLst/>
          </a:prstGeom>
          <a:noFill/>
          <a:ln>
            <a:solidFill>
              <a:schemeClr val="tx1"/>
            </a:solidFill>
          </a:ln>
        </p:spPr>
        <p:txBody>
          <a:bodyPr wrap="square" rtlCol="0">
            <a:spAutoFit/>
          </a:bodyPr>
          <a:lstStyle/>
          <a:p>
            <a:r>
              <a:rPr lang="en-GB" sz="1200" dirty="0"/>
              <a:t>thumb</a:t>
            </a:r>
          </a:p>
        </p:txBody>
      </p:sp>
      <p:sp>
        <p:nvSpPr>
          <p:cNvPr id="10" name="TextBox 9">
            <a:extLst>
              <a:ext uri="{FF2B5EF4-FFF2-40B4-BE49-F238E27FC236}">
                <a16:creationId xmlns:a16="http://schemas.microsoft.com/office/drawing/2014/main" id="{A5A98006-DBE9-9C79-A880-C3599D3C155A}"/>
              </a:ext>
            </a:extLst>
          </p:cNvPr>
          <p:cNvSpPr txBox="1"/>
          <p:nvPr/>
        </p:nvSpPr>
        <p:spPr>
          <a:xfrm>
            <a:off x="2406423" y="5552756"/>
            <a:ext cx="3406588" cy="276999"/>
          </a:xfrm>
          <a:prstGeom prst="rect">
            <a:avLst/>
          </a:prstGeom>
          <a:noFill/>
          <a:ln>
            <a:solidFill>
              <a:schemeClr val="tx1"/>
            </a:solidFill>
          </a:ln>
        </p:spPr>
        <p:txBody>
          <a:bodyPr wrap="square" rtlCol="0">
            <a:spAutoFit/>
          </a:bodyPr>
          <a:lstStyle/>
          <a:p>
            <a:r>
              <a:rPr lang="en-GB" sz="1200" dirty="0"/>
              <a:t>1</a:t>
            </a:r>
            <a:r>
              <a:rPr lang="en-GB" sz="1200" baseline="30000" dirty="0"/>
              <a:t>st</a:t>
            </a:r>
            <a:r>
              <a:rPr lang="en-GB" sz="1200" dirty="0"/>
              <a:t> finger</a:t>
            </a:r>
          </a:p>
        </p:txBody>
      </p:sp>
      <p:sp>
        <p:nvSpPr>
          <p:cNvPr id="11" name="TextBox 10">
            <a:extLst>
              <a:ext uri="{FF2B5EF4-FFF2-40B4-BE49-F238E27FC236}">
                <a16:creationId xmlns:a16="http://schemas.microsoft.com/office/drawing/2014/main" id="{3955E52B-4A08-157E-1646-C0BF8601D557}"/>
              </a:ext>
            </a:extLst>
          </p:cNvPr>
          <p:cNvSpPr txBox="1"/>
          <p:nvPr/>
        </p:nvSpPr>
        <p:spPr>
          <a:xfrm>
            <a:off x="2695535" y="6770863"/>
            <a:ext cx="2828364" cy="276999"/>
          </a:xfrm>
          <a:prstGeom prst="rect">
            <a:avLst/>
          </a:prstGeom>
          <a:noFill/>
          <a:ln>
            <a:solidFill>
              <a:schemeClr val="tx1"/>
            </a:solidFill>
          </a:ln>
        </p:spPr>
        <p:txBody>
          <a:bodyPr wrap="square" rtlCol="0">
            <a:spAutoFit/>
          </a:bodyPr>
          <a:lstStyle/>
          <a:p>
            <a:r>
              <a:rPr lang="en-GB" sz="1200" dirty="0"/>
              <a:t>thumb</a:t>
            </a:r>
          </a:p>
        </p:txBody>
      </p:sp>
      <p:sp>
        <p:nvSpPr>
          <p:cNvPr id="13" name="TextBox 12">
            <a:extLst>
              <a:ext uri="{FF2B5EF4-FFF2-40B4-BE49-F238E27FC236}">
                <a16:creationId xmlns:a16="http://schemas.microsoft.com/office/drawing/2014/main" id="{E0162140-8B6B-7FD8-453B-DC850496C00F}"/>
              </a:ext>
            </a:extLst>
          </p:cNvPr>
          <p:cNvSpPr txBox="1"/>
          <p:nvPr/>
        </p:nvSpPr>
        <p:spPr>
          <a:xfrm>
            <a:off x="3027552" y="6090158"/>
            <a:ext cx="2721908" cy="276999"/>
          </a:xfrm>
          <a:prstGeom prst="rect">
            <a:avLst/>
          </a:prstGeom>
          <a:noFill/>
          <a:ln>
            <a:solidFill>
              <a:schemeClr val="tx1"/>
            </a:solidFill>
          </a:ln>
        </p:spPr>
        <p:txBody>
          <a:bodyPr wrap="square" rtlCol="0">
            <a:spAutoFit/>
          </a:bodyPr>
          <a:lstStyle/>
          <a:p>
            <a:r>
              <a:rPr lang="en-GB" sz="1200" dirty="0"/>
              <a:t>2</a:t>
            </a:r>
            <a:r>
              <a:rPr lang="en-GB" sz="1200" baseline="30000" dirty="0"/>
              <a:t>nd</a:t>
            </a:r>
            <a:r>
              <a:rPr lang="en-GB" sz="1200" dirty="0"/>
              <a:t> finger</a:t>
            </a:r>
          </a:p>
        </p:txBody>
      </p:sp>
      <p:sp>
        <p:nvSpPr>
          <p:cNvPr id="15" name="TextBox 14">
            <a:extLst>
              <a:ext uri="{FF2B5EF4-FFF2-40B4-BE49-F238E27FC236}">
                <a16:creationId xmlns:a16="http://schemas.microsoft.com/office/drawing/2014/main" id="{7DF28275-41A0-6CE7-022C-24788A1529C7}"/>
              </a:ext>
            </a:extLst>
          </p:cNvPr>
          <p:cNvSpPr txBox="1"/>
          <p:nvPr/>
        </p:nvSpPr>
        <p:spPr>
          <a:xfrm>
            <a:off x="2823046" y="7365305"/>
            <a:ext cx="2855258" cy="276999"/>
          </a:xfrm>
          <a:prstGeom prst="rect">
            <a:avLst/>
          </a:prstGeom>
          <a:noFill/>
          <a:ln>
            <a:solidFill>
              <a:schemeClr val="tx1"/>
            </a:solidFill>
          </a:ln>
        </p:spPr>
        <p:txBody>
          <a:bodyPr wrap="square" rtlCol="0">
            <a:spAutoFit/>
          </a:bodyPr>
          <a:lstStyle/>
          <a:p>
            <a:r>
              <a:rPr lang="en-GB" sz="1200" dirty="0"/>
              <a:t>Fleming left hand rule</a:t>
            </a:r>
          </a:p>
        </p:txBody>
      </p:sp>
      <p:sp>
        <p:nvSpPr>
          <p:cNvPr id="12" name="Slide Number Placeholder 11">
            <a:extLst>
              <a:ext uri="{FF2B5EF4-FFF2-40B4-BE49-F238E27FC236}">
                <a16:creationId xmlns:a16="http://schemas.microsoft.com/office/drawing/2014/main" id="{FEFB5920-05A1-77EA-92E1-85471AC89D96}"/>
              </a:ext>
            </a:extLst>
          </p:cNvPr>
          <p:cNvSpPr>
            <a:spLocks noGrp="1"/>
          </p:cNvSpPr>
          <p:nvPr>
            <p:ph type="sldNum" sz="quarter" idx="12"/>
          </p:nvPr>
        </p:nvSpPr>
        <p:spPr/>
        <p:txBody>
          <a:bodyPr/>
          <a:lstStyle/>
          <a:p>
            <a:fld id="{A49C798E-A141-4728-B2C1-C020555BD9EF}" type="slidenum">
              <a:rPr lang="en-GB" smtClean="0"/>
              <a:t>38</a:t>
            </a:fld>
            <a:endParaRPr lang="en-GB"/>
          </a:p>
        </p:txBody>
      </p:sp>
    </p:spTree>
    <p:extLst>
      <p:ext uri="{BB962C8B-B14F-4D97-AF65-F5344CB8AC3E}">
        <p14:creationId xmlns:p14="http://schemas.microsoft.com/office/powerpoint/2010/main" val="4104079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8096704"/>
          </a:xfrm>
          <a:prstGeom prst="rect">
            <a:avLst/>
          </a:prstGeom>
          <a:noFill/>
          <a:ln w="28575">
            <a:noFill/>
          </a:ln>
        </p:spPr>
        <p:txBody>
          <a:bodyPr wrap="square" rtlCol="0">
            <a:spAutoFit/>
          </a:bodyPr>
          <a:lstStyle/>
          <a:p>
            <a:pPr>
              <a:lnSpc>
                <a:spcPct val="150000"/>
              </a:lnSpc>
            </a:pPr>
            <a:r>
              <a:rPr lang="en-GB" sz="1200" b="1" u="sng" dirty="0"/>
              <a:t>Contrasting concepts</a:t>
            </a:r>
          </a:p>
          <a:p>
            <a:pPr>
              <a:lnSpc>
                <a:spcPct val="150000"/>
              </a:lnSpc>
            </a:pPr>
            <a:endParaRPr lang="en-GB" sz="1200" b="1" u="sng" dirty="0"/>
          </a:p>
          <a:p>
            <a:pPr>
              <a:lnSpc>
                <a:spcPct val="150000"/>
              </a:lnSpc>
            </a:pPr>
            <a:r>
              <a:rPr lang="en-GB" sz="1200" dirty="0"/>
              <a:t>I DO</a:t>
            </a:r>
          </a:p>
          <a:p>
            <a:pPr>
              <a:lnSpc>
                <a:spcPct val="150000"/>
              </a:lnSpc>
            </a:pPr>
            <a:r>
              <a:rPr lang="en-GB" sz="1200" dirty="0"/>
              <a:t>Compare what the first finger shows to the thumb</a:t>
            </a:r>
          </a:p>
          <a:p>
            <a:pPr>
              <a:lnSpc>
                <a:spcPct val="150000"/>
              </a:lnSpc>
            </a:pPr>
            <a:r>
              <a:rPr lang="en-GB" sz="1200" dirty="0"/>
              <a:t>…………………………………………………………………………………………………………………………………………………………</a:t>
            </a:r>
          </a:p>
          <a:p>
            <a:pPr>
              <a:lnSpc>
                <a:spcPct val="150000"/>
              </a:lnSpc>
            </a:pPr>
            <a:r>
              <a:rPr lang="en-GB" sz="1200" dirty="0"/>
              <a:t>……………………………………………………………………………………………………………………………………………………….</a:t>
            </a:r>
          </a:p>
          <a:p>
            <a:pPr>
              <a:lnSpc>
                <a:spcPct val="150000"/>
              </a:lnSpc>
            </a:pPr>
            <a:r>
              <a:rPr lang="en-GB" sz="1200" dirty="0"/>
              <a:t>.</a:t>
            </a:r>
            <a:r>
              <a:rPr lang="en-GB" sz="1200" b="1" u="sng" dirty="0"/>
              <a:t>WE DO</a:t>
            </a:r>
          </a:p>
          <a:p>
            <a:pPr>
              <a:lnSpc>
                <a:spcPct val="150000"/>
              </a:lnSpc>
            </a:pPr>
            <a:r>
              <a:rPr lang="en-GB" sz="1200" dirty="0"/>
              <a:t>Compare what the thumb shows to the second finger  …………………………………………………………………………………………………………………………………………………………………………………………………………………………………………………………………………………………………………………</a:t>
            </a:r>
          </a:p>
          <a:p>
            <a:pPr>
              <a:lnSpc>
                <a:spcPct val="150000"/>
              </a:lnSpc>
            </a:pPr>
            <a:r>
              <a:rPr lang="en-GB" sz="1200" dirty="0"/>
              <a:t>.</a:t>
            </a:r>
            <a:r>
              <a:rPr lang="en-GB" sz="1200" b="1" u="sng" dirty="0"/>
              <a:t>YOU DO</a:t>
            </a:r>
          </a:p>
          <a:p>
            <a:pPr>
              <a:lnSpc>
                <a:spcPct val="150000"/>
              </a:lnSpc>
            </a:pPr>
            <a:r>
              <a:rPr lang="en-GB" sz="1200" dirty="0"/>
              <a:t>Compare what the second finger shows to the first finger </a:t>
            </a:r>
          </a:p>
          <a:p>
            <a:pPr>
              <a:lnSpc>
                <a:spcPct val="150000"/>
              </a:lnSpc>
            </a:pPr>
            <a:r>
              <a:rPr lang="en-GB" sz="1200" dirty="0"/>
              <a:t>………………………………………………………………………………………………………………………………………………………………. ………………………………………………………………………………………………………………………………………………….</a:t>
            </a:r>
          </a:p>
          <a:p>
            <a:pPr>
              <a:lnSpc>
                <a:spcPct val="150000"/>
              </a:lnSpc>
            </a:pPr>
            <a:r>
              <a:rPr lang="en-GB" sz="1200" dirty="0"/>
              <a:t>Compare the units of flux to the units of length </a:t>
            </a:r>
          </a:p>
          <a:p>
            <a:pPr>
              <a:lnSpc>
                <a:spcPct val="150000"/>
              </a:lnSpc>
            </a:pPr>
            <a:r>
              <a:rPr lang="en-GB" sz="1200" dirty="0"/>
              <a:t>………………………………………………………………………………………………………………………………………………………………. ………………………………………………………………………………………………………………………………………………….</a:t>
            </a:r>
          </a:p>
          <a:p>
            <a:pPr>
              <a:lnSpc>
                <a:spcPct val="150000"/>
              </a:lnSpc>
            </a:pPr>
            <a:r>
              <a:rPr lang="en-GB" sz="1200" dirty="0"/>
              <a:t>Compare the units of current to the units of force</a:t>
            </a:r>
          </a:p>
          <a:p>
            <a:pPr>
              <a:lnSpc>
                <a:spcPct val="150000"/>
              </a:lnSpc>
            </a:pPr>
            <a:r>
              <a:rPr lang="en-GB" sz="1200" dirty="0"/>
              <a:t>……………………………………………………………………………………………………………………………………………………………………………………………………………………………………………………………………………………………………………………</a:t>
            </a:r>
          </a:p>
          <a:p>
            <a:pPr>
              <a:lnSpc>
                <a:spcPct val="150000"/>
              </a:lnSpc>
            </a:pPr>
            <a:r>
              <a:rPr lang="en-GB" sz="1200" dirty="0"/>
              <a:t>.Compare the units of force to the units of flux </a:t>
            </a:r>
          </a:p>
          <a:p>
            <a:pPr>
              <a:lnSpc>
                <a:spcPct val="150000"/>
              </a:lnSpc>
            </a:pPr>
            <a:r>
              <a:rPr lang="en-GB" sz="1200" dirty="0"/>
              <a:t>………………………………………………………………………………………………………………………………………………………….</a:t>
            </a:r>
          </a:p>
          <a:p>
            <a:pPr>
              <a:lnSpc>
                <a:spcPct val="150000"/>
              </a:lnSpc>
            </a:pPr>
            <a:r>
              <a:rPr lang="en-GB" sz="1200" dirty="0"/>
              <a:t>……………………………………………………………………………………………………………………………………………………….</a:t>
            </a:r>
          </a:p>
          <a:p>
            <a:pPr>
              <a:lnSpc>
                <a:spcPct val="150000"/>
              </a:lnSpc>
            </a:pPr>
            <a:endParaRPr lang="en-GB" sz="1200" dirty="0"/>
          </a:p>
          <a:p>
            <a:pPr>
              <a:lnSpc>
                <a:spcPct val="150000"/>
              </a:lnSpc>
            </a:pPr>
            <a:endParaRPr lang="en-GB" sz="1200" dirty="0"/>
          </a:p>
          <a:p>
            <a:pPr marL="228600" indent="-228600">
              <a:lnSpc>
                <a:spcPct val="150000"/>
              </a:lnSpc>
              <a:buFont typeface="+mj-lt"/>
              <a:buAutoNum type="arabicPeriod"/>
            </a:pPr>
            <a:endParaRPr lang="en-GB" sz="1200" b="1" u="sng" dirty="0"/>
          </a:p>
          <a:p>
            <a:pPr>
              <a:lnSpc>
                <a:spcPct val="150000"/>
              </a:lnSpc>
            </a:pPr>
            <a:endParaRPr lang="en-GB" sz="1200" dirty="0"/>
          </a:p>
          <a:p>
            <a:pPr>
              <a:lnSpc>
                <a:spcPct val="150000"/>
              </a:lnSpc>
            </a:pPr>
            <a:endParaRPr lang="en-GB" sz="1200" dirty="0"/>
          </a:p>
        </p:txBody>
      </p:sp>
      <p:sp>
        <p:nvSpPr>
          <p:cNvPr id="2" name="TextBox 1">
            <a:extLst>
              <a:ext uri="{FF2B5EF4-FFF2-40B4-BE49-F238E27FC236}">
                <a16:creationId xmlns:a16="http://schemas.microsoft.com/office/drawing/2014/main" id="{4E18BD0C-A161-ADD2-F3A2-50849B2C61E8}"/>
              </a:ext>
            </a:extLst>
          </p:cNvPr>
          <p:cNvSpPr txBox="1"/>
          <p:nvPr/>
        </p:nvSpPr>
        <p:spPr>
          <a:xfrm>
            <a:off x="2743673" y="1588068"/>
            <a:ext cx="3639670" cy="276999"/>
          </a:xfrm>
          <a:prstGeom prst="rect">
            <a:avLst/>
          </a:prstGeom>
          <a:noFill/>
          <a:ln>
            <a:solidFill>
              <a:schemeClr val="tx1"/>
            </a:solidFill>
          </a:ln>
        </p:spPr>
        <p:txBody>
          <a:bodyPr wrap="square" rtlCol="0">
            <a:spAutoFit/>
          </a:bodyPr>
          <a:lstStyle/>
          <a:p>
            <a:r>
              <a:rPr lang="en-GB" sz="1200" dirty="0"/>
              <a:t>Field to Motion or force direction</a:t>
            </a:r>
          </a:p>
        </p:txBody>
      </p:sp>
      <p:sp>
        <p:nvSpPr>
          <p:cNvPr id="7" name="TextBox 6">
            <a:extLst>
              <a:ext uri="{FF2B5EF4-FFF2-40B4-BE49-F238E27FC236}">
                <a16:creationId xmlns:a16="http://schemas.microsoft.com/office/drawing/2014/main" id="{D3907767-181F-86CF-751D-5C6C3DFC100B}"/>
              </a:ext>
            </a:extLst>
          </p:cNvPr>
          <p:cNvSpPr txBox="1"/>
          <p:nvPr/>
        </p:nvSpPr>
        <p:spPr>
          <a:xfrm>
            <a:off x="2253630" y="2703734"/>
            <a:ext cx="3465233" cy="276999"/>
          </a:xfrm>
          <a:prstGeom prst="rect">
            <a:avLst/>
          </a:prstGeom>
          <a:noFill/>
          <a:ln>
            <a:solidFill>
              <a:schemeClr val="tx1"/>
            </a:solidFill>
          </a:ln>
        </p:spPr>
        <p:txBody>
          <a:bodyPr wrap="square" rtlCol="0">
            <a:spAutoFit/>
          </a:bodyPr>
          <a:lstStyle/>
          <a:p>
            <a:r>
              <a:rPr lang="en-GB" sz="1200" dirty="0"/>
              <a:t>Motion or force to current</a:t>
            </a:r>
          </a:p>
        </p:txBody>
      </p:sp>
      <p:sp>
        <p:nvSpPr>
          <p:cNvPr id="8" name="TextBox 7">
            <a:extLst>
              <a:ext uri="{FF2B5EF4-FFF2-40B4-BE49-F238E27FC236}">
                <a16:creationId xmlns:a16="http://schemas.microsoft.com/office/drawing/2014/main" id="{17C79170-0D51-1FF4-641B-8198E0D89EA2}"/>
              </a:ext>
            </a:extLst>
          </p:cNvPr>
          <p:cNvSpPr txBox="1"/>
          <p:nvPr/>
        </p:nvSpPr>
        <p:spPr>
          <a:xfrm>
            <a:off x="1875752" y="3834182"/>
            <a:ext cx="3639670" cy="276999"/>
          </a:xfrm>
          <a:prstGeom prst="rect">
            <a:avLst/>
          </a:prstGeom>
          <a:noFill/>
          <a:ln>
            <a:solidFill>
              <a:schemeClr val="tx1"/>
            </a:solidFill>
          </a:ln>
        </p:spPr>
        <p:txBody>
          <a:bodyPr wrap="square" rtlCol="0">
            <a:spAutoFit/>
          </a:bodyPr>
          <a:lstStyle/>
          <a:p>
            <a:r>
              <a:rPr lang="en-GB" sz="1200" dirty="0"/>
              <a:t>Current to field</a:t>
            </a:r>
          </a:p>
        </p:txBody>
      </p:sp>
      <p:sp>
        <p:nvSpPr>
          <p:cNvPr id="9" name="TextBox 8">
            <a:extLst>
              <a:ext uri="{FF2B5EF4-FFF2-40B4-BE49-F238E27FC236}">
                <a16:creationId xmlns:a16="http://schemas.microsoft.com/office/drawing/2014/main" id="{0C5CC282-8CC1-496D-3D43-FF760A150A60}"/>
              </a:ext>
            </a:extLst>
          </p:cNvPr>
          <p:cNvSpPr txBox="1"/>
          <p:nvPr/>
        </p:nvSpPr>
        <p:spPr>
          <a:xfrm>
            <a:off x="2168840" y="4658516"/>
            <a:ext cx="3550023" cy="276999"/>
          </a:xfrm>
          <a:prstGeom prst="rect">
            <a:avLst/>
          </a:prstGeom>
          <a:noFill/>
          <a:ln>
            <a:solidFill>
              <a:schemeClr val="tx1"/>
            </a:solidFill>
          </a:ln>
        </p:spPr>
        <p:txBody>
          <a:bodyPr wrap="square" rtlCol="0">
            <a:spAutoFit/>
          </a:bodyPr>
          <a:lstStyle/>
          <a:p>
            <a:r>
              <a:rPr lang="en-GB" sz="1200" dirty="0"/>
              <a:t>Flux is tesla length is metres</a:t>
            </a:r>
          </a:p>
        </p:txBody>
      </p:sp>
      <p:sp>
        <p:nvSpPr>
          <p:cNvPr id="10" name="TextBox 9">
            <a:extLst>
              <a:ext uri="{FF2B5EF4-FFF2-40B4-BE49-F238E27FC236}">
                <a16:creationId xmlns:a16="http://schemas.microsoft.com/office/drawing/2014/main" id="{24BDDDED-CF80-E25C-90A4-5E8946568CB3}"/>
              </a:ext>
            </a:extLst>
          </p:cNvPr>
          <p:cNvSpPr txBox="1"/>
          <p:nvPr/>
        </p:nvSpPr>
        <p:spPr>
          <a:xfrm>
            <a:off x="2211234" y="5469809"/>
            <a:ext cx="3550023" cy="276999"/>
          </a:xfrm>
          <a:prstGeom prst="rect">
            <a:avLst/>
          </a:prstGeom>
          <a:noFill/>
          <a:ln>
            <a:solidFill>
              <a:schemeClr val="tx1"/>
            </a:solidFill>
          </a:ln>
        </p:spPr>
        <p:txBody>
          <a:bodyPr wrap="square" rtlCol="0">
            <a:spAutoFit/>
          </a:bodyPr>
          <a:lstStyle/>
          <a:p>
            <a:r>
              <a:rPr lang="en-GB" sz="1200" dirty="0"/>
              <a:t>Current is Amps force is newtons</a:t>
            </a:r>
          </a:p>
        </p:txBody>
      </p:sp>
      <p:sp>
        <p:nvSpPr>
          <p:cNvPr id="11" name="TextBox 10">
            <a:extLst>
              <a:ext uri="{FF2B5EF4-FFF2-40B4-BE49-F238E27FC236}">
                <a16:creationId xmlns:a16="http://schemas.microsoft.com/office/drawing/2014/main" id="{E494E142-3182-7348-D685-D6CC282AB38D}"/>
              </a:ext>
            </a:extLst>
          </p:cNvPr>
          <p:cNvSpPr txBox="1"/>
          <p:nvPr/>
        </p:nvSpPr>
        <p:spPr>
          <a:xfrm>
            <a:off x="2350560" y="6294143"/>
            <a:ext cx="3410697" cy="276999"/>
          </a:xfrm>
          <a:prstGeom prst="rect">
            <a:avLst/>
          </a:prstGeom>
          <a:noFill/>
          <a:ln>
            <a:solidFill>
              <a:schemeClr val="tx1"/>
            </a:solidFill>
          </a:ln>
        </p:spPr>
        <p:txBody>
          <a:bodyPr wrap="square" rtlCol="0">
            <a:spAutoFit/>
          </a:bodyPr>
          <a:lstStyle/>
          <a:p>
            <a:r>
              <a:rPr lang="en-GB" sz="1200" dirty="0"/>
              <a:t>Force is newtons flux is </a:t>
            </a:r>
            <a:r>
              <a:rPr lang="en-GB" sz="1200" dirty="0" err="1"/>
              <a:t>teslas</a:t>
            </a:r>
            <a:endParaRPr lang="en-GB" sz="1200" dirty="0"/>
          </a:p>
        </p:txBody>
      </p:sp>
      <p:sp>
        <p:nvSpPr>
          <p:cNvPr id="3" name="Slide Number Placeholder 2">
            <a:extLst>
              <a:ext uri="{FF2B5EF4-FFF2-40B4-BE49-F238E27FC236}">
                <a16:creationId xmlns:a16="http://schemas.microsoft.com/office/drawing/2014/main" id="{07B39252-41F9-55FD-00B8-84B666F21E32}"/>
              </a:ext>
            </a:extLst>
          </p:cNvPr>
          <p:cNvSpPr>
            <a:spLocks noGrp="1"/>
          </p:cNvSpPr>
          <p:nvPr>
            <p:ph type="sldNum" sz="quarter" idx="12"/>
          </p:nvPr>
        </p:nvSpPr>
        <p:spPr/>
        <p:txBody>
          <a:bodyPr/>
          <a:lstStyle/>
          <a:p>
            <a:fld id="{A49C798E-A141-4728-B2C1-C020555BD9EF}" type="slidenum">
              <a:rPr lang="en-GB" smtClean="0"/>
              <a:t>39</a:t>
            </a:fld>
            <a:endParaRPr lang="en-GB"/>
          </a:p>
        </p:txBody>
      </p:sp>
    </p:spTree>
    <p:extLst>
      <p:ext uri="{BB962C8B-B14F-4D97-AF65-F5344CB8AC3E}">
        <p14:creationId xmlns:p14="http://schemas.microsoft.com/office/powerpoint/2010/main" val="133527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208243"/>
            <a:ext cx="6311900" cy="8558369"/>
          </a:xfrm>
          <a:prstGeom prst="rect">
            <a:avLst/>
          </a:prstGeom>
          <a:noFill/>
          <a:ln w="12700">
            <a:solidFill>
              <a:schemeClr val="tx1"/>
            </a:solidFill>
            <a:prstDash val="dash"/>
          </a:ln>
        </p:spPr>
        <p:txBody>
          <a:bodyPr wrap="square" rtlCol="0">
            <a:spAutoFit/>
          </a:bodyPr>
          <a:lstStyle/>
          <a:p>
            <a:r>
              <a:rPr lang="en-GB" sz="1200" b="1" dirty="0"/>
              <a:t>AQA Content – This is combined science and triple content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pic>
        <p:nvPicPr>
          <p:cNvPr id="3" name="Picture 2" descr="A screenshot of a computer&#10;&#10;Description automatically generated">
            <a:extLst>
              <a:ext uri="{FF2B5EF4-FFF2-40B4-BE49-F238E27FC236}">
                <a16:creationId xmlns:a16="http://schemas.microsoft.com/office/drawing/2014/main" id="{16347A6C-780C-092A-C136-84DF4E1AB4D3}"/>
              </a:ext>
            </a:extLst>
          </p:cNvPr>
          <p:cNvPicPr>
            <a:picLocks noChangeAspect="1"/>
          </p:cNvPicPr>
          <p:nvPr/>
        </p:nvPicPr>
        <p:blipFill rotWithShape="1">
          <a:blip r:embed="rId2">
            <a:extLst>
              <a:ext uri="{28A0092B-C50C-407E-A947-70E740481C1C}">
                <a14:useLocalDpi xmlns:a14="http://schemas.microsoft.com/office/drawing/2010/main" val="0"/>
              </a:ext>
            </a:extLst>
          </a:blip>
          <a:srcRect l="25471" t="21674" r="27176" b="28664"/>
          <a:stretch/>
        </p:blipFill>
        <p:spPr>
          <a:xfrm>
            <a:off x="439951" y="445669"/>
            <a:ext cx="6023105" cy="3389351"/>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87152165-6DCE-515C-A8A1-9B80B9D7EAB8}"/>
              </a:ext>
            </a:extLst>
          </p:cNvPr>
          <p:cNvPicPr>
            <a:picLocks noChangeAspect="1"/>
          </p:cNvPicPr>
          <p:nvPr/>
        </p:nvPicPr>
        <p:blipFill rotWithShape="1">
          <a:blip r:embed="rId3">
            <a:extLst>
              <a:ext uri="{28A0092B-C50C-407E-A947-70E740481C1C}">
                <a14:useLocalDpi xmlns:a14="http://schemas.microsoft.com/office/drawing/2010/main" val="0"/>
              </a:ext>
            </a:extLst>
          </a:blip>
          <a:srcRect l="27662" t="28489" r="29751" b="5493"/>
          <a:stretch/>
        </p:blipFill>
        <p:spPr>
          <a:xfrm>
            <a:off x="394944" y="3916906"/>
            <a:ext cx="5978098" cy="4972438"/>
          </a:xfrm>
          <a:prstGeom prst="rect">
            <a:avLst/>
          </a:prstGeom>
        </p:spPr>
      </p:pic>
      <p:sp>
        <p:nvSpPr>
          <p:cNvPr id="2" name="Slide Number Placeholder 1">
            <a:extLst>
              <a:ext uri="{FF2B5EF4-FFF2-40B4-BE49-F238E27FC236}">
                <a16:creationId xmlns:a16="http://schemas.microsoft.com/office/drawing/2014/main" id="{85B36B30-BF16-D51E-04BD-85341F875CF0}"/>
              </a:ext>
            </a:extLst>
          </p:cNvPr>
          <p:cNvSpPr>
            <a:spLocks noGrp="1"/>
          </p:cNvSpPr>
          <p:nvPr>
            <p:ph type="sldNum" sz="quarter" idx="12"/>
          </p:nvPr>
        </p:nvSpPr>
        <p:spPr/>
        <p:txBody>
          <a:bodyPr/>
          <a:lstStyle/>
          <a:p>
            <a:fld id="{A49C798E-A141-4728-B2C1-C020555BD9EF}" type="slidenum">
              <a:rPr lang="en-GB" smtClean="0"/>
              <a:t>4</a:t>
            </a:fld>
            <a:endParaRPr lang="en-GB"/>
          </a:p>
        </p:txBody>
      </p:sp>
    </p:spTree>
    <p:extLst>
      <p:ext uri="{BB962C8B-B14F-4D97-AF65-F5344CB8AC3E}">
        <p14:creationId xmlns:p14="http://schemas.microsoft.com/office/powerpoint/2010/main" val="3733777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139700" y="203201"/>
            <a:ext cx="6578600" cy="10820526"/>
          </a:xfrm>
          <a:prstGeom prst="rect">
            <a:avLst/>
          </a:prstGeom>
          <a:noFill/>
          <a:ln w="28575">
            <a:noFill/>
          </a:ln>
        </p:spPr>
        <p:txBody>
          <a:bodyPr wrap="square" rtlCol="0">
            <a:spAutoFit/>
          </a:bodyPr>
          <a:lstStyle/>
          <a:p>
            <a:r>
              <a:rPr lang="en-GB" sz="1400" b="1" u="sng" dirty="0"/>
              <a:t>Wrong answers</a:t>
            </a:r>
          </a:p>
          <a:p>
            <a:pPr>
              <a:lnSpc>
                <a:spcPct val="150000"/>
              </a:lnSpc>
            </a:pPr>
            <a:endParaRPr lang="en-GB" sz="1400" b="1" u="sng" dirty="0"/>
          </a:p>
          <a:p>
            <a:pPr marL="171450" indent="-171450">
              <a:lnSpc>
                <a:spcPct val="150000"/>
              </a:lnSpc>
              <a:buFont typeface="Arial" panose="020B0604020202020204" pitchFamily="34" charset="0"/>
              <a:buChar char="•"/>
            </a:pPr>
            <a:r>
              <a:rPr lang="en-GB" sz="1200" b="1" u="sng" dirty="0"/>
              <a:t>I DO</a:t>
            </a:r>
          </a:p>
          <a:p>
            <a:pPr marL="171450" indent="-171450">
              <a:lnSpc>
                <a:spcPct val="150000"/>
              </a:lnSpc>
              <a:buFont typeface="Arial" panose="020B0604020202020204" pitchFamily="34" charset="0"/>
              <a:buChar char="•"/>
            </a:pPr>
            <a:endParaRPr lang="en-GB" sz="1200" dirty="0"/>
          </a:p>
          <a:p>
            <a:pPr>
              <a:lnSpc>
                <a:spcPct val="150000"/>
              </a:lnSpc>
            </a:pPr>
            <a:r>
              <a:rPr lang="en-GB" sz="1200" dirty="0"/>
              <a:t>Flux is measured in Amps ………………………………………………………………………………………………………………………………………………………………………………………………………………………………..……………………………………………………………………………………</a:t>
            </a:r>
          </a:p>
          <a:p>
            <a:pPr marL="171450" indent="-171450">
              <a:lnSpc>
                <a:spcPct val="150000"/>
              </a:lnSpc>
              <a:buFont typeface="Arial" panose="020B0604020202020204" pitchFamily="34" charset="0"/>
              <a:buChar char="•"/>
            </a:pPr>
            <a:r>
              <a:rPr lang="en-GB" sz="1200" b="1" u="sng" dirty="0"/>
              <a:t>WE DO</a:t>
            </a:r>
          </a:p>
          <a:p>
            <a:pPr marL="171450" indent="-171450">
              <a:lnSpc>
                <a:spcPct val="150000"/>
              </a:lnSpc>
              <a:buFont typeface="Arial" panose="020B0604020202020204" pitchFamily="34" charset="0"/>
              <a:buChar char="•"/>
            </a:pPr>
            <a:r>
              <a:rPr lang="en-GB" sz="1200" dirty="0"/>
              <a:t>Force is measured in Tesla's</a:t>
            </a:r>
          </a:p>
          <a:p>
            <a:pPr>
              <a:lnSpc>
                <a:spcPct val="150000"/>
              </a:lnSpc>
            </a:pPr>
            <a:r>
              <a:rPr lang="en-GB" sz="1200" dirty="0"/>
              <a:t>………………………………………………………………………………………………………………………………………………………………………………………………………………………………………………….…………………………………………………………………..…</a:t>
            </a:r>
          </a:p>
          <a:p>
            <a:pPr marL="171450" indent="-171450">
              <a:lnSpc>
                <a:spcPct val="150000"/>
              </a:lnSpc>
              <a:buFont typeface="Arial" panose="020B0604020202020204" pitchFamily="34" charset="0"/>
              <a:buChar char="•"/>
            </a:pPr>
            <a:r>
              <a:rPr lang="en-GB" sz="1200" b="1" u="sng" dirty="0"/>
              <a:t>YOU DO</a:t>
            </a:r>
          </a:p>
          <a:p>
            <a:pPr marL="171450" indent="-171450">
              <a:lnSpc>
                <a:spcPct val="150000"/>
              </a:lnSpc>
              <a:buFont typeface="Arial" panose="020B0604020202020204" pitchFamily="34" charset="0"/>
              <a:buChar char="•"/>
            </a:pPr>
            <a:r>
              <a:rPr lang="en-GB" sz="1200" dirty="0"/>
              <a:t>Length is measured in centimetres</a:t>
            </a:r>
          </a:p>
          <a:p>
            <a:pPr>
              <a:lnSpc>
                <a:spcPct val="150000"/>
              </a:lnSpc>
            </a:pPr>
            <a:r>
              <a:rPr lang="en-GB" sz="1200" dirty="0"/>
              <a:t>………………………………………………………………………………………………………………………………………………………………………………………………………………………………………………….……………………………………………………………………</a:t>
            </a:r>
          </a:p>
          <a:p>
            <a:pPr marL="171450" indent="-171450">
              <a:lnSpc>
                <a:spcPct val="150000"/>
              </a:lnSpc>
              <a:buFont typeface="Arial" panose="020B0604020202020204" pitchFamily="34" charset="0"/>
              <a:buChar char="•"/>
            </a:pPr>
            <a:r>
              <a:rPr lang="en-GB" sz="1200" dirty="0"/>
              <a:t>You used the right hand rule to work out the direction of the size of the current</a:t>
            </a:r>
          </a:p>
          <a:p>
            <a:pPr>
              <a:lnSpc>
                <a:spcPct val="150000"/>
              </a:lnSpc>
            </a:pPr>
            <a:r>
              <a:rPr lang="en-GB" sz="1200" dirty="0"/>
              <a:t>………………………………………………………………………………………………………………………………………………………………………………………………………………………………………………….………………………………………………………………………….</a:t>
            </a:r>
          </a:p>
          <a:p>
            <a:pPr marL="171450" indent="-171450">
              <a:lnSpc>
                <a:spcPct val="150000"/>
              </a:lnSpc>
              <a:buFont typeface="Arial" panose="020B0604020202020204" pitchFamily="34" charset="0"/>
              <a:buChar char="•"/>
            </a:pPr>
            <a:r>
              <a:rPr lang="en-GB" sz="1200" dirty="0"/>
              <a:t>The smaller the current the greater the motion ………………………………………………………………………………………………………………………………………………………………………………………………………………………………………………….…………………………………………………………………</a:t>
            </a:r>
          </a:p>
          <a:p>
            <a:pPr marL="171450" indent="-171450">
              <a:lnSpc>
                <a:spcPct val="150000"/>
              </a:lnSpc>
              <a:buFont typeface="Arial" panose="020B0604020202020204" pitchFamily="34" charset="0"/>
              <a:buChar char="•"/>
            </a:pPr>
            <a:r>
              <a:rPr lang="en-GB" sz="1200" dirty="0"/>
              <a:t>The bigger the magnetic field the smaller the resultant motion or force</a:t>
            </a:r>
          </a:p>
          <a:p>
            <a:pPr>
              <a:lnSpc>
                <a:spcPct val="150000"/>
              </a:lnSpc>
            </a:pPr>
            <a:r>
              <a:rPr lang="en-GB" sz="1200" dirty="0"/>
              <a:t>………………………………………………………………………………………………………………………………………………………………………………………………………………………………………………….…………………………………………………………………………….</a:t>
            </a:r>
          </a:p>
          <a:p>
            <a:pPr>
              <a:lnSpc>
                <a:spcPct val="150000"/>
              </a:lnSpc>
            </a:pPr>
            <a:endParaRPr lang="en-GB" sz="1200"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endParaRPr lang="en-GB" sz="1400" b="1" u="sng" dirty="0"/>
          </a:p>
          <a:p>
            <a:pPr>
              <a:lnSpc>
                <a:spcPct val="150000"/>
              </a:lnSpc>
            </a:pPr>
            <a:endParaRPr lang="en-GB" sz="1200" dirty="0"/>
          </a:p>
          <a:p>
            <a:pPr>
              <a:lnSpc>
                <a:spcPct val="150000"/>
              </a:lnSpc>
            </a:pPr>
            <a:endParaRPr lang="en-GB" sz="1200" dirty="0"/>
          </a:p>
        </p:txBody>
      </p:sp>
      <p:sp>
        <p:nvSpPr>
          <p:cNvPr id="2" name="TextBox 1">
            <a:extLst>
              <a:ext uri="{FF2B5EF4-FFF2-40B4-BE49-F238E27FC236}">
                <a16:creationId xmlns:a16="http://schemas.microsoft.com/office/drawing/2014/main" id="{BF9BDEF6-A5AA-7ED4-2268-9CDF9E56D32A}"/>
              </a:ext>
            </a:extLst>
          </p:cNvPr>
          <p:cNvSpPr txBox="1"/>
          <p:nvPr/>
        </p:nvSpPr>
        <p:spPr>
          <a:xfrm>
            <a:off x="2274227" y="1426303"/>
            <a:ext cx="3747247" cy="276999"/>
          </a:xfrm>
          <a:prstGeom prst="rect">
            <a:avLst/>
          </a:prstGeom>
          <a:noFill/>
          <a:ln>
            <a:solidFill>
              <a:schemeClr val="tx1"/>
            </a:solidFill>
          </a:ln>
        </p:spPr>
        <p:txBody>
          <a:bodyPr wrap="square" rtlCol="0">
            <a:spAutoFit/>
          </a:bodyPr>
          <a:lstStyle/>
          <a:p>
            <a:r>
              <a:rPr lang="en-GB" sz="1200" dirty="0"/>
              <a:t>No Tesla's</a:t>
            </a:r>
          </a:p>
        </p:txBody>
      </p:sp>
      <p:sp>
        <p:nvSpPr>
          <p:cNvPr id="5" name="TextBox 4">
            <a:extLst>
              <a:ext uri="{FF2B5EF4-FFF2-40B4-BE49-F238E27FC236}">
                <a16:creationId xmlns:a16="http://schemas.microsoft.com/office/drawing/2014/main" id="{D4A9935A-1D82-4AA5-1A30-D1C4276CD64D}"/>
              </a:ext>
            </a:extLst>
          </p:cNvPr>
          <p:cNvSpPr txBox="1"/>
          <p:nvPr/>
        </p:nvSpPr>
        <p:spPr>
          <a:xfrm>
            <a:off x="2274226" y="2649405"/>
            <a:ext cx="3747247" cy="276999"/>
          </a:xfrm>
          <a:prstGeom prst="rect">
            <a:avLst/>
          </a:prstGeom>
          <a:noFill/>
          <a:ln>
            <a:solidFill>
              <a:schemeClr val="tx1"/>
            </a:solidFill>
          </a:ln>
        </p:spPr>
        <p:txBody>
          <a:bodyPr wrap="square" rtlCol="0">
            <a:spAutoFit/>
          </a:bodyPr>
          <a:lstStyle/>
          <a:p>
            <a:r>
              <a:rPr lang="en-GB" sz="1200" dirty="0"/>
              <a:t>No newtons</a:t>
            </a:r>
          </a:p>
        </p:txBody>
      </p:sp>
      <p:sp>
        <p:nvSpPr>
          <p:cNvPr id="7" name="TextBox 6">
            <a:extLst>
              <a:ext uri="{FF2B5EF4-FFF2-40B4-BE49-F238E27FC236}">
                <a16:creationId xmlns:a16="http://schemas.microsoft.com/office/drawing/2014/main" id="{FCC63472-984A-325B-C3B6-4FCE634E93F8}"/>
              </a:ext>
            </a:extLst>
          </p:cNvPr>
          <p:cNvSpPr txBox="1"/>
          <p:nvPr/>
        </p:nvSpPr>
        <p:spPr>
          <a:xfrm>
            <a:off x="2063222" y="3872507"/>
            <a:ext cx="3514164" cy="276999"/>
          </a:xfrm>
          <a:prstGeom prst="rect">
            <a:avLst/>
          </a:prstGeom>
          <a:noFill/>
          <a:ln>
            <a:solidFill>
              <a:schemeClr val="tx1"/>
            </a:solidFill>
          </a:ln>
        </p:spPr>
        <p:txBody>
          <a:bodyPr wrap="square" rtlCol="0">
            <a:spAutoFit/>
          </a:bodyPr>
          <a:lstStyle/>
          <a:p>
            <a:r>
              <a:rPr lang="en-GB" sz="1200" dirty="0"/>
              <a:t>No metres</a:t>
            </a:r>
          </a:p>
        </p:txBody>
      </p:sp>
      <p:sp>
        <p:nvSpPr>
          <p:cNvPr id="8" name="TextBox 7">
            <a:extLst>
              <a:ext uri="{FF2B5EF4-FFF2-40B4-BE49-F238E27FC236}">
                <a16:creationId xmlns:a16="http://schemas.microsoft.com/office/drawing/2014/main" id="{ABAF6F33-2D1B-ECB7-123F-C5BA3415D391}"/>
              </a:ext>
            </a:extLst>
          </p:cNvPr>
          <p:cNvSpPr txBox="1"/>
          <p:nvPr/>
        </p:nvSpPr>
        <p:spPr>
          <a:xfrm>
            <a:off x="1887070" y="4724794"/>
            <a:ext cx="3083859" cy="276999"/>
          </a:xfrm>
          <a:prstGeom prst="rect">
            <a:avLst/>
          </a:prstGeom>
          <a:noFill/>
          <a:ln>
            <a:solidFill>
              <a:schemeClr val="tx1"/>
            </a:solidFill>
          </a:ln>
        </p:spPr>
        <p:txBody>
          <a:bodyPr wrap="square" rtlCol="0">
            <a:spAutoFit/>
          </a:bodyPr>
          <a:lstStyle/>
          <a:p>
            <a:r>
              <a:rPr lang="en-GB" sz="1200" dirty="0"/>
              <a:t>Left hand for direction of field force or current</a:t>
            </a:r>
          </a:p>
        </p:txBody>
      </p:sp>
      <p:sp>
        <p:nvSpPr>
          <p:cNvPr id="9" name="TextBox 8">
            <a:extLst>
              <a:ext uri="{FF2B5EF4-FFF2-40B4-BE49-F238E27FC236}">
                <a16:creationId xmlns:a16="http://schemas.microsoft.com/office/drawing/2014/main" id="{E0C4AFA5-1A54-3C2D-F894-E00B45FBD4CC}"/>
              </a:ext>
            </a:extLst>
          </p:cNvPr>
          <p:cNvSpPr txBox="1"/>
          <p:nvPr/>
        </p:nvSpPr>
        <p:spPr>
          <a:xfrm>
            <a:off x="1476368" y="5627758"/>
            <a:ext cx="3290047" cy="276999"/>
          </a:xfrm>
          <a:prstGeom prst="rect">
            <a:avLst/>
          </a:prstGeom>
          <a:noFill/>
          <a:ln>
            <a:solidFill>
              <a:schemeClr val="tx1"/>
            </a:solidFill>
          </a:ln>
        </p:spPr>
        <p:txBody>
          <a:bodyPr wrap="square" rtlCol="0">
            <a:spAutoFit/>
          </a:bodyPr>
          <a:lstStyle/>
          <a:p>
            <a:r>
              <a:rPr lang="en-GB" sz="1200" dirty="0"/>
              <a:t>No larger</a:t>
            </a:r>
          </a:p>
        </p:txBody>
      </p:sp>
      <p:sp>
        <p:nvSpPr>
          <p:cNvPr id="10" name="TextBox 9">
            <a:extLst>
              <a:ext uri="{FF2B5EF4-FFF2-40B4-BE49-F238E27FC236}">
                <a16:creationId xmlns:a16="http://schemas.microsoft.com/office/drawing/2014/main" id="{A432C5BF-4730-4392-0EAB-46AA3FEF6A4D}"/>
              </a:ext>
            </a:extLst>
          </p:cNvPr>
          <p:cNvSpPr txBox="1"/>
          <p:nvPr/>
        </p:nvSpPr>
        <p:spPr>
          <a:xfrm>
            <a:off x="1054759" y="6530722"/>
            <a:ext cx="3307976" cy="276999"/>
          </a:xfrm>
          <a:prstGeom prst="rect">
            <a:avLst/>
          </a:prstGeom>
          <a:noFill/>
          <a:ln>
            <a:solidFill>
              <a:schemeClr val="tx1"/>
            </a:solidFill>
          </a:ln>
        </p:spPr>
        <p:txBody>
          <a:bodyPr wrap="square" rtlCol="0">
            <a:spAutoFit/>
          </a:bodyPr>
          <a:lstStyle/>
          <a:p>
            <a:r>
              <a:rPr lang="en-GB" sz="1200" dirty="0"/>
              <a:t>No bigger field bigger current</a:t>
            </a:r>
          </a:p>
        </p:txBody>
      </p:sp>
      <p:sp>
        <p:nvSpPr>
          <p:cNvPr id="3" name="Slide Number Placeholder 2">
            <a:extLst>
              <a:ext uri="{FF2B5EF4-FFF2-40B4-BE49-F238E27FC236}">
                <a16:creationId xmlns:a16="http://schemas.microsoft.com/office/drawing/2014/main" id="{6217BC90-5D7D-A202-2B42-A1BF171FC0A5}"/>
              </a:ext>
            </a:extLst>
          </p:cNvPr>
          <p:cNvSpPr>
            <a:spLocks noGrp="1"/>
          </p:cNvSpPr>
          <p:nvPr>
            <p:ph type="sldNum" sz="quarter" idx="12"/>
          </p:nvPr>
        </p:nvSpPr>
        <p:spPr/>
        <p:txBody>
          <a:bodyPr/>
          <a:lstStyle/>
          <a:p>
            <a:fld id="{A49C798E-A141-4728-B2C1-C020555BD9EF}" type="slidenum">
              <a:rPr lang="en-GB" smtClean="0"/>
              <a:t>40</a:t>
            </a:fld>
            <a:endParaRPr lang="en-GB"/>
          </a:p>
        </p:txBody>
      </p:sp>
    </p:spTree>
    <p:extLst>
      <p:ext uri="{BB962C8B-B14F-4D97-AF65-F5344CB8AC3E}">
        <p14:creationId xmlns:p14="http://schemas.microsoft.com/office/powerpoint/2010/main" val="880689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11143692"/>
          </a:xfrm>
          <a:prstGeom prst="rect">
            <a:avLst/>
          </a:prstGeom>
          <a:noFill/>
        </p:spPr>
        <p:txBody>
          <a:bodyPr wrap="square" rtlCol="0">
            <a:spAutoFit/>
          </a:bodyPr>
          <a:lstStyle/>
          <a:p>
            <a:pPr>
              <a:lnSpc>
                <a:spcPct val="150000"/>
              </a:lnSpc>
            </a:pPr>
            <a:r>
              <a:rPr lang="en-GB" sz="1200" b="1" u="sng" dirty="0"/>
              <a:t>Interleaving questions  - YOU DO</a:t>
            </a:r>
          </a:p>
          <a:p>
            <a:pPr marL="228600" indent="-228600">
              <a:lnSpc>
                <a:spcPct val="150000"/>
              </a:lnSpc>
              <a:buAutoNum type="arabicPeriod"/>
            </a:pPr>
            <a:r>
              <a:rPr lang="en-GB" sz="1200" dirty="0"/>
              <a:t>What force exist between two like poles of a magnet?</a:t>
            </a:r>
          </a:p>
          <a:p>
            <a:pPr>
              <a:lnSpc>
                <a:spcPct val="150000"/>
              </a:lnSpc>
            </a:pPr>
            <a:r>
              <a:rPr lang="en-GB" sz="1200" dirty="0"/>
              <a:t>………………………………………………………………………………………………………………………………………………………………………………………………………………………………………………….………………………………………………</a:t>
            </a:r>
          </a:p>
          <a:p>
            <a:pPr>
              <a:lnSpc>
                <a:spcPct val="150000"/>
              </a:lnSpc>
            </a:pPr>
            <a:r>
              <a:rPr lang="en-GB" sz="1200" dirty="0"/>
              <a:t>2. Why might a current carrying wire move when place between ,magnetic poles?</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3. What does the directions of the thumb indicate in Flemings left hand rule?</a:t>
            </a:r>
          </a:p>
          <a:p>
            <a:pPr>
              <a:lnSpc>
                <a:spcPct val="150000"/>
              </a:lnSpc>
            </a:pPr>
            <a:r>
              <a:rPr lang="en-GB" sz="1200" dirty="0"/>
              <a:t>………………………………………………………………………………………………………………………………………………………………………………………………………………………………………………….…………………………………………………………</a:t>
            </a:r>
          </a:p>
          <a:p>
            <a:pPr>
              <a:lnSpc>
                <a:spcPct val="150000"/>
              </a:lnSpc>
            </a:pPr>
            <a:r>
              <a:rPr lang="en-GB" sz="1200" dirty="0"/>
              <a:t>4. What does the first finger indicate in Flemings left hand rule?</a:t>
            </a:r>
          </a:p>
          <a:p>
            <a:pPr>
              <a:lnSpc>
                <a:spcPct val="150000"/>
              </a:lnSpc>
            </a:pPr>
            <a:r>
              <a:rPr lang="en-GB" sz="1200" dirty="0"/>
              <a:t>………………………………………………………………………………………………………………………………………………………</a:t>
            </a:r>
          </a:p>
          <a:p>
            <a:pPr>
              <a:lnSpc>
                <a:spcPct val="150000"/>
              </a:lnSpc>
            </a:pPr>
            <a:r>
              <a:rPr lang="en-GB" sz="1200" dirty="0"/>
              <a:t>5. What angle must exist between ad magnetic field and a conductor?  </a:t>
            </a:r>
          </a:p>
          <a:p>
            <a:pPr>
              <a:lnSpc>
                <a:spcPct val="150000"/>
              </a:lnSpc>
            </a:pPr>
            <a:r>
              <a:rPr lang="en-GB" sz="1200" dirty="0"/>
              <a:t>………………………………………………………………………………………………………………………………………………………</a:t>
            </a:r>
          </a:p>
          <a:p>
            <a:pPr>
              <a:lnSpc>
                <a:spcPct val="150000"/>
              </a:lnSpc>
            </a:pPr>
            <a:r>
              <a:rPr lang="en-GB" sz="1200" dirty="0"/>
              <a:t>6. What is an example a good conductor?</a:t>
            </a:r>
          </a:p>
          <a:p>
            <a:pPr>
              <a:lnSpc>
                <a:spcPct val="150000"/>
              </a:lnSpc>
            </a:pPr>
            <a:r>
              <a:rPr lang="en-GB" sz="1200" dirty="0"/>
              <a:t>………………………………………………………………………………………………………………………………………………………</a:t>
            </a:r>
          </a:p>
          <a:p>
            <a:pPr>
              <a:lnSpc>
                <a:spcPct val="150000"/>
              </a:lnSpc>
            </a:pPr>
            <a:r>
              <a:rPr lang="en-GB" sz="1200" dirty="0"/>
              <a:t>7. What is a good example of  a good insulator? ………………………………………………………………………………………………………………………………………………………</a:t>
            </a:r>
          </a:p>
          <a:p>
            <a:pPr>
              <a:lnSpc>
                <a:spcPct val="150000"/>
              </a:lnSpc>
            </a:pPr>
            <a:r>
              <a:rPr lang="en-GB" sz="1200" dirty="0"/>
              <a:t>8. Heat loss through solids occurs by which process</a:t>
            </a:r>
          </a:p>
          <a:p>
            <a:pPr>
              <a:lnSpc>
                <a:spcPct val="150000"/>
              </a:lnSpc>
            </a:pPr>
            <a:r>
              <a:rPr lang="en-GB" sz="1200" dirty="0"/>
              <a:t>………………………………………………………………………………………………………………………………………………………………………………………………………………………………………………….………………………………………………………</a:t>
            </a:r>
          </a:p>
          <a:p>
            <a:pPr>
              <a:lnSpc>
                <a:spcPct val="150000"/>
              </a:lnSpc>
            </a:pPr>
            <a:r>
              <a:rPr lang="en-GB" sz="1200" dirty="0"/>
              <a:t>9. Convection currents occur in which two media?</a:t>
            </a:r>
          </a:p>
          <a:p>
            <a:pPr>
              <a:lnSpc>
                <a:spcPct val="150000"/>
              </a:lnSpc>
            </a:pPr>
            <a:r>
              <a:rPr lang="en-GB" sz="1200" dirty="0"/>
              <a:t>………………………………………………………………………………………………………………………………………………………………………………………………………………………………………………….………………………………………………………</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marL="228600" indent="-228600">
              <a:lnSpc>
                <a:spcPct val="150000"/>
              </a:lnSpc>
              <a:buAutoNum type="arabicPeriod"/>
            </a:pPr>
            <a:endParaRPr lang="en-GB" sz="1200" b="1" u="sng" dirty="0"/>
          </a:p>
          <a:p>
            <a:pPr>
              <a:lnSpc>
                <a:spcPct val="150000"/>
              </a:lnSpc>
            </a:pPr>
            <a:endParaRPr lang="en-GB" sz="1200" b="1" u="sng" dirty="0"/>
          </a:p>
          <a:p>
            <a:pPr>
              <a:lnSpc>
                <a:spcPct val="150000"/>
              </a:lnSpc>
            </a:pPr>
            <a:endParaRPr lang="en-GB" sz="1200" b="1" u="sng" dirty="0"/>
          </a:p>
        </p:txBody>
      </p:sp>
      <p:sp>
        <p:nvSpPr>
          <p:cNvPr id="3" name="TextBox 2">
            <a:extLst>
              <a:ext uri="{FF2B5EF4-FFF2-40B4-BE49-F238E27FC236}">
                <a16:creationId xmlns:a16="http://schemas.microsoft.com/office/drawing/2014/main" id="{D235EABB-E927-FB71-96E9-3F2B0D3513B2}"/>
              </a:ext>
            </a:extLst>
          </p:cNvPr>
          <p:cNvSpPr txBox="1"/>
          <p:nvPr/>
        </p:nvSpPr>
        <p:spPr>
          <a:xfrm>
            <a:off x="2002438" y="887028"/>
            <a:ext cx="3621741" cy="276999"/>
          </a:xfrm>
          <a:prstGeom prst="rect">
            <a:avLst/>
          </a:prstGeom>
          <a:noFill/>
          <a:ln>
            <a:solidFill>
              <a:schemeClr val="tx1"/>
            </a:solidFill>
          </a:ln>
        </p:spPr>
        <p:txBody>
          <a:bodyPr wrap="square" rtlCol="0">
            <a:spAutoFit/>
          </a:bodyPr>
          <a:lstStyle/>
          <a:p>
            <a:r>
              <a:rPr lang="en-GB" sz="1200" dirty="0"/>
              <a:t>repulsion</a:t>
            </a:r>
          </a:p>
        </p:txBody>
      </p:sp>
      <p:sp>
        <p:nvSpPr>
          <p:cNvPr id="5" name="TextBox 4">
            <a:extLst>
              <a:ext uri="{FF2B5EF4-FFF2-40B4-BE49-F238E27FC236}">
                <a16:creationId xmlns:a16="http://schemas.microsoft.com/office/drawing/2014/main" id="{35F4F83D-AC42-BE82-BDC0-028B8A6472A7}"/>
              </a:ext>
            </a:extLst>
          </p:cNvPr>
          <p:cNvSpPr txBox="1"/>
          <p:nvPr/>
        </p:nvSpPr>
        <p:spPr>
          <a:xfrm>
            <a:off x="1589964" y="1950130"/>
            <a:ext cx="4681983" cy="646331"/>
          </a:xfrm>
          <a:prstGeom prst="rect">
            <a:avLst/>
          </a:prstGeom>
          <a:noFill/>
          <a:ln>
            <a:solidFill>
              <a:schemeClr val="tx1"/>
            </a:solidFill>
          </a:ln>
        </p:spPr>
        <p:txBody>
          <a:bodyPr wrap="square" rtlCol="0">
            <a:spAutoFit/>
          </a:bodyPr>
          <a:lstStyle/>
          <a:p>
            <a:r>
              <a:rPr lang="en-GB" sz="1200" dirty="0"/>
              <a:t>Magnetic field around wire interacts with field between poles, causing magnet and wire to exert a force on each other. Force cause wire to move </a:t>
            </a:r>
          </a:p>
        </p:txBody>
      </p:sp>
      <p:sp>
        <p:nvSpPr>
          <p:cNvPr id="6" name="TextBox 5">
            <a:extLst>
              <a:ext uri="{FF2B5EF4-FFF2-40B4-BE49-F238E27FC236}">
                <a16:creationId xmlns:a16="http://schemas.microsoft.com/office/drawing/2014/main" id="{4282C184-0DBC-3113-DC07-E1F80E549D04}"/>
              </a:ext>
            </a:extLst>
          </p:cNvPr>
          <p:cNvSpPr txBox="1"/>
          <p:nvPr/>
        </p:nvSpPr>
        <p:spPr>
          <a:xfrm>
            <a:off x="2425520" y="3382564"/>
            <a:ext cx="3621741" cy="276999"/>
          </a:xfrm>
          <a:prstGeom prst="rect">
            <a:avLst/>
          </a:prstGeom>
          <a:noFill/>
          <a:ln>
            <a:solidFill>
              <a:schemeClr val="tx1"/>
            </a:solidFill>
          </a:ln>
        </p:spPr>
        <p:txBody>
          <a:bodyPr wrap="square" rtlCol="0">
            <a:spAutoFit/>
          </a:bodyPr>
          <a:lstStyle/>
          <a:p>
            <a:r>
              <a:rPr lang="en-GB" sz="1200" dirty="0"/>
              <a:t>motion</a:t>
            </a:r>
          </a:p>
        </p:txBody>
      </p:sp>
      <p:sp>
        <p:nvSpPr>
          <p:cNvPr id="7" name="TextBox 6">
            <a:extLst>
              <a:ext uri="{FF2B5EF4-FFF2-40B4-BE49-F238E27FC236}">
                <a16:creationId xmlns:a16="http://schemas.microsoft.com/office/drawing/2014/main" id="{90A23BCB-C6BB-A5CB-1394-3914C0AB4479}"/>
              </a:ext>
            </a:extLst>
          </p:cNvPr>
          <p:cNvSpPr txBox="1"/>
          <p:nvPr/>
        </p:nvSpPr>
        <p:spPr>
          <a:xfrm>
            <a:off x="2650206" y="4018671"/>
            <a:ext cx="3621741" cy="276999"/>
          </a:xfrm>
          <a:prstGeom prst="rect">
            <a:avLst/>
          </a:prstGeom>
          <a:noFill/>
          <a:ln>
            <a:solidFill>
              <a:schemeClr val="tx1"/>
            </a:solidFill>
          </a:ln>
        </p:spPr>
        <p:txBody>
          <a:bodyPr wrap="square" rtlCol="0">
            <a:spAutoFit/>
          </a:bodyPr>
          <a:lstStyle/>
          <a:p>
            <a:r>
              <a:rPr lang="en-GB" sz="1200" dirty="0"/>
              <a:t>field</a:t>
            </a:r>
          </a:p>
        </p:txBody>
      </p:sp>
      <p:sp>
        <p:nvSpPr>
          <p:cNvPr id="8" name="TextBox 7">
            <a:extLst>
              <a:ext uri="{FF2B5EF4-FFF2-40B4-BE49-F238E27FC236}">
                <a16:creationId xmlns:a16="http://schemas.microsoft.com/office/drawing/2014/main" id="{3655F4F2-D34B-EB02-D5B7-6FFB181B729F}"/>
              </a:ext>
            </a:extLst>
          </p:cNvPr>
          <p:cNvSpPr txBox="1"/>
          <p:nvPr/>
        </p:nvSpPr>
        <p:spPr>
          <a:xfrm>
            <a:off x="1773036" y="4701346"/>
            <a:ext cx="4926707" cy="276999"/>
          </a:xfrm>
          <a:prstGeom prst="rect">
            <a:avLst/>
          </a:prstGeom>
          <a:noFill/>
          <a:ln>
            <a:solidFill>
              <a:schemeClr val="tx1"/>
            </a:solidFill>
          </a:ln>
        </p:spPr>
        <p:txBody>
          <a:bodyPr wrap="square" rtlCol="0">
            <a:spAutoFit/>
          </a:bodyPr>
          <a:lstStyle/>
          <a:p>
            <a:r>
              <a:rPr lang="en-GB" sz="1200" dirty="0"/>
              <a:t>90 degrees</a:t>
            </a:r>
          </a:p>
        </p:txBody>
      </p:sp>
      <p:sp>
        <p:nvSpPr>
          <p:cNvPr id="9" name="TextBox 8">
            <a:extLst>
              <a:ext uri="{FF2B5EF4-FFF2-40B4-BE49-F238E27FC236}">
                <a16:creationId xmlns:a16="http://schemas.microsoft.com/office/drawing/2014/main" id="{AEC4B53C-BF88-0E25-9DAD-7FF2DC11E3C5}"/>
              </a:ext>
            </a:extLst>
          </p:cNvPr>
          <p:cNvSpPr txBox="1"/>
          <p:nvPr/>
        </p:nvSpPr>
        <p:spPr>
          <a:xfrm>
            <a:off x="1773036" y="5225292"/>
            <a:ext cx="3621741" cy="276999"/>
          </a:xfrm>
          <a:prstGeom prst="rect">
            <a:avLst/>
          </a:prstGeom>
          <a:noFill/>
          <a:ln>
            <a:solidFill>
              <a:schemeClr val="tx1"/>
            </a:solidFill>
          </a:ln>
        </p:spPr>
        <p:txBody>
          <a:bodyPr wrap="square" rtlCol="0">
            <a:spAutoFit/>
          </a:bodyPr>
          <a:lstStyle/>
          <a:p>
            <a:r>
              <a:rPr lang="en-GB" sz="1200" dirty="0"/>
              <a:t>metals</a:t>
            </a:r>
          </a:p>
        </p:txBody>
      </p:sp>
      <p:sp>
        <p:nvSpPr>
          <p:cNvPr id="10" name="TextBox 9">
            <a:extLst>
              <a:ext uri="{FF2B5EF4-FFF2-40B4-BE49-F238E27FC236}">
                <a16:creationId xmlns:a16="http://schemas.microsoft.com/office/drawing/2014/main" id="{E99F7419-C93E-F25D-654C-CD31EB3DEAFE}"/>
              </a:ext>
            </a:extLst>
          </p:cNvPr>
          <p:cNvSpPr txBox="1"/>
          <p:nvPr/>
        </p:nvSpPr>
        <p:spPr>
          <a:xfrm>
            <a:off x="2298102" y="5749238"/>
            <a:ext cx="3621741" cy="276999"/>
          </a:xfrm>
          <a:prstGeom prst="rect">
            <a:avLst/>
          </a:prstGeom>
          <a:noFill/>
          <a:ln>
            <a:solidFill>
              <a:schemeClr val="tx1"/>
            </a:solidFill>
          </a:ln>
        </p:spPr>
        <p:txBody>
          <a:bodyPr wrap="square" rtlCol="0">
            <a:spAutoFit/>
          </a:bodyPr>
          <a:lstStyle/>
          <a:p>
            <a:r>
              <a:rPr lang="en-GB" sz="1200" dirty="0"/>
              <a:t>air</a:t>
            </a:r>
          </a:p>
        </p:txBody>
      </p:sp>
      <p:sp>
        <p:nvSpPr>
          <p:cNvPr id="11" name="TextBox 10">
            <a:extLst>
              <a:ext uri="{FF2B5EF4-FFF2-40B4-BE49-F238E27FC236}">
                <a16:creationId xmlns:a16="http://schemas.microsoft.com/office/drawing/2014/main" id="{EC164E1B-B8EA-ADA6-22B6-A49CDE2BBAD7}"/>
              </a:ext>
            </a:extLst>
          </p:cNvPr>
          <p:cNvSpPr txBox="1"/>
          <p:nvPr/>
        </p:nvSpPr>
        <p:spPr>
          <a:xfrm>
            <a:off x="1900962" y="6477279"/>
            <a:ext cx="4018881" cy="276999"/>
          </a:xfrm>
          <a:prstGeom prst="rect">
            <a:avLst/>
          </a:prstGeom>
          <a:noFill/>
          <a:ln>
            <a:solidFill>
              <a:schemeClr val="tx1"/>
            </a:solidFill>
          </a:ln>
        </p:spPr>
        <p:txBody>
          <a:bodyPr wrap="square" rtlCol="0">
            <a:spAutoFit/>
          </a:bodyPr>
          <a:lstStyle/>
          <a:p>
            <a:r>
              <a:rPr lang="en-GB" sz="1200" dirty="0"/>
              <a:t>conduction </a:t>
            </a:r>
          </a:p>
        </p:txBody>
      </p:sp>
      <p:sp>
        <p:nvSpPr>
          <p:cNvPr id="12" name="TextBox 11">
            <a:extLst>
              <a:ext uri="{FF2B5EF4-FFF2-40B4-BE49-F238E27FC236}">
                <a16:creationId xmlns:a16="http://schemas.microsoft.com/office/drawing/2014/main" id="{55F6C12A-921E-FDE9-94EA-C29349913BE5}"/>
              </a:ext>
            </a:extLst>
          </p:cNvPr>
          <p:cNvSpPr txBox="1"/>
          <p:nvPr/>
        </p:nvSpPr>
        <p:spPr>
          <a:xfrm>
            <a:off x="2002438" y="7452267"/>
            <a:ext cx="3621741" cy="276999"/>
          </a:xfrm>
          <a:prstGeom prst="rect">
            <a:avLst/>
          </a:prstGeom>
          <a:noFill/>
          <a:ln>
            <a:solidFill>
              <a:schemeClr val="tx1"/>
            </a:solidFill>
          </a:ln>
        </p:spPr>
        <p:txBody>
          <a:bodyPr wrap="square" rtlCol="0">
            <a:spAutoFit/>
          </a:bodyPr>
          <a:lstStyle/>
          <a:p>
            <a:r>
              <a:rPr lang="en-GB" sz="1200" dirty="0"/>
              <a:t>Liquids and gases</a:t>
            </a:r>
          </a:p>
        </p:txBody>
      </p:sp>
      <p:sp>
        <p:nvSpPr>
          <p:cNvPr id="13" name="Slide Number Placeholder 12">
            <a:extLst>
              <a:ext uri="{FF2B5EF4-FFF2-40B4-BE49-F238E27FC236}">
                <a16:creationId xmlns:a16="http://schemas.microsoft.com/office/drawing/2014/main" id="{D743E0F9-B886-01B0-7536-391A43193ED2}"/>
              </a:ext>
            </a:extLst>
          </p:cNvPr>
          <p:cNvSpPr>
            <a:spLocks noGrp="1"/>
          </p:cNvSpPr>
          <p:nvPr>
            <p:ph type="sldNum" sz="quarter" idx="12"/>
          </p:nvPr>
        </p:nvSpPr>
        <p:spPr/>
        <p:txBody>
          <a:bodyPr/>
          <a:lstStyle/>
          <a:p>
            <a:fld id="{A49C798E-A141-4728-B2C1-C020555BD9EF}" type="slidenum">
              <a:rPr lang="en-GB" smtClean="0"/>
              <a:t>41</a:t>
            </a:fld>
            <a:endParaRPr lang="en-GB"/>
          </a:p>
        </p:txBody>
      </p:sp>
    </p:spTree>
    <p:extLst>
      <p:ext uri="{BB962C8B-B14F-4D97-AF65-F5344CB8AC3E}">
        <p14:creationId xmlns:p14="http://schemas.microsoft.com/office/powerpoint/2010/main" val="3947266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175826" y="286600"/>
          <a:ext cx="6542474" cy="12064619"/>
        </p:xfrm>
        <a:graphic>
          <a:graphicData uri="http://schemas.openxmlformats.org/drawingml/2006/table">
            <a:tbl>
              <a:tblPr firstRow="1" bandRow="1">
                <a:tableStyleId>{5C22544A-7EE6-4342-B048-85BDC9FD1C3A}</a:tableStyleId>
              </a:tblPr>
              <a:tblGrid>
                <a:gridCol w="396127">
                  <a:extLst>
                    <a:ext uri="{9D8B030D-6E8A-4147-A177-3AD203B41FA5}">
                      <a16:colId xmlns:a16="http://schemas.microsoft.com/office/drawing/2014/main" val="1728834577"/>
                    </a:ext>
                  </a:extLst>
                </a:gridCol>
                <a:gridCol w="6146347">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en-GB" sz="1200" b="1" u="sng" dirty="0">
                          <a:solidFill>
                            <a:schemeClr val="tx1"/>
                          </a:solidFill>
                        </a:rPr>
                        <a:t>Exam Questions</a:t>
                      </a:r>
                    </a:p>
                    <a:p>
                      <a:r>
                        <a:rPr lang="en-GB" sz="1350" b="1" kern="1200" dirty="0">
                          <a:solidFill>
                            <a:schemeClr val="lt1"/>
                          </a:solidFill>
                          <a:effectLst/>
                          <a:latin typeface="+mn-lt"/>
                          <a:ea typeface="+mn-ea"/>
                          <a:cs typeface="+mn-cs"/>
                        </a:rPr>
                        <a:t>A teacher used the equipment shown in the figure below to demonstrate the motor effect.</a:t>
                      </a:r>
                    </a:p>
                    <a:p>
                      <a:r>
                        <a:rPr lang="en-GB" sz="1350" b="1" kern="1200" dirty="0">
                          <a:solidFill>
                            <a:schemeClr val="lt1"/>
                          </a:solidFill>
                          <a:effectLst/>
                          <a:latin typeface="+mn-lt"/>
                          <a:ea typeface="+mn-ea"/>
                          <a:cs typeface="+mn-cs"/>
                        </a:rPr>
                        <a:t> </a:t>
                      </a:r>
                    </a:p>
                    <a:p>
                      <a:pPr lvl="0"/>
                      <a:r>
                        <a:rPr lang="en-GB" sz="1350" b="1" kern="1200" dirty="0">
                          <a:solidFill>
                            <a:schemeClr val="lt1"/>
                          </a:solidFill>
                          <a:effectLst/>
                          <a:latin typeface="+mn-lt"/>
                          <a:ea typeface="+mn-ea"/>
                          <a:cs typeface="+mn-cs"/>
                        </a:rPr>
                        <a:t>Describe how Fleming’s left-hand rule can be used to determine the direction in which the rod will move when the switch is closed and state the direction.</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           b)     Increasing the current can increase the force acting on the copper rod.</a:t>
                      </a:r>
                    </a:p>
                    <a:p>
                      <a:r>
                        <a:rPr lang="en-GB" sz="1350" b="1" kern="1200" dirty="0">
                          <a:solidFill>
                            <a:schemeClr val="lt1"/>
                          </a:solidFill>
                          <a:effectLst/>
                          <a:latin typeface="+mn-lt"/>
                          <a:ea typeface="+mn-ea"/>
                          <a:cs typeface="+mn-cs"/>
                        </a:rPr>
                        <a:t>Give one other way in which the size of the force acting on the copper rod could be increased.</a:t>
                      </a:r>
                    </a:p>
                    <a:p>
                      <a:r>
                        <a:rPr lang="en-GB" sz="1350" b="1" kern="1200" dirty="0">
                          <a:solidFill>
                            <a:schemeClr val="lt1"/>
                          </a:solidFill>
                          <a:effectLst/>
                          <a:latin typeface="+mn-lt"/>
                          <a:ea typeface="+mn-ea"/>
                          <a:cs typeface="+mn-cs"/>
                        </a:rPr>
                        <a:t> </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(1)</a:t>
                      </a:r>
                    </a:p>
                    <a:p>
                      <a:r>
                        <a:rPr lang="en-GB" sz="1350" b="1" kern="1200" dirty="0">
                          <a:solidFill>
                            <a:schemeClr val="lt1"/>
                          </a:solidFill>
                          <a:effectLst/>
                          <a:latin typeface="+mn-lt"/>
                          <a:ea typeface="+mn-ea"/>
                          <a:cs typeface="+mn-cs"/>
                        </a:rPr>
                        <a:t>(c)     The copper rod in the figure above has a length of 7 cm and a mass of 4 ×10</a:t>
                      </a:r>
                      <a:r>
                        <a:rPr lang="en-GB" sz="1350" b="1" kern="1200" baseline="30000" dirty="0">
                          <a:solidFill>
                            <a:schemeClr val="lt1"/>
                          </a:solidFill>
                          <a:effectLst/>
                          <a:latin typeface="+mn-lt"/>
                          <a:ea typeface="+mn-ea"/>
                          <a:cs typeface="+mn-cs"/>
                        </a:rPr>
                        <a:t>–4</a:t>
                      </a:r>
                      <a:r>
                        <a:rPr lang="en-GB" sz="1350" b="1" kern="1200" dirty="0">
                          <a:solidFill>
                            <a:schemeClr val="lt1"/>
                          </a:solidFill>
                          <a:effectLst/>
                          <a:latin typeface="+mn-lt"/>
                          <a:ea typeface="+mn-ea"/>
                          <a:cs typeface="+mn-cs"/>
                        </a:rPr>
                        <a:t> kg.</a:t>
                      </a:r>
                    </a:p>
                    <a:p>
                      <a:r>
                        <a:rPr lang="en-GB" sz="1350" b="1" kern="1200" dirty="0">
                          <a:solidFill>
                            <a:schemeClr val="lt1"/>
                          </a:solidFill>
                          <a:effectLst/>
                          <a:latin typeface="+mn-lt"/>
                          <a:ea typeface="+mn-ea"/>
                          <a:cs typeface="+mn-cs"/>
                        </a:rPr>
                        <a:t>When there is a current of 1.12 A the resultant force on the copper rod is 0 N.</a:t>
                      </a:r>
                    </a:p>
                    <a:p>
                      <a:r>
                        <a:rPr lang="en-GB" sz="1350" b="1" kern="1200" dirty="0">
                          <a:solidFill>
                            <a:schemeClr val="lt1"/>
                          </a:solidFill>
                          <a:effectLst/>
                          <a:latin typeface="+mn-lt"/>
                          <a:ea typeface="+mn-ea"/>
                          <a:cs typeface="+mn-cs"/>
                        </a:rPr>
                        <a:t>Calculate the magnetic flux density.</a:t>
                      </a:r>
                    </a:p>
                    <a:p>
                      <a:r>
                        <a:rPr lang="en-GB" sz="1350" b="1" kern="1200" dirty="0">
                          <a:solidFill>
                            <a:schemeClr val="lt1"/>
                          </a:solidFill>
                          <a:effectLst/>
                          <a:latin typeface="+mn-lt"/>
                          <a:ea typeface="+mn-ea"/>
                          <a:cs typeface="+mn-cs"/>
                        </a:rPr>
                        <a:t>Gravitational field strength = 9.8 N / kg</a:t>
                      </a:r>
                    </a:p>
                    <a:p>
                      <a:r>
                        <a:rPr lang="en-GB" sz="1350" b="1" kern="1200" dirty="0">
                          <a:solidFill>
                            <a:schemeClr val="lt1"/>
                          </a:solidFill>
                          <a:effectLst/>
                          <a:latin typeface="+mn-lt"/>
                          <a:ea typeface="+mn-ea"/>
                          <a:cs typeface="+mn-cs"/>
                        </a:rPr>
                        <a:t> </a:t>
                      </a:r>
                    </a:p>
                    <a:p>
                      <a:r>
                        <a:rPr lang="en-GB" sz="1350" b="1" kern="1200" dirty="0">
                          <a:solidFill>
                            <a:schemeClr val="lt1"/>
                          </a:solidFill>
                          <a:effectLst/>
                          <a:latin typeface="+mn-lt"/>
                          <a:ea typeface="+mn-ea"/>
                          <a:cs typeface="+mn-cs"/>
                        </a:rPr>
                        <a:t>Magnetic flux density = __________________ T</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1" u="sng" dirty="0">
                        <a:solidFill>
                          <a:schemeClr val="tx1"/>
                        </a:solidFill>
                      </a:endParaRPr>
                    </a:p>
                    <a:p>
                      <a:r>
                        <a:rPr lang="en-GB" sz="1350" b="1" kern="1200" dirty="0">
                          <a:solidFill>
                            <a:schemeClr val="lt1"/>
                          </a:solidFill>
                          <a:effectLst/>
                          <a:latin typeface="+mn-lt"/>
                          <a:ea typeface="+mn-ea"/>
                          <a:cs typeface="+mn-cs"/>
                        </a:rPr>
                        <a:t>A teacher used the equipment shown in the figure below to demonstrate the motor effect.</a:t>
                      </a:r>
                    </a:p>
                    <a:p>
                      <a:r>
                        <a:rPr lang="en-GB" sz="1350" b="1" kern="1200" dirty="0">
                          <a:solidFill>
                            <a:schemeClr val="lt1"/>
                          </a:solidFill>
                          <a:effectLst/>
                          <a:latin typeface="+mn-lt"/>
                          <a:ea typeface="+mn-ea"/>
                          <a:cs typeface="+mn-cs"/>
                        </a:rPr>
                        <a:t> </a:t>
                      </a:r>
                    </a:p>
                    <a:p>
                      <a:pPr lvl="0"/>
                      <a:r>
                        <a:rPr lang="en-GB" sz="1350" b="1" kern="1200" dirty="0">
                          <a:solidFill>
                            <a:schemeClr val="lt1"/>
                          </a:solidFill>
                          <a:effectLst/>
                          <a:latin typeface="+mn-lt"/>
                          <a:ea typeface="+mn-ea"/>
                          <a:cs typeface="+mn-cs"/>
                        </a:rPr>
                        <a:t>Describe how Fleming’s left-hand rule can be used to determine the direction in which the rod will move when the switch is closed and state the direction.</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           b)     Increasing the current can increase the force acting on the copper rod.</a:t>
                      </a:r>
                    </a:p>
                    <a:p>
                      <a:r>
                        <a:rPr lang="en-GB" sz="1350" b="1" kern="1200" dirty="0">
                          <a:solidFill>
                            <a:schemeClr val="lt1"/>
                          </a:solidFill>
                          <a:effectLst/>
                          <a:latin typeface="+mn-lt"/>
                          <a:ea typeface="+mn-ea"/>
                          <a:cs typeface="+mn-cs"/>
                        </a:rPr>
                        <a:t>Give one other way in which the size of the force acting on the copper rod could be increased.</a:t>
                      </a:r>
                    </a:p>
                    <a:p>
                      <a:r>
                        <a:rPr lang="en-GB" sz="1350" b="1" kern="1200" dirty="0">
                          <a:solidFill>
                            <a:schemeClr val="lt1"/>
                          </a:solidFill>
                          <a:effectLst/>
                          <a:latin typeface="+mn-lt"/>
                          <a:ea typeface="+mn-ea"/>
                          <a:cs typeface="+mn-cs"/>
                        </a:rPr>
                        <a:t> </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(1)</a:t>
                      </a:r>
                    </a:p>
                    <a:p>
                      <a:r>
                        <a:rPr lang="en-GB" sz="1350" b="1" kern="1200" dirty="0">
                          <a:solidFill>
                            <a:schemeClr val="lt1"/>
                          </a:solidFill>
                          <a:effectLst/>
                          <a:latin typeface="+mn-lt"/>
                          <a:ea typeface="+mn-ea"/>
                          <a:cs typeface="+mn-cs"/>
                        </a:rPr>
                        <a:t>(c)     The copper rod in the figure above has a length of 7 cm and a mass of 4 ×10</a:t>
                      </a:r>
                      <a:r>
                        <a:rPr lang="en-GB" sz="1350" b="1" kern="1200" baseline="30000" dirty="0">
                          <a:solidFill>
                            <a:schemeClr val="lt1"/>
                          </a:solidFill>
                          <a:effectLst/>
                          <a:latin typeface="+mn-lt"/>
                          <a:ea typeface="+mn-ea"/>
                          <a:cs typeface="+mn-cs"/>
                        </a:rPr>
                        <a:t>–4</a:t>
                      </a:r>
                      <a:r>
                        <a:rPr lang="en-GB" sz="1350" b="1" kern="1200" dirty="0">
                          <a:solidFill>
                            <a:schemeClr val="lt1"/>
                          </a:solidFill>
                          <a:effectLst/>
                          <a:latin typeface="+mn-lt"/>
                          <a:ea typeface="+mn-ea"/>
                          <a:cs typeface="+mn-cs"/>
                        </a:rPr>
                        <a:t> kg.</a:t>
                      </a:r>
                    </a:p>
                    <a:p>
                      <a:r>
                        <a:rPr lang="en-GB" sz="1350" b="1" kern="1200" dirty="0">
                          <a:solidFill>
                            <a:schemeClr val="lt1"/>
                          </a:solidFill>
                          <a:effectLst/>
                          <a:latin typeface="+mn-lt"/>
                          <a:ea typeface="+mn-ea"/>
                          <a:cs typeface="+mn-cs"/>
                        </a:rPr>
                        <a:t>When there is a current of 1.12 A the resultant force on the copper rod is 0 N.</a:t>
                      </a:r>
                    </a:p>
                    <a:p>
                      <a:r>
                        <a:rPr lang="en-GB" sz="1350" b="1" kern="1200" dirty="0">
                          <a:solidFill>
                            <a:schemeClr val="lt1"/>
                          </a:solidFill>
                          <a:effectLst/>
                          <a:latin typeface="+mn-lt"/>
                          <a:ea typeface="+mn-ea"/>
                          <a:cs typeface="+mn-cs"/>
                        </a:rPr>
                        <a:t>Calculate the magnetic flux density.</a:t>
                      </a:r>
                    </a:p>
                    <a:p>
                      <a:r>
                        <a:rPr lang="en-GB" sz="1350" b="1" kern="1200" dirty="0">
                          <a:solidFill>
                            <a:schemeClr val="lt1"/>
                          </a:solidFill>
                          <a:effectLst/>
                          <a:latin typeface="+mn-lt"/>
                          <a:ea typeface="+mn-ea"/>
                          <a:cs typeface="+mn-cs"/>
                        </a:rPr>
                        <a:t>Gravitational field strength = 9.8 N / kg</a:t>
                      </a:r>
                    </a:p>
                    <a:p>
                      <a:r>
                        <a:rPr lang="en-GB" sz="1350" b="1" kern="1200" dirty="0">
                          <a:solidFill>
                            <a:schemeClr val="lt1"/>
                          </a:solidFill>
                          <a:effectLst/>
                          <a:latin typeface="+mn-lt"/>
                          <a:ea typeface="+mn-ea"/>
                          <a:cs typeface="+mn-cs"/>
                        </a:rPr>
                        <a:t> </a:t>
                      </a:r>
                    </a:p>
                    <a:p>
                      <a:r>
                        <a:rPr lang="en-GB" sz="1350" b="1" kern="1200" dirty="0">
                          <a:solidFill>
                            <a:schemeClr val="lt1"/>
                          </a:solidFill>
                          <a:effectLst/>
                          <a:latin typeface="+mn-lt"/>
                          <a:ea typeface="+mn-ea"/>
                          <a:cs typeface="+mn-cs"/>
                        </a:rPr>
                        <a:t>Magnetic flux density = __________________ T</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1" u="sng" dirty="0">
                        <a:solidFill>
                          <a:schemeClr val="tx1"/>
                        </a:solidFill>
                      </a:endParaRPr>
                    </a:p>
                    <a:p>
                      <a:r>
                        <a:rPr lang="en-GB" sz="1350" b="1" kern="1200" dirty="0">
                          <a:solidFill>
                            <a:schemeClr val="lt1"/>
                          </a:solidFill>
                          <a:effectLst/>
                          <a:latin typeface="+mn-lt"/>
                          <a:ea typeface="+mn-ea"/>
                          <a:cs typeface="+mn-cs"/>
                        </a:rPr>
                        <a:t> </a:t>
                      </a:r>
                    </a:p>
                    <a:p>
                      <a:r>
                        <a:rPr lang="en-GB" sz="1350" b="1" kern="1200" dirty="0">
                          <a:solidFill>
                            <a:schemeClr val="lt1"/>
                          </a:solidFill>
                          <a:effectLst/>
                          <a:latin typeface="+mn-lt"/>
                          <a:ea typeface="+mn-ea"/>
                          <a:cs typeface="+mn-cs"/>
                        </a:rPr>
                        <a:t>Explain one way that the motor could be changed to increase the rate at which the coil rotates.</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a:t>
                      </a:r>
                    </a:p>
                    <a:p>
                      <a:r>
                        <a:rPr lang="en-GB" sz="1350" b="1" kern="1200" dirty="0">
                          <a:solidFill>
                            <a:schemeClr val="lt1"/>
                          </a:solidFill>
                          <a:effectLst/>
                          <a:latin typeface="+mn-lt"/>
                          <a:ea typeface="+mn-ea"/>
                          <a:cs typeface="+mn-cs"/>
                        </a:rPr>
                        <a:t>(2)</a:t>
                      </a:r>
                    </a:p>
                    <a:p>
                      <a:r>
                        <a:rPr lang="en-GB" sz="1350" b="1" kern="1200" dirty="0">
                          <a:solidFill>
                            <a:schemeClr val="lt1"/>
                          </a:solidFill>
                          <a:effectLst/>
                          <a:latin typeface="+mn-lt"/>
                          <a:ea typeface="+mn-ea"/>
                          <a:cs typeface="+mn-cs"/>
                        </a:rPr>
                        <a:t>(Total 7 marks)</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1" u="sng"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6" name="TextBox 5">
            <a:extLst>
              <a:ext uri="{FF2B5EF4-FFF2-40B4-BE49-F238E27FC236}">
                <a16:creationId xmlns:a16="http://schemas.microsoft.com/office/drawing/2014/main" id="{D6BEAF0A-BDA3-CF10-0632-B5CFF8A9A608}"/>
              </a:ext>
            </a:extLst>
          </p:cNvPr>
          <p:cNvSpPr txBox="1"/>
          <p:nvPr/>
        </p:nvSpPr>
        <p:spPr>
          <a:xfrm>
            <a:off x="3788558" y="1626358"/>
            <a:ext cx="2115401" cy="327547"/>
          </a:xfrm>
          <a:prstGeom prst="rect">
            <a:avLst/>
          </a:prstGeom>
          <a:noFill/>
        </p:spPr>
        <p:txBody>
          <a:bodyPr wrap="square" rtlCol="0">
            <a:spAutoFit/>
          </a:bodyPr>
          <a:lstStyle/>
          <a:p>
            <a:endParaRPr lang="en-GB" dirty="0"/>
          </a:p>
        </p:txBody>
      </p:sp>
      <p:pic>
        <p:nvPicPr>
          <p:cNvPr id="5" name="Picture 4">
            <a:extLst>
              <a:ext uri="{FF2B5EF4-FFF2-40B4-BE49-F238E27FC236}">
                <a16:creationId xmlns:a16="http://schemas.microsoft.com/office/drawing/2014/main" id="{C2DC88EB-D1D5-5F5B-54A3-6FAB85E56B43}"/>
              </a:ext>
            </a:extLst>
          </p:cNvPr>
          <p:cNvPicPr>
            <a:picLocks noChangeAspect="1"/>
          </p:cNvPicPr>
          <p:nvPr/>
        </p:nvPicPr>
        <p:blipFill>
          <a:blip r:embed="rId2"/>
          <a:stretch>
            <a:fillRect/>
          </a:stretch>
        </p:blipFill>
        <p:spPr>
          <a:xfrm>
            <a:off x="594032" y="767632"/>
            <a:ext cx="6071774" cy="7608735"/>
          </a:xfrm>
          <a:prstGeom prst="rect">
            <a:avLst/>
          </a:prstGeom>
        </p:spPr>
      </p:pic>
      <p:sp>
        <p:nvSpPr>
          <p:cNvPr id="10" name="TextBox 9">
            <a:extLst>
              <a:ext uri="{FF2B5EF4-FFF2-40B4-BE49-F238E27FC236}">
                <a16:creationId xmlns:a16="http://schemas.microsoft.com/office/drawing/2014/main" id="{D12A5B0E-18CD-6B1B-8158-E86EA500117B}"/>
              </a:ext>
            </a:extLst>
          </p:cNvPr>
          <p:cNvSpPr txBox="1"/>
          <p:nvPr/>
        </p:nvSpPr>
        <p:spPr>
          <a:xfrm>
            <a:off x="3288790" y="5626869"/>
            <a:ext cx="2115401" cy="646331"/>
          </a:xfrm>
          <a:prstGeom prst="rect">
            <a:avLst/>
          </a:prstGeom>
          <a:noFill/>
          <a:ln>
            <a:solidFill>
              <a:schemeClr val="tx1"/>
            </a:solidFill>
          </a:ln>
        </p:spPr>
        <p:txBody>
          <a:bodyPr wrap="square" rtlCol="0">
            <a:spAutoFit/>
          </a:bodyPr>
          <a:lstStyle/>
          <a:p>
            <a:r>
              <a:rPr lang="en-GB" sz="1200" dirty="0"/>
              <a:t>Increase magnet</a:t>
            </a:r>
          </a:p>
          <a:p>
            <a:r>
              <a:rPr lang="en-GB" sz="1200" dirty="0"/>
              <a:t>Increase MFD</a:t>
            </a:r>
          </a:p>
          <a:p>
            <a:r>
              <a:rPr lang="en-GB" sz="1200" dirty="0"/>
              <a:t>Increase rod length</a:t>
            </a:r>
          </a:p>
        </p:txBody>
      </p:sp>
      <p:sp>
        <p:nvSpPr>
          <p:cNvPr id="21" name="TextBox 20">
            <a:extLst>
              <a:ext uri="{FF2B5EF4-FFF2-40B4-BE49-F238E27FC236}">
                <a16:creationId xmlns:a16="http://schemas.microsoft.com/office/drawing/2014/main" id="{038AB90E-859C-558C-4BA2-ECE860176BD8}"/>
              </a:ext>
            </a:extLst>
          </p:cNvPr>
          <p:cNvSpPr txBox="1"/>
          <p:nvPr/>
        </p:nvSpPr>
        <p:spPr>
          <a:xfrm>
            <a:off x="3113943" y="3918640"/>
            <a:ext cx="2115401" cy="830997"/>
          </a:xfrm>
          <a:prstGeom prst="rect">
            <a:avLst/>
          </a:prstGeom>
          <a:noFill/>
          <a:ln>
            <a:solidFill>
              <a:schemeClr val="tx1"/>
            </a:solidFill>
          </a:ln>
        </p:spPr>
        <p:txBody>
          <a:bodyPr wrap="square" rtlCol="0">
            <a:spAutoFit/>
          </a:bodyPr>
          <a:lstStyle/>
          <a:p>
            <a:r>
              <a:rPr lang="en-GB" sz="1200" dirty="0"/>
              <a:t>Thumb shows motion or force, first finger shows current.  2</a:t>
            </a:r>
            <a:r>
              <a:rPr lang="en-GB" sz="1200" baseline="30000" dirty="0"/>
              <a:t>nd</a:t>
            </a:r>
            <a:r>
              <a:rPr lang="en-GB" sz="1200" dirty="0"/>
              <a:t> finger shows current. copper rod moves upwards</a:t>
            </a:r>
          </a:p>
        </p:txBody>
      </p:sp>
      <p:sp>
        <p:nvSpPr>
          <p:cNvPr id="22" name="TextBox 21">
            <a:extLst>
              <a:ext uri="{FF2B5EF4-FFF2-40B4-BE49-F238E27FC236}">
                <a16:creationId xmlns:a16="http://schemas.microsoft.com/office/drawing/2014/main" id="{C8BC9760-E619-3C43-1269-BC7879693375}"/>
              </a:ext>
            </a:extLst>
          </p:cNvPr>
          <p:cNvSpPr txBox="1"/>
          <p:nvPr/>
        </p:nvSpPr>
        <p:spPr>
          <a:xfrm>
            <a:off x="2675876" y="7245323"/>
            <a:ext cx="2991533" cy="1569660"/>
          </a:xfrm>
          <a:prstGeom prst="rect">
            <a:avLst/>
          </a:prstGeom>
          <a:noFill/>
          <a:ln>
            <a:solidFill>
              <a:schemeClr val="tx1"/>
            </a:solidFill>
          </a:ln>
        </p:spPr>
        <p:txBody>
          <a:bodyPr wrap="square" rtlCol="0">
            <a:spAutoFit/>
          </a:bodyPr>
          <a:lstStyle/>
          <a:p>
            <a:r>
              <a:rPr lang="en-GB" dirty="0"/>
              <a:t> </a:t>
            </a:r>
            <a:r>
              <a:rPr lang="en-GB" sz="1200" dirty="0"/>
              <a:t>W = 9.8 x4 x 10</a:t>
            </a:r>
            <a:r>
              <a:rPr lang="en-GB" sz="1200" baseline="30000" dirty="0"/>
              <a:t>-4</a:t>
            </a:r>
            <a:r>
              <a:rPr lang="en-GB" sz="1200" baseline="-25000" dirty="0"/>
              <a:t> </a:t>
            </a:r>
            <a:r>
              <a:rPr lang="en-GB" sz="1200" dirty="0"/>
              <a:t>= 3.92 x 10</a:t>
            </a:r>
            <a:r>
              <a:rPr lang="en-GB" sz="1200" baseline="30000" dirty="0"/>
              <a:t>-3</a:t>
            </a:r>
          </a:p>
          <a:p>
            <a:r>
              <a:rPr lang="en-GB" sz="1200" dirty="0"/>
              <a:t>7 cm = .07 m</a:t>
            </a:r>
          </a:p>
          <a:p>
            <a:r>
              <a:rPr lang="en-GB" sz="1200" dirty="0"/>
              <a:t>3.92 x 10</a:t>
            </a:r>
            <a:r>
              <a:rPr lang="en-GB" sz="1200" baseline="30000" dirty="0"/>
              <a:t>-3 </a:t>
            </a:r>
            <a:r>
              <a:rPr lang="en-GB" sz="1200" baseline="-25000" dirty="0"/>
              <a:t> </a:t>
            </a:r>
            <a:r>
              <a:rPr lang="en-GB" sz="1200" dirty="0"/>
              <a:t>= B x 1.12 x .07</a:t>
            </a:r>
          </a:p>
          <a:p>
            <a:r>
              <a:rPr lang="en-GB" sz="1200" dirty="0"/>
              <a:t>B = </a:t>
            </a:r>
            <a:r>
              <a:rPr lang="en-GB" sz="1200" u="sng" dirty="0"/>
              <a:t>3.92 x 10</a:t>
            </a:r>
            <a:r>
              <a:rPr lang="en-GB" sz="1200" u="sng" baseline="30000" dirty="0"/>
              <a:t>-3</a:t>
            </a:r>
          </a:p>
          <a:p>
            <a:r>
              <a:rPr lang="en-GB" sz="1200" dirty="0"/>
              <a:t>        .0784</a:t>
            </a:r>
          </a:p>
          <a:p>
            <a:r>
              <a:rPr lang="en-GB" sz="1200" dirty="0"/>
              <a:t>B = .05T</a:t>
            </a:r>
          </a:p>
          <a:p>
            <a:endParaRPr lang="en-GB" dirty="0"/>
          </a:p>
        </p:txBody>
      </p:sp>
      <p:sp>
        <p:nvSpPr>
          <p:cNvPr id="3" name="Slide Number Placeholder 2">
            <a:extLst>
              <a:ext uri="{FF2B5EF4-FFF2-40B4-BE49-F238E27FC236}">
                <a16:creationId xmlns:a16="http://schemas.microsoft.com/office/drawing/2014/main" id="{E5570482-BDC1-EDC0-E4CE-E4E7FD47D4BA}"/>
              </a:ext>
            </a:extLst>
          </p:cNvPr>
          <p:cNvSpPr>
            <a:spLocks noGrp="1"/>
          </p:cNvSpPr>
          <p:nvPr>
            <p:ph type="sldNum" sz="quarter" idx="12"/>
          </p:nvPr>
        </p:nvSpPr>
        <p:spPr/>
        <p:txBody>
          <a:bodyPr/>
          <a:lstStyle/>
          <a:p>
            <a:fld id="{A49C798E-A141-4728-B2C1-C020555BD9EF}" type="slidenum">
              <a:rPr lang="en-GB" smtClean="0"/>
              <a:t>42</a:t>
            </a:fld>
            <a:endParaRPr lang="en-GB"/>
          </a:p>
        </p:txBody>
      </p:sp>
    </p:spTree>
    <p:extLst>
      <p:ext uri="{BB962C8B-B14F-4D97-AF65-F5344CB8AC3E}">
        <p14:creationId xmlns:p14="http://schemas.microsoft.com/office/powerpoint/2010/main" val="2611401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7E826F0-4691-CDF3-2187-A160123533FB}"/>
              </a:ext>
            </a:extLst>
          </p:cNvPr>
          <p:cNvSpPr txBox="1"/>
          <p:nvPr/>
        </p:nvSpPr>
        <p:spPr>
          <a:xfrm>
            <a:off x="273050" y="839232"/>
            <a:ext cx="6311900" cy="2187394"/>
          </a:xfrm>
          <a:prstGeom prst="rect">
            <a:avLst/>
          </a:prstGeom>
          <a:noFill/>
          <a:ln w="12700">
            <a:solidFill>
              <a:schemeClr val="tx1"/>
            </a:solidFill>
            <a:prstDash val="dash"/>
          </a:ln>
        </p:spPr>
        <p:txBody>
          <a:bodyPr wrap="square" rtlCol="0">
            <a:spAutoFit/>
          </a:bodyPr>
          <a:lstStyle/>
          <a:p>
            <a:r>
              <a:rPr lang="en-GB" sz="1200" b="1" dirty="0"/>
              <a:t>AQA Content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sp>
        <p:nvSpPr>
          <p:cNvPr id="2" name="TextBox 1">
            <a:extLst>
              <a:ext uri="{FF2B5EF4-FFF2-40B4-BE49-F238E27FC236}">
                <a16:creationId xmlns:a16="http://schemas.microsoft.com/office/drawing/2014/main" id="{C0780EFF-B70B-7BC4-AE72-D9D6F2CAC043}"/>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Electric Motors (HT only) </a:t>
            </a:r>
          </a:p>
        </p:txBody>
      </p:sp>
      <p:pic>
        <p:nvPicPr>
          <p:cNvPr id="5" name="Picture 4">
            <a:extLst>
              <a:ext uri="{FF2B5EF4-FFF2-40B4-BE49-F238E27FC236}">
                <a16:creationId xmlns:a16="http://schemas.microsoft.com/office/drawing/2014/main" id="{1370CA13-7900-006F-131B-3C76A117B7E9}"/>
              </a:ext>
            </a:extLst>
          </p:cNvPr>
          <p:cNvPicPr>
            <a:picLocks noChangeAspect="1"/>
          </p:cNvPicPr>
          <p:nvPr/>
        </p:nvPicPr>
        <p:blipFill rotWithShape="1">
          <a:blip r:embed="rId2"/>
          <a:srcRect l="26296" t="25461" r="28092" b="50000"/>
          <a:stretch/>
        </p:blipFill>
        <p:spPr>
          <a:xfrm>
            <a:off x="336549" y="1164578"/>
            <a:ext cx="6153151" cy="1862048"/>
          </a:xfrm>
          <a:prstGeom prst="rect">
            <a:avLst/>
          </a:prstGeom>
        </p:spPr>
      </p:pic>
      <p:sp>
        <p:nvSpPr>
          <p:cNvPr id="3" name="Slide Number Placeholder 2">
            <a:extLst>
              <a:ext uri="{FF2B5EF4-FFF2-40B4-BE49-F238E27FC236}">
                <a16:creationId xmlns:a16="http://schemas.microsoft.com/office/drawing/2014/main" id="{2062B382-EB9B-483B-C367-A9C603E701B2}"/>
              </a:ext>
            </a:extLst>
          </p:cNvPr>
          <p:cNvSpPr>
            <a:spLocks noGrp="1"/>
          </p:cNvSpPr>
          <p:nvPr>
            <p:ph type="sldNum" sz="quarter" idx="12"/>
          </p:nvPr>
        </p:nvSpPr>
        <p:spPr/>
        <p:txBody>
          <a:bodyPr/>
          <a:lstStyle/>
          <a:p>
            <a:fld id="{A49C798E-A141-4728-B2C1-C020555BD9EF}" type="slidenum">
              <a:rPr lang="en-GB" smtClean="0"/>
              <a:t>43</a:t>
            </a:fld>
            <a:endParaRPr lang="en-GB"/>
          </a:p>
        </p:txBody>
      </p:sp>
    </p:spTree>
    <p:extLst>
      <p:ext uri="{BB962C8B-B14F-4D97-AF65-F5344CB8AC3E}">
        <p14:creationId xmlns:p14="http://schemas.microsoft.com/office/powerpoint/2010/main" val="2644742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787277"/>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dirty="0"/>
              <a:t>  to explain how the force on a conductor in a magnetic field causes the rotation of the coil in an electric motor</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517337"/>
            <a:ext cx="6311900" cy="646331"/>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that electric motors are inherent in a lot of appliances that we use on a day-to-day basis</a:t>
            </a: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
        <p:nvSpPr>
          <p:cNvPr id="5" name="TextBox 4">
            <a:extLst>
              <a:ext uri="{FF2B5EF4-FFF2-40B4-BE49-F238E27FC236}">
                <a16:creationId xmlns:a16="http://schemas.microsoft.com/office/drawing/2014/main" id="{2543B8CA-FBA2-AB77-3CDF-F15297B53D3D}"/>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Electric Motors (HT only) </a:t>
            </a:r>
          </a:p>
        </p:txBody>
      </p:sp>
      <p:sp>
        <p:nvSpPr>
          <p:cNvPr id="7" name="Slide Number Placeholder 6">
            <a:extLst>
              <a:ext uri="{FF2B5EF4-FFF2-40B4-BE49-F238E27FC236}">
                <a16:creationId xmlns:a16="http://schemas.microsoft.com/office/drawing/2014/main" id="{B32F7825-632E-C28D-92C7-9CDB00A15987}"/>
              </a:ext>
            </a:extLst>
          </p:cNvPr>
          <p:cNvSpPr>
            <a:spLocks noGrp="1"/>
          </p:cNvSpPr>
          <p:nvPr>
            <p:ph type="sldNum" sz="quarter" idx="12"/>
          </p:nvPr>
        </p:nvSpPr>
        <p:spPr/>
        <p:txBody>
          <a:bodyPr/>
          <a:lstStyle/>
          <a:p>
            <a:fld id="{A49C798E-A141-4728-B2C1-C020555BD9EF}" type="slidenum">
              <a:rPr lang="en-GB" smtClean="0"/>
              <a:t>44</a:t>
            </a:fld>
            <a:endParaRPr lang="en-GB"/>
          </a:p>
        </p:txBody>
      </p:sp>
    </p:spTree>
    <p:extLst>
      <p:ext uri="{BB962C8B-B14F-4D97-AF65-F5344CB8AC3E}">
        <p14:creationId xmlns:p14="http://schemas.microsoft.com/office/powerpoint/2010/main" val="197265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175826" y="286600"/>
          <a:ext cx="6542474" cy="8506326"/>
        </p:xfrm>
        <a:graphic>
          <a:graphicData uri="http://schemas.openxmlformats.org/drawingml/2006/table">
            <a:tbl>
              <a:tblPr firstRow="1" bandRow="1">
                <a:tableStyleId>{5C22544A-7EE6-4342-B048-85BDC9FD1C3A}</a:tableStyleId>
              </a:tblPr>
              <a:tblGrid>
                <a:gridCol w="396127">
                  <a:extLst>
                    <a:ext uri="{9D8B030D-6E8A-4147-A177-3AD203B41FA5}">
                      <a16:colId xmlns:a16="http://schemas.microsoft.com/office/drawing/2014/main" val="1728834577"/>
                    </a:ext>
                  </a:extLst>
                </a:gridCol>
                <a:gridCol w="6146347">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I wasn’t there but I still care – </a:t>
                      </a:r>
                    </a:p>
                    <a:p>
                      <a:pPr>
                        <a:lnSpc>
                          <a:spcPct val="150000"/>
                        </a:lnSpc>
                      </a:pPr>
                      <a:r>
                        <a:rPr lang="en-GB" sz="1200" b="0" dirty="0">
                          <a:solidFill>
                            <a:schemeClr val="tx1"/>
                          </a:solidFill>
                        </a:rPr>
                        <a:t>using the physics text book page220:</a:t>
                      </a:r>
                    </a:p>
                    <a:p>
                      <a:pPr>
                        <a:lnSpc>
                          <a:spcPct val="150000"/>
                        </a:lnSpc>
                      </a:pPr>
                      <a:r>
                        <a:rPr lang="en-GB" sz="1200" b="0" dirty="0">
                          <a:solidFill>
                            <a:schemeClr val="tx1"/>
                          </a:solidFill>
                        </a:rPr>
                        <a:t>What is Flemings left hand rule …………………………………………………………………………………………………………………………………. ………………………………………………………………………………………………………………………………………</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What does the size of the force depend on</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a:lnSpc>
                          <a:spcPct val="150000"/>
                        </a:lnSpc>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 ….</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What does the thumb represent?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a:lnSpc>
                          <a:spcPct val="150000"/>
                        </a:lnSpc>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What does the first finger represent?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a:lnSpc>
                          <a:spcPct val="150000"/>
                        </a:lnSpc>
                      </a:pPr>
                      <a:r>
                        <a:rPr lang="en-GB" sz="1200" b="0" dirty="0">
                          <a:solidFill>
                            <a:schemeClr val="tx1"/>
                          </a:solidFill>
                        </a:rPr>
                        <a:t>What does the second finger represent?</a:t>
                      </a:r>
                    </a:p>
                    <a:p>
                      <a:pPr>
                        <a:lnSpc>
                          <a:spcPct val="150000"/>
                        </a:lnSpc>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dirty="0">
                        <a:solidFill>
                          <a:schemeClr val="tx1"/>
                        </a:solidFill>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6" name="TextBox 5">
            <a:extLst>
              <a:ext uri="{FF2B5EF4-FFF2-40B4-BE49-F238E27FC236}">
                <a16:creationId xmlns:a16="http://schemas.microsoft.com/office/drawing/2014/main" id="{D6BEAF0A-BDA3-CF10-0632-B5CFF8A9A608}"/>
              </a:ext>
            </a:extLst>
          </p:cNvPr>
          <p:cNvSpPr txBox="1"/>
          <p:nvPr/>
        </p:nvSpPr>
        <p:spPr>
          <a:xfrm>
            <a:off x="3788558" y="1626358"/>
            <a:ext cx="2115401" cy="327547"/>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628BE19C-40B2-190B-B3A1-A1D10AB1E208}"/>
              </a:ext>
            </a:extLst>
          </p:cNvPr>
          <p:cNvSpPr txBox="1"/>
          <p:nvPr/>
        </p:nvSpPr>
        <p:spPr>
          <a:xfrm>
            <a:off x="2837737" y="4262764"/>
            <a:ext cx="2115401" cy="276999"/>
          </a:xfrm>
          <a:prstGeom prst="rect">
            <a:avLst/>
          </a:prstGeom>
          <a:noFill/>
          <a:ln>
            <a:solidFill>
              <a:schemeClr val="tx1"/>
            </a:solidFill>
          </a:ln>
        </p:spPr>
        <p:txBody>
          <a:bodyPr wrap="square" rtlCol="0">
            <a:spAutoFit/>
          </a:bodyPr>
          <a:lstStyle/>
          <a:p>
            <a:r>
              <a:rPr lang="en-GB" sz="1200" dirty="0"/>
              <a:t>field</a:t>
            </a:r>
          </a:p>
        </p:txBody>
      </p:sp>
      <p:sp>
        <p:nvSpPr>
          <p:cNvPr id="8" name="TextBox 7">
            <a:extLst>
              <a:ext uri="{FF2B5EF4-FFF2-40B4-BE49-F238E27FC236}">
                <a16:creationId xmlns:a16="http://schemas.microsoft.com/office/drawing/2014/main" id="{C919A50C-5FBB-A2E0-3BE5-AEB6BD6E36B1}"/>
              </a:ext>
            </a:extLst>
          </p:cNvPr>
          <p:cNvSpPr txBox="1"/>
          <p:nvPr/>
        </p:nvSpPr>
        <p:spPr>
          <a:xfrm>
            <a:off x="2383405" y="3378669"/>
            <a:ext cx="3024066" cy="276999"/>
          </a:xfrm>
          <a:prstGeom prst="rect">
            <a:avLst/>
          </a:prstGeom>
          <a:noFill/>
          <a:ln>
            <a:solidFill>
              <a:schemeClr val="tx1"/>
            </a:solidFill>
          </a:ln>
        </p:spPr>
        <p:txBody>
          <a:bodyPr wrap="square" rtlCol="0">
            <a:spAutoFit/>
          </a:bodyPr>
          <a:lstStyle/>
          <a:p>
            <a:r>
              <a:rPr lang="en-GB" sz="1200" dirty="0"/>
              <a:t>Motion or force</a:t>
            </a:r>
          </a:p>
        </p:txBody>
      </p:sp>
      <p:sp>
        <p:nvSpPr>
          <p:cNvPr id="9" name="TextBox 8">
            <a:extLst>
              <a:ext uri="{FF2B5EF4-FFF2-40B4-BE49-F238E27FC236}">
                <a16:creationId xmlns:a16="http://schemas.microsoft.com/office/drawing/2014/main" id="{28BF9D02-7942-2E02-3AAE-7244C82D77A4}"/>
              </a:ext>
            </a:extLst>
          </p:cNvPr>
          <p:cNvSpPr txBox="1"/>
          <p:nvPr/>
        </p:nvSpPr>
        <p:spPr>
          <a:xfrm>
            <a:off x="2616946" y="5151526"/>
            <a:ext cx="3465200" cy="276999"/>
          </a:xfrm>
          <a:prstGeom prst="rect">
            <a:avLst/>
          </a:prstGeom>
          <a:noFill/>
          <a:ln>
            <a:solidFill>
              <a:schemeClr val="tx1"/>
            </a:solidFill>
          </a:ln>
        </p:spPr>
        <p:txBody>
          <a:bodyPr wrap="square" rtlCol="0">
            <a:spAutoFit/>
          </a:bodyPr>
          <a:lstStyle/>
          <a:p>
            <a:r>
              <a:rPr lang="en-GB" sz="1200" dirty="0"/>
              <a:t>current</a:t>
            </a:r>
          </a:p>
        </p:txBody>
      </p:sp>
      <p:sp>
        <p:nvSpPr>
          <p:cNvPr id="20" name="TextBox 19">
            <a:extLst>
              <a:ext uri="{FF2B5EF4-FFF2-40B4-BE49-F238E27FC236}">
                <a16:creationId xmlns:a16="http://schemas.microsoft.com/office/drawing/2014/main" id="{4D1AD32C-1590-85C3-CFBA-5B61353700C5}"/>
              </a:ext>
            </a:extLst>
          </p:cNvPr>
          <p:cNvSpPr txBox="1"/>
          <p:nvPr/>
        </p:nvSpPr>
        <p:spPr>
          <a:xfrm>
            <a:off x="2438759" y="2361686"/>
            <a:ext cx="3465200" cy="276999"/>
          </a:xfrm>
          <a:prstGeom prst="rect">
            <a:avLst/>
          </a:prstGeom>
          <a:noFill/>
          <a:ln>
            <a:solidFill>
              <a:schemeClr val="tx1"/>
            </a:solidFill>
          </a:ln>
        </p:spPr>
        <p:txBody>
          <a:bodyPr wrap="square" rtlCol="0">
            <a:spAutoFit/>
          </a:bodyPr>
          <a:lstStyle/>
          <a:p>
            <a:r>
              <a:rPr lang="en-GB" sz="1200" dirty="0"/>
              <a:t>The angle between the wire and the magnetic field</a:t>
            </a:r>
          </a:p>
        </p:txBody>
      </p:sp>
      <p:sp>
        <p:nvSpPr>
          <p:cNvPr id="21" name="TextBox 20">
            <a:extLst>
              <a:ext uri="{FF2B5EF4-FFF2-40B4-BE49-F238E27FC236}">
                <a16:creationId xmlns:a16="http://schemas.microsoft.com/office/drawing/2014/main" id="{038AB90E-859C-558C-4BA2-ECE860176BD8}"/>
              </a:ext>
            </a:extLst>
          </p:cNvPr>
          <p:cNvSpPr txBox="1"/>
          <p:nvPr/>
        </p:nvSpPr>
        <p:spPr>
          <a:xfrm>
            <a:off x="2971235" y="1116643"/>
            <a:ext cx="2115401" cy="461665"/>
          </a:xfrm>
          <a:prstGeom prst="rect">
            <a:avLst/>
          </a:prstGeom>
          <a:noFill/>
          <a:ln>
            <a:solidFill>
              <a:schemeClr val="tx1"/>
            </a:solidFill>
          </a:ln>
        </p:spPr>
        <p:txBody>
          <a:bodyPr wrap="square" rtlCol="0">
            <a:spAutoFit/>
          </a:bodyPr>
          <a:lstStyle/>
          <a:p>
            <a:r>
              <a:rPr lang="en-GB" sz="1200" dirty="0"/>
              <a:t>Show the relative positions of the field, current and motion</a:t>
            </a:r>
          </a:p>
        </p:txBody>
      </p:sp>
      <p:pic>
        <p:nvPicPr>
          <p:cNvPr id="28" name="Picture 27">
            <a:extLst>
              <a:ext uri="{FF2B5EF4-FFF2-40B4-BE49-F238E27FC236}">
                <a16:creationId xmlns:a16="http://schemas.microsoft.com/office/drawing/2014/main" id="{11A1CEE3-37A4-AEF6-27B9-568E7A7B2FB7}"/>
              </a:ext>
            </a:extLst>
          </p:cNvPr>
          <p:cNvPicPr>
            <a:picLocks noChangeAspect="1"/>
          </p:cNvPicPr>
          <p:nvPr/>
        </p:nvPicPr>
        <p:blipFill>
          <a:blip r:embed="rId2"/>
          <a:stretch>
            <a:fillRect/>
          </a:stretch>
        </p:blipFill>
        <p:spPr>
          <a:xfrm>
            <a:off x="1528548" y="5645673"/>
            <a:ext cx="4203511" cy="3020997"/>
          </a:xfrm>
          <a:prstGeom prst="rect">
            <a:avLst/>
          </a:prstGeom>
        </p:spPr>
      </p:pic>
      <p:sp>
        <p:nvSpPr>
          <p:cNvPr id="3" name="Slide Number Placeholder 2">
            <a:extLst>
              <a:ext uri="{FF2B5EF4-FFF2-40B4-BE49-F238E27FC236}">
                <a16:creationId xmlns:a16="http://schemas.microsoft.com/office/drawing/2014/main" id="{76E31265-6740-4593-73AF-F7E722113753}"/>
              </a:ext>
            </a:extLst>
          </p:cNvPr>
          <p:cNvSpPr>
            <a:spLocks noGrp="1"/>
          </p:cNvSpPr>
          <p:nvPr>
            <p:ph type="sldNum" sz="quarter" idx="12"/>
          </p:nvPr>
        </p:nvSpPr>
        <p:spPr/>
        <p:txBody>
          <a:bodyPr/>
          <a:lstStyle/>
          <a:p>
            <a:fld id="{A49C798E-A141-4728-B2C1-C020555BD9EF}" type="slidenum">
              <a:rPr lang="en-GB" smtClean="0"/>
              <a:t>45</a:t>
            </a:fld>
            <a:endParaRPr lang="en-GB"/>
          </a:p>
        </p:txBody>
      </p:sp>
    </p:spTree>
    <p:extLst>
      <p:ext uri="{BB962C8B-B14F-4D97-AF65-F5344CB8AC3E}">
        <p14:creationId xmlns:p14="http://schemas.microsoft.com/office/powerpoint/2010/main" val="1284676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dirty="0">
                          <a:solidFill>
                            <a:schemeClr val="tx1"/>
                          </a:solidFill>
                          <a:effectLst/>
                        </a:rPr>
                        <a:t>The phenomenon of a coil of wire carrying a current in a magnetic field tending to rotate forms the fundamental principle of an electric motor. This is a key concept and is crucial to understanding how many of our everyday appliances function.</a:t>
                      </a:r>
                    </a:p>
                    <a:p>
                      <a:pPr>
                        <a:lnSpc>
                          <a:spcPct val="150000"/>
                        </a:lnSpc>
                      </a:pPr>
                      <a:r>
                        <a:rPr lang="en-GB" sz="1200" dirty="0">
                          <a:solidFill>
                            <a:schemeClr val="tx1"/>
                          </a:solidFill>
                          <a:effectLst/>
                        </a:rPr>
                        <a:t>When a current-carrying coil is placed in a magnetic field, it experiences a force. This force is due to the interaction between the magnetic field and the magnetic field created by the current flowing through the coil. The direction of this force can be determined using Fleming’s left-hand rule, which states that if the thumb, forefinger, and middle finger of the left hand are extended such that they are mutually perpendicular, and if the forefinger points in the direction of the magnetic field, the middle finger in the direction of the current, then the thumb will point in the direction of the force or motion.</a:t>
                      </a:r>
                    </a:p>
                    <a:p>
                      <a:pPr>
                        <a:lnSpc>
                          <a:spcPct val="150000"/>
                        </a:lnSpc>
                      </a:pPr>
                      <a:endParaRPr lang="en-GB" sz="1200" dirty="0">
                        <a:solidFill>
                          <a:schemeClr val="tx1"/>
                        </a:solidFill>
                        <a:effectLst/>
                      </a:endParaRPr>
                    </a:p>
                    <a:p>
                      <a:pPr>
                        <a:lnSpc>
                          <a:spcPct val="150000"/>
                        </a:lnSpc>
                      </a:pPr>
                      <a:endParaRPr lang="en-GB" sz="1200" dirty="0">
                        <a:solidFill>
                          <a:schemeClr val="tx1"/>
                        </a:solidFill>
                        <a:effectLst/>
                      </a:endParaRPr>
                    </a:p>
                    <a:p>
                      <a:pPr>
                        <a:lnSpc>
                          <a:spcPct val="150000"/>
                        </a:lnSpc>
                      </a:pPr>
                      <a:endParaRPr lang="en-GB" sz="1200" dirty="0">
                        <a:solidFill>
                          <a:schemeClr val="tx1"/>
                        </a:solidFill>
                        <a:effectLst/>
                      </a:endParaRPr>
                    </a:p>
                    <a:p>
                      <a:pPr>
                        <a:lnSpc>
                          <a:spcPct val="150000"/>
                        </a:lnSpc>
                      </a:pPr>
                      <a:endParaRPr lang="en-GB" sz="1200" dirty="0">
                        <a:solidFill>
                          <a:schemeClr val="tx1"/>
                        </a:solidFill>
                        <a:effectLst/>
                      </a:endParaRPr>
                    </a:p>
                    <a:p>
                      <a:pPr>
                        <a:lnSpc>
                          <a:spcPct val="150000"/>
                        </a:lnSpc>
                      </a:pPr>
                      <a:endParaRPr lang="en-GB" sz="1200" dirty="0">
                        <a:solidFill>
                          <a:schemeClr val="tx1"/>
                        </a:solidFill>
                        <a:effectLst/>
                      </a:endParaRPr>
                    </a:p>
                    <a:p>
                      <a:pPr>
                        <a:lnSpc>
                          <a:spcPct val="150000"/>
                        </a:lnSpc>
                      </a:pPr>
                      <a:endParaRPr lang="en-GB" sz="1200" dirty="0">
                        <a:solidFill>
                          <a:schemeClr val="tx1"/>
                        </a:solidFill>
                        <a:effectLst/>
                      </a:endParaRPr>
                    </a:p>
                    <a:p>
                      <a:pPr>
                        <a:lnSpc>
                          <a:spcPct val="150000"/>
                        </a:lnSpc>
                      </a:pPr>
                      <a:r>
                        <a:rPr lang="en-GB" sz="1200" dirty="0">
                          <a:solidFill>
                            <a:schemeClr val="tx1"/>
                          </a:solidFill>
                          <a:effectLst/>
                        </a:rPr>
                        <a:t>In an electric motor, the coil is arranged to rotate freely about an axis. When the coil rotates, the direction of the current in the coil changes. This, in turn, changes the direction of the force on each side of the coil. As a result, the coil continues to rotate. This rotation is what drives the motor and, in turn, the appliance in which the motor is housed.</a:t>
                      </a: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707ED2A4-694D-4B82-1F6A-8D0D4028C706}"/>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8333" t="24979" r="26111" b="31893"/>
          <a:stretch/>
        </p:blipFill>
        <p:spPr>
          <a:xfrm>
            <a:off x="2311400" y="3263900"/>
            <a:ext cx="2438400" cy="1663700"/>
          </a:xfrm>
          <a:prstGeom prst="rect">
            <a:avLst/>
          </a:prstGeom>
        </p:spPr>
      </p:pic>
      <p:pic>
        <p:nvPicPr>
          <p:cNvPr id="7" name="Picture 6">
            <a:extLst>
              <a:ext uri="{FF2B5EF4-FFF2-40B4-BE49-F238E27FC236}">
                <a16:creationId xmlns:a16="http://schemas.microsoft.com/office/drawing/2014/main" id="{B9E88EB3-E5AD-A231-163B-D33DDDBDD8C1}"/>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38333" t="23663" r="14629" b="20700"/>
          <a:stretch/>
        </p:blipFill>
        <p:spPr>
          <a:xfrm>
            <a:off x="1917700" y="6437351"/>
            <a:ext cx="3225800" cy="2146300"/>
          </a:xfrm>
          <a:prstGeom prst="rect">
            <a:avLst/>
          </a:prstGeom>
        </p:spPr>
      </p:pic>
      <p:sp>
        <p:nvSpPr>
          <p:cNvPr id="3" name="Slide Number Placeholder 2">
            <a:extLst>
              <a:ext uri="{FF2B5EF4-FFF2-40B4-BE49-F238E27FC236}">
                <a16:creationId xmlns:a16="http://schemas.microsoft.com/office/drawing/2014/main" id="{3FC86949-A882-C296-A80C-51FE1CCC63A1}"/>
              </a:ext>
            </a:extLst>
          </p:cNvPr>
          <p:cNvSpPr>
            <a:spLocks noGrp="1"/>
          </p:cNvSpPr>
          <p:nvPr>
            <p:ph type="sldNum" sz="quarter" idx="12"/>
          </p:nvPr>
        </p:nvSpPr>
        <p:spPr/>
        <p:txBody>
          <a:bodyPr/>
          <a:lstStyle/>
          <a:p>
            <a:fld id="{A49C798E-A141-4728-B2C1-C020555BD9EF}" type="slidenum">
              <a:rPr lang="en-GB" smtClean="0"/>
              <a:t>46</a:t>
            </a:fld>
            <a:endParaRPr lang="en-GB"/>
          </a:p>
        </p:txBody>
      </p:sp>
    </p:spTree>
    <p:extLst>
      <p:ext uri="{BB962C8B-B14F-4D97-AF65-F5344CB8AC3E}">
        <p14:creationId xmlns:p14="http://schemas.microsoft.com/office/powerpoint/2010/main" val="2818075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dirty="0">
                          <a:solidFill>
                            <a:schemeClr val="tx1"/>
                          </a:solidFill>
                          <a:effectLst/>
                        </a:rPr>
                        <a:t>The force experienced by the coil, and therefore the speed of rotation of the motor, can be increased by increasing the current flowing through the coil, increasing the strength of the magnetic field in which the coil is placed, or increasing the number of turns of wire in the coil. Conversely, the force and speed of rotation can be decreased by reducing any of these factors.</a:t>
                      </a:r>
                    </a:p>
                    <a:p>
                      <a:pPr>
                        <a:lnSpc>
                          <a:spcPct val="150000"/>
                        </a:lnSpc>
                      </a:pPr>
                      <a:r>
                        <a:rPr lang="en-GB" sz="1200" dirty="0">
                          <a:solidFill>
                            <a:schemeClr val="tx1"/>
                          </a:solidFill>
                          <a:effectLst/>
                        </a:rPr>
                        <a:t>The rotation of a current-carrying coil in a magnetic field is a fundamental concept in physics. It underpins the operation of the electric motor, a device that has revolutionised technology and our daily lives. </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45BBE09A-45C7-222E-E2DA-2F056991E44D}"/>
              </a:ext>
            </a:extLst>
          </p:cNvPr>
          <p:cNvSpPr>
            <a:spLocks noGrp="1"/>
          </p:cNvSpPr>
          <p:nvPr>
            <p:ph type="sldNum" sz="quarter" idx="12"/>
          </p:nvPr>
        </p:nvSpPr>
        <p:spPr/>
        <p:txBody>
          <a:bodyPr/>
          <a:lstStyle/>
          <a:p>
            <a:fld id="{A49C798E-A141-4728-B2C1-C020555BD9EF}" type="slidenum">
              <a:rPr lang="en-GB" smtClean="0"/>
              <a:t>47</a:t>
            </a:fld>
            <a:endParaRPr lang="en-GB"/>
          </a:p>
        </p:txBody>
      </p:sp>
    </p:spTree>
    <p:extLst>
      <p:ext uri="{BB962C8B-B14F-4D97-AF65-F5344CB8AC3E}">
        <p14:creationId xmlns:p14="http://schemas.microsoft.com/office/powerpoint/2010/main" val="3422961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94965"/>
            <a:ext cx="6311900" cy="8373703"/>
          </a:xfrm>
          <a:prstGeom prst="rect">
            <a:avLst/>
          </a:prstGeom>
          <a:noFill/>
          <a:ln w="28575">
            <a:noFill/>
          </a:ln>
        </p:spPr>
        <p:txBody>
          <a:bodyPr wrap="square" rtlCol="0">
            <a:spAutoFit/>
          </a:bodyPr>
          <a:lstStyle/>
          <a:p>
            <a:pPr>
              <a:lnSpc>
                <a:spcPct val="150000"/>
              </a:lnSpc>
            </a:pPr>
            <a:r>
              <a:rPr lang="en-GB" sz="1200" b="1" u="sng" dirty="0"/>
              <a:t>Rehearsal Questions</a:t>
            </a:r>
            <a:endParaRPr lang="en-GB" sz="1200" dirty="0"/>
          </a:p>
          <a:p>
            <a:pPr>
              <a:lnSpc>
                <a:spcPct val="150000"/>
              </a:lnSpc>
              <a:buFont typeface="+mj-lt"/>
              <a:buAutoNum type="arabicPeriod"/>
            </a:pPr>
            <a:r>
              <a:rPr lang="en-GB" sz="1200" b="1" dirty="0">
                <a:effectLst/>
              </a:rPr>
              <a:t>What is the fundamental principle of an electric motor?</a:t>
            </a:r>
          </a:p>
          <a:p>
            <a:pPr>
              <a:lnSpc>
                <a:spcPct val="150000"/>
              </a:lnSpc>
            </a:pPr>
            <a:r>
              <a:rPr lang="en-GB" sz="1200" dirty="0"/>
              <a:t>……………………………………………………………………………………………………………………………………………………………………………………………………………………………………………………………………………………………………………………</a:t>
            </a:r>
            <a:r>
              <a:rPr lang="en-GB" sz="1200" dirty="0">
                <a:effectLst/>
              </a:rPr>
              <a:t> </a:t>
            </a:r>
          </a:p>
          <a:p>
            <a:pPr>
              <a:lnSpc>
                <a:spcPct val="150000"/>
              </a:lnSpc>
            </a:pPr>
            <a:r>
              <a:rPr lang="en-GB" sz="1200" b="1" dirty="0">
                <a:effectLst/>
              </a:rPr>
              <a:t>2. What happens when a current-carrying coil is placed in a magnetic field?</a:t>
            </a:r>
            <a:r>
              <a:rPr lang="en-GB" sz="1200" dirty="0">
                <a:effectLst/>
              </a:rPr>
              <a:t> </a:t>
            </a:r>
          </a:p>
          <a:p>
            <a:pPr>
              <a:lnSpc>
                <a:spcPct val="150000"/>
              </a:lnSpc>
            </a:pPr>
            <a:r>
              <a:rPr lang="en-GB" sz="1200" dirty="0"/>
              <a:t>……………………………………………………………………………………………………………………………………………………………………………………………………………………………………………………………………………………………………………………………………………………………………………………………………………………………………………………………………………… </a:t>
            </a:r>
            <a:r>
              <a:rPr lang="en-GB" sz="1200" b="1" dirty="0"/>
              <a:t>3. </a:t>
            </a:r>
            <a:r>
              <a:rPr lang="en-GB" sz="1200" b="1" dirty="0">
                <a:effectLst/>
              </a:rPr>
              <a:t>How can the direction of the force on a current-carrying coil in a magnetic field be determined?</a:t>
            </a:r>
          </a:p>
          <a:p>
            <a:pPr>
              <a:lnSpc>
                <a:spcPct val="150000"/>
              </a:lnSpc>
            </a:pPr>
            <a:r>
              <a:rPr lang="en-GB" sz="1200" dirty="0"/>
              <a:t>……………………………………………………………………………………………………………………………………………………….</a:t>
            </a:r>
            <a:endParaRPr lang="en-GB" sz="1200" dirty="0">
              <a:effectLst/>
            </a:endParaRPr>
          </a:p>
          <a:p>
            <a:pPr>
              <a:lnSpc>
                <a:spcPct val="150000"/>
              </a:lnSpc>
            </a:pPr>
            <a:r>
              <a:rPr lang="en-GB" sz="1200" b="1" dirty="0">
                <a:effectLst/>
              </a:rPr>
              <a:t>4. What happens in an electric motor when the coil rotates?</a:t>
            </a:r>
            <a:r>
              <a:rPr lang="en-GB" sz="1200" dirty="0">
                <a:effectLst/>
              </a:rPr>
              <a:t> </a:t>
            </a:r>
          </a:p>
          <a:p>
            <a:pPr>
              <a:lnSpc>
                <a:spcPct val="150000"/>
              </a:lnSpc>
            </a:pPr>
            <a:r>
              <a:rPr lang="en-GB" sz="1200" dirty="0"/>
              <a:t>………………………………………………………………………………………………………………………………………………………………………………………………………………………………………………………………………………………………………………………………………………………………………………………………………………………………………………………………………………</a:t>
            </a:r>
            <a:endParaRPr lang="en-GB" sz="1200" dirty="0">
              <a:effectLst/>
            </a:endParaRPr>
          </a:p>
          <a:p>
            <a:pPr>
              <a:lnSpc>
                <a:spcPct val="150000"/>
              </a:lnSpc>
            </a:pPr>
            <a:r>
              <a:rPr lang="en-GB" sz="1200" b="1" dirty="0">
                <a:effectLst/>
              </a:rPr>
              <a:t>5. What drives the rotation of the motor in an electric motor?</a:t>
            </a:r>
            <a:r>
              <a:rPr lang="en-GB" sz="1200" dirty="0">
                <a:effectLst/>
              </a:rPr>
              <a:t> </a:t>
            </a:r>
          </a:p>
          <a:p>
            <a:pPr>
              <a:lnSpc>
                <a:spcPct val="150000"/>
              </a:lnSpc>
            </a:pPr>
            <a:r>
              <a:rPr lang="en-GB" sz="1200" dirty="0"/>
              <a:t>…………………………………………………………………………………………………………………………………………………………………………………………………………………………………………………………………………………………………………………… </a:t>
            </a:r>
            <a:r>
              <a:rPr lang="en-GB" sz="1200" b="1" dirty="0"/>
              <a:t>6. </a:t>
            </a:r>
            <a:r>
              <a:rPr lang="en-GB" sz="1200" b="1" dirty="0">
                <a:effectLst/>
              </a:rPr>
              <a:t>How can the force experienced by the coil, and therefore the speed of rotation of the motor, be increased?</a:t>
            </a:r>
            <a:r>
              <a:rPr lang="en-GB" sz="1200" dirty="0">
                <a:effectLst/>
              </a:rPr>
              <a:t> </a:t>
            </a:r>
          </a:p>
          <a:p>
            <a:pPr>
              <a:lnSpc>
                <a:spcPct val="150000"/>
              </a:lnSpc>
            </a:pPr>
            <a:r>
              <a:rPr lang="en-GB" sz="1200" dirty="0"/>
              <a:t>………………………………………………………………………………………………………………………………………………………………………………………………………………………………………………………………………………………………………………………………………………………………………………………………………………………………………………………………………………</a:t>
            </a:r>
            <a:endParaRPr lang="en-GB" sz="1200" dirty="0">
              <a:effectLst/>
            </a:endParaRPr>
          </a:p>
          <a:p>
            <a:pPr>
              <a:lnSpc>
                <a:spcPct val="150000"/>
              </a:lnSpc>
            </a:pPr>
            <a:r>
              <a:rPr lang="en-GB" sz="1200" b="1" dirty="0">
                <a:effectLst/>
              </a:rPr>
              <a:t>7. How can the force and speed of rotation be decreased?</a:t>
            </a:r>
            <a:r>
              <a:rPr lang="en-GB" sz="1200" dirty="0">
                <a:effectLst/>
              </a:rPr>
              <a:t> </a:t>
            </a:r>
          </a:p>
          <a:p>
            <a:pPr>
              <a:lnSpc>
                <a:spcPct val="150000"/>
              </a:lnSpc>
            </a:pPr>
            <a:r>
              <a:rPr lang="en-GB" sz="1200" dirty="0"/>
              <a:t>………………………………………………………………………………………………………………………………………………………………………………………………………………………………………………………………………………………………………………………………………………………………………………………………………………………………………………………………………………</a:t>
            </a:r>
            <a:endParaRPr lang="en-GB" sz="1200" dirty="0">
              <a:effectLst/>
            </a:endParaRPr>
          </a:p>
          <a:p>
            <a:pPr>
              <a:lnSpc>
                <a:spcPct val="150000"/>
              </a:lnSpc>
            </a:pPr>
            <a:r>
              <a:rPr lang="en-GB" sz="1200" b="1" dirty="0"/>
              <a:t>8.  </a:t>
            </a:r>
            <a:r>
              <a:rPr lang="en-GB" sz="1200" b="1" dirty="0">
                <a:effectLst/>
              </a:rPr>
              <a:t>What principle of physics is at work in devices like computer fans and electric car motors?</a:t>
            </a:r>
          </a:p>
          <a:p>
            <a:pPr>
              <a:lnSpc>
                <a:spcPct val="150000"/>
              </a:lnSpc>
            </a:pPr>
            <a:r>
              <a:rPr lang="en-GB" sz="1200" dirty="0"/>
              <a:t>……………………………………………………………………………………………………………………………………………………….</a:t>
            </a:r>
            <a:endParaRPr lang="en-GB" sz="1200" dirty="0">
              <a:effectLst/>
            </a:endParaRPr>
          </a:p>
          <a:p>
            <a:pPr>
              <a:lnSpc>
                <a:spcPct val="150000"/>
              </a:lnSpc>
            </a:pPr>
            <a:r>
              <a:rPr lang="en-GB" sz="1200" dirty="0">
                <a:effectLst/>
              </a:rPr>
              <a:t> </a:t>
            </a:r>
            <a:endParaRPr lang="en-GB" sz="1200" dirty="0"/>
          </a:p>
        </p:txBody>
      </p:sp>
      <p:sp>
        <p:nvSpPr>
          <p:cNvPr id="3" name="TextBox 2">
            <a:extLst>
              <a:ext uri="{FF2B5EF4-FFF2-40B4-BE49-F238E27FC236}">
                <a16:creationId xmlns:a16="http://schemas.microsoft.com/office/drawing/2014/main" id="{2EEF4A62-32D9-6264-A447-954E0A764D87}"/>
              </a:ext>
            </a:extLst>
          </p:cNvPr>
          <p:cNvSpPr txBox="1"/>
          <p:nvPr/>
        </p:nvSpPr>
        <p:spPr>
          <a:xfrm>
            <a:off x="419100" y="755302"/>
            <a:ext cx="5727700" cy="461665"/>
          </a:xfrm>
          <a:prstGeom prst="rect">
            <a:avLst/>
          </a:prstGeom>
          <a:solidFill>
            <a:schemeClr val="bg1"/>
          </a:solidFill>
          <a:ln>
            <a:solidFill>
              <a:schemeClr val="tx1"/>
            </a:solidFill>
          </a:ln>
        </p:spPr>
        <p:txBody>
          <a:bodyPr wrap="square">
            <a:spAutoFit/>
          </a:bodyPr>
          <a:lstStyle/>
          <a:p>
            <a:r>
              <a:rPr lang="en-GB" sz="1200" dirty="0">
                <a:effectLst/>
              </a:rPr>
              <a:t>The fundamental principle of an electric motor is the phenomenon of a coil of wire carrying a current in a magnetic field tending to rotate.</a:t>
            </a:r>
          </a:p>
        </p:txBody>
      </p:sp>
      <p:sp>
        <p:nvSpPr>
          <p:cNvPr id="7" name="TextBox 6">
            <a:extLst>
              <a:ext uri="{FF2B5EF4-FFF2-40B4-BE49-F238E27FC236}">
                <a16:creationId xmlns:a16="http://schemas.microsoft.com/office/drawing/2014/main" id="{C07E7363-689C-5B80-8908-AF00F3738363}"/>
              </a:ext>
            </a:extLst>
          </p:cNvPr>
          <p:cNvSpPr txBox="1"/>
          <p:nvPr/>
        </p:nvSpPr>
        <p:spPr>
          <a:xfrm>
            <a:off x="419100" y="1481734"/>
            <a:ext cx="5803900" cy="894732"/>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When a current-carrying coil is placed in a magnetic field, it experiences a force due to the interaction between the magnetic field and the magnetic field created by the current flowing through the coil.</a:t>
            </a:r>
          </a:p>
        </p:txBody>
      </p:sp>
      <p:sp>
        <p:nvSpPr>
          <p:cNvPr id="9" name="TextBox 8">
            <a:extLst>
              <a:ext uri="{FF2B5EF4-FFF2-40B4-BE49-F238E27FC236}">
                <a16:creationId xmlns:a16="http://schemas.microsoft.com/office/drawing/2014/main" id="{C58E030B-75DC-FEDE-EB13-0D11F368DFFD}"/>
              </a:ext>
            </a:extLst>
          </p:cNvPr>
          <p:cNvSpPr txBox="1"/>
          <p:nvPr/>
        </p:nvSpPr>
        <p:spPr>
          <a:xfrm>
            <a:off x="1155700" y="2718286"/>
            <a:ext cx="4991100" cy="340734"/>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The direction of the force can be determined using Fleming’s left-hand rule.</a:t>
            </a:r>
          </a:p>
        </p:txBody>
      </p:sp>
      <p:sp>
        <p:nvSpPr>
          <p:cNvPr id="11" name="TextBox 10">
            <a:extLst>
              <a:ext uri="{FF2B5EF4-FFF2-40B4-BE49-F238E27FC236}">
                <a16:creationId xmlns:a16="http://schemas.microsoft.com/office/drawing/2014/main" id="{9628DD6A-62BC-9639-BFBC-0F9558575211}"/>
              </a:ext>
            </a:extLst>
          </p:cNvPr>
          <p:cNvSpPr txBox="1"/>
          <p:nvPr/>
        </p:nvSpPr>
        <p:spPr>
          <a:xfrm>
            <a:off x="419100" y="3532243"/>
            <a:ext cx="5981700" cy="617733"/>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When the coil rotates, the direction of the current in the coil changes. This, in turn, changes the direction of the force on each side of the coil, causing the coil to continue rotating.</a:t>
            </a:r>
          </a:p>
        </p:txBody>
      </p:sp>
      <p:sp>
        <p:nvSpPr>
          <p:cNvPr id="13" name="TextBox 12">
            <a:extLst>
              <a:ext uri="{FF2B5EF4-FFF2-40B4-BE49-F238E27FC236}">
                <a16:creationId xmlns:a16="http://schemas.microsoft.com/office/drawing/2014/main" id="{F43C619D-1327-56F6-F4AE-F43937C426FA}"/>
              </a:ext>
            </a:extLst>
          </p:cNvPr>
          <p:cNvSpPr txBox="1"/>
          <p:nvPr/>
        </p:nvSpPr>
        <p:spPr>
          <a:xfrm>
            <a:off x="409575" y="4523664"/>
            <a:ext cx="6038850" cy="617733"/>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The rotation of the coil, driven by the force experienced by the coil in the magnetic field, drives the motor.</a:t>
            </a:r>
          </a:p>
        </p:txBody>
      </p:sp>
      <p:sp>
        <p:nvSpPr>
          <p:cNvPr id="15" name="TextBox 14">
            <a:extLst>
              <a:ext uri="{FF2B5EF4-FFF2-40B4-BE49-F238E27FC236}">
                <a16:creationId xmlns:a16="http://schemas.microsoft.com/office/drawing/2014/main" id="{63CB77F6-1E77-9C7E-6061-48FF62A442C9}"/>
              </a:ext>
            </a:extLst>
          </p:cNvPr>
          <p:cNvSpPr txBox="1"/>
          <p:nvPr/>
        </p:nvSpPr>
        <p:spPr>
          <a:xfrm>
            <a:off x="349251" y="5615721"/>
            <a:ext cx="6178550" cy="894732"/>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The force and speed of rotation can be increased by increasing the current flowing through the coil, increasing the strength of the magnetic field in which the coil is placed, or increasing the number of turns of wire in the coil.</a:t>
            </a:r>
          </a:p>
        </p:txBody>
      </p:sp>
      <p:sp>
        <p:nvSpPr>
          <p:cNvPr id="17" name="TextBox 16">
            <a:extLst>
              <a:ext uri="{FF2B5EF4-FFF2-40B4-BE49-F238E27FC236}">
                <a16:creationId xmlns:a16="http://schemas.microsoft.com/office/drawing/2014/main" id="{C05EDEAF-89DE-74FC-A598-57A129E2384D}"/>
              </a:ext>
            </a:extLst>
          </p:cNvPr>
          <p:cNvSpPr txBox="1"/>
          <p:nvPr/>
        </p:nvSpPr>
        <p:spPr>
          <a:xfrm>
            <a:off x="349251" y="6673097"/>
            <a:ext cx="6178550" cy="894732"/>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The force and speed of rotation can be decreased by reducing the current flowing through the coil, reducing the strength of the magnetic field in which the coil is placed, or reducing the number of turns of wire in the coil.</a:t>
            </a:r>
          </a:p>
        </p:txBody>
      </p:sp>
      <p:sp>
        <p:nvSpPr>
          <p:cNvPr id="21" name="TextBox 20">
            <a:extLst>
              <a:ext uri="{FF2B5EF4-FFF2-40B4-BE49-F238E27FC236}">
                <a16:creationId xmlns:a16="http://schemas.microsoft.com/office/drawing/2014/main" id="{E9D09E61-7DA2-8F79-F943-A7B808382636}"/>
              </a:ext>
            </a:extLst>
          </p:cNvPr>
          <p:cNvSpPr txBox="1"/>
          <p:nvPr/>
        </p:nvSpPr>
        <p:spPr>
          <a:xfrm>
            <a:off x="149226" y="7801687"/>
            <a:ext cx="6578600" cy="276999"/>
          </a:xfrm>
          <a:prstGeom prst="rect">
            <a:avLst/>
          </a:prstGeom>
          <a:solidFill>
            <a:schemeClr val="bg1"/>
          </a:solidFill>
          <a:ln>
            <a:solidFill>
              <a:schemeClr val="tx1"/>
            </a:solidFill>
          </a:ln>
        </p:spPr>
        <p:txBody>
          <a:bodyPr wrap="square">
            <a:spAutoFit/>
          </a:bodyPr>
          <a:lstStyle/>
          <a:p>
            <a:r>
              <a:rPr lang="en-GB" sz="1200" dirty="0">
                <a:effectLst/>
              </a:rPr>
              <a:t>The principle of the rotation of a current-carrying coil in a magnetic field is at work in these devices.</a:t>
            </a:r>
            <a:endParaRPr lang="en-GB" sz="1200" dirty="0"/>
          </a:p>
        </p:txBody>
      </p:sp>
      <p:sp>
        <p:nvSpPr>
          <p:cNvPr id="2" name="Slide Number Placeholder 1">
            <a:extLst>
              <a:ext uri="{FF2B5EF4-FFF2-40B4-BE49-F238E27FC236}">
                <a16:creationId xmlns:a16="http://schemas.microsoft.com/office/drawing/2014/main" id="{95774211-B033-7FFA-B1F2-ACBE1658D967}"/>
              </a:ext>
            </a:extLst>
          </p:cNvPr>
          <p:cNvSpPr>
            <a:spLocks noGrp="1"/>
          </p:cNvSpPr>
          <p:nvPr>
            <p:ph type="sldNum" sz="quarter" idx="12"/>
          </p:nvPr>
        </p:nvSpPr>
        <p:spPr/>
        <p:txBody>
          <a:bodyPr/>
          <a:lstStyle/>
          <a:p>
            <a:fld id="{A49C798E-A141-4728-B2C1-C020555BD9EF}" type="slidenum">
              <a:rPr lang="en-GB" smtClean="0"/>
              <a:t>48</a:t>
            </a:fld>
            <a:endParaRPr lang="en-GB"/>
          </a:p>
        </p:txBody>
      </p:sp>
    </p:spTree>
    <p:extLst>
      <p:ext uri="{BB962C8B-B14F-4D97-AF65-F5344CB8AC3E}">
        <p14:creationId xmlns:p14="http://schemas.microsoft.com/office/powerpoint/2010/main" val="649925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C45F54-536F-FC9F-C853-39448482BD38}"/>
              </a:ext>
            </a:extLst>
          </p:cNvPr>
          <p:cNvSpPr txBox="1"/>
          <p:nvPr/>
        </p:nvSpPr>
        <p:spPr>
          <a:xfrm>
            <a:off x="323385" y="301083"/>
            <a:ext cx="6211230" cy="8650701"/>
          </a:xfrm>
          <a:prstGeom prst="rect">
            <a:avLst/>
          </a:prstGeom>
          <a:noFill/>
        </p:spPr>
        <p:txBody>
          <a:bodyPr wrap="square" rtlCol="0">
            <a:spAutoFit/>
          </a:bodyPr>
          <a:lstStyle/>
          <a:p>
            <a:pPr>
              <a:lnSpc>
                <a:spcPct val="150000"/>
              </a:lnSpc>
            </a:pPr>
            <a:r>
              <a:rPr lang="en-GB" sz="1200" b="1" u="sng" dirty="0"/>
              <a:t>How an electric motor works</a:t>
            </a:r>
          </a:p>
          <a:p>
            <a:pPr>
              <a:lnSpc>
                <a:spcPct val="150000"/>
              </a:lnSpc>
            </a:pPr>
            <a:endParaRPr lang="en-GB" sz="1200" dirty="0"/>
          </a:p>
          <a:p>
            <a:pPr>
              <a:lnSpc>
                <a:spcPct val="150000"/>
              </a:lnSpc>
            </a:pPr>
            <a:r>
              <a:rPr lang="en-GB" sz="1200" dirty="0"/>
              <a:t>The motor effect can be used to explain how </a:t>
            </a:r>
          </a:p>
          <a:p>
            <a:pPr>
              <a:lnSpc>
                <a:spcPct val="150000"/>
              </a:lnSpc>
            </a:pPr>
            <a:r>
              <a:rPr lang="en-GB" sz="1200" dirty="0"/>
              <a:t>an electric motor rotates. When a wire </a:t>
            </a:r>
          </a:p>
          <a:p>
            <a:pPr>
              <a:lnSpc>
                <a:spcPct val="150000"/>
              </a:lnSpc>
            </a:pPr>
            <a:r>
              <a:rPr lang="en-GB" sz="1200" dirty="0"/>
              <a:t>Carrying a current passes through a magnetic</a:t>
            </a:r>
          </a:p>
          <a:p>
            <a:pPr>
              <a:lnSpc>
                <a:spcPct val="150000"/>
              </a:lnSpc>
            </a:pPr>
            <a:r>
              <a:rPr lang="en-GB" sz="1200" dirty="0"/>
              <a:t>Field, it experiences a force.  The direction</a:t>
            </a:r>
          </a:p>
          <a:p>
            <a:pPr>
              <a:lnSpc>
                <a:spcPct val="150000"/>
              </a:lnSpc>
            </a:pPr>
            <a:r>
              <a:rPr lang="en-GB" sz="1200" dirty="0"/>
              <a:t>of the current determines the direction of</a:t>
            </a:r>
          </a:p>
          <a:p>
            <a:pPr>
              <a:lnSpc>
                <a:spcPct val="150000"/>
              </a:lnSpc>
            </a:pPr>
            <a:r>
              <a:rPr lang="en-GB" sz="1200" dirty="0"/>
              <a:t>the force.  This can be determined using</a:t>
            </a:r>
          </a:p>
          <a:p>
            <a:pPr>
              <a:lnSpc>
                <a:spcPct val="150000"/>
              </a:lnSpc>
            </a:pPr>
            <a:r>
              <a:rPr lang="en-GB" sz="1200" dirty="0"/>
              <a:t>Fleming’s left hand rule.</a:t>
            </a:r>
          </a:p>
          <a:p>
            <a:pPr>
              <a:lnSpc>
                <a:spcPct val="150000"/>
              </a:lnSpc>
            </a:pPr>
            <a:endParaRPr lang="en-GB" sz="1200" dirty="0"/>
          </a:p>
          <a:p>
            <a:pPr>
              <a:lnSpc>
                <a:spcPct val="150000"/>
              </a:lnSpc>
            </a:pPr>
            <a:r>
              <a:rPr lang="en-GB" sz="1200" dirty="0"/>
              <a:t>If you place a coil of wire into a magnetic field, with current moving in both directions, one part of the wire will experience a force in the opposite direction of the other part of the wire.  This makes the coil rotate.  This effect can be described as follows:</a:t>
            </a:r>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200" b="0" i="0" u="none" strike="noStrike" cap="none" normalizeH="0" baseline="0" dirty="0">
              <a:ln>
                <a:noFill/>
              </a:ln>
              <a:solidFill>
                <a:srgbClr val="141414"/>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lang="en-US" altLang="en-US" sz="1200" dirty="0">
                <a:solidFill>
                  <a:srgbClr val="141414"/>
                </a:solidFill>
              </a:rPr>
              <a:t>Based on the diagram above:</a:t>
            </a:r>
            <a:endParaRPr kumimoji="0" lang="en-US" altLang="en-US" sz="1200" b="0" i="0" u="none" strike="noStrike" cap="none" normalizeH="0" baseline="0" dirty="0">
              <a:ln>
                <a:noFill/>
              </a:ln>
              <a:solidFill>
                <a:srgbClr val="141414"/>
              </a:solidFill>
              <a:effectLst/>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200" b="0" i="0" u="none" strike="noStrike" cap="none" normalizeH="0" baseline="0" dirty="0">
                <a:ln>
                  <a:noFill/>
                </a:ln>
                <a:solidFill>
                  <a:srgbClr val="141414"/>
                </a:solidFill>
                <a:effectLst/>
              </a:rPr>
              <a:t>1. Current in the left-hand part of the coil causes a downward force, and current in the right-hand part of the coil causes an upward force.  This causes the coil to rotate anti-clockwise.</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rgbClr val="141414"/>
                </a:solidFill>
                <a:effectLst/>
              </a:rPr>
              <a:t>2. When the coil is vertical, it moves parallel to the magnetic field, producing no force, the coil should stop, but two features allow the coil to continue rotating:</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200" b="0" i="0" u="none" strike="noStrike" cap="none" normalizeH="0" baseline="0" dirty="0">
                <a:ln>
                  <a:noFill/>
                </a:ln>
                <a:solidFill>
                  <a:srgbClr val="141414"/>
                </a:solidFill>
                <a:effectLst/>
              </a:rPr>
              <a:t>a. the momentum of the motor carries it round a little</a:t>
            </a:r>
          </a:p>
          <a:p>
            <a:pPr marL="0" marR="0" lvl="0" indent="0" algn="l" defTabSz="914400" rtl="0" eaLnBrk="0" fontAlgn="base" latinLnBrk="0" hangingPunct="0">
              <a:lnSpc>
                <a:spcPct val="150000"/>
              </a:lnSpc>
              <a:spcBef>
                <a:spcPct val="0"/>
              </a:spcBef>
              <a:spcAft>
                <a:spcPct val="0"/>
              </a:spcAft>
              <a:buClrTx/>
              <a:buSzTx/>
              <a:tabLst/>
            </a:pPr>
            <a:r>
              <a:rPr kumimoji="0" lang="en-US" altLang="en-US" sz="1200" b="0" i="0" u="none" strike="noStrike" cap="none" normalizeH="0" baseline="0" dirty="0">
                <a:ln>
                  <a:noFill/>
                </a:ln>
                <a:solidFill>
                  <a:srgbClr val="141414"/>
                </a:solidFill>
                <a:effectLst/>
              </a:rPr>
              <a:t>b. a spilt ring commutator changes the current direction every half turn</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rgbClr val="141414"/>
                </a:solidFill>
                <a:effectLst/>
              </a:rPr>
              <a:t>3. Once the conducting brushes reconnect with the commutator after a half turn:</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1200" b="0" i="0" u="none" strike="noStrike" cap="none" normalizeH="0" baseline="0" dirty="0">
                <a:ln>
                  <a:noFill/>
                </a:ln>
                <a:solidFill>
                  <a:srgbClr val="141414"/>
                </a:solidFill>
                <a:effectLst/>
              </a:rPr>
              <a:t>a. current flows in the opposite direction through the wire in the coil</a:t>
            </a:r>
          </a:p>
          <a:p>
            <a:pPr marL="0" marR="0" lvl="0" indent="0" algn="l" defTabSz="914400" rtl="0" eaLnBrk="0" fontAlgn="base" latinLnBrk="0" hangingPunct="0">
              <a:lnSpc>
                <a:spcPct val="150000"/>
              </a:lnSpc>
              <a:spcBef>
                <a:spcPct val="0"/>
              </a:spcBef>
              <a:spcAft>
                <a:spcPct val="0"/>
              </a:spcAft>
              <a:buClrTx/>
              <a:buSzTx/>
              <a:tabLst/>
            </a:pPr>
            <a:r>
              <a:rPr kumimoji="0" lang="en-US" altLang="en-US" sz="1200" b="0" i="0" u="none" strike="noStrike" cap="none" normalizeH="0" baseline="0" dirty="0">
                <a:ln>
                  <a:noFill/>
                </a:ln>
                <a:solidFill>
                  <a:srgbClr val="141414"/>
                </a:solidFill>
                <a:effectLst/>
              </a:rPr>
              <a:t>b. each side of the coil is now near the opposite magnetic pole</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rgbClr val="141414"/>
                </a:solidFill>
                <a:effectLst/>
              </a:rPr>
              <a:t>This means that the motor effect forces continue to cause anti-clockwise rotation of the coil.</a:t>
            </a:r>
            <a:endParaRPr lang="en-GB" sz="1200" b="1" u="sng" dirty="0"/>
          </a:p>
        </p:txBody>
      </p:sp>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3D4BDFA5-16A6-6D36-F0C9-5D7AEA4E437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8333" t="23663" r="14629" b="20700"/>
          <a:stretch/>
        </p:blipFill>
        <p:spPr>
          <a:xfrm>
            <a:off x="2035175" y="3943244"/>
            <a:ext cx="2787650" cy="1854775"/>
          </a:xfrm>
          <a:prstGeom prst="rect">
            <a:avLst/>
          </a:prstGeom>
        </p:spPr>
      </p:pic>
      <p:pic>
        <p:nvPicPr>
          <p:cNvPr id="7" name="Picture 6">
            <a:extLst>
              <a:ext uri="{FF2B5EF4-FFF2-40B4-BE49-F238E27FC236}">
                <a16:creationId xmlns:a16="http://schemas.microsoft.com/office/drawing/2014/main" id="{F2EC4C01-3CBC-BD43-9316-B8F0EE638706}"/>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37222" t="21029" r="25555" b="27284"/>
          <a:stretch/>
        </p:blipFill>
        <p:spPr>
          <a:xfrm>
            <a:off x="3556000" y="819257"/>
            <a:ext cx="2552700" cy="1993900"/>
          </a:xfrm>
          <a:prstGeom prst="rect">
            <a:avLst/>
          </a:prstGeom>
        </p:spPr>
      </p:pic>
      <p:sp>
        <p:nvSpPr>
          <p:cNvPr id="5" name="Slide Number Placeholder 4">
            <a:extLst>
              <a:ext uri="{FF2B5EF4-FFF2-40B4-BE49-F238E27FC236}">
                <a16:creationId xmlns:a16="http://schemas.microsoft.com/office/drawing/2014/main" id="{97F43615-7A2A-C9D7-9313-4649957BD115}"/>
              </a:ext>
            </a:extLst>
          </p:cNvPr>
          <p:cNvSpPr>
            <a:spLocks noGrp="1"/>
          </p:cNvSpPr>
          <p:nvPr>
            <p:ph type="sldNum" sz="quarter" idx="12"/>
          </p:nvPr>
        </p:nvSpPr>
        <p:spPr/>
        <p:txBody>
          <a:bodyPr/>
          <a:lstStyle/>
          <a:p>
            <a:fld id="{A49C798E-A141-4728-B2C1-C020555BD9EF}" type="slidenum">
              <a:rPr lang="en-GB" smtClean="0"/>
              <a:t>49</a:t>
            </a:fld>
            <a:endParaRPr lang="en-GB"/>
          </a:p>
        </p:txBody>
      </p:sp>
    </p:spTree>
    <p:extLst>
      <p:ext uri="{BB962C8B-B14F-4D97-AF65-F5344CB8AC3E}">
        <p14:creationId xmlns:p14="http://schemas.microsoft.com/office/powerpoint/2010/main" val="236795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52975"/>
            <a:ext cx="6311900" cy="1938992"/>
          </a:xfrm>
          <a:prstGeom prst="rect">
            <a:avLst/>
          </a:prstGeom>
          <a:noFill/>
          <a:ln w="12700">
            <a:solidFill>
              <a:schemeClr val="tx1"/>
            </a:solidFill>
            <a:prstDash val="dash"/>
          </a:ln>
        </p:spPr>
        <p:txBody>
          <a:bodyPr wrap="square" rtlCol="0">
            <a:spAutoFit/>
          </a:bodyPr>
          <a:lstStyle/>
          <a:p>
            <a:r>
              <a:rPr lang="en-GB" sz="1200" u="sng" dirty="0"/>
              <a:t>Learning Objective</a:t>
            </a:r>
          </a:p>
          <a:p>
            <a:endParaRPr lang="en-GB" sz="1200" dirty="0"/>
          </a:p>
          <a:p>
            <a:r>
              <a:rPr lang="en-GB" sz="1200" dirty="0"/>
              <a:t>Students need to be able to:</a:t>
            </a:r>
          </a:p>
          <a:p>
            <a:endParaRPr lang="en-GB" sz="1200" dirty="0"/>
          </a:p>
          <a:p>
            <a:pPr marL="171450" indent="-171450">
              <a:buFont typeface="Arial" panose="020B0604020202020204" pitchFamily="34" charset="0"/>
              <a:buChar char="•"/>
            </a:pPr>
            <a:r>
              <a:rPr lang="en-GB" sz="1200" dirty="0"/>
              <a:t>Describe the difference in properties of permanent and induced magnets in terms of forces of attraction or repulsion between like and unlike poles</a:t>
            </a:r>
          </a:p>
          <a:p>
            <a:pPr marL="171450" indent="-171450">
              <a:buFont typeface="Arial" panose="020B0604020202020204" pitchFamily="34" charset="0"/>
              <a:buChar char="•"/>
            </a:pPr>
            <a:r>
              <a:rPr lang="en-GB" sz="1200" dirty="0"/>
              <a:t>Describe and draw magnetic field lines around a bar magnet and explain how the distribution of magnetic field lines can be used to determine the magnetic field strength and also how the use of a compass indicates the presences of Earth’s magnetic core.</a:t>
            </a:r>
          </a:p>
          <a:p>
            <a:endParaRPr lang="en-GB" sz="1200" b="1" dirty="0"/>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2945410"/>
            <a:ext cx="6311900" cy="1384995"/>
          </a:xfrm>
          <a:prstGeom prst="rect">
            <a:avLst/>
          </a:prstGeom>
          <a:noFill/>
          <a:ln>
            <a:solidFill>
              <a:schemeClr val="tx1"/>
            </a:solidFill>
            <a:prstDash val="lgDash"/>
          </a:ln>
        </p:spPr>
        <p:txBody>
          <a:bodyPr wrap="square" rtlCol="0">
            <a:spAutoFit/>
          </a:bodyPr>
          <a:lstStyle/>
          <a:p>
            <a:r>
              <a:rPr lang="en-US" sz="1200" dirty="0"/>
              <a:t>Why are we learning about this?</a:t>
            </a:r>
          </a:p>
          <a:p>
            <a:endParaRPr lang="en-US" sz="1200" dirty="0"/>
          </a:p>
          <a:p>
            <a:r>
              <a:rPr lang="en-US" sz="1200" dirty="0"/>
              <a:t>Before GPS systems navigation was done using compasses that tracked the Earth’s magnetic field.  This topic builds on previous knowledge of the electromagnetic spectrum. And KS3 knowledge about how a magnet works.  Magnets are used in everyday applications such as to help keep doors and lids closed, used in scrap yards to pick up and move magnetic materials.  </a:t>
            </a:r>
            <a:endParaRPr lang="en-US" sz="1200" dirty="0">
              <a:latin typeface="+mj-lt"/>
            </a:endParaRPr>
          </a:p>
          <a:p>
            <a:endParaRPr lang="en-US" sz="1200" dirty="0">
              <a:latin typeface="+mj-lt"/>
            </a:endParaRPr>
          </a:p>
        </p:txBody>
      </p:sp>
      <p:sp>
        <p:nvSpPr>
          <p:cNvPr id="5" name="TextBox 4">
            <a:extLst>
              <a:ext uri="{FF2B5EF4-FFF2-40B4-BE49-F238E27FC236}">
                <a16:creationId xmlns:a16="http://schemas.microsoft.com/office/drawing/2014/main" id="{6ED6F8EB-3651-3BF6-725B-BB3D66C60B81}"/>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  Magnets and magnetic fields</a:t>
            </a:r>
          </a:p>
        </p:txBody>
      </p:sp>
      <p:sp>
        <p:nvSpPr>
          <p:cNvPr id="7" name="Slide Number Placeholder 6">
            <a:extLst>
              <a:ext uri="{FF2B5EF4-FFF2-40B4-BE49-F238E27FC236}">
                <a16:creationId xmlns:a16="http://schemas.microsoft.com/office/drawing/2014/main" id="{0C0E65CD-616E-D249-34B3-06AB48F61293}"/>
              </a:ext>
            </a:extLst>
          </p:cNvPr>
          <p:cNvSpPr>
            <a:spLocks noGrp="1"/>
          </p:cNvSpPr>
          <p:nvPr>
            <p:ph type="sldNum" sz="quarter" idx="12"/>
          </p:nvPr>
        </p:nvSpPr>
        <p:spPr/>
        <p:txBody>
          <a:bodyPr/>
          <a:lstStyle/>
          <a:p>
            <a:fld id="{A49C798E-A141-4728-B2C1-C020555BD9EF}" type="slidenum">
              <a:rPr lang="en-GB" smtClean="0"/>
              <a:t>5</a:t>
            </a:fld>
            <a:endParaRPr lang="en-GB"/>
          </a:p>
        </p:txBody>
      </p:sp>
    </p:spTree>
    <p:extLst>
      <p:ext uri="{BB962C8B-B14F-4D97-AF65-F5344CB8AC3E}">
        <p14:creationId xmlns:p14="http://schemas.microsoft.com/office/powerpoint/2010/main" val="405791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2" name="TextBox 1">
            <a:extLst>
              <a:ext uri="{FF2B5EF4-FFF2-40B4-BE49-F238E27FC236}">
                <a16:creationId xmlns:a16="http://schemas.microsoft.com/office/drawing/2014/main" id="{F18EFF1F-E7AF-CFBA-56B7-00732DB21BAD}"/>
              </a:ext>
            </a:extLst>
          </p:cNvPr>
          <p:cNvSpPr txBox="1"/>
          <p:nvPr/>
        </p:nvSpPr>
        <p:spPr>
          <a:xfrm>
            <a:off x="273050" y="94965"/>
            <a:ext cx="6311900" cy="7265707"/>
          </a:xfrm>
          <a:prstGeom prst="rect">
            <a:avLst/>
          </a:prstGeom>
          <a:noFill/>
          <a:ln w="28575">
            <a:noFill/>
          </a:ln>
        </p:spPr>
        <p:txBody>
          <a:bodyPr wrap="square" rtlCol="0">
            <a:spAutoFit/>
          </a:bodyPr>
          <a:lstStyle/>
          <a:p>
            <a:pPr>
              <a:lnSpc>
                <a:spcPct val="150000"/>
              </a:lnSpc>
            </a:pPr>
            <a:r>
              <a:rPr lang="en-GB" sz="1200" b="1" u="sng" dirty="0"/>
              <a:t>Rehearsal Questions</a:t>
            </a:r>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dirty="0"/>
          </a:p>
          <a:p>
            <a:pPr marL="228600" indent="-228600">
              <a:lnSpc>
                <a:spcPct val="150000"/>
              </a:lnSpc>
              <a:buFont typeface="+mj-lt"/>
              <a:buAutoNum type="arabicPeriod"/>
            </a:pPr>
            <a:r>
              <a:rPr lang="en-GB" sz="1200" b="1" dirty="0">
                <a:effectLst/>
              </a:rPr>
              <a:t>What causes the coil in a motor to rotate anti-clockwise?</a:t>
            </a:r>
            <a:r>
              <a:rPr lang="en-GB" sz="1200" dirty="0">
                <a:effectLst/>
              </a:rPr>
              <a:t> </a:t>
            </a:r>
          </a:p>
          <a:p>
            <a:pPr>
              <a:lnSpc>
                <a:spcPct val="150000"/>
              </a:lnSpc>
            </a:pPr>
            <a:r>
              <a:rPr lang="en-GB" sz="1200" dirty="0"/>
              <a:t>……………………………………………………………………………………………………………………………………………………………………………………………………………………………………………………………………………………………………………………</a:t>
            </a:r>
            <a:endParaRPr lang="en-GB" sz="1200" b="1" dirty="0"/>
          </a:p>
          <a:p>
            <a:pPr marL="228600" indent="-228600">
              <a:lnSpc>
                <a:spcPct val="150000"/>
              </a:lnSpc>
              <a:buFont typeface="+mj-lt"/>
              <a:buAutoNum type="arabicPeriod" startAt="2"/>
            </a:pPr>
            <a:r>
              <a:rPr lang="en-GB" sz="1200" b="1" dirty="0">
                <a:effectLst/>
              </a:rPr>
              <a:t>Why doesn’t the coil stop when it moves parallel to the magnetic field?</a:t>
            </a:r>
          </a:p>
          <a:p>
            <a:pPr>
              <a:lnSpc>
                <a:spcPct val="150000"/>
              </a:lnSpc>
            </a:pPr>
            <a:r>
              <a:rPr lang="en-GB" sz="1200" dirty="0"/>
              <a:t>……………………………………………………………………………………………………………………………………………………………………………………………………………………………………………………………………………………………………………………</a:t>
            </a:r>
            <a:endParaRPr lang="en-GB" sz="1200" b="1" dirty="0">
              <a:effectLst/>
            </a:endParaRPr>
          </a:p>
          <a:p>
            <a:pPr marL="228600" indent="-228600">
              <a:lnSpc>
                <a:spcPct val="150000"/>
              </a:lnSpc>
              <a:buFont typeface="+mj-lt"/>
              <a:buAutoNum type="arabicPeriod" startAt="3"/>
            </a:pPr>
            <a:r>
              <a:rPr lang="en-GB" sz="1200" dirty="0">
                <a:effectLst/>
              </a:rPr>
              <a:t> </a:t>
            </a:r>
            <a:r>
              <a:rPr lang="en-GB" sz="1200" b="1" dirty="0">
                <a:effectLst/>
              </a:rPr>
              <a:t>What is the role of the split ring commutator in a motor?</a:t>
            </a:r>
            <a:r>
              <a:rPr lang="en-GB" sz="1200" dirty="0">
                <a:effectLst/>
              </a:rPr>
              <a:t> </a:t>
            </a:r>
          </a:p>
          <a:p>
            <a:pPr>
              <a:lnSpc>
                <a:spcPct val="150000"/>
              </a:lnSpc>
            </a:pPr>
            <a:r>
              <a:rPr lang="en-GB" sz="1200" dirty="0"/>
              <a:t>……………………………………………………………………………………………………………………………………………………………………………………………………………………………………………………………………………………………………………………</a:t>
            </a:r>
            <a:r>
              <a:rPr lang="en-GB" sz="1200" dirty="0">
                <a:effectLst/>
              </a:rPr>
              <a:t> </a:t>
            </a:r>
          </a:p>
          <a:p>
            <a:pPr marL="228600" indent="-228600">
              <a:lnSpc>
                <a:spcPct val="150000"/>
              </a:lnSpc>
              <a:buFont typeface="+mj-lt"/>
              <a:buAutoNum type="arabicPeriod" startAt="4"/>
            </a:pPr>
            <a:r>
              <a:rPr lang="en-GB" sz="1200" b="1" dirty="0">
                <a:effectLst/>
              </a:rPr>
              <a:t>What happens after the conducting brushes reconnect with the commutator after a half turn?</a:t>
            </a:r>
          </a:p>
          <a:p>
            <a:pPr>
              <a:lnSpc>
                <a:spcPct val="150000"/>
              </a:lnSpc>
            </a:pPr>
            <a:r>
              <a:rPr lang="en-GB" sz="1200" dirty="0"/>
              <a:t>……………………………………………………………………………………………………………………………………………………………………………………………………………………………………………………………………………………………………………………</a:t>
            </a:r>
            <a:r>
              <a:rPr lang="en-GB" sz="1200" dirty="0">
                <a:effectLst/>
              </a:rPr>
              <a:t> </a:t>
            </a:r>
          </a:p>
          <a:p>
            <a:pPr marL="228600" indent="-228600">
              <a:lnSpc>
                <a:spcPct val="150000"/>
              </a:lnSpc>
              <a:buFont typeface="+mj-lt"/>
              <a:buAutoNum type="arabicPeriod" startAt="5"/>
            </a:pPr>
            <a:r>
              <a:rPr lang="en-GB" sz="1200" b="1" dirty="0">
                <a:effectLst/>
              </a:rPr>
              <a:t>How does the change in current direction affect the rotation of the coil in a motor?</a:t>
            </a:r>
            <a:r>
              <a:rPr lang="en-GB" sz="1200" dirty="0">
                <a:effectLst/>
              </a:rPr>
              <a:t> </a:t>
            </a:r>
          </a:p>
          <a:p>
            <a:pPr>
              <a:lnSpc>
                <a:spcPct val="150000"/>
              </a:lnSpc>
            </a:pPr>
            <a:r>
              <a:rPr lang="en-GB" sz="1200" dirty="0"/>
              <a:t>……………………………………………………………………………………………………………………………………………………………………………………………………………………………………………………………………………………………………………………</a:t>
            </a:r>
            <a:r>
              <a:rPr lang="en-GB" sz="1200" dirty="0">
                <a:effectLst/>
              </a:rPr>
              <a:t> </a:t>
            </a:r>
          </a:p>
          <a:p>
            <a:pPr>
              <a:lnSpc>
                <a:spcPct val="150000"/>
              </a:lnSpc>
            </a:pPr>
            <a:r>
              <a:rPr lang="en-GB" sz="1200" dirty="0">
                <a:effectLst/>
              </a:rPr>
              <a:t> </a:t>
            </a:r>
            <a:endParaRPr lang="en-GB" sz="1200" dirty="0"/>
          </a:p>
        </p:txBody>
      </p:sp>
      <p:pic>
        <p:nvPicPr>
          <p:cNvPr id="3" name="Picture 2">
            <a:extLst>
              <a:ext uri="{FF2B5EF4-FFF2-40B4-BE49-F238E27FC236}">
                <a16:creationId xmlns:a16="http://schemas.microsoft.com/office/drawing/2014/main" id="{A38454E8-F142-763C-85D6-EBB03BAA7008}"/>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8333" t="23663" r="14629" b="20700"/>
          <a:stretch/>
        </p:blipFill>
        <p:spPr>
          <a:xfrm>
            <a:off x="1819275" y="387065"/>
            <a:ext cx="2787650" cy="1854775"/>
          </a:xfrm>
          <a:prstGeom prst="rect">
            <a:avLst/>
          </a:prstGeom>
        </p:spPr>
      </p:pic>
      <p:sp>
        <p:nvSpPr>
          <p:cNvPr id="7" name="TextBox 6">
            <a:extLst>
              <a:ext uri="{FF2B5EF4-FFF2-40B4-BE49-F238E27FC236}">
                <a16:creationId xmlns:a16="http://schemas.microsoft.com/office/drawing/2014/main" id="{8E49F06E-22D7-3757-123D-FECA07F0D263}"/>
              </a:ext>
            </a:extLst>
          </p:cNvPr>
          <p:cNvSpPr txBox="1"/>
          <p:nvPr/>
        </p:nvSpPr>
        <p:spPr>
          <a:xfrm>
            <a:off x="323850" y="2807981"/>
            <a:ext cx="6210300" cy="340734"/>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The coil rotates anti-clockwise due to the forces caused by the current in the coil.</a:t>
            </a:r>
          </a:p>
        </p:txBody>
      </p:sp>
      <p:sp>
        <p:nvSpPr>
          <p:cNvPr id="9" name="TextBox 8">
            <a:extLst>
              <a:ext uri="{FF2B5EF4-FFF2-40B4-BE49-F238E27FC236}">
                <a16:creationId xmlns:a16="http://schemas.microsoft.com/office/drawing/2014/main" id="{36D3BE06-0883-02AB-3194-1DFFD243AEFD}"/>
              </a:ext>
            </a:extLst>
          </p:cNvPr>
          <p:cNvSpPr txBox="1"/>
          <p:nvPr/>
        </p:nvSpPr>
        <p:spPr>
          <a:xfrm>
            <a:off x="323850" y="3544489"/>
            <a:ext cx="6197600" cy="340734"/>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The coil doesn’t stop due to its momentum and the action of the split ring commutator.</a:t>
            </a:r>
          </a:p>
        </p:txBody>
      </p:sp>
      <p:sp>
        <p:nvSpPr>
          <p:cNvPr id="11" name="TextBox 10">
            <a:extLst>
              <a:ext uri="{FF2B5EF4-FFF2-40B4-BE49-F238E27FC236}">
                <a16:creationId xmlns:a16="http://schemas.microsoft.com/office/drawing/2014/main" id="{A80BB8A2-69E2-BAFA-4C72-6CC5CE4D69DA}"/>
              </a:ext>
            </a:extLst>
          </p:cNvPr>
          <p:cNvSpPr txBox="1"/>
          <p:nvPr/>
        </p:nvSpPr>
        <p:spPr>
          <a:xfrm>
            <a:off x="323850" y="4294766"/>
            <a:ext cx="6108700" cy="340734"/>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The split ring commutator changes the current direction, allowing the coil to keep rotating.</a:t>
            </a:r>
          </a:p>
        </p:txBody>
      </p:sp>
      <p:sp>
        <p:nvSpPr>
          <p:cNvPr id="13" name="TextBox 12">
            <a:extLst>
              <a:ext uri="{FF2B5EF4-FFF2-40B4-BE49-F238E27FC236}">
                <a16:creationId xmlns:a16="http://schemas.microsoft.com/office/drawing/2014/main" id="{E85C7F29-417C-0D0A-D361-3707AFDF41BF}"/>
              </a:ext>
            </a:extLst>
          </p:cNvPr>
          <p:cNvSpPr txBox="1"/>
          <p:nvPr/>
        </p:nvSpPr>
        <p:spPr>
          <a:xfrm>
            <a:off x="565150" y="5314081"/>
            <a:ext cx="5867400" cy="617733"/>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After reconnection, the current direction changes and the coil continues its anti-clockwise rotation.</a:t>
            </a:r>
          </a:p>
        </p:txBody>
      </p:sp>
      <p:sp>
        <p:nvSpPr>
          <p:cNvPr id="15" name="TextBox 14">
            <a:extLst>
              <a:ext uri="{FF2B5EF4-FFF2-40B4-BE49-F238E27FC236}">
                <a16:creationId xmlns:a16="http://schemas.microsoft.com/office/drawing/2014/main" id="{FF0CF443-DC42-955A-FAD4-33D97EDD5853}"/>
              </a:ext>
            </a:extLst>
          </p:cNvPr>
          <p:cNvSpPr txBox="1"/>
          <p:nvPr/>
        </p:nvSpPr>
        <p:spPr>
          <a:xfrm>
            <a:off x="565150" y="6325728"/>
            <a:ext cx="5613400" cy="340734"/>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The change in current direction keeps the coil rotating anti-clockwise</a:t>
            </a:r>
          </a:p>
        </p:txBody>
      </p:sp>
      <p:sp>
        <p:nvSpPr>
          <p:cNvPr id="5" name="Slide Number Placeholder 4">
            <a:extLst>
              <a:ext uri="{FF2B5EF4-FFF2-40B4-BE49-F238E27FC236}">
                <a16:creationId xmlns:a16="http://schemas.microsoft.com/office/drawing/2014/main" id="{B32CF9DC-CC79-C982-BE8F-BEC82BFBDFA3}"/>
              </a:ext>
            </a:extLst>
          </p:cNvPr>
          <p:cNvSpPr>
            <a:spLocks noGrp="1"/>
          </p:cNvSpPr>
          <p:nvPr>
            <p:ph type="sldNum" sz="quarter" idx="12"/>
          </p:nvPr>
        </p:nvSpPr>
        <p:spPr/>
        <p:txBody>
          <a:bodyPr/>
          <a:lstStyle/>
          <a:p>
            <a:fld id="{A49C798E-A141-4728-B2C1-C020555BD9EF}" type="slidenum">
              <a:rPr lang="en-GB" smtClean="0"/>
              <a:t>50</a:t>
            </a:fld>
            <a:endParaRPr lang="en-GB"/>
          </a:p>
        </p:txBody>
      </p:sp>
    </p:spTree>
    <p:extLst>
      <p:ext uri="{BB962C8B-B14F-4D97-AF65-F5344CB8AC3E}">
        <p14:creationId xmlns:p14="http://schemas.microsoft.com/office/powerpoint/2010/main" val="4095773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2" name="TextBox 1">
            <a:extLst>
              <a:ext uri="{FF2B5EF4-FFF2-40B4-BE49-F238E27FC236}">
                <a16:creationId xmlns:a16="http://schemas.microsoft.com/office/drawing/2014/main" id="{47DE27E7-787C-0C53-33A6-A300D91995D5}"/>
              </a:ext>
            </a:extLst>
          </p:cNvPr>
          <p:cNvSpPr txBox="1"/>
          <p:nvPr/>
        </p:nvSpPr>
        <p:spPr>
          <a:xfrm>
            <a:off x="273050" y="94965"/>
            <a:ext cx="6311900" cy="6434710"/>
          </a:xfrm>
          <a:prstGeom prst="rect">
            <a:avLst/>
          </a:prstGeom>
          <a:noFill/>
          <a:ln w="28575">
            <a:noFill/>
          </a:ln>
        </p:spPr>
        <p:txBody>
          <a:bodyPr wrap="square" rtlCol="0">
            <a:spAutoFit/>
          </a:bodyPr>
          <a:lstStyle/>
          <a:p>
            <a:pPr>
              <a:lnSpc>
                <a:spcPct val="150000"/>
              </a:lnSpc>
            </a:pPr>
            <a:r>
              <a:rPr lang="en-GB" sz="1200" b="1" u="sng" dirty="0"/>
              <a:t>How could you…:</a:t>
            </a:r>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b="1" u="sng" dirty="0"/>
          </a:p>
          <a:p>
            <a:pPr>
              <a:lnSpc>
                <a:spcPct val="150000"/>
              </a:lnSpc>
            </a:pPr>
            <a:endParaRPr lang="en-GB" sz="1200" dirty="0"/>
          </a:p>
          <a:p>
            <a:pPr marL="228600" indent="-228600">
              <a:lnSpc>
                <a:spcPct val="150000"/>
              </a:lnSpc>
              <a:buFont typeface="+mj-lt"/>
              <a:buAutoNum type="arabicPeriod"/>
            </a:pPr>
            <a:r>
              <a:rPr lang="en-GB" sz="1200" b="1" dirty="0">
                <a:effectLst/>
              </a:rPr>
              <a:t>I DO: Make the motor spin in the opposite direction?</a:t>
            </a:r>
            <a:endParaRPr lang="en-GB" sz="1200" dirty="0">
              <a:effectLst/>
            </a:endParaRPr>
          </a:p>
          <a:p>
            <a:pPr>
              <a:lnSpc>
                <a:spcPct val="150000"/>
              </a:lnSpc>
            </a:pPr>
            <a:r>
              <a:rPr lang="en-GB" sz="1200" dirty="0"/>
              <a:t>……………………………………………………………………………………………………………………………………………………………………………………………………………………………………………………………………………………………………………………</a:t>
            </a:r>
            <a:endParaRPr lang="en-GB" sz="1200" b="1" dirty="0"/>
          </a:p>
          <a:p>
            <a:pPr marL="228600" indent="-228600">
              <a:lnSpc>
                <a:spcPct val="150000"/>
              </a:lnSpc>
              <a:buFont typeface="+mj-lt"/>
              <a:buAutoNum type="arabicPeriod" startAt="2"/>
            </a:pPr>
            <a:r>
              <a:rPr lang="en-GB" sz="1200" b="1" dirty="0">
                <a:effectLst/>
              </a:rPr>
              <a:t>WE DO: Make the motor spin faster?</a:t>
            </a:r>
          </a:p>
          <a:p>
            <a:pPr>
              <a:lnSpc>
                <a:spcPct val="150000"/>
              </a:lnSpc>
            </a:pPr>
            <a:r>
              <a:rPr lang="en-GB" sz="1200" dirty="0"/>
              <a:t>……………………………………………………………………………………………………………………………………………………………………………………………………………………………………………………………………………………………………………………</a:t>
            </a:r>
            <a:endParaRPr lang="en-GB" sz="1200" b="1" dirty="0">
              <a:effectLst/>
            </a:endParaRPr>
          </a:p>
          <a:p>
            <a:pPr marL="228600" indent="-228600">
              <a:lnSpc>
                <a:spcPct val="150000"/>
              </a:lnSpc>
              <a:buFont typeface="+mj-lt"/>
              <a:buAutoNum type="arabicPeriod" startAt="3"/>
            </a:pPr>
            <a:r>
              <a:rPr lang="en-GB" sz="1200" dirty="0">
                <a:effectLst/>
              </a:rPr>
              <a:t> </a:t>
            </a:r>
            <a:r>
              <a:rPr lang="en-GB" sz="1200" b="1" dirty="0">
                <a:effectLst/>
              </a:rPr>
              <a:t>YOU DO: Make the motor spin in the opposite direction?</a:t>
            </a:r>
            <a:endParaRPr lang="en-GB" sz="1200" dirty="0">
              <a:effectLst/>
            </a:endParaRPr>
          </a:p>
          <a:p>
            <a:pPr>
              <a:lnSpc>
                <a:spcPct val="150000"/>
              </a:lnSpc>
            </a:pPr>
            <a:r>
              <a:rPr lang="en-GB" sz="1200" dirty="0"/>
              <a:t>……………………………………………………………………………………………………………………………………………………………………………………………………………………………………………………………………………………………………………………</a:t>
            </a:r>
            <a:r>
              <a:rPr lang="en-GB" sz="1200" dirty="0">
                <a:effectLst/>
              </a:rPr>
              <a:t> </a:t>
            </a:r>
          </a:p>
          <a:p>
            <a:pPr marL="228600" indent="-228600">
              <a:lnSpc>
                <a:spcPct val="150000"/>
              </a:lnSpc>
              <a:buFont typeface="+mj-lt"/>
              <a:buAutoNum type="arabicPeriod" startAt="4"/>
            </a:pPr>
            <a:r>
              <a:rPr lang="en-GB" sz="1200" b="1" dirty="0">
                <a:effectLst/>
              </a:rPr>
              <a:t>YOU DO: Make the motor spin faster? (HINT: think back to electromagnets)</a:t>
            </a:r>
          </a:p>
          <a:p>
            <a:pPr>
              <a:lnSpc>
                <a:spcPct val="150000"/>
              </a:lnSpc>
            </a:pPr>
            <a:r>
              <a:rPr lang="en-GB" sz="1200" dirty="0"/>
              <a:t>……………………………………………………………………………………………………………………………………………………………………………………………………………………………………………………………………………………………………………………</a:t>
            </a:r>
            <a:r>
              <a:rPr lang="en-GB" sz="1200" dirty="0">
                <a:effectLst/>
              </a:rPr>
              <a:t>  </a:t>
            </a:r>
            <a:r>
              <a:rPr lang="en-GB" sz="1200" b="1" dirty="0">
                <a:effectLst/>
              </a:rPr>
              <a:t>5. YOU DO: Make the motor spin faster? (HINT: think tesla…)</a:t>
            </a:r>
          </a:p>
          <a:p>
            <a:pPr>
              <a:lnSpc>
                <a:spcPct val="150000"/>
              </a:lnSpc>
            </a:pPr>
            <a:r>
              <a:rPr lang="en-GB" sz="1200" dirty="0"/>
              <a:t>……………………………………………………………………………………………………………………………………………………………………………………………………………………………………………………………………………………………………………………</a:t>
            </a:r>
          </a:p>
        </p:txBody>
      </p:sp>
      <p:sp>
        <p:nvSpPr>
          <p:cNvPr id="3" name="TextBox 2">
            <a:extLst>
              <a:ext uri="{FF2B5EF4-FFF2-40B4-BE49-F238E27FC236}">
                <a16:creationId xmlns:a16="http://schemas.microsoft.com/office/drawing/2014/main" id="{D28BEB96-FA1D-9D4D-66F6-E3D53D15D730}"/>
              </a:ext>
            </a:extLst>
          </p:cNvPr>
          <p:cNvSpPr txBox="1"/>
          <p:nvPr/>
        </p:nvSpPr>
        <p:spPr>
          <a:xfrm>
            <a:off x="514350" y="2637614"/>
            <a:ext cx="4603750" cy="340734"/>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Reverse the direction of the magnetic field</a:t>
            </a:r>
          </a:p>
        </p:txBody>
      </p:sp>
      <p:pic>
        <p:nvPicPr>
          <p:cNvPr id="5" name="Picture 4">
            <a:extLst>
              <a:ext uri="{FF2B5EF4-FFF2-40B4-BE49-F238E27FC236}">
                <a16:creationId xmlns:a16="http://schemas.microsoft.com/office/drawing/2014/main" id="{4ED7AF16-0514-7C45-E77C-312B9AA8CFC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8333" t="23663" r="14629" b="20700"/>
          <a:stretch/>
        </p:blipFill>
        <p:spPr>
          <a:xfrm>
            <a:off x="1819275" y="387065"/>
            <a:ext cx="2787650" cy="1854775"/>
          </a:xfrm>
          <a:prstGeom prst="rect">
            <a:avLst/>
          </a:prstGeom>
        </p:spPr>
      </p:pic>
      <p:sp>
        <p:nvSpPr>
          <p:cNvPr id="7" name="TextBox 6">
            <a:extLst>
              <a:ext uri="{FF2B5EF4-FFF2-40B4-BE49-F238E27FC236}">
                <a16:creationId xmlns:a16="http://schemas.microsoft.com/office/drawing/2014/main" id="{E276DD99-DD86-DE41-1171-3A1D8A87BF15}"/>
              </a:ext>
            </a:extLst>
          </p:cNvPr>
          <p:cNvSpPr txBox="1"/>
          <p:nvPr/>
        </p:nvSpPr>
        <p:spPr>
          <a:xfrm>
            <a:off x="514350" y="3533922"/>
            <a:ext cx="4603750" cy="340734"/>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Increase the size of the current</a:t>
            </a:r>
          </a:p>
        </p:txBody>
      </p:sp>
      <p:sp>
        <p:nvSpPr>
          <p:cNvPr id="8" name="TextBox 7">
            <a:extLst>
              <a:ext uri="{FF2B5EF4-FFF2-40B4-BE49-F238E27FC236}">
                <a16:creationId xmlns:a16="http://schemas.microsoft.com/office/drawing/2014/main" id="{441A7A3F-87A4-6E2E-7A99-619E45B2D768}"/>
              </a:ext>
            </a:extLst>
          </p:cNvPr>
          <p:cNvSpPr txBox="1"/>
          <p:nvPr/>
        </p:nvSpPr>
        <p:spPr>
          <a:xfrm>
            <a:off x="546100" y="4270430"/>
            <a:ext cx="4603750" cy="340734"/>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Reverse the direction of the current</a:t>
            </a:r>
          </a:p>
        </p:txBody>
      </p:sp>
      <p:sp>
        <p:nvSpPr>
          <p:cNvPr id="9" name="TextBox 8">
            <a:extLst>
              <a:ext uri="{FF2B5EF4-FFF2-40B4-BE49-F238E27FC236}">
                <a16:creationId xmlns:a16="http://schemas.microsoft.com/office/drawing/2014/main" id="{CC58F72E-C667-9B13-76BD-B2576B85B146}"/>
              </a:ext>
            </a:extLst>
          </p:cNvPr>
          <p:cNvSpPr txBox="1"/>
          <p:nvPr/>
        </p:nvSpPr>
        <p:spPr>
          <a:xfrm>
            <a:off x="546100" y="5166738"/>
            <a:ext cx="4603750" cy="340734"/>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Increase the number of coils</a:t>
            </a:r>
          </a:p>
        </p:txBody>
      </p:sp>
      <p:sp>
        <p:nvSpPr>
          <p:cNvPr id="10" name="TextBox 9">
            <a:extLst>
              <a:ext uri="{FF2B5EF4-FFF2-40B4-BE49-F238E27FC236}">
                <a16:creationId xmlns:a16="http://schemas.microsoft.com/office/drawing/2014/main" id="{9D89DAD2-900D-B996-5623-360B865A860D}"/>
              </a:ext>
            </a:extLst>
          </p:cNvPr>
          <p:cNvSpPr txBox="1"/>
          <p:nvPr/>
        </p:nvSpPr>
        <p:spPr>
          <a:xfrm>
            <a:off x="546100" y="5923505"/>
            <a:ext cx="4603750" cy="340734"/>
          </a:xfrm>
          <a:prstGeom prst="rect">
            <a:avLst/>
          </a:prstGeom>
          <a:solidFill>
            <a:schemeClr val="bg1"/>
          </a:solidFill>
          <a:ln>
            <a:solidFill>
              <a:schemeClr val="tx1"/>
            </a:solidFill>
          </a:ln>
        </p:spPr>
        <p:txBody>
          <a:bodyPr wrap="square">
            <a:spAutoFit/>
          </a:bodyPr>
          <a:lstStyle/>
          <a:p>
            <a:pPr>
              <a:lnSpc>
                <a:spcPct val="150000"/>
              </a:lnSpc>
            </a:pPr>
            <a:r>
              <a:rPr lang="en-GB" sz="1200" dirty="0">
                <a:effectLst/>
              </a:rPr>
              <a:t>Increase magnetic flux density</a:t>
            </a:r>
          </a:p>
        </p:txBody>
      </p:sp>
      <p:sp>
        <p:nvSpPr>
          <p:cNvPr id="11" name="Slide Number Placeholder 10">
            <a:extLst>
              <a:ext uri="{FF2B5EF4-FFF2-40B4-BE49-F238E27FC236}">
                <a16:creationId xmlns:a16="http://schemas.microsoft.com/office/drawing/2014/main" id="{28980216-D02D-DF33-2AD2-34539B202DAA}"/>
              </a:ext>
            </a:extLst>
          </p:cNvPr>
          <p:cNvSpPr>
            <a:spLocks noGrp="1"/>
          </p:cNvSpPr>
          <p:nvPr>
            <p:ph type="sldNum" sz="quarter" idx="12"/>
          </p:nvPr>
        </p:nvSpPr>
        <p:spPr/>
        <p:txBody>
          <a:bodyPr/>
          <a:lstStyle/>
          <a:p>
            <a:fld id="{A49C798E-A141-4728-B2C1-C020555BD9EF}" type="slidenum">
              <a:rPr lang="en-GB" smtClean="0"/>
              <a:t>51</a:t>
            </a:fld>
            <a:endParaRPr lang="en-GB"/>
          </a:p>
        </p:txBody>
      </p:sp>
    </p:spTree>
    <p:extLst>
      <p:ext uri="{BB962C8B-B14F-4D97-AF65-F5344CB8AC3E}">
        <p14:creationId xmlns:p14="http://schemas.microsoft.com/office/powerpoint/2010/main" val="3704653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7" name="Picture 6">
            <a:extLst>
              <a:ext uri="{FF2B5EF4-FFF2-40B4-BE49-F238E27FC236}">
                <a16:creationId xmlns:a16="http://schemas.microsoft.com/office/drawing/2014/main" id="{996422A1-A040-7143-1C9C-79A8D20EF8F8}"/>
              </a:ext>
            </a:extLst>
          </p:cNvPr>
          <p:cNvPicPr>
            <a:picLocks noChangeAspect="1"/>
          </p:cNvPicPr>
          <p:nvPr/>
        </p:nvPicPr>
        <p:blipFill rotWithShape="1">
          <a:blip r:embed="rId2"/>
          <a:srcRect l="17038" t="12469" r="51481" b="9506"/>
          <a:stretch/>
        </p:blipFill>
        <p:spPr>
          <a:xfrm>
            <a:off x="472842" y="609949"/>
            <a:ext cx="5912315" cy="8242463"/>
          </a:xfrm>
          <a:prstGeom prst="rect">
            <a:avLst/>
          </a:prstGeom>
        </p:spPr>
      </p:pic>
      <p:pic>
        <p:nvPicPr>
          <p:cNvPr id="9" name="Picture 8">
            <a:extLst>
              <a:ext uri="{FF2B5EF4-FFF2-40B4-BE49-F238E27FC236}">
                <a16:creationId xmlns:a16="http://schemas.microsoft.com/office/drawing/2014/main" id="{2527F4CF-3D6D-F61B-95C0-21C4D08EA8DF}"/>
              </a:ext>
            </a:extLst>
          </p:cNvPr>
          <p:cNvPicPr>
            <a:picLocks noChangeAspect="1"/>
          </p:cNvPicPr>
          <p:nvPr/>
        </p:nvPicPr>
        <p:blipFill rotWithShape="1">
          <a:blip r:embed="rId3"/>
          <a:srcRect l="54074" t="45720" r="15626" b="46769"/>
          <a:stretch/>
        </p:blipFill>
        <p:spPr>
          <a:xfrm>
            <a:off x="323384" y="3277030"/>
            <a:ext cx="5461583" cy="761570"/>
          </a:xfrm>
          <a:prstGeom prst="rect">
            <a:avLst/>
          </a:prstGeom>
        </p:spPr>
      </p:pic>
      <p:pic>
        <p:nvPicPr>
          <p:cNvPr id="11" name="Picture 10">
            <a:extLst>
              <a:ext uri="{FF2B5EF4-FFF2-40B4-BE49-F238E27FC236}">
                <a16:creationId xmlns:a16="http://schemas.microsoft.com/office/drawing/2014/main" id="{ED5F5964-4EF6-56C1-C120-EDA682AAFD74}"/>
              </a:ext>
            </a:extLst>
          </p:cNvPr>
          <p:cNvPicPr>
            <a:picLocks noChangeAspect="1"/>
          </p:cNvPicPr>
          <p:nvPr/>
        </p:nvPicPr>
        <p:blipFill rotWithShape="1">
          <a:blip r:embed="rId4"/>
          <a:srcRect l="54814" t="42428" r="13790" b="42428"/>
          <a:stretch/>
        </p:blipFill>
        <p:spPr>
          <a:xfrm>
            <a:off x="710617" y="7391400"/>
            <a:ext cx="4774298" cy="1295400"/>
          </a:xfrm>
          <a:prstGeom prst="rect">
            <a:avLst/>
          </a:prstGeom>
        </p:spPr>
      </p:pic>
      <p:pic>
        <p:nvPicPr>
          <p:cNvPr id="12" name="Picture 11">
            <a:extLst>
              <a:ext uri="{FF2B5EF4-FFF2-40B4-BE49-F238E27FC236}">
                <a16:creationId xmlns:a16="http://schemas.microsoft.com/office/drawing/2014/main" id="{92308E28-E88C-E0F5-4456-6949FB07645E}"/>
              </a:ext>
            </a:extLst>
          </p:cNvPr>
          <p:cNvPicPr>
            <a:picLocks noChangeAspect="1"/>
          </p:cNvPicPr>
          <p:nvPr/>
        </p:nvPicPr>
        <p:blipFill rotWithShape="1">
          <a:blip r:embed="rId3"/>
          <a:srcRect l="56543" t="53420" r="14445" b="17079"/>
          <a:stretch/>
        </p:blipFill>
        <p:spPr>
          <a:xfrm>
            <a:off x="1305157" y="4400202"/>
            <a:ext cx="5229457" cy="2991198"/>
          </a:xfrm>
          <a:prstGeom prst="rect">
            <a:avLst/>
          </a:prstGeom>
        </p:spPr>
      </p:pic>
      <p:sp>
        <p:nvSpPr>
          <p:cNvPr id="3" name="Slide Number Placeholder 2">
            <a:extLst>
              <a:ext uri="{FF2B5EF4-FFF2-40B4-BE49-F238E27FC236}">
                <a16:creationId xmlns:a16="http://schemas.microsoft.com/office/drawing/2014/main" id="{58809CC1-93EC-8AC8-1934-9DDC0C96B82C}"/>
              </a:ext>
            </a:extLst>
          </p:cNvPr>
          <p:cNvSpPr>
            <a:spLocks noGrp="1"/>
          </p:cNvSpPr>
          <p:nvPr>
            <p:ph type="sldNum" sz="quarter" idx="12"/>
          </p:nvPr>
        </p:nvSpPr>
        <p:spPr/>
        <p:txBody>
          <a:bodyPr/>
          <a:lstStyle/>
          <a:p>
            <a:fld id="{A49C798E-A141-4728-B2C1-C020555BD9EF}" type="slidenum">
              <a:rPr lang="en-GB" smtClean="0"/>
              <a:t>52</a:t>
            </a:fld>
            <a:endParaRPr lang="en-GB"/>
          </a:p>
        </p:txBody>
      </p:sp>
    </p:spTree>
    <p:extLst>
      <p:ext uri="{BB962C8B-B14F-4D97-AF65-F5344CB8AC3E}">
        <p14:creationId xmlns:p14="http://schemas.microsoft.com/office/powerpoint/2010/main" val="1142607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7" name="Picture 6">
            <a:extLst>
              <a:ext uri="{FF2B5EF4-FFF2-40B4-BE49-F238E27FC236}">
                <a16:creationId xmlns:a16="http://schemas.microsoft.com/office/drawing/2014/main" id="{F24FEC9A-1F6C-AE98-6984-02DE2BF2589D}"/>
              </a:ext>
            </a:extLst>
          </p:cNvPr>
          <p:cNvPicPr>
            <a:picLocks noChangeAspect="1"/>
          </p:cNvPicPr>
          <p:nvPr/>
        </p:nvPicPr>
        <p:blipFill rotWithShape="1">
          <a:blip r:embed="rId2"/>
          <a:srcRect l="18704" t="15761" r="51296" b="9835"/>
          <a:stretch/>
        </p:blipFill>
        <p:spPr>
          <a:xfrm>
            <a:off x="536342" y="609949"/>
            <a:ext cx="5785315" cy="8070872"/>
          </a:xfrm>
          <a:prstGeom prst="rect">
            <a:avLst/>
          </a:prstGeom>
        </p:spPr>
      </p:pic>
      <p:pic>
        <p:nvPicPr>
          <p:cNvPr id="9" name="Picture 8">
            <a:extLst>
              <a:ext uri="{FF2B5EF4-FFF2-40B4-BE49-F238E27FC236}">
                <a16:creationId xmlns:a16="http://schemas.microsoft.com/office/drawing/2014/main" id="{30F54139-D58B-EA60-2368-DA072FE01C84}"/>
              </a:ext>
            </a:extLst>
          </p:cNvPr>
          <p:cNvPicPr>
            <a:picLocks noChangeAspect="1"/>
          </p:cNvPicPr>
          <p:nvPr/>
        </p:nvPicPr>
        <p:blipFill rotWithShape="1">
          <a:blip r:embed="rId3"/>
          <a:srcRect l="28518" t="70234" r="28704" b="9836"/>
          <a:stretch/>
        </p:blipFill>
        <p:spPr>
          <a:xfrm>
            <a:off x="1142827" y="7612595"/>
            <a:ext cx="4572343" cy="1198216"/>
          </a:xfrm>
          <a:prstGeom prst="rect">
            <a:avLst/>
          </a:prstGeom>
        </p:spPr>
      </p:pic>
      <p:pic>
        <p:nvPicPr>
          <p:cNvPr id="10" name="Picture 9">
            <a:extLst>
              <a:ext uri="{FF2B5EF4-FFF2-40B4-BE49-F238E27FC236}">
                <a16:creationId xmlns:a16="http://schemas.microsoft.com/office/drawing/2014/main" id="{48A05771-E2A1-A031-B6A4-D70472388CD2}"/>
              </a:ext>
            </a:extLst>
          </p:cNvPr>
          <p:cNvPicPr>
            <a:picLocks noChangeAspect="1"/>
          </p:cNvPicPr>
          <p:nvPr/>
        </p:nvPicPr>
        <p:blipFill rotWithShape="1">
          <a:blip r:embed="rId3"/>
          <a:srcRect l="28518" t="53620" r="28704" b="28636"/>
          <a:stretch/>
        </p:blipFill>
        <p:spPr>
          <a:xfrm>
            <a:off x="939457" y="2387600"/>
            <a:ext cx="4572343" cy="1066800"/>
          </a:xfrm>
          <a:prstGeom prst="rect">
            <a:avLst/>
          </a:prstGeom>
        </p:spPr>
      </p:pic>
      <p:sp>
        <p:nvSpPr>
          <p:cNvPr id="3" name="Slide Number Placeholder 2">
            <a:extLst>
              <a:ext uri="{FF2B5EF4-FFF2-40B4-BE49-F238E27FC236}">
                <a16:creationId xmlns:a16="http://schemas.microsoft.com/office/drawing/2014/main" id="{19C01046-E401-C8F9-AACD-42F18498E04A}"/>
              </a:ext>
            </a:extLst>
          </p:cNvPr>
          <p:cNvSpPr>
            <a:spLocks noGrp="1"/>
          </p:cNvSpPr>
          <p:nvPr>
            <p:ph type="sldNum" sz="quarter" idx="12"/>
          </p:nvPr>
        </p:nvSpPr>
        <p:spPr/>
        <p:txBody>
          <a:bodyPr/>
          <a:lstStyle/>
          <a:p>
            <a:fld id="{A49C798E-A141-4728-B2C1-C020555BD9EF}" type="slidenum">
              <a:rPr lang="en-GB" smtClean="0"/>
              <a:t>53</a:t>
            </a:fld>
            <a:endParaRPr lang="en-GB"/>
          </a:p>
        </p:txBody>
      </p:sp>
    </p:spTree>
    <p:extLst>
      <p:ext uri="{BB962C8B-B14F-4D97-AF65-F5344CB8AC3E}">
        <p14:creationId xmlns:p14="http://schemas.microsoft.com/office/powerpoint/2010/main" val="1133002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B1FF623B-BE1F-7712-55E2-4C8313C856F8}"/>
              </a:ext>
            </a:extLst>
          </p:cNvPr>
          <p:cNvPicPr>
            <a:picLocks noChangeAspect="1"/>
          </p:cNvPicPr>
          <p:nvPr/>
        </p:nvPicPr>
        <p:blipFill rotWithShape="1">
          <a:blip r:embed="rId2"/>
          <a:srcRect l="28704" t="20041" r="23518" b="52305"/>
          <a:stretch/>
        </p:blipFill>
        <p:spPr>
          <a:xfrm>
            <a:off x="152400" y="774700"/>
            <a:ext cx="6202136" cy="2019300"/>
          </a:xfrm>
          <a:prstGeom prst="rect">
            <a:avLst/>
          </a:prstGeom>
        </p:spPr>
      </p:pic>
      <p:pic>
        <p:nvPicPr>
          <p:cNvPr id="7" name="Picture 6">
            <a:extLst>
              <a:ext uri="{FF2B5EF4-FFF2-40B4-BE49-F238E27FC236}">
                <a16:creationId xmlns:a16="http://schemas.microsoft.com/office/drawing/2014/main" id="{D6285645-080F-9A14-A487-97D2B82096C2}"/>
              </a:ext>
            </a:extLst>
          </p:cNvPr>
          <p:cNvPicPr>
            <a:picLocks noChangeAspect="1"/>
          </p:cNvPicPr>
          <p:nvPr/>
        </p:nvPicPr>
        <p:blipFill rotWithShape="1">
          <a:blip r:embed="rId3"/>
          <a:srcRect l="32778" t="35844" r="22963" b="11810"/>
          <a:stretch/>
        </p:blipFill>
        <p:spPr>
          <a:xfrm>
            <a:off x="1005159" y="1997617"/>
            <a:ext cx="3817987" cy="2540000"/>
          </a:xfrm>
          <a:prstGeom prst="rect">
            <a:avLst/>
          </a:prstGeom>
        </p:spPr>
      </p:pic>
      <p:sp>
        <p:nvSpPr>
          <p:cNvPr id="3" name="Slide Number Placeholder 2">
            <a:extLst>
              <a:ext uri="{FF2B5EF4-FFF2-40B4-BE49-F238E27FC236}">
                <a16:creationId xmlns:a16="http://schemas.microsoft.com/office/drawing/2014/main" id="{A35909F6-89F4-1825-7D32-36D791EB46A6}"/>
              </a:ext>
            </a:extLst>
          </p:cNvPr>
          <p:cNvSpPr>
            <a:spLocks noGrp="1"/>
          </p:cNvSpPr>
          <p:nvPr>
            <p:ph type="sldNum" sz="quarter" idx="12"/>
          </p:nvPr>
        </p:nvSpPr>
        <p:spPr/>
        <p:txBody>
          <a:bodyPr/>
          <a:lstStyle/>
          <a:p>
            <a:fld id="{A49C798E-A141-4728-B2C1-C020555BD9EF}" type="slidenum">
              <a:rPr lang="en-GB" smtClean="0"/>
              <a:t>54</a:t>
            </a:fld>
            <a:endParaRPr lang="en-GB"/>
          </a:p>
        </p:txBody>
      </p:sp>
    </p:spTree>
    <p:extLst>
      <p:ext uri="{BB962C8B-B14F-4D97-AF65-F5344CB8AC3E}">
        <p14:creationId xmlns:p14="http://schemas.microsoft.com/office/powerpoint/2010/main" val="478875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7B06D5EB-8973-B218-B20E-6BAFA4FCBDC8}"/>
              </a:ext>
            </a:extLst>
          </p:cNvPr>
          <p:cNvPicPr>
            <a:picLocks noChangeAspect="1"/>
          </p:cNvPicPr>
          <p:nvPr/>
        </p:nvPicPr>
        <p:blipFill rotWithShape="1">
          <a:blip r:embed="rId2"/>
          <a:srcRect l="31296" t="14774" r="26482" b="10164"/>
          <a:stretch/>
        </p:blipFill>
        <p:spPr>
          <a:xfrm>
            <a:off x="323384" y="686148"/>
            <a:ext cx="5950415" cy="5950415"/>
          </a:xfrm>
          <a:prstGeom prst="rect">
            <a:avLst/>
          </a:prstGeom>
        </p:spPr>
      </p:pic>
      <p:pic>
        <p:nvPicPr>
          <p:cNvPr id="7" name="Picture 6">
            <a:extLst>
              <a:ext uri="{FF2B5EF4-FFF2-40B4-BE49-F238E27FC236}">
                <a16:creationId xmlns:a16="http://schemas.microsoft.com/office/drawing/2014/main" id="{119F6F1C-4E48-1B20-A17A-33F050E885A6}"/>
              </a:ext>
            </a:extLst>
          </p:cNvPr>
          <p:cNvPicPr>
            <a:picLocks noChangeAspect="1"/>
          </p:cNvPicPr>
          <p:nvPr/>
        </p:nvPicPr>
        <p:blipFill rotWithShape="1">
          <a:blip r:embed="rId3"/>
          <a:srcRect l="31296" t="51475" r="28704" b="42757"/>
          <a:stretch/>
        </p:blipFill>
        <p:spPr>
          <a:xfrm>
            <a:off x="449864" y="5422393"/>
            <a:ext cx="5954343" cy="482947"/>
          </a:xfrm>
          <a:prstGeom prst="rect">
            <a:avLst/>
          </a:prstGeom>
        </p:spPr>
      </p:pic>
      <p:pic>
        <p:nvPicPr>
          <p:cNvPr id="8" name="Picture 7">
            <a:extLst>
              <a:ext uri="{FF2B5EF4-FFF2-40B4-BE49-F238E27FC236}">
                <a16:creationId xmlns:a16="http://schemas.microsoft.com/office/drawing/2014/main" id="{D05525BC-74E9-4EB7-1832-819B4606428A}"/>
              </a:ext>
            </a:extLst>
          </p:cNvPr>
          <p:cNvPicPr>
            <a:picLocks noChangeAspect="1"/>
          </p:cNvPicPr>
          <p:nvPr/>
        </p:nvPicPr>
        <p:blipFill rotWithShape="1">
          <a:blip r:embed="rId3"/>
          <a:srcRect l="31296" t="33539" r="28704" b="48373"/>
          <a:stretch/>
        </p:blipFill>
        <p:spPr>
          <a:xfrm>
            <a:off x="323383" y="1355319"/>
            <a:ext cx="5954343" cy="1514562"/>
          </a:xfrm>
          <a:prstGeom prst="rect">
            <a:avLst/>
          </a:prstGeom>
        </p:spPr>
      </p:pic>
      <p:sp>
        <p:nvSpPr>
          <p:cNvPr id="3" name="Slide Number Placeholder 2">
            <a:extLst>
              <a:ext uri="{FF2B5EF4-FFF2-40B4-BE49-F238E27FC236}">
                <a16:creationId xmlns:a16="http://schemas.microsoft.com/office/drawing/2014/main" id="{13FA0A3C-429D-41A6-F904-9566B92836FA}"/>
              </a:ext>
            </a:extLst>
          </p:cNvPr>
          <p:cNvSpPr>
            <a:spLocks noGrp="1"/>
          </p:cNvSpPr>
          <p:nvPr>
            <p:ph type="sldNum" sz="quarter" idx="12"/>
          </p:nvPr>
        </p:nvSpPr>
        <p:spPr/>
        <p:txBody>
          <a:bodyPr/>
          <a:lstStyle/>
          <a:p>
            <a:fld id="{A49C798E-A141-4728-B2C1-C020555BD9EF}" type="slidenum">
              <a:rPr lang="en-GB" smtClean="0"/>
              <a:t>55</a:t>
            </a:fld>
            <a:endParaRPr lang="en-GB"/>
          </a:p>
        </p:txBody>
      </p:sp>
    </p:spTree>
    <p:extLst>
      <p:ext uri="{BB962C8B-B14F-4D97-AF65-F5344CB8AC3E}">
        <p14:creationId xmlns:p14="http://schemas.microsoft.com/office/powerpoint/2010/main" val="996931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8BE39B85-4C59-5958-DF70-A64D7D22E724}"/>
              </a:ext>
            </a:extLst>
          </p:cNvPr>
          <p:cNvPicPr>
            <a:picLocks noChangeAspect="1"/>
          </p:cNvPicPr>
          <p:nvPr/>
        </p:nvPicPr>
        <p:blipFill rotWithShape="1">
          <a:blip r:embed="rId2"/>
          <a:srcRect l="15741" t="13128" r="51296" b="15103"/>
          <a:stretch/>
        </p:blipFill>
        <p:spPr>
          <a:xfrm>
            <a:off x="323384" y="609948"/>
            <a:ext cx="6211229" cy="7607011"/>
          </a:xfrm>
          <a:prstGeom prst="rect">
            <a:avLst/>
          </a:prstGeom>
        </p:spPr>
      </p:pic>
      <p:pic>
        <p:nvPicPr>
          <p:cNvPr id="7" name="Picture 6">
            <a:extLst>
              <a:ext uri="{FF2B5EF4-FFF2-40B4-BE49-F238E27FC236}">
                <a16:creationId xmlns:a16="http://schemas.microsoft.com/office/drawing/2014/main" id="{D16E47BD-89DB-F544-EE7A-D2238ED34DF4}"/>
              </a:ext>
            </a:extLst>
          </p:cNvPr>
          <p:cNvPicPr>
            <a:picLocks noChangeAspect="1"/>
          </p:cNvPicPr>
          <p:nvPr/>
        </p:nvPicPr>
        <p:blipFill rotWithShape="1">
          <a:blip r:embed="rId3"/>
          <a:srcRect l="35926" t="18395" r="31111" b="36502"/>
          <a:stretch/>
        </p:blipFill>
        <p:spPr>
          <a:xfrm>
            <a:off x="990600" y="4971752"/>
            <a:ext cx="4216400" cy="3245207"/>
          </a:xfrm>
          <a:prstGeom prst="rect">
            <a:avLst/>
          </a:prstGeom>
        </p:spPr>
      </p:pic>
      <p:sp>
        <p:nvSpPr>
          <p:cNvPr id="3" name="Slide Number Placeholder 2">
            <a:extLst>
              <a:ext uri="{FF2B5EF4-FFF2-40B4-BE49-F238E27FC236}">
                <a16:creationId xmlns:a16="http://schemas.microsoft.com/office/drawing/2014/main" id="{52D83AC6-E416-F284-3B05-8CCAEBD160D4}"/>
              </a:ext>
            </a:extLst>
          </p:cNvPr>
          <p:cNvSpPr>
            <a:spLocks noGrp="1"/>
          </p:cNvSpPr>
          <p:nvPr>
            <p:ph type="sldNum" sz="quarter" idx="12"/>
          </p:nvPr>
        </p:nvSpPr>
        <p:spPr/>
        <p:txBody>
          <a:bodyPr/>
          <a:lstStyle/>
          <a:p>
            <a:fld id="{A49C798E-A141-4728-B2C1-C020555BD9EF}" type="slidenum">
              <a:rPr lang="en-GB" smtClean="0"/>
              <a:t>56</a:t>
            </a:fld>
            <a:endParaRPr lang="en-GB"/>
          </a:p>
        </p:txBody>
      </p:sp>
    </p:spTree>
    <p:extLst>
      <p:ext uri="{BB962C8B-B14F-4D97-AF65-F5344CB8AC3E}">
        <p14:creationId xmlns:p14="http://schemas.microsoft.com/office/powerpoint/2010/main" val="3131120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2270454178"/>
              </p:ext>
            </p:extLst>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C7258F16-C84E-F361-CD08-7625D60431F2}"/>
              </a:ext>
            </a:extLst>
          </p:cNvPr>
          <p:cNvSpPr>
            <a:spLocks noGrp="1"/>
          </p:cNvSpPr>
          <p:nvPr>
            <p:ph type="sldNum" sz="quarter" idx="12"/>
          </p:nvPr>
        </p:nvSpPr>
        <p:spPr/>
        <p:txBody>
          <a:bodyPr/>
          <a:lstStyle/>
          <a:p>
            <a:fld id="{A49C798E-A141-4728-B2C1-C020555BD9EF}" type="slidenum">
              <a:rPr lang="en-GB" smtClean="0"/>
              <a:t>57</a:t>
            </a:fld>
            <a:endParaRPr lang="en-GB"/>
          </a:p>
        </p:txBody>
      </p:sp>
    </p:spTree>
    <p:extLst>
      <p:ext uri="{BB962C8B-B14F-4D97-AF65-F5344CB8AC3E}">
        <p14:creationId xmlns:p14="http://schemas.microsoft.com/office/powerpoint/2010/main" val="1860776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3CC1A642-77B3-9BA4-2B4B-4B54C29E71F7}"/>
              </a:ext>
            </a:extLst>
          </p:cNvPr>
          <p:cNvSpPr>
            <a:spLocks noGrp="1"/>
          </p:cNvSpPr>
          <p:nvPr>
            <p:ph type="sldNum" sz="quarter" idx="12"/>
          </p:nvPr>
        </p:nvSpPr>
        <p:spPr/>
        <p:txBody>
          <a:bodyPr/>
          <a:lstStyle/>
          <a:p>
            <a:fld id="{A49C798E-A141-4728-B2C1-C020555BD9EF}" type="slidenum">
              <a:rPr lang="en-GB" smtClean="0"/>
              <a:t>58</a:t>
            </a:fld>
            <a:endParaRPr lang="en-GB"/>
          </a:p>
        </p:txBody>
      </p:sp>
    </p:spTree>
    <p:extLst>
      <p:ext uri="{BB962C8B-B14F-4D97-AF65-F5344CB8AC3E}">
        <p14:creationId xmlns:p14="http://schemas.microsoft.com/office/powerpoint/2010/main" val="1465953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1</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1023500172"/>
              </p:ext>
            </p:extLst>
          </p:nvPr>
        </p:nvGraphicFramePr>
        <p:xfrm>
          <a:off x="339724" y="1815415"/>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B122921A-A302-AC5C-B438-AE2650625A96}"/>
              </a:ext>
            </a:extLst>
          </p:cNvPr>
          <p:cNvSpPr>
            <a:spLocks noGrp="1"/>
          </p:cNvSpPr>
          <p:nvPr>
            <p:ph type="sldNum" sz="quarter" idx="12"/>
          </p:nvPr>
        </p:nvSpPr>
        <p:spPr/>
        <p:txBody>
          <a:bodyPr/>
          <a:lstStyle/>
          <a:p>
            <a:fld id="{A49C798E-A141-4728-B2C1-C020555BD9EF}" type="slidenum">
              <a:rPr lang="en-GB" smtClean="0"/>
              <a:t>59</a:t>
            </a:fld>
            <a:endParaRPr lang="en-GB"/>
          </a:p>
        </p:txBody>
      </p:sp>
    </p:spTree>
    <p:extLst>
      <p:ext uri="{BB962C8B-B14F-4D97-AF65-F5344CB8AC3E}">
        <p14:creationId xmlns:p14="http://schemas.microsoft.com/office/powerpoint/2010/main" val="335744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570" cy="8567039"/>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GB" sz="1200" u="sng" dirty="0">
                          <a:solidFill>
                            <a:schemeClr val="tx1"/>
                          </a:solidFill>
                        </a:rPr>
                        <a:t>Properties of Magnets and Magnetic Fields </a:t>
                      </a:r>
                    </a:p>
                    <a:p>
                      <a:pPr fontAlgn="base">
                        <a:lnSpc>
                          <a:spcPct val="150000"/>
                        </a:lnSpc>
                      </a:pPr>
                      <a:r>
                        <a:rPr lang="en-US" sz="1200" b="1" i="0" kern="1200" dirty="0">
                          <a:solidFill>
                            <a:schemeClr val="tx1"/>
                          </a:solidFill>
                          <a:effectLst/>
                          <a:latin typeface="+mn-lt"/>
                          <a:ea typeface="+mn-ea"/>
                          <a:cs typeface="+mn-cs"/>
                        </a:rPr>
                        <a:t>What is a magnet?</a:t>
                      </a:r>
                    </a:p>
                    <a:p>
                      <a:pPr fontAlgn="base">
                        <a:lnSpc>
                          <a:spcPct val="150000"/>
                        </a:lnSpc>
                      </a:pPr>
                      <a:r>
                        <a:rPr lang="en-US" sz="1200" b="0" i="0" kern="1200" dirty="0">
                          <a:solidFill>
                            <a:schemeClr val="tx1"/>
                          </a:solidFill>
                          <a:effectLst/>
                          <a:latin typeface="+mn-lt"/>
                          <a:ea typeface="+mn-ea"/>
                          <a:cs typeface="+mn-cs"/>
                        </a:rPr>
                        <a:t>A magnet is any material capable of producing a magnetic field. Since any moving electric charge generates a magnetic field, electrons are tiny magnets. This electric current is one source of magnetism. However, the electrons in most materials are randomly oriented, so there is little or no overall magnetic field. To put it simply, the electrons in a magnet tend to be oriented the same way. This happens naturally in many ions, atoms, and materials when they are cooled, but isn't as common at room temperature. Some elements (e.g., iron, cobalt, and nickel) are ferromagnetic (can be induced to become magnetized in a magnetic field) at room temperature.  This is why iron, cobalt,</a:t>
                      </a:r>
                    </a:p>
                    <a:p>
                      <a:pPr fontAlgn="base">
                        <a:lnSpc>
                          <a:spcPct val="150000"/>
                        </a:lnSpc>
                      </a:pPr>
                      <a:r>
                        <a:rPr lang="en-US" sz="1200" b="0" i="0" kern="1200" dirty="0">
                          <a:solidFill>
                            <a:schemeClr val="tx1"/>
                          </a:solidFill>
                          <a:effectLst/>
                          <a:latin typeface="+mn-lt"/>
                          <a:ea typeface="+mn-ea"/>
                          <a:cs typeface="+mn-cs"/>
                        </a:rPr>
                        <a:t>nickel and the alloy steel are (for the sake of GCSE science) </a:t>
                      </a:r>
                    </a:p>
                    <a:p>
                      <a:pPr fontAlgn="base">
                        <a:lnSpc>
                          <a:spcPct val="150000"/>
                        </a:lnSpc>
                      </a:pPr>
                      <a:r>
                        <a:rPr lang="en-US" sz="1200" b="0" i="0" kern="1200" dirty="0">
                          <a:solidFill>
                            <a:schemeClr val="tx1"/>
                          </a:solidFill>
                          <a:effectLst/>
                          <a:latin typeface="+mn-lt"/>
                          <a:ea typeface="+mn-ea"/>
                          <a:cs typeface="+mn-cs"/>
                        </a:rPr>
                        <a:t>the only magnetic materials.  Magnets are made from one of </a:t>
                      </a:r>
                    </a:p>
                    <a:p>
                      <a:pPr fontAlgn="base">
                        <a:lnSpc>
                          <a:spcPct val="150000"/>
                        </a:lnSpc>
                      </a:pPr>
                      <a:r>
                        <a:rPr lang="en-US" sz="1200" b="0" i="0" kern="1200" dirty="0">
                          <a:solidFill>
                            <a:schemeClr val="tx1"/>
                          </a:solidFill>
                          <a:effectLst/>
                          <a:latin typeface="+mn-lt"/>
                          <a:ea typeface="+mn-ea"/>
                          <a:cs typeface="+mn-cs"/>
                        </a:rPr>
                        <a:t>these magnetic materials, but the main material used is iron.  </a:t>
                      </a:r>
                    </a:p>
                    <a:p>
                      <a:pPr fontAlgn="base">
                        <a:lnSpc>
                          <a:spcPct val="150000"/>
                        </a:lnSpc>
                      </a:pPr>
                      <a:r>
                        <a:rPr lang="en-US" sz="1200" b="0" i="0" kern="1200" dirty="0">
                          <a:solidFill>
                            <a:schemeClr val="tx1"/>
                          </a:solidFill>
                          <a:effectLst/>
                          <a:latin typeface="+mn-lt"/>
                          <a:ea typeface="+mn-ea"/>
                          <a:cs typeface="+mn-cs"/>
                        </a:rPr>
                        <a:t>Magnets can be shaped in different ways, but the main shape is a bar magnet or a horseshoe magnet.</a:t>
                      </a:r>
                    </a:p>
                    <a:p>
                      <a:pPr fontAlgn="base">
                        <a:lnSpc>
                          <a:spcPct val="150000"/>
                        </a:lnSpc>
                      </a:pPr>
                      <a:r>
                        <a:rPr lang="en-US" sz="1200" b="1" i="0" kern="1200" dirty="0">
                          <a:solidFill>
                            <a:schemeClr val="tx1"/>
                          </a:solidFill>
                          <a:effectLst/>
                          <a:latin typeface="+mn-lt"/>
                          <a:ea typeface="+mn-ea"/>
                          <a:cs typeface="+mn-cs"/>
                        </a:rPr>
                        <a:t>Poles of a magnet</a:t>
                      </a:r>
                    </a:p>
                    <a:p>
                      <a:pPr fontAlgn="base">
                        <a:lnSpc>
                          <a:spcPct val="150000"/>
                        </a:lnSpc>
                      </a:pPr>
                      <a:r>
                        <a:rPr lang="en-US" sz="1200" b="0" i="0" kern="1200" dirty="0">
                          <a:solidFill>
                            <a:schemeClr val="tx1"/>
                          </a:solidFill>
                          <a:effectLst/>
                          <a:latin typeface="+mn-lt"/>
                          <a:ea typeface="+mn-ea"/>
                          <a:cs typeface="+mn-cs"/>
                        </a:rPr>
                        <a:t>A </a:t>
                      </a:r>
                      <a:r>
                        <a:rPr lang="en-US" sz="1200" b="0" i="1" kern="1200" dirty="0">
                          <a:solidFill>
                            <a:schemeClr val="tx1"/>
                          </a:solidFill>
                          <a:effectLst/>
                          <a:latin typeface="+mn-lt"/>
                          <a:ea typeface="+mn-ea"/>
                          <a:cs typeface="+mn-cs"/>
                        </a:rPr>
                        <a:t>magnet</a:t>
                      </a:r>
                      <a:r>
                        <a:rPr lang="en-US" sz="1200" b="0" i="0" kern="1200" dirty="0">
                          <a:solidFill>
                            <a:schemeClr val="tx1"/>
                          </a:solidFill>
                          <a:effectLst/>
                          <a:latin typeface="+mn-lt"/>
                          <a:ea typeface="+mn-ea"/>
                          <a:cs typeface="+mn-cs"/>
                        </a:rPr>
                        <a:t> can exert a force on another nearby magnet. Magnets have two poles:</a:t>
                      </a:r>
                    </a:p>
                    <a:p>
                      <a:pPr marL="285750" indent="-2857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a</a:t>
                      </a:r>
                      <a:r>
                        <a:rPr lang="en-US" sz="1200" b="1"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north </a:t>
                      </a:r>
                      <a:r>
                        <a:rPr lang="en-US" sz="1200" b="0" i="1" kern="1200" dirty="0">
                          <a:solidFill>
                            <a:schemeClr val="tx1"/>
                          </a:solidFill>
                          <a:effectLst/>
                          <a:latin typeface="+mn-lt"/>
                          <a:ea typeface="+mn-ea"/>
                          <a:cs typeface="+mn-cs"/>
                        </a:rPr>
                        <a:t>pole</a:t>
                      </a:r>
                      <a:endParaRPr lang="en-US" sz="1200" b="0" i="0" kern="1200" dirty="0">
                        <a:solidFill>
                          <a:schemeClr val="tx1"/>
                        </a:solidFill>
                        <a:effectLst/>
                        <a:latin typeface="+mn-lt"/>
                        <a:ea typeface="+mn-ea"/>
                        <a:cs typeface="+mn-cs"/>
                      </a:endParaRPr>
                    </a:p>
                    <a:p>
                      <a:pPr marL="285750" indent="-2857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a </a:t>
                      </a:r>
                      <a:r>
                        <a:rPr lang="en-US" sz="1200" b="1" i="1" kern="1200" dirty="0">
                          <a:solidFill>
                            <a:schemeClr val="tx1"/>
                          </a:solidFill>
                          <a:effectLst/>
                          <a:latin typeface="+mn-lt"/>
                          <a:ea typeface="+mn-ea"/>
                          <a:cs typeface="+mn-cs"/>
                        </a:rPr>
                        <a:t>south</a:t>
                      </a:r>
                      <a:r>
                        <a:rPr lang="en-US" sz="1200" b="0" i="1" kern="1200" dirty="0">
                          <a:solidFill>
                            <a:schemeClr val="tx1"/>
                          </a:solidFill>
                          <a:effectLst/>
                          <a:latin typeface="+mn-lt"/>
                          <a:ea typeface="+mn-ea"/>
                          <a:cs typeface="+mn-cs"/>
                        </a:rPr>
                        <a:t> pole</a:t>
                      </a:r>
                    </a:p>
                    <a:p>
                      <a:pPr fontAlgn="base">
                        <a:lnSpc>
                          <a:spcPct val="150000"/>
                        </a:lnSpc>
                      </a:pPr>
                      <a:r>
                        <a:rPr lang="en-US" sz="1200" b="0" i="0" kern="1200" dirty="0">
                          <a:solidFill>
                            <a:schemeClr val="tx1"/>
                          </a:solidFill>
                          <a:effectLst/>
                          <a:latin typeface="+mn-lt"/>
                          <a:ea typeface="+mn-ea"/>
                          <a:cs typeface="+mn-cs"/>
                        </a:rPr>
                        <a:t>The </a:t>
                      </a:r>
                      <a:r>
                        <a:rPr lang="en-US" sz="1200" b="0" i="1" kern="1200" dirty="0">
                          <a:solidFill>
                            <a:schemeClr val="tx1"/>
                          </a:solidFill>
                          <a:effectLst/>
                          <a:latin typeface="+mn-lt"/>
                          <a:ea typeface="+mn-ea"/>
                          <a:cs typeface="+mn-cs"/>
                        </a:rPr>
                        <a:t>magnetic</a:t>
                      </a:r>
                      <a:r>
                        <a:rPr lang="en-US" sz="1200" b="0" i="0" kern="1200" dirty="0">
                          <a:solidFill>
                            <a:schemeClr val="tx1"/>
                          </a:solidFill>
                          <a:effectLst/>
                          <a:latin typeface="+mn-lt"/>
                          <a:ea typeface="+mn-ea"/>
                          <a:cs typeface="+mn-cs"/>
                        </a:rPr>
                        <a:t> force is strongest near the magnet's poles.</a:t>
                      </a:r>
                    </a:p>
                    <a:p>
                      <a:pPr fontAlgn="base">
                        <a:lnSpc>
                          <a:spcPct val="150000"/>
                        </a:lnSpc>
                      </a:pPr>
                      <a:endParaRPr lang="en-US" sz="1200" b="0" i="0" kern="1200" dirty="0">
                        <a:solidFill>
                          <a:schemeClr val="tx1"/>
                        </a:solidFill>
                        <a:effectLst/>
                        <a:latin typeface="+mn-lt"/>
                        <a:ea typeface="+mn-ea"/>
                        <a:cs typeface="+mn-cs"/>
                      </a:endParaRPr>
                    </a:p>
                    <a:p>
                      <a:pPr fontAlgn="base">
                        <a:lnSpc>
                          <a:spcPct val="150000"/>
                        </a:lnSpc>
                      </a:pPr>
                      <a:r>
                        <a:rPr lang="en-US" sz="1200" b="1" i="0" kern="1200" dirty="0">
                          <a:solidFill>
                            <a:schemeClr val="tx1"/>
                          </a:solidFill>
                          <a:effectLst/>
                          <a:latin typeface="+mn-lt"/>
                          <a:ea typeface="+mn-ea"/>
                          <a:cs typeface="+mn-cs"/>
                        </a:rPr>
                        <a:t>The rules of magnetism</a:t>
                      </a:r>
                    </a:p>
                    <a:p>
                      <a:pPr fontAlgn="base">
                        <a:lnSpc>
                          <a:spcPct val="150000"/>
                        </a:lnSpc>
                      </a:pPr>
                      <a:r>
                        <a:rPr lang="en-US" sz="1200" b="0" i="0" kern="1200" dirty="0">
                          <a:solidFill>
                            <a:schemeClr val="tx1"/>
                          </a:solidFill>
                          <a:effectLst/>
                          <a:latin typeface="+mn-lt"/>
                          <a:ea typeface="+mn-ea"/>
                          <a:cs typeface="+mn-cs"/>
                        </a:rPr>
                        <a:t>Two magnets will either attract or repel each other in the following way:</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like poles (N-N or S-S) repel</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unlike poles (N-S or S-N) attract</a:t>
                      </a:r>
                    </a:p>
                    <a:p>
                      <a:pPr marL="171450" indent="-171450" fontAlgn="base">
                        <a:lnSpc>
                          <a:spcPct val="150000"/>
                        </a:lnSpc>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lnSpc>
                          <a:spcPct val="150000"/>
                        </a:lnSpc>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fontAlgn="base">
                        <a:lnSpc>
                          <a:spcPct val="150000"/>
                        </a:lnSpc>
                        <a:buFont typeface="Arial" panose="020B0604020202020204" pitchFamily="34" charset="0"/>
                        <a:buNone/>
                      </a:pPr>
                      <a:endParaRPr lang="en-US" sz="1200" b="0" i="0" kern="1200" dirty="0">
                        <a:solidFill>
                          <a:schemeClr val="tx1"/>
                        </a:solidFill>
                        <a:effectLst/>
                        <a:latin typeface="+mn-lt"/>
                        <a:ea typeface="+mn-ea"/>
                        <a:cs typeface="+mn-cs"/>
                      </a:endParaRPr>
                    </a:p>
                    <a:p>
                      <a:pPr marL="0" indent="0" fontAlgn="base">
                        <a:lnSpc>
                          <a:spcPct val="150000"/>
                        </a:lnSpc>
                        <a:buFont typeface="Arial" panose="020B0604020202020204" pitchFamily="34" charset="0"/>
                        <a:buNone/>
                      </a:pPr>
                      <a:endParaRPr lang="en-US" sz="1200" b="0" i="0" kern="1200" dirty="0">
                        <a:solidFill>
                          <a:schemeClr val="tx1"/>
                        </a:solidFill>
                        <a:effectLst/>
                        <a:latin typeface="+mn-lt"/>
                        <a:ea typeface="+mn-ea"/>
                        <a:cs typeface="+mn-cs"/>
                      </a:endParaRPr>
                    </a:p>
                    <a:p>
                      <a:pPr fontAlgn="base">
                        <a:lnSpc>
                          <a:spcPct val="150000"/>
                        </a:lnSpc>
                      </a:pPr>
                      <a:r>
                        <a:rPr lang="en-US" sz="1200" b="0" i="0" kern="1200" dirty="0">
                          <a:solidFill>
                            <a:schemeClr val="tx1"/>
                          </a:solidFill>
                          <a:effectLst/>
                          <a:latin typeface="+mn-lt"/>
                          <a:ea typeface="+mn-ea"/>
                          <a:cs typeface="+mn-cs"/>
                        </a:rPr>
                        <a:t>Magnetic forces are </a:t>
                      </a:r>
                      <a:r>
                        <a:rPr lang="en-US" sz="1200" b="0" i="1" kern="1200" dirty="0">
                          <a:solidFill>
                            <a:schemeClr val="tx1"/>
                          </a:solidFill>
                          <a:effectLst/>
                          <a:latin typeface="+mn-lt"/>
                          <a:ea typeface="+mn-ea"/>
                          <a:cs typeface="+mn-cs"/>
                        </a:rPr>
                        <a:t>non-contact forces</a:t>
                      </a:r>
                      <a:r>
                        <a:rPr lang="en-US" sz="1200" b="0" i="0" kern="1200" dirty="0">
                          <a:solidFill>
                            <a:schemeClr val="tx1"/>
                          </a:solidFill>
                          <a:effectLst/>
                          <a:latin typeface="+mn-lt"/>
                          <a:ea typeface="+mn-ea"/>
                          <a:cs typeface="+mn-cs"/>
                        </a:rPr>
                        <a:t> - this means that magnets affect each other without touching.</a:t>
                      </a:r>
                      <a:endParaRPr lang="en-GB" sz="120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7" name="Picture 6" descr="A red and blue magnets&#10;&#10;Description automatically generated">
            <a:extLst>
              <a:ext uri="{FF2B5EF4-FFF2-40B4-BE49-F238E27FC236}">
                <a16:creationId xmlns:a16="http://schemas.microsoft.com/office/drawing/2014/main" id="{12F21170-3CC1-FA92-4862-CD32103773E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752267" y="2871216"/>
            <a:ext cx="1638245" cy="1040320"/>
          </a:xfrm>
          <a:prstGeom prst="rect">
            <a:avLst/>
          </a:prstGeom>
        </p:spPr>
      </p:pic>
      <p:pic>
        <p:nvPicPr>
          <p:cNvPr id="9" name="Picture 8" descr="A red and blue rectangular object with black letters&#10;&#10;Description automatically generated">
            <a:extLst>
              <a:ext uri="{FF2B5EF4-FFF2-40B4-BE49-F238E27FC236}">
                <a16:creationId xmlns:a16="http://schemas.microsoft.com/office/drawing/2014/main" id="{70ED87C5-BADD-6731-4BEB-8A5BD346C515}"/>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rot="16200000">
            <a:off x="2916938" y="4804853"/>
            <a:ext cx="691134" cy="1109029"/>
          </a:xfrm>
          <a:prstGeom prst="rect">
            <a:avLst/>
          </a:prstGeom>
        </p:spPr>
      </p:pic>
      <p:pic>
        <p:nvPicPr>
          <p:cNvPr id="11" name="Picture 10" descr="A diagram of magnets and arrows&#10;&#10;Description automatically generated">
            <a:extLst>
              <a:ext uri="{FF2B5EF4-FFF2-40B4-BE49-F238E27FC236}">
                <a16:creationId xmlns:a16="http://schemas.microsoft.com/office/drawing/2014/main" id="{C2E61D00-CABC-DF53-382A-11BC9DF27ED8}"/>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tretch>
            <a:fillRect/>
          </a:stretch>
        </p:blipFill>
        <p:spPr>
          <a:xfrm>
            <a:off x="3470755" y="6694456"/>
            <a:ext cx="2118691" cy="1412461"/>
          </a:xfrm>
          <a:prstGeom prst="rect">
            <a:avLst/>
          </a:prstGeom>
        </p:spPr>
      </p:pic>
      <p:sp>
        <p:nvSpPr>
          <p:cNvPr id="3" name="Slide Number Placeholder 2">
            <a:extLst>
              <a:ext uri="{FF2B5EF4-FFF2-40B4-BE49-F238E27FC236}">
                <a16:creationId xmlns:a16="http://schemas.microsoft.com/office/drawing/2014/main" id="{99E7F31E-8C21-DB9D-C57B-F65FD4F41AA7}"/>
              </a:ext>
            </a:extLst>
          </p:cNvPr>
          <p:cNvSpPr>
            <a:spLocks noGrp="1"/>
          </p:cNvSpPr>
          <p:nvPr>
            <p:ph type="sldNum" sz="quarter" idx="12"/>
          </p:nvPr>
        </p:nvSpPr>
        <p:spPr/>
        <p:txBody>
          <a:bodyPr/>
          <a:lstStyle/>
          <a:p>
            <a:fld id="{A49C798E-A141-4728-B2C1-C020555BD9EF}" type="slidenum">
              <a:rPr lang="en-GB" smtClean="0"/>
              <a:t>6</a:t>
            </a:fld>
            <a:endParaRPr lang="en-GB"/>
          </a:p>
        </p:txBody>
      </p:sp>
    </p:spTree>
    <p:extLst>
      <p:ext uri="{BB962C8B-B14F-4D97-AF65-F5344CB8AC3E}">
        <p14:creationId xmlns:p14="http://schemas.microsoft.com/office/powerpoint/2010/main" val="3742974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2</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45010150"/>
              </p:ext>
            </p:extLst>
          </p:nvPr>
        </p:nvGraphicFramePr>
        <p:xfrm>
          <a:off x="339724" y="1825613"/>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74FD7EEB-63F5-F670-1350-ADFC79C48178}"/>
              </a:ext>
            </a:extLst>
          </p:cNvPr>
          <p:cNvSpPr>
            <a:spLocks noGrp="1"/>
          </p:cNvSpPr>
          <p:nvPr>
            <p:ph type="sldNum" sz="quarter" idx="12"/>
          </p:nvPr>
        </p:nvSpPr>
        <p:spPr/>
        <p:txBody>
          <a:bodyPr/>
          <a:lstStyle/>
          <a:p>
            <a:fld id="{A49C798E-A141-4728-B2C1-C020555BD9EF}" type="slidenum">
              <a:rPr lang="en-GB" smtClean="0"/>
              <a:t>60</a:t>
            </a:fld>
            <a:endParaRPr lang="en-GB"/>
          </a:p>
        </p:txBody>
      </p:sp>
    </p:spTree>
    <p:extLst>
      <p:ext uri="{BB962C8B-B14F-4D97-AF65-F5344CB8AC3E}">
        <p14:creationId xmlns:p14="http://schemas.microsoft.com/office/powerpoint/2010/main" val="28443431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52DE9336-3F66-312D-0AA2-1CDF87692556}"/>
              </a:ext>
            </a:extLst>
          </p:cNvPr>
          <p:cNvSpPr>
            <a:spLocks noGrp="1"/>
          </p:cNvSpPr>
          <p:nvPr>
            <p:ph type="sldNum" sz="quarter" idx="12"/>
          </p:nvPr>
        </p:nvSpPr>
        <p:spPr/>
        <p:txBody>
          <a:bodyPr/>
          <a:lstStyle/>
          <a:p>
            <a:fld id="{A49C798E-A141-4728-B2C1-C020555BD9EF}" type="slidenum">
              <a:rPr lang="en-GB" smtClean="0"/>
              <a:t>61</a:t>
            </a:fld>
            <a:endParaRPr lang="en-GB"/>
          </a:p>
        </p:txBody>
      </p:sp>
    </p:spTree>
    <p:extLst>
      <p:ext uri="{BB962C8B-B14F-4D97-AF65-F5344CB8AC3E}">
        <p14:creationId xmlns:p14="http://schemas.microsoft.com/office/powerpoint/2010/main" val="408556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D7F7B780-2F23-64DD-0CF4-512CA1BEAE36}"/>
              </a:ext>
            </a:extLst>
          </p:cNvPr>
          <p:cNvSpPr>
            <a:spLocks noGrp="1"/>
          </p:cNvSpPr>
          <p:nvPr>
            <p:ph type="sldNum" sz="quarter" idx="12"/>
          </p:nvPr>
        </p:nvSpPr>
        <p:spPr/>
        <p:txBody>
          <a:bodyPr/>
          <a:lstStyle/>
          <a:p>
            <a:fld id="{A49C798E-A141-4728-B2C1-C020555BD9EF}" type="slidenum">
              <a:rPr lang="en-GB" smtClean="0"/>
              <a:t>62</a:t>
            </a:fld>
            <a:endParaRPr lang="en-GB"/>
          </a:p>
        </p:txBody>
      </p:sp>
    </p:spTree>
    <p:extLst>
      <p:ext uri="{BB962C8B-B14F-4D97-AF65-F5344CB8AC3E}">
        <p14:creationId xmlns:p14="http://schemas.microsoft.com/office/powerpoint/2010/main" val="13182195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6FABDDAF-9627-4D70-B5F6-129BB60EBDE3}"/>
              </a:ext>
            </a:extLst>
          </p:cNvPr>
          <p:cNvSpPr>
            <a:spLocks noGrp="1"/>
          </p:cNvSpPr>
          <p:nvPr>
            <p:ph type="sldNum" sz="quarter" idx="12"/>
          </p:nvPr>
        </p:nvSpPr>
        <p:spPr/>
        <p:txBody>
          <a:bodyPr/>
          <a:lstStyle/>
          <a:p>
            <a:fld id="{A49C798E-A141-4728-B2C1-C020555BD9EF}" type="slidenum">
              <a:rPr lang="en-GB" smtClean="0"/>
              <a:t>63</a:t>
            </a:fld>
            <a:endParaRPr lang="en-GB"/>
          </a:p>
        </p:txBody>
      </p:sp>
    </p:spTree>
    <p:extLst>
      <p:ext uri="{BB962C8B-B14F-4D97-AF65-F5344CB8AC3E}">
        <p14:creationId xmlns:p14="http://schemas.microsoft.com/office/powerpoint/2010/main" val="33833372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86A8AE21-905E-F31C-41BC-CFA36A171C5B}"/>
              </a:ext>
            </a:extLst>
          </p:cNvPr>
          <p:cNvSpPr>
            <a:spLocks noGrp="1"/>
          </p:cNvSpPr>
          <p:nvPr>
            <p:ph type="sldNum" sz="quarter" idx="12"/>
          </p:nvPr>
        </p:nvSpPr>
        <p:spPr/>
        <p:txBody>
          <a:bodyPr/>
          <a:lstStyle/>
          <a:p>
            <a:fld id="{A49C798E-A141-4728-B2C1-C020555BD9EF}" type="slidenum">
              <a:rPr lang="en-GB" smtClean="0"/>
              <a:t>64</a:t>
            </a:fld>
            <a:endParaRPr lang="en-GB"/>
          </a:p>
        </p:txBody>
      </p:sp>
    </p:spTree>
    <p:extLst>
      <p:ext uri="{BB962C8B-B14F-4D97-AF65-F5344CB8AC3E}">
        <p14:creationId xmlns:p14="http://schemas.microsoft.com/office/powerpoint/2010/main" val="5007028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extLst>
              <p:ext uri="{D42A27DB-BD31-4B8C-83A1-F6EECF244321}">
                <p14:modId xmlns:p14="http://schemas.microsoft.com/office/powerpoint/2010/main" val="3673087026"/>
              </p:ext>
            </p:extLst>
          </p:nvPr>
        </p:nvGraphicFramePr>
        <p:xfrm>
          <a:off x="273050" y="858607"/>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101850">
                  <a:extLst>
                    <a:ext uri="{9D8B030D-6E8A-4147-A177-3AD203B41FA5}">
                      <a16:colId xmlns:a16="http://schemas.microsoft.com/office/drawing/2014/main" val="35102227"/>
                    </a:ext>
                  </a:extLst>
                </a:gridCol>
                <a:gridCol w="2101850">
                  <a:extLst>
                    <a:ext uri="{9D8B030D-6E8A-4147-A177-3AD203B41FA5}">
                      <a16:colId xmlns:a16="http://schemas.microsoft.com/office/drawing/2014/main" val="1982823125"/>
                    </a:ext>
                  </a:extLst>
                </a:gridCol>
              </a:tblGrid>
              <a:tr h="168088">
                <a:tc>
                  <a:txBody>
                    <a:bodyPr/>
                    <a:lstStyle/>
                    <a:p>
                      <a:r>
                        <a:rPr lang="en-US" sz="1200" b="1" dirty="0"/>
                        <a:t>Subject: </a:t>
                      </a:r>
                      <a:r>
                        <a:rPr lang="en-US" sz="1200" b="0" dirty="0"/>
                        <a:t>Science</a:t>
                      </a:r>
                    </a:p>
                  </a:txBody>
                  <a:tcPr/>
                </a:tc>
                <a:tc>
                  <a:txBody>
                    <a:bodyPr/>
                    <a:lstStyle/>
                    <a:p>
                      <a:r>
                        <a:rPr lang="en-US" sz="1200" b="1" dirty="0"/>
                        <a:t>Topic: </a:t>
                      </a:r>
                      <a:r>
                        <a:rPr lang="en-US" sz="1200" b="0" dirty="0"/>
                        <a:t>Magnetism</a:t>
                      </a:r>
                    </a:p>
                  </a:txBody>
                  <a:tcPr/>
                </a:tc>
                <a:tc>
                  <a:txBody>
                    <a:bodyPr/>
                    <a:lstStyle/>
                    <a:p>
                      <a:r>
                        <a:rPr lang="en-US" sz="1200" b="1" dirty="0"/>
                        <a:t>Term: </a:t>
                      </a:r>
                      <a:r>
                        <a:rPr lang="en-US" sz="1200" b="0" dirty="0"/>
                        <a:t>Spring</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extLst>
              <p:ext uri="{D42A27DB-BD31-4B8C-83A1-F6EECF244321}">
                <p14:modId xmlns:p14="http://schemas.microsoft.com/office/powerpoint/2010/main" val="1600860932"/>
              </p:ext>
            </p:extLst>
          </p:nvPr>
        </p:nvGraphicFramePr>
        <p:xfrm>
          <a:off x="273050" y="1292003"/>
          <a:ext cx="6305550" cy="7295051"/>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437703">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1021307">
                <a:tc>
                  <a:txBody>
                    <a:bodyPr/>
                    <a:lstStyle/>
                    <a:p>
                      <a:r>
                        <a:rPr lang="en-US" sz="1200" dirty="0"/>
                        <a:t>1</a:t>
                      </a:r>
                    </a:p>
                  </a:txBody>
                  <a:tcPr>
                    <a:solidFill>
                      <a:schemeClr val="bg1">
                        <a:lumMod val="75000"/>
                      </a:schemeClr>
                    </a:solidFill>
                  </a:tcPr>
                </a:tc>
                <a:tc>
                  <a:txBody>
                    <a:bodyPr/>
                    <a:lstStyle/>
                    <a:p>
                      <a:r>
                        <a:rPr lang="en-GB" sz="1200" dirty="0"/>
                        <a:t>Magnetic field</a:t>
                      </a:r>
                    </a:p>
                  </a:txBody>
                  <a:tcPr>
                    <a:solidFill>
                      <a:schemeClr val="bg1">
                        <a:lumMod val="85000"/>
                      </a:schemeClr>
                    </a:solidFill>
                  </a:tcPr>
                </a:tc>
                <a:tc>
                  <a:txBody>
                    <a:bodyPr/>
                    <a:lstStyle/>
                    <a:p>
                      <a:r>
                        <a:rPr lang="en-GB" sz="1200" dirty="0"/>
                        <a:t>The region around a magnet where a force acts on another magnet</a:t>
                      </a:r>
                    </a:p>
                    <a:p>
                      <a:r>
                        <a:rPr lang="en-GB" sz="1200" dirty="0"/>
                        <a:t>or on a magnetic material</a:t>
                      </a:r>
                    </a:p>
                  </a:txBody>
                  <a:tcPr/>
                </a:tc>
                <a:extLst>
                  <a:ext uri="{0D108BD9-81ED-4DB2-BD59-A6C34878D82A}">
                    <a16:rowId xmlns:a16="http://schemas.microsoft.com/office/drawing/2014/main" val="241228286"/>
                  </a:ext>
                </a:extLst>
              </a:tr>
              <a:tr h="729505">
                <a:tc>
                  <a:txBody>
                    <a:bodyPr/>
                    <a:lstStyle/>
                    <a:p>
                      <a:r>
                        <a:rPr lang="en-US" sz="1200" dirty="0"/>
                        <a:t>2</a:t>
                      </a:r>
                    </a:p>
                  </a:txBody>
                  <a:tcPr>
                    <a:solidFill>
                      <a:schemeClr val="bg1">
                        <a:lumMod val="75000"/>
                      </a:schemeClr>
                    </a:solidFill>
                  </a:tcPr>
                </a:tc>
                <a:tc>
                  <a:txBody>
                    <a:bodyPr/>
                    <a:lstStyle/>
                    <a:p>
                      <a:r>
                        <a:rPr lang="en-GB" sz="1200" dirty="0"/>
                        <a:t>Electromagnetism</a:t>
                      </a:r>
                    </a:p>
                  </a:txBody>
                  <a:tcPr>
                    <a:solidFill>
                      <a:schemeClr val="bg1">
                        <a:lumMod val="85000"/>
                      </a:schemeClr>
                    </a:solidFill>
                  </a:tcPr>
                </a:tc>
                <a:tc>
                  <a:txBody>
                    <a:bodyPr/>
                    <a:lstStyle/>
                    <a:p>
                      <a:r>
                        <a:rPr lang="en-GB" sz="1200" dirty="0"/>
                        <a:t>An interaction that occurs between particles with electric charge via electromagnetic fields.</a:t>
                      </a:r>
                    </a:p>
                  </a:txBody>
                  <a:tcPr/>
                </a:tc>
                <a:extLst>
                  <a:ext uri="{0D108BD9-81ED-4DB2-BD59-A6C34878D82A}">
                    <a16:rowId xmlns:a16="http://schemas.microsoft.com/office/drawing/2014/main" val="3797581471"/>
                  </a:ext>
                </a:extLst>
              </a:tr>
              <a:tr h="1021307">
                <a:tc>
                  <a:txBody>
                    <a:bodyPr/>
                    <a:lstStyle/>
                    <a:p>
                      <a:r>
                        <a:rPr lang="en-US" sz="1200" dirty="0"/>
                        <a:t>3</a:t>
                      </a:r>
                    </a:p>
                  </a:txBody>
                  <a:tcPr>
                    <a:solidFill>
                      <a:schemeClr val="bg1">
                        <a:lumMod val="75000"/>
                      </a:schemeClr>
                    </a:solidFill>
                  </a:tcPr>
                </a:tc>
                <a:tc>
                  <a:txBody>
                    <a:bodyPr/>
                    <a:lstStyle/>
                    <a:p>
                      <a:r>
                        <a:rPr lang="en-GB" sz="1200" dirty="0"/>
                        <a:t>Motor effect</a:t>
                      </a:r>
                    </a:p>
                  </a:txBody>
                  <a:tcPr>
                    <a:solidFill>
                      <a:schemeClr val="bg1">
                        <a:lumMod val="85000"/>
                      </a:schemeClr>
                    </a:solidFill>
                  </a:tcPr>
                </a:tc>
                <a:tc>
                  <a:txBody>
                    <a:bodyPr/>
                    <a:lstStyle/>
                    <a:p>
                      <a:r>
                        <a:rPr lang="en-GB" sz="1200" dirty="0"/>
                        <a:t>A wire carrying a current creates a magnetic field. This can interact with another magnetic field, causing a force that pushes the wire at right angles.</a:t>
                      </a:r>
                    </a:p>
                  </a:txBody>
                  <a:tcPr/>
                </a:tc>
                <a:extLst>
                  <a:ext uri="{0D108BD9-81ED-4DB2-BD59-A6C34878D82A}">
                    <a16:rowId xmlns:a16="http://schemas.microsoft.com/office/drawing/2014/main" val="1712730032"/>
                  </a:ext>
                </a:extLst>
              </a:tr>
              <a:tr h="437703">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3647526">
                <a:tc gridSpan="3">
                  <a:txBody>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sp>
        <p:nvSpPr>
          <p:cNvPr id="6" name="TextBox 5">
            <a:extLst>
              <a:ext uri="{FF2B5EF4-FFF2-40B4-BE49-F238E27FC236}">
                <a16:creationId xmlns:a16="http://schemas.microsoft.com/office/drawing/2014/main" id="{FEE98A1F-D3F8-8D38-7BF4-4102FB3A15DA}"/>
              </a:ext>
            </a:extLst>
          </p:cNvPr>
          <p:cNvSpPr txBox="1"/>
          <p:nvPr/>
        </p:nvSpPr>
        <p:spPr>
          <a:xfrm>
            <a:off x="3362325" y="8610039"/>
            <a:ext cx="482600" cy="307777"/>
          </a:xfrm>
          <a:prstGeom prst="rect">
            <a:avLst/>
          </a:prstGeom>
          <a:noFill/>
        </p:spPr>
        <p:txBody>
          <a:bodyPr wrap="square" rtlCol="0">
            <a:spAutoFit/>
          </a:bodyPr>
          <a:lstStyle/>
          <a:p>
            <a:r>
              <a:rPr lang="en-GB" sz="1400" dirty="0"/>
              <a:t>16</a:t>
            </a:r>
          </a:p>
        </p:txBody>
      </p:sp>
      <p:pic>
        <p:nvPicPr>
          <p:cNvPr id="8" name="Picture 7" descr="A diagram of a magnet&#10;&#10;Description automatically generated">
            <a:extLst>
              <a:ext uri="{FF2B5EF4-FFF2-40B4-BE49-F238E27FC236}">
                <a16:creationId xmlns:a16="http://schemas.microsoft.com/office/drawing/2014/main" id="{1CB10CF4-8263-84DA-C402-73DDFA161DA1}"/>
              </a:ext>
            </a:extLst>
          </p:cNvPr>
          <p:cNvPicPr>
            <a:picLocks noChangeAspect="1"/>
          </p:cNvPicPr>
          <p:nvPr/>
        </p:nvPicPr>
        <p:blipFill>
          <a:blip r:embed="rId2"/>
          <a:stretch>
            <a:fillRect/>
          </a:stretch>
        </p:blipFill>
        <p:spPr>
          <a:xfrm>
            <a:off x="390293" y="5470425"/>
            <a:ext cx="2575932" cy="2645552"/>
          </a:xfrm>
          <a:prstGeom prst="rect">
            <a:avLst/>
          </a:prstGeom>
        </p:spPr>
      </p:pic>
      <p:pic>
        <p:nvPicPr>
          <p:cNvPr id="10" name="Picture 9" descr="A diagram of a magnetic field&#10;&#10;Description automatically generated">
            <a:extLst>
              <a:ext uri="{FF2B5EF4-FFF2-40B4-BE49-F238E27FC236}">
                <a16:creationId xmlns:a16="http://schemas.microsoft.com/office/drawing/2014/main" id="{FBD23E7A-920C-7DC5-364C-5C671816A703}"/>
              </a:ext>
            </a:extLst>
          </p:cNvPr>
          <p:cNvPicPr>
            <a:picLocks noChangeAspect="1"/>
          </p:cNvPicPr>
          <p:nvPr/>
        </p:nvPicPr>
        <p:blipFill>
          <a:blip r:embed="rId3"/>
          <a:stretch>
            <a:fillRect/>
          </a:stretch>
        </p:blipFill>
        <p:spPr>
          <a:xfrm>
            <a:off x="2966225" y="5133452"/>
            <a:ext cx="3596268" cy="3151941"/>
          </a:xfrm>
          <a:prstGeom prst="rect">
            <a:avLst/>
          </a:prstGeom>
        </p:spPr>
      </p:pic>
      <p:sp>
        <p:nvSpPr>
          <p:cNvPr id="11" name="Slide Number Placeholder 10">
            <a:extLst>
              <a:ext uri="{FF2B5EF4-FFF2-40B4-BE49-F238E27FC236}">
                <a16:creationId xmlns:a16="http://schemas.microsoft.com/office/drawing/2014/main" id="{E2176B6C-ED9D-2D2D-E84B-E36FB4D0F84B}"/>
              </a:ext>
            </a:extLst>
          </p:cNvPr>
          <p:cNvSpPr>
            <a:spLocks noGrp="1"/>
          </p:cNvSpPr>
          <p:nvPr>
            <p:ph type="sldNum" sz="quarter" idx="12"/>
          </p:nvPr>
        </p:nvSpPr>
        <p:spPr/>
        <p:txBody>
          <a:bodyPr/>
          <a:lstStyle/>
          <a:p>
            <a:fld id="{A49C798E-A141-4728-B2C1-C020555BD9EF}" type="slidenum">
              <a:rPr lang="en-GB" smtClean="0"/>
              <a:t>65</a:t>
            </a:fld>
            <a:endParaRPr lang="en-GB"/>
          </a:p>
        </p:txBody>
      </p:sp>
    </p:spTree>
    <p:extLst>
      <p:ext uri="{BB962C8B-B14F-4D97-AF65-F5344CB8AC3E}">
        <p14:creationId xmlns:p14="http://schemas.microsoft.com/office/powerpoint/2010/main" val="343514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491319"/>
          <a:ext cx="6160570" cy="8339861"/>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339861">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US" sz="1200" b="1" u="sng" kern="1200" dirty="0">
                          <a:solidFill>
                            <a:schemeClr val="tx1"/>
                          </a:solidFill>
                          <a:effectLst/>
                          <a:latin typeface="+mn-lt"/>
                          <a:ea typeface="+mn-ea"/>
                          <a:cs typeface="+mn-cs"/>
                        </a:rPr>
                        <a:t>Induced and Permanent magnetism</a:t>
                      </a:r>
                    </a:p>
                    <a:p>
                      <a:pPr fontAlgn="base">
                        <a:lnSpc>
                          <a:spcPct val="150000"/>
                        </a:lnSpc>
                      </a:pPr>
                      <a:r>
                        <a:rPr lang="en-US" sz="1200" b="0" dirty="0">
                          <a:solidFill>
                            <a:schemeClr val="tx1"/>
                          </a:solidFill>
                          <a:effectLst/>
                        </a:rPr>
                        <a:t>Iron, steel, nickel and cobalt are </a:t>
                      </a:r>
                      <a:r>
                        <a:rPr lang="en-US" sz="1200" b="0" i="1" kern="1200" dirty="0">
                          <a:solidFill>
                            <a:schemeClr val="tx1"/>
                          </a:solidFill>
                          <a:effectLst/>
                          <a:latin typeface="+mn-lt"/>
                          <a:ea typeface="+mn-ea"/>
                          <a:cs typeface="+mn-cs"/>
                        </a:rPr>
                        <a:t>magnetic</a:t>
                      </a:r>
                      <a:r>
                        <a:rPr lang="en-US" sz="1200" b="0" dirty="0">
                          <a:solidFill>
                            <a:schemeClr val="tx1"/>
                          </a:solidFill>
                          <a:effectLst/>
                        </a:rPr>
                        <a:t> materials. They are </a:t>
                      </a:r>
                      <a:r>
                        <a:rPr lang="en-US" sz="1200" b="1" dirty="0">
                          <a:solidFill>
                            <a:schemeClr val="tx1"/>
                          </a:solidFill>
                          <a:effectLst/>
                        </a:rPr>
                        <a:t>affected </a:t>
                      </a:r>
                      <a:r>
                        <a:rPr lang="en-US" sz="1200" b="0" dirty="0">
                          <a:solidFill>
                            <a:schemeClr val="tx1"/>
                          </a:solidFill>
                          <a:effectLst/>
                        </a:rPr>
                        <a:t>by magnets and are </a:t>
                      </a:r>
                      <a:r>
                        <a:rPr lang="en-US" sz="1200" b="1" dirty="0">
                          <a:solidFill>
                            <a:schemeClr val="tx1"/>
                          </a:solidFill>
                          <a:effectLst/>
                        </a:rPr>
                        <a:t>attracted to either pole </a:t>
                      </a:r>
                      <a:r>
                        <a:rPr lang="en-US" sz="1200" b="0" dirty="0">
                          <a:solidFill>
                            <a:schemeClr val="tx1"/>
                          </a:solidFill>
                          <a:effectLst/>
                        </a:rPr>
                        <a:t>of a magnet.</a:t>
                      </a:r>
                    </a:p>
                    <a:p>
                      <a:pPr fontAlgn="base">
                        <a:lnSpc>
                          <a:spcPct val="150000"/>
                        </a:lnSpc>
                      </a:pPr>
                      <a:r>
                        <a:rPr lang="en-US" sz="1200" b="1" u="sng" kern="1200" dirty="0">
                          <a:solidFill>
                            <a:schemeClr val="tx1"/>
                          </a:solidFill>
                          <a:effectLst/>
                          <a:latin typeface="+mn-lt"/>
                          <a:ea typeface="+mn-ea"/>
                          <a:cs typeface="+mn-cs"/>
                        </a:rPr>
                        <a:t>Permanent magnets</a:t>
                      </a:r>
                    </a:p>
                    <a:p>
                      <a:pPr fontAlgn="base">
                        <a:lnSpc>
                          <a:spcPct val="150000"/>
                        </a:lnSpc>
                      </a:pPr>
                      <a:r>
                        <a:rPr lang="en-US" sz="1200" b="0" dirty="0">
                          <a:solidFill>
                            <a:schemeClr val="tx1"/>
                          </a:solidFill>
                          <a:effectLst/>
                        </a:rPr>
                        <a:t>A </a:t>
                      </a:r>
                      <a:r>
                        <a:rPr lang="en-US" sz="1200" b="0" i="1" kern="1200" dirty="0">
                          <a:solidFill>
                            <a:schemeClr val="tx1"/>
                          </a:solidFill>
                          <a:effectLst/>
                          <a:latin typeface="+mn-lt"/>
                          <a:ea typeface="+mn-ea"/>
                          <a:cs typeface="+mn-cs"/>
                        </a:rPr>
                        <a:t>permanent magnet</a:t>
                      </a:r>
                      <a:r>
                        <a:rPr lang="en-US" sz="1200" b="0" dirty="0">
                          <a:solidFill>
                            <a:schemeClr val="tx1"/>
                          </a:solidFill>
                          <a:effectLst/>
                        </a:rPr>
                        <a:t> is often </a:t>
                      </a:r>
                      <a:r>
                        <a:rPr lang="en-US" sz="1200" b="1" dirty="0">
                          <a:solidFill>
                            <a:schemeClr val="tx1"/>
                          </a:solidFill>
                          <a:effectLst/>
                        </a:rPr>
                        <a:t>made from a magnetic material </a:t>
                      </a:r>
                      <a:r>
                        <a:rPr lang="en-US" sz="1200" b="0" dirty="0">
                          <a:solidFill>
                            <a:schemeClr val="tx1"/>
                          </a:solidFill>
                          <a:effectLst/>
                        </a:rPr>
                        <a:t>such as iron. A permanent magnet </a:t>
                      </a:r>
                      <a:r>
                        <a:rPr lang="en-US" sz="1200" b="1" dirty="0">
                          <a:solidFill>
                            <a:schemeClr val="tx1"/>
                          </a:solidFill>
                          <a:effectLst/>
                        </a:rPr>
                        <a:t>always causes a force on other magnets</a:t>
                      </a:r>
                      <a:r>
                        <a:rPr lang="en-US" sz="1200" b="0" dirty="0">
                          <a:solidFill>
                            <a:schemeClr val="tx1"/>
                          </a:solidFill>
                          <a:effectLst/>
                        </a:rPr>
                        <a:t>, or on magnetic materials. Key features of a permanent magnet:</a:t>
                      </a:r>
                    </a:p>
                    <a:p>
                      <a:pPr marL="171450" indent="-171450" fontAlgn="base">
                        <a:lnSpc>
                          <a:spcPct val="150000"/>
                        </a:lnSpc>
                        <a:buFont typeface="Arial" panose="020B0604020202020204" pitchFamily="34" charset="0"/>
                        <a:buChar char="•"/>
                      </a:pPr>
                      <a:r>
                        <a:rPr lang="en-US" sz="1200" b="0" dirty="0">
                          <a:solidFill>
                            <a:schemeClr val="tx1"/>
                          </a:solidFill>
                          <a:effectLst/>
                        </a:rPr>
                        <a:t>it produces its own magnetic field</a:t>
                      </a:r>
                    </a:p>
                    <a:p>
                      <a:pPr marL="171450" indent="-171450" fontAlgn="base">
                        <a:lnSpc>
                          <a:spcPct val="150000"/>
                        </a:lnSpc>
                        <a:buFont typeface="Arial" panose="020B0604020202020204" pitchFamily="34" charset="0"/>
                        <a:buChar char="•"/>
                      </a:pPr>
                      <a:r>
                        <a:rPr lang="en-US" sz="1200" b="0" dirty="0">
                          <a:solidFill>
                            <a:schemeClr val="tx1"/>
                          </a:solidFill>
                          <a:effectLst/>
                        </a:rPr>
                        <a:t>the magnetic field cannot be turned on and off - it is there all the time</a:t>
                      </a:r>
                    </a:p>
                    <a:p>
                      <a:pPr marL="171450" indent="-171450" fontAlgn="base">
                        <a:lnSpc>
                          <a:spcPct val="150000"/>
                        </a:lnSpc>
                        <a:buFont typeface="Arial" panose="020B0604020202020204" pitchFamily="34" charset="0"/>
                        <a:buChar char="•"/>
                      </a:pPr>
                      <a:r>
                        <a:rPr lang="en-US" sz="1200" b="0" dirty="0">
                          <a:solidFill>
                            <a:schemeClr val="tx1"/>
                          </a:solidFill>
                          <a:effectLst/>
                        </a:rPr>
                        <a:t>Bar magnets and horseshoe magnets are examples of permanent magnets.</a:t>
                      </a:r>
                    </a:p>
                    <a:p>
                      <a:pPr marL="171450" indent="-171450" fontAlgn="base">
                        <a:lnSpc>
                          <a:spcPct val="150000"/>
                        </a:lnSpc>
                        <a:buFont typeface="Arial" panose="020B0604020202020204" pitchFamily="34" charset="0"/>
                        <a:buChar char="•"/>
                      </a:pPr>
                      <a:r>
                        <a:rPr lang="en-US" sz="1200" b="0" dirty="0">
                          <a:solidFill>
                            <a:schemeClr val="tx1"/>
                          </a:solidFill>
                          <a:effectLst/>
                        </a:rPr>
                        <a:t>Can </a:t>
                      </a:r>
                      <a:r>
                        <a:rPr lang="en-US" sz="1200" b="1" dirty="0">
                          <a:solidFill>
                            <a:schemeClr val="tx1"/>
                          </a:solidFill>
                          <a:effectLst/>
                        </a:rPr>
                        <a:t>attract and repel </a:t>
                      </a:r>
                      <a:r>
                        <a:rPr lang="en-US" sz="1200" b="0" dirty="0">
                          <a:solidFill>
                            <a:schemeClr val="tx1"/>
                          </a:solidFill>
                          <a:effectLst/>
                        </a:rPr>
                        <a:t>other magnets</a:t>
                      </a:r>
                    </a:p>
                    <a:p>
                      <a:pPr fontAlgn="base">
                        <a:lnSpc>
                          <a:spcPct val="150000"/>
                        </a:lnSpc>
                      </a:pPr>
                      <a:r>
                        <a:rPr lang="en-US" sz="1200" b="1" u="sng" kern="1200" dirty="0">
                          <a:solidFill>
                            <a:schemeClr val="tx1"/>
                          </a:solidFill>
                          <a:effectLst/>
                          <a:latin typeface="+mn-lt"/>
                          <a:ea typeface="+mn-ea"/>
                          <a:cs typeface="+mn-cs"/>
                        </a:rPr>
                        <a:t>Induced magnets</a:t>
                      </a:r>
                    </a:p>
                    <a:p>
                      <a:pPr fontAlgn="base">
                        <a:lnSpc>
                          <a:spcPct val="150000"/>
                        </a:lnSpc>
                      </a:pPr>
                      <a:r>
                        <a:rPr lang="en-US" sz="1200" b="0" dirty="0">
                          <a:solidFill>
                            <a:schemeClr val="tx1"/>
                          </a:solidFill>
                          <a:effectLst/>
                        </a:rPr>
                        <a:t>Unlike a permanent magnet, an </a:t>
                      </a:r>
                      <a:r>
                        <a:rPr lang="en-US" sz="1200" b="0" i="1" kern="1200" dirty="0">
                          <a:solidFill>
                            <a:schemeClr val="tx1"/>
                          </a:solidFill>
                          <a:effectLst/>
                          <a:latin typeface="+mn-lt"/>
                          <a:ea typeface="+mn-ea"/>
                          <a:cs typeface="+mn-cs"/>
                        </a:rPr>
                        <a:t>induced magnet</a:t>
                      </a:r>
                      <a:r>
                        <a:rPr lang="en-US" sz="1200" b="0" dirty="0">
                          <a:solidFill>
                            <a:schemeClr val="tx1"/>
                          </a:solidFill>
                          <a:effectLst/>
                        </a:rPr>
                        <a:t> </a:t>
                      </a:r>
                      <a:r>
                        <a:rPr lang="en-US" sz="1200" b="1" dirty="0">
                          <a:solidFill>
                            <a:schemeClr val="tx1"/>
                          </a:solidFill>
                          <a:effectLst/>
                        </a:rPr>
                        <a:t>only becomes a magnet when it is placed in a magnetic field. </a:t>
                      </a:r>
                      <a:r>
                        <a:rPr lang="en-US" sz="1200" b="0" dirty="0">
                          <a:solidFill>
                            <a:schemeClr val="tx1"/>
                          </a:solidFill>
                          <a:effectLst/>
                        </a:rPr>
                        <a:t>The induced magnetism is </a:t>
                      </a:r>
                      <a:r>
                        <a:rPr lang="en-US" sz="1200" b="1" dirty="0">
                          <a:solidFill>
                            <a:schemeClr val="tx1"/>
                          </a:solidFill>
                          <a:effectLst/>
                        </a:rPr>
                        <a:t>quickly lost </a:t>
                      </a:r>
                      <a:r>
                        <a:rPr lang="en-US" sz="1200" b="0" dirty="0">
                          <a:solidFill>
                            <a:schemeClr val="tx1"/>
                          </a:solidFill>
                          <a:effectLst/>
                        </a:rPr>
                        <a:t>when the magnet is removed from the magnetic field.</a:t>
                      </a:r>
                    </a:p>
                    <a:p>
                      <a:pPr fontAlgn="base">
                        <a:lnSpc>
                          <a:spcPct val="150000"/>
                        </a:lnSpc>
                      </a:pPr>
                      <a:r>
                        <a:rPr lang="en-US" sz="1200" b="0" dirty="0">
                          <a:solidFill>
                            <a:schemeClr val="tx1"/>
                          </a:solidFill>
                          <a:effectLst/>
                        </a:rPr>
                        <a:t>Like all induced magnets:</a:t>
                      </a:r>
                    </a:p>
                    <a:p>
                      <a:pPr marL="171450" indent="-171450" fontAlgn="base">
                        <a:lnSpc>
                          <a:spcPct val="150000"/>
                        </a:lnSpc>
                        <a:buFont typeface="Arial" panose="020B0604020202020204" pitchFamily="34" charset="0"/>
                        <a:buChar char="•"/>
                      </a:pPr>
                      <a:r>
                        <a:rPr lang="en-US" sz="1200" b="0" dirty="0">
                          <a:solidFill>
                            <a:schemeClr val="tx1"/>
                          </a:solidFill>
                          <a:effectLst/>
                        </a:rPr>
                        <a:t>they are only attracted by other magnets, they are not repelled</a:t>
                      </a:r>
                    </a:p>
                    <a:p>
                      <a:pPr marL="171450" indent="-171450" fontAlgn="base">
                        <a:lnSpc>
                          <a:spcPct val="150000"/>
                        </a:lnSpc>
                        <a:buFont typeface="Arial" panose="020B0604020202020204" pitchFamily="34" charset="0"/>
                        <a:buChar char="•"/>
                      </a:pPr>
                      <a:r>
                        <a:rPr lang="en-US" sz="1200" b="0" dirty="0">
                          <a:solidFill>
                            <a:schemeClr val="tx1"/>
                          </a:solidFill>
                          <a:effectLst/>
                        </a:rPr>
                        <a:t>they lose most or all of their magnetism when they are removed from the magnetic field</a:t>
                      </a:r>
                    </a:p>
                    <a:p>
                      <a:pPr fontAlgn="base">
                        <a:lnSpc>
                          <a:spcPct val="150000"/>
                        </a:lnSpc>
                      </a:pPr>
                      <a:r>
                        <a:rPr lang="en-US" sz="1200" b="1" u="sng" kern="1200" dirty="0">
                          <a:solidFill>
                            <a:schemeClr val="tx1"/>
                          </a:solidFill>
                          <a:effectLst/>
                          <a:latin typeface="+mn-lt"/>
                          <a:ea typeface="+mn-ea"/>
                          <a:cs typeface="+mn-cs"/>
                        </a:rPr>
                        <a:t>Testing for magnetism</a:t>
                      </a:r>
                    </a:p>
                    <a:p>
                      <a:pPr fontAlgn="base">
                        <a:lnSpc>
                          <a:spcPct val="150000"/>
                        </a:lnSpc>
                      </a:pPr>
                      <a:r>
                        <a:rPr lang="en-US" sz="1200" b="0" dirty="0">
                          <a:solidFill>
                            <a:schemeClr val="tx1"/>
                          </a:solidFill>
                          <a:effectLst/>
                        </a:rPr>
                        <a:t>A permanent magnet can attract or repel another permanent magnet, but induced magnets can only repel</a:t>
                      </a:r>
                    </a:p>
                    <a:p>
                      <a:pPr marL="0" indent="0" fontAlgn="base">
                        <a:lnSpc>
                          <a:spcPct val="150000"/>
                        </a:lnSpc>
                        <a:buFont typeface="Arial" panose="020B0604020202020204" pitchFamily="34" charset="0"/>
                        <a:buNone/>
                      </a:pPr>
                      <a:r>
                        <a:rPr lang="en-US" sz="1200" b="0" dirty="0">
                          <a:solidFill>
                            <a:schemeClr val="tx1"/>
                          </a:solidFill>
                          <a:effectLst/>
                        </a:rPr>
                        <a:t>A permanent magnet can produce their own magnetic field, but an induced magnet can only be magnetic whilst in a magnetic field.</a:t>
                      </a:r>
                    </a:p>
                    <a:p>
                      <a:pPr marL="0" indent="0" fontAlgn="base">
                        <a:lnSpc>
                          <a:spcPct val="150000"/>
                        </a:lnSpc>
                        <a:buFont typeface="Arial" panose="020B0604020202020204" pitchFamily="34" charset="0"/>
                        <a:buNone/>
                      </a:pPr>
                      <a:endParaRPr lang="en-US" sz="1200" b="1" dirty="0">
                        <a:solidFill>
                          <a:schemeClr val="tx1"/>
                        </a:solidFill>
                        <a:effectLst/>
                      </a:endParaRPr>
                    </a:p>
                    <a:p>
                      <a:pPr fontAlgn="base">
                        <a:lnSpc>
                          <a:spcPct val="150000"/>
                        </a:lnSpc>
                      </a:pPr>
                      <a:r>
                        <a:rPr lang="en-US" sz="1200" b="1" dirty="0">
                          <a:solidFill>
                            <a:schemeClr val="tx1"/>
                          </a:solidFill>
                          <a:effectLst/>
                        </a:rPr>
                        <a:t>This means that you can only show that an object is a permanent magnet by checking if it repels another magnet.</a:t>
                      </a:r>
                    </a:p>
                    <a:p>
                      <a:pPr>
                        <a:lnSpc>
                          <a:spcPct val="150000"/>
                        </a:lnSpc>
                      </a:pPr>
                      <a:br>
                        <a:rPr lang="en-US" sz="1200" b="0" i="0" u="none" strike="noStrike" kern="120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br>
                      <a:endParaRPr lang="en-US" sz="1200" b="0" i="0" u="sng"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FFFDAB0C-9E78-EFA7-8DD1-A56264D9E36D}"/>
              </a:ext>
            </a:extLst>
          </p:cNvPr>
          <p:cNvSpPr>
            <a:spLocks noGrp="1"/>
          </p:cNvSpPr>
          <p:nvPr>
            <p:ph type="sldNum" sz="quarter" idx="12"/>
          </p:nvPr>
        </p:nvSpPr>
        <p:spPr/>
        <p:txBody>
          <a:bodyPr/>
          <a:lstStyle/>
          <a:p>
            <a:fld id="{A49C798E-A141-4728-B2C1-C020555BD9EF}" type="slidenum">
              <a:rPr lang="en-GB" smtClean="0"/>
              <a:t>7</a:t>
            </a:fld>
            <a:endParaRPr lang="en-GB"/>
          </a:p>
        </p:txBody>
      </p:sp>
    </p:spTree>
    <p:extLst>
      <p:ext uri="{BB962C8B-B14F-4D97-AF65-F5344CB8AC3E}">
        <p14:creationId xmlns:p14="http://schemas.microsoft.com/office/powerpoint/2010/main" val="412269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139700" y="305179"/>
            <a:ext cx="6578600" cy="9020033"/>
          </a:xfrm>
          <a:prstGeom prst="rect">
            <a:avLst/>
          </a:prstGeom>
          <a:noFill/>
          <a:ln w="28575">
            <a:noFill/>
          </a:ln>
        </p:spPr>
        <p:txBody>
          <a:bodyPr wrap="square" rtlCol="0">
            <a:spAutoFit/>
          </a:bodyPr>
          <a:lstStyle/>
          <a:p>
            <a:pPr>
              <a:lnSpc>
                <a:spcPct val="150000"/>
              </a:lnSpc>
            </a:pPr>
            <a:r>
              <a:rPr lang="en-GB" sz="1400" b="1" u="sng" dirty="0"/>
              <a:t>Rehearsal Questions</a:t>
            </a:r>
          </a:p>
          <a:p>
            <a:pPr>
              <a:lnSpc>
                <a:spcPct val="150000"/>
              </a:lnSpc>
            </a:pPr>
            <a:r>
              <a:rPr lang="en-GB" sz="1400" dirty="0"/>
              <a:t>1.  </a:t>
            </a:r>
            <a:r>
              <a:rPr lang="en-GB" sz="1200" dirty="0"/>
              <a:t>What are the 4 magnetic materials?</a:t>
            </a:r>
          </a:p>
          <a:p>
            <a:pPr>
              <a:lnSpc>
                <a:spcPct val="150000"/>
              </a:lnSpc>
            </a:pPr>
            <a:r>
              <a:rPr lang="en-GB" sz="1200" dirty="0"/>
              <a:t>………………………………………………………………………………………………………………………………………………………</a:t>
            </a:r>
          </a:p>
          <a:p>
            <a:pPr>
              <a:lnSpc>
                <a:spcPct val="150000"/>
              </a:lnSpc>
            </a:pPr>
            <a:r>
              <a:rPr lang="en-GB" sz="1200" dirty="0"/>
              <a:t>2. When two north poles are placed close towards each other, what would happen to the magnets?</a:t>
            </a:r>
          </a:p>
          <a:p>
            <a:pPr>
              <a:lnSpc>
                <a:spcPct val="150000"/>
              </a:lnSpc>
            </a:pPr>
            <a:r>
              <a:rPr lang="en-GB" sz="1200" dirty="0"/>
              <a:t>………………………………………………………………………………………………………………………………………………………</a:t>
            </a:r>
          </a:p>
          <a:p>
            <a:pPr>
              <a:lnSpc>
                <a:spcPct val="150000"/>
              </a:lnSpc>
            </a:pPr>
            <a:r>
              <a:rPr lang="en-GB" sz="1200" dirty="0"/>
              <a:t>3.When opposite poles are placed  near each other what would happen?</a:t>
            </a:r>
          </a:p>
          <a:p>
            <a:pPr>
              <a:lnSpc>
                <a:spcPct val="150000"/>
              </a:lnSpc>
            </a:pPr>
            <a:r>
              <a:rPr lang="en-GB" sz="1200" dirty="0"/>
              <a:t>…………………………………………………………………………………………………………………………………………………………</a:t>
            </a:r>
          </a:p>
          <a:p>
            <a:pPr marL="342900" indent="-342900">
              <a:lnSpc>
                <a:spcPct val="150000"/>
              </a:lnSpc>
              <a:buFontTx/>
              <a:buAutoNum type="arabicPeriod" startAt="4"/>
            </a:pPr>
            <a:r>
              <a:rPr lang="en-GB" sz="1200" dirty="0"/>
              <a:t>What is a permanent magnet</a:t>
            </a:r>
          </a:p>
          <a:p>
            <a:pPr>
              <a:lnSpc>
                <a:spcPct val="150000"/>
              </a:lnSpc>
            </a:pPr>
            <a:r>
              <a:rPr lang="en-GB" sz="1200" dirty="0"/>
              <a:t>……………………………………………………………………………………………………………………………………………………..</a:t>
            </a:r>
          </a:p>
          <a:p>
            <a:pPr marL="342900" indent="-342900">
              <a:lnSpc>
                <a:spcPct val="150000"/>
              </a:lnSpc>
              <a:buAutoNum type="arabicPeriod" startAt="5"/>
            </a:pPr>
            <a:r>
              <a:rPr lang="en-GB" sz="1200" dirty="0"/>
              <a:t>Wat is an induced magnet?</a:t>
            </a:r>
          </a:p>
          <a:p>
            <a:pPr>
              <a:lnSpc>
                <a:spcPct val="150000"/>
              </a:lnSpc>
            </a:pPr>
            <a:r>
              <a:rPr lang="en-GB" sz="1200" dirty="0"/>
              <a:t>………………………………………………………………………………………………………………………………………………….</a:t>
            </a:r>
          </a:p>
          <a:p>
            <a:pPr>
              <a:lnSpc>
                <a:spcPct val="150000"/>
              </a:lnSpc>
            </a:pPr>
            <a:r>
              <a:rPr lang="en-GB" sz="1200" dirty="0"/>
              <a:t>6.  What are the properties of a permanent magnet? …………………………………………………………………………………………………………………………………..…………………….</a:t>
            </a:r>
          </a:p>
          <a:p>
            <a:pPr>
              <a:lnSpc>
                <a:spcPct val="150000"/>
              </a:lnSpc>
            </a:pPr>
            <a:r>
              <a:rPr lang="en-GB" sz="1200" dirty="0"/>
              <a:t>…………………………………………………………………………………………………………………………………………………….…....</a:t>
            </a:r>
          </a:p>
          <a:p>
            <a:pPr marL="228600" indent="-228600">
              <a:lnSpc>
                <a:spcPct val="150000"/>
              </a:lnSpc>
              <a:buAutoNum type="arabicPeriod" startAt="7"/>
            </a:pPr>
            <a:r>
              <a:rPr lang="en-GB" sz="1200" dirty="0"/>
              <a:t>When do magnets repel each other? </a:t>
            </a:r>
          </a:p>
          <a:p>
            <a:pPr>
              <a:lnSpc>
                <a:spcPct val="150000"/>
              </a:lnSpc>
            </a:pPr>
            <a:r>
              <a:rPr lang="en-GB" sz="1200" dirty="0"/>
              <a:t>………………………………………………………………………………………………………………………………………………………..</a:t>
            </a:r>
          </a:p>
          <a:p>
            <a:pPr marL="228600" indent="-228600">
              <a:lnSpc>
                <a:spcPct val="150000"/>
              </a:lnSpc>
              <a:buAutoNum type="arabicPeriod" startAt="8"/>
            </a:pPr>
            <a:r>
              <a:rPr lang="en-GB" sz="1200" dirty="0"/>
              <a:t>When do magnets attract each other?</a:t>
            </a:r>
          </a:p>
          <a:p>
            <a:pPr>
              <a:lnSpc>
                <a:spcPct val="150000"/>
              </a:lnSpc>
            </a:pPr>
            <a:r>
              <a:rPr lang="en-GB" sz="1200" dirty="0"/>
              <a:t>..………………………………………………………………………………………………………………………………………………………</a:t>
            </a:r>
          </a:p>
          <a:p>
            <a:pPr>
              <a:lnSpc>
                <a:spcPct val="150000"/>
              </a:lnSpc>
            </a:pPr>
            <a:r>
              <a:rPr lang="en-GB" sz="1200" dirty="0"/>
              <a:t>9.  What materials can produce a magnetic field?</a:t>
            </a:r>
          </a:p>
          <a:p>
            <a:pPr>
              <a:lnSpc>
                <a:spcPct val="150000"/>
              </a:lnSpc>
            </a:pPr>
            <a:r>
              <a:rPr lang="en-GB" sz="1200" dirty="0"/>
              <a:t>………………………………………………………………………………………………………………………………………………………….</a:t>
            </a:r>
          </a:p>
          <a:p>
            <a:pPr>
              <a:lnSpc>
                <a:spcPct val="150000"/>
              </a:lnSpc>
            </a:pPr>
            <a:r>
              <a:rPr lang="en-GB" sz="1200" dirty="0"/>
              <a:t>10. What type of force do magnets exert on magnetic materials?</a:t>
            </a:r>
          </a:p>
          <a:p>
            <a:pPr>
              <a:lnSpc>
                <a:spcPct val="150000"/>
              </a:lnSpc>
            </a:pPr>
            <a:r>
              <a:rPr lang="en-GB" sz="1200" dirty="0"/>
              <a:t>…………………………………………………………………………………………………………………………………..……………</a:t>
            </a:r>
          </a:p>
          <a:p>
            <a:pPr>
              <a:lnSpc>
                <a:spcPct val="150000"/>
              </a:lnSpc>
            </a:pPr>
            <a:r>
              <a:rPr lang="en-GB" sz="1200" dirty="0"/>
              <a:t>11.  What combination of poles on a magnet will cause them to be attracted?</a:t>
            </a:r>
          </a:p>
          <a:p>
            <a:pPr>
              <a:lnSpc>
                <a:spcPct val="150000"/>
              </a:lnSpc>
            </a:pPr>
            <a:r>
              <a:rPr lang="en-GB" sz="1200" dirty="0"/>
              <a:t>…………………………………………………………………………………………………………………………………..…………………….</a:t>
            </a:r>
          </a:p>
          <a:p>
            <a:pPr>
              <a:lnSpc>
                <a:spcPct val="150000"/>
              </a:lnSpc>
            </a:pPr>
            <a:r>
              <a:rPr lang="en-GB" sz="1200" dirty="0"/>
              <a:t>12.  What combination of poles on a magnet will cause them to repel each other? ………………………………………………………………………………………………………………………………..…………………….</a:t>
            </a:r>
          </a:p>
          <a:p>
            <a:pPr marL="228600" indent="-228600">
              <a:lnSpc>
                <a:spcPct val="150000"/>
              </a:lnSpc>
              <a:buAutoNum type="arabicPeriod" startAt="11"/>
            </a:pPr>
            <a:r>
              <a:rPr lang="en-GB" sz="1200" dirty="0"/>
              <a:t>How can a piece of iron become an induced magnet?</a:t>
            </a:r>
          </a:p>
          <a:p>
            <a:pPr>
              <a:lnSpc>
                <a:spcPct val="150000"/>
              </a:lnSpc>
            </a:pPr>
            <a:r>
              <a:rPr lang="en-GB" sz="1200" dirty="0"/>
              <a:t>…………………………………………………………………………………………………………………………………..……………………</a:t>
            </a:r>
          </a:p>
          <a:p>
            <a:pPr>
              <a:lnSpc>
                <a:spcPct val="150000"/>
              </a:lnSpc>
            </a:pPr>
            <a:r>
              <a:rPr lang="en-GB" sz="1200" dirty="0"/>
              <a:t>12.  How can you determine if a magnet is a permanent or induced magnet? ………………………………………………………………………………………………………………………………..…………………….</a:t>
            </a:r>
          </a:p>
          <a:p>
            <a:pPr>
              <a:lnSpc>
                <a:spcPct val="150000"/>
              </a:lnSpc>
            </a:pPr>
            <a:r>
              <a:rPr lang="en-GB" sz="1200" dirty="0"/>
              <a:t>………………………………………………………………………………………………………………………………..…………………….  </a:t>
            </a:r>
          </a:p>
        </p:txBody>
      </p:sp>
      <p:sp>
        <p:nvSpPr>
          <p:cNvPr id="2" name="Slide Number Placeholder 1">
            <a:extLst>
              <a:ext uri="{FF2B5EF4-FFF2-40B4-BE49-F238E27FC236}">
                <a16:creationId xmlns:a16="http://schemas.microsoft.com/office/drawing/2014/main" id="{B1C7A849-E65E-ECE9-0C95-5E8AB455C00D}"/>
              </a:ext>
            </a:extLst>
          </p:cNvPr>
          <p:cNvSpPr>
            <a:spLocks noGrp="1"/>
          </p:cNvSpPr>
          <p:nvPr>
            <p:ph type="sldNum" sz="quarter" idx="12"/>
          </p:nvPr>
        </p:nvSpPr>
        <p:spPr/>
        <p:txBody>
          <a:bodyPr/>
          <a:lstStyle/>
          <a:p>
            <a:fld id="{A49C798E-A141-4728-B2C1-C020555BD9EF}" type="slidenum">
              <a:rPr lang="en-GB" smtClean="0"/>
              <a:t>8</a:t>
            </a:fld>
            <a:endParaRPr lang="en-GB"/>
          </a:p>
        </p:txBody>
      </p:sp>
    </p:spTree>
    <p:extLst>
      <p:ext uri="{BB962C8B-B14F-4D97-AF65-F5344CB8AC3E}">
        <p14:creationId xmlns:p14="http://schemas.microsoft.com/office/powerpoint/2010/main" val="484125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US" sz="1200" b="1" i="0" u="sng" kern="1200" dirty="0">
                          <a:solidFill>
                            <a:schemeClr val="tx1"/>
                          </a:solidFill>
                          <a:effectLst/>
                          <a:latin typeface="+mn-lt"/>
                          <a:ea typeface="+mn-ea"/>
                          <a:cs typeface="+mn-cs"/>
                        </a:rPr>
                        <a:t>Detecting and drawing magnetic fields</a:t>
                      </a:r>
                    </a:p>
                    <a:p>
                      <a:pPr fontAlgn="base">
                        <a:lnSpc>
                          <a:spcPct val="150000"/>
                        </a:lnSpc>
                      </a:pPr>
                      <a:r>
                        <a:rPr lang="en-US" sz="1200" b="0" i="0" kern="1200" dirty="0">
                          <a:solidFill>
                            <a:schemeClr val="tx1"/>
                          </a:solidFill>
                          <a:effectLst/>
                          <a:latin typeface="+mn-lt"/>
                          <a:ea typeface="+mn-ea"/>
                          <a:cs typeface="+mn-cs"/>
                        </a:rPr>
                        <a:t>A </a:t>
                      </a:r>
                      <a:r>
                        <a:rPr lang="en-US" sz="1200" b="1" i="1" kern="1200" dirty="0">
                          <a:solidFill>
                            <a:schemeClr val="tx1"/>
                          </a:solidFill>
                          <a:effectLst/>
                          <a:latin typeface="+mn-lt"/>
                          <a:ea typeface="+mn-ea"/>
                          <a:cs typeface="+mn-cs"/>
                        </a:rPr>
                        <a:t>magnetic field</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is the region around a magnet where a </a:t>
                      </a:r>
                      <a:r>
                        <a:rPr lang="en-US" sz="1200" b="1" i="0" kern="1200" dirty="0">
                          <a:solidFill>
                            <a:schemeClr val="tx1"/>
                          </a:solidFill>
                          <a:effectLst/>
                          <a:latin typeface="+mn-lt"/>
                          <a:ea typeface="+mn-ea"/>
                          <a:cs typeface="+mn-cs"/>
                        </a:rPr>
                        <a:t>force acts </a:t>
                      </a:r>
                      <a:r>
                        <a:rPr lang="en-US" sz="1200" b="0" i="0" kern="1200" dirty="0">
                          <a:solidFill>
                            <a:schemeClr val="tx1"/>
                          </a:solidFill>
                          <a:effectLst/>
                          <a:latin typeface="+mn-lt"/>
                          <a:ea typeface="+mn-ea"/>
                          <a:cs typeface="+mn-cs"/>
                        </a:rPr>
                        <a:t>on another magnet or on a magnetic material.</a:t>
                      </a:r>
                    </a:p>
                    <a:p>
                      <a:pPr fontAlgn="base">
                        <a:lnSpc>
                          <a:spcPct val="150000"/>
                        </a:lnSpc>
                      </a:pPr>
                      <a:r>
                        <a:rPr lang="en-US" sz="1200" b="1" i="0" u="sng" kern="1200" dirty="0">
                          <a:solidFill>
                            <a:schemeClr val="tx1"/>
                          </a:solidFill>
                          <a:effectLst/>
                          <a:latin typeface="+mn-lt"/>
                          <a:ea typeface="+mn-ea"/>
                          <a:cs typeface="+mn-cs"/>
                        </a:rPr>
                        <a:t>Detecting magnetic fields</a:t>
                      </a:r>
                    </a:p>
                    <a:p>
                      <a:pPr fontAlgn="base">
                        <a:lnSpc>
                          <a:spcPct val="150000"/>
                        </a:lnSpc>
                      </a:pPr>
                      <a:r>
                        <a:rPr lang="en-US" sz="1200" b="0" i="0" kern="1200" dirty="0">
                          <a:solidFill>
                            <a:schemeClr val="tx1"/>
                          </a:solidFill>
                          <a:effectLst/>
                          <a:latin typeface="+mn-lt"/>
                          <a:ea typeface="+mn-ea"/>
                          <a:cs typeface="+mn-cs"/>
                        </a:rPr>
                        <a:t>A magnetic field is invisible, but it can be detected using a </a:t>
                      </a:r>
                      <a:r>
                        <a:rPr lang="en-US" sz="1200" b="1" i="0" kern="1200" dirty="0">
                          <a:solidFill>
                            <a:schemeClr val="tx1"/>
                          </a:solidFill>
                          <a:effectLst/>
                          <a:latin typeface="+mn-lt"/>
                          <a:ea typeface="+mn-ea"/>
                          <a:cs typeface="+mn-cs"/>
                        </a:rPr>
                        <a:t>magnetic compass</a:t>
                      </a:r>
                      <a:r>
                        <a:rPr lang="en-US" sz="1200" b="0" i="0" kern="1200" dirty="0">
                          <a:solidFill>
                            <a:schemeClr val="tx1"/>
                          </a:solidFill>
                          <a:effectLst/>
                          <a:latin typeface="+mn-lt"/>
                          <a:ea typeface="+mn-ea"/>
                          <a:cs typeface="+mn-cs"/>
                        </a:rPr>
                        <a:t>. A compass contains a small bar magnet on a pivot so that it can rotate. The compass needle points in the direction of the Earth's magnetic field, or the magnetic field of a magnet.</a:t>
                      </a:r>
                    </a:p>
                    <a:p>
                      <a:pPr fontAlgn="base">
                        <a:lnSpc>
                          <a:spcPct val="150000"/>
                        </a:lnSpc>
                      </a:pPr>
                      <a:r>
                        <a:rPr lang="en-US" sz="1200" b="1" i="0" kern="1200" dirty="0">
                          <a:solidFill>
                            <a:schemeClr val="tx1"/>
                          </a:solidFill>
                          <a:effectLst/>
                          <a:latin typeface="+mn-lt"/>
                          <a:ea typeface="+mn-ea"/>
                          <a:cs typeface="+mn-cs"/>
                        </a:rPr>
                        <a:t>Task:</a:t>
                      </a:r>
                    </a:p>
                    <a:p>
                      <a:pPr fontAlgn="base">
                        <a:lnSpc>
                          <a:spcPct val="150000"/>
                        </a:lnSpc>
                      </a:pPr>
                      <a:r>
                        <a:rPr lang="en-US" sz="1200" b="0" i="0" kern="1200" dirty="0">
                          <a:solidFill>
                            <a:schemeClr val="tx1"/>
                          </a:solidFill>
                          <a:effectLst/>
                          <a:latin typeface="+mn-lt"/>
                          <a:ea typeface="+mn-ea"/>
                          <a:cs typeface="+mn-cs"/>
                        </a:rPr>
                        <a:t>Magnetic fields can be mapped out using small </a:t>
                      </a:r>
                      <a:r>
                        <a:rPr lang="en-US" sz="1200" b="0" i="1" kern="1200" dirty="0">
                          <a:solidFill>
                            <a:schemeClr val="tx1"/>
                          </a:solidFill>
                          <a:effectLst/>
                          <a:latin typeface="+mn-lt"/>
                          <a:ea typeface="+mn-ea"/>
                          <a:cs typeface="+mn-cs"/>
                        </a:rPr>
                        <a:t>plotting compasses</a:t>
                      </a:r>
                      <a:r>
                        <a:rPr lang="en-US" sz="1200" b="0" i="0" kern="1200" dirty="0">
                          <a:solidFill>
                            <a:schemeClr val="tx1"/>
                          </a:solidFill>
                          <a:effectLst/>
                          <a:latin typeface="+mn-lt"/>
                          <a:ea typeface="+mn-ea"/>
                          <a:cs typeface="+mn-cs"/>
                        </a:rPr>
                        <a:t>:</a:t>
                      </a:r>
                    </a:p>
                    <a:p>
                      <a:pPr fontAlgn="base">
                        <a:lnSpc>
                          <a:spcPct val="150000"/>
                        </a:lnSpc>
                      </a:pPr>
                      <a:r>
                        <a:rPr lang="en-US" sz="1200" b="0" i="0" kern="1200" dirty="0">
                          <a:solidFill>
                            <a:schemeClr val="tx1"/>
                          </a:solidFill>
                          <a:effectLst/>
                          <a:latin typeface="+mn-lt"/>
                          <a:ea typeface="+mn-ea"/>
                          <a:cs typeface="+mn-cs"/>
                        </a:rPr>
                        <a:t>1.  place the plotting compass near the magnet on a piece of paper</a:t>
                      </a:r>
                    </a:p>
                    <a:p>
                      <a:pPr fontAlgn="base">
                        <a:lnSpc>
                          <a:spcPct val="150000"/>
                        </a:lnSpc>
                      </a:pPr>
                      <a:r>
                        <a:rPr lang="en-US" sz="1200" b="0" i="0" kern="1200" dirty="0">
                          <a:solidFill>
                            <a:schemeClr val="tx1"/>
                          </a:solidFill>
                          <a:effectLst/>
                          <a:latin typeface="+mn-lt"/>
                          <a:ea typeface="+mn-ea"/>
                          <a:cs typeface="+mn-cs"/>
                        </a:rPr>
                        <a:t>2.  mark the direction the compass needle points</a:t>
                      </a:r>
                    </a:p>
                    <a:p>
                      <a:pPr marL="228600" indent="-228600" fontAlgn="base">
                        <a:lnSpc>
                          <a:spcPct val="150000"/>
                        </a:lnSpc>
                        <a:buAutoNum type="arabicPeriod" startAt="3"/>
                      </a:pPr>
                      <a:r>
                        <a:rPr lang="en-US" sz="1200" b="0" i="0" kern="1200" dirty="0">
                          <a:solidFill>
                            <a:schemeClr val="tx1"/>
                          </a:solidFill>
                          <a:effectLst/>
                          <a:latin typeface="+mn-lt"/>
                          <a:ea typeface="+mn-ea"/>
                          <a:cs typeface="+mn-cs"/>
                        </a:rPr>
                        <a:t>move the plotting compass to many different positions in the magnetic field, marking the needle direction each time</a:t>
                      </a:r>
                    </a:p>
                    <a:p>
                      <a:pPr marL="228600" indent="-228600" fontAlgn="base">
                        <a:lnSpc>
                          <a:spcPct val="150000"/>
                        </a:lnSpc>
                        <a:buAutoNum type="arabicPeriod" startAt="4"/>
                      </a:pPr>
                      <a:r>
                        <a:rPr lang="en-US" sz="1200" b="0" i="0" kern="1200" dirty="0">
                          <a:solidFill>
                            <a:schemeClr val="tx1"/>
                          </a:solidFill>
                          <a:effectLst/>
                          <a:latin typeface="+mn-lt"/>
                          <a:ea typeface="+mn-ea"/>
                          <a:cs typeface="+mn-cs"/>
                        </a:rPr>
                        <a:t>join the points to show the field lines</a:t>
                      </a:r>
                    </a:p>
                    <a:p>
                      <a:pPr marL="228600" indent="-228600" fontAlgn="base">
                        <a:lnSpc>
                          <a:spcPct val="150000"/>
                        </a:lnSpc>
                        <a:buAutoNum type="arabicPeriod" startAt="4"/>
                      </a:pPr>
                      <a:r>
                        <a:rPr lang="en-US" sz="1200" b="0" i="0" kern="1200" dirty="0">
                          <a:solidFill>
                            <a:schemeClr val="tx1"/>
                          </a:solidFill>
                          <a:effectLst/>
                          <a:latin typeface="+mn-lt"/>
                          <a:ea typeface="+mn-ea"/>
                          <a:cs typeface="+mn-cs"/>
                        </a:rPr>
                        <a:t>Put an arow to show the direction of the field lines from the plotting compass</a:t>
                      </a: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marL="228600" indent="-228600" fontAlgn="base">
                        <a:lnSpc>
                          <a:spcPct val="150000"/>
                        </a:lnSpc>
                        <a:buAutoNum type="arabicPeriod" startAt="4"/>
                      </a:pPr>
                      <a:endParaRPr lang="en-US" sz="1200" b="0" i="0" kern="1200" dirty="0">
                        <a:solidFill>
                          <a:schemeClr val="tx1"/>
                        </a:solidFill>
                        <a:effectLst/>
                        <a:latin typeface="+mn-lt"/>
                        <a:ea typeface="+mn-ea"/>
                        <a:cs typeface="+mn-cs"/>
                      </a:endParaRPr>
                    </a:p>
                    <a:p>
                      <a:pPr fontAlgn="base">
                        <a:lnSpc>
                          <a:spcPct val="150000"/>
                        </a:lnSpc>
                      </a:pPr>
                      <a:r>
                        <a:rPr lang="en-US" sz="1200" b="0" i="0" kern="1200" dirty="0">
                          <a:solidFill>
                            <a:schemeClr val="tx1"/>
                          </a:solidFill>
                          <a:effectLst/>
                          <a:latin typeface="+mn-lt"/>
                          <a:ea typeface="+mn-ea"/>
                          <a:cs typeface="+mn-cs"/>
                        </a:rPr>
                        <a:t>The needle of a plotting compass points to the south pole of the magnet.</a:t>
                      </a:r>
                    </a:p>
                    <a:p>
                      <a:pPr fontAlgn="base">
                        <a:lnSpc>
                          <a:spcPct val="150000"/>
                        </a:lnSpc>
                      </a:pPr>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of a compass shows that the Earth has a magnetic field. The Earth's core, which is made from iron and nickel, produces this magnetic field.</a:t>
                      </a:r>
                    </a:p>
                    <a:p>
                      <a:pPr algn="l">
                        <a:lnSpc>
                          <a:spcPct val="150000"/>
                        </a:lnSpc>
                      </a:pPr>
                      <a:endParaRPr lang="en-GB" sz="120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3" name="Picture 2">
            <a:extLst>
              <a:ext uri="{FF2B5EF4-FFF2-40B4-BE49-F238E27FC236}">
                <a16:creationId xmlns:a16="http://schemas.microsoft.com/office/drawing/2014/main" id="{3C8A15F8-11B3-C94C-281F-4A5EE159494F}"/>
              </a:ext>
            </a:extLst>
          </p:cNvPr>
          <p:cNvPicPr>
            <a:picLocks noChangeAspect="1"/>
          </p:cNvPicPr>
          <p:nvPr/>
        </p:nvPicPr>
        <p:blipFill>
          <a:blip r:embed="rId2"/>
          <a:stretch>
            <a:fillRect/>
          </a:stretch>
        </p:blipFill>
        <p:spPr>
          <a:xfrm>
            <a:off x="1862311" y="4663440"/>
            <a:ext cx="2979532" cy="1689884"/>
          </a:xfrm>
          <a:prstGeom prst="rect">
            <a:avLst/>
          </a:prstGeom>
        </p:spPr>
      </p:pic>
      <p:sp>
        <p:nvSpPr>
          <p:cNvPr id="5" name="Oval 4">
            <a:extLst>
              <a:ext uri="{FF2B5EF4-FFF2-40B4-BE49-F238E27FC236}">
                <a16:creationId xmlns:a16="http://schemas.microsoft.com/office/drawing/2014/main" id="{7D8A1D79-EDEE-5791-44C9-D51617B22A31}"/>
              </a:ext>
            </a:extLst>
          </p:cNvPr>
          <p:cNvSpPr/>
          <p:nvPr/>
        </p:nvSpPr>
        <p:spPr>
          <a:xfrm>
            <a:off x="2317256" y="5837566"/>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65AA399-B169-F95B-C364-1ADF3DA74BA5}"/>
              </a:ext>
            </a:extLst>
          </p:cNvPr>
          <p:cNvSpPr/>
          <p:nvPr/>
        </p:nvSpPr>
        <p:spPr>
          <a:xfrm>
            <a:off x="3055289" y="4773875"/>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B91989D-0255-128A-0920-D04F7B308927}"/>
              </a:ext>
            </a:extLst>
          </p:cNvPr>
          <p:cNvSpPr/>
          <p:nvPr/>
        </p:nvSpPr>
        <p:spPr>
          <a:xfrm>
            <a:off x="3372658" y="4775076"/>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7AD5139-656F-F46E-BDB9-5CD0365DBDF8}"/>
              </a:ext>
            </a:extLst>
          </p:cNvPr>
          <p:cNvSpPr/>
          <p:nvPr/>
        </p:nvSpPr>
        <p:spPr>
          <a:xfrm>
            <a:off x="3700673" y="4811713"/>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F17C9D6-2840-F255-4473-FDDB78B12877}"/>
              </a:ext>
            </a:extLst>
          </p:cNvPr>
          <p:cNvSpPr/>
          <p:nvPr/>
        </p:nvSpPr>
        <p:spPr>
          <a:xfrm>
            <a:off x="4018042" y="4919533"/>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D07C166-1C1D-674D-6AE0-164F4D2C5411}"/>
              </a:ext>
            </a:extLst>
          </p:cNvPr>
          <p:cNvSpPr/>
          <p:nvPr/>
        </p:nvSpPr>
        <p:spPr>
          <a:xfrm>
            <a:off x="4279394" y="5063990"/>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FEBB23E-A6E7-3AD8-C9FC-C3B010F591B1}"/>
              </a:ext>
            </a:extLst>
          </p:cNvPr>
          <p:cNvSpPr/>
          <p:nvPr/>
        </p:nvSpPr>
        <p:spPr>
          <a:xfrm>
            <a:off x="4410070" y="5352904"/>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738D71E-3F6F-C1D9-681A-B973CC2274AD}"/>
              </a:ext>
            </a:extLst>
          </p:cNvPr>
          <p:cNvSpPr/>
          <p:nvPr/>
        </p:nvSpPr>
        <p:spPr>
          <a:xfrm>
            <a:off x="4390691" y="5659026"/>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D6EB5B8-9A0A-0E6F-C1D3-A0DD01F367A8}"/>
              </a:ext>
            </a:extLst>
          </p:cNvPr>
          <p:cNvSpPr/>
          <p:nvPr/>
        </p:nvSpPr>
        <p:spPr>
          <a:xfrm>
            <a:off x="4148718" y="5853452"/>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1186013-390B-503A-5774-56A6CBAA5115}"/>
              </a:ext>
            </a:extLst>
          </p:cNvPr>
          <p:cNvSpPr/>
          <p:nvPr/>
        </p:nvSpPr>
        <p:spPr>
          <a:xfrm>
            <a:off x="2000651" y="5312306"/>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C311ACE-1ED7-86CE-9C65-FA3AAEF74102}"/>
              </a:ext>
            </a:extLst>
          </p:cNvPr>
          <p:cNvSpPr/>
          <p:nvPr/>
        </p:nvSpPr>
        <p:spPr>
          <a:xfrm>
            <a:off x="2171032" y="5075960"/>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3C11CAF-16CB-53C4-E5DD-AFB3AB20D6AC}"/>
              </a:ext>
            </a:extLst>
          </p:cNvPr>
          <p:cNvSpPr/>
          <p:nvPr/>
        </p:nvSpPr>
        <p:spPr>
          <a:xfrm>
            <a:off x="2438828" y="4912478"/>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8B82B78-2FDA-D226-4911-F74CD295739E}"/>
              </a:ext>
            </a:extLst>
          </p:cNvPr>
          <p:cNvSpPr/>
          <p:nvPr/>
        </p:nvSpPr>
        <p:spPr>
          <a:xfrm>
            <a:off x="2715798" y="4811713"/>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246D45E1-F8B0-C1E3-0D9A-6DCAFF0B0393}"/>
              </a:ext>
            </a:extLst>
          </p:cNvPr>
          <p:cNvSpPr/>
          <p:nvPr/>
        </p:nvSpPr>
        <p:spPr>
          <a:xfrm>
            <a:off x="2055904" y="5611984"/>
            <a:ext cx="261352" cy="2889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lide Number Placeholder 18">
            <a:extLst>
              <a:ext uri="{FF2B5EF4-FFF2-40B4-BE49-F238E27FC236}">
                <a16:creationId xmlns:a16="http://schemas.microsoft.com/office/drawing/2014/main" id="{4A12D4B0-42E1-9493-B8BD-29142F135179}"/>
              </a:ext>
            </a:extLst>
          </p:cNvPr>
          <p:cNvSpPr>
            <a:spLocks noGrp="1"/>
          </p:cNvSpPr>
          <p:nvPr>
            <p:ph type="sldNum" sz="quarter" idx="12"/>
          </p:nvPr>
        </p:nvSpPr>
        <p:spPr/>
        <p:txBody>
          <a:bodyPr/>
          <a:lstStyle/>
          <a:p>
            <a:fld id="{A49C798E-A141-4728-B2C1-C020555BD9EF}" type="slidenum">
              <a:rPr lang="en-GB" smtClean="0"/>
              <a:t>9</a:t>
            </a:fld>
            <a:endParaRPr lang="en-GB"/>
          </a:p>
        </p:txBody>
      </p:sp>
    </p:spTree>
    <p:extLst>
      <p:ext uri="{BB962C8B-B14F-4D97-AF65-F5344CB8AC3E}">
        <p14:creationId xmlns:p14="http://schemas.microsoft.com/office/powerpoint/2010/main" val="3377638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912</TotalTime>
  <Words>8251</Words>
  <Application>Microsoft Office PowerPoint</Application>
  <PresentationFormat>On-screen Show (4:3)</PresentationFormat>
  <Paragraphs>1752</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5</cp:revision>
  <dcterms:created xsi:type="dcterms:W3CDTF">2023-05-15T10:20:51Z</dcterms:created>
  <dcterms:modified xsi:type="dcterms:W3CDTF">2023-12-04T23:10:28Z</dcterms:modified>
</cp:coreProperties>
</file>