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387" r:id="rId2"/>
    <p:sldId id="257" r:id="rId3"/>
    <p:sldId id="388" r:id="rId4"/>
    <p:sldId id="555" r:id="rId5"/>
    <p:sldId id="557" r:id="rId6"/>
    <p:sldId id="558" r:id="rId7"/>
    <p:sldId id="559" r:id="rId8"/>
    <p:sldId id="567" r:id="rId9"/>
    <p:sldId id="568" r:id="rId10"/>
    <p:sldId id="560" r:id="rId11"/>
    <p:sldId id="561" r:id="rId12"/>
    <p:sldId id="527" r:id="rId13"/>
    <p:sldId id="563" r:id="rId14"/>
    <p:sldId id="569" r:id="rId15"/>
    <p:sldId id="564" r:id="rId16"/>
    <p:sldId id="570" r:id="rId17"/>
    <p:sldId id="571" r:id="rId18"/>
    <p:sldId id="572" r:id="rId19"/>
    <p:sldId id="573" r:id="rId20"/>
    <p:sldId id="575" r:id="rId21"/>
    <p:sldId id="588" r:id="rId22"/>
    <p:sldId id="577" r:id="rId23"/>
    <p:sldId id="578" r:id="rId24"/>
    <p:sldId id="579" r:id="rId25"/>
    <p:sldId id="582" r:id="rId26"/>
    <p:sldId id="596" r:id="rId27"/>
    <p:sldId id="584" r:id="rId28"/>
    <p:sldId id="585" r:id="rId29"/>
    <p:sldId id="586" r:id="rId30"/>
    <p:sldId id="595" r:id="rId31"/>
    <p:sldId id="594" r:id="rId32"/>
    <p:sldId id="386" r:id="rId33"/>
    <p:sldId id="597" r:id="rId34"/>
    <p:sldId id="367" r:id="rId35"/>
    <p:sldId id="342" r:id="rId36"/>
    <p:sldId id="345" r:id="rId37"/>
    <p:sldId id="354" r:id="rId38"/>
    <p:sldId id="355" r:id="rId39"/>
    <p:sldId id="356" r:id="rId40"/>
    <p:sldId id="389" r:id="rId4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69" autoAdjust="0"/>
    <p:restoredTop sz="94660"/>
  </p:normalViewPr>
  <p:slideViewPr>
    <p:cSldViewPr snapToGrid="0">
      <p:cViewPr varScale="1">
        <p:scale>
          <a:sx n="86" d="100"/>
          <a:sy n="86" d="100"/>
        </p:scale>
        <p:origin x="237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D14DCDF2-0E2C-4761-A2A3-92250751DB99}"/>
    <pc:docChg chg="delSld modSld">
      <pc:chgData name="Derrick Venning" userId="6ef9305461909ead" providerId="LiveId" clId="{D14DCDF2-0E2C-4761-A2A3-92250751DB99}" dt="2023-11-12T22:17:38.800" v="3" actId="20577"/>
      <pc:docMkLst>
        <pc:docMk/>
      </pc:docMkLst>
      <pc:sldChg chg="del">
        <pc:chgData name="Derrick Venning" userId="6ef9305461909ead" providerId="LiveId" clId="{D14DCDF2-0E2C-4761-A2A3-92250751DB99}" dt="2023-11-12T22:15:54.815" v="0" actId="2696"/>
        <pc:sldMkLst>
          <pc:docMk/>
          <pc:sldMk cId="197265666" sldId="343"/>
        </pc:sldMkLst>
      </pc:sldChg>
      <pc:sldChg chg="del">
        <pc:chgData name="Derrick Venning" userId="6ef9305461909ead" providerId="LiveId" clId="{D14DCDF2-0E2C-4761-A2A3-92250751DB99}" dt="2023-11-12T22:15:54.815" v="0" actId="2696"/>
        <pc:sldMkLst>
          <pc:docMk/>
          <pc:sldMk cId="3422961932" sldId="359"/>
        </pc:sldMkLst>
      </pc:sldChg>
      <pc:sldChg chg="del">
        <pc:chgData name="Derrick Venning" userId="6ef9305461909ead" providerId="LiveId" clId="{D14DCDF2-0E2C-4761-A2A3-92250751DB99}" dt="2023-11-12T22:15:54.815" v="0" actId="2696"/>
        <pc:sldMkLst>
          <pc:docMk/>
          <pc:sldMk cId="964970257" sldId="363"/>
        </pc:sldMkLst>
      </pc:sldChg>
      <pc:sldChg chg="del">
        <pc:chgData name="Derrick Venning" userId="6ef9305461909ead" providerId="LiveId" clId="{D14DCDF2-0E2C-4761-A2A3-92250751DB99}" dt="2023-11-12T22:15:54.815" v="0" actId="2696"/>
        <pc:sldMkLst>
          <pc:docMk/>
          <pc:sldMk cId="649925159" sldId="368"/>
        </pc:sldMkLst>
      </pc:sldChg>
      <pc:sldChg chg="del">
        <pc:chgData name="Derrick Venning" userId="6ef9305461909ead" providerId="LiveId" clId="{D14DCDF2-0E2C-4761-A2A3-92250751DB99}" dt="2023-11-12T22:15:54.815" v="0" actId="2696"/>
        <pc:sldMkLst>
          <pc:docMk/>
          <pc:sldMk cId="2367954799" sldId="369"/>
        </pc:sldMkLst>
      </pc:sldChg>
      <pc:sldChg chg="del">
        <pc:chgData name="Derrick Venning" userId="6ef9305461909ead" providerId="LiveId" clId="{D14DCDF2-0E2C-4761-A2A3-92250751DB99}" dt="2023-11-12T22:15:54.815" v="0" actId="2696"/>
        <pc:sldMkLst>
          <pc:docMk/>
          <pc:sldMk cId="3947266459" sldId="370"/>
        </pc:sldMkLst>
      </pc:sldChg>
      <pc:sldChg chg="del">
        <pc:chgData name="Derrick Venning" userId="6ef9305461909ead" providerId="LiveId" clId="{D14DCDF2-0E2C-4761-A2A3-92250751DB99}" dt="2023-11-12T22:15:54.815" v="0" actId="2696"/>
        <pc:sldMkLst>
          <pc:docMk/>
          <pc:sldMk cId="4095773777" sldId="371"/>
        </pc:sldMkLst>
      </pc:sldChg>
      <pc:sldChg chg="del">
        <pc:chgData name="Derrick Venning" userId="6ef9305461909ead" providerId="LiveId" clId="{D14DCDF2-0E2C-4761-A2A3-92250751DB99}" dt="2023-11-12T22:15:54.815" v="0" actId="2696"/>
        <pc:sldMkLst>
          <pc:docMk/>
          <pc:sldMk cId="3704653693" sldId="372"/>
        </pc:sldMkLst>
      </pc:sldChg>
      <pc:sldChg chg="del">
        <pc:chgData name="Derrick Venning" userId="6ef9305461909ead" providerId="LiveId" clId="{D14DCDF2-0E2C-4761-A2A3-92250751DB99}" dt="2023-11-12T22:15:54.815" v="0" actId="2696"/>
        <pc:sldMkLst>
          <pc:docMk/>
          <pc:sldMk cId="1638158909" sldId="373"/>
        </pc:sldMkLst>
      </pc:sldChg>
      <pc:sldChg chg="del">
        <pc:chgData name="Derrick Venning" userId="6ef9305461909ead" providerId="LiveId" clId="{D14DCDF2-0E2C-4761-A2A3-92250751DB99}" dt="2023-11-12T22:15:54.815" v="0" actId="2696"/>
        <pc:sldMkLst>
          <pc:docMk/>
          <pc:sldMk cId="1142607642" sldId="374"/>
        </pc:sldMkLst>
      </pc:sldChg>
      <pc:sldChg chg="del">
        <pc:chgData name="Derrick Venning" userId="6ef9305461909ead" providerId="LiveId" clId="{D14DCDF2-0E2C-4761-A2A3-92250751DB99}" dt="2023-11-12T22:15:54.815" v="0" actId="2696"/>
        <pc:sldMkLst>
          <pc:docMk/>
          <pc:sldMk cId="2303577912" sldId="375"/>
        </pc:sldMkLst>
      </pc:sldChg>
      <pc:sldChg chg="del">
        <pc:chgData name="Derrick Venning" userId="6ef9305461909ead" providerId="LiveId" clId="{D14DCDF2-0E2C-4761-A2A3-92250751DB99}" dt="2023-11-12T22:15:54.815" v="0" actId="2696"/>
        <pc:sldMkLst>
          <pc:docMk/>
          <pc:sldMk cId="3073222851" sldId="376"/>
        </pc:sldMkLst>
      </pc:sldChg>
      <pc:sldChg chg="del">
        <pc:chgData name="Derrick Venning" userId="6ef9305461909ead" providerId="LiveId" clId="{D14DCDF2-0E2C-4761-A2A3-92250751DB99}" dt="2023-11-12T22:15:54.815" v="0" actId="2696"/>
        <pc:sldMkLst>
          <pc:docMk/>
          <pc:sldMk cId="1393729134" sldId="377"/>
        </pc:sldMkLst>
      </pc:sldChg>
      <pc:sldChg chg="del">
        <pc:chgData name="Derrick Venning" userId="6ef9305461909ead" providerId="LiveId" clId="{D14DCDF2-0E2C-4761-A2A3-92250751DB99}" dt="2023-11-12T22:15:54.815" v="0" actId="2696"/>
        <pc:sldMkLst>
          <pc:docMk/>
          <pc:sldMk cId="2423981073" sldId="378"/>
        </pc:sldMkLst>
      </pc:sldChg>
      <pc:sldChg chg="del">
        <pc:chgData name="Derrick Venning" userId="6ef9305461909ead" providerId="LiveId" clId="{D14DCDF2-0E2C-4761-A2A3-92250751DB99}" dt="2023-11-12T22:15:54.815" v="0" actId="2696"/>
        <pc:sldMkLst>
          <pc:docMk/>
          <pc:sldMk cId="3983505674" sldId="379"/>
        </pc:sldMkLst>
      </pc:sldChg>
      <pc:sldChg chg="del">
        <pc:chgData name="Derrick Venning" userId="6ef9305461909ead" providerId="LiveId" clId="{D14DCDF2-0E2C-4761-A2A3-92250751DB99}" dt="2023-11-12T22:15:54.815" v="0" actId="2696"/>
        <pc:sldMkLst>
          <pc:docMk/>
          <pc:sldMk cId="1704783434" sldId="380"/>
        </pc:sldMkLst>
      </pc:sldChg>
      <pc:sldChg chg="del">
        <pc:chgData name="Derrick Venning" userId="6ef9305461909ead" providerId="LiveId" clId="{D14DCDF2-0E2C-4761-A2A3-92250751DB99}" dt="2023-11-12T22:15:54.815" v="0" actId="2696"/>
        <pc:sldMkLst>
          <pc:docMk/>
          <pc:sldMk cId="2129387671" sldId="381"/>
        </pc:sldMkLst>
      </pc:sldChg>
      <pc:sldChg chg="del">
        <pc:chgData name="Derrick Venning" userId="6ef9305461909ead" providerId="LiveId" clId="{D14DCDF2-0E2C-4761-A2A3-92250751DB99}" dt="2023-11-12T22:15:54.815" v="0" actId="2696"/>
        <pc:sldMkLst>
          <pc:docMk/>
          <pc:sldMk cId="330836226" sldId="382"/>
        </pc:sldMkLst>
      </pc:sldChg>
      <pc:sldChg chg="del">
        <pc:chgData name="Derrick Venning" userId="6ef9305461909ead" providerId="LiveId" clId="{D14DCDF2-0E2C-4761-A2A3-92250751DB99}" dt="2023-11-12T22:15:54.815" v="0" actId="2696"/>
        <pc:sldMkLst>
          <pc:docMk/>
          <pc:sldMk cId="17373057" sldId="383"/>
        </pc:sldMkLst>
      </pc:sldChg>
      <pc:sldChg chg="modSp mod">
        <pc:chgData name="Derrick Venning" userId="6ef9305461909ead" providerId="LiveId" clId="{D14DCDF2-0E2C-4761-A2A3-92250751DB99}" dt="2023-11-12T22:17:38.800" v="3" actId="20577"/>
        <pc:sldMkLst>
          <pc:docMk/>
          <pc:sldMk cId="467385092" sldId="387"/>
        </pc:sldMkLst>
        <pc:spChg chg="mod">
          <ac:chgData name="Derrick Venning" userId="6ef9305461909ead" providerId="LiveId" clId="{D14DCDF2-0E2C-4761-A2A3-92250751DB99}" dt="2023-11-12T22:17:38.800" v="3" actId="20577"/>
          <ac:spMkLst>
            <pc:docMk/>
            <pc:sldMk cId="467385092" sldId="387"/>
            <ac:spMk id="7" creationId="{00000000-0000-0000-0000-000000000000}"/>
          </ac:spMkLst>
        </pc:spChg>
      </pc:sldChg>
      <pc:sldChg chg="del">
        <pc:chgData name="Derrick Venning" userId="6ef9305461909ead" providerId="LiveId" clId="{D14DCDF2-0E2C-4761-A2A3-92250751DB99}" dt="2023-11-12T22:15:54.815" v="0" actId="2696"/>
        <pc:sldMkLst>
          <pc:docMk/>
          <pc:sldMk cId="557459473" sldId="390"/>
        </pc:sldMkLst>
      </pc:sldChg>
      <pc:sldChg chg="del">
        <pc:chgData name="Derrick Venning" userId="6ef9305461909ead" providerId="LiveId" clId="{D14DCDF2-0E2C-4761-A2A3-92250751DB99}" dt="2023-11-12T22:15:54.815" v="0" actId="2696"/>
        <pc:sldMkLst>
          <pc:docMk/>
          <pc:sldMk cId="3665330022" sldId="392"/>
        </pc:sldMkLst>
      </pc:sldChg>
      <pc:sldChg chg="del">
        <pc:chgData name="Derrick Venning" userId="6ef9305461909ead" providerId="LiveId" clId="{D14DCDF2-0E2C-4761-A2A3-92250751DB99}" dt="2023-11-12T22:15:54.815" v="0" actId="2696"/>
        <pc:sldMkLst>
          <pc:docMk/>
          <pc:sldMk cId="2210325709" sldId="393"/>
        </pc:sldMkLst>
      </pc:sldChg>
      <pc:sldChg chg="del">
        <pc:chgData name="Derrick Venning" userId="6ef9305461909ead" providerId="LiveId" clId="{D14DCDF2-0E2C-4761-A2A3-92250751DB99}" dt="2023-11-12T22:15:54.815" v="0" actId="2696"/>
        <pc:sldMkLst>
          <pc:docMk/>
          <pc:sldMk cId="593571043" sldId="394"/>
        </pc:sldMkLst>
      </pc:sldChg>
      <pc:sldChg chg="del">
        <pc:chgData name="Derrick Venning" userId="6ef9305461909ead" providerId="LiveId" clId="{D14DCDF2-0E2C-4761-A2A3-92250751DB99}" dt="2023-11-12T22:15:54.815" v="0" actId="2696"/>
        <pc:sldMkLst>
          <pc:docMk/>
          <pc:sldMk cId="2672521753" sldId="395"/>
        </pc:sldMkLst>
      </pc:sldChg>
      <pc:sldChg chg="del">
        <pc:chgData name="Derrick Venning" userId="6ef9305461909ead" providerId="LiveId" clId="{D14DCDF2-0E2C-4761-A2A3-92250751DB99}" dt="2023-11-12T22:15:54.815" v="0" actId="2696"/>
        <pc:sldMkLst>
          <pc:docMk/>
          <pc:sldMk cId="3213577717" sldId="396"/>
        </pc:sldMkLst>
      </pc:sldChg>
      <pc:sldChg chg="del">
        <pc:chgData name="Derrick Venning" userId="6ef9305461909ead" providerId="LiveId" clId="{D14DCDF2-0E2C-4761-A2A3-92250751DB99}" dt="2023-11-12T22:15:54.815" v="0" actId="2696"/>
        <pc:sldMkLst>
          <pc:docMk/>
          <pc:sldMk cId="3680336432" sldId="397"/>
        </pc:sldMkLst>
      </pc:sldChg>
      <pc:sldChg chg="del">
        <pc:chgData name="Derrick Venning" userId="6ef9305461909ead" providerId="LiveId" clId="{D14DCDF2-0E2C-4761-A2A3-92250751DB99}" dt="2023-11-12T22:15:54.815" v="0" actId="2696"/>
        <pc:sldMkLst>
          <pc:docMk/>
          <pc:sldMk cId="3129479088" sldId="398"/>
        </pc:sldMkLst>
      </pc:sldChg>
      <pc:sldChg chg="del">
        <pc:chgData name="Derrick Venning" userId="6ef9305461909ead" providerId="LiveId" clId="{D14DCDF2-0E2C-4761-A2A3-92250751DB99}" dt="2023-11-12T22:15:54.815" v="0" actId="2696"/>
        <pc:sldMkLst>
          <pc:docMk/>
          <pc:sldMk cId="3061492657" sldId="399"/>
        </pc:sldMkLst>
      </pc:sldChg>
      <pc:sldChg chg="del">
        <pc:chgData name="Derrick Venning" userId="6ef9305461909ead" providerId="LiveId" clId="{D14DCDF2-0E2C-4761-A2A3-92250751DB99}" dt="2023-11-12T22:15:54.815" v="0" actId="2696"/>
        <pc:sldMkLst>
          <pc:docMk/>
          <pc:sldMk cId="200350092" sldId="400"/>
        </pc:sldMkLst>
      </pc:sldChg>
      <pc:sldChg chg="del">
        <pc:chgData name="Derrick Venning" userId="6ef9305461909ead" providerId="LiveId" clId="{D14DCDF2-0E2C-4761-A2A3-92250751DB99}" dt="2023-11-12T22:15:54.815" v="0" actId="2696"/>
        <pc:sldMkLst>
          <pc:docMk/>
          <pc:sldMk cId="2609398287" sldId="401"/>
        </pc:sldMkLst>
      </pc:sldChg>
      <pc:sldChg chg="del">
        <pc:chgData name="Derrick Venning" userId="6ef9305461909ead" providerId="LiveId" clId="{D14DCDF2-0E2C-4761-A2A3-92250751DB99}" dt="2023-11-12T22:15:54.815" v="0" actId="2696"/>
        <pc:sldMkLst>
          <pc:docMk/>
          <pc:sldMk cId="1477143068" sldId="402"/>
        </pc:sldMkLst>
      </pc:sldChg>
      <pc:sldChg chg="del">
        <pc:chgData name="Derrick Venning" userId="6ef9305461909ead" providerId="LiveId" clId="{D14DCDF2-0E2C-4761-A2A3-92250751DB99}" dt="2023-11-12T22:15:54.815" v="0" actId="2696"/>
        <pc:sldMkLst>
          <pc:docMk/>
          <pc:sldMk cId="1209587331" sldId="403"/>
        </pc:sldMkLst>
      </pc:sldChg>
      <pc:sldChg chg="del">
        <pc:chgData name="Derrick Venning" userId="6ef9305461909ead" providerId="LiveId" clId="{D14DCDF2-0E2C-4761-A2A3-92250751DB99}" dt="2023-11-12T22:15:54.815" v="0" actId="2696"/>
        <pc:sldMkLst>
          <pc:docMk/>
          <pc:sldMk cId="3363420360" sldId="405"/>
        </pc:sldMkLst>
      </pc:sldChg>
      <pc:sldChg chg="del">
        <pc:chgData name="Derrick Venning" userId="6ef9305461909ead" providerId="LiveId" clId="{D14DCDF2-0E2C-4761-A2A3-92250751DB99}" dt="2023-11-12T22:15:54.815" v="0" actId="2696"/>
        <pc:sldMkLst>
          <pc:docMk/>
          <pc:sldMk cId="3823210963" sldId="407"/>
        </pc:sldMkLst>
      </pc:sldChg>
      <pc:sldChg chg="del">
        <pc:chgData name="Derrick Venning" userId="6ef9305461909ead" providerId="LiveId" clId="{D14DCDF2-0E2C-4761-A2A3-92250751DB99}" dt="2023-11-12T22:15:54.815" v="0" actId="2696"/>
        <pc:sldMkLst>
          <pc:docMk/>
          <pc:sldMk cId="546913220" sldId="408"/>
        </pc:sldMkLst>
      </pc:sldChg>
      <pc:sldChg chg="del">
        <pc:chgData name="Derrick Venning" userId="6ef9305461909ead" providerId="LiveId" clId="{D14DCDF2-0E2C-4761-A2A3-92250751DB99}" dt="2023-11-12T22:15:54.815" v="0" actId="2696"/>
        <pc:sldMkLst>
          <pc:docMk/>
          <pc:sldMk cId="1564438507" sldId="409"/>
        </pc:sldMkLst>
      </pc:sldChg>
      <pc:sldChg chg="del">
        <pc:chgData name="Derrick Venning" userId="6ef9305461909ead" providerId="LiveId" clId="{D14DCDF2-0E2C-4761-A2A3-92250751DB99}" dt="2023-11-12T22:15:54.815" v="0" actId="2696"/>
        <pc:sldMkLst>
          <pc:docMk/>
          <pc:sldMk cId="305085252" sldId="411"/>
        </pc:sldMkLst>
      </pc:sldChg>
      <pc:sldChg chg="del">
        <pc:chgData name="Derrick Venning" userId="6ef9305461909ead" providerId="LiveId" clId="{D14DCDF2-0E2C-4761-A2A3-92250751DB99}" dt="2023-11-12T22:15:54.815" v="0" actId="2696"/>
        <pc:sldMkLst>
          <pc:docMk/>
          <pc:sldMk cId="1513354515" sldId="412"/>
        </pc:sldMkLst>
      </pc:sldChg>
      <pc:sldChg chg="del">
        <pc:chgData name="Derrick Venning" userId="6ef9305461909ead" providerId="LiveId" clId="{D14DCDF2-0E2C-4761-A2A3-92250751DB99}" dt="2023-11-12T22:15:54.815" v="0" actId="2696"/>
        <pc:sldMkLst>
          <pc:docMk/>
          <pc:sldMk cId="710834053" sldId="413"/>
        </pc:sldMkLst>
      </pc:sldChg>
      <pc:sldChg chg="del">
        <pc:chgData name="Derrick Venning" userId="6ef9305461909ead" providerId="LiveId" clId="{D14DCDF2-0E2C-4761-A2A3-92250751DB99}" dt="2023-11-12T22:15:54.815" v="0" actId="2696"/>
        <pc:sldMkLst>
          <pc:docMk/>
          <pc:sldMk cId="1713109600" sldId="414"/>
        </pc:sldMkLst>
      </pc:sldChg>
      <pc:sldChg chg="del">
        <pc:chgData name="Derrick Venning" userId="6ef9305461909ead" providerId="LiveId" clId="{D14DCDF2-0E2C-4761-A2A3-92250751DB99}" dt="2023-11-12T22:15:54.815" v="0" actId="2696"/>
        <pc:sldMkLst>
          <pc:docMk/>
          <pc:sldMk cId="3587061131" sldId="415"/>
        </pc:sldMkLst>
      </pc:sldChg>
      <pc:sldChg chg="del">
        <pc:chgData name="Derrick Venning" userId="6ef9305461909ead" providerId="LiveId" clId="{D14DCDF2-0E2C-4761-A2A3-92250751DB99}" dt="2023-11-12T22:15:54.815" v="0" actId="2696"/>
        <pc:sldMkLst>
          <pc:docMk/>
          <pc:sldMk cId="2545113803" sldId="416"/>
        </pc:sldMkLst>
      </pc:sldChg>
      <pc:sldChg chg="del">
        <pc:chgData name="Derrick Venning" userId="6ef9305461909ead" providerId="LiveId" clId="{D14DCDF2-0E2C-4761-A2A3-92250751DB99}" dt="2023-11-12T22:15:54.815" v="0" actId="2696"/>
        <pc:sldMkLst>
          <pc:docMk/>
          <pc:sldMk cId="3720458664" sldId="417"/>
        </pc:sldMkLst>
      </pc:sldChg>
      <pc:sldChg chg="del">
        <pc:chgData name="Derrick Venning" userId="6ef9305461909ead" providerId="LiveId" clId="{D14DCDF2-0E2C-4761-A2A3-92250751DB99}" dt="2023-11-12T22:15:54.815" v="0" actId="2696"/>
        <pc:sldMkLst>
          <pc:docMk/>
          <pc:sldMk cId="1839332741" sldId="418"/>
        </pc:sldMkLst>
      </pc:sldChg>
      <pc:sldChg chg="del">
        <pc:chgData name="Derrick Venning" userId="6ef9305461909ead" providerId="LiveId" clId="{D14DCDF2-0E2C-4761-A2A3-92250751DB99}" dt="2023-11-12T22:15:54.815" v="0" actId="2696"/>
        <pc:sldMkLst>
          <pc:docMk/>
          <pc:sldMk cId="2163034634" sldId="419"/>
        </pc:sldMkLst>
      </pc:sldChg>
      <pc:sldChg chg="del">
        <pc:chgData name="Derrick Venning" userId="6ef9305461909ead" providerId="LiveId" clId="{D14DCDF2-0E2C-4761-A2A3-92250751DB99}" dt="2023-11-12T22:15:54.815" v="0" actId="2696"/>
        <pc:sldMkLst>
          <pc:docMk/>
          <pc:sldMk cId="1697894339" sldId="420"/>
        </pc:sldMkLst>
      </pc:sldChg>
      <pc:sldChg chg="del">
        <pc:chgData name="Derrick Venning" userId="6ef9305461909ead" providerId="LiveId" clId="{D14DCDF2-0E2C-4761-A2A3-92250751DB99}" dt="2023-11-12T22:15:54.815" v="0" actId="2696"/>
        <pc:sldMkLst>
          <pc:docMk/>
          <pc:sldMk cId="643746601" sldId="421"/>
        </pc:sldMkLst>
      </pc:sldChg>
      <pc:sldChg chg="del">
        <pc:chgData name="Derrick Venning" userId="6ef9305461909ead" providerId="LiveId" clId="{D14DCDF2-0E2C-4761-A2A3-92250751DB99}" dt="2023-11-12T22:15:54.815" v="0" actId="2696"/>
        <pc:sldMkLst>
          <pc:docMk/>
          <pc:sldMk cId="2677911765" sldId="422"/>
        </pc:sldMkLst>
      </pc:sldChg>
      <pc:sldChg chg="del">
        <pc:chgData name="Derrick Venning" userId="6ef9305461909ead" providerId="LiveId" clId="{D14DCDF2-0E2C-4761-A2A3-92250751DB99}" dt="2023-11-12T22:16:06.049" v="1" actId="2696"/>
        <pc:sldMkLst>
          <pc:docMk/>
          <pc:sldMk cId="2297390198" sldId="4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76155-8444-49D9-B98C-423BC307837B}" type="datetimeFigureOut">
              <a:rPr lang="en-GB" smtClean="0"/>
              <a:t>12/11/2023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A262F-6D1A-4336-9E3F-4BE01EC08A46}" type="slidenum">
              <a:rPr lang="en-GB" smtClean="0"/>
              <a:t>‹#›</a:t>
            </a:fld>
            <a:endParaRPr lang="en-GB"/>
          </a:p>
        </p:txBody>
      </p:sp>
    </p:spTree>
    <p:extLst>
      <p:ext uri="{BB962C8B-B14F-4D97-AF65-F5344CB8AC3E}">
        <p14:creationId xmlns:p14="http://schemas.microsoft.com/office/powerpoint/2010/main" val="207959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CBC13F-0373-4B64-B72B-6607633E80A8}"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B81343-72DB-4F46-893D-861B5E90EAD9}"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F121A0-2C21-43F4-8334-0AFD181BEEEC}"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EAA3DF4-D6F6-42DD-BAD9-BE3A1305B693}"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AA37A99-8D32-46CE-86C5-63C5EF8EFC0F}"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2E6DED2-0D1D-4873-B29D-CAEDB9B2DA38}"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0849C8C-138F-40EC-A6DB-C54C07D3A6E6}" type="datetime1">
              <a:rPr lang="en-GB" smtClean="0"/>
              <a:t>12/11/2023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A7106E-7059-493C-8416-9B7A9777F918}" type="datetime1">
              <a:rPr lang="en-GB" smtClean="0"/>
              <a:t>12/11/2023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27408-935B-49B9-B965-0A4174963271}" type="datetime1">
              <a:rPr lang="en-GB" smtClean="0"/>
              <a:t>12/11/2023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2E2E19C-B502-42F4-BACC-6C5E5BCB24A3}"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42CD2BF-F4B7-483B-8E43-76AFF2BD0F80}"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4A743E2-AE82-4F75-B032-1006D75CAF30}" type="datetime1">
              <a:rPr lang="en-GB" smtClean="0"/>
              <a:t>12/11/2023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047867" cy="433196"/>
          </a:xfrm>
          <a:prstGeom prst="rect">
            <a:avLst/>
          </a:prstGeom>
          <a:noFill/>
        </p:spPr>
        <p:txBody>
          <a:bodyPr wrap="square" rtlCol="0">
            <a:spAutoFit/>
          </a:bodyPr>
          <a:lstStyle/>
          <a:p>
            <a:r>
              <a:rPr lang="en-GB" sz="2215" b="1" dirty="0"/>
              <a:t>KS4 – Waves (TRIPLE STUDENT </a:t>
            </a:r>
            <a:r>
              <a:rPr lang="en-GB" sz="2215" b="1"/>
              <a:t>BOOKLET B)  </a:t>
            </a:r>
            <a:endParaRPr lang="en-GB" sz="2215" b="1" dirty="0"/>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WAVES</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nvGraphicFramePr>
        <p:xfrm>
          <a:off x="273050" y="6148929"/>
          <a:ext cx="6311899" cy="21996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Longitudinal wave</a:t>
                      </a:r>
                    </a:p>
                  </a:txBody>
                  <a:tcPr/>
                </a:tc>
                <a:tc>
                  <a:txBody>
                    <a:bodyPr/>
                    <a:lstStyle/>
                    <a:p>
                      <a:r>
                        <a:rPr lang="en-GB" sz="1200" dirty="0"/>
                        <a:t>In a longitudinal wave the oscillations are parallel to the direction of energy transfer.</a:t>
                      </a:r>
                    </a:p>
                  </a:txBody>
                  <a:tcPr/>
                </a:tc>
                <a:extLst>
                  <a:ext uri="{0D108BD9-81ED-4DB2-BD59-A6C34878D82A}">
                    <a16:rowId xmlns:a16="http://schemas.microsoft.com/office/drawing/2014/main" val="3986441415"/>
                  </a:ext>
                </a:extLst>
              </a:tr>
              <a:tr h="370840">
                <a:tc>
                  <a:txBody>
                    <a:bodyPr/>
                    <a:lstStyle/>
                    <a:p>
                      <a:r>
                        <a:rPr lang="en-GB" sz="1200" dirty="0"/>
                        <a:t>Transverse wave</a:t>
                      </a:r>
                    </a:p>
                  </a:txBody>
                  <a:tcPr/>
                </a:tc>
                <a:tc>
                  <a:txBody>
                    <a:bodyPr/>
                    <a:lstStyle/>
                    <a:p>
                      <a:r>
                        <a:rPr lang="en-GB" sz="1200" dirty="0"/>
                        <a:t>In a transverse wave the oscillations are perpendicular to the direction of energy transfer.</a:t>
                      </a:r>
                    </a:p>
                  </a:txBody>
                  <a:tcPr/>
                </a:tc>
                <a:extLst>
                  <a:ext uri="{0D108BD9-81ED-4DB2-BD59-A6C34878D82A}">
                    <a16:rowId xmlns:a16="http://schemas.microsoft.com/office/drawing/2014/main" val="3135617624"/>
                  </a:ext>
                </a:extLst>
              </a:tr>
              <a:tr h="370840">
                <a:tc>
                  <a:txBody>
                    <a:bodyPr/>
                    <a:lstStyle/>
                    <a:p>
                      <a:r>
                        <a:rPr lang="en-GB" sz="1200" dirty="0"/>
                        <a:t>Refraction</a:t>
                      </a:r>
                    </a:p>
                  </a:txBody>
                  <a:tcPr/>
                </a:tc>
                <a:tc>
                  <a:txBody>
                    <a:bodyPr/>
                    <a:lstStyle/>
                    <a:p>
                      <a:r>
                        <a:rPr lang="en-GB" sz="1200" dirty="0"/>
                        <a:t>Waves change speed and direction when entering a material with a different density.</a:t>
                      </a:r>
                    </a:p>
                  </a:txBody>
                  <a:tcPr/>
                </a:tc>
                <a:extLst>
                  <a:ext uri="{0D108BD9-81ED-4DB2-BD59-A6C34878D82A}">
                    <a16:rowId xmlns:a16="http://schemas.microsoft.com/office/drawing/2014/main" val="4092558228"/>
                  </a:ext>
                </a:extLst>
              </a:tr>
              <a:tr h="370840">
                <a:tc>
                  <a:txBody>
                    <a:bodyPr/>
                    <a:lstStyle/>
                    <a:p>
                      <a:r>
                        <a:rPr lang="en-GB" sz="1200" dirty="0"/>
                        <a:t>Reflection</a:t>
                      </a:r>
                    </a:p>
                  </a:txBody>
                  <a:tcPr/>
                </a:tc>
                <a:tc>
                  <a:txBody>
                    <a:bodyPr/>
                    <a:lstStyle/>
                    <a:p>
                      <a:r>
                        <a:rPr lang="en-GB" sz="1200" dirty="0"/>
                        <a:t>Reflection of Light occurs when a ray of light approaches a smooth surface and bounces back.</a:t>
                      </a:r>
                    </a:p>
                  </a:txBody>
                  <a:tcPr/>
                </a:tc>
                <a:extLst>
                  <a:ext uri="{0D108BD9-81ED-4DB2-BD59-A6C34878D82A}">
                    <a16:rowId xmlns:a16="http://schemas.microsoft.com/office/drawing/2014/main" val="1426963129"/>
                  </a:ext>
                </a:extLst>
              </a:tr>
            </a:tbl>
          </a:graphicData>
        </a:graphic>
      </p:graphicFrame>
      <p:sp>
        <p:nvSpPr>
          <p:cNvPr id="2" name="AutoShape 2" descr="20 Astounding Facts About Electromagnetic Waves - Facts.net">
            <a:extLst>
              <a:ext uri="{FF2B5EF4-FFF2-40B4-BE49-F238E27FC236}">
                <a16:creationId xmlns:a16="http://schemas.microsoft.com/office/drawing/2014/main" id="{9D1E7D31-501C-AF2B-2C3C-E204507ECD97}"/>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20D5224C-AF21-F898-F06F-B7AF8100C3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62621" y="2688502"/>
            <a:ext cx="2701791" cy="2291842"/>
          </a:xfrm>
          <a:prstGeom prst="rect">
            <a:avLst/>
          </a:prstGeom>
        </p:spPr>
      </p:pic>
      <p:sp>
        <p:nvSpPr>
          <p:cNvPr id="4" name="Slide Number Placeholder 3">
            <a:extLst>
              <a:ext uri="{FF2B5EF4-FFF2-40B4-BE49-F238E27FC236}">
                <a16:creationId xmlns:a16="http://schemas.microsoft.com/office/drawing/2014/main" id="{81778A39-C6DF-F059-4065-20356B7CF9B0}"/>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467385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Emission &amp; Absorption of infra red radiation</a:t>
            </a:r>
          </a:p>
          <a:p>
            <a:pPr>
              <a:lnSpc>
                <a:spcPct val="150000"/>
              </a:lnSpc>
            </a:pPr>
            <a:r>
              <a:rPr lang="en-GB" sz="1200" dirty="0">
                <a:solidFill>
                  <a:schemeClr val="tx1"/>
                </a:solidFill>
              </a:rPr>
              <a:t>1. What is meant by infra red radiation?</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What is meant by the terms emission &amp; absorption?</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3. Which surfaces are better at emitting infra red radiation? </a:t>
            </a:r>
          </a:p>
          <a:p>
            <a:pPr>
              <a:lnSpc>
                <a:spcPct val="150000"/>
              </a:lnSpc>
            </a:pPr>
            <a:r>
              <a:rPr lang="en-GB" sz="1200" dirty="0">
                <a:solidFill>
                  <a:schemeClr val="tx1"/>
                </a:solidFill>
              </a:rPr>
              <a:t>…………………………………………………………………………………………………………………………………………………………………</a:t>
            </a:r>
          </a:p>
          <a:p>
            <a:pPr>
              <a:lnSpc>
                <a:spcPct val="150000"/>
              </a:lnSpc>
            </a:pPr>
            <a:r>
              <a:rPr lang="en-GB" sz="1200" dirty="0">
                <a:solidFill>
                  <a:schemeClr val="tx1"/>
                </a:solidFill>
              </a:rPr>
              <a:t>4. Which surfaces are better at reflecting infra red radiation? </a:t>
            </a:r>
          </a:p>
          <a:p>
            <a:pPr>
              <a:lnSpc>
                <a:spcPct val="150000"/>
              </a:lnSpc>
            </a:pPr>
            <a:r>
              <a:rPr lang="en-GB" sz="1200" dirty="0">
                <a:solidFill>
                  <a:schemeClr val="tx1"/>
                </a:solidFill>
              </a:rPr>
              <a:t>.……………………………………………………………………………………………………………………………………………………………....</a:t>
            </a:r>
          </a:p>
          <a:p>
            <a:pPr>
              <a:lnSpc>
                <a:spcPct val="150000"/>
              </a:lnSpc>
            </a:pPr>
            <a:r>
              <a:rPr lang="en-GB" sz="1200" dirty="0">
                <a:solidFill>
                  <a:schemeClr val="tx1"/>
                </a:solidFill>
              </a:rPr>
              <a:t>5. Suggest why solar heating panels are dull black colour</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The sun releases what parts of the electromagnetic spectrum?</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7. What is meant by the term ‘ a perfect black body’?</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8. When radiation is given out or taken in we can say it is</a:t>
            </a:r>
          </a:p>
          <a:p>
            <a:pPr>
              <a:lnSpc>
                <a:spcPct val="150000"/>
              </a:lnSpc>
            </a:pPr>
            <a:r>
              <a:rPr lang="en-GB" sz="1200" dirty="0">
                <a:solidFill>
                  <a:schemeClr val="tx1"/>
                </a:solidFill>
              </a:rPr>
              <a:t>…………………………………………     or ……………………………………</a:t>
            </a:r>
          </a:p>
          <a:p>
            <a:pPr>
              <a:lnSpc>
                <a:spcPct val="150000"/>
              </a:lnSpc>
            </a:pPr>
            <a:r>
              <a:rPr lang="en-GB" sz="1200" dirty="0">
                <a:solidFill>
                  <a:schemeClr val="tx1"/>
                </a:solidFill>
              </a:rPr>
              <a:t>9. Which surfaces are better at absorbing infra red radiation? </a:t>
            </a:r>
          </a:p>
          <a:p>
            <a:pPr>
              <a:lnSpc>
                <a:spcPct val="150000"/>
              </a:lnSpc>
            </a:pPr>
            <a:r>
              <a:rPr lang="en-GB" sz="1200" dirty="0">
                <a:solidFill>
                  <a:schemeClr val="tx1"/>
                </a:solidFill>
              </a:rPr>
              <a:t>……………………………………………………………………………………………………………………………………………………………….</a:t>
            </a:r>
          </a:p>
          <a:p>
            <a:pPr>
              <a:lnSpc>
                <a:spcPct val="150000"/>
              </a:lnSpc>
            </a:pPr>
            <a:r>
              <a:rPr lang="en-GB" sz="1200" dirty="0">
                <a:solidFill>
                  <a:schemeClr val="tx1"/>
                </a:solidFill>
              </a:rPr>
              <a:t>10. Which surfaces give out the least amount of infra red radiation?</a:t>
            </a:r>
          </a:p>
          <a:p>
            <a:pPr>
              <a:lnSpc>
                <a:spcPct val="150000"/>
              </a:lnSpc>
            </a:pPr>
            <a:r>
              <a:rPr lang="en-GB" sz="1200" dirty="0">
                <a:solidFill>
                  <a:schemeClr val="tx1"/>
                </a:solidFill>
              </a:rPr>
              <a:t>.......................................................................................................................................................................</a:t>
            </a:r>
          </a:p>
          <a:p>
            <a:pPr>
              <a:lnSpc>
                <a:spcPct val="150000"/>
              </a:lnSpc>
            </a:pPr>
            <a:r>
              <a:rPr lang="en-GB" sz="1200" dirty="0">
                <a:solidFill>
                  <a:schemeClr val="tx1"/>
                </a:solidFill>
              </a:rPr>
              <a:t>11. What is the name of an object that does not reflect or transmit any radiation?</a:t>
            </a:r>
          </a:p>
          <a:p>
            <a:pPr>
              <a:lnSpc>
                <a:spcPct val="150000"/>
              </a:lnSpc>
            </a:pPr>
            <a:r>
              <a:rPr lang="en-GB" sz="1200" dirty="0">
                <a:solidFill>
                  <a:schemeClr val="tx1"/>
                </a:solidFill>
              </a:rPr>
              <a:t>…………………………………………………………………………………………………………………………………………………………………</a:t>
            </a:r>
          </a:p>
        </p:txBody>
      </p:sp>
      <p:sp>
        <p:nvSpPr>
          <p:cNvPr id="10" name="Slide Number Placeholder 9">
            <a:extLst>
              <a:ext uri="{FF2B5EF4-FFF2-40B4-BE49-F238E27FC236}">
                <a16:creationId xmlns:a16="http://schemas.microsoft.com/office/drawing/2014/main" id="{03F14AEA-ACED-6092-B008-0B9594BA068B}"/>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101998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YOU DO  Wrong answers – Perfect black bodies and radiation</a:t>
            </a:r>
          </a:p>
          <a:p>
            <a:pPr marL="171450" indent="-171450">
              <a:lnSpc>
                <a:spcPct val="150000"/>
              </a:lnSpc>
              <a:buFont typeface="Arial" panose="020B0604020202020204" pitchFamily="34" charset="0"/>
              <a:buChar char="•"/>
            </a:pPr>
            <a:r>
              <a:rPr lang="en-GB" sz="1200" dirty="0">
                <a:solidFill>
                  <a:schemeClr val="tx1"/>
                </a:solidFill>
              </a:rPr>
              <a:t>Read the passage below. There are 20 scientific detail mistakes. Underline </a:t>
            </a:r>
            <a:r>
              <a:rPr lang="en-GB" sz="1200" b="1" u="sng" dirty="0">
                <a:solidFill>
                  <a:schemeClr val="tx1"/>
                </a:solidFill>
              </a:rPr>
              <a:t>incorrect</a:t>
            </a:r>
            <a:r>
              <a:rPr lang="en-GB" sz="1200" dirty="0">
                <a:solidFill>
                  <a:schemeClr val="tx1"/>
                </a:solidFill>
              </a:rPr>
              <a:t> words/phrases, and correct them.</a:t>
            </a:r>
          </a:p>
          <a:p>
            <a:pPr algn="ctr"/>
            <a:endParaRPr lang="en-GB" sz="1200" dirty="0">
              <a:solidFill>
                <a:schemeClr val="tx1"/>
              </a:solidFill>
            </a:endParaRPr>
          </a:p>
          <a:p>
            <a:pPr>
              <a:lnSpc>
                <a:spcPct val="150000"/>
              </a:lnSpc>
            </a:pPr>
            <a:r>
              <a:rPr lang="en-GB" sz="1200" dirty="0">
                <a:solidFill>
                  <a:schemeClr val="tx1"/>
                </a:solidFill>
              </a:rPr>
              <a:t>A</a:t>
            </a:r>
            <a:r>
              <a:rPr lang="en-GB" sz="1200" b="0" dirty="0">
                <a:solidFill>
                  <a:schemeClr val="tx1"/>
                </a:solidFill>
                <a:effectLst/>
              </a:rPr>
              <a:t>ll objects emit electromagnetic radiation over a range of wavelengths. </a:t>
            </a:r>
            <a:r>
              <a:rPr lang="en-GB" sz="1200" b="0" i="0" dirty="0">
                <a:solidFill>
                  <a:schemeClr val="tx1"/>
                </a:solidFill>
                <a:effectLst/>
              </a:rPr>
              <a:t>The </a:t>
            </a:r>
            <a:r>
              <a:rPr lang="en-GB" sz="1200" i="0" dirty="0">
                <a:solidFill>
                  <a:schemeClr val="tx1"/>
                </a:solidFill>
                <a:effectLst/>
              </a:rPr>
              <a:t>cooler</a:t>
            </a:r>
            <a:r>
              <a:rPr lang="en-GB" sz="1200" b="0" i="0" dirty="0">
                <a:solidFill>
                  <a:schemeClr val="tx1"/>
                </a:solidFill>
                <a:effectLst/>
              </a:rPr>
              <a:t> object, the more  infrared radiation it radiates in a given time whilst </a:t>
            </a:r>
            <a:r>
              <a:rPr lang="en-GB" sz="1200" b="0" dirty="0">
                <a:solidFill>
                  <a:schemeClr val="tx1"/>
                </a:solidFill>
                <a:effectLst/>
              </a:rPr>
              <a:t>a hotter object radiates less</a:t>
            </a:r>
            <a:r>
              <a:rPr lang="en-GB" sz="1200" b="0" i="0" dirty="0">
                <a:solidFill>
                  <a:srgbClr val="FF0000"/>
                </a:solidFill>
                <a:effectLst/>
                <a:latin typeface="__Plus_Jakarta_Sans_23faeb"/>
              </a:rPr>
              <a:t>. </a:t>
            </a:r>
            <a:r>
              <a:rPr lang="en-GB" sz="1200" b="0" i="0" dirty="0">
                <a:solidFill>
                  <a:schemeClr val="tx1"/>
                </a:solidFill>
                <a:effectLst/>
              </a:rPr>
              <a:t>At thermodynamic equilibrium, the rate at which an object absorbs radiation is more than the rate at which it emits it. A perfect absorber emits all electromagnetic radiation incident on it; such an object is called a </a:t>
            </a:r>
            <a:r>
              <a:rPr lang="en-GB" sz="1200" b="0" i="0" dirty="0" err="1">
                <a:solidFill>
                  <a:schemeClr val="tx1"/>
                </a:solidFill>
                <a:effectLst/>
              </a:rPr>
              <a:t>whitebody</a:t>
            </a:r>
            <a:r>
              <a:rPr lang="en-GB" sz="1200" b="0" i="0" dirty="0">
                <a:solidFill>
                  <a:schemeClr val="tx1"/>
                </a:solidFill>
                <a:effectLst/>
              </a:rPr>
              <a:t>. An object that absorbs all of the radiation incident on it and does not reflect or transmit any radiation is called a faulty black body. Since a good absorber is also a good emitter, a perfect black body would be the worst possible emitter too. As a result, an object which perfectly absorbs all radiation will be white. This is because the colour black is what is seen when all colours from the visible light spectrum are reflected. The </a:t>
            </a:r>
            <a:r>
              <a:rPr lang="en-GB" sz="1200" dirty="0">
                <a:solidFill>
                  <a:schemeClr val="tx1"/>
                </a:solidFill>
              </a:rPr>
              <a:t>colour </a:t>
            </a:r>
            <a:r>
              <a:rPr lang="en-GB" sz="1200" b="0" i="0" dirty="0">
                <a:solidFill>
                  <a:schemeClr val="tx1"/>
                </a:solidFill>
                <a:effectLst/>
              </a:rPr>
              <a:t>of a body is linked to the balance between the amounts of radiation absorbed and emitted. If the rate of absorption is lower than the rate of emission, then the objects temperature is constant. If absorption &amp; emission rates are equal ,then the temperature will be fall but if absorption is less than the rate of emission, then temperature is increasing.</a:t>
            </a:r>
          </a:p>
          <a:p>
            <a:pPr algn="l"/>
            <a:endParaRPr lang="en-GB" sz="1200" dirty="0">
              <a:solidFill>
                <a:schemeClr val="tx1"/>
              </a:solidFill>
              <a:latin typeface="__Plus_Jakarta_Sans_23faeb"/>
            </a:endParaRPr>
          </a:p>
          <a:p>
            <a:pPr algn="l">
              <a:lnSpc>
                <a:spcPct val="150000"/>
              </a:lnSpc>
            </a:pPr>
            <a:r>
              <a:rPr lang="en-GB" sz="1200" b="0" i="0" dirty="0">
                <a:solidFill>
                  <a:schemeClr val="tx1"/>
                </a:solidFill>
                <a:effectLst/>
              </a:rPr>
              <a:t>The temperature of the Earth depends on many factors including the concentration of greenhouse gases such as oxygen, nitrogen and carbon dioxide. The Earth’s temperature also depends on the rates at which light radiation and  infrared radiation  are absorbed and emitted by the Earth’s core and atmosphere. When visible light and infrared radiation are emitted by the surface of the Earth, the surface gets hotter. The Earth also radiates lower frequency infrared radiation. Some of this infrared radiation is transmitted through the atmosphere back out into space, and some is absorbed by water vapour in the atmosphere. The greenhouse gases take in infrared radiation in all directions – some out into space and some back towards Earth, which is then reabsorbed.</a:t>
            </a:r>
          </a:p>
          <a:p>
            <a:pPr algn="l">
              <a:buFont typeface="Arial" panose="020B0604020202020204" pitchFamily="34" charset="0"/>
              <a:buChar char="•"/>
            </a:pPr>
            <a:endParaRPr lang="en-GB" sz="1200" b="0" i="0" dirty="0">
              <a:solidFill>
                <a:srgbClr val="FF0000"/>
              </a:solidFill>
              <a:effectLst/>
              <a:latin typeface="__Plus_Jakarta_Sans_23faeb"/>
            </a:endParaRPr>
          </a:p>
        </p:txBody>
      </p:sp>
      <p:sp>
        <p:nvSpPr>
          <p:cNvPr id="2" name="Slide Number Placeholder 1">
            <a:extLst>
              <a:ext uri="{FF2B5EF4-FFF2-40B4-BE49-F238E27FC236}">
                <a16:creationId xmlns:a16="http://schemas.microsoft.com/office/drawing/2014/main" id="{0EC9AA20-D30B-9336-F404-674202BF1E67}"/>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405354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It didn’t – Black bodies and infra red radiation</a:t>
            </a:r>
          </a:p>
          <a:p>
            <a:pPr>
              <a:lnSpc>
                <a:spcPct val="150000"/>
              </a:lnSpc>
            </a:pPr>
            <a:endParaRPr lang="en-GB" sz="1200" dirty="0">
              <a:solidFill>
                <a:schemeClr val="tx1"/>
              </a:solidFill>
            </a:endParaRPr>
          </a:p>
          <a:p>
            <a:pPr>
              <a:lnSpc>
                <a:spcPct val="150000"/>
              </a:lnSpc>
            </a:pPr>
            <a:r>
              <a:rPr lang="en-GB" sz="1200" dirty="0">
                <a:solidFill>
                  <a:schemeClr val="tx1"/>
                </a:solidFill>
              </a:rPr>
              <a:t>I DO: How would the temperature of an object be affected if it didn’t absorb or emit infrared radiation?</a:t>
            </a: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r>
              <a:rPr lang="en-GB" sz="1200" dirty="0">
                <a:solidFill>
                  <a:schemeClr val="tx1"/>
                </a:solidFill>
              </a:rPr>
              <a:t>WE DO: How would the temperature of an object be affected if it didn’t have a light colour?</a:t>
            </a: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dirty="0">
                <a:solidFill>
                  <a:schemeClr val="tx1"/>
                </a:solidFill>
              </a:rPr>
              <a:t>YOU DO: How would the temperature of an object be affected if it didn’t emit radiation?</a:t>
            </a:r>
          </a:p>
          <a:p>
            <a:pPr>
              <a:lnSpc>
                <a:spcPct val="150000"/>
              </a:lnSpc>
            </a:pPr>
            <a:r>
              <a:rPr lang="en-GB" sz="1200" dirty="0">
                <a:solidFill>
                  <a:schemeClr val="tx1"/>
                </a:solidFill>
              </a:rPr>
              <a:t>………………………………………………………………………………………………………………………………………………………………</a:t>
            </a:r>
          </a:p>
          <a:p>
            <a:pPr>
              <a:lnSpc>
                <a:spcPct val="150000"/>
              </a:lnSpc>
            </a:pPr>
            <a:r>
              <a:rPr lang="en-GB" sz="1200" dirty="0">
                <a:solidFill>
                  <a:schemeClr val="tx1"/>
                </a:solidFill>
              </a:rPr>
              <a:t>YOU DO: How would the temperature of an object be affected if it didn’t absorb radiation?</a:t>
            </a:r>
          </a:p>
          <a:p>
            <a:pPr>
              <a:lnSpc>
                <a:spcPct val="150000"/>
              </a:lnSpc>
            </a:pPr>
            <a:r>
              <a:rPr lang="en-GB" sz="1200" dirty="0">
                <a:solidFill>
                  <a:schemeClr val="tx1"/>
                </a:solidFill>
              </a:rPr>
              <a:t>……………………………………………………………………………………………………………………………………………………………..</a:t>
            </a:r>
          </a:p>
          <a:p>
            <a:pPr>
              <a:lnSpc>
                <a:spcPct val="150000"/>
              </a:lnSpc>
            </a:pPr>
            <a:r>
              <a:rPr lang="en-GB" sz="1200" dirty="0">
                <a:solidFill>
                  <a:schemeClr val="tx1"/>
                </a:solidFill>
              </a:rPr>
              <a:t>YOU DO: How would the temperature of a black body be affected if it wasn’t black?</a:t>
            </a:r>
          </a:p>
          <a:p>
            <a:pPr>
              <a:lnSpc>
                <a:spcPct val="150000"/>
              </a:lnSpc>
            </a:pPr>
            <a:r>
              <a:rPr lang="en-GB" sz="1200" dirty="0">
                <a:solidFill>
                  <a:schemeClr val="tx1"/>
                </a:solidFill>
              </a:rPr>
              <a:t>……………………………………………………………………………………………………………………………………………………………..</a:t>
            </a:r>
          </a:p>
          <a:p>
            <a:pPr>
              <a:lnSpc>
                <a:spcPct val="150000"/>
              </a:lnSpc>
            </a:pPr>
            <a:r>
              <a:rPr lang="en-GB" sz="1200" dirty="0">
                <a:solidFill>
                  <a:schemeClr val="tx1"/>
                </a:solidFill>
              </a:rPr>
              <a:t>YOU DO: How would the infra red radiation detected from Leslie’s Cube be affected if you didn’t maintain a constant gap between detector and cube?</a:t>
            </a:r>
          </a:p>
          <a:p>
            <a:pPr>
              <a:lnSpc>
                <a:spcPct val="150000"/>
              </a:lnSpc>
            </a:pPr>
            <a:r>
              <a:rPr lang="en-GB" sz="1200" dirty="0">
                <a:solidFill>
                  <a:schemeClr val="tx1"/>
                </a:solidFill>
              </a:rPr>
              <a:t>……………………………………………………………………………………………………………………………………………………………..</a:t>
            </a:r>
          </a:p>
          <a:p>
            <a:pPr>
              <a:lnSpc>
                <a:spcPct val="150000"/>
              </a:lnSpc>
            </a:pPr>
            <a:r>
              <a:rPr lang="en-GB" sz="1200" dirty="0">
                <a:solidFill>
                  <a:schemeClr val="tx1"/>
                </a:solidFill>
              </a:rPr>
              <a:t>YOU DO: How would the temperature of the earth be affected if greenhouse gases didn’t exist in the atmosphere?</a:t>
            </a:r>
          </a:p>
          <a:p>
            <a:pPr>
              <a:lnSpc>
                <a:spcPct val="150000"/>
              </a:lnSpc>
            </a:pPr>
            <a:r>
              <a:rPr lang="en-GB" sz="1200" dirty="0">
                <a:solidFill>
                  <a:schemeClr val="tx1"/>
                </a:solidFill>
              </a:rPr>
              <a:t>……………………………………………………………………………………………………………………………………………………………..</a:t>
            </a:r>
          </a:p>
        </p:txBody>
      </p:sp>
      <p:sp>
        <p:nvSpPr>
          <p:cNvPr id="7" name="Slide Number Placeholder 6">
            <a:extLst>
              <a:ext uri="{FF2B5EF4-FFF2-40B4-BE49-F238E27FC236}">
                <a16:creationId xmlns:a16="http://schemas.microsoft.com/office/drawing/2014/main" id="{EE1C994B-E7ED-FAA4-378B-003B317B02A5}"/>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36183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Spaced Retrieval – radiation and the Earths atmosphere</a:t>
            </a:r>
          </a:p>
          <a:p>
            <a:pPr>
              <a:lnSpc>
                <a:spcPct val="150000"/>
              </a:lnSpc>
            </a:pPr>
            <a:r>
              <a:rPr lang="en-GB" sz="1200" dirty="0">
                <a:solidFill>
                  <a:schemeClr val="tx1"/>
                </a:solidFill>
              </a:rPr>
              <a:t>The earth’s temperature depends on the absorption of infrared radiation from the sun and the emission of radiation from the Earth’s surface and atmosphere. What can you remember about the greenhouse effect and global warming?</a:t>
            </a:r>
          </a:p>
          <a:p>
            <a:pPr>
              <a:lnSpc>
                <a:spcPct val="150000"/>
              </a:lnSpc>
            </a:pPr>
            <a:r>
              <a:rPr lang="en-GB" sz="1200" dirty="0">
                <a:solidFill>
                  <a:schemeClr val="tx1"/>
                </a:solidFill>
              </a:rPr>
              <a:t>1. What is meant by the term ‘global warming?</a:t>
            </a:r>
          </a:p>
          <a:p>
            <a:pPr>
              <a:lnSpc>
                <a:spcPct val="150000"/>
              </a:lnSpc>
            </a:pPr>
            <a:r>
              <a:rPr lang="en-GB" sz="1200" dirty="0">
                <a:solidFill>
                  <a:schemeClr val="tx1"/>
                </a:solidFill>
              </a:rPr>
              <a:t>………………………………………………………………………………………………………………………………………………….…..……......…………………………………………………………………………………………………………………………………………….……..………….</a:t>
            </a:r>
          </a:p>
          <a:p>
            <a:pPr>
              <a:lnSpc>
                <a:spcPct val="150000"/>
              </a:lnSpc>
            </a:pPr>
            <a:r>
              <a:rPr lang="en-GB" sz="1200" dirty="0">
                <a:solidFill>
                  <a:schemeClr val="tx1"/>
                </a:solidFill>
              </a:rPr>
              <a:t>2. Name 3 greenhouse gases? ………………………………………………………………………………………………………………………………………………….…..……......…………………………………………………………………………………………………………………………………………….……..………….</a:t>
            </a:r>
          </a:p>
          <a:p>
            <a:pPr>
              <a:lnSpc>
                <a:spcPct val="150000"/>
              </a:lnSpc>
            </a:pPr>
            <a:r>
              <a:rPr lang="en-GB" sz="1200" dirty="0">
                <a:solidFill>
                  <a:schemeClr val="tx1"/>
                </a:solidFill>
              </a:rPr>
              <a:t>3. Suggest 3 ways that carbon dioxide levels are increasing in the Earth’s atmosphere? ………………………………………………………………………………………………………………………………………………….…..……......…………………………………………………………………………………………………………………………………………….……..………….</a:t>
            </a:r>
          </a:p>
          <a:p>
            <a:pPr>
              <a:lnSpc>
                <a:spcPct val="150000"/>
              </a:lnSpc>
            </a:pPr>
            <a:r>
              <a:rPr lang="en-GB" sz="1200" dirty="0">
                <a:solidFill>
                  <a:schemeClr val="tx1"/>
                </a:solidFill>
              </a:rPr>
              <a:t>4.Explain why deforestation increases carbon dioxide levels ………………………………………………………………………………………………………………………………………………….…..……….. …………………………………………………………………………………………………………………………………………….……..………….</a:t>
            </a:r>
          </a:p>
          <a:p>
            <a:pPr>
              <a:lnSpc>
                <a:spcPct val="150000"/>
              </a:lnSpc>
            </a:pPr>
            <a:r>
              <a:rPr lang="en-GB" sz="1200" dirty="0">
                <a:solidFill>
                  <a:schemeClr val="tx1"/>
                </a:solidFill>
              </a:rPr>
              <a:t>5. Explain why burning fossil fuels increases carbon dioxide levels ………………………………………………………………………………………………………………………………………………….…..…….....</a:t>
            </a:r>
          </a:p>
          <a:p>
            <a:pPr>
              <a:lnSpc>
                <a:spcPct val="150000"/>
              </a:lnSpc>
            </a:pPr>
            <a:r>
              <a:rPr lang="en-GB" sz="1200" dirty="0">
                <a:solidFill>
                  <a:schemeClr val="tx1"/>
                </a:solidFill>
              </a:rPr>
              <a:t>………………………………………………………………………………………………………………………………………………….…..……….. 6.Explain what is meant by the term ‘greenhouse effect’?</a:t>
            </a:r>
          </a:p>
          <a:p>
            <a:pPr>
              <a:lnSpc>
                <a:spcPct val="150000"/>
              </a:lnSpc>
            </a:pPr>
            <a:r>
              <a:rPr lang="en-GB" sz="1200" dirty="0">
                <a:solidFill>
                  <a:schemeClr val="tx1"/>
                </a:solidFill>
              </a:rPr>
              <a:t>………………………………………………………………………………………………………………………………………………….…..……….. ………………………………………………………………………………………………………………………………………………….…..……......…………………………………………………………………………………………………………………………………………….……..………….</a:t>
            </a:r>
          </a:p>
          <a:p>
            <a:pPr>
              <a:lnSpc>
                <a:spcPct val="150000"/>
              </a:lnSpc>
            </a:pPr>
            <a:r>
              <a:rPr lang="en-GB" sz="1200" dirty="0">
                <a:solidFill>
                  <a:schemeClr val="tx1"/>
                </a:solidFill>
              </a:rPr>
              <a:t>7. Suggest 2 consequences of global warming ………………………………………………………………………………………………………………………………………………….…..……......…………………………………………………………………………………………………………………………………………….……..………….</a:t>
            </a:r>
          </a:p>
          <a:p>
            <a:pPr>
              <a:lnSpc>
                <a:spcPct val="150000"/>
              </a:lnSpc>
            </a:pPr>
            <a:r>
              <a:rPr lang="en-GB" sz="1200" dirty="0">
                <a:solidFill>
                  <a:schemeClr val="tx1"/>
                </a:solidFill>
              </a:rPr>
              <a:t>8.What is meant by the term ‘carbon footprint’?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9. Suggest 2 ways to reduce the carbon footprint of a company</a:t>
            </a:r>
          </a:p>
          <a:p>
            <a:pPr>
              <a:lnSpc>
                <a:spcPct val="150000"/>
              </a:lnSpc>
            </a:pPr>
            <a:r>
              <a:rPr lang="en-GB" sz="1200" dirty="0">
                <a:solidFill>
                  <a:schemeClr val="tx1"/>
                </a:solidFill>
              </a:rPr>
              <a:t>………………………………………………………………………………………………………………………………………………….…..…….....</a:t>
            </a:r>
          </a:p>
          <a:p>
            <a:pPr>
              <a:lnSpc>
                <a:spcPct val="150000"/>
              </a:lnSpc>
            </a:pPr>
            <a:endParaRPr lang="en-GB" sz="1200" b="1" u="sng" dirty="0">
              <a:solidFill>
                <a:schemeClr val="tx1"/>
              </a:solidFill>
            </a:endParaRPr>
          </a:p>
        </p:txBody>
      </p:sp>
      <p:sp>
        <p:nvSpPr>
          <p:cNvPr id="8" name="Slide Number Placeholder 7">
            <a:extLst>
              <a:ext uri="{FF2B5EF4-FFF2-40B4-BE49-F238E27FC236}">
                <a16:creationId xmlns:a16="http://schemas.microsoft.com/office/drawing/2014/main" id="{DC414699-1BAB-91C7-6933-3B0CBB4BB209}"/>
              </a:ext>
            </a:extLst>
          </p:cNvPr>
          <p:cNvSpPr>
            <a:spLocks noGrp="1"/>
          </p:cNvSpPr>
          <p:nvPr>
            <p:ph type="sldNum" sz="quarter" idx="12"/>
          </p:nvPr>
        </p:nvSpPr>
        <p:spPr/>
        <p:txBody>
          <a:bodyPr/>
          <a:lstStyle/>
          <a:p>
            <a:fld id="{A49C798E-A141-4728-B2C1-C020555BD9EF}" type="slidenum">
              <a:rPr lang="en-GB" smtClean="0"/>
              <a:t>13</a:t>
            </a:fld>
            <a:endParaRPr lang="en-GB" dirty="0"/>
          </a:p>
        </p:txBody>
      </p:sp>
    </p:spTree>
    <p:extLst>
      <p:ext uri="{BB962C8B-B14F-4D97-AF65-F5344CB8AC3E}">
        <p14:creationId xmlns:p14="http://schemas.microsoft.com/office/powerpoint/2010/main" val="404976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8302914"/>
          </a:xfrm>
          <a:prstGeom prst="rect">
            <a:avLst/>
          </a:prstGeom>
          <a:noFill/>
        </p:spPr>
        <p:txBody>
          <a:bodyPr wrap="square">
            <a:spAutoFit/>
          </a:bodyPr>
          <a:lstStyle/>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Q1. The diagram shows the design of a solar cooker. The cooker heats water using infrared radiation from the Sun.</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Why is the inside of the large curved dish covered with shiny metal foil?</a:t>
            </a: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(1)</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Which would be the best colour to paint the outside of the metal cooking pot?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Draw a ring around the correct answer.         black	   silver	     white</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G</a:t>
            </a:r>
            <a:r>
              <a:rPr lang="en-GB" sz="1200" dirty="0">
                <a:effectLst/>
                <a:ea typeface="Times New Roman" panose="02020603050405020304" pitchFamily="18" charset="0"/>
                <a:cs typeface="Times New Roman" panose="02020603050405020304" pitchFamily="18" charset="0"/>
              </a:rPr>
              <a:t>ive a reason for your answer.</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(2)</a:t>
            </a: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EAA9CEB-7D5F-7424-DA61-449DD824F097}"/>
              </a:ext>
            </a:extLst>
          </p:cNvPr>
          <p:cNvPicPr>
            <a:picLocks noChangeAspect="1"/>
          </p:cNvPicPr>
          <p:nvPr/>
        </p:nvPicPr>
        <p:blipFill>
          <a:blip r:embed="rId2"/>
          <a:stretch>
            <a:fillRect/>
          </a:stretch>
        </p:blipFill>
        <p:spPr>
          <a:xfrm>
            <a:off x="1446221" y="1427472"/>
            <a:ext cx="3491540" cy="2321568"/>
          </a:xfrm>
          <a:prstGeom prst="rect">
            <a:avLst/>
          </a:prstGeom>
        </p:spPr>
      </p:pic>
      <p:sp>
        <p:nvSpPr>
          <p:cNvPr id="6" name="Slide Number Placeholder 5">
            <a:extLst>
              <a:ext uri="{FF2B5EF4-FFF2-40B4-BE49-F238E27FC236}">
                <a16:creationId xmlns:a16="http://schemas.microsoft.com/office/drawing/2014/main" id="{A79613B3-347E-935C-B14E-D21FC8C61157}"/>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366302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789953"/>
          </a:xfrm>
          <a:prstGeom prst="rect">
            <a:avLst/>
          </a:prstGeom>
          <a:noFill/>
        </p:spPr>
        <p:txBody>
          <a:bodyPr wrap="square">
            <a:spAutoFit/>
          </a:bodyPr>
          <a:lstStyle/>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Q2. (b)     A student set up the following equipment. The 3 metal plates are the same distance from the heater. The surfaces of each of the 3 metal plates are different colours.</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The student switched the heater on for 10 minutes. The thermometers were read before the heater was switched on. The thermometers were read again just after the heaters were switched off. The readings are shown in the table.</a:t>
            </a: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marL="285750" indent="-285750">
              <a:lnSpc>
                <a:spcPct val="150000"/>
              </a:lnSpc>
              <a:spcBef>
                <a:spcPts val="1200"/>
              </a:spcBef>
              <a:spcAft>
                <a:spcPts val="800"/>
              </a:spcAft>
              <a:buAutoNum type="romanLcParenBoth"/>
            </a:pPr>
            <a:r>
              <a:rPr lang="en-GB" sz="1200" dirty="0">
                <a:effectLst/>
                <a:ea typeface="Times New Roman" panose="02020603050405020304" pitchFamily="18" charset="0"/>
                <a:cs typeface="Times New Roman" panose="02020603050405020304" pitchFamily="18" charset="0"/>
              </a:rPr>
              <a:t>Which set of readings, 1, 2 or 3, is most likely to have been taken from the thermometer labelled L?    …………………………….. Give a reason for your answer.</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(2)</a:t>
            </a:r>
          </a:p>
        </p:txBody>
      </p:sp>
      <p:pic>
        <p:nvPicPr>
          <p:cNvPr id="7" name="Picture 6">
            <a:extLst>
              <a:ext uri="{FF2B5EF4-FFF2-40B4-BE49-F238E27FC236}">
                <a16:creationId xmlns:a16="http://schemas.microsoft.com/office/drawing/2014/main" id="{F8A365A3-D0D2-41AC-F35A-E0B5E8E35438}"/>
              </a:ext>
            </a:extLst>
          </p:cNvPr>
          <p:cNvPicPr>
            <a:picLocks noChangeAspect="1"/>
          </p:cNvPicPr>
          <p:nvPr/>
        </p:nvPicPr>
        <p:blipFill>
          <a:blip r:embed="rId2"/>
          <a:stretch>
            <a:fillRect/>
          </a:stretch>
        </p:blipFill>
        <p:spPr>
          <a:xfrm>
            <a:off x="1144593" y="1427472"/>
            <a:ext cx="4228571" cy="2352381"/>
          </a:xfrm>
          <a:prstGeom prst="rect">
            <a:avLst/>
          </a:prstGeom>
        </p:spPr>
      </p:pic>
      <p:pic>
        <p:nvPicPr>
          <p:cNvPr id="12" name="Picture 11">
            <a:extLst>
              <a:ext uri="{FF2B5EF4-FFF2-40B4-BE49-F238E27FC236}">
                <a16:creationId xmlns:a16="http://schemas.microsoft.com/office/drawing/2014/main" id="{331B2A40-293E-F693-20C9-4F555F477625}"/>
              </a:ext>
            </a:extLst>
          </p:cNvPr>
          <p:cNvPicPr>
            <a:picLocks noChangeAspect="1"/>
          </p:cNvPicPr>
          <p:nvPr/>
        </p:nvPicPr>
        <p:blipFill>
          <a:blip r:embed="rId3"/>
          <a:stretch>
            <a:fillRect/>
          </a:stretch>
        </p:blipFill>
        <p:spPr>
          <a:xfrm>
            <a:off x="1606639" y="5309535"/>
            <a:ext cx="3334215" cy="1382204"/>
          </a:xfrm>
          <a:prstGeom prst="rect">
            <a:avLst/>
          </a:prstGeom>
        </p:spPr>
      </p:pic>
      <p:sp>
        <p:nvSpPr>
          <p:cNvPr id="3" name="Slide Number Placeholder 2">
            <a:extLst>
              <a:ext uri="{FF2B5EF4-FFF2-40B4-BE49-F238E27FC236}">
                <a16:creationId xmlns:a16="http://schemas.microsoft.com/office/drawing/2014/main" id="{BFBD91F4-7328-5CFF-CF51-7D03A7F72343}"/>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141213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977697"/>
          </a:xfrm>
          <a:prstGeom prst="rect">
            <a:avLst/>
          </a:prstGeom>
          <a:noFill/>
        </p:spPr>
        <p:txBody>
          <a:bodyPr wrap="square">
            <a:spAutoFit/>
          </a:bodyPr>
          <a:lstStyle/>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(ii)     Which one of the following was not a control variable in this experiment? Put a tick next to your answer.   (1)</a:t>
            </a:r>
          </a:p>
          <a:p>
            <a:pPr marL="171450" indent="-171450">
              <a:lnSpc>
                <a:spcPct val="150000"/>
              </a:lnSpc>
              <a:spcBef>
                <a:spcPts val="1200"/>
              </a:spcBef>
              <a:spcAft>
                <a:spcPts val="1000"/>
              </a:spcAft>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the distance between the heater and the metal plates	  </a:t>
            </a:r>
          </a:p>
          <a:p>
            <a:pPr marL="171450" indent="-171450">
              <a:lnSpc>
                <a:spcPct val="150000"/>
              </a:lnSpc>
              <a:spcBef>
                <a:spcPts val="1200"/>
              </a:spcBef>
              <a:spcAft>
                <a:spcPts val="1000"/>
              </a:spcAft>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the power of the heater	   </a:t>
            </a:r>
          </a:p>
          <a:p>
            <a:pPr marL="171450" indent="-171450">
              <a:lnSpc>
                <a:spcPct val="150000"/>
              </a:lnSpc>
              <a:spcBef>
                <a:spcPts val="1200"/>
              </a:spcBef>
              <a:spcAft>
                <a:spcPts val="1000"/>
              </a:spcAft>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the temperature before the heater was switched on </a:t>
            </a:r>
          </a:p>
          <a:p>
            <a:pPr marL="171450" indent="-171450">
              <a:lnSpc>
                <a:spcPct val="150000"/>
              </a:lnSpc>
              <a:spcBef>
                <a:spcPts val="1200"/>
              </a:spcBef>
              <a:spcAft>
                <a:spcPts val="1000"/>
              </a:spcAft>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the colour of the metal plates	  </a:t>
            </a:r>
          </a:p>
          <a:p>
            <a:pPr marL="285750" indent="-285750">
              <a:lnSpc>
                <a:spcPct val="150000"/>
              </a:lnSpc>
              <a:spcBef>
                <a:spcPts val="1200"/>
              </a:spcBef>
              <a:spcAft>
                <a:spcPts val="1000"/>
              </a:spcAft>
              <a:buAutoNum type="romanLcParenBoth" startAt="3"/>
            </a:pPr>
            <a:r>
              <a:rPr lang="en-GB" sz="1200" dirty="0">
                <a:effectLst/>
                <a:ea typeface="Times New Roman" panose="02020603050405020304" pitchFamily="18" charset="0"/>
                <a:cs typeface="Times New Roman" panose="02020603050405020304" pitchFamily="18" charset="0"/>
              </a:rPr>
              <a:t>Suggest one advantage of using a temperature sensor, data logger and computer, rather than a thermometer to carry out this experiment. …………………………………………………………………………………………………………………………………………………………………………………………………………………………………………………………………………………………(1)</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Q3.(a)     Infra red radiation can be reflected, absorbed and transmitted by glass.</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t>
            </a:r>
            <a:r>
              <a:rPr lang="en-GB" sz="1200" dirty="0" err="1">
                <a:effectLst/>
                <a:ea typeface="Times New Roman" panose="02020603050405020304" pitchFamily="18" charset="0"/>
                <a:cs typeface="Times New Roman" panose="02020603050405020304" pitchFamily="18" charset="0"/>
              </a:rPr>
              <a:t>i</a:t>
            </a:r>
            <a:r>
              <a:rPr lang="en-GB" sz="1200" dirty="0">
                <a:effectLst/>
                <a:ea typeface="Times New Roman" panose="02020603050405020304" pitchFamily="18" charset="0"/>
                <a:cs typeface="Times New Roman" panose="02020603050405020304" pitchFamily="18" charset="0"/>
              </a:rPr>
              <a:t>)      What percentage of infra red is absorbed by the glass? </a:t>
            </a:r>
            <a:r>
              <a:rPr lang="en-US" sz="1200" dirty="0">
                <a:effectLst/>
                <a:ea typeface="Times New Roman" panose="02020603050405020304" pitchFamily="18" charset="0"/>
                <a:cs typeface="Times New Roman" panose="02020603050405020304" pitchFamily="18" charset="0"/>
              </a:rPr>
              <a:t>………………………………………………(1)</a:t>
            </a: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C656D63-9B58-B8C2-7493-40DF55A31225}"/>
              </a:ext>
            </a:extLst>
          </p:cNvPr>
          <p:cNvPicPr>
            <a:picLocks noChangeAspect="1"/>
          </p:cNvPicPr>
          <p:nvPr/>
        </p:nvPicPr>
        <p:blipFill>
          <a:blip r:embed="rId2"/>
          <a:stretch>
            <a:fillRect/>
          </a:stretch>
        </p:blipFill>
        <p:spPr>
          <a:xfrm>
            <a:off x="1161725" y="5503490"/>
            <a:ext cx="3788182" cy="2067624"/>
          </a:xfrm>
          <a:prstGeom prst="rect">
            <a:avLst/>
          </a:prstGeom>
        </p:spPr>
      </p:pic>
      <p:sp>
        <p:nvSpPr>
          <p:cNvPr id="3" name="Slide Number Placeholder 2">
            <a:extLst>
              <a:ext uri="{FF2B5EF4-FFF2-40B4-BE49-F238E27FC236}">
                <a16:creationId xmlns:a16="http://schemas.microsoft.com/office/drawing/2014/main" id="{5A5F1BB8-A487-806D-13E5-C42CC1BBD2F7}"/>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233183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705827"/>
          </a:xfrm>
          <a:prstGeom prst="rect">
            <a:avLst/>
          </a:prstGeom>
          <a:noFill/>
        </p:spPr>
        <p:txBody>
          <a:bodyPr wrap="square">
            <a:spAutoFit/>
          </a:bodyPr>
          <a:lstStyle/>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(ii)     Complete the following sentence by drawing a ring around the correct word or phrase.</a:t>
            </a:r>
          </a:p>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The absorbed infra red 					the temperature of the glass.   (1)</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marL="228600" indent="-228600">
              <a:lnSpc>
                <a:spcPct val="150000"/>
              </a:lnSpc>
              <a:spcBef>
                <a:spcPts val="1200"/>
              </a:spcBef>
              <a:spcAft>
                <a:spcPts val="1000"/>
              </a:spcAft>
              <a:buAutoNum type="alphaLcParenBoth" startAt="2"/>
            </a:pPr>
            <a:r>
              <a:rPr lang="en-GB" sz="1200" dirty="0">
                <a:effectLst/>
                <a:ea typeface="Times New Roman" panose="02020603050405020304" pitchFamily="18" charset="0"/>
                <a:cs typeface="Times New Roman" panose="02020603050405020304" pitchFamily="18" charset="0"/>
              </a:rPr>
              <a:t>Two of the following statements are true. One of the statements is false. Tick the boxes next to the two true statements. (2)</a:t>
            </a:r>
          </a:p>
          <a:p>
            <a:pPr marL="228600" indent="-228600">
              <a:lnSpc>
                <a:spcPct val="115000"/>
              </a:lnSpc>
              <a:spcBef>
                <a:spcPts val="1200"/>
              </a:spcBef>
              <a:spcAft>
                <a:spcPts val="1000"/>
              </a:spcAft>
              <a:buAutoNum type="alphaLcParenBoth" startAt="2"/>
            </a:pPr>
            <a:endParaRPr lang="en-GB" sz="1200" dirty="0">
              <a:ea typeface="Times New Roman" panose="02020603050405020304" pitchFamily="18" charset="0"/>
              <a:cs typeface="Times New Roman" panose="02020603050405020304" pitchFamily="18" charset="0"/>
            </a:endParaRPr>
          </a:p>
          <a:p>
            <a:pPr marL="228600" indent="-228600">
              <a:lnSpc>
                <a:spcPct val="115000"/>
              </a:lnSpc>
              <a:spcBef>
                <a:spcPts val="1200"/>
              </a:spcBef>
              <a:spcAft>
                <a:spcPts val="1000"/>
              </a:spcAft>
              <a:buAutoNum type="alphaLcParenBoth" startAt="2"/>
            </a:pPr>
            <a:endParaRPr lang="en-GB" sz="1200" dirty="0">
              <a:effectLst/>
              <a:ea typeface="Times New Roman" panose="02020603050405020304" pitchFamily="18" charset="0"/>
              <a:cs typeface="Times New Roman" panose="02020603050405020304" pitchFamily="18" charset="0"/>
            </a:endParaRPr>
          </a:p>
          <a:p>
            <a:pPr marL="228600" indent="-228600">
              <a:lnSpc>
                <a:spcPct val="115000"/>
              </a:lnSpc>
              <a:spcBef>
                <a:spcPts val="1200"/>
              </a:spcBef>
              <a:spcAft>
                <a:spcPts val="1000"/>
              </a:spcAft>
              <a:buAutoNum type="alphaLcParenBoth" startAt="2"/>
            </a:pPr>
            <a:r>
              <a:rPr lang="en-GB" sz="1200" dirty="0">
                <a:effectLst/>
                <a:ea typeface="Times New Roman" panose="02020603050405020304" pitchFamily="18" charset="0"/>
                <a:cs typeface="Times New Roman" panose="02020603050405020304" pitchFamily="18" charset="0"/>
              </a:rPr>
              <a:t>  The following statement is false.     </a:t>
            </a:r>
            <a:r>
              <a:rPr lang="en-GB" sz="1200" b="1" i="1" dirty="0">
                <a:effectLst/>
                <a:ea typeface="Times New Roman" panose="02020603050405020304" pitchFamily="18" charset="0"/>
                <a:cs typeface="Times New Roman" panose="02020603050405020304" pitchFamily="18" charset="0"/>
              </a:rPr>
              <a:t>Black surfaces are good reflectors of infra red radiation.</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Change one word in this statement to make it true.  Write down your new statement. …………………………………………………………………………………………………………………………………………………………………………………………………………………………………………………………………………………………………………(1)</a:t>
            </a:r>
          </a:p>
          <a:p>
            <a:pPr>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(d)    </a:t>
            </a:r>
            <a:r>
              <a:rPr lang="en-GB" sz="1200" dirty="0">
                <a:effectLst/>
                <a:ea typeface="Times New Roman" panose="02020603050405020304" pitchFamily="18" charset="0"/>
                <a:cs typeface="Times New Roman" panose="02020603050405020304" pitchFamily="18" charset="0"/>
              </a:rPr>
              <a:t>All objects emit and absorb infrared radiation.   Use the correct answer from the box to complete each sentence.</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The best emitters of infrared radiation have …………………………………… surfaces.</a:t>
            </a:r>
          </a:p>
          <a:p>
            <a:pPr>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The worst emitters of infrared radiation have ………………………………… surfaces.   (2)</a:t>
            </a: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D2B4DB4-B262-4B50-F0E4-E08E12075558}"/>
              </a:ext>
            </a:extLst>
          </p:cNvPr>
          <p:cNvPicPr>
            <a:picLocks noChangeAspect="1"/>
          </p:cNvPicPr>
          <p:nvPr/>
        </p:nvPicPr>
        <p:blipFill>
          <a:blip r:embed="rId2"/>
          <a:stretch>
            <a:fillRect/>
          </a:stretch>
        </p:blipFill>
        <p:spPr>
          <a:xfrm>
            <a:off x="2561893" y="1029399"/>
            <a:ext cx="1202033" cy="988059"/>
          </a:xfrm>
          <a:prstGeom prst="rect">
            <a:avLst/>
          </a:prstGeom>
        </p:spPr>
      </p:pic>
      <p:pic>
        <p:nvPicPr>
          <p:cNvPr id="11" name="Picture 10">
            <a:extLst>
              <a:ext uri="{FF2B5EF4-FFF2-40B4-BE49-F238E27FC236}">
                <a16:creationId xmlns:a16="http://schemas.microsoft.com/office/drawing/2014/main" id="{635599E5-4BC9-9C0E-3533-AC053FE72CA6}"/>
              </a:ext>
            </a:extLst>
          </p:cNvPr>
          <p:cNvPicPr>
            <a:picLocks noChangeAspect="1"/>
          </p:cNvPicPr>
          <p:nvPr/>
        </p:nvPicPr>
        <p:blipFill>
          <a:blip r:embed="rId3"/>
          <a:stretch>
            <a:fillRect/>
          </a:stretch>
        </p:blipFill>
        <p:spPr>
          <a:xfrm>
            <a:off x="1151925" y="2785836"/>
            <a:ext cx="3925724" cy="1008560"/>
          </a:xfrm>
          <a:prstGeom prst="rect">
            <a:avLst/>
          </a:prstGeom>
        </p:spPr>
      </p:pic>
      <p:pic>
        <p:nvPicPr>
          <p:cNvPr id="13" name="Picture 12">
            <a:extLst>
              <a:ext uri="{FF2B5EF4-FFF2-40B4-BE49-F238E27FC236}">
                <a16:creationId xmlns:a16="http://schemas.microsoft.com/office/drawing/2014/main" id="{9E70389E-6D86-ADA6-B7AD-2CA891BE8C1A}"/>
              </a:ext>
            </a:extLst>
          </p:cNvPr>
          <p:cNvPicPr>
            <a:picLocks noChangeAspect="1"/>
          </p:cNvPicPr>
          <p:nvPr/>
        </p:nvPicPr>
        <p:blipFill>
          <a:blip r:embed="rId4"/>
          <a:stretch>
            <a:fillRect/>
          </a:stretch>
        </p:blipFill>
        <p:spPr>
          <a:xfrm>
            <a:off x="2189834" y="5952630"/>
            <a:ext cx="3925724" cy="414967"/>
          </a:xfrm>
          <a:prstGeom prst="rect">
            <a:avLst/>
          </a:prstGeom>
        </p:spPr>
      </p:pic>
      <p:sp>
        <p:nvSpPr>
          <p:cNvPr id="3" name="Slide Number Placeholder 2">
            <a:extLst>
              <a:ext uri="{FF2B5EF4-FFF2-40B4-BE49-F238E27FC236}">
                <a16:creationId xmlns:a16="http://schemas.microsoft.com/office/drawing/2014/main" id="{F09D1A5A-4685-80BA-841F-992E4A15E2AE}"/>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326865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994111"/>
          </a:xfrm>
          <a:prstGeom prst="rect">
            <a:avLst/>
          </a:prstGeom>
          <a:noFill/>
        </p:spPr>
        <p:txBody>
          <a:bodyPr wrap="square">
            <a:spAutoFit/>
          </a:bodyPr>
          <a:lstStyle/>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Q5. Figure 1 shows what happens when a ray of light enters a tin can through a small hole.</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Explain why the small hole looks black </a:t>
            </a:r>
            <a:r>
              <a:rPr lang="en-US" sz="1200" dirty="0">
                <a:effectLst/>
                <a:ea typeface="Times New Roman" panose="02020603050405020304" pitchFamily="18" charset="0"/>
                <a:cs typeface="Times New Roman" panose="02020603050405020304" pitchFamily="18" charset="0"/>
              </a:rPr>
              <a:t>……………………………………………………………………………………………………………………………………………………………………………………………………………………………………………………………………………………………………………………………………………………………………………………………………………………………………………………………….....(</a:t>
            </a:r>
            <a:r>
              <a:rPr lang="en-US" sz="1200" dirty="0">
                <a:ea typeface="Times New Roman" panose="02020603050405020304" pitchFamily="18" charset="0"/>
                <a:cs typeface="Times New Roman" panose="02020603050405020304" pitchFamily="18" charset="0"/>
              </a:rPr>
              <a:t>2</a:t>
            </a:r>
            <a:r>
              <a:rPr lang="en-US" sz="1200" dirty="0">
                <a:effectLst/>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All objects absorb and emit radiation. What is meant when an object is described as a perfect black body? …………………………………………………………………………………………………………………………………………………………………………………………………………………………………………………………………………………………………………(</a:t>
            </a:r>
            <a:r>
              <a:rPr lang="en-GB" sz="1200" dirty="0">
                <a:ea typeface="Times New Roman" panose="02020603050405020304" pitchFamily="18" charset="0"/>
                <a:cs typeface="Times New Roman" panose="02020603050405020304" pitchFamily="18" charset="0"/>
              </a:rPr>
              <a:t>1</a:t>
            </a:r>
            <a:r>
              <a:rPr lang="en-GB" sz="1200" dirty="0">
                <a:effectLst/>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Figure 2 shows how the intensity of different wavelengths of radiation from a hot object varies with temperature. </a:t>
            </a:r>
          </a:p>
          <a:p>
            <a:pPr marL="228600" indent="-228600">
              <a:lnSpc>
                <a:spcPct val="150000"/>
              </a:lnSpc>
              <a:spcBef>
                <a:spcPts val="1200"/>
              </a:spcBef>
              <a:spcAft>
                <a:spcPts val="800"/>
              </a:spcAft>
              <a:buAutoNum type="alphaLcParenBoth" startAt="3"/>
            </a:pPr>
            <a:r>
              <a:rPr lang="en-GB" sz="1200" dirty="0">
                <a:effectLst/>
                <a:ea typeface="Times New Roman" panose="02020603050405020304" pitchFamily="18" charset="0"/>
                <a:cs typeface="Times New Roman" panose="02020603050405020304" pitchFamily="18" charset="0"/>
              </a:rPr>
              <a:t>What can be concluded from Figure 2 about how the distribution of the intensity of radiation from an object changes as the temperature of the object increases?</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(3)</a:t>
            </a:r>
          </a:p>
        </p:txBody>
      </p:sp>
      <p:pic>
        <p:nvPicPr>
          <p:cNvPr id="6" name="Picture 5">
            <a:extLst>
              <a:ext uri="{FF2B5EF4-FFF2-40B4-BE49-F238E27FC236}">
                <a16:creationId xmlns:a16="http://schemas.microsoft.com/office/drawing/2014/main" id="{C3F726C5-D832-5225-8963-182BA1C32CC9}"/>
              </a:ext>
            </a:extLst>
          </p:cNvPr>
          <p:cNvPicPr>
            <a:picLocks noChangeAspect="1"/>
          </p:cNvPicPr>
          <p:nvPr/>
        </p:nvPicPr>
        <p:blipFill>
          <a:blip r:embed="rId2"/>
          <a:stretch>
            <a:fillRect/>
          </a:stretch>
        </p:blipFill>
        <p:spPr>
          <a:xfrm>
            <a:off x="1430915" y="1292021"/>
            <a:ext cx="3034760" cy="1866742"/>
          </a:xfrm>
          <a:prstGeom prst="rect">
            <a:avLst/>
          </a:prstGeom>
        </p:spPr>
      </p:pic>
      <p:sp>
        <p:nvSpPr>
          <p:cNvPr id="3" name="Slide Number Placeholder 2">
            <a:extLst>
              <a:ext uri="{FF2B5EF4-FFF2-40B4-BE49-F238E27FC236}">
                <a16:creationId xmlns:a16="http://schemas.microsoft.com/office/drawing/2014/main" id="{DD32106F-6AC1-C1C5-6987-364F863736CA}"/>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1302519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973593"/>
          </a:xfrm>
          <a:prstGeom prst="rect">
            <a:avLst/>
          </a:prstGeom>
          <a:noFill/>
        </p:spPr>
        <p:txBody>
          <a:bodyPr wrap="square">
            <a:spAutoFit/>
          </a:bodyPr>
          <a:lstStyle/>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     The wavelength at which the Sun emits the maximum intensity of radiation is approximately 5 × 10–7 m. Estimate the surface temperature of the Sun. Use Figure 2.</a:t>
            </a: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(1) </a:t>
            </a:r>
            <a:r>
              <a:rPr lang="en-GB" sz="1200" dirty="0">
                <a:effectLst/>
                <a:ea typeface="Times New Roman" panose="02020603050405020304" pitchFamily="18" charset="0"/>
                <a:cs typeface="Times New Roman" panose="02020603050405020304" pitchFamily="18" charset="0"/>
              </a:rPr>
              <a:t>(e)     Figure 3 shows how the balance between the incident radiation from space and the radiation emitted by the Earth into space has changed over the last 200 years.</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Figure 3</a:t>
            </a: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(3)</a:t>
            </a:r>
          </a:p>
        </p:txBody>
      </p:sp>
      <p:pic>
        <p:nvPicPr>
          <p:cNvPr id="5" name="Picture 4">
            <a:extLst>
              <a:ext uri="{FF2B5EF4-FFF2-40B4-BE49-F238E27FC236}">
                <a16:creationId xmlns:a16="http://schemas.microsoft.com/office/drawing/2014/main" id="{1D3D6233-DE03-6573-6B8D-28CAF1E92901}"/>
              </a:ext>
            </a:extLst>
          </p:cNvPr>
          <p:cNvPicPr>
            <a:picLocks noChangeAspect="1"/>
          </p:cNvPicPr>
          <p:nvPr/>
        </p:nvPicPr>
        <p:blipFill>
          <a:blip r:embed="rId2"/>
          <a:stretch>
            <a:fillRect/>
          </a:stretch>
        </p:blipFill>
        <p:spPr>
          <a:xfrm>
            <a:off x="2016483" y="333109"/>
            <a:ext cx="2974858" cy="2803496"/>
          </a:xfrm>
          <a:prstGeom prst="rect">
            <a:avLst/>
          </a:prstGeom>
        </p:spPr>
      </p:pic>
      <p:pic>
        <p:nvPicPr>
          <p:cNvPr id="7" name="Picture 6">
            <a:extLst>
              <a:ext uri="{FF2B5EF4-FFF2-40B4-BE49-F238E27FC236}">
                <a16:creationId xmlns:a16="http://schemas.microsoft.com/office/drawing/2014/main" id="{9CB91C7E-A544-04CE-7A02-10DC3A08887C}"/>
              </a:ext>
            </a:extLst>
          </p:cNvPr>
          <p:cNvPicPr>
            <a:picLocks noChangeAspect="1"/>
          </p:cNvPicPr>
          <p:nvPr/>
        </p:nvPicPr>
        <p:blipFill>
          <a:blip r:embed="rId3"/>
          <a:stretch>
            <a:fillRect/>
          </a:stretch>
        </p:blipFill>
        <p:spPr>
          <a:xfrm>
            <a:off x="1043392" y="5172378"/>
            <a:ext cx="4635795" cy="1696413"/>
          </a:xfrm>
          <a:prstGeom prst="rect">
            <a:avLst/>
          </a:prstGeom>
        </p:spPr>
      </p:pic>
      <p:sp>
        <p:nvSpPr>
          <p:cNvPr id="3" name="Slide Number Placeholder 2">
            <a:extLst>
              <a:ext uri="{FF2B5EF4-FFF2-40B4-BE49-F238E27FC236}">
                <a16:creationId xmlns:a16="http://schemas.microsoft.com/office/drawing/2014/main" id="{EDE29D94-A5CB-D64D-CE8A-3043FD92AFF7}"/>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338429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3874810203"/>
              </p:ext>
            </p:extLst>
          </p:nvPr>
        </p:nvGraphicFramePr>
        <p:xfrm>
          <a:off x="273048" y="2497448"/>
          <a:ext cx="6311901" cy="300011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353837">
                  <a:extLst>
                    <a:ext uri="{9D8B030D-6E8A-4147-A177-3AD203B41FA5}">
                      <a16:colId xmlns:a16="http://schemas.microsoft.com/office/drawing/2014/main" val="3913828224"/>
                    </a:ext>
                  </a:extLst>
                </a:gridCol>
                <a:gridCol w="959004">
                  <a:extLst>
                    <a:ext uri="{9D8B030D-6E8A-4147-A177-3AD203B41FA5}">
                      <a16:colId xmlns:a16="http://schemas.microsoft.com/office/drawing/2014/main" val="1664534013"/>
                    </a:ext>
                  </a:extLst>
                </a:gridCol>
                <a:gridCol w="2091010">
                  <a:extLst>
                    <a:ext uri="{9D8B030D-6E8A-4147-A177-3AD203B41FA5}">
                      <a16:colId xmlns:a16="http://schemas.microsoft.com/office/drawing/2014/main" val="852912441"/>
                    </a:ext>
                  </a:extLst>
                </a:gridCol>
              </a:tblGrid>
              <a:tr h="439790">
                <a:tc gridSpan="4">
                  <a:txBody>
                    <a:bodyPr/>
                    <a:lstStyle/>
                    <a:p>
                      <a:r>
                        <a:rPr lang="en-GB" sz="1200" b="1" dirty="0"/>
                        <a:t>Learning Journey  - Trilogy: Maximum 7 lessons. Triple: Maximum 14 lessons.</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Physics only: Required practical – reflection and refraction. </a:t>
                      </a:r>
                    </a:p>
                    <a:p>
                      <a:endParaRPr lang="en-GB" sz="1200" dirty="0"/>
                    </a:p>
                  </a:txBody>
                  <a:tcPr/>
                </a:tc>
                <a:tc>
                  <a:txBody>
                    <a:bodyPr/>
                    <a:lstStyle/>
                    <a:p>
                      <a:r>
                        <a:rPr lang="en-GB" sz="1200" dirty="0"/>
                        <a:t>Subtopic 5</a:t>
                      </a:r>
                    </a:p>
                  </a:txBody>
                  <a:tcPr/>
                </a:tc>
                <a:tc>
                  <a:txBody>
                    <a:bodyPr/>
                    <a:lstStyle/>
                    <a:p>
                      <a:r>
                        <a:rPr lang="en-GB" sz="1200" dirty="0"/>
                        <a:t>Physics only: 4.6.2.6 Visible light.</a:t>
                      </a:r>
                    </a:p>
                  </a:txBody>
                  <a:tcPr/>
                </a:tc>
                <a:extLst>
                  <a:ext uri="{0D108BD9-81ED-4DB2-BD59-A6C34878D82A}">
                    <a16:rowId xmlns:a16="http://schemas.microsoft.com/office/drawing/2014/main" val="3986441415"/>
                  </a:ext>
                </a:extLst>
              </a:tr>
              <a:tr h="439790">
                <a:tc>
                  <a:txBody>
                    <a:bodyPr/>
                    <a:lstStyle/>
                    <a:p>
                      <a:r>
                        <a:rPr lang="en-GB" sz="1200" dirty="0"/>
                        <a:t>Subtopic 2</a:t>
                      </a:r>
                    </a:p>
                    <a:p>
                      <a:endParaRPr lang="en-GB" sz="1200" dirty="0"/>
                    </a:p>
                  </a:txBody>
                  <a:tcPr/>
                </a:tc>
                <a:tc>
                  <a:txBody>
                    <a:bodyPr/>
                    <a:lstStyle/>
                    <a:p>
                      <a:r>
                        <a:rPr lang="en-GB" sz="1200" b="0" dirty="0"/>
                        <a:t>Physics only: 4.6.2.5 Lenses.</a:t>
                      </a:r>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r>
                        <a:rPr lang="en-GB" sz="1200" b="0" dirty="0"/>
                        <a:t>Physics only (HT only): 4.6.1.5 Waves for detection and exploration.</a:t>
                      </a:r>
                      <a:endParaRPr lang="en-GB" sz="1200" b="0" dirty="0">
                        <a:highlight>
                          <a:srgbClr val="FFFF00"/>
                        </a:highlight>
                      </a:endParaRPr>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4092558228"/>
                  </a:ext>
                </a:extLst>
              </a:tr>
              <a:tr h="268054">
                <a:tc>
                  <a:txBody>
                    <a:bodyPr/>
                    <a:lstStyle/>
                    <a:p>
                      <a:r>
                        <a:rPr lang="en-GB" sz="1200" dirty="0"/>
                        <a:t>Subtopic 4</a:t>
                      </a:r>
                    </a:p>
                  </a:txBody>
                  <a:tcPr/>
                </a:tc>
                <a:tc>
                  <a:txBody>
                    <a:bodyPr/>
                    <a:lstStyle/>
                    <a:p>
                      <a:r>
                        <a:rPr lang="en-GB" sz="1200" b="0" dirty="0"/>
                        <a:t>Physics only: 4.6.3.1 Emission and absorption of infrared radiation</a:t>
                      </a:r>
                    </a:p>
                    <a:p>
                      <a:r>
                        <a:rPr lang="en-GB" sz="1200" b="0" dirty="0"/>
                        <a:t>4.6.3.2 Perfect black bodies and radiation.</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426963129"/>
                  </a:ext>
                </a:extLst>
              </a:tr>
            </a:tbl>
          </a:graphicData>
        </a:graphic>
      </p:graphicFrame>
      <p:graphicFrame>
        <p:nvGraphicFramePr>
          <p:cNvPr id="3" name="Table 6">
            <a:extLst>
              <a:ext uri="{FF2B5EF4-FFF2-40B4-BE49-F238E27FC236}">
                <a16:creationId xmlns:a16="http://schemas.microsoft.com/office/drawing/2014/main" id="{B2203382-56B9-1BE9-1A8D-39AC170783BC}"/>
              </a:ext>
            </a:extLst>
          </p:cNvPr>
          <p:cNvGraphicFramePr>
            <a:graphicFrameLocks noGrp="1"/>
          </p:cNvGraphicFramePr>
          <p:nvPr>
            <p:extLst>
              <p:ext uri="{D42A27DB-BD31-4B8C-83A1-F6EECF244321}">
                <p14:modId xmlns:p14="http://schemas.microsoft.com/office/powerpoint/2010/main" val="1987124702"/>
              </p:ext>
            </p:extLst>
          </p:nvPr>
        </p:nvGraphicFramePr>
        <p:xfrm>
          <a:off x="273049" y="772990"/>
          <a:ext cx="6311900" cy="165100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You learnt to calculate speed; this will be expanded to include wave speed in this topic. Your knowledge of from the Energy topic will be invaluable waves because waves transfer energy.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r>
                        <a:rPr lang="en-GB" sz="1200" dirty="0"/>
                        <a:t>You studied waves and light. This topic builds on the foundations that you built. You also studied sound waves. How we use sound waves to investigate hidden objects will be studied in this topic. </a:t>
                      </a:r>
                    </a:p>
                  </a:txBody>
                  <a:tcPr>
                    <a:solidFill>
                      <a:schemeClr val="bg1"/>
                    </a:solidFill>
                  </a:tcPr>
                </a:tc>
                <a:extLst>
                  <a:ext uri="{0D108BD9-81ED-4DB2-BD59-A6C34878D82A}">
                    <a16:rowId xmlns:a16="http://schemas.microsoft.com/office/drawing/2014/main" val="3524525738"/>
                  </a:ext>
                </a:extLst>
              </a:tr>
            </a:tbl>
          </a:graphicData>
        </a:graphic>
      </p:graphicFrame>
      <p:graphicFrame>
        <p:nvGraphicFramePr>
          <p:cNvPr id="8" name="Table 8">
            <a:extLst>
              <a:ext uri="{FF2B5EF4-FFF2-40B4-BE49-F238E27FC236}">
                <a16:creationId xmlns:a16="http://schemas.microsoft.com/office/drawing/2014/main" id="{FAC34F61-92B5-4729-EC40-A2179CE1C9B8}"/>
              </a:ext>
            </a:extLst>
          </p:cNvPr>
          <p:cNvGraphicFramePr>
            <a:graphicFrameLocks noGrp="1"/>
          </p:cNvGraphicFramePr>
          <p:nvPr>
            <p:extLst>
              <p:ext uri="{D42A27DB-BD31-4B8C-83A1-F6EECF244321}">
                <p14:modId xmlns:p14="http://schemas.microsoft.com/office/powerpoint/2010/main" val="1992961253"/>
              </p:ext>
            </p:extLst>
          </p:nvPr>
        </p:nvGraphicFramePr>
        <p:xfrm>
          <a:off x="273049" y="5571016"/>
          <a:ext cx="6311900" cy="201676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waves behave in different circumstances and be able to describe how humans use waves to make their lives easier.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r>
                        <a:rPr lang="en-GB" sz="1200" dirty="0"/>
                        <a:t>Demonstrate properties of waves such as reflection and refraction. </a:t>
                      </a:r>
                    </a:p>
                  </a:txBody>
                  <a:tcPr/>
                </a:tc>
                <a:extLst>
                  <a:ext uri="{0D108BD9-81ED-4DB2-BD59-A6C34878D82A}">
                    <a16:rowId xmlns:a16="http://schemas.microsoft.com/office/drawing/2014/main" val="1000013991"/>
                  </a:ext>
                </a:extLst>
              </a:tr>
            </a:tbl>
          </a:graphicData>
        </a:graphic>
      </p:graphicFrame>
      <p:sp>
        <p:nvSpPr>
          <p:cNvPr id="9" name="Slide Number Placeholder 8">
            <a:extLst>
              <a:ext uri="{FF2B5EF4-FFF2-40B4-BE49-F238E27FC236}">
                <a16:creationId xmlns:a16="http://schemas.microsoft.com/office/drawing/2014/main" id="{8519091B-F106-398F-AC7D-FE833E52AEA8}"/>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5:  Visible Light</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5681"/>
            <a:ext cx="6311900" cy="894732"/>
          </a:xfrm>
          <a:prstGeom prst="rect">
            <a:avLst/>
          </a:prstGeom>
          <a:noFill/>
          <a:ln w="12700">
            <a:solidFill>
              <a:schemeClr val="tx1"/>
            </a:solidFill>
            <a:prstDash val="dash"/>
          </a:ln>
        </p:spPr>
        <p:txBody>
          <a:bodyPr wrap="square" rtlCol="0">
            <a:spAutoFit/>
          </a:bodyPr>
          <a:lstStyle/>
          <a:p>
            <a:pPr>
              <a:lnSpc>
                <a:spcPct val="150000"/>
              </a:lnSpc>
            </a:pPr>
            <a:r>
              <a:rPr lang="en-GB" sz="1200" b="1" dirty="0"/>
              <a:t>Learning Objective</a:t>
            </a:r>
          </a:p>
          <a:p>
            <a:pPr algn="l" rtl="0" fontAlgn="base">
              <a:lnSpc>
                <a:spcPct val="150000"/>
              </a:lnSpc>
            </a:pPr>
            <a:r>
              <a:rPr lang="en-GB" sz="1200" b="1" dirty="0"/>
              <a:t>We are learning that all colours within the visible spectrum behaves differently due to their wavelength and frequency</a:t>
            </a:r>
            <a:endParaRPr lang="en-GB" sz="1200" b="1" i="0" dirty="0">
              <a:solidFill>
                <a:srgbClr val="000000"/>
              </a:solidFill>
              <a:effectLst/>
            </a:endParaRP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66563"/>
            <a:ext cx="6311900" cy="830997"/>
          </a:xfrm>
          <a:prstGeom prst="rect">
            <a:avLst/>
          </a:prstGeom>
          <a:noFill/>
          <a:ln>
            <a:solidFill>
              <a:schemeClr val="tx1"/>
            </a:solidFill>
            <a:prstDash val="lgDash"/>
          </a:ln>
        </p:spPr>
        <p:txBody>
          <a:bodyPr wrap="square" rtlCol="0">
            <a:spAutoFit/>
          </a:bodyPr>
          <a:lstStyle/>
          <a:p>
            <a:pPr>
              <a:lnSpc>
                <a:spcPct val="150000"/>
              </a:lnSpc>
            </a:pPr>
            <a:r>
              <a:rPr lang="en-US" sz="1200" b="1" dirty="0"/>
              <a:t>Why are we learning about this?</a:t>
            </a:r>
          </a:p>
          <a:p>
            <a:pPr>
              <a:lnSpc>
                <a:spcPct val="150000"/>
              </a:lnSpc>
            </a:pPr>
            <a:r>
              <a:rPr lang="en-US" sz="1200" dirty="0">
                <a:latin typeface="+mj-lt"/>
              </a:rPr>
              <a:t>This lessons helps us understand how parts of the visible spectrum are observed as different colours</a:t>
            </a:r>
          </a:p>
          <a:p>
            <a:endParaRPr lang="en-US" sz="1200" dirty="0">
              <a:latin typeface="+mj-lt"/>
            </a:endParaRPr>
          </a:p>
        </p:txBody>
      </p:sp>
      <p:sp>
        <p:nvSpPr>
          <p:cNvPr id="2" name="Slide Number Placeholder 1">
            <a:extLst>
              <a:ext uri="{FF2B5EF4-FFF2-40B4-BE49-F238E27FC236}">
                <a16:creationId xmlns:a16="http://schemas.microsoft.com/office/drawing/2014/main" id="{D1DBA4FC-C73C-1BEE-CDDD-350BAF7F19AD}"/>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417270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11 Visible Light</a:t>
            </a:r>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831853"/>
            <a:ext cx="6311900" cy="7758149"/>
          </a:xfrm>
          <a:prstGeom prst="rect">
            <a:avLst/>
          </a:prstGeom>
          <a:noFill/>
          <a:ln w="28575">
            <a:noFill/>
          </a:ln>
        </p:spPr>
        <p:txBody>
          <a:bodyPr wrap="square" rtlCol="0">
            <a:spAutoFit/>
          </a:bodyPr>
          <a:lstStyle/>
          <a:p>
            <a:r>
              <a:rPr lang="en-GB" sz="1400" b="1" dirty="0"/>
              <a:t>I wasn’t there but I still care!</a:t>
            </a:r>
          </a:p>
          <a:p>
            <a:pPr>
              <a:lnSpc>
                <a:spcPct val="150000"/>
              </a:lnSpc>
            </a:pPr>
            <a:r>
              <a:rPr lang="en-GB" sz="1200" dirty="0"/>
              <a:t>Using the Physics AQA Text book from pages 26-29 and the glossary on pages 284-287 to help you answer the following;</a:t>
            </a:r>
          </a:p>
          <a:p>
            <a:pPr>
              <a:lnSpc>
                <a:spcPct val="150000"/>
              </a:lnSpc>
            </a:pPr>
            <a:r>
              <a:rPr lang="en-GB" sz="1200" dirty="0"/>
              <a:t>Define the term infra red radiation ……………………………………………………………………………………………………………………………………………………………………………………………………………………………………………………………………………………………………………………</a:t>
            </a:r>
          </a:p>
          <a:p>
            <a:pPr>
              <a:lnSpc>
                <a:spcPct val="150000"/>
              </a:lnSpc>
            </a:pPr>
            <a:r>
              <a:rPr lang="en-GB" sz="1200" dirty="0"/>
              <a:t>Define the term black body radiation ……………………………………………………………………………………………………………………………………………………………………………………………………………………………………………………………………………………………………………………</a:t>
            </a:r>
          </a:p>
          <a:p>
            <a:pPr>
              <a:lnSpc>
                <a:spcPct val="150000"/>
              </a:lnSpc>
            </a:pPr>
            <a:r>
              <a:rPr lang="en-GB" sz="1200" dirty="0"/>
              <a:t>Explain how objects emit and absorb  different amounts of infra red radiation depending upon their temperature and colour ………………………………………………………………………………………………………………………………………………………………………………………………………………………………………………………………………………………………………………………………………………………………………………………………………………………………………………………………………………</a:t>
            </a:r>
          </a:p>
          <a:p>
            <a:pPr>
              <a:lnSpc>
                <a:spcPct val="150000"/>
              </a:lnSpc>
            </a:pPr>
            <a:r>
              <a:rPr lang="en-GB" sz="1200" dirty="0"/>
              <a:t>Describe how wavelength affects the intensity of radiation</a:t>
            </a:r>
          </a:p>
          <a:p>
            <a:pPr>
              <a:lnSpc>
                <a:spcPct val="150000"/>
              </a:lnSpc>
            </a:pPr>
            <a:r>
              <a:rPr lang="en-GB" sz="1200" dirty="0"/>
              <a:t>……………………………………………………………………………………………………………………………………………………………………………………………………………………………………………………………………………………………………………………</a:t>
            </a:r>
          </a:p>
          <a:p>
            <a:pPr>
              <a:lnSpc>
                <a:spcPct val="150000"/>
              </a:lnSpc>
            </a:pPr>
            <a:r>
              <a:rPr lang="en-GB" sz="1200" dirty="0"/>
              <a:t>…………………………………………………………………………………………………………………………………………………………</a:t>
            </a:r>
          </a:p>
          <a:p>
            <a:pPr>
              <a:lnSpc>
                <a:spcPct val="150000"/>
              </a:lnSpc>
            </a:pPr>
            <a:r>
              <a:rPr lang="en-GB" sz="1200" dirty="0"/>
              <a:t>State the factors that affect the temperature of the Earth</a:t>
            </a:r>
          </a:p>
          <a:p>
            <a:pPr>
              <a:lnSpc>
                <a:spcPct val="150000"/>
              </a:lnSpc>
            </a:pPr>
            <a:r>
              <a:rPr lang="en-GB" sz="1200" dirty="0"/>
              <a:t>……………………………………………………………………………………………………………………………………………………………………………………………………………………………………………………………………………………………………………………</a:t>
            </a:r>
          </a:p>
          <a:p>
            <a:pPr>
              <a:lnSpc>
                <a:spcPct val="150000"/>
              </a:lnSpc>
            </a:pPr>
            <a:r>
              <a:rPr lang="en-GB" sz="1200" dirty="0"/>
              <a:t>Explain how the temperature of the Earth  is dependant upon the greenhouse gases in the atmosphere</a:t>
            </a:r>
          </a:p>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40D203E9-C0E6-7CA6-9A69-BA4F500C44E0}"/>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2263989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Specular reflection</a:t>
                      </a:r>
                    </a:p>
                    <a:p>
                      <a:pPr fontAlgn="base">
                        <a:lnSpc>
                          <a:spcPct val="150000"/>
                        </a:lnSpc>
                      </a:pPr>
                      <a:r>
                        <a:rPr lang="en-GB" sz="1200" b="0" i="0" kern="1200" dirty="0">
                          <a:solidFill>
                            <a:schemeClr val="tx1"/>
                          </a:solidFill>
                          <a:effectLst/>
                          <a:latin typeface="+mn-lt"/>
                          <a:ea typeface="+mn-ea"/>
                          <a:cs typeface="+mn-cs"/>
                        </a:rPr>
                        <a:t>. This is the type of reflection that happens with a flat mirror. The image in a mirror is: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upright</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virtual</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 a virtual image</a:t>
                      </a:r>
                    </a:p>
                    <a:p>
                      <a:pPr fontAlgn="base">
                        <a:lnSpc>
                          <a:spcPct val="150000"/>
                        </a:lnSpc>
                      </a:pPr>
                      <a:r>
                        <a:rPr lang="en-GB" sz="1200" b="0" i="0" kern="1200" dirty="0">
                          <a:solidFill>
                            <a:schemeClr val="tx1"/>
                          </a:solidFill>
                          <a:effectLst/>
                          <a:latin typeface="+mn-lt"/>
                          <a:ea typeface="+mn-ea"/>
                          <a:cs typeface="+mn-cs"/>
                        </a:rPr>
                        <a:t>, the rays appear to diverge from behind the mirror, so the image appears to come from behind the mirror.</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Diffuse reflection</a:t>
                      </a:r>
                    </a:p>
                    <a:p>
                      <a:pPr fontAlgn="base">
                        <a:lnSpc>
                          <a:spcPct val="150000"/>
                        </a:lnSpc>
                      </a:pPr>
                      <a:r>
                        <a:rPr lang="en-GB" sz="1200" b="0" i="0" kern="1200" dirty="0">
                          <a:solidFill>
                            <a:schemeClr val="tx1"/>
                          </a:solidFill>
                          <a:effectLst/>
                          <a:latin typeface="+mn-lt"/>
                          <a:ea typeface="+mn-ea"/>
                          <a:cs typeface="+mn-cs"/>
                        </a:rPr>
                        <a:t>If a surface is rough, diffuse reflection  happens. Instead of forming an image, the reflected light is scattered in all directions. This may cause a distorted image of the object, as occurs with rippling water, or no image at all. Each individual reflection still obeys the law of reflection, but the different parts of the rough surface are at different angles.</a:t>
                      </a: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D41BDB51-54CC-4CCE-0C0D-4EB1CCA9F3F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373329" y="2392326"/>
            <a:ext cx="2738450" cy="2626598"/>
          </a:xfrm>
          <a:prstGeom prst="rect">
            <a:avLst/>
          </a:prstGeom>
        </p:spPr>
      </p:pic>
      <p:pic>
        <p:nvPicPr>
          <p:cNvPr id="8" name="Picture 7">
            <a:extLst>
              <a:ext uri="{FF2B5EF4-FFF2-40B4-BE49-F238E27FC236}">
                <a16:creationId xmlns:a16="http://schemas.microsoft.com/office/drawing/2014/main" id="{2CEA3CEC-AC04-761C-EBC0-DC266290370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39433" y="6711404"/>
            <a:ext cx="3438476" cy="2011280"/>
          </a:xfrm>
          <a:prstGeom prst="rect">
            <a:avLst/>
          </a:prstGeom>
        </p:spPr>
      </p:pic>
      <p:sp>
        <p:nvSpPr>
          <p:cNvPr id="3" name="Slide Number Placeholder 2">
            <a:extLst>
              <a:ext uri="{FF2B5EF4-FFF2-40B4-BE49-F238E27FC236}">
                <a16:creationId xmlns:a16="http://schemas.microsoft.com/office/drawing/2014/main" id="{4CB0DF48-526B-7049-C06D-BEDA26E90172}"/>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1085322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dirty="0">
                          <a:solidFill>
                            <a:schemeClr val="tx1"/>
                          </a:solidFill>
                        </a:rPr>
                        <a:t>Colour</a:t>
                      </a:r>
                    </a:p>
                    <a:p>
                      <a:pPr marL="0" indent="0">
                        <a:lnSpc>
                          <a:spcPct val="150000"/>
                        </a:lnSpc>
                        <a:buFont typeface="Arial" panose="020B0604020202020204" pitchFamily="34" charset="0"/>
                        <a:buNone/>
                      </a:pPr>
                      <a:r>
                        <a:rPr lang="en-GB" sz="1200" b="0" dirty="0">
                          <a:solidFill>
                            <a:schemeClr val="tx1"/>
                          </a:solidFill>
                          <a:latin typeface="+mn-lt"/>
                        </a:rPr>
                        <a:t>Within the visible light range of the electromagnetic spectrum  there is a spectrum  of colour. This is a continuous  range of colours. In order of increasing frequency  and decreasing wavelength these are given as:</a:t>
                      </a:r>
                    </a:p>
                    <a:p>
                      <a:pPr marL="171450" indent="-171450">
                        <a:lnSpc>
                          <a:spcPct val="150000"/>
                        </a:lnSpc>
                        <a:buFont typeface="Arial" panose="020B0604020202020204" pitchFamily="34" charset="0"/>
                        <a:buChar char="•"/>
                      </a:pPr>
                      <a:r>
                        <a:rPr lang="en-GB" sz="1200" b="0" dirty="0">
                          <a:solidFill>
                            <a:schemeClr val="tx1"/>
                          </a:solidFill>
                          <a:latin typeface="+mn-lt"/>
                        </a:rPr>
                        <a:t>red</a:t>
                      </a:r>
                    </a:p>
                    <a:p>
                      <a:pPr marL="171450" indent="-171450">
                        <a:lnSpc>
                          <a:spcPct val="150000"/>
                        </a:lnSpc>
                        <a:buFont typeface="Arial" panose="020B0604020202020204" pitchFamily="34" charset="0"/>
                        <a:buChar char="•"/>
                      </a:pPr>
                      <a:r>
                        <a:rPr lang="en-GB" sz="1200" b="0" dirty="0">
                          <a:solidFill>
                            <a:schemeClr val="tx1"/>
                          </a:solidFill>
                          <a:latin typeface="+mn-lt"/>
                        </a:rPr>
                        <a:t>orange</a:t>
                      </a:r>
                    </a:p>
                    <a:p>
                      <a:pPr marL="171450" indent="-171450">
                        <a:lnSpc>
                          <a:spcPct val="150000"/>
                        </a:lnSpc>
                        <a:buFont typeface="Arial" panose="020B0604020202020204" pitchFamily="34" charset="0"/>
                        <a:buChar char="•"/>
                      </a:pPr>
                      <a:r>
                        <a:rPr lang="en-GB" sz="1200" b="0" dirty="0">
                          <a:solidFill>
                            <a:schemeClr val="tx1"/>
                          </a:solidFill>
                          <a:latin typeface="+mn-lt"/>
                        </a:rPr>
                        <a:t>yellow</a:t>
                      </a:r>
                    </a:p>
                    <a:p>
                      <a:pPr marL="171450" indent="-171450">
                        <a:lnSpc>
                          <a:spcPct val="150000"/>
                        </a:lnSpc>
                        <a:buFont typeface="Arial" panose="020B0604020202020204" pitchFamily="34" charset="0"/>
                        <a:buChar char="•"/>
                      </a:pPr>
                      <a:r>
                        <a:rPr lang="en-GB" sz="1200" b="0" dirty="0">
                          <a:solidFill>
                            <a:schemeClr val="tx1"/>
                          </a:solidFill>
                          <a:latin typeface="+mn-lt"/>
                        </a:rPr>
                        <a:t>green</a:t>
                      </a:r>
                    </a:p>
                    <a:p>
                      <a:pPr marL="171450" indent="-171450">
                        <a:lnSpc>
                          <a:spcPct val="150000"/>
                        </a:lnSpc>
                        <a:buFont typeface="Arial" panose="020B0604020202020204" pitchFamily="34" charset="0"/>
                        <a:buChar char="•"/>
                      </a:pPr>
                      <a:r>
                        <a:rPr lang="en-GB" sz="1200" b="0" dirty="0">
                          <a:solidFill>
                            <a:schemeClr val="tx1"/>
                          </a:solidFill>
                          <a:latin typeface="+mn-lt"/>
                        </a:rPr>
                        <a:t>blue</a:t>
                      </a:r>
                    </a:p>
                    <a:p>
                      <a:pPr marL="171450" indent="-171450">
                        <a:lnSpc>
                          <a:spcPct val="150000"/>
                        </a:lnSpc>
                        <a:buFont typeface="Arial" panose="020B0604020202020204" pitchFamily="34" charset="0"/>
                        <a:buChar char="•"/>
                      </a:pPr>
                      <a:r>
                        <a:rPr lang="en-GB" sz="1200" b="0" dirty="0">
                          <a:solidFill>
                            <a:schemeClr val="tx1"/>
                          </a:solidFill>
                          <a:latin typeface="+mn-lt"/>
                        </a:rPr>
                        <a:t>indigo</a:t>
                      </a:r>
                    </a:p>
                    <a:p>
                      <a:pPr marL="171450" indent="-171450">
                        <a:lnSpc>
                          <a:spcPct val="150000"/>
                        </a:lnSpc>
                        <a:buFont typeface="Arial" panose="020B0604020202020204" pitchFamily="34" charset="0"/>
                        <a:buChar char="•"/>
                      </a:pPr>
                      <a:r>
                        <a:rPr lang="en-GB" sz="1200" b="0" dirty="0">
                          <a:solidFill>
                            <a:schemeClr val="tx1"/>
                          </a:solidFill>
                          <a:latin typeface="+mn-lt"/>
                        </a:rPr>
                        <a:t>violet</a:t>
                      </a:r>
                    </a:p>
                    <a:p>
                      <a:pPr marL="0" indent="0">
                        <a:lnSpc>
                          <a:spcPct val="150000"/>
                        </a:lnSpc>
                        <a:buFont typeface="Arial" panose="020B0604020202020204" pitchFamily="34" charset="0"/>
                        <a:buNone/>
                      </a:pPr>
                      <a:r>
                        <a:rPr lang="en-GB" sz="1200" b="0" dirty="0">
                          <a:solidFill>
                            <a:schemeClr val="tx1"/>
                          </a:solidFill>
                          <a:latin typeface="+mn-lt"/>
                        </a:rPr>
                        <a:t>Each colour within the visible light spectrum has its own narrow band of wavelength and frequency.</a:t>
                      </a:r>
                    </a:p>
                    <a:p>
                      <a:pPr marL="0" indent="0">
                        <a:lnSpc>
                          <a:spcPct val="150000"/>
                        </a:lnSpc>
                        <a:buFontTx/>
                        <a:buNone/>
                      </a:pPr>
                      <a:endParaRPr lang="en-GB" sz="1200" b="1" dirty="0">
                        <a:solidFill>
                          <a:schemeClr val="tx1"/>
                        </a:solidFill>
                        <a:latin typeface="+mn-lt"/>
                      </a:endParaRPr>
                    </a:p>
                    <a:p>
                      <a:pPr marL="0" indent="0">
                        <a:lnSpc>
                          <a:spcPct val="150000"/>
                        </a:lnSpc>
                        <a:buFontTx/>
                        <a:buNone/>
                      </a:pPr>
                      <a:r>
                        <a:rPr lang="en-GB" sz="1200" b="1" dirty="0">
                          <a:solidFill>
                            <a:schemeClr val="tx1"/>
                          </a:solidFill>
                          <a:latin typeface="+mn-lt"/>
                        </a:rPr>
                        <a:t>Absorption of light</a:t>
                      </a:r>
                    </a:p>
                    <a:p>
                      <a:pPr marL="0" indent="0">
                        <a:lnSpc>
                          <a:spcPct val="150000"/>
                        </a:lnSpc>
                        <a:buFontTx/>
                        <a:buNone/>
                      </a:pPr>
                      <a:r>
                        <a:rPr lang="en-GB" sz="1200" b="0" dirty="0">
                          <a:solidFill>
                            <a:schemeClr val="tx1"/>
                          </a:solidFill>
                          <a:latin typeface="+mn-lt"/>
                        </a:rPr>
                        <a:t>Waves can be absorbed at the boundary between two different materials. When waves are absorbed by a surface, the energy of the wave is transferred to the particles in the surface. This will usually increase the internal energy of the particles. </a:t>
                      </a:r>
                    </a:p>
                    <a:p>
                      <a:pPr marL="0" indent="0">
                        <a:lnSpc>
                          <a:spcPct val="150000"/>
                        </a:lnSpc>
                        <a:buFontTx/>
                        <a:buNone/>
                      </a:pPr>
                      <a:r>
                        <a:rPr lang="en-GB" sz="1200" b="0" dirty="0">
                          <a:solidFill>
                            <a:schemeClr val="tx1"/>
                          </a:solidFill>
                          <a:latin typeface="+mn-lt"/>
                        </a:rPr>
                        <a:t>When white light shines on an opaque  object, some wavelengths or colours of light are absorbed. These wavelengths are not detected by our eyes. The other wavelengths are reflected, and these are detected by our eyes.  For example, grass appears green in white light, red, orange, yellow, blue, indigo and violet are absorbed by the grass but green light is reflected by the grass and detected by our eyes.</a:t>
                      </a:r>
                    </a:p>
                    <a:p>
                      <a:pPr marL="0" indent="0">
                        <a:lnSpc>
                          <a:spcPct val="150000"/>
                        </a:lnSpc>
                        <a:buFontTx/>
                        <a:buNone/>
                      </a:pPr>
                      <a:endParaRPr lang="en-GB" sz="12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94FF3690-BC32-44E2-5AF4-344C4A9F190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892836" y="6818484"/>
            <a:ext cx="3147238" cy="1916428"/>
          </a:xfrm>
          <a:prstGeom prst="rect">
            <a:avLst/>
          </a:prstGeom>
        </p:spPr>
      </p:pic>
      <p:sp>
        <p:nvSpPr>
          <p:cNvPr id="3" name="Slide Number Placeholder 2">
            <a:extLst>
              <a:ext uri="{FF2B5EF4-FFF2-40B4-BE49-F238E27FC236}">
                <a16:creationId xmlns:a16="http://schemas.microsoft.com/office/drawing/2014/main" id="{B3D1EBE2-33E8-1582-8BF8-9FF9B0AAFA63}"/>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3760402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Transmission of light</a:t>
                      </a:r>
                    </a:p>
                    <a:p>
                      <a:pPr fontAlgn="base">
                        <a:lnSpc>
                          <a:spcPct val="150000"/>
                        </a:lnSpc>
                      </a:pPr>
                      <a:r>
                        <a:rPr lang="en-GB" sz="1200" b="0" i="0" kern="1200" dirty="0">
                          <a:solidFill>
                            <a:schemeClr val="tx1"/>
                          </a:solidFill>
                          <a:effectLst/>
                          <a:latin typeface="+mn-lt"/>
                          <a:ea typeface="+mn-ea"/>
                          <a:cs typeface="+mn-cs"/>
                        </a:rPr>
                        <a:t>Waves can also be transmitted at the boundary between two different materials. When waves are transmitted, the wave continues through the material. Air, glass and water are common materials that are very good at transmitting light. They are transparent  because light is transmitted with very little absorption.  Translucent materials transmit some light but are not completely clear. Lamp shades, shower curtains and window blinds are often translucent objects.</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Colour filters</a:t>
                      </a:r>
                    </a:p>
                    <a:p>
                      <a:pPr fontAlgn="base">
                        <a:lnSpc>
                          <a:spcPct val="150000"/>
                        </a:lnSpc>
                      </a:pPr>
                      <a:r>
                        <a:rPr lang="en-GB" sz="1200" b="0" i="0" kern="1200" dirty="0">
                          <a:solidFill>
                            <a:schemeClr val="tx1"/>
                          </a:solidFill>
                          <a:effectLst/>
                          <a:latin typeface="+mn-lt"/>
                          <a:ea typeface="+mn-ea"/>
                          <a:cs typeface="+mn-cs"/>
                        </a:rPr>
                        <a:t>When white light passes through a coloured filter, all colours are absorbed except for the colour of the filter. For example, an orange filter transmits orange light but absorbs all the other colours. If white light is shone on an orange filter, only the orange wavelengths will be observed by the human eye.</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Coloured objects in coloured light</a:t>
                      </a:r>
                    </a:p>
                    <a:p>
                      <a:pPr fontAlgn="base">
                        <a:lnSpc>
                          <a:spcPct val="150000"/>
                        </a:lnSpc>
                      </a:pPr>
                      <a:r>
                        <a:rPr lang="en-GB" sz="1200" b="0" i="0" kern="1200" dirty="0">
                          <a:solidFill>
                            <a:schemeClr val="tx1"/>
                          </a:solidFill>
                          <a:effectLst/>
                          <a:latin typeface="+mn-lt"/>
                          <a:ea typeface="+mn-ea"/>
                          <a:cs typeface="+mn-cs"/>
                        </a:rPr>
                        <a:t>An object appears to be black if it absorbs all the wavelengths of visible light. For example, an object that appears blue in white light will appear black in red light. This is because the red light contains no blue light for the object to reflect.</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AA8E4411-9328-0C22-6265-8F68F1B8025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80215" y="4032765"/>
            <a:ext cx="4316819" cy="2415114"/>
          </a:xfrm>
          <a:prstGeom prst="rect">
            <a:avLst/>
          </a:prstGeom>
        </p:spPr>
      </p:pic>
      <p:sp>
        <p:nvSpPr>
          <p:cNvPr id="3" name="Slide Number Placeholder 2">
            <a:extLst>
              <a:ext uri="{FF2B5EF4-FFF2-40B4-BE49-F238E27FC236}">
                <a16:creationId xmlns:a16="http://schemas.microsoft.com/office/drawing/2014/main" id="{17C45BCF-7ACD-BA3F-584E-81002785F01E}"/>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3971635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visible light</a:t>
            </a:r>
          </a:p>
          <a:p>
            <a:pPr>
              <a:lnSpc>
                <a:spcPct val="150000"/>
              </a:lnSpc>
            </a:pPr>
            <a:r>
              <a:rPr lang="en-GB" sz="1200" dirty="0">
                <a:solidFill>
                  <a:schemeClr val="tx1"/>
                </a:solidFill>
              </a:rPr>
              <a:t>1. Where is visible light positioned on the electromagnetic spectrum?</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Explain what is meant by the term visible light.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3. What is meant by the spectrum of visible light?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4. Describe how the wavelengths change across the spectrum of visible light. </a:t>
            </a:r>
          </a:p>
          <a:p>
            <a:pPr>
              <a:lnSpc>
                <a:spcPct val="150000"/>
              </a:lnSpc>
            </a:pPr>
            <a:r>
              <a:rPr lang="en-GB" sz="1200" dirty="0">
                <a:solidFill>
                  <a:schemeClr val="tx1"/>
                </a:solidFill>
              </a:rPr>
              <a:t>.……………………………………………………………………………………………………………………………………………………………... ………………………………………………………………………………………………………………………………………………………….…….</a:t>
            </a:r>
          </a:p>
          <a:p>
            <a:pPr>
              <a:lnSpc>
                <a:spcPct val="150000"/>
              </a:lnSpc>
            </a:pPr>
            <a:r>
              <a:rPr lang="en-GB" sz="1200" dirty="0">
                <a:solidFill>
                  <a:schemeClr val="tx1"/>
                </a:solidFill>
              </a:rPr>
              <a:t>5. Describe what is meant by a translucent object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Describe what is meant by a transparent object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7. Compare the wavelength of visible light to that of ultraviolet and infra red’?</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8. All the colours of the rainbow make up what?</a:t>
            </a:r>
          </a:p>
          <a:p>
            <a:pPr>
              <a:lnSpc>
                <a:spcPct val="150000"/>
              </a:lnSpc>
            </a:pPr>
            <a:r>
              <a:rPr lang="en-GB" sz="1200" dirty="0">
                <a:solidFill>
                  <a:schemeClr val="tx1"/>
                </a:solidFill>
              </a:rPr>
              <a:t>…………………………………………………………………………………………………………………………………………………………………</a:t>
            </a:r>
          </a:p>
          <a:p>
            <a:pPr>
              <a:lnSpc>
                <a:spcPct val="150000"/>
              </a:lnSpc>
            </a:pPr>
            <a:r>
              <a:rPr lang="en-GB" sz="1200" dirty="0">
                <a:solidFill>
                  <a:schemeClr val="tx1"/>
                </a:solidFill>
              </a:rPr>
              <a:t>9. A material that allow only some light through is called what?</a:t>
            </a:r>
          </a:p>
          <a:p>
            <a:pPr>
              <a:lnSpc>
                <a:spcPct val="150000"/>
              </a:lnSpc>
            </a:pPr>
            <a:r>
              <a:rPr lang="en-GB" sz="1200" dirty="0">
                <a:solidFill>
                  <a:schemeClr val="tx1"/>
                </a:solidFill>
              </a:rPr>
              <a:t>……………………………………………………………………………………………………………………………………………………………….</a:t>
            </a:r>
          </a:p>
          <a:p>
            <a:pPr>
              <a:lnSpc>
                <a:spcPct val="150000"/>
              </a:lnSpc>
            </a:pPr>
            <a:r>
              <a:rPr lang="en-GB" sz="1200" dirty="0">
                <a:solidFill>
                  <a:schemeClr val="tx1"/>
                </a:solidFill>
              </a:rPr>
              <a:t>10. An object allowing all light that enters it pass through is known as ?</a:t>
            </a:r>
          </a:p>
          <a:p>
            <a:pPr>
              <a:lnSpc>
                <a:spcPct val="150000"/>
              </a:lnSpc>
            </a:pPr>
            <a:r>
              <a:rPr lang="en-GB" sz="1200" dirty="0">
                <a:solidFill>
                  <a:schemeClr val="tx1"/>
                </a:solidFill>
              </a:rPr>
              <a:t>.......................................................................................................................................................................</a:t>
            </a:r>
          </a:p>
          <a:p>
            <a:pPr>
              <a:lnSpc>
                <a:spcPct val="150000"/>
              </a:lnSpc>
            </a:pPr>
            <a:r>
              <a:rPr lang="en-GB" sz="1200" dirty="0">
                <a:solidFill>
                  <a:schemeClr val="tx1"/>
                </a:solidFill>
              </a:rPr>
              <a:t>11. Name the primary colours of light?</a:t>
            </a:r>
          </a:p>
          <a:p>
            <a:pPr>
              <a:lnSpc>
                <a:spcPct val="150000"/>
              </a:lnSpc>
            </a:pPr>
            <a:r>
              <a:rPr lang="en-GB" sz="1200" dirty="0">
                <a:solidFill>
                  <a:schemeClr val="tx1"/>
                </a:solidFill>
              </a:rPr>
              <a:t>…………………………………………………………………………………………………………………………………………………………………</a:t>
            </a:r>
          </a:p>
        </p:txBody>
      </p:sp>
      <p:sp>
        <p:nvSpPr>
          <p:cNvPr id="7" name="Slide Number Placeholder 6">
            <a:extLst>
              <a:ext uri="{FF2B5EF4-FFF2-40B4-BE49-F238E27FC236}">
                <a16:creationId xmlns:a16="http://schemas.microsoft.com/office/drawing/2014/main" id="{D3B9A8F7-16F9-2B93-82FE-80452F48D7D3}"/>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239480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 - visible light</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effect of light on transparent  and opaque materials</a:t>
            </a:r>
          </a:p>
          <a:p>
            <a:pPr>
              <a:lnSpc>
                <a:spcPct val="150000"/>
              </a:lnSpc>
            </a:pPr>
            <a:r>
              <a:rPr lang="en-GB" sz="1200" dirty="0">
                <a:solidFill>
                  <a:schemeClr val="tx1"/>
                </a:solidFill>
              </a:rPr>
              <a:t>.……………………………………………………………………............................................................................................... …………………………………………………………………………………………………………………………………………………………........</a:t>
            </a:r>
          </a:p>
          <a:p>
            <a:pPr>
              <a:lnSpc>
                <a:spcPct val="150000"/>
              </a:lnSpc>
            </a:pPr>
            <a:r>
              <a:rPr lang="en-GB" sz="1200" b="1" dirty="0">
                <a:solidFill>
                  <a:schemeClr val="tx1"/>
                </a:solidFill>
              </a:rPr>
              <a:t>WE DO: </a:t>
            </a:r>
            <a:r>
              <a:rPr lang="en-GB" sz="1200" dirty="0">
                <a:solidFill>
                  <a:schemeClr val="tx1"/>
                </a:solidFill>
              </a:rPr>
              <a:t>Compare the effect of white light on a red ball to that of a green ball</a:t>
            </a:r>
          </a:p>
          <a:p>
            <a:pPr>
              <a:lnSpc>
                <a:spcPct val="150000"/>
              </a:lnSpc>
            </a:pPr>
            <a:r>
              <a:rPr lang="en-GB" sz="1200" dirty="0">
                <a:solidFill>
                  <a:schemeClr val="tx1"/>
                </a:solidFill>
              </a:rPr>
              <a:t>.……………………………………………………………………............................................................................................... …………………………………………………………………………………………………………………………………………………………........…………………………………………………………………………………………………………………………………………………………........</a:t>
            </a:r>
          </a:p>
          <a:p>
            <a:pPr>
              <a:lnSpc>
                <a:spcPct val="150000"/>
              </a:lnSpc>
            </a:pPr>
            <a:endParaRPr lang="en-GB" sz="1200" b="1" dirty="0">
              <a:solidFill>
                <a:schemeClr val="tx1"/>
              </a:solidFill>
            </a:endParaRPr>
          </a:p>
          <a:p>
            <a:pPr>
              <a:lnSpc>
                <a:spcPct val="150000"/>
              </a:lnSpc>
            </a:pPr>
            <a:r>
              <a:rPr lang="en-GB" sz="1200" b="1" dirty="0">
                <a:solidFill>
                  <a:schemeClr val="tx1"/>
                </a:solidFill>
              </a:rPr>
              <a:t>YOU DO: </a:t>
            </a:r>
            <a:r>
              <a:rPr lang="en-GB" sz="1200" dirty="0">
                <a:solidFill>
                  <a:schemeClr val="tx1"/>
                </a:solidFill>
              </a:rPr>
              <a:t>Compare the wavelengths of visible light.</a:t>
            </a:r>
          </a:p>
          <a:p>
            <a:pPr>
              <a:lnSpc>
                <a:spcPct val="150000"/>
              </a:lnSpc>
            </a:pPr>
            <a:r>
              <a:rPr lang="en-GB" sz="1200" dirty="0">
                <a:solidFill>
                  <a:schemeClr val="tx1"/>
                </a:solidFill>
              </a:rPr>
              <a:t>.……………………………………………………………………............................................................................................... …………………………………………………………………………………………………………………………………………………………........</a:t>
            </a:r>
          </a:p>
          <a:p>
            <a:pPr>
              <a:lnSpc>
                <a:spcPct val="150000"/>
              </a:lnSpc>
            </a:pPr>
            <a:r>
              <a:rPr lang="en-GB" sz="1200" dirty="0">
                <a:solidFill>
                  <a:schemeClr val="tx1"/>
                </a:solidFill>
              </a:rPr>
              <a:t>.……………………………………………………………………............................................................................................... </a:t>
            </a:r>
            <a:r>
              <a:rPr lang="en-GB" sz="1200" b="1" dirty="0">
                <a:solidFill>
                  <a:schemeClr val="tx1"/>
                </a:solidFill>
              </a:rPr>
              <a:t>YOU DO:</a:t>
            </a:r>
            <a:r>
              <a:rPr lang="en-GB" sz="1200" dirty="0">
                <a:solidFill>
                  <a:schemeClr val="tx1"/>
                </a:solidFill>
              </a:rPr>
              <a:t> In terms of visible light, compare white objects to black </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specular and diffuse reflection &amp; the images they produce.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the colour of a blue object in daylight to that seen in red light</a:t>
            </a:r>
          </a:p>
          <a:p>
            <a:pPr>
              <a:lnSpc>
                <a:spcPct val="150000"/>
              </a:lnSpc>
            </a:pPr>
            <a:r>
              <a:rPr lang="en-GB" sz="1200" dirty="0">
                <a:solidFill>
                  <a:schemeClr val="tx1"/>
                </a:solidFill>
              </a:rPr>
              <a:t>.……………………………………………………………………............................................................................................... …………………………………………………………………………………………………………………………………………………………........</a:t>
            </a:r>
          </a:p>
          <a:p>
            <a:pPr>
              <a:lnSpc>
                <a:spcPct val="150000"/>
              </a:lnSpc>
            </a:pPr>
            <a:r>
              <a:rPr lang="en-GB" sz="1200" dirty="0">
                <a:solidFill>
                  <a:schemeClr val="tx1"/>
                </a:solidFill>
              </a:rPr>
              <a:t>.……………………………………………………………………............................................................................................... </a:t>
            </a:r>
          </a:p>
          <a:p>
            <a:endParaRPr lang="en-GB" sz="1200" b="1" dirty="0">
              <a:solidFill>
                <a:schemeClr val="tx1"/>
              </a:solidFill>
            </a:endParaRPr>
          </a:p>
        </p:txBody>
      </p:sp>
      <p:sp>
        <p:nvSpPr>
          <p:cNvPr id="9" name="Slide Number Placeholder 8">
            <a:extLst>
              <a:ext uri="{FF2B5EF4-FFF2-40B4-BE49-F238E27FC236}">
                <a16:creationId xmlns:a16="http://schemas.microsoft.com/office/drawing/2014/main" id="{EEBC9D84-EE22-1D0E-776D-88A112F3FCB7}"/>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875531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It didn’t – visible light</a:t>
            </a:r>
          </a:p>
          <a:p>
            <a:pPr>
              <a:lnSpc>
                <a:spcPct val="150000"/>
              </a:lnSpc>
            </a:pPr>
            <a:r>
              <a:rPr lang="en-GB" sz="1200" b="1" dirty="0">
                <a:solidFill>
                  <a:schemeClr val="tx1"/>
                </a:solidFill>
              </a:rPr>
              <a:t>Explain how you would view a red object if it didn’t</a:t>
            </a:r>
          </a:p>
          <a:p>
            <a:pPr>
              <a:lnSpc>
                <a:spcPct val="150000"/>
              </a:lnSpc>
            </a:pPr>
            <a:r>
              <a:rPr lang="en-GB" sz="1200" dirty="0">
                <a:solidFill>
                  <a:schemeClr val="tx1"/>
                </a:solidFill>
              </a:rPr>
              <a:t>I DO: have white light shining on it?</a:t>
            </a: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r>
              <a:rPr lang="en-GB" sz="1200" dirty="0">
                <a:solidFill>
                  <a:schemeClr val="tx1"/>
                </a:solidFill>
              </a:rPr>
              <a:t>WE DO: have a smooth surface?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dirty="0">
                <a:solidFill>
                  <a:schemeClr val="tx1"/>
                </a:solidFill>
              </a:rPr>
              <a:t>YOU DO: have the red component of visible light shining on it?</a:t>
            </a:r>
          </a:p>
          <a:p>
            <a:pPr>
              <a:lnSpc>
                <a:spcPct val="150000"/>
              </a:lnSpc>
            </a:pPr>
            <a:r>
              <a:rPr lang="en-GB" sz="1200" dirty="0">
                <a:solidFill>
                  <a:schemeClr val="tx1"/>
                </a:solidFill>
              </a:rPr>
              <a:t>………………………………………………………………………………………………………………………………………………………………</a:t>
            </a:r>
          </a:p>
          <a:p>
            <a:pPr>
              <a:lnSpc>
                <a:spcPct val="150000"/>
              </a:lnSpc>
            </a:pPr>
            <a:r>
              <a:rPr lang="en-GB" sz="1200" dirty="0">
                <a:solidFill>
                  <a:schemeClr val="tx1"/>
                </a:solidFill>
              </a:rPr>
              <a:t>YOU DO: absorb any light?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YOU DO: have the component of visible light that has the longest wavelength shining on it?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YOU DO: have the blue and green components of the visible spectrum shining on it?</a:t>
            </a:r>
          </a:p>
          <a:p>
            <a:pPr>
              <a:lnSpc>
                <a:spcPct val="150000"/>
              </a:lnSpc>
            </a:pPr>
            <a:r>
              <a:rPr lang="en-GB" sz="1200" dirty="0">
                <a:solidFill>
                  <a:schemeClr val="tx1"/>
                </a:solidFill>
              </a:rPr>
              <a:t>…………………………………………………………………………………………………………………………………………………………….. ……………………………………………………………………………………………………………………………………………………………..</a:t>
            </a:r>
          </a:p>
          <a:p>
            <a:pPr>
              <a:lnSpc>
                <a:spcPct val="150000"/>
              </a:lnSpc>
            </a:pPr>
            <a:r>
              <a:rPr lang="en-GB" sz="1200" dirty="0">
                <a:solidFill>
                  <a:schemeClr val="tx1"/>
                </a:solidFill>
              </a:rPr>
              <a:t>YOU DO: have the red and blue components of white light shining on it?</a:t>
            </a:r>
          </a:p>
          <a:p>
            <a:pPr>
              <a:lnSpc>
                <a:spcPct val="150000"/>
              </a:lnSpc>
            </a:pPr>
            <a:r>
              <a:rPr lang="en-GB" sz="1200" dirty="0">
                <a:solidFill>
                  <a:schemeClr val="tx1"/>
                </a:solidFill>
              </a:rPr>
              <a:t>……………………………………………………………………………………………………………………………………………………………..</a:t>
            </a:r>
          </a:p>
          <a:p>
            <a:pPr>
              <a:lnSpc>
                <a:spcPct val="150000"/>
              </a:lnSpc>
            </a:pPr>
            <a:r>
              <a:rPr lang="en-GB" sz="1200" dirty="0">
                <a:solidFill>
                  <a:schemeClr val="tx1"/>
                </a:solidFill>
              </a:rPr>
              <a:t>……………………………………………………………………………………………………………………………………………………………..</a:t>
            </a:r>
          </a:p>
        </p:txBody>
      </p:sp>
      <p:sp>
        <p:nvSpPr>
          <p:cNvPr id="5" name="Slide Number Placeholder 4">
            <a:extLst>
              <a:ext uri="{FF2B5EF4-FFF2-40B4-BE49-F238E27FC236}">
                <a16:creationId xmlns:a16="http://schemas.microsoft.com/office/drawing/2014/main" id="{AA49E852-BC88-612D-AE68-75DD313AE300}"/>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47897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Spaced Retrieval – visible light</a:t>
            </a:r>
          </a:p>
          <a:p>
            <a:pPr>
              <a:lnSpc>
                <a:spcPct val="150000"/>
              </a:lnSpc>
            </a:pPr>
            <a:r>
              <a:rPr lang="en-GB" sz="1200" dirty="0">
                <a:solidFill>
                  <a:schemeClr val="tx1"/>
                </a:solidFill>
              </a:rPr>
              <a:t>Visible Light is also needed by plants for process of photosynthesis .</a:t>
            </a:r>
          </a:p>
          <a:p>
            <a:pPr>
              <a:lnSpc>
                <a:spcPct val="150000"/>
              </a:lnSpc>
            </a:pPr>
            <a:r>
              <a:rPr lang="en-GB" sz="1200" dirty="0">
                <a:solidFill>
                  <a:schemeClr val="tx1"/>
                </a:solidFill>
              </a:rPr>
              <a:t>1. Recall the photosynthesis word equation</a:t>
            </a:r>
          </a:p>
          <a:p>
            <a:pPr>
              <a:lnSpc>
                <a:spcPct val="150000"/>
              </a:lnSpc>
            </a:pPr>
            <a:r>
              <a:rPr lang="en-GB" sz="1200" dirty="0">
                <a:solidFill>
                  <a:schemeClr val="tx1"/>
                </a:solidFill>
              </a:rPr>
              <a:t>………………………………………………………………………………………………………………………………………………….…..……......…………………………………………………………………………………………………………………………………………….……..………….</a:t>
            </a:r>
          </a:p>
          <a:p>
            <a:pPr>
              <a:lnSpc>
                <a:spcPct val="150000"/>
              </a:lnSpc>
            </a:pPr>
            <a:r>
              <a:rPr lang="en-GB" sz="1200" dirty="0">
                <a:solidFill>
                  <a:schemeClr val="tx1"/>
                </a:solidFill>
              </a:rPr>
              <a:t>2. Recall the photosynthesis balanced symbol equation ………………………………………………………………………………………………………………………………………………….…..……......…………………………………………………………………………………………………………………………………………….……..………….</a:t>
            </a:r>
          </a:p>
          <a:p>
            <a:pPr>
              <a:lnSpc>
                <a:spcPct val="150000"/>
              </a:lnSpc>
            </a:pPr>
            <a:r>
              <a:rPr lang="en-GB" sz="1200" dirty="0">
                <a:solidFill>
                  <a:schemeClr val="tx1"/>
                </a:solidFill>
              </a:rPr>
              <a:t>3. Why is light needed for photosynthesis to occur?</a:t>
            </a:r>
          </a:p>
          <a:p>
            <a:pPr>
              <a:lnSpc>
                <a:spcPct val="150000"/>
              </a:lnSpc>
            </a:pPr>
            <a:r>
              <a:rPr lang="en-GB" sz="1200" dirty="0">
                <a:solidFill>
                  <a:schemeClr val="tx1"/>
                </a:solidFill>
              </a:rPr>
              <a:t>………………………………………………………………………………………………………………………………………………….…..……….. …………………………………………………………………………………………………………………………………………….……..………….</a:t>
            </a:r>
          </a:p>
          <a:p>
            <a:pPr>
              <a:lnSpc>
                <a:spcPct val="150000"/>
              </a:lnSpc>
            </a:pPr>
            <a:r>
              <a:rPr lang="en-GB" sz="1200" dirty="0">
                <a:solidFill>
                  <a:schemeClr val="tx1"/>
                </a:solidFill>
              </a:rPr>
              <a:t>4. Name the component that absorbs the light energy for photosynthesis? ………………………………………………………………………………………………………………………………………………….…..……..... 5. Describe where these components are situated ………………………………………………………………………………………………………………………………………………….…..……….. …………………………………………………………………………………………………………………………………………….……..………….</a:t>
            </a:r>
          </a:p>
          <a:p>
            <a:pPr>
              <a:lnSpc>
                <a:spcPct val="150000"/>
              </a:lnSpc>
            </a:pPr>
            <a:r>
              <a:rPr lang="en-GB" sz="1200" dirty="0">
                <a:solidFill>
                  <a:schemeClr val="tx1"/>
                </a:solidFill>
              </a:rPr>
              <a:t>6. Explain how leaves are adapted to photosynthesise efficiently ………………………………………………………………………………………………………………………………………………….…..…….....</a:t>
            </a:r>
          </a:p>
          <a:p>
            <a:pPr>
              <a:lnSpc>
                <a:spcPct val="150000"/>
              </a:lnSpc>
            </a:pPr>
            <a:r>
              <a:rPr lang="en-GB" sz="1200" dirty="0">
                <a:solidFill>
                  <a:schemeClr val="tx1"/>
                </a:solidFill>
              </a:rPr>
              <a:t>………………………………………………………………………………………………………………………………………………….…..……….. ………………………………………………………………………………………………………………………………………………….…..…….....</a:t>
            </a:r>
          </a:p>
          <a:p>
            <a:pPr>
              <a:lnSpc>
                <a:spcPct val="150000"/>
              </a:lnSpc>
            </a:pPr>
            <a:r>
              <a:rPr lang="en-GB" sz="1200" dirty="0">
                <a:solidFill>
                  <a:schemeClr val="tx1"/>
                </a:solidFill>
              </a:rPr>
              <a:t>………………………………………………………………………………………………………………………………………………….…..………..  7.Name the factors that limit the rate of photosynthesis in plants</a:t>
            </a:r>
          </a:p>
          <a:p>
            <a:pPr>
              <a:lnSpc>
                <a:spcPct val="150000"/>
              </a:lnSpc>
            </a:pPr>
            <a:r>
              <a:rPr lang="en-GB" sz="1200" dirty="0">
                <a:solidFill>
                  <a:schemeClr val="tx1"/>
                </a:solidFill>
              </a:rPr>
              <a:t>………………………………………………………………………………………………………………………………………………….…..……….. ………………………………………………………………………………………………………………………………………………….…..…….....</a:t>
            </a:r>
          </a:p>
          <a:p>
            <a:pPr>
              <a:lnSpc>
                <a:spcPct val="150000"/>
              </a:lnSpc>
            </a:pPr>
            <a:r>
              <a:rPr lang="en-GB" sz="1200" dirty="0">
                <a:solidFill>
                  <a:schemeClr val="tx1"/>
                </a:solidFill>
              </a:rPr>
              <a:t>8. Sketch 3 graphs to show how each limiting factor affects the rate of photosynthesis</a:t>
            </a:r>
          </a:p>
          <a:p>
            <a:pPr>
              <a:lnSpc>
                <a:spcPct val="150000"/>
              </a:lnSpc>
            </a:pPr>
            <a:endParaRPr lang="en-GB" sz="1200" b="1" u="sng" dirty="0">
              <a:solidFill>
                <a:schemeClr val="tx1"/>
              </a:solidFill>
            </a:endParaRPr>
          </a:p>
        </p:txBody>
      </p:sp>
      <p:cxnSp>
        <p:nvCxnSpPr>
          <p:cNvPr id="15" name="Straight Connector 14">
            <a:extLst>
              <a:ext uri="{FF2B5EF4-FFF2-40B4-BE49-F238E27FC236}">
                <a16:creationId xmlns:a16="http://schemas.microsoft.com/office/drawing/2014/main" id="{1221B45B-086F-3555-7ADF-C3AACFB6E1B1}"/>
              </a:ext>
            </a:extLst>
          </p:cNvPr>
          <p:cNvCxnSpPr/>
          <p:nvPr/>
        </p:nvCxnSpPr>
        <p:spPr>
          <a:xfrm>
            <a:off x="628507" y="7211833"/>
            <a:ext cx="0" cy="1351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1CEDF-99D4-14CC-027D-F55E25ACDC5E}"/>
              </a:ext>
            </a:extLst>
          </p:cNvPr>
          <p:cNvCxnSpPr/>
          <p:nvPr/>
        </p:nvCxnSpPr>
        <p:spPr>
          <a:xfrm>
            <a:off x="2546916" y="7211833"/>
            <a:ext cx="0" cy="1351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18CAE8-C60E-3BC5-9F1A-99D3CF4F3841}"/>
              </a:ext>
            </a:extLst>
          </p:cNvPr>
          <p:cNvCxnSpPr>
            <a:cxnSpLocks/>
          </p:cNvCxnSpPr>
          <p:nvPr/>
        </p:nvCxnSpPr>
        <p:spPr>
          <a:xfrm flipH="1">
            <a:off x="4532091" y="8584786"/>
            <a:ext cx="1202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3FC414-79B6-9946-85DB-3326CE4E2313}"/>
              </a:ext>
            </a:extLst>
          </p:cNvPr>
          <p:cNvCxnSpPr/>
          <p:nvPr/>
        </p:nvCxnSpPr>
        <p:spPr>
          <a:xfrm>
            <a:off x="4532091" y="7246289"/>
            <a:ext cx="0" cy="1351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1638F49-9B78-B886-3204-9E4907E050D8}"/>
              </a:ext>
            </a:extLst>
          </p:cNvPr>
          <p:cNvCxnSpPr>
            <a:cxnSpLocks/>
          </p:cNvCxnSpPr>
          <p:nvPr/>
        </p:nvCxnSpPr>
        <p:spPr>
          <a:xfrm flipH="1">
            <a:off x="2546915" y="8563555"/>
            <a:ext cx="1126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20F118-3D65-8B94-5BE5-EE586065E117}"/>
              </a:ext>
            </a:extLst>
          </p:cNvPr>
          <p:cNvCxnSpPr>
            <a:cxnSpLocks/>
          </p:cNvCxnSpPr>
          <p:nvPr/>
        </p:nvCxnSpPr>
        <p:spPr>
          <a:xfrm flipH="1">
            <a:off x="628507" y="8563555"/>
            <a:ext cx="1202125" cy="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5FDB251-A057-D685-290A-8D403A970A3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012698" y="7309345"/>
            <a:ext cx="3038785" cy="1156699"/>
          </a:xfrm>
          <a:prstGeom prst="rect">
            <a:avLst/>
          </a:prstGeom>
        </p:spPr>
      </p:pic>
      <p:sp>
        <p:nvSpPr>
          <p:cNvPr id="2" name="Slide Number Placeholder 1">
            <a:extLst>
              <a:ext uri="{FF2B5EF4-FFF2-40B4-BE49-F238E27FC236}">
                <a16:creationId xmlns:a16="http://schemas.microsoft.com/office/drawing/2014/main" id="{B10749D9-E5CE-5A79-1852-DE4B8632FFB4}"/>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2417226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418569"/>
          </a:xfrm>
          <a:prstGeom prst="rect">
            <a:avLst/>
          </a:prstGeom>
          <a:noFill/>
        </p:spPr>
        <p:txBody>
          <a:bodyPr wrap="square">
            <a:spAutoFit/>
          </a:bodyPr>
          <a:lstStyle/>
          <a:p>
            <a:pPr indent="291465">
              <a:lnSpc>
                <a:spcPct val="115000"/>
              </a:lnSpc>
              <a:spcBef>
                <a:spcPts val="1200"/>
              </a:spcBef>
              <a:spcAft>
                <a:spcPts val="1000"/>
              </a:spcAft>
            </a:pPr>
            <a:r>
              <a:rPr lang="en-GB" sz="1200" b="1" dirty="0">
                <a:effectLst/>
                <a:ea typeface="Times New Roman" panose="02020603050405020304" pitchFamily="18" charset="0"/>
                <a:cs typeface="Times New Roman" panose="02020603050405020304" pitchFamily="18" charset="0"/>
              </a:rPr>
              <a:t>Q1</a:t>
            </a:r>
            <a:r>
              <a:rPr lang="en-GB" sz="1200" dirty="0">
                <a:effectLst/>
                <a:ea typeface="Times New Roman" panose="02020603050405020304" pitchFamily="18" charset="0"/>
                <a:cs typeface="Times New Roman" panose="02020603050405020304" pitchFamily="18" charset="0"/>
              </a:rPr>
              <a:t>. </a:t>
            </a:r>
            <a:r>
              <a:rPr lang="en-GB" sz="1200" dirty="0">
                <a:ea typeface="Times New Roman" panose="02020603050405020304" pitchFamily="18" charset="0"/>
                <a:cs typeface="Times New Roman" panose="02020603050405020304" pitchFamily="18" charset="0"/>
              </a:rPr>
              <a:t>(a)</a:t>
            </a:r>
            <a:r>
              <a:rPr lang="en-GB" sz="1200" dirty="0">
                <a:effectLst/>
                <a:ea typeface="Times New Roman" panose="02020603050405020304" pitchFamily="18" charset="0"/>
                <a:cs typeface="Times New Roman" panose="02020603050405020304" pitchFamily="18" charset="0"/>
              </a:rPr>
              <a:t> An object was blue in colour.  A student looked at the blue object through a green filter.  Complete the sentences.</a:t>
            </a:r>
          </a:p>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Choose answers from the box.</a:t>
            </a: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Looking at the blue object through a green filter makes the object appear …………………………. This is because the green filter only transmits the light that is ………………………….   (2)</a:t>
            </a: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(b)  Figure 4 shows a spotlight containing a convex lens. A red filter is placed in front of the spotlight. The spotlight is directed at a blue object.</a:t>
            </a:r>
          </a:p>
          <a:p>
            <a:pPr indent="291465">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Explain why the blue object appears black. (3) ………………………………………………………………………………………………………………………………………………….…..………………………………………………………………………………………………………………………………………………….…. ………………………………………………………………………………………………………………………………………………….…..………………………………………………………………………………………………………………………………………………….…..</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6E7C60A9-A2A0-DFFA-0009-97E7D14B5163}"/>
              </a:ext>
            </a:extLst>
          </p:cNvPr>
          <p:cNvPicPr>
            <a:picLocks noChangeAspect="1"/>
          </p:cNvPicPr>
          <p:nvPr/>
        </p:nvPicPr>
        <p:blipFill>
          <a:blip r:embed="rId2"/>
          <a:stretch>
            <a:fillRect/>
          </a:stretch>
        </p:blipFill>
        <p:spPr>
          <a:xfrm>
            <a:off x="2664194" y="1357406"/>
            <a:ext cx="3802711" cy="422523"/>
          </a:xfrm>
          <a:prstGeom prst="rect">
            <a:avLst/>
          </a:prstGeom>
        </p:spPr>
      </p:pic>
      <p:pic>
        <p:nvPicPr>
          <p:cNvPr id="12" name="Picture 11">
            <a:extLst>
              <a:ext uri="{FF2B5EF4-FFF2-40B4-BE49-F238E27FC236}">
                <a16:creationId xmlns:a16="http://schemas.microsoft.com/office/drawing/2014/main" id="{AF52C382-5119-EAF3-BAC7-EA90DF4EEFCC}"/>
              </a:ext>
            </a:extLst>
          </p:cNvPr>
          <p:cNvPicPr>
            <a:picLocks noChangeAspect="1"/>
          </p:cNvPicPr>
          <p:nvPr/>
        </p:nvPicPr>
        <p:blipFill>
          <a:blip r:embed="rId3"/>
          <a:stretch>
            <a:fillRect/>
          </a:stretch>
        </p:blipFill>
        <p:spPr>
          <a:xfrm>
            <a:off x="2258169" y="3428903"/>
            <a:ext cx="1981863" cy="1476075"/>
          </a:xfrm>
          <a:prstGeom prst="rect">
            <a:avLst/>
          </a:prstGeom>
        </p:spPr>
      </p:pic>
      <p:sp>
        <p:nvSpPr>
          <p:cNvPr id="3" name="Slide Number Placeholder 2">
            <a:extLst>
              <a:ext uri="{FF2B5EF4-FFF2-40B4-BE49-F238E27FC236}">
                <a16:creationId xmlns:a16="http://schemas.microsoft.com/office/drawing/2014/main" id="{D0324697-ABB2-40C9-9070-1FA38FC11C08}"/>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19439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nvGraphicFramePr>
        <p:xfrm>
          <a:off x="273050" y="436499"/>
          <a:ext cx="6311899" cy="305308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Amplitude</a:t>
                      </a:r>
                    </a:p>
                  </a:txBody>
                  <a:tcPr/>
                </a:tc>
                <a:tc>
                  <a:txBody>
                    <a:bodyPr/>
                    <a:lstStyle/>
                    <a:p>
                      <a:r>
                        <a:rPr lang="en-GB" sz="1200" dirty="0"/>
                        <a:t>The distance from a peak to the zero position of a wave. </a:t>
                      </a:r>
                    </a:p>
                  </a:txBody>
                  <a:tcPr/>
                </a:tc>
                <a:extLst>
                  <a:ext uri="{0D108BD9-81ED-4DB2-BD59-A6C34878D82A}">
                    <a16:rowId xmlns:a16="http://schemas.microsoft.com/office/drawing/2014/main" val="3986441415"/>
                  </a:ext>
                </a:extLst>
              </a:tr>
              <a:tr h="370840">
                <a:tc>
                  <a:txBody>
                    <a:bodyPr/>
                    <a:lstStyle/>
                    <a:p>
                      <a:r>
                        <a:rPr lang="en-GB" sz="1200" dirty="0"/>
                        <a:t>Frequency</a:t>
                      </a:r>
                    </a:p>
                  </a:txBody>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135617624"/>
                  </a:ext>
                </a:extLst>
              </a:tr>
              <a:tr h="370840">
                <a:tc>
                  <a:txBody>
                    <a:bodyPr/>
                    <a:lstStyle/>
                    <a:p>
                      <a:r>
                        <a:rPr lang="en-GB" sz="1200" dirty="0"/>
                        <a:t>Time period</a:t>
                      </a:r>
                    </a:p>
                  </a:txBody>
                  <a:tcPr/>
                </a:tc>
                <a:tc>
                  <a:txBody>
                    <a:bodyPr/>
                    <a:lstStyle/>
                    <a:p>
                      <a:r>
                        <a:rPr lang="en-GB" sz="1200" dirty="0"/>
                        <a:t>Time taken for one complete wave to pass.</a:t>
                      </a:r>
                    </a:p>
                  </a:txBody>
                  <a:tcPr/>
                </a:tc>
                <a:extLst>
                  <a:ext uri="{0D108BD9-81ED-4DB2-BD59-A6C34878D82A}">
                    <a16:rowId xmlns:a16="http://schemas.microsoft.com/office/drawing/2014/main" val="4092558228"/>
                  </a:ext>
                </a:extLst>
              </a:tr>
              <a:tr h="370840">
                <a:tc>
                  <a:txBody>
                    <a:bodyPr/>
                    <a:lstStyle/>
                    <a:p>
                      <a:r>
                        <a:rPr lang="en-GB" sz="1200" dirty="0"/>
                        <a:t>Ray diagram</a:t>
                      </a:r>
                    </a:p>
                  </a:txBody>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1426963129"/>
                  </a:ext>
                </a:extLst>
              </a:tr>
              <a:tr h="370840">
                <a:tc>
                  <a:txBody>
                    <a:bodyPr/>
                    <a:lstStyle/>
                    <a:p>
                      <a:r>
                        <a:rPr lang="en-GB" sz="1200" dirty="0"/>
                        <a:t>Normal line</a:t>
                      </a:r>
                    </a:p>
                  </a:txBody>
                  <a:tcPr/>
                </a:tc>
                <a:tc>
                  <a:txBody>
                    <a:bodyPr/>
                    <a:lstStyle/>
                    <a:p>
                      <a:r>
                        <a:rPr lang="en-GB" sz="1200" dirty="0"/>
                        <a:t>A line drawn perpendicular to a surface. </a:t>
                      </a:r>
                    </a:p>
                  </a:txBody>
                  <a:tcPr/>
                </a:tc>
                <a:extLst>
                  <a:ext uri="{0D108BD9-81ED-4DB2-BD59-A6C34878D82A}">
                    <a16:rowId xmlns:a16="http://schemas.microsoft.com/office/drawing/2014/main" val="3157404479"/>
                  </a:ext>
                </a:extLst>
              </a:tr>
              <a:tr h="370840">
                <a:tc>
                  <a:txBody>
                    <a:bodyPr/>
                    <a:lstStyle/>
                    <a:p>
                      <a:r>
                        <a:rPr lang="en-GB" sz="1200" dirty="0"/>
                        <a:t>Incident ray. </a:t>
                      </a:r>
                    </a:p>
                  </a:txBody>
                  <a:tcPr/>
                </a:tc>
                <a:tc>
                  <a:txBody>
                    <a:bodyPr/>
                    <a:lstStyle/>
                    <a:p>
                      <a:r>
                        <a:rPr lang="en-GB" sz="1200" dirty="0"/>
                        <a:t>A ray of light that falls on any surface. </a:t>
                      </a:r>
                    </a:p>
                  </a:txBody>
                  <a:tcPr/>
                </a:tc>
                <a:extLst>
                  <a:ext uri="{0D108BD9-81ED-4DB2-BD59-A6C34878D82A}">
                    <a16:rowId xmlns:a16="http://schemas.microsoft.com/office/drawing/2014/main" val="3912206560"/>
                  </a:ext>
                </a:extLst>
              </a:tr>
              <a:tr h="370840">
                <a:tc>
                  <a:txBody>
                    <a:bodyPr/>
                    <a:lstStyle/>
                    <a:p>
                      <a:r>
                        <a:rPr lang="en-GB" sz="1200" dirty="0"/>
                        <a:t>Reflected ray. </a:t>
                      </a:r>
                    </a:p>
                  </a:txBody>
                  <a:tcPr/>
                </a:tc>
                <a:tc>
                  <a:txBody>
                    <a:bodyPr/>
                    <a:lstStyle/>
                    <a:p>
                      <a:r>
                        <a:rPr lang="en-GB" sz="1200" dirty="0"/>
                        <a:t>A ray of light that is reflected from a surface. </a:t>
                      </a:r>
                    </a:p>
                  </a:txBody>
                  <a:tcPr/>
                </a:tc>
                <a:extLst>
                  <a:ext uri="{0D108BD9-81ED-4DB2-BD59-A6C34878D82A}">
                    <a16:rowId xmlns:a16="http://schemas.microsoft.com/office/drawing/2014/main" val="1975452583"/>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nvGraphicFramePr>
        <p:xfrm>
          <a:off x="273046" y="3735578"/>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428999" y="3735578"/>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428998" y="6235917"/>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3" name="Slide Number Placeholder 2">
            <a:extLst>
              <a:ext uri="{FF2B5EF4-FFF2-40B4-BE49-F238E27FC236}">
                <a16:creationId xmlns:a16="http://schemas.microsoft.com/office/drawing/2014/main" id="{01E73117-2314-908D-1C85-1E9CBCA5682E}"/>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163647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937686"/>
          </a:xfrm>
          <a:prstGeom prst="rect">
            <a:avLst/>
          </a:prstGeom>
          <a:noFill/>
        </p:spPr>
        <p:txBody>
          <a:bodyPr wrap="square">
            <a:spAutoFit/>
          </a:bodyPr>
          <a:lstStyle/>
          <a:p>
            <a:pPr indent="291465">
              <a:lnSpc>
                <a:spcPct val="115000"/>
              </a:lnSpc>
              <a:spcBef>
                <a:spcPts val="1200"/>
              </a:spcBef>
              <a:spcAft>
                <a:spcPts val="1000"/>
              </a:spcAft>
            </a:pPr>
            <a:r>
              <a:rPr lang="en-GB" sz="1200" b="1" dirty="0">
                <a:effectLst/>
                <a:ea typeface="Times New Roman" panose="02020603050405020304" pitchFamily="18" charset="0"/>
                <a:cs typeface="Times New Roman" panose="02020603050405020304" pitchFamily="18" charset="0"/>
              </a:rPr>
              <a:t>Q2</a:t>
            </a:r>
            <a:r>
              <a:rPr lang="en-GB" sz="1200" dirty="0">
                <a:effectLst/>
                <a:ea typeface="Times New Roman" panose="02020603050405020304" pitchFamily="18" charset="0"/>
                <a:cs typeface="Times New Roman" panose="02020603050405020304" pitchFamily="18" charset="0"/>
              </a:rPr>
              <a:t>. Some objects are transparent and some objects are opaque. </a:t>
            </a: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(a)  Which one of the objects in Figure 1 is transparent?</a:t>
            </a:r>
          </a:p>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Tick one box. (1)</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Complete the sentence.  Choose an answer from the box.</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An opaque object does not ………………………………….. light.      (1)</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A student wears a white T-shirt and a red baseball cap to a party. </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(c)  Why does the T-shirt look white in white light? (1)</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(d)  Explain how the colour of the baseball cap appears to change when the room lights at the party change from white to blue. (2)</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C6E1C11-976F-B0BF-2F06-DE43F5857687}"/>
              </a:ext>
            </a:extLst>
          </p:cNvPr>
          <p:cNvPicPr>
            <a:picLocks noChangeAspect="1"/>
          </p:cNvPicPr>
          <p:nvPr/>
        </p:nvPicPr>
        <p:blipFill>
          <a:blip r:embed="rId2"/>
          <a:stretch>
            <a:fillRect/>
          </a:stretch>
        </p:blipFill>
        <p:spPr>
          <a:xfrm>
            <a:off x="1985634" y="1623276"/>
            <a:ext cx="3177681" cy="1912128"/>
          </a:xfrm>
          <a:prstGeom prst="rect">
            <a:avLst/>
          </a:prstGeom>
        </p:spPr>
      </p:pic>
      <p:pic>
        <p:nvPicPr>
          <p:cNvPr id="12" name="Picture 11">
            <a:extLst>
              <a:ext uri="{FF2B5EF4-FFF2-40B4-BE49-F238E27FC236}">
                <a16:creationId xmlns:a16="http://schemas.microsoft.com/office/drawing/2014/main" id="{1C6D219C-2C89-07D8-35A2-4CC2B1106F31}"/>
              </a:ext>
            </a:extLst>
          </p:cNvPr>
          <p:cNvPicPr>
            <a:picLocks noChangeAspect="1"/>
          </p:cNvPicPr>
          <p:nvPr/>
        </p:nvPicPr>
        <p:blipFill>
          <a:blip r:embed="rId3"/>
          <a:stretch>
            <a:fillRect/>
          </a:stretch>
        </p:blipFill>
        <p:spPr>
          <a:xfrm>
            <a:off x="3656290" y="3981504"/>
            <a:ext cx="2906036" cy="366469"/>
          </a:xfrm>
          <a:prstGeom prst="rect">
            <a:avLst/>
          </a:prstGeom>
        </p:spPr>
      </p:pic>
      <p:sp>
        <p:nvSpPr>
          <p:cNvPr id="3" name="Slide Number Placeholder 2">
            <a:extLst>
              <a:ext uri="{FF2B5EF4-FFF2-40B4-BE49-F238E27FC236}">
                <a16:creationId xmlns:a16="http://schemas.microsoft.com/office/drawing/2014/main" id="{E616CF4B-9767-039C-738F-C4D274C3A12D}"/>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376806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845353"/>
          </a:xfrm>
          <a:prstGeom prst="rect">
            <a:avLst/>
          </a:prstGeom>
          <a:noFill/>
        </p:spPr>
        <p:txBody>
          <a:bodyPr wrap="square">
            <a:spAutoFit/>
          </a:bodyPr>
          <a:lstStyle/>
          <a:p>
            <a:pPr indent="291465">
              <a:lnSpc>
                <a:spcPct val="150000"/>
              </a:lnSpc>
              <a:spcBef>
                <a:spcPts val="1200"/>
              </a:spcBef>
              <a:spcAft>
                <a:spcPts val="1000"/>
              </a:spcAft>
            </a:pPr>
            <a:r>
              <a:rPr lang="en-GB" sz="1200" b="1" dirty="0">
                <a:effectLst/>
                <a:ea typeface="Times New Roman" panose="02020603050405020304" pitchFamily="18" charset="0"/>
                <a:cs typeface="Times New Roman" panose="02020603050405020304" pitchFamily="18" charset="0"/>
              </a:rPr>
              <a:t>Q3</a:t>
            </a:r>
            <a:r>
              <a:rPr lang="en-GB" sz="1200" dirty="0">
                <a:effectLst/>
                <a:ea typeface="Times New Roman" panose="02020603050405020304" pitchFamily="18" charset="0"/>
                <a:cs typeface="Times New Roman" panose="02020603050405020304" pitchFamily="18" charset="0"/>
              </a:rPr>
              <a:t>. (a)  The appearance of visible light can change when it interacts with different objects.</a:t>
            </a: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Complete the sentences choosing the answers from the box. Each answer may be used once, more than once or not at all.</a:t>
            </a:r>
          </a:p>
          <a:p>
            <a:pPr indent="291465">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When white light is incident on a green filter, only green light passes through the filter. This is because green light is ………………………… by the filter.  All other colours of light are  …………………………  by the filter. When red light shines on a blue object the red light is  ………………………… .   (3)</a:t>
            </a:r>
          </a:p>
          <a:p>
            <a:pPr indent="291465">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(b) Explain why violet light is refracted more than red light when it passes through a prism (2)</a:t>
            </a: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a:t>
            </a:r>
          </a:p>
          <a:p>
            <a:pPr indent="291465">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487C4EF-6603-1E47-6663-1AE63E57AE46}"/>
              </a:ext>
            </a:extLst>
          </p:cNvPr>
          <p:cNvPicPr>
            <a:picLocks noChangeAspect="1"/>
          </p:cNvPicPr>
          <p:nvPr/>
        </p:nvPicPr>
        <p:blipFill>
          <a:blip r:embed="rId2"/>
          <a:stretch>
            <a:fillRect/>
          </a:stretch>
        </p:blipFill>
        <p:spPr>
          <a:xfrm>
            <a:off x="910399" y="2035829"/>
            <a:ext cx="4137089" cy="397103"/>
          </a:xfrm>
          <a:prstGeom prst="rect">
            <a:avLst/>
          </a:prstGeom>
        </p:spPr>
      </p:pic>
      <p:sp>
        <p:nvSpPr>
          <p:cNvPr id="3" name="Slide Number Placeholder 2">
            <a:extLst>
              <a:ext uri="{FF2B5EF4-FFF2-40B4-BE49-F238E27FC236}">
                <a16:creationId xmlns:a16="http://schemas.microsoft.com/office/drawing/2014/main" id="{40099E4D-FC5B-516E-6FBF-BD3971291D81}"/>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336276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98C93B75-3C7F-18D2-B7A0-F11C3E86CCCD}"/>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3917925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7DBCEC31-1A6A-3F34-FA07-A3104A4430CE}"/>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3275172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7DBCEC31-1A6A-3F34-FA07-A3104A4430CE}"/>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2554057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3</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56712308"/>
              </p:ext>
            </p:extLst>
          </p:nvPr>
        </p:nvGraphicFramePr>
        <p:xfrm>
          <a:off x="339724" y="1798318"/>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E71FB583-D332-48C8-EAF4-D9AB8B8C7CD5}"/>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554824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ACB9D80E-9711-EF87-E388-3F25661406F0}"/>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408556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3E002AAA-D2FB-D10E-926D-6F358F74AE74}"/>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1318219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Slide Number Placeholder 2">
            <a:extLst>
              <a:ext uri="{FF2B5EF4-FFF2-40B4-BE49-F238E27FC236}">
                <a16:creationId xmlns:a16="http://schemas.microsoft.com/office/drawing/2014/main" id="{391B1D63-F285-093E-79F8-EA65B49B7F3E}"/>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3383337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3A57BD40-E9C1-D5F8-19DD-AF80751A9787}"/>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50070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Emission &amp; Absorption of infrared radiation</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5681"/>
            <a:ext cx="6311900" cy="617733"/>
          </a:xfrm>
          <a:prstGeom prst="rect">
            <a:avLst/>
          </a:prstGeom>
          <a:noFill/>
          <a:ln w="12700">
            <a:solidFill>
              <a:schemeClr val="tx1"/>
            </a:solidFill>
            <a:prstDash val="dash"/>
          </a:ln>
        </p:spPr>
        <p:txBody>
          <a:bodyPr wrap="square" rtlCol="0">
            <a:spAutoFit/>
          </a:bodyPr>
          <a:lstStyle/>
          <a:p>
            <a:pPr>
              <a:lnSpc>
                <a:spcPct val="150000"/>
              </a:lnSpc>
            </a:pPr>
            <a:r>
              <a:rPr lang="en-GB" sz="1200" b="1" dirty="0"/>
              <a:t>Learning Objective</a:t>
            </a:r>
          </a:p>
          <a:p>
            <a:pPr algn="l" rtl="0" fontAlgn="base">
              <a:lnSpc>
                <a:spcPct val="150000"/>
              </a:lnSpc>
            </a:pPr>
            <a:r>
              <a:rPr lang="en-GB" sz="1200" b="1" dirty="0"/>
              <a:t>We are learning that all bodies, no matter what temperature emit and absorb infra red radiation</a:t>
            </a:r>
            <a:endParaRPr lang="en-GB" sz="1200" b="1" i="0" dirty="0">
              <a:solidFill>
                <a:srgbClr val="000000"/>
              </a:solidFill>
              <a:effectLst/>
            </a:endParaRP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89563"/>
            <a:ext cx="6311900" cy="1107996"/>
          </a:xfrm>
          <a:prstGeom prst="rect">
            <a:avLst/>
          </a:prstGeom>
          <a:noFill/>
          <a:ln>
            <a:solidFill>
              <a:schemeClr val="tx1"/>
            </a:solidFill>
            <a:prstDash val="lgDash"/>
          </a:ln>
        </p:spPr>
        <p:txBody>
          <a:bodyPr wrap="square" rtlCol="0">
            <a:spAutoFit/>
          </a:bodyPr>
          <a:lstStyle/>
          <a:p>
            <a:pPr>
              <a:lnSpc>
                <a:spcPct val="150000"/>
              </a:lnSpc>
            </a:pPr>
            <a:r>
              <a:rPr lang="en-US" sz="1200" b="1" dirty="0"/>
              <a:t>Why are we learning about this?</a:t>
            </a:r>
          </a:p>
          <a:p>
            <a:pPr>
              <a:lnSpc>
                <a:spcPct val="150000"/>
              </a:lnSpc>
            </a:pPr>
            <a:r>
              <a:rPr lang="en-US" sz="1200" dirty="0">
                <a:latin typeface="+mj-lt"/>
              </a:rPr>
              <a:t>This lessons helps us understand how temperature is related to the amount of infra red radiation given out or taken in by an object</a:t>
            </a:r>
          </a:p>
          <a:p>
            <a:endParaRPr lang="en-US" sz="1200" dirty="0">
              <a:latin typeface="+mj-lt"/>
            </a:endParaRPr>
          </a:p>
        </p:txBody>
      </p:sp>
      <p:sp>
        <p:nvSpPr>
          <p:cNvPr id="2" name="Slide Number Placeholder 1">
            <a:extLst>
              <a:ext uri="{FF2B5EF4-FFF2-40B4-BE49-F238E27FC236}">
                <a16:creationId xmlns:a16="http://schemas.microsoft.com/office/drawing/2014/main" id="{1542EFD8-AA68-A35F-AB0E-EADFBA07BCCE}"/>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4140005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Waves</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nvGraphicFramePr>
        <p:xfrm>
          <a:off x="273050" y="1292002"/>
          <a:ext cx="6305550" cy="7557001"/>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09510">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309510">
                <a:tc>
                  <a:txBody>
                    <a:bodyPr/>
                    <a:lstStyle/>
                    <a:p>
                      <a:r>
                        <a:rPr lang="en-US" sz="1200" dirty="0"/>
                        <a:t>1</a:t>
                      </a:r>
                    </a:p>
                  </a:txBody>
                  <a:tcPr>
                    <a:solidFill>
                      <a:schemeClr val="bg1">
                        <a:lumMod val="75000"/>
                      </a:schemeClr>
                    </a:solidFill>
                  </a:tcPr>
                </a:tc>
                <a:tc>
                  <a:txBody>
                    <a:bodyPr/>
                    <a:lstStyle/>
                    <a:p>
                      <a:r>
                        <a:rPr lang="en-GB" sz="1200" dirty="0"/>
                        <a:t>Amplitude</a:t>
                      </a:r>
                    </a:p>
                  </a:txBody>
                  <a:tcPr>
                    <a:solidFill>
                      <a:schemeClr val="bg1">
                        <a:lumMod val="85000"/>
                      </a:schemeClr>
                    </a:solidFill>
                  </a:tcPr>
                </a:tc>
                <a:tc>
                  <a:txBody>
                    <a:bodyPr/>
                    <a:lstStyle/>
                    <a:p>
                      <a:r>
                        <a:rPr lang="en-GB" sz="1200" dirty="0"/>
                        <a:t>The distance from a peak to the zero position of a wave. </a:t>
                      </a:r>
                    </a:p>
                  </a:txBody>
                  <a:tcPr/>
                </a:tc>
                <a:extLst>
                  <a:ext uri="{0D108BD9-81ED-4DB2-BD59-A6C34878D82A}">
                    <a16:rowId xmlns:a16="http://schemas.microsoft.com/office/drawing/2014/main" val="241228286"/>
                  </a:ext>
                </a:extLst>
              </a:tr>
              <a:tr h="309510">
                <a:tc>
                  <a:txBody>
                    <a:bodyPr/>
                    <a:lstStyle/>
                    <a:p>
                      <a:r>
                        <a:rPr lang="en-US" sz="1200" dirty="0"/>
                        <a:t>2</a:t>
                      </a:r>
                    </a:p>
                  </a:txBody>
                  <a:tcPr>
                    <a:solidFill>
                      <a:schemeClr val="bg1">
                        <a:lumMod val="75000"/>
                      </a:schemeClr>
                    </a:solidFill>
                  </a:tcPr>
                </a:tc>
                <a:tc>
                  <a:txBody>
                    <a:bodyPr/>
                    <a:lstStyle/>
                    <a:p>
                      <a:r>
                        <a:rPr lang="en-GB" sz="1200" dirty="0"/>
                        <a:t>Frequency</a:t>
                      </a:r>
                    </a:p>
                  </a:txBody>
                  <a:tcPr>
                    <a:solidFill>
                      <a:schemeClr val="bg1">
                        <a:lumMod val="85000"/>
                      </a:schemeClr>
                    </a:solidFill>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797581471"/>
                  </a:ext>
                </a:extLst>
              </a:tr>
              <a:tr h="309510">
                <a:tc>
                  <a:txBody>
                    <a:bodyPr/>
                    <a:lstStyle/>
                    <a:p>
                      <a:r>
                        <a:rPr lang="en-US" sz="1200" dirty="0"/>
                        <a:t>3</a:t>
                      </a:r>
                    </a:p>
                  </a:txBody>
                  <a:tcPr>
                    <a:solidFill>
                      <a:schemeClr val="bg1">
                        <a:lumMod val="75000"/>
                      </a:schemeClr>
                    </a:solidFill>
                  </a:tcPr>
                </a:tc>
                <a:tc>
                  <a:txBody>
                    <a:bodyPr/>
                    <a:lstStyle/>
                    <a:p>
                      <a:r>
                        <a:rPr lang="en-GB" sz="1200" dirty="0"/>
                        <a:t>Time period</a:t>
                      </a:r>
                    </a:p>
                  </a:txBody>
                  <a:tcPr>
                    <a:solidFill>
                      <a:schemeClr val="bg1">
                        <a:lumMod val="85000"/>
                      </a:schemeClr>
                    </a:solidFill>
                  </a:tcPr>
                </a:tc>
                <a:tc>
                  <a:txBody>
                    <a:bodyPr/>
                    <a:lstStyle/>
                    <a:p>
                      <a:r>
                        <a:rPr lang="en-GB" sz="1200" dirty="0"/>
                        <a:t>Time taken for one complete wave to pass.</a:t>
                      </a:r>
                    </a:p>
                  </a:txBody>
                  <a:tcPr/>
                </a:tc>
                <a:extLst>
                  <a:ext uri="{0D108BD9-81ED-4DB2-BD59-A6C34878D82A}">
                    <a16:rowId xmlns:a16="http://schemas.microsoft.com/office/drawing/2014/main" val="1712730032"/>
                  </a:ext>
                </a:extLst>
              </a:tr>
              <a:tr h="515851">
                <a:tc>
                  <a:txBody>
                    <a:bodyPr/>
                    <a:lstStyle/>
                    <a:p>
                      <a:r>
                        <a:rPr lang="en-US" sz="1200" dirty="0"/>
                        <a:t>4</a:t>
                      </a:r>
                    </a:p>
                  </a:txBody>
                  <a:tcPr>
                    <a:solidFill>
                      <a:schemeClr val="bg1">
                        <a:lumMod val="75000"/>
                      </a:schemeClr>
                    </a:solidFill>
                  </a:tcPr>
                </a:tc>
                <a:tc>
                  <a:txBody>
                    <a:bodyPr/>
                    <a:lstStyle/>
                    <a:p>
                      <a:r>
                        <a:rPr lang="en-GB" sz="1200" dirty="0"/>
                        <a:t>Ray diagram</a:t>
                      </a:r>
                    </a:p>
                  </a:txBody>
                  <a:tcPr>
                    <a:solidFill>
                      <a:schemeClr val="bg1">
                        <a:lumMod val="85000"/>
                      </a:schemeClr>
                    </a:solidFill>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842608782"/>
                  </a:ext>
                </a:extLst>
              </a:tr>
              <a:tr h="309510">
                <a:tc>
                  <a:txBody>
                    <a:bodyPr/>
                    <a:lstStyle/>
                    <a:p>
                      <a:r>
                        <a:rPr lang="en-US" sz="1200" dirty="0"/>
                        <a:t>5</a:t>
                      </a:r>
                    </a:p>
                  </a:txBody>
                  <a:tcPr>
                    <a:solidFill>
                      <a:schemeClr val="bg1">
                        <a:lumMod val="75000"/>
                      </a:schemeClr>
                    </a:solidFill>
                  </a:tcPr>
                </a:tc>
                <a:tc>
                  <a:txBody>
                    <a:bodyPr/>
                    <a:lstStyle/>
                    <a:p>
                      <a:r>
                        <a:rPr lang="en-GB" sz="1200" dirty="0"/>
                        <a:t>Normal line</a:t>
                      </a:r>
                    </a:p>
                  </a:txBody>
                  <a:tcPr>
                    <a:solidFill>
                      <a:schemeClr val="bg1">
                        <a:lumMod val="85000"/>
                      </a:schemeClr>
                    </a:solidFill>
                  </a:tcPr>
                </a:tc>
                <a:tc>
                  <a:txBody>
                    <a:bodyPr/>
                    <a:lstStyle/>
                    <a:p>
                      <a:r>
                        <a:rPr lang="en-GB" sz="1200" dirty="0"/>
                        <a:t>A line drawn perpendicular to a surface. </a:t>
                      </a:r>
                    </a:p>
                  </a:txBody>
                  <a:tcPr/>
                </a:tc>
                <a:extLst>
                  <a:ext uri="{0D108BD9-81ED-4DB2-BD59-A6C34878D82A}">
                    <a16:rowId xmlns:a16="http://schemas.microsoft.com/office/drawing/2014/main" val="4179165351"/>
                  </a:ext>
                </a:extLst>
              </a:tr>
              <a:tr h="309510">
                <a:tc>
                  <a:txBody>
                    <a:bodyPr/>
                    <a:lstStyle/>
                    <a:p>
                      <a:r>
                        <a:rPr lang="en-US" sz="1200" dirty="0"/>
                        <a:t>6</a:t>
                      </a:r>
                    </a:p>
                  </a:txBody>
                  <a:tcPr>
                    <a:solidFill>
                      <a:schemeClr val="bg1">
                        <a:lumMod val="75000"/>
                      </a:schemeClr>
                    </a:solidFill>
                  </a:tcPr>
                </a:tc>
                <a:tc>
                  <a:txBody>
                    <a:bodyPr/>
                    <a:lstStyle/>
                    <a:p>
                      <a:r>
                        <a:rPr lang="en-GB" sz="1200" dirty="0"/>
                        <a:t>Incident ray. </a:t>
                      </a:r>
                    </a:p>
                  </a:txBody>
                  <a:tcPr>
                    <a:solidFill>
                      <a:schemeClr val="bg1">
                        <a:lumMod val="85000"/>
                      </a:schemeClr>
                    </a:solidFill>
                  </a:tcPr>
                </a:tc>
                <a:tc>
                  <a:txBody>
                    <a:bodyPr/>
                    <a:lstStyle/>
                    <a:p>
                      <a:r>
                        <a:rPr lang="en-GB" sz="1200" dirty="0"/>
                        <a:t>A ray of light that falls on any surface. </a:t>
                      </a:r>
                    </a:p>
                  </a:txBody>
                  <a:tcPr/>
                </a:tc>
                <a:extLst>
                  <a:ext uri="{0D108BD9-81ED-4DB2-BD59-A6C34878D82A}">
                    <a16:rowId xmlns:a16="http://schemas.microsoft.com/office/drawing/2014/main" val="65946049"/>
                  </a:ext>
                </a:extLst>
              </a:tr>
              <a:tr h="309510">
                <a:tc>
                  <a:txBody>
                    <a:bodyPr/>
                    <a:lstStyle/>
                    <a:p>
                      <a:r>
                        <a:rPr lang="en-US" sz="1200" dirty="0"/>
                        <a:t>7</a:t>
                      </a:r>
                    </a:p>
                  </a:txBody>
                  <a:tcPr>
                    <a:solidFill>
                      <a:schemeClr val="bg1">
                        <a:lumMod val="75000"/>
                      </a:schemeClr>
                    </a:solidFill>
                  </a:tcPr>
                </a:tc>
                <a:tc>
                  <a:txBody>
                    <a:bodyPr/>
                    <a:lstStyle/>
                    <a:p>
                      <a:r>
                        <a:rPr lang="en-GB" sz="1200" dirty="0"/>
                        <a:t>Reflected ray. </a:t>
                      </a:r>
                    </a:p>
                  </a:txBody>
                  <a:tcPr>
                    <a:solidFill>
                      <a:schemeClr val="bg1">
                        <a:lumMod val="85000"/>
                      </a:schemeClr>
                    </a:solidFill>
                  </a:tcPr>
                </a:tc>
                <a:tc>
                  <a:txBody>
                    <a:bodyPr/>
                    <a:lstStyle/>
                    <a:p>
                      <a:r>
                        <a:rPr lang="en-GB" sz="1200" dirty="0"/>
                        <a:t>A ray of light that is reflected from a surface. </a:t>
                      </a:r>
                    </a:p>
                  </a:txBody>
                  <a:tcPr/>
                </a:tc>
                <a:extLst>
                  <a:ext uri="{0D108BD9-81ED-4DB2-BD59-A6C34878D82A}">
                    <a16:rowId xmlns:a16="http://schemas.microsoft.com/office/drawing/2014/main" val="1597823624"/>
                  </a:ext>
                </a:extLst>
              </a:tr>
              <a:tr h="309510">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09510">
                <a:tc>
                  <a:txBody>
                    <a:bodyPr/>
                    <a:lstStyle/>
                    <a:p>
                      <a:r>
                        <a:rPr lang="en-US" sz="1200" dirty="0"/>
                        <a:t>8</a:t>
                      </a:r>
                    </a:p>
                  </a:txBody>
                  <a:tcPr>
                    <a:solidFill>
                      <a:schemeClr val="bg1">
                        <a:lumMod val="75000"/>
                      </a:schemeClr>
                    </a:solidFill>
                  </a:tcPr>
                </a:tc>
                <a:tc gridSpan="2">
                  <a:txBody>
                    <a:bodyPr/>
                    <a:lstStyle/>
                    <a:p>
                      <a:r>
                        <a:rPr lang="en-US" sz="1200" dirty="0"/>
                        <a:t>Reflection from mirrors. </a:t>
                      </a:r>
                    </a:p>
                  </a:txBody>
                  <a:tcPr>
                    <a:noFill/>
                  </a:tcPr>
                </a:tc>
                <a:tc hMerge="1">
                  <a:txBody>
                    <a:bodyPr/>
                    <a:lstStyle/>
                    <a:p>
                      <a:endParaRPr lang="en-US" sz="1200" dirty="0"/>
                    </a:p>
                  </a:txBody>
                  <a:tcPr/>
                </a:tc>
                <a:extLst>
                  <a:ext uri="{0D108BD9-81ED-4DB2-BD59-A6C34878D82A}">
                    <a16:rowId xmlns:a16="http://schemas.microsoft.com/office/drawing/2014/main" val="2017468105"/>
                  </a:ext>
                </a:extLst>
              </a:tr>
              <a:tr h="309510">
                <a:tc>
                  <a:txBody>
                    <a:bodyPr/>
                    <a:lstStyle/>
                    <a:p>
                      <a:r>
                        <a:rPr lang="en-US" sz="1200" dirty="0"/>
                        <a:t>9</a:t>
                      </a:r>
                    </a:p>
                  </a:txBody>
                  <a:tcPr>
                    <a:solidFill>
                      <a:schemeClr val="bg1">
                        <a:lumMod val="75000"/>
                      </a:schemeClr>
                    </a:solidFill>
                  </a:tcPr>
                </a:tc>
                <a:tc gridSpan="2">
                  <a:txBody>
                    <a:bodyPr/>
                    <a:lstStyle/>
                    <a:p>
                      <a:r>
                        <a:rPr lang="en-US" sz="1200" dirty="0"/>
                        <a:t>Refraction of light and sound by water. </a:t>
                      </a:r>
                    </a:p>
                  </a:txBody>
                  <a:tcPr>
                    <a:noFill/>
                  </a:tcPr>
                </a:tc>
                <a:tc hMerge="1">
                  <a:txBody>
                    <a:bodyPr/>
                    <a:lstStyle/>
                    <a:p>
                      <a:endParaRPr lang="en-US" sz="1200" dirty="0"/>
                    </a:p>
                  </a:txBody>
                  <a:tcPr/>
                </a:tc>
                <a:extLst>
                  <a:ext uri="{0D108BD9-81ED-4DB2-BD59-A6C34878D82A}">
                    <a16:rowId xmlns:a16="http://schemas.microsoft.com/office/drawing/2014/main" val="578048382"/>
                  </a:ext>
                </a:extLst>
              </a:tr>
              <a:tr h="309510">
                <a:tc>
                  <a:txBody>
                    <a:bodyPr/>
                    <a:lstStyle/>
                    <a:p>
                      <a:r>
                        <a:rPr lang="en-US" sz="1200" dirty="0"/>
                        <a:t>10</a:t>
                      </a:r>
                    </a:p>
                  </a:txBody>
                  <a:tcPr>
                    <a:solidFill>
                      <a:schemeClr val="bg1">
                        <a:lumMod val="75000"/>
                      </a:schemeClr>
                    </a:solidFill>
                  </a:tcPr>
                </a:tc>
                <a:tc gridSpan="2">
                  <a:txBody>
                    <a:bodyPr/>
                    <a:lstStyle/>
                    <a:p>
                      <a:r>
                        <a:rPr lang="en-US" sz="1200" dirty="0"/>
                        <a:t>Uses of waves to investigate the structure of the Earth.</a:t>
                      </a:r>
                    </a:p>
                  </a:txBody>
                  <a:tcPr>
                    <a:noFill/>
                  </a:tcPr>
                </a:tc>
                <a:tc hMerge="1">
                  <a:txBody>
                    <a:bodyPr/>
                    <a:lstStyle/>
                    <a:p>
                      <a:endParaRPr lang="en-US" sz="1200" dirty="0"/>
                    </a:p>
                  </a:txBody>
                  <a:tcPr/>
                </a:tc>
                <a:extLst>
                  <a:ext uri="{0D108BD9-81ED-4DB2-BD59-A6C34878D82A}">
                    <a16:rowId xmlns:a16="http://schemas.microsoft.com/office/drawing/2014/main" val="693049"/>
                  </a:ext>
                </a:extLst>
              </a:tr>
              <a:tr h="309510">
                <a:tc>
                  <a:txBody>
                    <a:bodyPr/>
                    <a:lstStyle/>
                    <a:p>
                      <a:r>
                        <a:rPr lang="en-US" sz="1200" dirty="0"/>
                        <a:t>11</a:t>
                      </a:r>
                    </a:p>
                  </a:txBody>
                  <a:tcPr>
                    <a:solidFill>
                      <a:schemeClr val="bg1">
                        <a:lumMod val="75000"/>
                      </a:schemeClr>
                    </a:solidFill>
                  </a:tcPr>
                </a:tc>
                <a:tc gridSpan="2">
                  <a:txBody>
                    <a:bodyPr/>
                    <a:lstStyle/>
                    <a:p>
                      <a:r>
                        <a:rPr lang="en-US" sz="1200" dirty="0"/>
                        <a:t>Th wide range of uses for electromagnetic waves.</a:t>
                      </a:r>
                    </a:p>
                  </a:txBody>
                  <a:tcPr>
                    <a:noFill/>
                  </a:tcPr>
                </a:tc>
                <a:tc hMerge="1">
                  <a:txBody>
                    <a:bodyPr/>
                    <a:lstStyle/>
                    <a:p>
                      <a:endParaRPr lang="en-US" sz="1200" dirty="0"/>
                    </a:p>
                  </a:txBody>
                  <a:tcPr/>
                </a:tc>
                <a:extLst>
                  <a:ext uri="{0D108BD9-81ED-4DB2-BD59-A6C34878D82A}">
                    <a16:rowId xmlns:a16="http://schemas.microsoft.com/office/drawing/2014/main" val="1297538071"/>
                  </a:ext>
                </a:extLst>
              </a:tr>
              <a:tr h="309510">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579254">
                <a:tc gridSpan="3">
                  <a:txBody>
                    <a:bodyPr/>
                    <a:lstStyle/>
                    <a:p>
                      <a:r>
                        <a:rPr lang="en-US" sz="1200" dirty="0"/>
                        <a:t>Wave front diagram showing refraction                         The Law of Reflection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a:extLst>
              <a:ext uri="{FF2B5EF4-FFF2-40B4-BE49-F238E27FC236}">
                <a16:creationId xmlns:a16="http://schemas.microsoft.com/office/drawing/2014/main" id="{09453C17-9A23-686F-1A86-2D92F93712A9}"/>
              </a:ext>
            </a:extLst>
          </p:cNvPr>
          <p:cNvPicPr>
            <a:picLocks noChangeAspect="1"/>
          </p:cNvPicPr>
          <p:nvPr/>
        </p:nvPicPr>
        <p:blipFill>
          <a:blip r:embed="rId2"/>
          <a:stretch>
            <a:fillRect/>
          </a:stretch>
        </p:blipFill>
        <p:spPr>
          <a:xfrm>
            <a:off x="279400" y="6244448"/>
            <a:ext cx="2562583" cy="2419688"/>
          </a:xfrm>
          <a:prstGeom prst="rect">
            <a:avLst/>
          </a:prstGeom>
        </p:spPr>
      </p:pic>
      <p:pic>
        <p:nvPicPr>
          <p:cNvPr id="10" name="Picture 9">
            <a:extLst>
              <a:ext uri="{FF2B5EF4-FFF2-40B4-BE49-F238E27FC236}">
                <a16:creationId xmlns:a16="http://schemas.microsoft.com/office/drawing/2014/main" id="{D8E1884A-A55E-DF49-A0E6-C9BED3FAE150}"/>
              </a:ext>
            </a:extLst>
          </p:cNvPr>
          <p:cNvPicPr>
            <a:picLocks noChangeAspect="1"/>
          </p:cNvPicPr>
          <p:nvPr/>
        </p:nvPicPr>
        <p:blipFill>
          <a:blip r:embed="rId3"/>
          <a:stretch>
            <a:fillRect/>
          </a:stretch>
        </p:blipFill>
        <p:spPr>
          <a:xfrm>
            <a:off x="2975333" y="6600194"/>
            <a:ext cx="3461547" cy="1907890"/>
          </a:xfrm>
          <a:prstGeom prst="rect">
            <a:avLst/>
          </a:prstGeom>
        </p:spPr>
      </p:pic>
      <p:sp>
        <p:nvSpPr>
          <p:cNvPr id="11" name="Slide Number Placeholder 10">
            <a:extLst>
              <a:ext uri="{FF2B5EF4-FFF2-40B4-BE49-F238E27FC236}">
                <a16:creationId xmlns:a16="http://schemas.microsoft.com/office/drawing/2014/main" id="{17DD5C54-B189-5263-61CB-DE5DDEE6E727}"/>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378979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Emission and absorption of infrared radiation</a:t>
                      </a:r>
                    </a:p>
                    <a:p>
                      <a:pPr fontAlgn="base">
                        <a:lnSpc>
                          <a:spcPct val="150000"/>
                        </a:lnSpc>
                      </a:pPr>
                      <a:r>
                        <a:rPr lang="en-GB" sz="1200" b="0" i="0" kern="1200" dirty="0">
                          <a:solidFill>
                            <a:schemeClr val="tx1"/>
                          </a:solidFill>
                          <a:effectLst/>
                          <a:latin typeface="+mn-lt"/>
                          <a:ea typeface="+mn-ea"/>
                          <a:cs typeface="+mn-cs"/>
                        </a:rPr>
                        <a:t>All bodies (objects) emit and absorb </a:t>
                      </a:r>
                      <a:r>
                        <a:rPr lang="en-GB" sz="1200" b="0" i="1" kern="1200" dirty="0">
                          <a:solidFill>
                            <a:schemeClr val="tx1"/>
                          </a:solidFill>
                          <a:effectLst/>
                          <a:latin typeface="+mn-lt"/>
                          <a:ea typeface="+mn-ea"/>
                          <a:cs typeface="+mn-cs"/>
                        </a:rPr>
                        <a:t>infrared radiation</a:t>
                      </a:r>
                      <a:r>
                        <a:rPr lang="en-GB" sz="1200" b="0" i="0" kern="1200" dirty="0">
                          <a:solidFill>
                            <a:schemeClr val="tx1"/>
                          </a:solidFill>
                          <a:effectLst/>
                          <a:latin typeface="+mn-lt"/>
                          <a:ea typeface="+mn-ea"/>
                          <a:cs typeface="+mn-cs"/>
                        </a:rPr>
                        <a:t>. They do this whatever their </a:t>
                      </a:r>
                      <a:r>
                        <a:rPr lang="en-GB" sz="1200" b="0" i="1" kern="1200" dirty="0">
                          <a:solidFill>
                            <a:schemeClr val="tx1"/>
                          </a:solidFill>
                          <a:effectLst/>
                          <a:latin typeface="+mn-lt"/>
                          <a:ea typeface="+mn-ea"/>
                          <a:cs typeface="+mn-cs"/>
                        </a:rPr>
                        <a:t>temperature</a:t>
                      </a:r>
                      <a:r>
                        <a:rPr lang="en-GB" sz="1200" b="0" i="0" kern="1200" dirty="0">
                          <a:solidFill>
                            <a:schemeClr val="tx1"/>
                          </a:solidFill>
                          <a:effectLst/>
                          <a:latin typeface="+mn-lt"/>
                          <a:ea typeface="+mn-ea"/>
                          <a:cs typeface="+mn-cs"/>
                        </a:rPr>
                        <a:t>. The hotter the body:</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more infrared radiation it gives out in a given time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greater the proportion of emitted radiation is visible light</a:t>
                      </a:r>
                    </a:p>
                    <a:p>
                      <a:pPr fontAlgn="base">
                        <a:lnSpc>
                          <a:spcPct val="150000"/>
                        </a:lnSpc>
                      </a:pPr>
                      <a:r>
                        <a:rPr lang="en-GB" sz="1200" b="1" i="0" kern="1200" dirty="0">
                          <a:solidFill>
                            <a:schemeClr val="tx1"/>
                          </a:solidFill>
                          <a:effectLst/>
                          <a:latin typeface="+mn-lt"/>
                          <a:ea typeface="+mn-ea"/>
                          <a:cs typeface="+mn-cs"/>
                        </a:rPr>
                        <a:t>Black bodies</a:t>
                      </a:r>
                    </a:p>
                    <a:p>
                      <a:pPr fontAlgn="base">
                        <a:lnSpc>
                          <a:spcPct val="150000"/>
                        </a:lnSpc>
                      </a:pPr>
                      <a:r>
                        <a:rPr lang="en-GB" sz="1200" b="0" i="0" kern="1200" dirty="0">
                          <a:solidFill>
                            <a:schemeClr val="tx1"/>
                          </a:solidFill>
                          <a:effectLst/>
                          <a:latin typeface="+mn-lt"/>
                          <a:ea typeface="+mn-ea"/>
                          <a:cs typeface="+mn-cs"/>
                        </a:rPr>
                        <a:t>There are no known objects that are perfect at absorbing or emitting all the radiation, of every possible frequency, that may be directed at it. Some objects do, however, come close to this and these are referred to as "black bodies".</a:t>
                      </a:r>
                    </a:p>
                    <a:p>
                      <a:pPr fontAlgn="base">
                        <a:lnSpc>
                          <a:spcPct val="150000"/>
                        </a:lnSpc>
                      </a:pPr>
                      <a:r>
                        <a:rPr lang="en-GB" sz="1200" b="0" i="0" kern="1200" dirty="0">
                          <a:solidFill>
                            <a:schemeClr val="tx1"/>
                          </a:solidFill>
                          <a:effectLst/>
                          <a:latin typeface="+mn-lt"/>
                          <a:ea typeface="+mn-ea"/>
                          <a:cs typeface="+mn-cs"/>
                        </a:rPr>
                        <a:t>A perfect black body is a </a:t>
                      </a:r>
                      <a:r>
                        <a:rPr lang="en-GB" sz="1200" b="0" i="1" kern="1200" dirty="0">
                          <a:solidFill>
                            <a:schemeClr val="tx1"/>
                          </a:solidFill>
                          <a:effectLst/>
                          <a:latin typeface="+mn-lt"/>
                          <a:ea typeface="+mn-ea"/>
                          <a:cs typeface="+mn-cs"/>
                        </a:rPr>
                        <a:t>theoretical</a:t>
                      </a:r>
                      <a:r>
                        <a:rPr lang="en-GB" sz="1200" b="0" i="0" kern="1200" dirty="0">
                          <a:solidFill>
                            <a:schemeClr val="tx1"/>
                          </a:solidFill>
                          <a:effectLst/>
                          <a:latin typeface="+mn-lt"/>
                          <a:ea typeface="+mn-ea"/>
                          <a:cs typeface="+mn-cs"/>
                        </a:rPr>
                        <a:t> object. It would have these properties: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it would absorb all the radiation that falls on it</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it would not </a:t>
                      </a:r>
                      <a:r>
                        <a:rPr lang="en-GB" sz="1200" b="0" i="1" kern="1200" dirty="0">
                          <a:solidFill>
                            <a:schemeClr val="tx1"/>
                          </a:solidFill>
                          <a:effectLst/>
                          <a:latin typeface="+mn-lt"/>
                          <a:ea typeface="+mn-ea"/>
                          <a:cs typeface="+mn-cs"/>
                        </a:rPr>
                        <a:t>reflect</a:t>
                      </a:r>
                      <a:r>
                        <a:rPr lang="en-GB" sz="1200" b="0" i="0" kern="1200" dirty="0">
                          <a:solidFill>
                            <a:schemeClr val="tx1"/>
                          </a:solidFill>
                          <a:effectLst/>
                          <a:latin typeface="+mn-lt"/>
                          <a:ea typeface="+mn-ea"/>
                          <a:cs typeface="+mn-cs"/>
                        </a:rPr>
                        <a:t> or </a:t>
                      </a:r>
                      <a:r>
                        <a:rPr lang="en-GB" sz="1200" b="0" i="1" kern="1200" dirty="0">
                          <a:solidFill>
                            <a:schemeClr val="tx1"/>
                          </a:solidFill>
                          <a:effectLst/>
                          <a:latin typeface="+mn-lt"/>
                          <a:ea typeface="+mn-ea"/>
                          <a:cs typeface="+mn-cs"/>
                        </a:rPr>
                        <a:t>transmit</a:t>
                      </a:r>
                      <a:r>
                        <a:rPr lang="en-GB" sz="1200" b="0" i="0" kern="1200" dirty="0">
                          <a:solidFill>
                            <a:schemeClr val="tx1"/>
                          </a:solidFill>
                          <a:effectLst/>
                          <a:latin typeface="+mn-lt"/>
                          <a:ea typeface="+mn-ea"/>
                          <a:cs typeface="+mn-cs"/>
                        </a:rPr>
                        <a:t> any radiation</a:t>
                      </a:r>
                    </a:p>
                    <a:p>
                      <a:pPr fontAlgn="base">
                        <a:lnSpc>
                          <a:spcPct val="150000"/>
                        </a:lnSpc>
                      </a:pPr>
                      <a:r>
                        <a:rPr lang="en-GB" sz="1200" b="0" i="0" kern="1200" dirty="0">
                          <a:solidFill>
                            <a:schemeClr val="tx1"/>
                          </a:solidFill>
                          <a:effectLst/>
                          <a:latin typeface="+mn-lt"/>
                          <a:ea typeface="+mn-ea"/>
                          <a:cs typeface="+mn-cs"/>
                        </a:rPr>
                        <a:t>An object that is good at absorbing radiation is also a good </a:t>
                      </a:r>
                      <a:r>
                        <a:rPr lang="en-GB" sz="1200" b="0" i="1" kern="1200" dirty="0">
                          <a:solidFill>
                            <a:schemeClr val="tx1"/>
                          </a:solidFill>
                          <a:effectLst/>
                          <a:latin typeface="+mn-lt"/>
                          <a:ea typeface="+mn-ea"/>
                          <a:cs typeface="+mn-cs"/>
                        </a:rPr>
                        <a:t>emitter</a:t>
                      </a:r>
                      <a:r>
                        <a:rPr lang="en-GB" sz="1200" b="0" i="0" kern="1200" dirty="0">
                          <a:solidFill>
                            <a:schemeClr val="tx1"/>
                          </a:solidFill>
                          <a:effectLst/>
                          <a:latin typeface="+mn-lt"/>
                          <a:ea typeface="+mn-ea"/>
                          <a:cs typeface="+mn-cs"/>
                        </a:rPr>
                        <a:t>, so a perfect black body would be the best possible emitter of radiation.</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Stars are considered to be black bodies because they are very good emitters of most wavelengths in the electromagnetic spectrum</a:t>
                      </a:r>
                    </a:p>
                    <a:p>
                      <a:pPr fontAlgn="base">
                        <a:lnSpc>
                          <a:spcPct val="150000"/>
                        </a:lnSpc>
                      </a:pPr>
                      <a:r>
                        <a:rPr lang="en-GB" sz="1200" b="0" i="0" kern="1200" dirty="0">
                          <a:solidFill>
                            <a:schemeClr val="tx1"/>
                          </a:solidFill>
                          <a:effectLst/>
                          <a:latin typeface="+mn-lt"/>
                          <a:ea typeface="+mn-ea"/>
                          <a:cs typeface="+mn-cs"/>
                        </a:rPr>
                        <a:t>. This suggests that stars also absorb most wavelengths. Whilst there are a few wavelengths that stars do not absorb or emit, this figure is very low, so they can be treated as black bodies. Planets and black holes are also treated as nearly perfect black bodies.</a:t>
                      </a: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F7E0BAA5-E71E-9CF4-9A25-1C1995C817D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319117" y="4407356"/>
            <a:ext cx="4219766" cy="2376920"/>
          </a:xfrm>
          <a:prstGeom prst="rect">
            <a:avLst/>
          </a:prstGeom>
        </p:spPr>
      </p:pic>
      <p:sp>
        <p:nvSpPr>
          <p:cNvPr id="3" name="Slide Number Placeholder 2">
            <a:extLst>
              <a:ext uri="{FF2B5EF4-FFF2-40B4-BE49-F238E27FC236}">
                <a16:creationId xmlns:a16="http://schemas.microsoft.com/office/drawing/2014/main" id="{24406E8E-1322-94B2-4448-88F6FE27554E}"/>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127776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rPr>
                        <a:t>Poor absorbers and emitters</a:t>
                      </a:r>
                    </a:p>
                    <a:p>
                      <a:pPr>
                        <a:lnSpc>
                          <a:spcPct val="150000"/>
                        </a:lnSpc>
                      </a:pPr>
                      <a:r>
                        <a:rPr lang="en-GB" sz="1200" b="0" dirty="0">
                          <a:solidFill>
                            <a:schemeClr val="tx1"/>
                          </a:solidFill>
                        </a:rPr>
                        <a:t>White and shiny silvery surfaces are the worst absorbers, as they reflect all visible light wavelengths. Poor absorbers are also poor emitters, and do not emit radiation as quickly as darker colours. Radiators in homes are usually painted white so that the infrared radiation is emitted gradually.</a:t>
                      </a:r>
                    </a:p>
                    <a:p>
                      <a:pPr>
                        <a:lnSpc>
                          <a:spcPct val="150000"/>
                        </a:lnSpc>
                      </a:pPr>
                      <a:r>
                        <a:rPr lang="en-GB" sz="1200" dirty="0">
                          <a:solidFill>
                            <a:schemeClr val="tx1"/>
                          </a:solidFill>
                        </a:rPr>
                        <a:t>Investigate how the amount of infrared radiation absorbed or radiated by a surface depends on the nature of that surface</a:t>
                      </a:r>
                    </a:p>
                    <a:p>
                      <a:pPr>
                        <a:lnSpc>
                          <a:spcPct val="150000"/>
                        </a:lnSpc>
                      </a:pPr>
                      <a:r>
                        <a:rPr lang="en-GB" sz="1200" b="0" dirty="0">
                          <a:solidFill>
                            <a:schemeClr val="tx1"/>
                          </a:solidFill>
                        </a:rPr>
                        <a:t>There are different ways to investigate the amount of infrared radiation absorbed or radiated by a surface. It is important to:</a:t>
                      </a:r>
                    </a:p>
                    <a:p>
                      <a:pPr>
                        <a:lnSpc>
                          <a:spcPct val="150000"/>
                        </a:lnSpc>
                      </a:pPr>
                      <a:endParaRPr lang="en-GB" sz="1200" b="0" dirty="0">
                        <a:solidFill>
                          <a:schemeClr val="tx1"/>
                        </a:solidFill>
                      </a:endParaRPr>
                    </a:p>
                    <a:p>
                      <a:pPr marL="171450" indent="-171450">
                        <a:lnSpc>
                          <a:spcPct val="150000"/>
                        </a:lnSpc>
                        <a:buFont typeface="Arial" panose="020B0604020202020204" pitchFamily="34" charset="0"/>
                        <a:buChar char="•"/>
                      </a:pPr>
                      <a:r>
                        <a:rPr lang="en-GB" sz="1200" b="0" dirty="0">
                          <a:solidFill>
                            <a:schemeClr val="tx1"/>
                          </a:solidFill>
                        </a:rPr>
                        <a:t>use appropriate apparatus to measure and record temperature accurately.</a:t>
                      </a:r>
                    </a:p>
                    <a:p>
                      <a:pPr marL="171450" indent="-171450">
                        <a:lnSpc>
                          <a:spcPct val="150000"/>
                        </a:lnSpc>
                        <a:buFont typeface="Arial" panose="020B0604020202020204" pitchFamily="34" charset="0"/>
                        <a:buChar char="•"/>
                      </a:pPr>
                      <a:r>
                        <a:rPr lang="en-GB" sz="1200" b="0" dirty="0">
                          <a:solidFill>
                            <a:schemeClr val="tx1"/>
                          </a:solidFill>
                        </a:rPr>
                        <a:t>make observations regarding the effects of electromagnetic waves on different substances.</a:t>
                      </a:r>
                    </a:p>
                    <a:p>
                      <a:pPr>
                        <a:lnSpc>
                          <a:spcPct val="150000"/>
                        </a:lnSpc>
                      </a:pPr>
                      <a:r>
                        <a:rPr lang="en-GB" sz="1200" b="0" dirty="0">
                          <a:solidFill>
                            <a:schemeClr val="tx1"/>
                          </a:solidFill>
                        </a:rPr>
                        <a:t>The method described here uses a Leslie cube. This is a metal cube with four different types of surface. It is filled with hot water to increase its temperature.</a:t>
                      </a:r>
                    </a:p>
                    <a:p>
                      <a:pPr>
                        <a:lnSpc>
                          <a:spcPct val="150000"/>
                        </a:lnSpc>
                      </a:pPr>
                      <a:r>
                        <a:rPr lang="en-GB" sz="1200" dirty="0">
                          <a:solidFill>
                            <a:schemeClr val="tx1"/>
                          </a:solidFill>
                        </a:rPr>
                        <a:t>Aim of the experiment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fontAlgn="base">
                        <a:lnSpc>
                          <a:spcPct val="150000"/>
                        </a:lnSpc>
                      </a:pPr>
                      <a:r>
                        <a:rPr lang="en-GB" sz="1200" b="1" i="0" kern="1200" dirty="0">
                          <a:solidFill>
                            <a:schemeClr val="tx1"/>
                          </a:solidFill>
                          <a:effectLst/>
                          <a:latin typeface="+mn-lt"/>
                          <a:ea typeface="+mn-ea"/>
                          <a:cs typeface="+mn-cs"/>
                        </a:rPr>
                        <a:t>Method</a:t>
                      </a:r>
                    </a:p>
                    <a:p>
                      <a:pPr fontAlgn="base">
                        <a:lnSpc>
                          <a:spcPct val="150000"/>
                        </a:lnSpc>
                      </a:pPr>
                      <a:r>
                        <a:rPr lang="en-GB" sz="1200" b="0" i="0" kern="1200" dirty="0">
                          <a:solidFill>
                            <a:schemeClr val="tx1"/>
                          </a:solidFill>
                          <a:effectLst/>
                          <a:latin typeface="+mn-lt"/>
                          <a:ea typeface="+mn-ea"/>
                          <a:cs typeface="+mn-cs"/>
                        </a:rPr>
                        <a:t>Place a Leslie cube on a heat-resistant mat. Fill it, almost to the top, with boiling water and replace the lid.</a:t>
                      </a:r>
                    </a:p>
                    <a:p>
                      <a:pPr fontAlgn="base">
                        <a:lnSpc>
                          <a:spcPct val="150000"/>
                        </a:lnSpc>
                      </a:pPr>
                      <a:r>
                        <a:rPr lang="en-GB" sz="1200" b="0" i="0" kern="1200" dirty="0">
                          <a:solidFill>
                            <a:schemeClr val="tx1"/>
                          </a:solidFill>
                          <a:effectLst/>
                          <a:latin typeface="+mn-lt"/>
                          <a:ea typeface="+mn-ea"/>
                          <a:cs typeface="+mn-cs"/>
                        </a:rPr>
                        <a:t>Leave for one minute. This is to enable the surfaces to heat up to the temperature of the</a:t>
                      </a:r>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7099013A-CC45-2C37-69A7-B8EC0221A81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0976" y="5015467"/>
            <a:ext cx="5084064" cy="2457817"/>
          </a:xfrm>
          <a:prstGeom prst="rect">
            <a:avLst/>
          </a:prstGeom>
        </p:spPr>
      </p:pic>
      <p:sp>
        <p:nvSpPr>
          <p:cNvPr id="3" name="Slide Number Placeholder 2">
            <a:extLst>
              <a:ext uri="{FF2B5EF4-FFF2-40B4-BE49-F238E27FC236}">
                <a16:creationId xmlns:a16="http://schemas.microsoft.com/office/drawing/2014/main" id="{FC7FF071-0E97-E186-854B-2E014889ACDD}"/>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191534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water.</a:t>
                      </a:r>
                    </a:p>
                    <a:p>
                      <a:pPr fontAlgn="base">
                        <a:lnSpc>
                          <a:spcPct val="150000"/>
                        </a:lnSpc>
                      </a:pPr>
                      <a:r>
                        <a:rPr lang="en-GB" sz="1200" b="0" i="0" kern="1200" dirty="0">
                          <a:solidFill>
                            <a:schemeClr val="tx1"/>
                          </a:solidFill>
                          <a:effectLst/>
                          <a:latin typeface="+mn-lt"/>
                          <a:ea typeface="+mn-ea"/>
                          <a:cs typeface="+mn-cs"/>
                        </a:rPr>
                        <a:t>Use the infrared detector to measure the intensity of infrared radiation emitted from each surface, or the temperature of the surface. Make sure that the detector is the same distance from each surface for each reading.</a:t>
                      </a:r>
                    </a:p>
                    <a:p>
                      <a:pPr fontAlgn="base">
                        <a:lnSpc>
                          <a:spcPct val="150000"/>
                        </a:lnSpc>
                      </a:pPr>
                      <a:r>
                        <a:rPr lang="en-GB" sz="1200" b="1" i="0" kern="1200" dirty="0">
                          <a:solidFill>
                            <a:schemeClr val="tx1"/>
                          </a:solidFill>
                          <a:effectLst/>
                          <a:latin typeface="+mn-lt"/>
                          <a:ea typeface="+mn-ea"/>
                          <a:cs typeface="+mn-cs"/>
                        </a:rPr>
                        <a:t>Results</a:t>
                      </a:r>
                    </a:p>
                    <a:p>
                      <a:pPr fontAlgn="base">
                        <a:lnSpc>
                          <a:spcPct val="150000"/>
                        </a:lnSpc>
                      </a:pPr>
                      <a:r>
                        <a:rPr lang="en-GB" sz="1200" b="0" i="0" kern="1200" dirty="0">
                          <a:solidFill>
                            <a:schemeClr val="tx1"/>
                          </a:solidFill>
                          <a:effectLst/>
                          <a:latin typeface="+mn-lt"/>
                          <a:ea typeface="+mn-ea"/>
                          <a:cs typeface="+mn-cs"/>
                        </a:rPr>
                        <a:t>Record results in a suitable table. The Table below shows some example results:</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Analysis</a:t>
                      </a:r>
                    </a:p>
                    <a:p>
                      <a:pPr fontAlgn="base">
                        <a:lnSpc>
                          <a:spcPct val="150000"/>
                        </a:lnSpc>
                      </a:pPr>
                      <a:r>
                        <a:rPr lang="en-GB" sz="1200" b="0" i="0" kern="1200" dirty="0">
                          <a:solidFill>
                            <a:schemeClr val="tx1"/>
                          </a:solidFill>
                          <a:effectLst/>
                          <a:latin typeface="+mn-lt"/>
                          <a:ea typeface="+mn-ea"/>
                          <a:cs typeface="+mn-cs"/>
                        </a:rPr>
                        <a:t>Plot a bar chart to show the results. Make sure each bar is the same width and labelled clearly to show which surface it represents.</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r>
                        <a:rPr lang="en-GB" sz="1200" b="1" i="0" kern="1200" dirty="0">
                          <a:solidFill>
                            <a:schemeClr val="tx1"/>
                          </a:solidFill>
                          <a:effectLst/>
                          <a:latin typeface="+mn-lt"/>
                          <a:ea typeface="+mn-ea"/>
                          <a:cs typeface="+mn-cs"/>
                        </a:rPr>
                        <a:t>Evaluation</a:t>
                      </a:r>
                    </a:p>
                    <a:p>
                      <a:pPr fontAlgn="base">
                        <a:lnSpc>
                          <a:spcPct val="150000"/>
                        </a:lnSpc>
                      </a:pPr>
                      <a:r>
                        <a:rPr lang="en-GB" sz="1200" b="0" i="0" kern="1200" dirty="0">
                          <a:solidFill>
                            <a:schemeClr val="tx1"/>
                          </a:solidFill>
                          <a:effectLst/>
                          <a:latin typeface="+mn-lt"/>
                          <a:ea typeface="+mn-ea"/>
                          <a:cs typeface="+mn-cs"/>
                        </a:rPr>
                        <a:t>Explain why the detector must be placed the same distance from each surface before taking a reading.</a:t>
                      </a: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DB2C73AE-48C0-FC4D-21AF-4CC637AF81CF}"/>
              </a:ext>
            </a:extLst>
          </p:cNvPr>
          <p:cNvPicPr>
            <a:picLocks noChangeAspect="1"/>
          </p:cNvPicPr>
          <p:nvPr/>
        </p:nvPicPr>
        <p:blipFill>
          <a:blip r:embed="rId2"/>
          <a:stretch>
            <a:fillRect/>
          </a:stretch>
        </p:blipFill>
        <p:spPr>
          <a:xfrm>
            <a:off x="882396" y="2146688"/>
            <a:ext cx="5093208" cy="1797603"/>
          </a:xfrm>
          <a:prstGeom prst="rect">
            <a:avLst/>
          </a:prstGeom>
        </p:spPr>
      </p:pic>
      <p:pic>
        <p:nvPicPr>
          <p:cNvPr id="7" name="Picture 6">
            <a:extLst>
              <a:ext uri="{FF2B5EF4-FFF2-40B4-BE49-F238E27FC236}">
                <a16:creationId xmlns:a16="http://schemas.microsoft.com/office/drawing/2014/main" id="{70E957BB-5FAE-D38A-0A42-5E4FF8F27C5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631824" y="4909738"/>
            <a:ext cx="2612756" cy="2359742"/>
          </a:xfrm>
          <a:prstGeom prst="rect">
            <a:avLst/>
          </a:prstGeom>
        </p:spPr>
      </p:pic>
      <p:sp>
        <p:nvSpPr>
          <p:cNvPr id="3" name="Slide Number Placeholder 2">
            <a:extLst>
              <a:ext uri="{FF2B5EF4-FFF2-40B4-BE49-F238E27FC236}">
                <a16:creationId xmlns:a16="http://schemas.microsoft.com/office/drawing/2014/main" id="{47ACE116-C589-A01D-8B24-E16AF17A524B}"/>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36535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Hazards and control measures</a:t>
                      </a: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The Earth's temperature - Higher</a:t>
                      </a:r>
                    </a:p>
                    <a:p>
                      <a:pPr fontAlgn="base">
                        <a:lnSpc>
                          <a:spcPct val="150000"/>
                        </a:lnSpc>
                      </a:pPr>
                      <a:r>
                        <a:rPr lang="en-GB" sz="1200" b="0" i="0" kern="1200" dirty="0">
                          <a:solidFill>
                            <a:schemeClr val="tx1"/>
                          </a:solidFill>
                          <a:effectLst/>
                          <a:latin typeface="+mn-lt"/>
                          <a:ea typeface="+mn-ea"/>
                          <a:cs typeface="+mn-cs"/>
                        </a:rPr>
                        <a:t>The temperature of a body is linked to the balance between the amount of radiation absorbed and emitted.</a:t>
                      </a: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Factors affecting the Earth’s temperature</a:t>
                      </a:r>
                    </a:p>
                    <a:p>
                      <a:pPr fontAlgn="base">
                        <a:lnSpc>
                          <a:spcPct val="150000"/>
                        </a:lnSpc>
                      </a:pPr>
                      <a:r>
                        <a:rPr lang="en-GB" sz="1200" b="0" i="0" kern="1200" dirty="0">
                          <a:solidFill>
                            <a:schemeClr val="tx1"/>
                          </a:solidFill>
                          <a:effectLst/>
                          <a:latin typeface="+mn-lt"/>
                          <a:ea typeface="+mn-ea"/>
                          <a:cs typeface="+mn-cs"/>
                        </a:rPr>
                        <a:t>The temperature of the Earth depends on many factors including the concentration of greenhouse gases such as water vapour, methane and carbon dioxide. </a:t>
                      </a:r>
                    </a:p>
                    <a:p>
                      <a:pPr fontAlgn="base">
                        <a:lnSpc>
                          <a:spcPct val="150000"/>
                        </a:lnSpc>
                      </a:pPr>
                      <a:r>
                        <a:rPr lang="en-GB" sz="1200" b="0" i="0" kern="1200" dirty="0">
                          <a:solidFill>
                            <a:schemeClr val="tx1"/>
                          </a:solidFill>
                          <a:effectLst/>
                          <a:latin typeface="+mn-lt"/>
                          <a:ea typeface="+mn-ea"/>
                          <a:cs typeface="+mn-cs"/>
                        </a:rPr>
                        <a:t>The Earth’s temperature also depends on the rates at which light radiation and </a:t>
                      </a:r>
                    </a:p>
                    <a:p>
                      <a:pPr fontAlgn="base">
                        <a:lnSpc>
                          <a:spcPct val="150000"/>
                        </a:lnSpc>
                      </a:pPr>
                      <a:r>
                        <a:rPr lang="en-GB" sz="1200" b="0" i="0" kern="1200" dirty="0">
                          <a:solidFill>
                            <a:schemeClr val="tx1"/>
                          </a:solidFill>
                          <a:effectLst/>
                          <a:latin typeface="+mn-lt"/>
                          <a:ea typeface="+mn-ea"/>
                          <a:cs typeface="+mn-cs"/>
                        </a:rPr>
                        <a:t>infrared radiation  are: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absorbed by the Earth’s surface and atmosphere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emitted by the Earth’s surface and atmosphere</a:t>
                      </a:r>
                    </a:p>
                    <a:p>
                      <a:pPr fontAlgn="base">
                        <a:lnSpc>
                          <a:spcPct val="150000"/>
                        </a:lnSpc>
                      </a:pPr>
                      <a:r>
                        <a:rPr lang="en-GB" sz="1200" b="0" i="0" kern="1200" dirty="0">
                          <a:solidFill>
                            <a:schemeClr val="tx1"/>
                          </a:solidFill>
                          <a:effectLst/>
                          <a:latin typeface="+mn-lt"/>
                          <a:ea typeface="+mn-ea"/>
                          <a:cs typeface="+mn-cs"/>
                        </a:rPr>
                        <a:t>When visible light and high frequency infrared radiation are absorbed by the surface of the Earth, the planet’s internal energy  increases and the surface gets hotter. Some of this energy is transferred to the atmosphere by conduction  and convection.</a:t>
                      </a:r>
                    </a:p>
                    <a:p>
                      <a:pPr fontAlgn="base">
                        <a:lnSpc>
                          <a:spcPct val="150000"/>
                        </a:lnSpc>
                      </a:pPr>
                      <a:r>
                        <a:rPr lang="en-GB" sz="1200" b="0" i="0" kern="1200" dirty="0">
                          <a:solidFill>
                            <a:schemeClr val="tx1"/>
                          </a:solidFill>
                          <a:effectLst/>
                          <a:latin typeface="+mn-lt"/>
                          <a:ea typeface="+mn-ea"/>
                          <a:cs typeface="+mn-cs"/>
                        </a:rPr>
                        <a:t>The Earth also radiates lower frequency infrared radiation. Some of this infrared radiation is transmitted through the atmosphere back out into space, and some is absorbed by greenhouse gases in the atmosphere. The greenhouse gases emit infrared radiation in all directions - some out into space and some back towards Earth, which is then re-absorbed.</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0C7412F2-AFC1-EDDA-5CFB-02906E957C4F}"/>
              </a:ext>
            </a:extLst>
          </p:cNvPr>
          <p:cNvPicPr>
            <a:picLocks noChangeAspect="1"/>
          </p:cNvPicPr>
          <p:nvPr/>
        </p:nvPicPr>
        <p:blipFill>
          <a:blip r:embed="rId2"/>
          <a:stretch>
            <a:fillRect/>
          </a:stretch>
        </p:blipFill>
        <p:spPr>
          <a:xfrm>
            <a:off x="1143000" y="734724"/>
            <a:ext cx="4809744" cy="912563"/>
          </a:xfrm>
          <a:prstGeom prst="rect">
            <a:avLst/>
          </a:prstGeom>
        </p:spPr>
      </p:pic>
      <p:pic>
        <p:nvPicPr>
          <p:cNvPr id="9" name="Picture 8">
            <a:extLst>
              <a:ext uri="{FF2B5EF4-FFF2-40B4-BE49-F238E27FC236}">
                <a16:creationId xmlns:a16="http://schemas.microsoft.com/office/drawing/2014/main" id="{749A2ABB-2B19-F1D1-50E0-DD5513CB4270}"/>
              </a:ext>
            </a:extLst>
          </p:cNvPr>
          <p:cNvPicPr>
            <a:picLocks noChangeAspect="1"/>
          </p:cNvPicPr>
          <p:nvPr/>
        </p:nvPicPr>
        <p:blipFill>
          <a:blip r:embed="rId3"/>
          <a:stretch>
            <a:fillRect/>
          </a:stretch>
        </p:blipFill>
        <p:spPr>
          <a:xfrm>
            <a:off x="1344168" y="2576476"/>
            <a:ext cx="4407408" cy="1286513"/>
          </a:xfrm>
          <a:prstGeom prst="rect">
            <a:avLst/>
          </a:prstGeom>
        </p:spPr>
      </p:pic>
      <p:sp>
        <p:nvSpPr>
          <p:cNvPr id="3" name="Slide Number Placeholder 2">
            <a:extLst>
              <a:ext uri="{FF2B5EF4-FFF2-40B4-BE49-F238E27FC236}">
                <a16:creationId xmlns:a16="http://schemas.microsoft.com/office/drawing/2014/main" id="{27D6F66F-36B3-6CEE-3E81-1E2A644D0AB2}"/>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189210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The greenhouse effect</a:t>
                      </a:r>
                    </a:p>
                    <a:p>
                      <a:pPr fontAlgn="base">
                        <a:lnSpc>
                          <a:spcPct val="150000"/>
                        </a:lnSpc>
                      </a:pPr>
                      <a:r>
                        <a:rPr lang="en-GB" sz="1200" b="0" i="0" kern="1200" dirty="0">
                          <a:solidFill>
                            <a:schemeClr val="tx1"/>
                          </a:solidFill>
                          <a:effectLst/>
                          <a:latin typeface="+mn-lt"/>
                          <a:ea typeface="+mn-ea"/>
                          <a:cs typeface="+mn-cs"/>
                        </a:rPr>
                        <a:t>The ‘greenhouse effect’ caused by naturally occurring greenhouse gases, such as water vapour, stabilises the surface temperature of Earth. This allows the planet to support life.</a:t>
                      </a:r>
                    </a:p>
                    <a:p>
                      <a:pPr fontAlgn="base">
                        <a:lnSpc>
                          <a:spcPct val="150000"/>
                        </a:lnSpc>
                      </a:pPr>
                      <a:r>
                        <a:rPr lang="en-GB" sz="1200" b="0" i="0" kern="1200" dirty="0">
                          <a:solidFill>
                            <a:schemeClr val="tx1"/>
                          </a:solidFill>
                          <a:effectLst/>
                          <a:latin typeface="+mn-lt"/>
                          <a:ea typeface="+mn-ea"/>
                          <a:cs typeface="+mn-cs"/>
                        </a:rPr>
                        <a:t>However, human activities such as deforestation and the burning of fossil fuels are releasing additional carbon dioxide. This causes more infrared radiation to be ‘trapped’ and reabsorbed by the Earth’s surface. This enhanced greenhouse effect is causing global temperatures to increase, leading to climate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D005160F-48B1-A94F-D447-2F22EA64044D}"/>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4486934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2615</TotalTime>
  <Words>5099</Words>
  <Application>Microsoft Office PowerPoint</Application>
  <PresentationFormat>On-screen Show (4:3)</PresentationFormat>
  <Paragraphs>931</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__Plus_Jakarta_Sans_23faeb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8</cp:revision>
  <dcterms:created xsi:type="dcterms:W3CDTF">2023-05-15T10:20:51Z</dcterms:created>
  <dcterms:modified xsi:type="dcterms:W3CDTF">2023-11-12T22:17:47Z</dcterms:modified>
</cp:coreProperties>
</file>