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2"/>
  </p:notesMasterIdLst>
  <p:sldIdLst>
    <p:sldId id="339" r:id="rId2"/>
    <p:sldId id="257" r:id="rId3"/>
    <p:sldId id="256" r:id="rId4"/>
    <p:sldId id="422" r:id="rId5"/>
    <p:sldId id="357" r:id="rId6"/>
    <p:sldId id="532" r:id="rId7"/>
    <p:sldId id="423" r:id="rId8"/>
    <p:sldId id="359" r:id="rId9"/>
    <p:sldId id="424" r:id="rId10"/>
    <p:sldId id="479" r:id="rId11"/>
    <p:sldId id="545" r:id="rId12"/>
    <p:sldId id="503" r:id="rId13"/>
    <p:sldId id="526" r:id="rId14"/>
    <p:sldId id="374" r:id="rId15"/>
    <p:sldId id="530" r:id="rId16"/>
    <p:sldId id="543" r:id="rId17"/>
    <p:sldId id="534" r:id="rId18"/>
    <p:sldId id="535" r:id="rId19"/>
    <p:sldId id="536" r:id="rId20"/>
    <p:sldId id="544" r:id="rId21"/>
    <p:sldId id="537" r:id="rId22"/>
    <p:sldId id="539" r:id="rId23"/>
    <p:sldId id="547" r:id="rId24"/>
    <p:sldId id="546" r:id="rId25"/>
    <p:sldId id="538" r:id="rId26"/>
    <p:sldId id="549" r:id="rId27"/>
    <p:sldId id="548" r:id="rId28"/>
    <p:sldId id="540" r:id="rId29"/>
    <p:sldId id="541" r:id="rId30"/>
    <p:sldId id="542" r:id="rId31"/>
    <p:sldId id="550" r:id="rId32"/>
    <p:sldId id="551" r:id="rId33"/>
    <p:sldId id="552" r:id="rId34"/>
    <p:sldId id="343" r:id="rId35"/>
    <p:sldId id="597" r:id="rId36"/>
    <p:sldId id="598" r:id="rId37"/>
    <p:sldId id="363" r:id="rId38"/>
    <p:sldId id="599" r:id="rId39"/>
    <p:sldId id="375" r:id="rId40"/>
    <p:sldId id="376" r:id="rId41"/>
    <p:sldId id="368" r:id="rId42"/>
    <p:sldId id="369" r:id="rId43"/>
    <p:sldId id="377" r:id="rId44"/>
    <p:sldId id="378" r:id="rId45"/>
    <p:sldId id="371" r:id="rId46"/>
    <p:sldId id="379" r:id="rId47"/>
    <p:sldId id="372" r:id="rId48"/>
    <p:sldId id="370" r:id="rId49"/>
    <p:sldId id="380" r:id="rId50"/>
    <p:sldId id="381" r:id="rId51"/>
    <p:sldId id="382" r:id="rId52"/>
    <p:sldId id="383" r:id="rId53"/>
    <p:sldId id="600" r:id="rId54"/>
    <p:sldId id="384" r:id="rId55"/>
    <p:sldId id="385" r:id="rId56"/>
    <p:sldId id="386" r:id="rId57"/>
    <p:sldId id="387" r:id="rId58"/>
    <p:sldId id="388" r:id="rId59"/>
    <p:sldId id="389" r:id="rId60"/>
    <p:sldId id="390" r:id="rId61"/>
    <p:sldId id="601" r:id="rId62"/>
    <p:sldId id="602" r:id="rId63"/>
    <p:sldId id="603" r:id="rId64"/>
    <p:sldId id="604" r:id="rId65"/>
    <p:sldId id="605" r:id="rId66"/>
    <p:sldId id="606" r:id="rId67"/>
    <p:sldId id="607" r:id="rId68"/>
    <p:sldId id="608" r:id="rId69"/>
    <p:sldId id="609" r:id="rId70"/>
    <p:sldId id="610" r:id="rId71"/>
    <p:sldId id="611" r:id="rId72"/>
    <p:sldId id="612" r:id="rId73"/>
    <p:sldId id="613" r:id="rId74"/>
    <p:sldId id="614" r:id="rId75"/>
    <p:sldId id="615" r:id="rId76"/>
    <p:sldId id="616" r:id="rId77"/>
    <p:sldId id="617" r:id="rId78"/>
    <p:sldId id="373" r:id="rId79"/>
    <p:sldId id="618" r:id="rId80"/>
    <p:sldId id="619" r:id="rId81"/>
    <p:sldId id="620" r:id="rId82"/>
    <p:sldId id="621" r:id="rId83"/>
    <p:sldId id="622" r:id="rId84"/>
    <p:sldId id="623" r:id="rId85"/>
    <p:sldId id="624" r:id="rId86"/>
    <p:sldId id="625" r:id="rId87"/>
    <p:sldId id="626" r:id="rId88"/>
    <p:sldId id="627" r:id="rId89"/>
    <p:sldId id="628" r:id="rId90"/>
    <p:sldId id="629" r:id="rId91"/>
    <p:sldId id="630" r:id="rId92"/>
    <p:sldId id="631" r:id="rId93"/>
    <p:sldId id="632" r:id="rId94"/>
    <p:sldId id="633" r:id="rId95"/>
    <p:sldId id="634" r:id="rId96"/>
    <p:sldId id="635" r:id="rId97"/>
    <p:sldId id="636" r:id="rId98"/>
    <p:sldId id="637" r:id="rId99"/>
    <p:sldId id="638" r:id="rId100"/>
    <p:sldId id="639" r:id="rId101"/>
    <p:sldId id="640" r:id="rId102"/>
    <p:sldId id="641" r:id="rId103"/>
    <p:sldId id="642" r:id="rId104"/>
    <p:sldId id="643" r:id="rId105"/>
    <p:sldId id="644" r:id="rId106"/>
    <p:sldId id="645" r:id="rId107"/>
    <p:sldId id="646" r:id="rId108"/>
    <p:sldId id="647" r:id="rId109"/>
    <p:sldId id="648" r:id="rId110"/>
    <p:sldId id="649" r:id="rId111"/>
    <p:sldId id="650" r:id="rId112"/>
    <p:sldId id="651" r:id="rId113"/>
    <p:sldId id="652" r:id="rId114"/>
    <p:sldId id="653" r:id="rId115"/>
    <p:sldId id="348" r:id="rId116"/>
    <p:sldId id="349" r:id="rId117"/>
    <p:sldId id="347" r:id="rId118"/>
    <p:sldId id="360" r:id="rId119"/>
    <p:sldId id="361" r:id="rId120"/>
    <p:sldId id="362" r:id="rId121"/>
    <p:sldId id="366" r:id="rId122"/>
    <p:sldId id="367" r:id="rId123"/>
    <p:sldId id="340" r:id="rId124"/>
    <p:sldId id="341" r:id="rId125"/>
    <p:sldId id="342" r:id="rId126"/>
    <p:sldId id="345" r:id="rId127"/>
    <p:sldId id="354" r:id="rId128"/>
    <p:sldId id="355" r:id="rId129"/>
    <p:sldId id="356" r:id="rId130"/>
    <p:sldId id="351" r:id="rId131"/>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165DC3-E2C1-4D3F-B746-C89E4A5E5FED}" v="22" dt="2023-11-12T19:22:38.3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73" autoAdjust="0"/>
    <p:restoredTop sz="94660"/>
  </p:normalViewPr>
  <p:slideViewPr>
    <p:cSldViewPr snapToGrid="0">
      <p:cViewPr varScale="1">
        <p:scale>
          <a:sx n="86" d="100"/>
          <a:sy n="86" d="100"/>
        </p:scale>
        <p:origin x="3108" y="96"/>
      </p:cViewPr>
      <p:guideLst/>
    </p:cSldViewPr>
  </p:slideViewPr>
  <p:notesTextViewPr>
    <p:cViewPr>
      <p:scale>
        <a:sx n="1" d="1"/>
        <a:sy n="1" d="1"/>
      </p:scale>
      <p:origin x="0" y="0"/>
    </p:cViewPr>
  </p:notesTextViewPr>
  <p:sorterViewPr>
    <p:cViewPr>
      <p:scale>
        <a:sx n="70" d="100"/>
        <a:sy n="70" d="100"/>
      </p:scale>
      <p:origin x="0" y="-79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38" Type="http://schemas.microsoft.com/office/2015/10/relationships/revisionInfo" Target="revisionInfo.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rick Venning" userId="6ef9305461909ead" providerId="LiveId" clId="{95BBA1B2-F1D5-49C1-9BCE-61B7408D47A7}"/>
    <pc:docChg chg="modSld">
      <pc:chgData name="Derrick Venning" userId="6ef9305461909ead" providerId="LiveId" clId="{95BBA1B2-F1D5-49C1-9BCE-61B7408D47A7}" dt="2023-11-12T20:01:32.573" v="3" actId="20577"/>
      <pc:docMkLst>
        <pc:docMk/>
      </pc:docMkLst>
      <pc:sldChg chg="modSp mod">
        <pc:chgData name="Derrick Venning" userId="6ef9305461909ead" providerId="LiveId" clId="{95BBA1B2-F1D5-49C1-9BCE-61B7408D47A7}" dt="2023-11-12T20:01:20.018" v="1" actId="20577"/>
        <pc:sldMkLst>
          <pc:docMk/>
          <pc:sldMk cId="275524897" sldId="619"/>
        </pc:sldMkLst>
        <pc:spChg chg="mod">
          <ac:chgData name="Derrick Venning" userId="6ef9305461909ead" providerId="LiveId" clId="{95BBA1B2-F1D5-49C1-9BCE-61B7408D47A7}" dt="2023-11-12T20:01:20.018" v="1" actId="20577"/>
          <ac:spMkLst>
            <pc:docMk/>
            <pc:sldMk cId="275524897" sldId="619"/>
            <ac:spMk id="5" creationId="{8EB17887-C304-C6A6-7E3D-ACAC601F68B0}"/>
          </ac:spMkLst>
        </pc:spChg>
      </pc:sldChg>
      <pc:sldChg chg="modSp mod">
        <pc:chgData name="Derrick Venning" userId="6ef9305461909ead" providerId="LiveId" clId="{95BBA1B2-F1D5-49C1-9BCE-61B7408D47A7}" dt="2023-11-12T20:01:32.573" v="3" actId="20577"/>
        <pc:sldMkLst>
          <pc:docMk/>
          <pc:sldMk cId="728941645" sldId="641"/>
        </pc:sldMkLst>
        <pc:spChg chg="mod">
          <ac:chgData name="Derrick Venning" userId="6ef9305461909ead" providerId="LiveId" clId="{95BBA1B2-F1D5-49C1-9BCE-61B7408D47A7}" dt="2023-11-12T20:01:32.573" v="3" actId="20577"/>
          <ac:spMkLst>
            <pc:docMk/>
            <pc:sldMk cId="728941645" sldId="641"/>
            <ac:spMk id="5" creationId="{709E4D19-78F3-D19E-7DBD-636A4A05AE3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35C34-AB7B-4FCC-B417-37105B6ACCF1}" type="datetimeFigureOut">
              <a:rPr lang="en-GB" smtClean="0"/>
              <a:t>12/11/2023</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512FE-E9BE-447B-A69F-BE90C0226371}" type="slidenum">
              <a:rPr lang="en-GB" smtClean="0"/>
              <a:t>‹#›</a:t>
            </a:fld>
            <a:endParaRPr lang="en-GB"/>
          </a:p>
        </p:txBody>
      </p:sp>
    </p:spTree>
    <p:extLst>
      <p:ext uri="{BB962C8B-B14F-4D97-AF65-F5344CB8AC3E}">
        <p14:creationId xmlns:p14="http://schemas.microsoft.com/office/powerpoint/2010/main" val="654568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4A28398-94C0-48FA-95F5-8BD6E57636DE}"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96093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D6193DA-08D4-46DC-9C35-2F2D96B3634A}"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86937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A3EC0B9-DB88-46BF-9142-0AB790BA88A8}"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74503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2F4CAF-0D3E-4A49-B058-343B524FABA3}"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763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346F5E9-9FFD-41C5-98EF-5ACB6808F064}"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71183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52DF824-4356-4B0C-BB0C-8A438B40AF04}" type="datetime1">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8686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EC92814-525A-47CE-B12D-6A39E6529A15}" type="datetime1">
              <a:rPr lang="en-GB" smtClean="0"/>
              <a:t>12/11/2023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9293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3F537E5-915B-4708-9291-2F9525DD1D41}" type="datetime1">
              <a:rPr lang="en-GB" smtClean="0"/>
              <a:t>12/11/2023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2432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17172-68E0-418F-B0DD-6ECD5A3840A0}" type="datetime1">
              <a:rPr lang="en-GB" smtClean="0"/>
              <a:t>12/11/2023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41679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CA3548DC-763A-41A6-B763-24263A2B5B73}" type="datetime1">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9648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795D722-372F-422E-B070-A3C3C1497B90}" type="datetime1">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01538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82D2CD9-C2F6-42A0-B05D-E37E924D6B27}" type="datetime1">
              <a:rPr lang="en-GB" smtClean="0"/>
              <a:t>12/11/2023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49C798E-A141-4728-B2C1-C020555BD9EF}" type="slidenum">
              <a:rPr lang="en-GB" smtClean="0"/>
              <a:t>‹#›</a:t>
            </a:fld>
            <a:endParaRPr lang="en-GB"/>
          </a:p>
        </p:txBody>
      </p:sp>
    </p:spTree>
    <p:extLst>
      <p:ext uri="{BB962C8B-B14F-4D97-AF65-F5344CB8AC3E}">
        <p14:creationId xmlns:p14="http://schemas.microsoft.com/office/powerpoint/2010/main" val="1071959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microsoft.com/office/2007/relationships/hdphoto" Target="../media/hdphoto18.wdp"/></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4.wdp"/><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7.wdp"/><Relationship Id="rId4" Type="http://schemas.openxmlformats.org/officeDocument/2006/relationships/image" Target="../media/image33.png"/><Relationship Id="rId9" Type="http://schemas.microsoft.com/office/2007/relationships/hdphoto" Target="../media/hdphoto9.wdp"/></Relationships>
</file>

<file path=ppt/slides/_rels/slide3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6.pn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7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70.png"/><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71.png"/></Relationships>
</file>

<file path=ppt/slides/_rels/slide85.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9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9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9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9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0369" y="254547"/>
            <a:ext cx="6567931" cy="3544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Box 6"/>
          <p:cNvSpPr txBox="1"/>
          <p:nvPr/>
        </p:nvSpPr>
        <p:spPr>
          <a:xfrm>
            <a:off x="212117" y="205761"/>
            <a:ext cx="6047867" cy="433196"/>
          </a:xfrm>
          <a:prstGeom prst="rect">
            <a:avLst/>
          </a:prstGeom>
          <a:noFill/>
        </p:spPr>
        <p:txBody>
          <a:bodyPr wrap="square" rtlCol="0">
            <a:spAutoFit/>
          </a:bodyPr>
          <a:lstStyle/>
          <a:p>
            <a:r>
              <a:rPr lang="en-GB" sz="2215" b="1" dirty="0"/>
              <a:t>KS4 – Waves (TRILOGY TEACHER BOOKLET)  </a:t>
            </a:r>
          </a:p>
        </p:txBody>
      </p:sp>
      <p:graphicFrame>
        <p:nvGraphicFramePr>
          <p:cNvPr id="14" name="Table 13">
            <a:extLst>
              <a:ext uri="{FF2B5EF4-FFF2-40B4-BE49-F238E27FC236}">
                <a16:creationId xmlns:a16="http://schemas.microsoft.com/office/drawing/2014/main" id="{1886E436-8091-1609-C459-A603228F551C}"/>
              </a:ext>
            </a:extLst>
          </p:cNvPr>
          <p:cNvGraphicFramePr>
            <a:graphicFrameLocks noGrp="1"/>
          </p:cNvGraphicFramePr>
          <p:nvPr>
            <p:extLst>
              <p:ext uri="{D42A27DB-BD31-4B8C-83A1-F6EECF244321}">
                <p14:modId xmlns:p14="http://schemas.microsoft.com/office/powerpoint/2010/main" val="841050035"/>
              </p:ext>
            </p:extLst>
          </p:nvPr>
        </p:nvGraphicFramePr>
        <p:xfrm>
          <a:off x="3515869" y="1007948"/>
          <a:ext cx="2744116" cy="1437250"/>
        </p:xfrm>
        <a:graphic>
          <a:graphicData uri="http://schemas.openxmlformats.org/drawingml/2006/table">
            <a:tbl>
              <a:tblPr firstRow="1" bandRow="1">
                <a:tableStyleId>{5C22544A-7EE6-4342-B048-85BDC9FD1C3A}</a:tableStyleId>
              </a:tblPr>
              <a:tblGrid>
                <a:gridCol w="923872">
                  <a:extLst>
                    <a:ext uri="{9D8B030D-6E8A-4147-A177-3AD203B41FA5}">
                      <a16:colId xmlns:a16="http://schemas.microsoft.com/office/drawing/2014/main" val="3141629024"/>
                    </a:ext>
                  </a:extLst>
                </a:gridCol>
                <a:gridCol w="1820244">
                  <a:extLst>
                    <a:ext uri="{9D8B030D-6E8A-4147-A177-3AD203B41FA5}">
                      <a16:colId xmlns:a16="http://schemas.microsoft.com/office/drawing/2014/main" val="312534935"/>
                    </a:ext>
                  </a:extLst>
                </a:gridCol>
              </a:tblGrid>
              <a:tr h="478302">
                <a:tc>
                  <a:txBody>
                    <a:bodyPr/>
                    <a:lstStyle/>
                    <a:p>
                      <a:pPr algn="ctr"/>
                      <a:r>
                        <a:rPr lang="en-US" sz="1300" b="0" dirty="0">
                          <a:solidFill>
                            <a:sysClr val="windowText" lastClr="000000"/>
                          </a:solidFill>
                          <a:latin typeface="+mj-lt"/>
                        </a:rPr>
                        <a:t>Name</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0724906"/>
                  </a:ext>
                </a:extLst>
              </a:tr>
              <a:tr h="478302">
                <a:tc>
                  <a:txBody>
                    <a:bodyPr/>
                    <a:lstStyle/>
                    <a:p>
                      <a:pPr algn="ctr"/>
                      <a:r>
                        <a:rPr lang="en-US" sz="1300" b="0" dirty="0">
                          <a:solidFill>
                            <a:sysClr val="windowText" lastClr="000000"/>
                          </a:solidFill>
                          <a:latin typeface="+mj-lt"/>
                        </a:rPr>
                        <a:t>Class</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3583755"/>
                  </a:ext>
                </a:extLst>
              </a:tr>
              <a:tr h="478302">
                <a:tc>
                  <a:txBody>
                    <a:bodyPr/>
                    <a:lstStyle/>
                    <a:p>
                      <a:pPr algn="ctr"/>
                      <a:r>
                        <a:rPr lang="en-US" sz="1300" b="0" dirty="0">
                          <a:solidFill>
                            <a:sysClr val="windowText" lastClr="000000"/>
                          </a:solidFill>
                          <a:latin typeface="+mj-lt"/>
                        </a:rPr>
                        <a:t>Tutor Group</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9808098"/>
                  </a:ext>
                </a:extLst>
              </a:tr>
            </a:tbl>
          </a:graphicData>
        </a:graphic>
      </p:graphicFrame>
      <p:pic>
        <p:nvPicPr>
          <p:cNvPr id="15" name="Picture 14" descr="A logo for a company&#10;&#10;Description automatically generated with low confidence">
            <a:extLst>
              <a:ext uri="{FF2B5EF4-FFF2-40B4-BE49-F238E27FC236}">
                <a16:creationId xmlns:a16="http://schemas.microsoft.com/office/drawing/2014/main" id="{6B9D3DE8-DFFC-88E0-C143-19DE2C2E8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54" y="1007948"/>
            <a:ext cx="2652800" cy="1260082"/>
          </a:xfrm>
          <a:prstGeom prst="rect">
            <a:avLst/>
          </a:prstGeom>
        </p:spPr>
      </p:pic>
      <p:graphicFrame>
        <p:nvGraphicFramePr>
          <p:cNvPr id="16" name="Table 15">
            <a:extLst>
              <a:ext uri="{FF2B5EF4-FFF2-40B4-BE49-F238E27FC236}">
                <a16:creationId xmlns:a16="http://schemas.microsoft.com/office/drawing/2014/main" id="{3B2EA67D-D165-A6D0-4B3A-7F54F737F058}"/>
              </a:ext>
            </a:extLst>
          </p:cNvPr>
          <p:cNvGraphicFramePr>
            <a:graphicFrameLocks noGrp="1"/>
          </p:cNvGraphicFramePr>
          <p:nvPr>
            <p:extLst>
              <p:ext uri="{D42A27DB-BD31-4B8C-83A1-F6EECF244321}">
                <p14:modId xmlns:p14="http://schemas.microsoft.com/office/powerpoint/2010/main" val="2974720731"/>
              </p:ext>
            </p:extLst>
          </p:nvPr>
        </p:nvGraphicFramePr>
        <p:xfrm>
          <a:off x="2690231" y="3325251"/>
          <a:ext cx="4028069" cy="2493498"/>
        </p:xfrm>
        <a:graphic>
          <a:graphicData uri="http://schemas.openxmlformats.org/drawingml/2006/table">
            <a:tbl>
              <a:tblPr firstRow="1" bandRow="1">
                <a:tableStyleId>{5C22544A-7EE6-4342-B048-85BDC9FD1C3A}</a:tableStyleId>
              </a:tblPr>
              <a:tblGrid>
                <a:gridCol w="4028069">
                  <a:extLst>
                    <a:ext uri="{9D8B030D-6E8A-4147-A177-3AD203B41FA5}">
                      <a16:colId xmlns:a16="http://schemas.microsoft.com/office/drawing/2014/main" val="3141629024"/>
                    </a:ext>
                  </a:extLst>
                </a:gridCol>
              </a:tblGrid>
              <a:tr h="1662774">
                <a:tc>
                  <a:txBody>
                    <a:bodyPr/>
                    <a:lstStyle/>
                    <a:p>
                      <a:pPr algn="ctr"/>
                      <a:r>
                        <a:rPr lang="en-US" sz="3700" dirty="0">
                          <a:solidFill>
                            <a:sysClr val="windowText" lastClr="000000"/>
                          </a:solidFill>
                          <a:latin typeface="+mj-lt"/>
                        </a:rPr>
                        <a:t>KS4 Science</a:t>
                      </a:r>
                    </a:p>
                    <a:p>
                      <a:pPr algn="ctr"/>
                      <a:r>
                        <a:rPr lang="en-US" sz="3700" dirty="0">
                          <a:solidFill>
                            <a:sysClr val="windowText" lastClr="000000"/>
                          </a:solidFill>
                          <a:latin typeface="+mj-lt"/>
                        </a:rPr>
                        <a:t>YEAR</a:t>
                      </a:r>
                      <a:r>
                        <a:rPr lang="en-US" sz="3700" baseline="0" dirty="0">
                          <a:solidFill>
                            <a:sysClr val="windowText" lastClr="000000"/>
                          </a:solidFill>
                          <a:latin typeface="+mj-lt"/>
                        </a:rPr>
                        <a:t> 11</a:t>
                      </a:r>
                    </a:p>
                    <a:p>
                      <a:pPr algn="ctr"/>
                      <a:r>
                        <a:rPr lang="en-US" sz="3700" baseline="0" dirty="0">
                          <a:solidFill>
                            <a:sysClr val="windowText" lastClr="000000"/>
                          </a:solidFill>
                          <a:latin typeface="+mj-lt"/>
                        </a:rPr>
                        <a:t>WAVES</a:t>
                      </a:r>
                    </a:p>
                  </a:txBody>
                  <a:tcPr marL="84406" marR="84406" marT="42203" marB="42203" anchor="ctr">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360724906"/>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410125024"/>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solidFill>
                      <a:schemeClr val="bg1"/>
                    </a:solidFill>
                  </a:tcPr>
                </a:tc>
                <a:extLst>
                  <a:ext uri="{0D108BD9-81ED-4DB2-BD59-A6C34878D82A}">
                    <a16:rowId xmlns:a16="http://schemas.microsoft.com/office/drawing/2014/main" val="4079067449"/>
                  </a:ext>
                </a:extLst>
              </a:tr>
            </a:tbl>
          </a:graphicData>
        </a:graphic>
      </p:graphicFrame>
      <p:sp>
        <p:nvSpPr>
          <p:cNvPr id="18" name="Rectangle 17">
            <a:extLst>
              <a:ext uri="{FF2B5EF4-FFF2-40B4-BE49-F238E27FC236}">
                <a16:creationId xmlns:a16="http://schemas.microsoft.com/office/drawing/2014/main" id="{54EE09E2-5BF5-ABDD-FB65-F07A71125E27}"/>
              </a:ext>
            </a:extLst>
          </p:cNvPr>
          <p:cNvSpPr/>
          <p:nvPr/>
        </p:nvSpPr>
        <p:spPr>
          <a:xfrm>
            <a:off x="139700" y="165100"/>
            <a:ext cx="6578600" cy="8839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7">
            <a:extLst>
              <a:ext uri="{FF2B5EF4-FFF2-40B4-BE49-F238E27FC236}">
                <a16:creationId xmlns:a16="http://schemas.microsoft.com/office/drawing/2014/main" id="{AEA1F81F-6509-A7E6-CBB7-1537DF053DE9}"/>
              </a:ext>
            </a:extLst>
          </p:cNvPr>
          <p:cNvGraphicFramePr>
            <a:graphicFrameLocks noGrp="1"/>
          </p:cNvGraphicFramePr>
          <p:nvPr>
            <p:extLst>
              <p:ext uri="{D42A27DB-BD31-4B8C-83A1-F6EECF244321}">
                <p14:modId xmlns:p14="http://schemas.microsoft.com/office/powerpoint/2010/main" val="1240681144"/>
              </p:ext>
            </p:extLst>
          </p:nvPr>
        </p:nvGraphicFramePr>
        <p:xfrm>
          <a:off x="273050" y="6148929"/>
          <a:ext cx="6311899" cy="219964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KEYSTONE WORDS</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Longitudinal wave</a:t>
                      </a:r>
                    </a:p>
                  </a:txBody>
                  <a:tcPr/>
                </a:tc>
                <a:tc>
                  <a:txBody>
                    <a:bodyPr/>
                    <a:lstStyle/>
                    <a:p>
                      <a:r>
                        <a:rPr lang="en-GB" sz="1200" dirty="0"/>
                        <a:t>In a longitudinal wave the oscillations are parallel to the direction of energy transfer.</a:t>
                      </a:r>
                    </a:p>
                  </a:txBody>
                  <a:tcPr/>
                </a:tc>
                <a:extLst>
                  <a:ext uri="{0D108BD9-81ED-4DB2-BD59-A6C34878D82A}">
                    <a16:rowId xmlns:a16="http://schemas.microsoft.com/office/drawing/2014/main" val="3986441415"/>
                  </a:ext>
                </a:extLst>
              </a:tr>
              <a:tr h="370840">
                <a:tc>
                  <a:txBody>
                    <a:bodyPr/>
                    <a:lstStyle/>
                    <a:p>
                      <a:r>
                        <a:rPr lang="en-GB" sz="1200" dirty="0"/>
                        <a:t>Transverse wave</a:t>
                      </a:r>
                    </a:p>
                  </a:txBody>
                  <a:tcPr/>
                </a:tc>
                <a:tc>
                  <a:txBody>
                    <a:bodyPr/>
                    <a:lstStyle/>
                    <a:p>
                      <a:r>
                        <a:rPr lang="en-GB" sz="1200" dirty="0"/>
                        <a:t>In a transverse wave the oscillations are perpendicular to the direction of energy transfer.</a:t>
                      </a:r>
                    </a:p>
                  </a:txBody>
                  <a:tcPr/>
                </a:tc>
                <a:extLst>
                  <a:ext uri="{0D108BD9-81ED-4DB2-BD59-A6C34878D82A}">
                    <a16:rowId xmlns:a16="http://schemas.microsoft.com/office/drawing/2014/main" val="3135617624"/>
                  </a:ext>
                </a:extLst>
              </a:tr>
              <a:tr h="370840">
                <a:tc>
                  <a:txBody>
                    <a:bodyPr/>
                    <a:lstStyle/>
                    <a:p>
                      <a:r>
                        <a:rPr lang="en-GB" sz="1200" dirty="0"/>
                        <a:t>Refraction</a:t>
                      </a:r>
                    </a:p>
                  </a:txBody>
                  <a:tcPr/>
                </a:tc>
                <a:tc>
                  <a:txBody>
                    <a:bodyPr/>
                    <a:lstStyle/>
                    <a:p>
                      <a:r>
                        <a:rPr lang="en-GB" sz="1200" dirty="0"/>
                        <a:t>Waves change speed and direction when entering a material with a different density.</a:t>
                      </a:r>
                    </a:p>
                  </a:txBody>
                  <a:tcPr/>
                </a:tc>
                <a:extLst>
                  <a:ext uri="{0D108BD9-81ED-4DB2-BD59-A6C34878D82A}">
                    <a16:rowId xmlns:a16="http://schemas.microsoft.com/office/drawing/2014/main" val="4092558228"/>
                  </a:ext>
                </a:extLst>
              </a:tr>
              <a:tr h="370840">
                <a:tc>
                  <a:txBody>
                    <a:bodyPr/>
                    <a:lstStyle/>
                    <a:p>
                      <a:r>
                        <a:rPr lang="en-GB" sz="1200" dirty="0"/>
                        <a:t>Reflection</a:t>
                      </a:r>
                    </a:p>
                  </a:txBody>
                  <a:tcPr/>
                </a:tc>
                <a:tc>
                  <a:txBody>
                    <a:bodyPr/>
                    <a:lstStyle/>
                    <a:p>
                      <a:r>
                        <a:rPr lang="en-GB" sz="1200" dirty="0"/>
                        <a:t>Reflection of Light occurs when a ray of light approaches a smooth surface and bounces back.</a:t>
                      </a:r>
                    </a:p>
                  </a:txBody>
                  <a:tcPr/>
                </a:tc>
                <a:extLst>
                  <a:ext uri="{0D108BD9-81ED-4DB2-BD59-A6C34878D82A}">
                    <a16:rowId xmlns:a16="http://schemas.microsoft.com/office/drawing/2014/main" val="1426963129"/>
                  </a:ext>
                </a:extLst>
              </a:tr>
            </a:tbl>
          </a:graphicData>
        </a:graphic>
      </p:graphicFrame>
      <p:sp>
        <p:nvSpPr>
          <p:cNvPr id="2" name="AutoShape 2" descr="20 Astounding Facts About Electromagnetic Waves - Facts.net">
            <a:extLst>
              <a:ext uri="{FF2B5EF4-FFF2-40B4-BE49-F238E27FC236}">
                <a16:creationId xmlns:a16="http://schemas.microsoft.com/office/drawing/2014/main" id="{9D1E7D31-501C-AF2B-2C3C-E204507ECD97}"/>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20D5224C-AF21-F898-F06F-B7AF8100C31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62621" y="2688502"/>
            <a:ext cx="2701791" cy="2291842"/>
          </a:xfrm>
          <a:prstGeom prst="rect">
            <a:avLst/>
          </a:prstGeom>
        </p:spPr>
      </p:pic>
      <p:sp>
        <p:nvSpPr>
          <p:cNvPr id="4" name="Slide Number Placeholder 3">
            <a:extLst>
              <a:ext uri="{FF2B5EF4-FFF2-40B4-BE49-F238E27FC236}">
                <a16:creationId xmlns:a16="http://schemas.microsoft.com/office/drawing/2014/main" id="{81778A39-C6DF-F059-4065-20356B7CF9B0}"/>
              </a:ext>
            </a:extLst>
          </p:cNvPr>
          <p:cNvSpPr>
            <a:spLocks noGrp="1"/>
          </p:cNvSpPr>
          <p:nvPr>
            <p:ph type="sldNum" sz="quarter" idx="12"/>
          </p:nvPr>
        </p:nvSpPr>
        <p:spPr/>
        <p:txBody>
          <a:bodyPr/>
          <a:lstStyle/>
          <a:p>
            <a:fld id="{A49C798E-A141-4728-B2C1-C020555BD9EF}" type="slidenum">
              <a:rPr lang="en-GB" smtClean="0"/>
              <a:t>1</a:t>
            </a:fld>
            <a:endParaRPr lang="en-GB"/>
          </a:p>
        </p:txBody>
      </p:sp>
    </p:spTree>
    <p:extLst>
      <p:ext uri="{BB962C8B-B14F-4D97-AF65-F5344CB8AC3E}">
        <p14:creationId xmlns:p14="http://schemas.microsoft.com/office/powerpoint/2010/main" val="238448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 -  Types of wave</a:t>
            </a:r>
          </a:p>
          <a:p>
            <a:pPr>
              <a:lnSpc>
                <a:spcPct val="150000"/>
              </a:lnSpc>
            </a:pPr>
            <a:r>
              <a:rPr lang="en-GB" sz="1200" dirty="0">
                <a:solidFill>
                  <a:schemeClr val="tx1"/>
                </a:solidFill>
              </a:rPr>
              <a:t>1. What do all waves do?</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2. Name the 2 types of wave? …………………………………………………………………………………………………………………………………………………………</a:t>
            </a:r>
          </a:p>
          <a:p>
            <a:pPr>
              <a:lnSpc>
                <a:spcPct val="150000"/>
              </a:lnSpc>
            </a:pPr>
            <a:r>
              <a:rPr lang="en-GB" sz="1200" dirty="0">
                <a:solidFill>
                  <a:schemeClr val="tx1"/>
                </a:solidFill>
              </a:rPr>
              <a:t>…………………………………………………………………………………………………………………………………………………………………</a:t>
            </a:r>
          </a:p>
          <a:p>
            <a:pPr>
              <a:lnSpc>
                <a:spcPct val="150000"/>
              </a:lnSpc>
            </a:pPr>
            <a:r>
              <a:rPr lang="en-GB" sz="1200" dirty="0">
                <a:solidFill>
                  <a:schemeClr val="tx1"/>
                </a:solidFill>
              </a:rPr>
              <a:t>3. Ripples on water , light waves, a Mexican wave are what type of wave? .………………………………………………………………………………………………………………………………………………………………</a:t>
            </a:r>
          </a:p>
          <a:p>
            <a:pPr>
              <a:lnSpc>
                <a:spcPct val="150000"/>
              </a:lnSpc>
            </a:pPr>
            <a:r>
              <a:rPr lang="en-GB" sz="1200" dirty="0">
                <a:solidFill>
                  <a:schemeClr val="tx1"/>
                </a:solidFill>
              </a:rPr>
              <a:t>…………………………………………………………………………………………………………………………………………………………….....</a:t>
            </a:r>
          </a:p>
          <a:p>
            <a:pPr>
              <a:lnSpc>
                <a:spcPct val="150000"/>
              </a:lnSpc>
            </a:pPr>
            <a:r>
              <a:rPr lang="en-GB" sz="1200" dirty="0">
                <a:solidFill>
                  <a:schemeClr val="tx1"/>
                </a:solidFill>
              </a:rPr>
              <a:t>4. Give 2 examples of longitudinal waves</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5. Which type of wave needs particles for the energy to be transferred?</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6. Which type of wave transfers light through the medium of space?</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7. How is energy transferred from one place to another?</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8. Give 3 examples of transverse waves</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9. What can be grouped into Transverse &amp; Longitudinal?</a:t>
            </a:r>
          </a:p>
          <a:p>
            <a:pPr>
              <a:lnSpc>
                <a:spcPct val="150000"/>
              </a:lnSpc>
            </a:pPr>
            <a:r>
              <a:rPr lang="en-GB" sz="1200" dirty="0">
                <a:solidFill>
                  <a:schemeClr val="tx1"/>
                </a:solidFill>
              </a:rPr>
              <a:t>.............................................................................................................................................................................................................................................................................................................................................</a:t>
            </a:r>
          </a:p>
          <a:p>
            <a:pPr>
              <a:lnSpc>
                <a:spcPct val="150000"/>
              </a:lnSpc>
            </a:pPr>
            <a:r>
              <a:rPr lang="en-GB" sz="1200" dirty="0">
                <a:solidFill>
                  <a:schemeClr val="tx1"/>
                </a:solidFill>
              </a:rPr>
              <a:t>10. Sound waves are what type of wave?</a:t>
            </a:r>
          </a:p>
          <a:p>
            <a:pPr>
              <a:lnSpc>
                <a:spcPct val="150000"/>
              </a:lnSpc>
            </a:pPr>
            <a:r>
              <a:rPr lang="en-GB" sz="1200" dirty="0">
                <a:solidFill>
                  <a:schemeClr val="tx1"/>
                </a:solidFill>
              </a:rPr>
              <a:t>…………………………………………………………………………………………………………………………………………………………………………………………………………………………………………………………………………………………………………………………………..</a:t>
            </a:r>
          </a:p>
        </p:txBody>
      </p:sp>
      <p:sp>
        <p:nvSpPr>
          <p:cNvPr id="2" name="TextBox 1">
            <a:extLst>
              <a:ext uri="{FF2B5EF4-FFF2-40B4-BE49-F238E27FC236}">
                <a16:creationId xmlns:a16="http://schemas.microsoft.com/office/drawing/2014/main" id="{2CFA4B9A-553B-2E15-DA69-988B2AEEDC4F}"/>
              </a:ext>
            </a:extLst>
          </p:cNvPr>
          <p:cNvSpPr txBox="1"/>
          <p:nvPr/>
        </p:nvSpPr>
        <p:spPr>
          <a:xfrm>
            <a:off x="457199" y="782053"/>
            <a:ext cx="5943601" cy="276999"/>
          </a:xfrm>
          <a:prstGeom prst="rect">
            <a:avLst/>
          </a:prstGeom>
          <a:solidFill>
            <a:schemeClr val="bg1"/>
          </a:solidFill>
          <a:ln>
            <a:solidFill>
              <a:schemeClr val="tx1"/>
            </a:solidFill>
          </a:ln>
        </p:spPr>
        <p:txBody>
          <a:bodyPr wrap="square" rtlCol="0">
            <a:spAutoFit/>
          </a:bodyPr>
          <a:lstStyle/>
          <a:p>
            <a:r>
              <a:rPr lang="en-GB" sz="1200" dirty="0"/>
              <a:t>Transfer energy from one place to another</a:t>
            </a:r>
          </a:p>
        </p:txBody>
      </p:sp>
      <p:sp>
        <p:nvSpPr>
          <p:cNvPr id="3" name="TextBox 2">
            <a:extLst>
              <a:ext uri="{FF2B5EF4-FFF2-40B4-BE49-F238E27FC236}">
                <a16:creationId xmlns:a16="http://schemas.microsoft.com/office/drawing/2014/main" id="{3A622990-D9C1-6164-6556-F8C984D1D69D}"/>
              </a:ext>
            </a:extLst>
          </p:cNvPr>
          <p:cNvSpPr txBox="1"/>
          <p:nvPr/>
        </p:nvSpPr>
        <p:spPr>
          <a:xfrm>
            <a:off x="457198" y="1650605"/>
            <a:ext cx="5943601" cy="276999"/>
          </a:xfrm>
          <a:prstGeom prst="rect">
            <a:avLst/>
          </a:prstGeom>
          <a:solidFill>
            <a:schemeClr val="bg1"/>
          </a:solidFill>
          <a:ln>
            <a:solidFill>
              <a:schemeClr val="tx1"/>
            </a:solidFill>
          </a:ln>
        </p:spPr>
        <p:txBody>
          <a:bodyPr wrap="square" rtlCol="0">
            <a:spAutoFit/>
          </a:bodyPr>
          <a:lstStyle/>
          <a:p>
            <a:r>
              <a:rPr lang="en-GB" sz="1200" dirty="0"/>
              <a:t>Transverse &amp; Longitudinal</a:t>
            </a:r>
          </a:p>
        </p:txBody>
      </p:sp>
      <p:sp>
        <p:nvSpPr>
          <p:cNvPr id="5" name="TextBox 4">
            <a:extLst>
              <a:ext uri="{FF2B5EF4-FFF2-40B4-BE49-F238E27FC236}">
                <a16:creationId xmlns:a16="http://schemas.microsoft.com/office/drawing/2014/main" id="{8D4B6E3E-75D5-3BED-5EE0-1B14BC76AB37}"/>
              </a:ext>
            </a:extLst>
          </p:cNvPr>
          <p:cNvSpPr txBox="1"/>
          <p:nvPr/>
        </p:nvSpPr>
        <p:spPr>
          <a:xfrm>
            <a:off x="457197" y="2519157"/>
            <a:ext cx="5943601" cy="276999"/>
          </a:xfrm>
          <a:prstGeom prst="rect">
            <a:avLst/>
          </a:prstGeom>
          <a:solidFill>
            <a:schemeClr val="bg1"/>
          </a:solidFill>
          <a:ln>
            <a:solidFill>
              <a:schemeClr val="tx1"/>
            </a:solidFill>
          </a:ln>
        </p:spPr>
        <p:txBody>
          <a:bodyPr wrap="square" rtlCol="0">
            <a:spAutoFit/>
          </a:bodyPr>
          <a:lstStyle/>
          <a:p>
            <a:r>
              <a:rPr lang="en-GB" sz="1200" dirty="0"/>
              <a:t>Transverse</a:t>
            </a:r>
          </a:p>
        </p:txBody>
      </p:sp>
      <p:sp>
        <p:nvSpPr>
          <p:cNvPr id="6" name="TextBox 5">
            <a:extLst>
              <a:ext uri="{FF2B5EF4-FFF2-40B4-BE49-F238E27FC236}">
                <a16:creationId xmlns:a16="http://schemas.microsoft.com/office/drawing/2014/main" id="{7801C056-CCA9-A553-7BD0-77CF943984B3}"/>
              </a:ext>
            </a:extLst>
          </p:cNvPr>
          <p:cNvSpPr txBox="1"/>
          <p:nvPr/>
        </p:nvSpPr>
        <p:spPr>
          <a:xfrm>
            <a:off x="457196" y="3249209"/>
            <a:ext cx="5943601" cy="276999"/>
          </a:xfrm>
          <a:prstGeom prst="rect">
            <a:avLst/>
          </a:prstGeom>
          <a:solidFill>
            <a:schemeClr val="bg1"/>
          </a:solidFill>
          <a:ln>
            <a:solidFill>
              <a:schemeClr val="tx1"/>
            </a:solidFill>
          </a:ln>
        </p:spPr>
        <p:txBody>
          <a:bodyPr wrap="square" rtlCol="0">
            <a:spAutoFit/>
          </a:bodyPr>
          <a:lstStyle/>
          <a:p>
            <a:r>
              <a:rPr lang="en-GB" sz="1200" dirty="0"/>
              <a:t>Sound, ultrasound, Seismic P (primary) waves</a:t>
            </a:r>
          </a:p>
        </p:txBody>
      </p:sp>
      <p:sp>
        <p:nvSpPr>
          <p:cNvPr id="7" name="TextBox 6">
            <a:extLst>
              <a:ext uri="{FF2B5EF4-FFF2-40B4-BE49-F238E27FC236}">
                <a16:creationId xmlns:a16="http://schemas.microsoft.com/office/drawing/2014/main" id="{63713FB8-0295-F949-E9A9-2AF4F66F4881}"/>
              </a:ext>
            </a:extLst>
          </p:cNvPr>
          <p:cNvSpPr txBox="1"/>
          <p:nvPr/>
        </p:nvSpPr>
        <p:spPr>
          <a:xfrm>
            <a:off x="457195" y="4117761"/>
            <a:ext cx="5943601" cy="276999"/>
          </a:xfrm>
          <a:prstGeom prst="rect">
            <a:avLst/>
          </a:prstGeom>
          <a:solidFill>
            <a:schemeClr val="bg1"/>
          </a:solidFill>
          <a:ln>
            <a:solidFill>
              <a:schemeClr val="tx1"/>
            </a:solidFill>
          </a:ln>
        </p:spPr>
        <p:txBody>
          <a:bodyPr wrap="square" rtlCol="0">
            <a:spAutoFit/>
          </a:bodyPr>
          <a:lstStyle/>
          <a:p>
            <a:r>
              <a:rPr lang="en-GB" sz="1200" dirty="0"/>
              <a:t>Longitudinal</a:t>
            </a:r>
          </a:p>
        </p:txBody>
      </p:sp>
      <p:sp>
        <p:nvSpPr>
          <p:cNvPr id="8" name="TextBox 7">
            <a:extLst>
              <a:ext uri="{FF2B5EF4-FFF2-40B4-BE49-F238E27FC236}">
                <a16:creationId xmlns:a16="http://schemas.microsoft.com/office/drawing/2014/main" id="{B99782A7-7498-C82C-1730-A99BE4EA92B0}"/>
              </a:ext>
            </a:extLst>
          </p:cNvPr>
          <p:cNvSpPr txBox="1"/>
          <p:nvPr/>
        </p:nvSpPr>
        <p:spPr>
          <a:xfrm>
            <a:off x="457194" y="4930676"/>
            <a:ext cx="5943601" cy="276999"/>
          </a:xfrm>
          <a:prstGeom prst="rect">
            <a:avLst/>
          </a:prstGeom>
          <a:solidFill>
            <a:schemeClr val="bg1"/>
          </a:solidFill>
          <a:ln>
            <a:solidFill>
              <a:schemeClr val="tx1"/>
            </a:solidFill>
          </a:ln>
        </p:spPr>
        <p:txBody>
          <a:bodyPr wrap="square" rtlCol="0">
            <a:spAutoFit/>
          </a:bodyPr>
          <a:lstStyle/>
          <a:p>
            <a:r>
              <a:rPr lang="en-GB" sz="1200" dirty="0"/>
              <a:t>Transverse</a:t>
            </a:r>
          </a:p>
        </p:txBody>
      </p:sp>
      <p:sp>
        <p:nvSpPr>
          <p:cNvPr id="9" name="TextBox 8">
            <a:extLst>
              <a:ext uri="{FF2B5EF4-FFF2-40B4-BE49-F238E27FC236}">
                <a16:creationId xmlns:a16="http://schemas.microsoft.com/office/drawing/2014/main" id="{49BFE910-D800-F802-BD8F-C4802635786F}"/>
              </a:ext>
            </a:extLst>
          </p:cNvPr>
          <p:cNvSpPr txBox="1"/>
          <p:nvPr/>
        </p:nvSpPr>
        <p:spPr>
          <a:xfrm>
            <a:off x="457194" y="5743591"/>
            <a:ext cx="5943601" cy="276999"/>
          </a:xfrm>
          <a:prstGeom prst="rect">
            <a:avLst/>
          </a:prstGeom>
          <a:solidFill>
            <a:schemeClr val="bg1"/>
          </a:solidFill>
          <a:ln>
            <a:solidFill>
              <a:schemeClr val="tx1"/>
            </a:solidFill>
          </a:ln>
        </p:spPr>
        <p:txBody>
          <a:bodyPr wrap="square" rtlCol="0">
            <a:spAutoFit/>
          </a:bodyPr>
          <a:lstStyle/>
          <a:p>
            <a:r>
              <a:rPr lang="en-GB" sz="1200" dirty="0"/>
              <a:t>By waves</a:t>
            </a:r>
          </a:p>
        </p:txBody>
      </p:sp>
      <p:sp>
        <p:nvSpPr>
          <p:cNvPr id="10" name="TextBox 9">
            <a:extLst>
              <a:ext uri="{FF2B5EF4-FFF2-40B4-BE49-F238E27FC236}">
                <a16:creationId xmlns:a16="http://schemas.microsoft.com/office/drawing/2014/main" id="{77CBCEEF-CD90-70E0-C36A-A95D92CDB330}"/>
              </a:ext>
            </a:extLst>
          </p:cNvPr>
          <p:cNvSpPr txBox="1"/>
          <p:nvPr/>
        </p:nvSpPr>
        <p:spPr>
          <a:xfrm>
            <a:off x="457193" y="6583552"/>
            <a:ext cx="5943601" cy="276999"/>
          </a:xfrm>
          <a:prstGeom prst="rect">
            <a:avLst/>
          </a:prstGeom>
          <a:solidFill>
            <a:schemeClr val="bg1"/>
          </a:solidFill>
          <a:ln>
            <a:solidFill>
              <a:schemeClr val="tx1"/>
            </a:solidFill>
          </a:ln>
        </p:spPr>
        <p:txBody>
          <a:bodyPr wrap="square" rtlCol="0">
            <a:spAutoFit/>
          </a:bodyPr>
          <a:lstStyle/>
          <a:p>
            <a:r>
              <a:rPr lang="en-GB" sz="1200" dirty="0"/>
              <a:t>Ripples on water, any electromagnetic wave, Mexican wave, vibrations on a guitar string </a:t>
            </a:r>
          </a:p>
        </p:txBody>
      </p:sp>
      <p:sp>
        <p:nvSpPr>
          <p:cNvPr id="11" name="TextBox 10">
            <a:extLst>
              <a:ext uri="{FF2B5EF4-FFF2-40B4-BE49-F238E27FC236}">
                <a16:creationId xmlns:a16="http://schemas.microsoft.com/office/drawing/2014/main" id="{8BC8A60B-A495-7213-A893-D6976D118435}"/>
              </a:ext>
            </a:extLst>
          </p:cNvPr>
          <p:cNvSpPr txBox="1"/>
          <p:nvPr/>
        </p:nvSpPr>
        <p:spPr>
          <a:xfrm>
            <a:off x="457192" y="7441028"/>
            <a:ext cx="5943601" cy="276999"/>
          </a:xfrm>
          <a:prstGeom prst="rect">
            <a:avLst/>
          </a:prstGeom>
          <a:solidFill>
            <a:schemeClr val="bg1"/>
          </a:solidFill>
          <a:ln>
            <a:solidFill>
              <a:schemeClr val="tx1"/>
            </a:solidFill>
          </a:ln>
        </p:spPr>
        <p:txBody>
          <a:bodyPr wrap="square" rtlCol="0">
            <a:spAutoFit/>
          </a:bodyPr>
          <a:lstStyle/>
          <a:p>
            <a:r>
              <a:rPr lang="en-GB" sz="1200" dirty="0"/>
              <a:t>Types of wave</a:t>
            </a:r>
          </a:p>
        </p:txBody>
      </p:sp>
      <p:sp>
        <p:nvSpPr>
          <p:cNvPr id="12" name="TextBox 11">
            <a:extLst>
              <a:ext uri="{FF2B5EF4-FFF2-40B4-BE49-F238E27FC236}">
                <a16:creationId xmlns:a16="http://schemas.microsoft.com/office/drawing/2014/main" id="{7B0B5951-F80F-E8E6-D905-A01E69A29BCD}"/>
              </a:ext>
            </a:extLst>
          </p:cNvPr>
          <p:cNvSpPr txBox="1"/>
          <p:nvPr/>
        </p:nvSpPr>
        <p:spPr>
          <a:xfrm>
            <a:off x="457191" y="8282907"/>
            <a:ext cx="5943601" cy="276999"/>
          </a:xfrm>
          <a:prstGeom prst="rect">
            <a:avLst/>
          </a:prstGeom>
          <a:solidFill>
            <a:schemeClr val="bg1"/>
          </a:solidFill>
          <a:ln>
            <a:solidFill>
              <a:schemeClr val="tx1"/>
            </a:solidFill>
          </a:ln>
        </p:spPr>
        <p:txBody>
          <a:bodyPr wrap="square" rtlCol="0">
            <a:spAutoFit/>
          </a:bodyPr>
          <a:lstStyle/>
          <a:p>
            <a:r>
              <a:rPr lang="en-GB" sz="1200" dirty="0"/>
              <a:t>Longitudinal</a:t>
            </a:r>
          </a:p>
        </p:txBody>
      </p:sp>
      <p:sp>
        <p:nvSpPr>
          <p:cNvPr id="13" name="Slide Number Placeholder 12">
            <a:extLst>
              <a:ext uri="{FF2B5EF4-FFF2-40B4-BE49-F238E27FC236}">
                <a16:creationId xmlns:a16="http://schemas.microsoft.com/office/drawing/2014/main" id="{28357940-3297-5CE6-19EC-CF82964DF9E6}"/>
              </a:ext>
            </a:extLst>
          </p:cNvPr>
          <p:cNvSpPr>
            <a:spLocks noGrp="1"/>
          </p:cNvSpPr>
          <p:nvPr>
            <p:ph type="sldNum" sz="quarter" idx="12"/>
          </p:nvPr>
        </p:nvSpPr>
        <p:spPr/>
        <p:txBody>
          <a:bodyPr/>
          <a:lstStyle/>
          <a:p>
            <a:fld id="{A49C798E-A141-4728-B2C1-C020555BD9EF}" type="slidenum">
              <a:rPr lang="en-GB" smtClean="0"/>
              <a:t>10</a:t>
            </a:fld>
            <a:endParaRPr lang="en-GB"/>
          </a:p>
        </p:txBody>
      </p:sp>
    </p:spTree>
    <p:extLst>
      <p:ext uri="{BB962C8B-B14F-4D97-AF65-F5344CB8AC3E}">
        <p14:creationId xmlns:p14="http://schemas.microsoft.com/office/powerpoint/2010/main" val="2973274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 – Tier 3</a:t>
            </a:r>
          </a:p>
          <a:p>
            <a:pPr marL="685800" lvl="1" indent="-228600">
              <a:lnSpc>
                <a:spcPct val="150000"/>
              </a:lnSpc>
              <a:spcBef>
                <a:spcPts val="1200"/>
              </a:spcBef>
              <a:spcAft>
                <a:spcPts val="800"/>
              </a:spcAft>
              <a:buFont typeface="+mj-lt"/>
              <a:buAutoNum type="alphaLcParenR" startAt="3"/>
            </a:pPr>
            <a:r>
              <a:rPr lang="en-GB" sz="1200" dirty="0">
                <a:solidFill>
                  <a:schemeClr val="tx1"/>
                </a:solidFill>
                <a:effectLst/>
                <a:ea typeface="Times New Roman" panose="02020603050405020304" pitchFamily="18" charset="0"/>
                <a:cs typeface="Times New Roman" panose="02020603050405020304" pitchFamily="18" charset="0"/>
              </a:rPr>
              <a:t>Radio waves form part of the electromagnetic spectrum. The diagram below shows one use of radio waves.</a:t>
            </a:r>
          </a:p>
          <a:p>
            <a:pPr marL="685800" lvl="1" indent="-228600">
              <a:lnSpc>
                <a:spcPct val="150000"/>
              </a:lnSpc>
              <a:spcBef>
                <a:spcPts val="1200"/>
              </a:spcBef>
              <a:spcAft>
                <a:spcPts val="800"/>
              </a:spcAft>
              <a:buFont typeface="+mj-lt"/>
              <a:buAutoNum type="alphaLcParenR" startAt="3"/>
            </a:pPr>
            <a:endParaRPr lang="en-GB" sz="1200" dirty="0">
              <a:solidFill>
                <a:schemeClr val="tx1"/>
              </a:solidFill>
              <a:ea typeface="Times New Roman" panose="02020603050405020304" pitchFamily="18" charset="0"/>
              <a:cs typeface="Times New Roman" panose="02020603050405020304" pitchFamily="18" charset="0"/>
            </a:endParaRPr>
          </a:p>
          <a:p>
            <a:pPr marL="685800" lvl="1" indent="-228600">
              <a:lnSpc>
                <a:spcPct val="150000"/>
              </a:lnSpc>
              <a:spcBef>
                <a:spcPts val="1200"/>
              </a:spcBef>
              <a:spcAft>
                <a:spcPts val="800"/>
              </a:spcAft>
              <a:buFont typeface="+mj-lt"/>
              <a:buAutoNum type="alphaLcParenR" startAt="3"/>
            </a:pPr>
            <a:endParaRPr lang="en-GB" sz="1200" dirty="0">
              <a:solidFill>
                <a:schemeClr val="tx1"/>
              </a:solidFill>
              <a:effectLst/>
              <a:ea typeface="Times New Roman" panose="02020603050405020304" pitchFamily="18" charset="0"/>
              <a:cs typeface="Times New Roman" panose="02020603050405020304" pitchFamily="18" charset="0"/>
            </a:endParaRPr>
          </a:p>
          <a:p>
            <a:pPr marL="685800" lvl="1" indent="-228600">
              <a:lnSpc>
                <a:spcPct val="150000"/>
              </a:lnSpc>
              <a:spcBef>
                <a:spcPts val="1200"/>
              </a:spcBef>
              <a:spcAft>
                <a:spcPts val="800"/>
              </a:spcAft>
              <a:buFont typeface="+mj-lt"/>
              <a:buAutoNum type="alphaLcParenR" startAt="3"/>
            </a:pPr>
            <a:endParaRPr lang="en-GB" sz="1200" dirty="0">
              <a:solidFill>
                <a:schemeClr val="tx1"/>
              </a:solidFill>
              <a:ea typeface="Times New Roman" panose="02020603050405020304" pitchFamily="18" charset="0"/>
              <a:cs typeface="Times New Roman" panose="02020603050405020304" pitchFamily="18" charset="0"/>
            </a:endParaRPr>
          </a:p>
          <a:p>
            <a:pPr lvl="1">
              <a:lnSpc>
                <a:spcPct val="150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lvl="1">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      Explain how electrical signals in the transmitter produce a signal in the receiver.</a:t>
            </a:r>
          </a:p>
          <a:p>
            <a:pPr>
              <a:lnSpc>
                <a:spcPct val="150000"/>
              </a:lnSpc>
              <a:spcBef>
                <a:spcPts val="1200"/>
              </a:spcBef>
              <a:spcAft>
                <a:spcPts val="800"/>
              </a:spcAft>
            </a:pPr>
            <a:r>
              <a:rPr lang="en-GB" sz="1200" dirty="0">
                <a:solidFill>
                  <a:schemeClr val="tx1"/>
                </a:solidFill>
              </a:rPr>
              <a:t>..........................................................................................................................................................................................................................................................................................................................................................................................................................................................................................................................................................................................................................................................................................................................................................................................................................................................................................................................................................................................................................................</a:t>
            </a: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(3)</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(Total 8 marks)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3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p:txBody>
      </p:sp>
      <p:pic>
        <p:nvPicPr>
          <p:cNvPr id="2" name="Picture 1" descr="A close-up of a white background&#10;&#10;Description automatically generated">
            <a:extLst>
              <a:ext uri="{FF2B5EF4-FFF2-40B4-BE49-F238E27FC236}">
                <a16:creationId xmlns:a16="http://schemas.microsoft.com/office/drawing/2014/main" id="{D8D11B57-8E16-14C0-1AE9-B02D6088C2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075" y="1384300"/>
            <a:ext cx="5911850" cy="2115090"/>
          </a:xfrm>
          <a:prstGeom prst="rect">
            <a:avLst/>
          </a:prstGeom>
          <a:noFill/>
          <a:ln>
            <a:noFill/>
          </a:ln>
        </p:spPr>
      </p:pic>
      <p:pic>
        <p:nvPicPr>
          <p:cNvPr id="6" name="Picture 5">
            <a:extLst>
              <a:ext uri="{FF2B5EF4-FFF2-40B4-BE49-F238E27FC236}">
                <a16:creationId xmlns:a16="http://schemas.microsoft.com/office/drawing/2014/main" id="{D296E50E-6DD0-3623-6A78-31C57416F1F2}"/>
              </a:ext>
            </a:extLst>
          </p:cNvPr>
          <p:cNvPicPr>
            <a:picLocks noChangeAspect="1"/>
          </p:cNvPicPr>
          <p:nvPr/>
        </p:nvPicPr>
        <p:blipFill>
          <a:blip r:embed="rId3"/>
          <a:stretch>
            <a:fillRect/>
          </a:stretch>
        </p:blipFill>
        <p:spPr>
          <a:xfrm>
            <a:off x="378068" y="4007348"/>
            <a:ext cx="6101864" cy="2115089"/>
          </a:xfrm>
          <a:prstGeom prst="rect">
            <a:avLst/>
          </a:prstGeom>
          <a:ln>
            <a:solidFill>
              <a:schemeClr val="tx1"/>
            </a:solidFill>
          </a:ln>
        </p:spPr>
      </p:pic>
      <p:sp>
        <p:nvSpPr>
          <p:cNvPr id="3" name="Slide Number Placeholder 2">
            <a:extLst>
              <a:ext uri="{FF2B5EF4-FFF2-40B4-BE49-F238E27FC236}">
                <a16:creationId xmlns:a16="http://schemas.microsoft.com/office/drawing/2014/main" id="{542AE084-4C82-D92A-9516-A5529DB983AF}"/>
              </a:ext>
            </a:extLst>
          </p:cNvPr>
          <p:cNvSpPr>
            <a:spLocks noGrp="1"/>
          </p:cNvSpPr>
          <p:nvPr>
            <p:ph type="sldNum" sz="quarter" idx="12"/>
          </p:nvPr>
        </p:nvSpPr>
        <p:spPr/>
        <p:txBody>
          <a:bodyPr/>
          <a:lstStyle/>
          <a:p>
            <a:fld id="{A49C798E-A141-4728-B2C1-C020555BD9EF}" type="slidenum">
              <a:rPr lang="en-GB" smtClean="0"/>
              <a:t>100</a:t>
            </a:fld>
            <a:endParaRPr lang="en-GB"/>
          </a:p>
        </p:txBody>
      </p:sp>
    </p:spTree>
    <p:extLst>
      <p:ext uri="{BB962C8B-B14F-4D97-AF65-F5344CB8AC3E}">
        <p14:creationId xmlns:p14="http://schemas.microsoft.com/office/powerpoint/2010/main" val="19592398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457200"/>
            <a:ext cx="6311900" cy="4988160"/>
          </a:xfrm>
          <a:prstGeom prst="rect">
            <a:avLst/>
          </a:prstGeom>
          <a:noFill/>
          <a:ln w="28575">
            <a:solidFill>
              <a:schemeClr val="tx1"/>
            </a:solidFill>
          </a:ln>
        </p:spPr>
        <p:txBody>
          <a:bodyPr wrap="square" rtlCol="0">
            <a:spAutoFit/>
          </a:bodyPr>
          <a:lstStyle/>
          <a:p>
            <a:r>
              <a:rPr lang="en-GB" sz="1400" b="1" u="sng" dirty="0"/>
              <a:t>I wasn’t there but I still care!</a:t>
            </a:r>
            <a:r>
              <a:rPr lang="en-GB" sz="1400" dirty="0"/>
              <a:t> </a:t>
            </a:r>
            <a:r>
              <a:rPr lang="en-GB" sz="1400" dirty="0">
                <a:solidFill>
                  <a:srgbClr val="FF0000"/>
                </a:solidFill>
              </a:rPr>
              <a:t>(For sub-topic 9)</a:t>
            </a:r>
            <a:endParaRPr lang="en-GB" sz="1400" b="1" u="sng" dirty="0"/>
          </a:p>
          <a:p>
            <a:pPr>
              <a:lnSpc>
                <a:spcPct val="150000"/>
              </a:lnSpc>
            </a:pPr>
            <a:r>
              <a:rPr lang="en-GB" sz="1200" dirty="0"/>
              <a:t>Last lesson we looked at properties of electromagnetic waves, and how they interact with surfaces/materials.</a:t>
            </a:r>
          </a:p>
          <a:p>
            <a:pPr>
              <a:lnSpc>
                <a:spcPct val="150000"/>
              </a:lnSpc>
            </a:pPr>
            <a:r>
              <a:rPr lang="en-GB" sz="1200" dirty="0"/>
              <a:t>Using the AQA Physics textbook, pages 178-179:</a:t>
            </a:r>
          </a:p>
          <a:p>
            <a:pPr marL="228600" indent="-228600">
              <a:lnSpc>
                <a:spcPct val="150000"/>
              </a:lnSpc>
              <a:buFont typeface="+mj-lt"/>
              <a:buAutoNum type="arabicPeriod"/>
            </a:pPr>
            <a:r>
              <a:rPr lang="en-GB" sz="1200" dirty="0"/>
              <a:t>What happen when waves cross a boundary between two different materials? ……..………………… ……………………………………………………………………………………………………………………………………………………</a:t>
            </a:r>
          </a:p>
          <a:p>
            <a:pPr marL="228600" indent="-228600">
              <a:lnSpc>
                <a:spcPct val="150000"/>
              </a:lnSpc>
              <a:buFont typeface="+mj-lt"/>
              <a:buAutoNum type="arabicPeriod"/>
            </a:pPr>
            <a:r>
              <a:rPr lang="en-GB" sz="1200" dirty="0"/>
              <a:t>Why does this happen? ……………………………………………………………………………………………………………… ……………………………………………………………………………………………………………………………………………………</a:t>
            </a:r>
          </a:p>
          <a:p>
            <a:pPr>
              <a:lnSpc>
                <a:spcPct val="150000"/>
              </a:lnSpc>
            </a:pPr>
            <a:endParaRPr lang="en-GB" sz="1200" dirty="0"/>
          </a:p>
          <a:p>
            <a:pPr>
              <a:lnSpc>
                <a:spcPct val="150000"/>
              </a:lnSpc>
            </a:pPr>
            <a:r>
              <a:rPr lang="en-GB" sz="1200" dirty="0"/>
              <a:t>Using the AQA Physics textbook, pages 196-197:</a:t>
            </a:r>
          </a:p>
          <a:p>
            <a:pPr marL="228600" indent="-228600">
              <a:lnSpc>
                <a:spcPct val="150000"/>
              </a:lnSpc>
              <a:buFont typeface="+mj-lt"/>
              <a:buAutoNum type="arabicPeriod"/>
            </a:pPr>
            <a:r>
              <a:rPr lang="en-GB" sz="1200" dirty="0"/>
              <a:t>What is meant by the term “ionisation”? …………………………………………………………………………………… ……………………………………………………………………………………………………………………………………………………</a:t>
            </a:r>
          </a:p>
          <a:p>
            <a:pPr marL="228600" indent="-228600">
              <a:lnSpc>
                <a:spcPct val="150000"/>
              </a:lnSpc>
              <a:buFont typeface="+mj-lt"/>
              <a:buAutoNum type="arabicPeriod"/>
            </a:pPr>
            <a:r>
              <a:rPr lang="en-GB" sz="1200" dirty="0"/>
              <a:t>How are gamma rays produced? ………………………………………………………………………………………………..</a:t>
            </a:r>
          </a:p>
          <a:p>
            <a:pPr marL="228600" indent="-228600">
              <a:lnSpc>
                <a:spcPct val="150000"/>
              </a:lnSpc>
              <a:buFont typeface="+mj-lt"/>
              <a:buAutoNum type="arabicPeriod"/>
            </a:pPr>
            <a:r>
              <a:rPr lang="en-GB" sz="1200" dirty="0"/>
              <a:t>Describe the effects of ultraviolet (UV) radiation on your eyes and skin. …………………………………… …………………………………………………………………………………………………………………………………………………………………………………………………………………………………………………………………………………………………………</a:t>
            </a:r>
          </a:p>
          <a:p>
            <a:pPr marL="228600" indent="-228600">
              <a:lnSpc>
                <a:spcPct val="150000"/>
              </a:lnSpc>
              <a:buFont typeface="+mj-lt"/>
              <a:buAutoNum type="arabicPeriod"/>
            </a:pPr>
            <a:r>
              <a:rPr lang="en-GB" sz="1200" dirty="0"/>
              <a:t>Describe the effects of x-rays and gamma rays on human tissues. …………………………………………….. ……………………………………………………………………………………………………………………………………………………</a:t>
            </a:r>
          </a:p>
        </p:txBody>
      </p:sp>
      <p:sp>
        <p:nvSpPr>
          <p:cNvPr id="3" name="TextBox 2">
            <a:extLst>
              <a:ext uri="{FF2B5EF4-FFF2-40B4-BE49-F238E27FC236}">
                <a16:creationId xmlns:a16="http://schemas.microsoft.com/office/drawing/2014/main" id="{6F20D8F6-5C14-DA75-2404-ECDBEAD259F0}"/>
              </a:ext>
            </a:extLst>
          </p:cNvPr>
          <p:cNvSpPr txBox="1"/>
          <p:nvPr/>
        </p:nvSpPr>
        <p:spPr>
          <a:xfrm>
            <a:off x="1123950" y="1798723"/>
            <a:ext cx="4610100" cy="276999"/>
          </a:xfrm>
          <a:prstGeom prst="rect">
            <a:avLst/>
          </a:prstGeom>
          <a:solidFill>
            <a:schemeClr val="bg1"/>
          </a:solidFill>
          <a:ln>
            <a:solidFill>
              <a:schemeClr val="tx1"/>
            </a:solidFill>
          </a:ln>
        </p:spPr>
        <p:txBody>
          <a:bodyPr wrap="square" rtlCol="0">
            <a:spAutoFit/>
          </a:bodyPr>
          <a:lstStyle/>
          <a:p>
            <a:r>
              <a:rPr lang="en-GB" sz="1200" dirty="0"/>
              <a:t>They are refracted (unless crossing at normal incidence.</a:t>
            </a:r>
          </a:p>
        </p:txBody>
      </p:sp>
      <p:sp>
        <p:nvSpPr>
          <p:cNvPr id="5" name="TextBox 4">
            <a:extLst>
              <a:ext uri="{FF2B5EF4-FFF2-40B4-BE49-F238E27FC236}">
                <a16:creationId xmlns:a16="http://schemas.microsoft.com/office/drawing/2014/main" id="{4017458C-5441-E838-35A5-C8483852D18E}"/>
              </a:ext>
            </a:extLst>
          </p:cNvPr>
          <p:cNvSpPr txBox="1"/>
          <p:nvPr/>
        </p:nvSpPr>
        <p:spPr>
          <a:xfrm>
            <a:off x="1123950" y="2342422"/>
            <a:ext cx="4610100" cy="276999"/>
          </a:xfrm>
          <a:prstGeom prst="rect">
            <a:avLst/>
          </a:prstGeom>
          <a:solidFill>
            <a:schemeClr val="bg1"/>
          </a:solidFill>
          <a:ln>
            <a:solidFill>
              <a:schemeClr val="tx1"/>
            </a:solidFill>
          </a:ln>
        </p:spPr>
        <p:txBody>
          <a:bodyPr wrap="square" rtlCol="0">
            <a:spAutoFit/>
          </a:bodyPr>
          <a:lstStyle/>
          <a:p>
            <a:r>
              <a:rPr lang="en-GB" sz="1200" dirty="0"/>
              <a:t>The speed and wavelength of the wave changes at the boundary.</a:t>
            </a:r>
          </a:p>
        </p:txBody>
      </p:sp>
      <p:sp>
        <p:nvSpPr>
          <p:cNvPr id="7" name="TextBox 6">
            <a:extLst>
              <a:ext uri="{FF2B5EF4-FFF2-40B4-BE49-F238E27FC236}">
                <a16:creationId xmlns:a16="http://schemas.microsoft.com/office/drawing/2014/main" id="{3B8264D5-8CB1-DC46-5463-8B560623F05D}"/>
              </a:ext>
            </a:extLst>
          </p:cNvPr>
          <p:cNvSpPr txBox="1"/>
          <p:nvPr/>
        </p:nvSpPr>
        <p:spPr>
          <a:xfrm>
            <a:off x="1123950" y="3454467"/>
            <a:ext cx="4610100" cy="276999"/>
          </a:xfrm>
          <a:prstGeom prst="rect">
            <a:avLst/>
          </a:prstGeom>
          <a:solidFill>
            <a:schemeClr val="bg1"/>
          </a:solidFill>
          <a:ln>
            <a:solidFill>
              <a:schemeClr val="tx1"/>
            </a:solidFill>
          </a:ln>
        </p:spPr>
        <p:txBody>
          <a:bodyPr wrap="square" rtlCol="0">
            <a:spAutoFit/>
          </a:bodyPr>
          <a:lstStyle/>
          <a:p>
            <a:r>
              <a:rPr lang="en-GB" sz="1200" dirty="0"/>
              <a:t>Making uncharged atoms become charged (by removing electrons)</a:t>
            </a:r>
          </a:p>
        </p:txBody>
      </p:sp>
      <p:sp>
        <p:nvSpPr>
          <p:cNvPr id="8" name="TextBox 7">
            <a:extLst>
              <a:ext uri="{FF2B5EF4-FFF2-40B4-BE49-F238E27FC236}">
                <a16:creationId xmlns:a16="http://schemas.microsoft.com/office/drawing/2014/main" id="{2CF8407F-A7A6-BAEA-188A-B018F199F611}"/>
              </a:ext>
            </a:extLst>
          </p:cNvPr>
          <p:cNvSpPr txBox="1"/>
          <p:nvPr/>
        </p:nvSpPr>
        <p:spPr>
          <a:xfrm>
            <a:off x="2647950" y="3731466"/>
            <a:ext cx="3632534" cy="276999"/>
          </a:xfrm>
          <a:prstGeom prst="rect">
            <a:avLst/>
          </a:prstGeom>
          <a:solidFill>
            <a:schemeClr val="bg1"/>
          </a:solidFill>
          <a:ln>
            <a:solidFill>
              <a:schemeClr val="tx1"/>
            </a:solidFill>
          </a:ln>
        </p:spPr>
        <p:txBody>
          <a:bodyPr wrap="square" rtlCol="0">
            <a:spAutoFit/>
          </a:bodyPr>
          <a:lstStyle/>
          <a:p>
            <a:r>
              <a:rPr lang="en-GB" sz="1200" dirty="0"/>
              <a:t>When unstable nuclei release energy</a:t>
            </a:r>
          </a:p>
        </p:txBody>
      </p:sp>
      <p:sp>
        <p:nvSpPr>
          <p:cNvPr id="9" name="TextBox 8">
            <a:extLst>
              <a:ext uri="{FF2B5EF4-FFF2-40B4-BE49-F238E27FC236}">
                <a16:creationId xmlns:a16="http://schemas.microsoft.com/office/drawing/2014/main" id="{B9052239-F7C1-D4A2-5F77-F1F635C68B99}"/>
              </a:ext>
            </a:extLst>
          </p:cNvPr>
          <p:cNvSpPr txBox="1"/>
          <p:nvPr/>
        </p:nvSpPr>
        <p:spPr>
          <a:xfrm>
            <a:off x="674771" y="4334817"/>
            <a:ext cx="5713997" cy="461665"/>
          </a:xfrm>
          <a:prstGeom prst="rect">
            <a:avLst/>
          </a:prstGeom>
          <a:solidFill>
            <a:schemeClr val="bg1"/>
          </a:solidFill>
          <a:ln>
            <a:solidFill>
              <a:schemeClr val="tx1"/>
            </a:solidFill>
          </a:ln>
        </p:spPr>
        <p:txBody>
          <a:bodyPr wrap="square" rtlCol="0">
            <a:spAutoFit/>
          </a:bodyPr>
          <a:lstStyle/>
          <a:p>
            <a:r>
              <a:rPr lang="en-GB" sz="1200" dirty="0"/>
              <a:t>Harmful to eyes (can cause blindness). Can damage skin e.g. sunburn and skin cancer. Cause the skin to age prematurely.</a:t>
            </a:r>
          </a:p>
        </p:txBody>
      </p:sp>
      <p:sp>
        <p:nvSpPr>
          <p:cNvPr id="10" name="TextBox 9">
            <a:extLst>
              <a:ext uri="{FF2B5EF4-FFF2-40B4-BE49-F238E27FC236}">
                <a16:creationId xmlns:a16="http://schemas.microsoft.com/office/drawing/2014/main" id="{E1AB8B69-BECE-8D9E-938C-4A1B97F0BE60}"/>
              </a:ext>
            </a:extLst>
          </p:cNvPr>
          <p:cNvSpPr txBox="1"/>
          <p:nvPr/>
        </p:nvSpPr>
        <p:spPr>
          <a:xfrm>
            <a:off x="928938" y="5120510"/>
            <a:ext cx="5000124" cy="276999"/>
          </a:xfrm>
          <a:prstGeom prst="rect">
            <a:avLst/>
          </a:prstGeom>
          <a:solidFill>
            <a:schemeClr val="bg1"/>
          </a:solidFill>
          <a:ln>
            <a:solidFill>
              <a:schemeClr val="tx1"/>
            </a:solidFill>
          </a:ln>
        </p:spPr>
        <p:txBody>
          <a:bodyPr wrap="square" rtlCol="0">
            <a:spAutoFit/>
          </a:bodyPr>
          <a:lstStyle/>
          <a:p>
            <a:r>
              <a:rPr lang="en-GB" sz="1200" dirty="0"/>
              <a:t>X-rays and gamma rays damage living tissues when they pass through it.</a:t>
            </a:r>
          </a:p>
        </p:txBody>
      </p:sp>
      <p:sp>
        <p:nvSpPr>
          <p:cNvPr id="2" name="Slide Number Placeholder 1">
            <a:extLst>
              <a:ext uri="{FF2B5EF4-FFF2-40B4-BE49-F238E27FC236}">
                <a16:creationId xmlns:a16="http://schemas.microsoft.com/office/drawing/2014/main" id="{5E994932-67AF-CAF1-8652-EAE4ED64702A}"/>
              </a:ext>
            </a:extLst>
          </p:cNvPr>
          <p:cNvSpPr>
            <a:spLocks noGrp="1"/>
          </p:cNvSpPr>
          <p:nvPr>
            <p:ph type="sldNum" sz="quarter" idx="12"/>
          </p:nvPr>
        </p:nvSpPr>
        <p:spPr/>
        <p:txBody>
          <a:bodyPr/>
          <a:lstStyle/>
          <a:p>
            <a:fld id="{A49C798E-A141-4728-B2C1-C020555BD9EF}" type="slidenum">
              <a:rPr lang="en-GB" smtClean="0"/>
              <a:t>101</a:t>
            </a:fld>
            <a:endParaRPr lang="en-GB"/>
          </a:p>
        </p:txBody>
      </p:sp>
    </p:spTree>
    <p:extLst>
      <p:ext uri="{BB962C8B-B14F-4D97-AF65-F5344CB8AC3E}">
        <p14:creationId xmlns:p14="http://schemas.microsoft.com/office/powerpoint/2010/main" val="7985115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a:t>
            </a:r>
            <a:r>
              <a:rPr lang="en-GB" sz="1200" dirty="0"/>
              <a:t>Carry out an investigation to compare the amount of infrared radiation radiated from different surfaces</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527187"/>
            <a:ext cx="6311900" cy="1200329"/>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Investigations are at the heart of science. Without experiments and investigations many scientific phenomena would not have been discovered or accepted. Current theories would also go unchallenged even if they contain errors.</a:t>
            </a:r>
          </a:p>
          <a:p>
            <a:r>
              <a:rPr lang="en-US" sz="1200" dirty="0">
                <a:latin typeface="+mj-lt"/>
              </a:rPr>
              <a:t>In this investigation you will investigate the radiation of infrared radiation from different surface types.</a:t>
            </a:r>
          </a:p>
        </p:txBody>
      </p:sp>
      <p:sp>
        <p:nvSpPr>
          <p:cNvPr id="5" name="TextBox 4">
            <a:extLst>
              <a:ext uri="{FF2B5EF4-FFF2-40B4-BE49-F238E27FC236}">
                <a16:creationId xmlns:a16="http://schemas.microsoft.com/office/drawing/2014/main" id="{709E4D19-78F3-D19E-7DBD-636A4A05AE31}"/>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5: Required Practical – Radiation and absorption</a:t>
            </a:r>
          </a:p>
        </p:txBody>
      </p:sp>
      <p:sp>
        <p:nvSpPr>
          <p:cNvPr id="2" name="Slide Number Placeholder 1">
            <a:extLst>
              <a:ext uri="{FF2B5EF4-FFF2-40B4-BE49-F238E27FC236}">
                <a16:creationId xmlns:a16="http://schemas.microsoft.com/office/drawing/2014/main" id="{10DF72EE-6B1A-B235-9019-9E0F6F453FE9}"/>
              </a:ext>
            </a:extLst>
          </p:cNvPr>
          <p:cNvSpPr>
            <a:spLocks noGrp="1"/>
          </p:cNvSpPr>
          <p:nvPr>
            <p:ph type="sldNum" sz="quarter" idx="12"/>
          </p:nvPr>
        </p:nvSpPr>
        <p:spPr/>
        <p:txBody>
          <a:bodyPr/>
          <a:lstStyle/>
          <a:p>
            <a:fld id="{A49C798E-A141-4728-B2C1-C020555BD9EF}" type="slidenum">
              <a:rPr lang="en-GB" smtClean="0"/>
              <a:t>102</a:t>
            </a:fld>
            <a:endParaRPr lang="en-GB"/>
          </a:p>
        </p:txBody>
      </p:sp>
    </p:spTree>
    <p:extLst>
      <p:ext uri="{BB962C8B-B14F-4D97-AF65-F5344CB8AC3E}">
        <p14:creationId xmlns:p14="http://schemas.microsoft.com/office/powerpoint/2010/main" val="7289416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7E826F0-4691-CDF3-2187-A160123533FB}"/>
              </a:ext>
            </a:extLst>
          </p:cNvPr>
          <p:cNvSpPr txBox="1"/>
          <p:nvPr/>
        </p:nvSpPr>
        <p:spPr>
          <a:xfrm>
            <a:off x="273050" y="309843"/>
            <a:ext cx="6311900" cy="1818062"/>
          </a:xfrm>
          <a:prstGeom prst="rect">
            <a:avLst/>
          </a:prstGeom>
          <a:noFill/>
          <a:ln w="12700">
            <a:solidFill>
              <a:schemeClr val="tx1"/>
            </a:solidFill>
            <a:prstDash val="dash"/>
          </a:ln>
        </p:spPr>
        <p:txBody>
          <a:bodyPr wrap="square" rtlCol="0">
            <a:spAutoFit/>
          </a:bodyPr>
          <a:lstStyle/>
          <a:p>
            <a:r>
              <a:rPr lang="en-GB" sz="1200" b="1" dirty="0"/>
              <a:t>AQA Content</a:t>
            </a:r>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pPr>
              <a:lnSpc>
                <a:spcPct val="150000"/>
              </a:lnSpc>
            </a:pPr>
            <a:endParaRPr lang="en-GB" sz="1200" dirty="0"/>
          </a:p>
        </p:txBody>
      </p:sp>
      <p:grpSp>
        <p:nvGrpSpPr>
          <p:cNvPr id="7" name="Group 6">
            <a:extLst>
              <a:ext uri="{FF2B5EF4-FFF2-40B4-BE49-F238E27FC236}">
                <a16:creationId xmlns:a16="http://schemas.microsoft.com/office/drawing/2014/main" id="{2D3657E1-5C1A-2DC4-5026-113AAD10F52A}"/>
              </a:ext>
            </a:extLst>
          </p:cNvPr>
          <p:cNvGrpSpPr/>
          <p:nvPr/>
        </p:nvGrpSpPr>
        <p:grpSpPr>
          <a:xfrm>
            <a:off x="339725" y="548586"/>
            <a:ext cx="6048375" cy="1356413"/>
            <a:chOff x="-1384300" y="1377225"/>
            <a:chExt cx="6086475" cy="1356413"/>
          </a:xfrm>
        </p:grpSpPr>
        <p:pic>
          <p:nvPicPr>
            <p:cNvPr id="3" name="Picture 2">
              <a:extLst>
                <a:ext uri="{FF2B5EF4-FFF2-40B4-BE49-F238E27FC236}">
                  <a16:creationId xmlns:a16="http://schemas.microsoft.com/office/drawing/2014/main" id="{56A3DDCA-85B2-3EA8-3BE3-CE42E14BAB0D}"/>
                </a:ext>
              </a:extLst>
            </p:cNvPr>
            <p:cNvPicPr>
              <a:picLocks noChangeAspect="1"/>
            </p:cNvPicPr>
            <p:nvPr/>
          </p:nvPicPr>
          <p:blipFill rotWithShape="1">
            <a:blip r:embed="rId2"/>
            <a:srcRect l="26481" t="34527" r="30498" b="54672"/>
            <a:stretch/>
          </p:blipFill>
          <p:spPr>
            <a:xfrm>
              <a:off x="-1384300" y="1377225"/>
              <a:ext cx="5984875" cy="845275"/>
            </a:xfrm>
            <a:prstGeom prst="rect">
              <a:avLst/>
            </a:prstGeom>
          </p:spPr>
        </p:pic>
        <p:pic>
          <p:nvPicPr>
            <p:cNvPr id="5" name="Picture 4">
              <a:extLst>
                <a:ext uri="{FF2B5EF4-FFF2-40B4-BE49-F238E27FC236}">
                  <a16:creationId xmlns:a16="http://schemas.microsoft.com/office/drawing/2014/main" id="{BD7A7A72-EEF8-0797-74D7-6F8992D14294}"/>
                </a:ext>
              </a:extLst>
            </p:cNvPr>
            <p:cNvPicPr>
              <a:picLocks noChangeAspect="1"/>
            </p:cNvPicPr>
            <p:nvPr/>
          </p:nvPicPr>
          <p:blipFill rotWithShape="1">
            <a:blip r:embed="rId2"/>
            <a:srcRect l="26481" t="71782" r="29768" b="21687"/>
            <a:stretch/>
          </p:blipFill>
          <p:spPr>
            <a:xfrm>
              <a:off x="-1384300" y="2222499"/>
              <a:ext cx="6086475" cy="511139"/>
            </a:xfrm>
            <a:prstGeom prst="rect">
              <a:avLst/>
            </a:prstGeom>
          </p:spPr>
        </p:pic>
      </p:grpSp>
      <p:sp>
        <p:nvSpPr>
          <p:cNvPr id="2" name="Slide Number Placeholder 1">
            <a:extLst>
              <a:ext uri="{FF2B5EF4-FFF2-40B4-BE49-F238E27FC236}">
                <a16:creationId xmlns:a16="http://schemas.microsoft.com/office/drawing/2014/main" id="{A222A112-9BC9-A553-8717-337DD9668D6A}"/>
              </a:ext>
            </a:extLst>
          </p:cNvPr>
          <p:cNvSpPr>
            <a:spLocks noGrp="1"/>
          </p:cNvSpPr>
          <p:nvPr>
            <p:ph type="sldNum" sz="quarter" idx="12"/>
          </p:nvPr>
        </p:nvSpPr>
        <p:spPr/>
        <p:txBody>
          <a:bodyPr/>
          <a:lstStyle/>
          <a:p>
            <a:fld id="{A49C798E-A141-4728-B2C1-C020555BD9EF}" type="slidenum">
              <a:rPr lang="en-GB" smtClean="0"/>
              <a:t>103</a:t>
            </a:fld>
            <a:endParaRPr lang="en-GB"/>
          </a:p>
        </p:txBody>
      </p:sp>
    </p:spTree>
    <p:extLst>
      <p:ext uri="{BB962C8B-B14F-4D97-AF65-F5344CB8AC3E}">
        <p14:creationId xmlns:p14="http://schemas.microsoft.com/office/powerpoint/2010/main" val="41806805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09006"/>
            <a:ext cx="6311900" cy="5265159"/>
          </a:xfrm>
          <a:prstGeom prst="rect">
            <a:avLst/>
          </a:prstGeom>
          <a:noFill/>
          <a:ln w="28575">
            <a:noFill/>
          </a:ln>
        </p:spPr>
        <p:txBody>
          <a:bodyPr wrap="square" rtlCol="0">
            <a:spAutoFit/>
          </a:bodyPr>
          <a:lstStyle/>
          <a:p>
            <a:r>
              <a:rPr lang="en-GB" sz="1400" b="1" u="sng" dirty="0"/>
              <a:t>I wasn’t there but I still care!</a:t>
            </a:r>
          </a:p>
          <a:p>
            <a:pPr>
              <a:lnSpc>
                <a:spcPct val="150000"/>
              </a:lnSpc>
            </a:pPr>
            <a:r>
              <a:rPr lang="en-GB" sz="1200" dirty="0"/>
              <a:t>Use pages 190 – 191 &amp; 196 – 197 0f the GCSE Physics textbook.</a:t>
            </a:r>
          </a:p>
          <a:p>
            <a:pPr marL="228600" indent="-228600">
              <a:lnSpc>
                <a:spcPct val="150000"/>
              </a:lnSpc>
              <a:buAutoNum type="arabicPeriod"/>
            </a:pPr>
            <a:r>
              <a:rPr lang="en-GB" sz="1200" dirty="0"/>
              <a:t>Name the 7 electromagnetic waves</a:t>
            </a:r>
          </a:p>
          <a:p>
            <a:pPr>
              <a:lnSpc>
                <a:spcPct val="150000"/>
              </a:lnSpc>
            </a:pPr>
            <a:r>
              <a:rPr lang="en-GB" sz="1200" dirty="0"/>
              <a:t>………………………………………………………………………………………………………………………………………………………………………………………………………………………………………………………………………………………………………………………………………………………………………………………………………………………………………………………………………………</a:t>
            </a:r>
          </a:p>
          <a:p>
            <a:pPr marL="228600" indent="-228600">
              <a:lnSpc>
                <a:spcPct val="150000"/>
              </a:lnSpc>
              <a:buFont typeface="+mj-lt"/>
              <a:buAutoNum type="arabicPeriod" startAt="2"/>
            </a:pPr>
            <a:r>
              <a:rPr lang="en-GB" sz="1200" dirty="0"/>
              <a:t>What 3 things can electromagnetic waves do?</a:t>
            </a:r>
          </a:p>
          <a:p>
            <a:pPr>
              <a:lnSpc>
                <a:spcPct val="150000"/>
              </a:lnSpc>
            </a:pPr>
            <a:r>
              <a:rPr lang="en-GB" sz="1200" dirty="0"/>
              <a:t>………………………………………………………………………………………………………………………………………………………………………………………………………………………………………………………………………………………………………………………………………………………………………………………………………………………………………………………………………………</a:t>
            </a:r>
          </a:p>
          <a:p>
            <a:pPr marL="228600" indent="-228600">
              <a:lnSpc>
                <a:spcPct val="150000"/>
              </a:lnSpc>
              <a:buFont typeface="+mj-lt"/>
              <a:buAutoNum type="arabicPeriod" startAt="3"/>
            </a:pPr>
            <a:r>
              <a:rPr lang="en-GB" sz="1200" dirty="0"/>
              <a:t>Name the 3 types of ionising radiation</a:t>
            </a:r>
          </a:p>
          <a:p>
            <a:pPr>
              <a:lnSpc>
                <a:spcPct val="150000"/>
              </a:lnSpc>
            </a:pPr>
            <a:r>
              <a:rPr lang="en-GB" sz="1200" dirty="0"/>
              <a:t>………………………………………………………………………………………………………………………………………………………………………………………………………………………………………………………………………………………………………………………………………………………………………………………………………………………………………………………………………………</a:t>
            </a:r>
          </a:p>
          <a:p>
            <a:pPr marL="228600" indent="-228600">
              <a:lnSpc>
                <a:spcPct val="150000"/>
              </a:lnSpc>
              <a:buFont typeface="+mj-lt"/>
              <a:buAutoNum type="arabicPeriod" startAt="4"/>
            </a:pPr>
            <a:r>
              <a:rPr lang="en-GB" sz="1200" dirty="0"/>
              <a:t>What is the unit for radiation dose?</a:t>
            </a:r>
          </a:p>
          <a:p>
            <a:pPr>
              <a:lnSpc>
                <a:spcPct val="150000"/>
              </a:lnSpc>
            </a:pPr>
            <a:r>
              <a:rPr lang="en-GB" sz="1200" dirty="0"/>
              <a:t>………………………………………………………………………………………………………………………………………………………………………………………………………………………………………………………………………………………………………………………………………………………………………………………………………………………………………………………………………………</a:t>
            </a:r>
          </a:p>
          <a:p>
            <a:pPr>
              <a:lnSpc>
                <a:spcPct val="150000"/>
              </a:lnSpc>
            </a:pPr>
            <a:endParaRPr lang="en-GB" sz="1200" dirty="0"/>
          </a:p>
        </p:txBody>
      </p:sp>
      <p:sp>
        <p:nvSpPr>
          <p:cNvPr id="2" name="Slide Number Placeholder 1">
            <a:extLst>
              <a:ext uri="{FF2B5EF4-FFF2-40B4-BE49-F238E27FC236}">
                <a16:creationId xmlns:a16="http://schemas.microsoft.com/office/drawing/2014/main" id="{7468D36F-ABCD-B3D0-F67E-7F11813A4B81}"/>
              </a:ext>
            </a:extLst>
          </p:cNvPr>
          <p:cNvSpPr>
            <a:spLocks noGrp="1"/>
          </p:cNvSpPr>
          <p:nvPr>
            <p:ph type="sldNum" sz="quarter" idx="12"/>
          </p:nvPr>
        </p:nvSpPr>
        <p:spPr/>
        <p:txBody>
          <a:bodyPr/>
          <a:lstStyle/>
          <a:p>
            <a:fld id="{A49C798E-A141-4728-B2C1-C020555BD9EF}" type="slidenum">
              <a:rPr lang="en-GB" smtClean="0"/>
              <a:t>104</a:t>
            </a:fld>
            <a:endParaRPr lang="en-GB"/>
          </a:p>
        </p:txBody>
      </p:sp>
    </p:spTree>
    <p:extLst>
      <p:ext uri="{BB962C8B-B14F-4D97-AF65-F5344CB8AC3E}">
        <p14:creationId xmlns:p14="http://schemas.microsoft.com/office/powerpoint/2010/main" val="26609540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dirty="0">
                          <a:solidFill>
                            <a:schemeClr val="tx1"/>
                          </a:solidFill>
                        </a:rPr>
                        <a:t>In this investigation you will compare the amount of infrared radiation that is radiated by different surfaces.  You will then evaluate the data that you obtain.</a:t>
                      </a:r>
                    </a:p>
                    <a:p>
                      <a:pPr>
                        <a:lnSpc>
                          <a:spcPct val="150000"/>
                        </a:lnSpc>
                      </a:pPr>
                      <a:r>
                        <a:rPr lang="en-GB" sz="1200" dirty="0">
                          <a:solidFill>
                            <a:schemeClr val="tx1"/>
                          </a:solidFill>
                        </a:rPr>
                        <a:t>The method for the basic experiment is given below.  You will use an infrared detector to measure the infrared radiation radiated from each surface.</a:t>
                      </a:r>
                    </a:p>
                    <a:p>
                      <a:pPr>
                        <a:lnSpc>
                          <a:spcPct val="150000"/>
                        </a:lnSpc>
                      </a:pPr>
                      <a:r>
                        <a:rPr lang="en-GB" sz="1200" dirty="0">
                          <a:solidFill>
                            <a:schemeClr val="tx1"/>
                          </a:solidFill>
                        </a:rPr>
                        <a:t>Basic method:</a:t>
                      </a:r>
                    </a:p>
                    <a:p>
                      <a:pPr>
                        <a:lnSpc>
                          <a:spcPct val="150000"/>
                        </a:lnSpc>
                      </a:pPr>
                      <a:r>
                        <a:rPr lang="en-GB" sz="1200" b="0" dirty="0">
                          <a:solidFill>
                            <a:schemeClr val="tx1"/>
                          </a:solidFill>
                        </a:rPr>
                        <a:t>1. Put the Leslie cube onto the heat-proof mat.</a:t>
                      </a:r>
                    </a:p>
                    <a:p>
                      <a:pPr>
                        <a:lnSpc>
                          <a:spcPct val="150000"/>
                        </a:lnSpc>
                      </a:pPr>
                      <a:r>
                        <a:rPr lang="en-GB" sz="1200" b="0" dirty="0">
                          <a:solidFill>
                            <a:schemeClr val="tx1"/>
                          </a:solidFill>
                        </a:rPr>
                        <a:t>2. Fill the cube with very hot water and put the lid on the cube. Your apparatus should look like this:</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r>
                        <a:rPr lang="en-GB" sz="1200" b="0" u="none" dirty="0">
                          <a:solidFill>
                            <a:schemeClr val="tx1"/>
                          </a:solidFill>
                        </a:rPr>
                        <a:t>3. Use the detector to measure the amount of infrared radiated from each surface. </a:t>
                      </a:r>
                    </a:p>
                    <a:p>
                      <a:pPr>
                        <a:lnSpc>
                          <a:spcPct val="150000"/>
                        </a:lnSpc>
                      </a:pPr>
                      <a:r>
                        <a:rPr lang="en-GB" sz="1200" b="0" u="none" dirty="0">
                          <a:solidFill>
                            <a:schemeClr val="tx1"/>
                          </a:solidFill>
                        </a:rPr>
                        <a:t>Make sure that the detector is the same distance from each surface.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E79EB01A-8EC1-8E50-A1B0-8E5CFFB52A4A}"/>
              </a:ext>
            </a:extLst>
          </p:cNvPr>
          <p:cNvPicPr>
            <a:picLocks noChangeAspect="1"/>
          </p:cNvPicPr>
          <p:nvPr/>
        </p:nvPicPr>
        <p:blipFill rotWithShape="1">
          <a:blip r:embed="rId2"/>
          <a:srcRect l="31296" t="50000" r="32593" b="24979"/>
          <a:stretch/>
        </p:blipFill>
        <p:spPr>
          <a:xfrm>
            <a:off x="1115427" y="2749550"/>
            <a:ext cx="4627145" cy="1803400"/>
          </a:xfrm>
          <a:prstGeom prst="rect">
            <a:avLst/>
          </a:prstGeom>
        </p:spPr>
      </p:pic>
      <p:sp>
        <p:nvSpPr>
          <p:cNvPr id="3" name="Slide Number Placeholder 2">
            <a:extLst>
              <a:ext uri="{FF2B5EF4-FFF2-40B4-BE49-F238E27FC236}">
                <a16:creationId xmlns:a16="http://schemas.microsoft.com/office/drawing/2014/main" id="{168717D5-72F8-BCAD-DF7E-51FA52451031}"/>
              </a:ext>
            </a:extLst>
          </p:cNvPr>
          <p:cNvSpPr>
            <a:spLocks noGrp="1"/>
          </p:cNvSpPr>
          <p:nvPr>
            <p:ph type="sldNum" sz="quarter" idx="12"/>
          </p:nvPr>
        </p:nvSpPr>
        <p:spPr/>
        <p:txBody>
          <a:bodyPr/>
          <a:lstStyle/>
          <a:p>
            <a:fld id="{A49C798E-A141-4728-B2C1-C020555BD9EF}" type="slidenum">
              <a:rPr lang="en-GB" smtClean="0"/>
              <a:t>105</a:t>
            </a:fld>
            <a:endParaRPr lang="en-GB"/>
          </a:p>
        </p:txBody>
      </p:sp>
    </p:spTree>
    <p:extLst>
      <p:ext uri="{BB962C8B-B14F-4D97-AF65-F5344CB8AC3E}">
        <p14:creationId xmlns:p14="http://schemas.microsoft.com/office/powerpoint/2010/main" val="1892604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3418500"/>
          </a:xfrm>
          <a:prstGeom prst="rect">
            <a:avLst/>
          </a:prstGeom>
          <a:noFill/>
          <a:ln w="28575">
            <a:noFill/>
          </a:ln>
        </p:spPr>
        <p:txBody>
          <a:bodyPr wrap="square" rtlCol="0">
            <a:spAutoFit/>
          </a:bodyPr>
          <a:lstStyle/>
          <a:p>
            <a:r>
              <a:rPr lang="en-GB" sz="1400" b="1" u="sng" dirty="0"/>
              <a:t>Results table:</a:t>
            </a:r>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r>
              <a:rPr lang="en-GB" sz="1400" dirty="0"/>
              <a:t>Plot an appropriate chart of your data</a:t>
            </a:r>
          </a:p>
          <a:p>
            <a:pPr>
              <a:lnSpc>
                <a:spcPct val="150000"/>
              </a:lnSpc>
            </a:pPr>
            <a:endParaRPr lang="en-GB" sz="1200" dirty="0"/>
          </a:p>
          <a:p>
            <a:pPr>
              <a:lnSpc>
                <a:spcPct val="150000"/>
              </a:lnSpc>
            </a:pPr>
            <a:endParaRPr lang="en-GB" sz="1200" dirty="0"/>
          </a:p>
        </p:txBody>
      </p:sp>
      <p:grpSp>
        <p:nvGrpSpPr>
          <p:cNvPr id="10" name="Group 9">
            <a:extLst>
              <a:ext uri="{FF2B5EF4-FFF2-40B4-BE49-F238E27FC236}">
                <a16:creationId xmlns:a16="http://schemas.microsoft.com/office/drawing/2014/main" id="{D9000484-0192-04F1-5C68-A03F978718B9}"/>
              </a:ext>
            </a:extLst>
          </p:cNvPr>
          <p:cNvGrpSpPr/>
          <p:nvPr/>
        </p:nvGrpSpPr>
        <p:grpSpPr>
          <a:xfrm>
            <a:off x="273050" y="622300"/>
            <a:ext cx="6361289" cy="2311400"/>
            <a:chOff x="273050" y="622300"/>
            <a:chExt cx="6361289" cy="2489200"/>
          </a:xfrm>
        </p:grpSpPr>
        <p:pic>
          <p:nvPicPr>
            <p:cNvPr id="3" name="Picture 2">
              <a:extLst>
                <a:ext uri="{FF2B5EF4-FFF2-40B4-BE49-F238E27FC236}">
                  <a16:creationId xmlns:a16="http://schemas.microsoft.com/office/drawing/2014/main" id="{2A36FF88-1E9C-FCC5-418E-3C979D047F86}"/>
                </a:ext>
              </a:extLst>
            </p:cNvPr>
            <p:cNvPicPr>
              <a:picLocks noChangeAspect="1"/>
            </p:cNvPicPr>
            <p:nvPr/>
          </p:nvPicPr>
          <p:blipFill rotWithShape="1">
            <a:blip r:embed="rId2"/>
            <a:srcRect l="38148" t="59547" r="15000" b="7860"/>
            <a:stretch/>
          </p:blipFill>
          <p:spPr>
            <a:xfrm>
              <a:off x="273050" y="622300"/>
              <a:ext cx="6361289" cy="2489200"/>
            </a:xfrm>
            <a:prstGeom prst="rect">
              <a:avLst/>
            </a:prstGeom>
          </p:spPr>
        </p:pic>
        <p:sp>
          <p:nvSpPr>
            <p:cNvPr id="5" name="Rectangle 4">
              <a:extLst>
                <a:ext uri="{FF2B5EF4-FFF2-40B4-BE49-F238E27FC236}">
                  <a16:creationId xmlns:a16="http://schemas.microsoft.com/office/drawing/2014/main" id="{25670473-681E-32D6-B8BC-F5BCC458F329}"/>
                </a:ext>
              </a:extLst>
            </p:cNvPr>
            <p:cNvSpPr/>
            <p:nvPr/>
          </p:nvSpPr>
          <p:spPr>
            <a:xfrm>
              <a:off x="2514600" y="1359942"/>
              <a:ext cx="1079500"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A05221A-FC72-9E76-D65D-5AABDE5D99F7}"/>
                </a:ext>
              </a:extLst>
            </p:cNvPr>
            <p:cNvSpPr/>
            <p:nvPr/>
          </p:nvSpPr>
          <p:spPr>
            <a:xfrm>
              <a:off x="2526594" y="1803921"/>
              <a:ext cx="1079500"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DB1697E-1069-64BB-12C7-C6F348C2EDDD}"/>
                </a:ext>
              </a:extLst>
            </p:cNvPr>
            <p:cNvSpPr/>
            <p:nvPr/>
          </p:nvSpPr>
          <p:spPr>
            <a:xfrm>
              <a:off x="2526594" y="2165610"/>
              <a:ext cx="1079500"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6B98CCC-93D9-E00A-FAAB-4216C08ED989}"/>
                </a:ext>
              </a:extLst>
            </p:cNvPr>
            <p:cNvSpPr/>
            <p:nvPr/>
          </p:nvSpPr>
          <p:spPr>
            <a:xfrm>
              <a:off x="2501194" y="2546895"/>
              <a:ext cx="1079500"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a:extLst>
              <a:ext uri="{FF2B5EF4-FFF2-40B4-BE49-F238E27FC236}">
                <a16:creationId xmlns:a16="http://schemas.microsoft.com/office/drawing/2014/main" id="{AC905982-D78E-6D11-3CB0-7306F552F03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39436"/>
          <a:stretch/>
        </p:blipFill>
        <p:spPr bwMode="auto">
          <a:xfrm>
            <a:off x="239712" y="3289869"/>
            <a:ext cx="6427964" cy="555962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A87169B-DF07-9E55-3C52-65DB18803070}"/>
              </a:ext>
            </a:extLst>
          </p:cNvPr>
          <p:cNvSpPr>
            <a:spLocks noGrp="1"/>
          </p:cNvSpPr>
          <p:nvPr>
            <p:ph type="sldNum" sz="quarter" idx="12"/>
          </p:nvPr>
        </p:nvSpPr>
        <p:spPr/>
        <p:txBody>
          <a:bodyPr/>
          <a:lstStyle/>
          <a:p>
            <a:fld id="{A49C798E-A141-4728-B2C1-C020555BD9EF}" type="slidenum">
              <a:rPr lang="en-GB" smtClean="0"/>
              <a:t>106</a:t>
            </a:fld>
            <a:endParaRPr lang="en-GB"/>
          </a:p>
        </p:txBody>
      </p:sp>
    </p:spTree>
    <p:extLst>
      <p:ext uri="{BB962C8B-B14F-4D97-AF65-F5344CB8AC3E}">
        <p14:creationId xmlns:p14="http://schemas.microsoft.com/office/powerpoint/2010/main" val="29551868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dirty="0"/>
          </a:p>
          <a:p>
            <a:pPr>
              <a:lnSpc>
                <a:spcPct val="150000"/>
              </a:lnSpc>
            </a:pPr>
            <a:endParaRPr lang="en-GB" sz="1200" dirty="0"/>
          </a:p>
        </p:txBody>
      </p:sp>
      <p:sp>
        <p:nvSpPr>
          <p:cNvPr id="2" name="TextBox 1">
            <a:extLst>
              <a:ext uri="{FF2B5EF4-FFF2-40B4-BE49-F238E27FC236}">
                <a16:creationId xmlns:a16="http://schemas.microsoft.com/office/drawing/2014/main" id="{6E52A29B-4303-4E52-E32D-578AB69D13B7}"/>
              </a:ext>
            </a:extLst>
          </p:cNvPr>
          <p:cNvSpPr txBox="1"/>
          <p:nvPr/>
        </p:nvSpPr>
        <p:spPr>
          <a:xfrm>
            <a:off x="273050" y="387065"/>
            <a:ext cx="6311900" cy="8173648"/>
          </a:xfrm>
          <a:prstGeom prst="rect">
            <a:avLst/>
          </a:prstGeom>
          <a:noFill/>
          <a:ln w="28575">
            <a:noFill/>
          </a:ln>
        </p:spPr>
        <p:txBody>
          <a:bodyPr wrap="square" rtlCol="0">
            <a:spAutoFit/>
          </a:bodyPr>
          <a:lstStyle/>
          <a:p>
            <a:pPr>
              <a:lnSpc>
                <a:spcPct val="150000"/>
              </a:lnSpc>
            </a:pPr>
            <a:r>
              <a:rPr lang="en-GB" sz="1400" b="1" u="sng" dirty="0"/>
              <a:t>Analysis:</a:t>
            </a:r>
          </a:p>
          <a:p>
            <a:pPr>
              <a:lnSpc>
                <a:spcPct val="150000"/>
              </a:lnSpc>
            </a:pPr>
            <a:endParaRPr lang="en-GB" sz="1400" b="1" u="sng" dirty="0"/>
          </a:p>
          <a:p>
            <a:pPr>
              <a:lnSpc>
                <a:spcPct val="150000"/>
              </a:lnSpc>
            </a:pPr>
            <a:r>
              <a:rPr lang="en-GB" sz="1400" u="sng" dirty="0"/>
              <a:t>Questions to consider:</a:t>
            </a:r>
          </a:p>
          <a:p>
            <a:pPr>
              <a:lnSpc>
                <a:spcPct val="150000"/>
              </a:lnSpc>
            </a:pPr>
            <a:endParaRPr lang="en-GB" sz="1400" b="1" u="sng" dirty="0"/>
          </a:p>
          <a:p>
            <a:pPr marL="342900" indent="-342900">
              <a:lnSpc>
                <a:spcPct val="150000"/>
              </a:lnSpc>
              <a:buAutoNum type="arabicPeriod"/>
            </a:pPr>
            <a:r>
              <a:rPr lang="en-GB" sz="1400" dirty="0"/>
              <a:t>Why is it important that the detector is held the same distance from each side of the cube?</a:t>
            </a:r>
          </a:p>
          <a:p>
            <a:pPr>
              <a:lnSpc>
                <a:spcPct val="150000"/>
              </a:lnSpc>
            </a:pPr>
            <a:r>
              <a:rPr lang="en-GB" sz="1400" dirty="0"/>
              <a:t>……………………………………………………………………………………………………………………………………………………………………………………………………………………………………………………………………………………………………………………………………………………………………………………………………………………………………………………………………………………………………………………………………………………</a:t>
            </a:r>
          </a:p>
          <a:p>
            <a:pPr marL="342900" indent="-342900">
              <a:lnSpc>
                <a:spcPct val="150000"/>
              </a:lnSpc>
              <a:buFont typeface="+mj-lt"/>
              <a:buAutoNum type="arabicPeriod" startAt="2"/>
            </a:pPr>
            <a:r>
              <a:rPr lang="en-GB" sz="1400" dirty="0"/>
              <a:t>Why is it appropriate to use the readings to draw a bar chart and not a line graph?</a:t>
            </a:r>
          </a:p>
          <a:p>
            <a:pPr>
              <a:lnSpc>
                <a:spcPct val="150000"/>
              </a:lnSpc>
            </a:pPr>
            <a:r>
              <a:rPr lang="en-GB" sz="1400" dirty="0"/>
              <a:t>……………………………………………………………………………………………………………………………………………………………………………………………………………………………………………………………………………………………………………………………………………………………………………………………………………………………………………………………………………………………………………………………………………………</a:t>
            </a:r>
            <a:endParaRPr lang="en-GB" sz="1400" b="1" u="sng" dirty="0"/>
          </a:p>
          <a:p>
            <a:pPr>
              <a:lnSpc>
                <a:spcPct val="150000"/>
              </a:lnSpc>
            </a:pPr>
            <a:endParaRPr lang="en-GB" sz="1400" b="1" u="sng" dirty="0"/>
          </a:p>
          <a:p>
            <a:pPr>
              <a:lnSpc>
                <a:spcPct val="150000"/>
              </a:lnSpc>
            </a:pPr>
            <a:r>
              <a:rPr lang="en-GB" sz="1400" dirty="0"/>
              <a:t>Rank the surfaces from highest to lowest radiation by type of surface</a:t>
            </a:r>
          </a:p>
          <a:p>
            <a:pPr marL="228600" indent="-228600">
              <a:lnSpc>
                <a:spcPct val="150000"/>
              </a:lnSpc>
              <a:buAutoNum type="arabicPeriod"/>
            </a:pPr>
            <a:endParaRPr lang="en-GB" sz="1400" dirty="0"/>
          </a:p>
          <a:p>
            <a:pPr>
              <a:lnSpc>
                <a:spcPct val="150000"/>
              </a:lnSpc>
            </a:pPr>
            <a:r>
              <a:rPr lang="en-GB" sz="1400" dirty="0"/>
              <a:t>1.  …………………………………………...........</a:t>
            </a:r>
          </a:p>
          <a:p>
            <a:pPr>
              <a:lnSpc>
                <a:spcPct val="150000"/>
              </a:lnSpc>
            </a:pPr>
            <a:r>
              <a:rPr lang="en-GB" sz="1400" dirty="0"/>
              <a:t>2.  …………………………………………...........</a:t>
            </a:r>
          </a:p>
          <a:p>
            <a:pPr>
              <a:lnSpc>
                <a:spcPct val="150000"/>
              </a:lnSpc>
            </a:pPr>
            <a:r>
              <a:rPr lang="en-GB" sz="1400" dirty="0"/>
              <a:t>3.  …………………………………………...........</a:t>
            </a:r>
          </a:p>
          <a:p>
            <a:pPr>
              <a:lnSpc>
                <a:spcPct val="150000"/>
              </a:lnSpc>
            </a:pPr>
            <a:r>
              <a:rPr lang="en-GB" sz="1400" dirty="0"/>
              <a:t>4.  …………………………………………...........</a:t>
            </a:r>
          </a:p>
          <a:p>
            <a:endParaRPr lang="en-GB" sz="1400" dirty="0"/>
          </a:p>
          <a:p>
            <a:endParaRPr lang="en-GB" sz="1200" dirty="0"/>
          </a:p>
          <a:p>
            <a:pPr>
              <a:lnSpc>
                <a:spcPct val="150000"/>
              </a:lnSpc>
            </a:pPr>
            <a:endParaRPr lang="en-GB" sz="1200" dirty="0"/>
          </a:p>
        </p:txBody>
      </p:sp>
      <p:sp>
        <p:nvSpPr>
          <p:cNvPr id="3" name="Slide Number Placeholder 2">
            <a:extLst>
              <a:ext uri="{FF2B5EF4-FFF2-40B4-BE49-F238E27FC236}">
                <a16:creationId xmlns:a16="http://schemas.microsoft.com/office/drawing/2014/main" id="{8A31D35A-B702-30B6-C92C-AE1457F87B3C}"/>
              </a:ext>
            </a:extLst>
          </p:cNvPr>
          <p:cNvSpPr>
            <a:spLocks noGrp="1"/>
          </p:cNvSpPr>
          <p:nvPr>
            <p:ph type="sldNum" sz="quarter" idx="12"/>
          </p:nvPr>
        </p:nvSpPr>
        <p:spPr/>
        <p:txBody>
          <a:bodyPr/>
          <a:lstStyle/>
          <a:p>
            <a:fld id="{A49C798E-A141-4728-B2C1-C020555BD9EF}" type="slidenum">
              <a:rPr lang="en-GB" smtClean="0"/>
              <a:t>107</a:t>
            </a:fld>
            <a:endParaRPr lang="en-GB"/>
          </a:p>
        </p:txBody>
      </p:sp>
    </p:spTree>
    <p:extLst>
      <p:ext uri="{BB962C8B-B14F-4D97-AF65-F5344CB8AC3E}">
        <p14:creationId xmlns:p14="http://schemas.microsoft.com/office/powerpoint/2010/main" val="26732370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8650701"/>
          </a:xfrm>
          <a:prstGeom prst="rect">
            <a:avLst/>
          </a:prstGeom>
          <a:noFill/>
          <a:ln w="28575">
            <a:noFill/>
          </a:ln>
        </p:spPr>
        <p:txBody>
          <a:bodyPr wrap="square" rtlCol="0">
            <a:spAutoFit/>
          </a:bodyPr>
          <a:lstStyle/>
          <a:p>
            <a:pPr>
              <a:lnSpc>
                <a:spcPct val="150000"/>
              </a:lnSpc>
            </a:pPr>
            <a:r>
              <a:rPr lang="en-GB" sz="1200" b="1" dirty="0"/>
              <a:t>The nature of the surface</a:t>
            </a:r>
            <a:r>
              <a:rPr lang="en-GB" sz="1200" dirty="0"/>
              <a:t>:</a:t>
            </a:r>
          </a:p>
          <a:p>
            <a:pPr>
              <a:lnSpc>
                <a:spcPct val="150000"/>
              </a:lnSpc>
            </a:pPr>
            <a:r>
              <a:rPr lang="en-GB" sz="1200" dirty="0"/>
              <a:t>Your results should indicate that </a:t>
            </a:r>
            <a:r>
              <a:rPr lang="en-GB" sz="1200" dirty="0">
                <a:solidFill>
                  <a:srgbClr val="111111"/>
                </a:solidFill>
                <a:latin typeface="-apple-system"/>
              </a:rPr>
              <a:t>d</a:t>
            </a:r>
            <a:r>
              <a:rPr lang="en-GB" sz="1200" b="0" i="0" dirty="0">
                <a:solidFill>
                  <a:srgbClr val="111111"/>
                </a:solidFill>
                <a:effectLst/>
                <a:latin typeface="-apple-system"/>
              </a:rPr>
              <a:t>ark, matt surfaces are good absorbers and emitters of infrared radiation, making them warm up quickly when exposed to heat. On the other hand, light, shiny surfaces are poor absorbers and good reflectors of infrared radiation, so they heat up more slowly.</a:t>
            </a:r>
          </a:p>
          <a:p>
            <a:pPr>
              <a:lnSpc>
                <a:spcPct val="150000"/>
              </a:lnSpc>
            </a:pPr>
            <a:endParaRPr lang="en-GB" sz="1200" dirty="0">
              <a:solidFill>
                <a:srgbClr val="111111"/>
              </a:solidFill>
              <a:latin typeface="-apple-system"/>
            </a:endParaRPr>
          </a:p>
          <a:p>
            <a:pPr>
              <a:lnSpc>
                <a:spcPct val="150000"/>
              </a:lnSpc>
            </a:pPr>
            <a:r>
              <a:rPr lang="en-GB" sz="1200" b="1" dirty="0">
                <a:solidFill>
                  <a:srgbClr val="111111"/>
                </a:solidFill>
                <a:latin typeface="-apple-system"/>
              </a:rPr>
              <a:t>Exam questions:</a:t>
            </a: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p>
          <a:p>
            <a:pPr>
              <a:lnSpc>
                <a:spcPct val="150000"/>
              </a:lnSpc>
            </a:pPr>
            <a:endParaRPr lang="en-GB" sz="1200" dirty="0"/>
          </a:p>
        </p:txBody>
      </p:sp>
      <p:pic>
        <p:nvPicPr>
          <p:cNvPr id="9" name="Picture 8">
            <a:extLst>
              <a:ext uri="{FF2B5EF4-FFF2-40B4-BE49-F238E27FC236}">
                <a16:creationId xmlns:a16="http://schemas.microsoft.com/office/drawing/2014/main" id="{1EBCE62E-A8F4-75F9-D259-8D9BF1526908}"/>
              </a:ext>
            </a:extLst>
          </p:cNvPr>
          <p:cNvPicPr>
            <a:picLocks noChangeAspect="1"/>
          </p:cNvPicPr>
          <p:nvPr/>
        </p:nvPicPr>
        <p:blipFill rotWithShape="1">
          <a:blip r:embed="rId2"/>
          <a:srcRect l="30371" t="26041" r="26296" b="10494"/>
          <a:stretch/>
        </p:blipFill>
        <p:spPr>
          <a:xfrm>
            <a:off x="273050" y="2501900"/>
            <a:ext cx="6178550" cy="5089940"/>
          </a:xfrm>
          <a:prstGeom prst="rect">
            <a:avLst/>
          </a:prstGeom>
        </p:spPr>
      </p:pic>
      <p:pic>
        <p:nvPicPr>
          <p:cNvPr id="11" name="Picture 10">
            <a:extLst>
              <a:ext uri="{FF2B5EF4-FFF2-40B4-BE49-F238E27FC236}">
                <a16:creationId xmlns:a16="http://schemas.microsoft.com/office/drawing/2014/main" id="{DE315467-902F-5A76-6B42-886193C195CF}"/>
              </a:ext>
            </a:extLst>
          </p:cNvPr>
          <p:cNvPicPr>
            <a:picLocks noChangeAspect="1"/>
          </p:cNvPicPr>
          <p:nvPr/>
        </p:nvPicPr>
        <p:blipFill rotWithShape="1">
          <a:blip r:embed="rId3"/>
          <a:srcRect l="31111" t="53700" r="26666" b="29588"/>
          <a:stretch/>
        </p:blipFill>
        <p:spPr>
          <a:xfrm>
            <a:off x="812800" y="6153701"/>
            <a:ext cx="4323008" cy="962440"/>
          </a:xfrm>
          <a:prstGeom prst="rect">
            <a:avLst/>
          </a:prstGeom>
        </p:spPr>
      </p:pic>
      <p:pic>
        <p:nvPicPr>
          <p:cNvPr id="12" name="Picture 11">
            <a:extLst>
              <a:ext uri="{FF2B5EF4-FFF2-40B4-BE49-F238E27FC236}">
                <a16:creationId xmlns:a16="http://schemas.microsoft.com/office/drawing/2014/main" id="{5D3B5033-7DC7-DEC9-0885-ECDB8501A992}"/>
              </a:ext>
            </a:extLst>
          </p:cNvPr>
          <p:cNvPicPr>
            <a:picLocks noChangeAspect="1"/>
          </p:cNvPicPr>
          <p:nvPr/>
        </p:nvPicPr>
        <p:blipFill rotWithShape="1">
          <a:blip r:embed="rId3"/>
          <a:srcRect l="31111" t="47037" r="26666" b="44716"/>
          <a:stretch/>
        </p:blipFill>
        <p:spPr>
          <a:xfrm>
            <a:off x="1200821" y="5259345"/>
            <a:ext cx="4323008" cy="474977"/>
          </a:xfrm>
          <a:prstGeom prst="rect">
            <a:avLst/>
          </a:prstGeom>
        </p:spPr>
      </p:pic>
      <p:sp>
        <p:nvSpPr>
          <p:cNvPr id="2" name="Slide Number Placeholder 1">
            <a:extLst>
              <a:ext uri="{FF2B5EF4-FFF2-40B4-BE49-F238E27FC236}">
                <a16:creationId xmlns:a16="http://schemas.microsoft.com/office/drawing/2014/main" id="{016CCF41-1E51-C20F-6914-0E58B77622DC}"/>
              </a:ext>
            </a:extLst>
          </p:cNvPr>
          <p:cNvSpPr>
            <a:spLocks noGrp="1"/>
          </p:cNvSpPr>
          <p:nvPr>
            <p:ph type="sldNum" sz="quarter" idx="12"/>
          </p:nvPr>
        </p:nvSpPr>
        <p:spPr/>
        <p:txBody>
          <a:bodyPr/>
          <a:lstStyle/>
          <a:p>
            <a:fld id="{A49C798E-A141-4728-B2C1-C020555BD9EF}" type="slidenum">
              <a:rPr lang="en-GB" smtClean="0"/>
              <a:t>108</a:t>
            </a:fld>
            <a:endParaRPr lang="en-GB"/>
          </a:p>
        </p:txBody>
      </p:sp>
    </p:spTree>
    <p:extLst>
      <p:ext uri="{BB962C8B-B14F-4D97-AF65-F5344CB8AC3E}">
        <p14:creationId xmlns:p14="http://schemas.microsoft.com/office/powerpoint/2010/main" val="1495574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dirty="0"/>
          </a:p>
          <a:p>
            <a:pPr>
              <a:lnSpc>
                <a:spcPct val="150000"/>
              </a:lnSpc>
            </a:pPr>
            <a:endParaRPr lang="en-GB" sz="1200" dirty="0"/>
          </a:p>
        </p:txBody>
      </p:sp>
      <p:pic>
        <p:nvPicPr>
          <p:cNvPr id="7" name="Picture 6">
            <a:extLst>
              <a:ext uri="{FF2B5EF4-FFF2-40B4-BE49-F238E27FC236}">
                <a16:creationId xmlns:a16="http://schemas.microsoft.com/office/drawing/2014/main" id="{06947777-EB63-E1A7-D759-D2F5DBFBF8B9}"/>
              </a:ext>
            </a:extLst>
          </p:cNvPr>
          <p:cNvPicPr>
            <a:picLocks noChangeAspect="1"/>
          </p:cNvPicPr>
          <p:nvPr/>
        </p:nvPicPr>
        <p:blipFill rotWithShape="1">
          <a:blip r:embed="rId2"/>
          <a:srcRect l="31111" t="32881" r="26481" b="9177"/>
          <a:stretch/>
        </p:blipFill>
        <p:spPr>
          <a:xfrm>
            <a:off x="152400" y="203200"/>
            <a:ext cx="6432550" cy="4943794"/>
          </a:xfrm>
          <a:prstGeom prst="rect">
            <a:avLst/>
          </a:prstGeom>
        </p:spPr>
      </p:pic>
      <p:pic>
        <p:nvPicPr>
          <p:cNvPr id="9" name="Picture 8">
            <a:extLst>
              <a:ext uri="{FF2B5EF4-FFF2-40B4-BE49-F238E27FC236}">
                <a16:creationId xmlns:a16="http://schemas.microsoft.com/office/drawing/2014/main" id="{BD752995-3383-F25A-FEB3-4381C369B967}"/>
              </a:ext>
            </a:extLst>
          </p:cNvPr>
          <p:cNvPicPr>
            <a:picLocks noChangeAspect="1"/>
          </p:cNvPicPr>
          <p:nvPr/>
        </p:nvPicPr>
        <p:blipFill rotWithShape="1">
          <a:blip r:embed="rId3"/>
          <a:srcRect l="33543" t="62732" r="29629" b="26296"/>
          <a:stretch/>
        </p:blipFill>
        <p:spPr>
          <a:xfrm>
            <a:off x="1073150" y="3939344"/>
            <a:ext cx="4425950" cy="741741"/>
          </a:xfrm>
          <a:prstGeom prst="rect">
            <a:avLst/>
          </a:prstGeom>
        </p:spPr>
      </p:pic>
      <p:sp>
        <p:nvSpPr>
          <p:cNvPr id="2" name="Slide Number Placeholder 1">
            <a:extLst>
              <a:ext uri="{FF2B5EF4-FFF2-40B4-BE49-F238E27FC236}">
                <a16:creationId xmlns:a16="http://schemas.microsoft.com/office/drawing/2014/main" id="{C6EA1415-A369-D484-6189-D99C0F461C73}"/>
              </a:ext>
            </a:extLst>
          </p:cNvPr>
          <p:cNvSpPr>
            <a:spLocks noGrp="1"/>
          </p:cNvSpPr>
          <p:nvPr>
            <p:ph type="sldNum" sz="quarter" idx="12"/>
          </p:nvPr>
        </p:nvSpPr>
        <p:spPr/>
        <p:txBody>
          <a:bodyPr/>
          <a:lstStyle/>
          <a:p>
            <a:fld id="{A49C798E-A141-4728-B2C1-C020555BD9EF}" type="slidenum">
              <a:rPr lang="en-GB" smtClean="0"/>
              <a:t>109</a:t>
            </a:fld>
            <a:endParaRPr lang="en-GB"/>
          </a:p>
        </p:txBody>
      </p:sp>
    </p:spTree>
    <p:extLst>
      <p:ext uri="{BB962C8B-B14F-4D97-AF65-F5344CB8AC3E}">
        <p14:creationId xmlns:p14="http://schemas.microsoft.com/office/powerpoint/2010/main" val="3804631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YOU DO  Wrong answers – Types of wave</a:t>
            </a:r>
          </a:p>
          <a:p>
            <a:pPr marL="171450" indent="-171450">
              <a:lnSpc>
                <a:spcPct val="150000"/>
              </a:lnSpc>
              <a:buFont typeface="Arial" panose="020B0604020202020204" pitchFamily="34" charset="0"/>
              <a:buChar char="•"/>
            </a:pPr>
            <a:r>
              <a:rPr lang="en-GB" sz="1200" dirty="0">
                <a:solidFill>
                  <a:schemeClr val="tx1"/>
                </a:solidFill>
              </a:rPr>
              <a:t>Read the passage below. Underline </a:t>
            </a:r>
            <a:r>
              <a:rPr lang="en-GB" sz="1200" b="1" u="sng" dirty="0">
                <a:solidFill>
                  <a:schemeClr val="tx1"/>
                </a:solidFill>
              </a:rPr>
              <a:t>incorrect</a:t>
            </a:r>
            <a:r>
              <a:rPr lang="en-GB" sz="1200" dirty="0">
                <a:solidFill>
                  <a:schemeClr val="tx1"/>
                </a:solidFill>
              </a:rPr>
              <a:t> words/phrases, and correct them.</a:t>
            </a:r>
          </a:p>
          <a:p>
            <a:pPr>
              <a:lnSpc>
                <a:spcPct val="150000"/>
              </a:lnSpc>
            </a:pPr>
            <a:endParaRPr lang="en-GB" sz="1200" dirty="0">
              <a:solidFill>
                <a:schemeClr val="tx1"/>
              </a:solidFill>
            </a:endParaRPr>
          </a:p>
          <a:p>
            <a:pPr>
              <a:lnSpc>
                <a:spcPct val="150000"/>
              </a:lnSpc>
            </a:pPr>
            <a:r>
              <a:rPr lang="en-GB" sz="1200" dirty="0">
                <a:solidFill>
                  <a:schemeClr val="tx1"/>
                </a:solidFill>
              </a:rPr>
              <a:t>All waves transfer matter not energy through a substance. When a particle in the medium travels parallel to direction of wave it is a transverse wave and if it travels perpendicular to direction of wave it is a longitudinal wave. Sound waves and earthquake S waves are examples of longitudinal waves. Water waves and earthquake P waves are examples of transverse waves. Longitudinal waves have two parts: compression and rarefraction whereas transverse waves have two parts: crests and troughs. A longitudinal wave is a wave wherein the movement of the medium is at right angles to  the wave while a transverse wave is a wave wherein the movement of the medium is in the same  direction to that of the wave. A longitudinal wave acts in two directions while a transverse wave acts in one direction. Longitudinal waves can be produced on the surface of a liquid or a vacuum whilst transverse waves can be produced in a solid, liquid, or gas.</a:t>
            </a:r>
          </a:p>
        </p:txBody>
      </p:sp>
      <p:sp>
        <p:nvSpPr>
          <p:cNvPr id="3" name="TextBox 2">
            <a:extLst>
              <a:ext uri="{FF2B5EF4-FFF2-40B4-BE49-F238E27FC236}">
                <a16:creationId xmlns:a16="http://schemas.microsoft.com/office/drawing/2014/main" id="{54137D95-E0D8-FFAC-69AE-75A4D7378F5F}"/>
              </a:ext>
            </a:extLst>
          </p:cNvPr>
          <p:cNvSpPr txBox="1"/>
          <p:nvPr/>
        </p:nvSpPr>
        <p:spPr>
          <a:xfrm>
            <a:off x="326189" y="4432615"/>
            <a:ext cx="6205621" cy="3110723"/>
          </a:xfrm>
          <a:prstGeom prst="rect">
            <a:avLst/>
          </a:prstGeom>
          <a:solidFill>
            <a:schemeClr val="bg1"/>
          </a:solidFill>
          <a:ln>
            <a:solidFill>
              <a:schemeClr val="tx1"/>
            </a:solidFill>
          </a:ln>
        </p:spPr>
        <p:txBody>
          <a:bodyPr wrap="square" rtlCol="0">
            <a:spAutoFit/>
          </a:bodyPr>
          <a:lstStyle/>
          <a:p>
            <a:pPr>
              <a:lnSpc>
                <a:spcPct val="150000"/>
              </a:lnSpc>
            </a:pPr>
            <a:r>
              <a:rPr lang="en-GB" sz="1200" dirty="0">
                <a:solidFill>
                  <a:schemeClr val="tx1"/>
                </a:solidFill>
              </a:rPr>
              <a:t>All waves transfer </a:t>
            </a:r>
            <a:r>
              <a:rPr lang="en-GB" sz="1200" b="1" u="sng" dirty="0">
                <a:solidFill>
                  <a:schemeClr val="tx1"/>
                </a:solidFill>
              </a:rPr>
              <a:t>energy</a:t>
            </a:r>
            <a:r>
              <a:rPr lang="en-GB" sz="1200" dirty="0">
                <a:solidFill>
                  <a:schemeClr val="tx1"/>
                </a:solidFill>
              </a:rPr>
              <a:t> not </a:t>
            </a:r>
            <a:r>
              <a:rPr lang="en-GB" sz="1200" b="1" u="sng" dirty="0">
                <a:solidFill>
                  <a:schemeClr val="tx1"/>
                </a:solidFill>
              </a:rPr>
              <a:t>matter </a:t>
            </a:r>
            <a:r>
              <a:rPr lang="en-GB" sz="1200" dirty="0">
                <a:solidFill>
                  <a:schemeClr val="tx1"/>
                </a:solidFill>
              </a:rPr>
              <a:t>through a substance. When a particle in the medium travels parallel to direction of wave it is a </a:t>
            </a:r>
            <a:r>
              <a:rPr lang="en-GB" sz="1200" b="1" u="sng" dirty="0">
                <a:solidFill>
                  <a:schemeClr val="tx1"/>
                </a:solidFill>
              </a:rPr>
              <a:t>longitudinal </a:t>
            </a:r>
            <a:r>
              <a:rPr lang="en-GB" sz="1200" dirty="0">
                <a:solidFill>
                  <a:schemeClr val="tx1"/>
                </a:solidFill>
              </a:rPr>
              <a:t>wave and if it travels perpendicular to direction of wave it is a </a:t>
            </a:r>
            <a:r>
              <a:rPr lang="en-GB" sz="1200" b="1" u="sng" dirty="0">
                <a:solidFill>
                  <a:schemeClr val="tx1"/>
                </a:solidFill>
              </a:rPr>
              <a:t>transverse</a:t>
            </a:r>
            <a:r>
              <a:rPr lang="en-GB" sz="1200" dirty="0">
                <a:solidFill>
                  <a:schemeClr val="tx1"/>
                </a:solidFill>
              </a:rPr>
              <a:t> wave. Sound waves and earthquake </a:t>
            </a:r>
            <a:r>
              <a:rPr lang="en-GB" sz="1200" b="1" u="sng" dirty="0">
                <a:solidFill>
                  <a:schemeClr val="tx1"/>
                </a:solidFill>
              </a:rPr>
              <a:t>P</a:t>
            </a:r>
            <a:r>
              <a:rPr lang="en-GB" sz="1200" dirty="0">
                <a:solidFill>
                  <a:schemeClr val="tx1"/>
                </a:solidFill>
              </a:rPr>
              <a:t> waves are examples of longitudinal waves. Water waves and earthquake </a:t>
            </a:r>
            <a:r>
              <a:rPr lang="en-GB" sz="1200" b="1" u="sng" dirty="0">
                <a:solidFill>
                  <a:schemeClr val="tx1"/>
                </a:solidFill>
              </a:rPr>
              <a:t>S</a:t>
            </a:r>
            <a:r>
              <a:rPr lang="en-GB" sz="1200" dirty="0">
                <a:solidFill>
                  <a:schemeClr val="tx1"/>
                </a:solidFill>
              </a:rPr>
              <a:t> waves are examples of transverse waves. Longitudinal waves have two parts: compression and </a:t>
            </a:r>
            <a:r>
              <a:rPr lang="en-GB" sz="1200" b="1" u="sng" dirty="0">
                <a:solidFill>
                  <a:schemeClr val="tx1"/>
                </a:solidFill>
              </a:rPr>
              <a:t>rarefaction</a:t>
            </a:r>
            <a:r>
              <a:rPr lang="en-GB" sz="1200" dirty="0">
                <a:solidFill>
                  <a:schemeClr val="tx1"/>
                </a:solidFill>
              </a:rPr>
              <a:t> whereas transverse waves have two parts: crests and troughs. A longitudinal wave is a wave wherein the movement of the medium is in the </a:t>
            </a:r>
            <a:r>
              <a:rPr lang="en-GB" sz="1200" b="1" u="sng" dirty="0">
                <a:solidFill>
                  <a:schemeClr val="tx1"/>
                </a:solidFill>
              </a:rPr>
              <a:t>same</a:t>
            </a:r>
            <a:r>
              <a:rPr lang="en-GB" sz="1200" dirty="0">
                <a:solidFill>
                  <a:schemeClr val="tx1"/>
                </a:solidFill>
              </a:rPr>
              <a:t> direction as the wave while a transverse wave is a wave wherein the movement of the medium is at a </a:t>
            </a:r>
            <a:r>
              <a:rPr lang="en-GB" sz="1200" b="1" u="sng" dirty="0">
                <a:solidFill>
                  <a:schemeClr val="tx1"/>
                </a:solidFill>
              </a:rPr>
              <a:t>right angles </a:t>
            </a:r>
            <a:r>
              <a:rPr lang="en-GB" sz="1200" dirty="0">
                <a:solidFill>
                  <a:schemeClr val="tx1"/>
                </a:solidFill>
              </a:rPr>
              <a:t>to the direction of the wave. A longitudinal wave acts in </a:t>
            </a:r>
            <a:r>
              <a:rPr lang="en-GB" sz="1200" b="1" u="sng" dirty="0">
                <a:solidFill>
                  <a:schemeClr val="tx1"/>
                </a:solidFill>
              </a:rPr>
              <a:t>one direction </a:t>
            </a:r>
            <a:r>
              <a:rPr lang="en-GB" sz="1200" dirty="0">
                <a:solidFill>
                  <a:schemeClr val="tx1"/>
                </a:solidFill>
              </a:rPr>
              <a:t>while a transverse wave acts in </a:t>
            </a:r>
            <a:r>
              <a:rPr lang="en-GB" sz="1200" b="1" u="sng" dirty="0">
                <a:solidFill>
                  <a:schemeClr val="tx1"/>
                </a:solidFill>
              </a:rPr>
              <a:t>two directions</a:t>
            </a:r>
            <a:r>
              <a:rPr lang="en-GB" sz="1200" dirty="0">
                <a:solidFill>
                  <a:schemeClr val="tx1"/>
                </a:solidFill>
              </a:rPr>
              <a:t>. </a:t>
            </a:r>
            <a:r>
              <a:rPr lang="en-GB" sz="1200" b="1" u="sng" dirty="0"/>
              <a:t>Transverse</a:t>
            </a:r>
            <a:r>
              <a:rPr lang="en-GB" sz="1200" dirty="0">
                <a:solidFill>
                  <a:schemeClr val="tx1"/>
                </a:solidFill>
              </a:rPr>
              <a:t> waves can be produced on the surface of a liquid or a vacuum whilst </a:t>
            </a:r>
            <a:r>
              <a:rPr lang="en-GB" sz="1200" b="1" u="sng" dirty="0"/>
              <a:t>Longitudinal </a:t>
            </a:r>
            <a:r>
              <a:rPr lang="en-GB" sz="1200" dirty="0">
                <a:solidFill>
                  <a:schemeClr val="tx1"/>
                </a:solidFill>
              </a:rPr>
              <a:t>waves can be produced in a solid, liquid, or gas. </a:t>
            </a:r>
          </a:p>
        </p:txBody>
      </p:sp>
      <p:sp>
        <p:nvSpPr>
          <p:cNvPr id="2" name="Slide Number Placeholder 1">
            <a:extLst>
              <a:ext uri="{FF2B5EF4-FFF2-40B4-BE49-F238E27FC236}">
                <a16:creationId xmlns:a16="http://schemas.microsoft.com/office/drawing/2014/main" id="{CFD07D58-9C08-D674-393F-AE97AD12271F}"/>
              </a:ext>
            </a:extLst>
          </p:cNvPr>
          <p:cNvSpPr>
            <a:spLocks noGrp="1"/>
          </p:cNvSpPr>
          <p:nvPr>
            <p:ph type="sldNum" sz="quarter" idx="12"/>
          </p:nvPr>
        </p:nvSpPr>
        <p:spPr/>
        <p:txBody>
          <a:bodyPr/>
          <a:lstStyle/>
          <a:p>
            <a:fld id="{A49C798E-A141-4728-B2C1-C020555BD9EF}" type="slidenum">
              <a:rPr lang="en-GB" smtClean="0"/>
              <a:t>11</a:t>
            </a:fld>
            <a:endParaRPr lang="en-GB"/>
          </a:p>
        </p:txBody>
      </p:sp>
    </p:spTree>
    <p:extLst>
      <p:ext uri="{BB962C8B-B14F-4D97-AF65-F5344CB8AC3E}">
        <p14:creationId xmlns:p14="http://schemas.microsoft.com/office/powerpoint/2010/main" val="23407921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A16D4E2-2EC6-3CFD-9B03-223FF108AC66}"/>
              </a:ext>
            </a:extLst>
          </p:cNvPr>
          <p:cNvPicPr>
            <a:picLocks noChangeAspect="1"/>
          </p:cNvPicPr>
          <p:nvPr/>
        </p:nvPicPr>
        <p:blipFill rotWithShape="1">
          <a:blip r:embed="rId2"/>
          <a:srcRect l="57015" t="12469" r="10817" b="9134"/>
          <a:stretch/>
        </p:blipFill>
        <p:spPr>
          <a:xfrm>
            <a:off x="368300" y="317499"/>
            <a:ext cx="6172200" cy="8461223"/>
          </a:xfrm>
          <a:prstGeom prst="rect">
            <a:avLst/>
          </a:prstGeom>
        </p:spPr>
      </p:pic>
      <p:pic>
        <p:nvPicPr>
          <p:cNvPr id="7" name="Picture 6">
            <a:extLst>
              <a:ext uri="{FF2B5EF4-FFF2-40B4-BE49-F238E27FC236}">
                <a16:creationId xmlns:a16="http://schemas.microsoft.com/office/drawing/2014/main" id="{AD25A41A-0E8D-85AD-DC91-BD62F603003B}"/>
              </a:ext>
            </a:extLst>
          </p:cNvPr>
          <p:cNvPicPr>
            <a:picLocks noChangeAspect="1"/>
          </p:cNvPicPr>
          <p:nvPr/>
        </p:nvPicPr>
        <p:blipFill rotWithShape="1">
          <a:blip r:embed="rId3"/>
          <a:srcRect l="32778" t="44403" r="26296" b="37490"/>
          <a:stretch/>
        </p:blipFill>
        <p:spPr>
          <a:xfrm>
            <a:off x="483267" y="6813884"/>
            <a:ext cx="5103091" cy="1270000"/>
          </a:xfrm>
          <a:prstGeom prst="rect">
            <a:avLst/>
          </a:prstGeom>
        </p:spPr>
      </p:pic>
      <p:sp>
        <p:nvSpPr>
          <p:cNvPr id="2" name="Slide Number Placeholder 1">
            <a:extLst>
              <a:ext uri="{FF2B5EF4-FFF2-40B4-BE49-F238E27FC236}">
                <a16:creationId xmlns:a16="http://schemas.microsoft.com/office/drawing/2014/main" id="{A1D34675-910B-288B-2866-6E6AA51F54C1}"/>
              </a:ext>
            </a:extLst>
          </p:cNvPr>
          <p:cNvSpPr>
            <a:spLocks noGrp="1"/>
          </p:cNvSpPr>
          <p:nvPr>
            <p:ph type="sldNum" sz="quarter" idx="12"/>
          </p:nvPr>
        </p:nvSpPr>
        <p:spPr/>
        <p:txBody>
          <a:bodyPr/>
          <a:lstStyle/>
          <a:p>
            <a:fld id="{A49C798E-A141-4728-B2C1-C020555BD9EF}" type="slidenum">
              <a:rPr lang="en-GB" smtClean="0"/>
              <a:t>110</a:t>
            </a:fld>
            <a:endParaRPr lang="en-GB"/>
          </a:p>
        </p:txBody>
      </p:sp>
    </p:spTree>
    <p:extLst>
      <p:ext uri="{BB962C8B-B14F-4D97-AF65-F5344CB8AC3E}">
        <p14:creationId xmlns:p14="http://schemas.microsoft.com/office/powerpoint/2010/main" val="38452699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434E744-4876-67B4-61B1-BD5526A07746}"/>
              </a:ext>
            </a:extLst>
          </p:cNvPr>
          <p:cNvPicPr>
            <a:picLocks noChangeAspect="1"/>
          </p:cNvPicPr>
          <p:nvPr/>
        </p:nvPicPr>
        <p:blipFill rotWithShape="1">
          <a:blip r:embed="rId2"/>
          <a:srcRect l="17905" t="26561" r="51524" b="10455"/>
          <a:stretch/>
        </p:blipFill>
        <p:spPr>
          <a:xfrm>
            <a:off x="165100" y="215900"/>
            <a:ext cx="6438900" cy="7461904"/>
          </a:xfrm>
          <a:prstGeom prst="rect">
            <a:avLst/>
          </a:prstGeom>
        </p:spPr>
      </p:pic>
      <p:pic>
        <p:nvPicPr>
          <p:cNvPr id="7" name="Picture 6">
            <a:extLst>
              <a:ext uri="{FF2B5EF4-FFF2-40B4-BE49-F238E27FC236}">
                <a16:creationId xmlns:a16="http://schemas.microsoft.com/office/drawing/2014/main" id="{70C0E256-87AF-CE21-7B49-CC9AD796B261}"/>
              </a:ext>
            </a:extLst>
          </p:cNvPr>
          <p:cNvPicPr>
            <a:picLocks noChangeAspect="1"/>
          </p:cNvPicPr>
          <p:nvPr/>
        </p:nvPicPr>
        <p:blipFill rotWithShape="1">
          <a:blip r:embed="rId3"/>
          <a:srcRect l="32778" t="48464" r="29046" b="44860"/>
          <a:stretch/>
        </p:blipFill>
        <p:spPr>
          <a:xfrm>
            <a:off x="503602" y="6953904"/>
            <a:ext cx="5228496" cy="514350"/>
          </a:xfrm>
          <a:prstGeom prst="rect">
            <a:avLst/>
          </a:prstGeom>
        </p:spPr>
      </p:pic>
      <p:pic>
        <p:nvPicPr>
          <p:cNvPr id="8" name="Picture 7">
            <a:extLst>
              <a:ext uri="{FF2B5EF4-FFF2-40B4-BE49-F238E27FC236}">
                <a16:creationId xmlns:a16="http://schemas.microsoft.com/office/drawing/2014/main" id="{48CE85F8-58E5-AFEF-F445-ADED55096F47}"/>
              </a:ext>
            </a:extLst>
          </p:cNvPr>
          <p:cNvPicPr>
            <a:picLocks noChangeAspect="1"/>
          </p:cNvPicPr>
          <p:nvPr/>
        </p:nvPicPr>
        <p:blipFill rotWithShape="1">
          <a:blip r:embed="rId3"/>
          <a:srcRect l="32778" t="29918" r="29046" b="52114"/>
          <a:stretch/>
        </p:blipFill>
        <p:spPr>
          <a:xfrm>
            <a:off x="605202" y="5016500"/>
            <a:ext cx="5228496" cy="1384300"/>
          </a:xfrm>
          <a:prstGeom prst="rect">
            <a:avLst/>
          </a:prstGeom>
        </p:spPr>
      </p:pic>
      <p:sp>
        <p:nvSpPr>
          <p:cNvPr id="2" name="Slide Number Placeholder 1">
            <a:extLst>
              <a:ext uri="{FF2B5EF4-FFF2-40B4-BE49-F238E27FC236}">
                <a16:creationId xmlns:a16="http://schemas.microsoft.com/office/drawing/2014/main" id="{7740ED0D-E411-2CFE-F5EA-73B9F9E1CEB0}"/>
              </a:ext>
            </a:extLst>
          </p:cNvPr>
          <p:cNvSpPr>
            <a:spLocks noGrp="1"/>
          </p:cNvSpPr>
          <p:nvPr>
            <p:ph type="sldNum" sz="quarter" idx="12"/>
          </p:nvPr>
        </p:nvSpPr>
        <p:spPr/>
        <p:txBody>
          <a:bodyPr/>
          <a:lstStyle/>
          <a:p>
            <a:fld id="{A49C798E-A141-4728-B2C1-C020555BD9EF}" type="slidenum">
              <a:rPr lang="en-GB" smtClean="0"/>
              <a:t>111</a:t>
            </a:fld>
            <a:endParaRPr lang="en-GB"/>
          </a:p>
        </p:txBody>
      </p:sp>
    </p:spTree>
    <p:extLst>
      <p:ext uri="{BB962C8B-B14F-4D97-AF65-F5344CB8AC3E}">
        <p14:creationId xmlns:p14="http://schemas.microsoft.com/office/powerpoint/2010/main" val="31006273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487D5F4-8BEA-9777-9B2D-9DCFE49F3829}"/>
              </a:ext>
            </a:extLst>
          </p:cNvPr>
          <p:cNvPicPr>
            <a:picLocks noChangeAspect="1"/>
          </p:cNvPicPr>
          <p:nvPr/>
        </p:nvPicPr>
        <p:blipFill rotWithShape="1">
          <a:blip r:embed="rId2"/>
          <a:srcRect l="16111" t="26955" r="51356" b="8839"/>
          <a:stretch/>
        </p:blipFill>
        <p:spPr>
          <a:xfrm>
            <a:off x="254000" y="393699"/>
            <a:ext cx="6375400" cy="7077453"/>
          </a:xfrm>
          <a:prstGeom prst="rect">
            <a:avLst/>
          </a:prstGeom>
        </p:spPr>
      </p:pic>
      <p:pic>
        <p:nvPicPr>
          <p:cNvPr id="7" name="Picture 6">
            <a:extLst>
              <a:ext uri="{FF2B5EF4-FFF2-40B4-BE49-F238E27FC236}">
                <a16:creationId xmlns:a16="http://schemas.microsoft.com/office/drawing/2014/main" id="{FF2C5AF6-3DC8-1780-06A2-296E3907051E}"/>
              </a:ext>
            </a:extLst>
          </p:cNvPr>
          <p:cNvPicPr>
            <a:picLocks noChangeAspect="1"/>
          </p:cNvPicPr>
          <p:nvPr/>
        </p:nvPicPr>
        <p:blipFill rotWithShape="1">
          <a:blip r:embed="rId3"/>
          <a:srcRect l="32593" t="32223" r="25926" b="53014"/>
          <a:stretch/>
        </p:blipFill>
        <p:spPr>
          <a:xfrm>
            <a:off x="1054100" y="3035300"/>
            <a:ext cx="5138282" cy="1028700"/>
          </a:xfrm>
          <a:prstGeom prst="rect">
            <a:avLst/>
          </a:prstGeom>
        </p:spPr>
      </p:pic>
      <p:pic>
        <p:nvPicPr>
          <p:cNvPr id="8" name="Picture 7">
            <a:extLst>
              <a:ext uri="{FF2B5EF4-FFF2-40B4-BE49-F238E27FC236}">
                <a16:creationId xmlns:a16="http://schemas.microsoft.com/office/drawing/2014/main" id="{5C3A6BE8-96DD-15F4-9577-D82AF31CF822}"/>
              </a:ext>
            </a:extLst>
          </p:cNvPr>
          <p:cNvPicPr>
            <a:picLocks noChangeAspect="1"/>
          </p:cNvPicPr>
          <p:nvPr/>
        </p:nvPicPr>
        <p:blipFill rotWithShape="1">
          <a:blip r:embed="rId3"/>
          <a:srcRect l="32593" t="47351" r="25926" b="25309"/>
          <a:stretch/>
        </p:blipFill>
        <p:spPr>
          <a:xfrm>
            <a:off x="254000" y="5797550"/>
            <a:ext cx="5138282" cy="1905000"/>
          </a:xfrm>
          <a:prstGeom prst="rect">
            <a:avLst/>
          </a:prstGeom>
        </p:spPr>
      </p:pic>
      <p:sp>
        <p:nvSpPr>
          <p:cNvPr id="2" name="Slide Number Placeholder 1">
            <a:extLst>
              <a:ext uri="{FF2B5EF4-FFF2-40B4-BE49-F238E27FC236}">
                <a16:creationId xmlns:a16="http://schemas.microsoft.com/office/drawing/2014/main" id="{18BCDF2B-F56E-673E-0D28-5427C2B49C2D}"/>
              </a:ext>
            </a:extLst>
          </p:cNvPr>
          <p:cNvSpPr>
            <a:spLocks noGrp="1"/>
          </p:cNvSpPr>
          <p:nvPr>
            <p:ph type="sldNum" sz="quarter" idx="12"/>
          </p:nvPr>
        </p:nvSpPr>
        <p:spPr/>
        <p:txBody>
          <a:bodyPr/>
          <a:lstStyle/>
          <a:p>
            <a:fld id="{A49C798E-A141-4728-B2C1-C020555BD9EF}" type="slidenum">
              <a:rPr lang="en-GB" smtClean="0"/>
              <a:t>112</a:t>
            </a:fld>
            <a:endParaRPr lang="en-GB"/>
          </a:p>
        </p:txBody>
      </p:sp>
    </p:spTree>
    <p:extLst>
      <p:ext uri="{BB962C8B-B14F-4D97-AF65-F5344CB8AC3E}">
        <p14:creationId xmlns:p14="http://schemas.microsoft.com/office/powerpoint/2010/main" val="228835274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7840B96-993A-E767-D259-9978A610E793}"/>
              </a:ext>
            </a:extLst>
          </p:cNvPr>
          <p:cNvPicPr>
            <a:picLocks noChangeAspect="1"/>
          </p:cNvPicPr>
          <p:nvPr/>
        </p:nvPicPr>
        <p:blipFill rotWithShape="1">
          <a:blip r:embed="rId2"/>
          <a:srcRect l="17511" t="13486" r="51432" b="8786"/>
          <a:stretch/>
        </p:blipFill>
        <p:spPr>
          <a:xfrm>
            <a:off x="330200" y="241299"/>
            <a:ext cx="6134100" cy="8635595"/>
          </a:xfrm>
          <a:prstGeom prst="rect">
            <a:avLst/>
          </a:prstGeom>
        </p:spPr>
      </p:pic>
      <p:pic>
        <p:nvPicPr>
          <p:cNvPr id="9" name="Picture 8">
            <a:extLst>
              <a:ext uri="{FF2B5EF4-FFF2-40B4-BE49-F238E27FC236}">
                <a16:creationId xmlns:a16="http://schemas.microsoft.com/office/drawing/2014/main" id="{587439F9-B47B-76E3-7E05-96C6C16ACCC4}"/>
              </a:ext>
            </a:extLst>
          </p:cNvPr>
          <p:cNvPicPr>
            <a:picLocks noChangeAspect="1"/>
          </p:cNvPicPr>
          <p:nvPr/>
        </p:nvPicPr>
        <p:blipFill rotWithShape="1">
          <a:blip r:embed="rId3"/>
          <a:srcRect l="24814" t="26626" r="23148" b="29588"/>
          <a:stretch/>
        </p:blipFill>
        <p:spPr>
          <a:xfrm>
            <a:off x="2412618" y="6692900"/>
            <a:ext cx="4051682" cy="1917700"/>
          </a:xfrm>
          <a:prstGeom prst="rect">
            <a:avLst/>
          </a:prstGeom>
        </p:spPr>
      </p:pic>
      <p:sp>
        <p:nvSpPr>
          <p:cNvPr id="2" name="Slide Number Placeholder 1">
            <a:extLst>
              <a:ext uri="{FF2B5EF4-FFF2-40B4-BE49-F238E27FC236}">
                <a16:creationId xmlns:a16="http://schemas.microsoft.com/office/drawing/2014/main" id="{839DCD9C-FA73-4CB1-43D9-E038EC26039C}"/>
              </a:ext>
            </a:extLst>
          </p:cNvPr>
          <p:cNvSpPr>
            <a:spLocks noGrp="1"/>
          </p:cNvSpPr>
          <p:nvPr>
            <p:ph type="sldNum" sz="quarter" idx="12"/>
          </p:nvPr>
        </p:nvSpPr>
        <p:spPr/>
        <p:txBody>
          <a:bodyPr/>
          <a:lstStyle/>
          <a:p>
            <a:fld id="{A49C798E-A141-4728-B2C1-C020555BD9EF}" type="slidenum">
              <a:rPr lang="en-GB" smtClean="0"/>
              <a:t>113</a:t>
            </a:fld>
            <a:endParaRPr lang="en-GB"/>
          </a:p>
        </p:txBody>
      </p:sp>
    </p:spTree>
    <p:extLst>
      <p:ext uri="{BB962C8B-B14F-4D97-AF65-F5344CB8AC3E}">
        <p14:creationId xmlns:p14="http://schemas.microsoft.com/office/powerpoint/2010/main" val="7057028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B89AC258-0850-5520-0289-67CEDC53587E}"/>
              </a:ext>
            </a:extLst>
          </p:cNvPr>
          <p:cNvPicPr>
            <a:picLocks noChangeAspect="1"/>
          </p:cNvPicPr>
          <p:nvPr/>
        </p:nvPicPr>
        <p:blipFill rotWithShape="1">
          <a:blip r:embed="rId2"/>
          <a:srcRect l="26667" t="14445" r="18148" b="15432"/>
          <a:stretch/>
        </p:blipFill>
        <p:spPr>
          <a:xfrm>
            <a:off x="279399" y="292100"/>
            <a:ext cx="6325435" cy="4521200"/>
          </a:xfrm>
          <a:prstGeom prst="rect">
            <a:avLst/>
          </a:prstGeom>
        </p:spPr>
      </p:pic>
      <p:pic>
        <p:nvPicPr>
          <p:cNvPr id="9" name="Picture 8">
            <a:extLst>
              <a:ext uri="{FF2B5EF4-FFF2-40B4-BE49-F238E27FC236}">
                <a16:creationId xmlns:a16="http://schemas.microsoft.com/office/drawing/2014/main" id="{05B68A81-EB08-8225-4A6D-5A515381120E}"/>
              </a:ext>
            </a:extLst>
          </p:cNvPr>
          <p:cNvPicPr>
            <a:picLocks noChangeAspect="1"/>
          </p:cNvPicPr>
          <p:nvPr/>
        </p:nvPicPr>
        <p:blipFill rotWithShape="1">
          <a:blip r:embed="rId3"/>
          <a:srcRect l="27037" t="14117" r="18333" b="42427"/>
          <a:stretch/>
        </p:blipFill>
        <p:spPr>
          <a:xfrm>
            <a:off x="1721266" y="660400"/>
            <a:ext cx="3746500" cy="1676400"/>
          </a:xfrm>
          <a:prstGeom prst="rect">
            <a:avLst/>
          </a:prstGeom>
        </p:spPr>
      </p:pic>
      <p:pic>
        <p:nvPicPr>
          <p:cNvPr id="10" name="Picture 9">
            <a:extLst>
              <a:ext uri="{FF2B5EF4-FFF2-40B4-BE49-F238E27FC236}">
                <a16:creationId xmlns:a16="http://schemas.microsoft.com/office/drawing/2014/main" id="{1A7AB349-144E-81EF-9B38-5225103C53C7}"/>
              </a:ext>
            </a:extLst>
          </p:cNvPr>
          <p:cNvPicPr>
            <a:picLocks noChangeAspect="1"/>
          </p:cNvPicPr>
          <p:nvPr/>
        </p:nvPicPr>
        <p:blipFill rotWithShape="1">
          <a:blip r:embed="rId3"/>
          <a:srcRect l="27037" t="55268" r="18333" b="9506"/>
          <a:stretch/>
        </p:blipFill>
        <p:spPr>
          <a:xfrm>
            <a:off x="851732" y="3556000"/>
            <a:ext cx="3746500" cy="1358900"/>
          </a:xfrm>
          <a:prstGeom prst="rect">
            <a:avLst/>
          </a:prstGeom>
        </p:spPr>
      </p:pic>
      <p:sp>
        <p:nvSpPr>
          <p:cNvPr id="2" name="Slide Number Placeholder 1">
            <a:extLst>
              <a:ext uri="{FF2B5EF4-FFF2-40B4-BE49-F238E27FC236}">
                <a16:creationId xmlns:a16="http://schemas.microsoft.com/office/drawing/2014/main" id="{18382395-362B-A324-D237-3F8BB2A50B7C}"/>
              </a:ext>
            </a:extLst>
          </p:cNvPr>
          <p:cNvSpPr>
            <a:spLocks noGrp="1"/>
          </p:cNvSpPr>
          <p:nvPr>
            <p:ph type="sldNum" sz="quarter" idx="12"/>
          </p:nvPr>
        </p:nvSpPr>
        <p:spPr/>
        <p:txBody>
          <a:bodyPr/>
          <a:lstStyle/>
          <a:p>
            <a:fld id="{A49C798E-A141-4728-B2C1-C020555BD9EF}" type="slidenum">
              <a:rPr lang="en-GB" smtClean="0"/>
              <a:t>114</a:t>
            </a:fld>
            <a:endParaRPr lang="en-GB"/>
          </a:p>
        </p:txBody>
      </p:sp>
    </p:spTree>
    <p:extLst>
      <p:ext uri="{BB962C8B-B14F-4D97-AF65-F5344CB8AC3E}">
        <p14:creationId xmlns:p14="http://schemas.microsoft.com/office/powerpoint/2010/main" val="22584067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42128"/>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787870812"/>
              </p:ext>
            </p:extLst>
          </p:nvPr>
        </p:nvGraphicFramePr>
        <p:xfrm>
          <a:off x="333375" y="5243488"/>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CAAC1A30-73BE-B5AD-B189-180D286A037D}"/>
              </a:ext>
            </a:extLst>
          </p:cNvPr>
          <p:cNvSpPr>
            <a:spLocks noGrp="1"/>
          </p:cNvSpPr>
          <p:nvPr>
            <p:ph type="sldNum" sz="quarter" idx="12"/>
          </p:nvPr>
        </p:nvSpPr>
        <p:spPr/>
        <p:txBody>
          <a:bodyPr/>
          <a:lstStyle/>
          <a:p>
            <a:fld id="{A49C798E-A141-4728-B2C1-C020555BD9EF}" type="slidenum">
              <a:rPr lang="en-GB" smtClean="0"/>
              <a:t>115</a:t>
            </a:fld>
            <a:endParaRPr lang="en-GB"/>
          </a:p>
        </p:txBody>
      </p:sp>
    </p:spTree>
    <p:extLst>
      <p:ext uri="{BB962C8B-B14F-4D97-AF65-F5344CB8AC3E}">
        <p14:creationId xmlns:p14="http://schemas.microsoft.com/office/powerpoint/2010/main" val="32460568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273050" y="4853970"/>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1251381837"/>
              </p:ext>
            </p:extLst>
          </p:nvPr>
        </p:nvGraphicFramePr>
        <p:xfrm>
          <a:off x="333375" y="52268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06E109B8-3A16-AF2F-BFEB-DFFE56A7BCEB}"/>
              </a:ext>
            </a:extLst>
          </p:cNvPr>
          <p:cNvSpPr>
            <a:spLocks noGrp="1"/>
          </p:cNvSpPr>
          <p:nvPr>
            <p:ph type="sldNum" sz="quarter" idx="12"/>
          </p:nvPr>
        </p:nvSpPr>
        <p:spPr/>
        <p:txBody>
          <a:bodyPr/>
          <a:lstStyle/>
          <a:p>
            <a:fld id="{A49C798E-A141-4728-B2C1-C020555BD9EF}" type="slidenum">
              <a:rPr lang="en-GB" smtClean="0"/>
              <a:t>116</a:t>
            </a:fld>
            <a:endParaRPr lang="en-GB"/>
          </a:p>
        </p:txBody>
      </p:sp>
    </p:spTree>
    <p:extLst>
      <p:ext uri="{BB962C8B-B14F-4D97-AF65-F5344CB8AC3E}">
        <p14:creationId xmlns:p14="http://schemas.microsoft.com/office/powerpoint/2010/main" val="7545064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2270454178"/>
              </p:ext>
            </p:extLst>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B8C316BA-B1DA-2444-7123-F0386FE285DE}"/>
              </a:ext>
            </a:extLst>
          </p:cNvPr>
          <p:cNvSpPr>
            <a:spLocks noGrp="1"/>
          </p:cNvSpPr>
          <p:nvPr>
            <p:ph type="sldNum" sz="quarter" idx="12"/>
          </p:nvPr>
        </p:nvSpPr>
        <p:spPr/>
        <p:txBody>
          <a:bodyPr/>
          <a:lstStyle/>
          <a:p>
            <a:fld id="{A49C798E-A141-4728-B2C1-C020555BD9EF}" type="slidenum">
              <a:rPr lang="en-GB" smtClean="0"/>
              <a:t>117</a:t>
            </a:fld>
            <a:endParaRPr lang="en-GB"/>
          </a:p>
        </p:txBody>
      </p:sp>
    </p:spTree>
    <p:extLst>
      <p:ext uri="{BB962C8B-B14F-4D97-AF65-F5344CB8AC3E}">
        <p14:creationId xmlns:p14="http://schemas.microsoft.com/office/powerpoint/2010/main" val="18607767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2DECDDA5-3DFB-3F88-6F03-4A0E3A532035}"/>
              </a:ext>
            </a:extLst>
          </p:cNvPr>
          <p:cNvSpPr>
            <a:spLocks noGrp="1"/>
          </p:cNvSpPr>
          <p:nvPr>
            <p:ph type="sldNum" sz="quarter" idx="12"/>
          </p:nvPr>
        </p:nvSpPr>
        <p:spPr/>
        <p:txBody>
          <a:bodyPr/>
          <a:lstStyle/>
          <a:p>
            <a:fld id="{A49C798E-A141-4728-B2C1-C020555BD9EF}" type="slidenum">
              <a:rPr lang="en-GB" smtClean="0"/>
              <a:t>118</a:t>
            </a:fld>
            <a:endParaRPr lang="en-GB"/>
          </a:p>
        </p:txBody>
      </p:sp>
    </p:spTree>
    <p:extLst>
      <p:ext uri="{BB962C8B-B14F-4D97-AF65-F5344CB8AC3E}">
        <p14:creationId xmlns:p14="http://schemas.microsoft.com/office/powerpoint/2010/main" val="14659535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04831B77-45A7-FEF6-D894-0E9244CBCF27}"/>
              </a:ext>
            </a:extLst>
          </p:cNvPr>
          <p:cNvSpPr>
            <a:spLocks noGrp="1"/>
          </p:cNvSpPr>
          <p:nvPr>
            <p:ph type="sldNum" sz="quarter" idx="12"/>
          </p:nvPr>
        </p:nvSpPr>
        <p:spPr/>
        <p:txBody>
          <a:bodyPr/>
          <a:lstStyle/>
          <a:p>
            <a:fld id="{A49C798E-A141-4728-B2C1-C020555BD9EF}" type="slidenum">
              <a:rPr lang="en-GB" smtClean="0"/>
              <a:t>119</a:t>
            </a:fld>
            <a:endParaRPr lang="en-GB"/>
          </a:p>
        </p:txBody>
      </p:sp>
    </p:spTree>
    <p:extLst>
      <p:ext uri="{BB962C8B-B14F-4D97-AF65-F5344CB8AC3E}">
        <p14:creationId xmlns:p14="http://schemas.microsoft.com/office/powerpoint/2010/main" val="1057660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Contrasting concepts: Types of wave</a:t>
            </a:r>
            <a:endParaRPr lang="en-GB" sz="1200" dirty="0">
              <a:solidFill>
                <a:schemeClr val="tx1"/>
              </a:solidFill>
            </a:endParaRPr>
          </a:p>
          <a:p>
            <a:pPr>
              <a:lnSpc>
                <a:spcPct val="150000"/>
              </a:lnSpc>
            </a:pPr>
            <a:r>
              <a:rPr lang="en-GB" sz="1200" b="1" dirty="0">
                <a:solidFill>
                  <a:schemeClr val="tx1"/>
                </a:solidFill>
              </a:rPr>
              <a:t>I DO:</a:t>
            </a:r>
            <a:r>
              <a:rPr lang="en-GB" sz="1200" dirty="0">
                <a:solidFill>
                  <a:schemeClr val="tx1"/>
                </a:solidFill>
              </a:rPr>
              <a:t> Compare the movement of the two types of wave</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WE DO: </a:t>
            </a:r>
            <a:r>
              <a:rPr lang="en-GB" sz="1200" dirty="0">
                <a:solidFill>
                  <a:schemeClr val="tx1"/>
                </a:solidFill>
              </a:rPr>
              <a:t>Compare the function of the two wave types.</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YOU DO: </a:t>
            </a:r>
            <a:r>
              <a:rPr lang="en-GB" sz="1200" dirty="0">
                <a:solidFill>
                  <a:schemeClr val="tx1"/>
                </a:solidFill>
              </a:rPr>
              <a:t>Compare the features of the two wave types.</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YOU DO:</a:t>
            </a:r>
            <a:r>
              <a:rPr lang="en-GB" sz="1200" dirty="0">
                <a:solidFill>
                  <a:schemeClr val="tx1"/>
                </a:solidFill>
              </a:rPr>
              <a:t> Compare seismic P (primary) and S (secondary) waves.</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YOU DO:</a:t>
            </a:r>
            <a:r>
              <a:rPr lang="en-GB" sz="1200" dirty="0">
                <a:solidFill>
                  <a:schemeClr val="tx1"/>
                </a:solidFill>
              </a:rPr>
              <a:t> Compare the transmission of energy and matter by both types of wave</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dirty="0">
                <a:solidFill>
                  <a:schemeClr val="tx1"/>
                </a:solidFill>
              </a:rPr>
              <a:t>.……………………………………………………………………............................................................................................... …………………………………………………………………………………………………………………………………………………………........</a:t>
            </a:r>
          </a:p>
          <a:p>
            <a:endParaRPr lang="en-GB" sz="1200" b="1" dirty="0">
              <a:solidFill>
                <a:schemeClr val="tx1"/>
              </a:solidFill>
            </a:endParaRPr>
          </a:p>
        </p:txBody>
      </p:sp>
      <p:sp>
        <p:nvSpPr>
          <p:cNvPr id="2" name="TextBox 1">
            <a:extLst>
              <a:ext uri="{FF2B5EF4-FFF2-40B4-BE49-F238E27FC236}">
                <a16:creationId xmlns:a16="http://schemas.microsoft.com/office/drawing/2014/main" id="{D42BE7C3-0CF8-C3BD-628C-6962AD01D4D9}"/>
              </a:ext>
            </a:extLst>
          </p:cNvPr>
          <p:cNvSpPr txBox="1"/>
          <p:nvPr/>
        </p:nvSpPr>
        <p:spPr>
          <a:xfrm>
            <a:off x="457199" y="794767"/>
            <a:ext cx="5943601" cy="461665"/>
          </a:xfrm>
          <a:prstGeom prst="rect">
            <a:avLst/>
          </a:prstGeom>
          <a:solidFill>
            <a:schemeClr val="bg1"/>
          </a:solidFill>
          <a:ln>
            <a:solidFill>
              <a:schemeClr val="tx1"/>
            </a:solidFill>
          </a:ln>
        </p:spPr>
        <p:txBody>
          <a:bodyPr wrap="square" rtlCol="0">
            <a:spAutoFit/>
          </a:bodyPr>
          <a:lstStyle/>
          <a:p>
            <a:r>
              <a:rPr lang="en-GB" sz="1200" dirty="0"/>
              <a:t>Longitudinal waves - the vibrations are parallel to the direction of wave travel.</a:t>
            </a:r>
          </a:p>
          <a:p>
            <a:r>
              <a:rPr lang="en-GB" sz="1200" dirty="0"/>
              <a:t>Transverse waves -the vibrations are at right angles to the direction of wave travel.</a:t>
            </a:r>
          </a:p>
        </p:txBody>
      </p:sp>
      <p:sp>
        <p:nvSpPr>
          <p:cNvPr id="3" name="TextBox 2">
            <a:extLst>
              <a:ext uri="{FF2B5EF4-FFF2-40B4-BE49-F238E27FC236}">
                <a16:creationId xmlns:a16="http://schemas.microsoft.com/office/drawing/2014/main" id="{387A28CE-72E4-C6FD-8DA8-699C6419B3CF}"/>
              </a:ext>
            </a:extLst>
          </p:cNvPr>
          <p:cNvSpPr txBox="1"/>
          <p:nvPr/>
        </p:nvSpPr>
        <p:spPr>
          <a:xfrm>
            <a:off x="457198" y="2178399"/>
            <a:ext cx="5943601" cy="738664"/>
          </a:xfrm>
          <a:prstGeom prst="rect">
            <a:avLst/>
          </a:prstGeom>
          <a:solidFill>
            <a:schemeClr val="bg1"/>
          </a:solidFill>
          <a:ln>
            <a:solidFill>
              <a:schemeClr val="tx1"/>
            </a:solidFill>
          </a:ln>
        </p:spPr>
        <p:txBody>
          <a:bodyPr wrap="square" rtlCol="0">
            <a:spAutoFit/>
          </a:bodyPr>
          <a:lstStyle/>
          <a:p>
            <a:pPr fontAlgn="base">
              <a:lnSpc>
                <a:spcPct val="150000"/>
              </a:lnSpc>
            </a:pPr>
            <a:r>
              <a:rPr lang="en-GB" sz="1200" dirty="0"/>
              <a:t>Longitudinal waves – </a:t>
            </a:r>
            <a:r>
              <a:rPr lang="en-GB" sz="1200" b="0" i="0" kern="1200" dirty="0">
                <a:solidFill>
                  <a:schemeClr val="tx1"/>
                </a:solidFill>
                <a:effectLst/>
                <a:latin typeface="+mn-lt"/>
                <a:ea typeface="+mn-ea"/>
                <a:cs typeface="+mn-cs"/>
              </a:rPr>
              <a:t>sound waves, ultrasound waves, seismic P-waves</a:t>
            </a:r>
          </a:p>
          <a:p>
            <a:endParaRPr lang="en-GB" sz="1200" dirty="0"/>
          </a:p>
          <a:p>
            <a:r>
              <a:rPr lang="en-GB" sz="1200" dirty="0"/>
              <a:t>Transverse waves  - seismic S –waves ,water waves, Mexican wave, electromagnetic waves</a:t>
            </a:r>
          </a:p>
        </p:txBody>
      </p:sp>
      <p:sp>
        <p:nvSpPr>
          <p:cNvPr id="5" name="TextBox 4">
            <a:extLst>
              <a:ext uri="{FF2B5EF4-FFF2-40B4-BE49-F238E27FC236}">
                <a16:creationId xmlns:a16="http://schemas.microsoft.com/office/drawing/2014/main" id="{C101892C-4302-0B13-5274-1A106448D787}"/>
              </a:ext>
            </a:extLst>
          </p:cNvPr>
          <p:cNvSpPr txBox="1"/>
          <p:nvPr/>
        </p:nvSpPr>
        <p:spPr>
          <a:xfrm>
            <a:off x="457197" y="3694378"/>
            <a:ext cx="5943601" cy="738664"/>
          </a:xfrm>
          <a:prstGeom prst="rect">
            <a:avLst/>
          </a:prstGeom>
          <a:solidFill>
            <a:schemeClr val="bg1"/>
          </a:solidFill>
          <a:ln>
            <a:solidFill>
              <a:schemeClr val="tx1"/>
            </a:solidFill>
          </a:ln>
        </p:spPr>
        <p:txBody>
          <a:bodyPr wrap="square" rtlCol="0">
            <a:spAutoFit/>
          </a:bodyPr>
          <a:lstStyle/>
          <a:p>
            <a:pPr fontAlgn="base">
              <a:lnSpc>
                <a:spcPct val="150000"/>
              </a:lnSpc>
            </a:pPr>
            <a:r>
              <a:rPr lang="en-GB" sz="1200" dirty="0"/>
              <a:t>Longitudinal waves – </a:t>
            </a:r>
            <a:r>
              <a:rPr lang="en-GB" sz="1200" b="0" i="0" kern="1200" dirty="0">
                <a:solidFill>
                  <a:schemeClr val="tx1"/>
                </a:solidFill>
                <a:effectLst/>
                <a:latin typeface="+mn-lt"/>
                <a:ea typeface="+mn-ea"/>
                <a:cs typeface="+mn-cs"/>
              </a:rPr>
              <a:t>compressions, rarefactions</a:t>
            </a:r>
          </a:p>
          <a:p>
            <a:endParaRPr lang="en-GB" sz="1200" dirty="0"/>
          </a:p>
          <a:p>
            <a:r>
              <a:rPr lang="en-GB" sz="1200" dirty="0"/>
              <a:t>Transverse waves  - crests &amp; troughs</a:t>
            </a:r>
          </a:p>
        </p:txBody>
      </p:sp>
      <p:sp>
        <p:nvSpPr>
          <p:cNvPr id="6" name="TextBox 5">
            <a:extLst>
              <a:ext uri="{FF2B5EF4-FFF2-40B4-BE49-F238E27FC236}">
                <a16:creationId xmlns:a16="http://schemas.microsoft.com/office/drawing/2014/main" id="{8F970C0F-5279-2874-8DAF-4EB662FBF6FC}"/>
              </a:ext>
            </a:extLst>
          </p:cNvPr>
          <p:cNvSpPr txBox="1"/>
          <p:nvPr/>
        </p:nvSpPr>
        <p:spPr>
          <a:xfrm>
            <a:off x="457196" y="5034124"/>
            <a:ext cx="5943601" cy="738664"/>
          </a:xfrm>
          <a:prstGeom prst="rect">
            <a:avLst/>
          </a:prstGeom>
          <a:solidFill>
            <a:schemeClr val="bg1"/>
          </a:solidFill>
          <a:ln>
            <a:solidFill>
              <a:schemeClr val="tx1"/>
            </a:solidFill>
          </a:ln>
        </p:spPr>
        <p:txBody>
          <a:bodyPr wrap="square" rtlCol="0">
            <a:spAutoFit/>
          </a:bodyPr>
          <a:lstStyle/>
          <a:p>
            <a:pPr fontAlgn="base">
              <a:lnSpc>
                <a:spcPct val="150000"/>
              </a:lnSpc>
            </a:pPr>
            <a:r>
              <a:rPr lang="en-GB" sz="1200" dirty="0"/>
              <a:t>P waves = Longitudinal waves  - move in same direction as transfer of energy</a:t>
            </a:r>
            <a:endParaRPr lang="en-GB" sz="1200" b="0" i="0" kern="1200" dirty="0">
              <a:solidFill>
                <a:schemeClr val="tx1"/>
              </a:solidFill>
              <a:effectLst/>
              <a:latin typeface="+mn-lt"/>
              <a:ea typeface="+mn-ea"/>
              <a:cs typeface="+mn-cs"/>
            </a:endParaRPr>
          </a:p>
          <a:p>
            <a:endParaRPr lang="en-GB" sz="1200" dirty="0"/>
          </a:p>
          <a:p>
            <a:r>
              <a:rPr lang="en-GB" sz="1200" dirty="0"/>
              <a:t>S waves = Transverse waves  - waves move at 90</a:t>
            </a:r>
            <a:r>
              <a:rPr lang="en-GB" sz="1200" baseline="30000" dirty="0"/>
              <a:t>0 </a:t>
            </a:r>
            <a:r>
              <a:rPr lang="en-GB" sz="1200" dirty="0"/>
              <a:t> to the direction of energy transfer</a:t>
            </a:r>
          </a:p>
        </p:txBody>
      </p:sp>
      <p:sp>
        <p:nvSpPr>
          <p:cNvPr id="7" name="TextBox 6">
            <a:extLst>
              <a:ext uri="{FF2B5EF4-FFF2-40B4-BE49-F238E27FC236}">
                <a16:creationId xmlns:a16="http://schemas.microsoft.com/office/drawing/2014/main" id="{18436674-4A32-A9D0-20E8-34AF9B65FAA0}"/>
              </a:ext>
            </a:extLst>
          </p:cNvPr>
          <p:cNvSpPr txBox="1"/>
          <p:nvPr/>
        </p:nvSpPr>
        <p:spPr>
          <a:xfrm>
            <a:off x="379223" y="6455489"/>
            <a:ext cx="5943601" cy="617733"/>
          </a:xfrm>
          <a:prstGeom prst="rect">
            <a:avLst/>
          </a:prstGeom>
          <a:solidFill>
            <a:schemeClr val="bg1"/>
          </a:solidFill>
          <a:ln>
            <a:solidFill>
              <a:schemeClr val="tx1"/>
            </a:solidFill>
          </a:ln>
        </p:spPr>
        <p:txBody>
          <a:bodyPr wrap="square" rtlCol="0">
            <a:spAutoFit/>
          </a:bodyPr>
          <a:lstStyle/>
          <a:p>
            <a:pPr fontAlgn="base">
              <a:lnSpc>
                <a:spcPct val="150000"/>
              </a:lnSpc>
            </a:pPr>
            <a:r>
              <a:rPr lang="en-GB" sz="1200" dirty="0"/>
              <a:t>Both types of wave transfer</a:t>
            </a:r>
            <a:r>
              <a:rPr lang="en-GB" sz="1200" b="0" i="0" kern="1200" dirty="0">
                <a:solidFill>
                  <a:schemeClr val="tx1"/>
                </a:solidFill>
                <a:effectLst/>
                <a:latin typeface="+mn-lt"/>
                <a:ea typeface="+mn-ea"/>
                <a:cs typeface="+mn-cs"/>
              </a:rPr>
              <a:t> energy AND matter. Longitudinal REQUIRE a medium/ particles to travel through but </a:t>
            </a:r>
            <a:r>
              <a:rPr lang="en-GB" sz="1200" dirty="0"/>
              <a:t>Transverse waves  do NOT need matter- can travel through a vacuum</a:t>
            </a:r>
          </a:p>
        </p:txBody>
      </p:sp>
      <p:sp>
        <p:nvSpPr>
          <p:cNvPr id="8" name="Slide Number Placeholder 7">
            <a:extLst>
              <a:ext uri="{FF2B5EF4-FFF2-40B4-BE49-F238E27FC236}">
                <a16:creationId xmlns:a16="http://schemas.microsoft.com/office/drawing/2014/main" id="{0A2C1CCF-D18F-B0BE-CF05-353231A9C709}"/>
              </a:ext>
            </a:extLst>
          </p:cNvPr>
          <p:cNvSpPr>
            <a:spLocks noGrp="1"/>
          </p:cNvSpPr>
          <p:nvPr>
            <p:ph type="sldNum" sz="quarter" idx="12"/>
          </p:nvPr>
        </p:nvSpPr>
        <p:spPr/>
        <p:txBody>
          <a:bodyPr/>
          <a:lstStyle/>
          <a:p>
            <a:fld id="{A49C798E-A141-4728-B2C1-C020555BD9EF}" type="slidenum">
              <a:rPr lang="en-GB" smtClean="0"/>
              <a:t>12</a:t>
            </a:fld>
            <a:endParaRPr lang="en-GB"/>
          </a:p>
        </p:txBody>
      </p:sp>
    </p:spTree>
    <p:extLst>
      <p:ext uri="{BB962C8B-B14F-4D97-AF65-F5344CB8AC3E}">
        <p14:creationId xmlns:p14="http://schemas.microsoft.com/office/powerpoint/2010/main" val="15766301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36E14F35-8206-AAAF-1B16-DDA4122E83D1}"/>
              </a:ext>
            </a:extLst>
          </p:cNvPr>
          <p:cNvSpPr>
            <a:spLocks noGrp="1"/>
          </p:cNvSpPr>
          <p:nvPr>
            <p:ph type="sldNum" sz="quarter" idx="12"/>
          </p:nvPr>
        </p:nvSpPr>
        <p:spPr/>
        <p:txBody>
          <a:bodyPr/>
          <a:lstStyle/>
          <a:p>
            <a:fld id="{A49C798E-A141-4728-B2C1-C020555BD9EF}" type="slidenum">
              <a:rPr lang="en-GB" smtClean="0"/>
              <a:t>120</a:t>
            </a:fld>
            <a:endParaRPr lang="en-GB"/>
          </a:p>
        </p:txBody>
      </p:sp>
    </p:spTree>
    <p:extLst>
      <p:ext uri="{BB962C8B-B14F-4D97-AF65-F5344CB8AC3E}">
        <p14:creationId xmlns:p14="http://schemas.microsoft.com/office/powerpoint/2010/main" val="221772886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247EED21-4D46-65AE-1354-E8FAAFC3B887}"/>
              </a:ext>
            </a:extLst>
          </p:cNvPr>
          <p:cNvSpPr>
            <a:spLocks noGrp="1"/>
          </p:cNvSpPr>
          <p:nvPr>
            <p:ph type="sldNum" sz="quarter" idx="12"/>
          </p:nvPr>
        </p:nvSpPr>
        <p:spPr/>
        <p:txBody>
          <a:bodyPr/>
          <a:lstStyle/>
          <a:p>
            <a:fld id="{A49C798E-A141-4728-B2C1-C020555BD9EF}" type="slidenum">
              <a:rPr lang="en-GB" smtClean="0"/>
              <a:t>121</a:t>
            </a:fld>
            <a:endParaRPr lang="en-GB"/>
          </a:p>
        </p:txBody>
      </p:sp>
    </p:spTree>
    <p:extLst>
      <p:ext uri="{BB962C8B-B14F-4D97-AF65-F5344CB8AC3E}">
        <p14:creationId xmlns:p14="http://schemas.microsoft.com/office/powerpoint/2010/main" val="372699166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150918A3-4C48-4ABF-D1D5-0828659B7F6B}"/>
              </a:ext>
            </a:extLst>
          </p:cNvPr>
          <p:cNvSpPr>
            <a:spLocks noGrp="1"/>
          </p:cNvSpPr>
          <p:nvPr>
            <p:ph type="sldNum" sz="quarter" idx="12"/>
          </p:nvPr>
        </p:nvSpPr>
        <p:spPr/>
        <p:txBody>
          <a:bodyPr/>
          <a:lstStyle/>
          <a:p>
            <a:fld id="{A49C798E-A141-4728-B2C1-C020555BD9EF}" type="slidenum">
              <a:rPr lang="en-GB" smtClean="0"/>
              <a:t>122</a:t>
            </a:fld>
            <a:endParaRPr lang="en-GB"/>
          </a:p>
        </p:txBody>
      </p:sp>
    </p:spTree>
    <p:extLst>
      <p:ext uri="{BB962C8B-B14F-4D97-AF65-F5344CB8AC3E}">
        <p14:creationId xmlns:p14="http://schemas.microsoft.com/office/powerpoint/2010/main" val="25540577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1</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1023500172"/>
              </p:ext>
            </p:extLst>
          </p:nvPr>
        </p:nvGraphicFramePr>
        <p:xfrm>
          <a:off x="339724" y="1815415"/>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7" name="Slide Number Placeholder 6">
            <a:extLst>
              <a:ext uri="{FF2B5EF4-FFF2-40B4-BE49-F238E27FC236}">
                <a16:creationId xmlns:a16="http://schemas.microsoft.com/office/drawing/2014/main" id="{FB27A98F-100E-74F5-9FEB-F4076FF96B81}"/>
              </a:ext>
            </a:extLst>
          </p:cNvPr>
          <p:cNvSpPr>
            <a:spLocks noGrp="1"/>
          </p:cNvSpPr>
          <p:nvPr>
            <p:ph type="sldNum" sz="quarter" idx="12"/>
          </p:nvPr>
        </p:nvSpPr>
        <p:spPr/>
        <p:txBody>
          <a:bodyPr/>
          <a:lstStyle/>
          <a:p>
            <a:fld id="{A49C798E-A141-4728-B2C1-C020555BD9EF}" type="slidenum">
              <a:rPr lang="en-GB" smtClean="0"/>
              <a:t>123</a:t>
            </a:fld>
            <a:endParaRPr lang="en-GB"/>
          </a:p>
        </p:txBody>
      </p:sp>
    </p:spTree>
    <p:extLst>
      <p:ext uri="{BB962C8B-B14F-4D97-AF65-F5344CB8AC3E}">
        <p14:creationId xmlns:p14="http://schemas.microsoft.com/office/powerpoint/2010/main" val="335744520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2</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3845010150"/>
              </p:ext>
            </p:extLst>
          </p:nvPr>
        </p:nvGraphicFramePr>
        <p:xfrm>
          <a:off x="339724" y="1825613"/>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7" name="Slide Number Placeholder 6">
            <a:extLst>
              <a:ext uri="{FF2B5EF4-FFF2-40B4-BE49-F238E27FC236}">
                <a16:creationId xmlns:a16="http://schemas.microsoft.com/office/drawing/2014/main" id="{7C60C69D-9C65-8885-51B1-942E1E150307}"/>
              </a:ext>
            </a:extLst>
          </p:cNvPr>
          <p:cNvSpPr>
            <a:spLocks noGrp="1"/>
          </p:cNvSpPr>
          <p:nvPr>
            <p:ph type="sldNum" sz="quarter" idx="12"/>
          </p:nvPr>
        </p:nvSpPr>
        <p:spPr/>
        <p:txBody>
          <a:bodyPr/>
          <a:lstStyle/>
          <a:p>
            <a:fld id="{A49C798E-A141-4728-B2C1-C020555BD9EF}" type="slidenum">
              <a:rPr lang="en-GB" smtClean="0"/>
              <a:t>124</a:t>
            </a:fld>
            <a:endParaRPr lang="en-GB"/>
          </a:p>
        </p:txBody>
      </p:sp>
    </p:spTree>
    <p:extLst>
      <p:ext uri="{BB962C8B-B14F-4D97-AF65-F5344CB8AC3E}">
        <p14:creationId xmlns:p14="http://schemas.microsoft.com/office/powerpoint/2010/main" val="284434312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3</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3856712308"/>
              </p:ext>
            </p:extLst>
          </p:nvPr>
        </p:nvGraphicFramePr>
        <p:xfrm>
          <a:off x="339724" y="1798318"/>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7" name="Slide Number Placeholder 6">
            <a:extLst>
              <a:ext uri="{FF2B5EF4-FFF2-40B4-BE49-F238E27FC236}">
                <a16:creationId xmlns:a16="http://schemas.microsoft.com/office/drawing/2014/main" id="{15B8514F-AF8E-09B8-AFF9-8BE3A8D27B56}"/>
              </a:ext>
            </a:extLst>
          </p:cNvPr>
          <p:cNvSpPr>
            <a:spLocks noGrp="1"/>
          </p:cNvSpPr>
          <p:nvPr>
            <p:ph type="sldNum" sz="quarter" idx="12"/>
          </p:nvPr>
        </p:nvSpPr>
        <p:spPr/>
        <p:txBody>
          <a:bodyPr/>
          <a:lstStyle/>
          <a:p>
            <a:fld id="{A49C798E-A141-4728-B2C1-C020555BD9EF}" type="slidenum">
              <a:rPr lang="en-GB" smtClean="0"/>
              <a:t>125</a:t>
            </a:fld>
            <a:endParaRPr lang="en-GB"/>
          </a:p>
        </p:txBody>
      </p:sp>
    </p:spTree>
    <p:extLst>
      <p:ext uri="{BB962C8B-B14F-4D97-AF65-F5344CB8AC3E}">
        <p14:creationId xmlns:p14="http://schemas.microsoft.com/office/powerpoint/2010/main" val="55482411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01AD314A-9FFB-1086-5528-4F629A89B42E}"/>
              </a:ext>
            </a:extLst>
          </p:cNvPr>
          <p:cNvSpPr>
            <a:spLocks noGrp="1"/>
          </p:cNvSpPr>
          <p:nvPr>
            <p:ph type="sldNum" sz="quarter" idx="12"/>
          </p:nvPr>
        </p:nvSpPr>
        <p:spPr/>
        <p:txBody>
          <a:bodyPr/>
          <a:lstStyle/>
          <a:p>
            <a:fld id="{A49C798E-A141-4728-B2C1-C020555BD9EF}" type="slidenum">
              <a:rPr lang="en-GB" smtClean="0"/>
              <a:t>126</a:t>
            </a:fld>
            <a:endParaRPr lang="en-GB"/>
          </a:p>
        </p:txBody>
      </p:sp>
    </p:spTree>
    <p:extLst>
      <p:ext uri="{BB962C8B-B14F-4D97-AF65-F5344CB8AC3E}">
        <p14:creationId xmlns:p14="http://schemas.microsoft.com/office/powerpoint/2010/main" val="4085562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61A1344B-7A17-02B6-0D11-F97A228593D5}"/>
              </a:ext>
            </a:extLst>
          </p:cNvPr>
          <p:cNvSpPr>
            <a:spLocks noGrp="1"/>
          </p:cNvSpPr>
          <p:nvPr>
            <p:ph type="sldNum" sz="quarter" idx="12"/>
          </p:nvPr>
        </p:nvSpPr>
        <p:spPr/>
        <p:txBody>
          <a:bodyPr/>
          <a:lstStyle/>
          <a:p>
            <a:fld id="{A49C798E-A141-4728-B2C1-C020555BD9EF}" type="slidenum">
              <a:rPr lang="en-GB" smtClean="0"/>
              <a:t>127</a:t>
            </a:fld>
            <a:endParaRPr lang="en-GB"/>
          </a:p>
        </p:txBody>
      </p:sp>
    </p:spTree>
    <p:extLst>
      <p:ext uri="{BB962C8B-B14F-4D97-AF65-F5344CB8AC3E}">
        <p14:creationId xmlns:p14="http://schemas.microsoft.com/office/powerpoint/2010/main" val="131821952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FB0BB062-8A62-1BBE-A7FF-2DE5D421C7C4}"/>
              </a:ext>
            </a:extLst>
          </p:cNvPr>
          <p:cNvSpPr>
            <a:spLocks noGrp="1"/>
          </p:cNvSpPr>
          <p:nvPr>
            <p:ph type="sldNum" sz="quarter" idx="12"/>
          </p:nvPr>
        </p:nvSpPr>
        <p:spPr/>
        <p:txBody>
          <a:bodyPr/>
          <a:lstStyle/>
          <a:p>
            <a:fld id="{A49C798E-A141-4728-B2C1-C020555BD9EF}" type="slidenum">
              <a:rPr lang="en-GB" smtClean="0"/>
              <a:t>128</a:t>
            </a:fld>
            <a:endParaRPr lang="en-GB"/>
          </a:p>
        </p:txBody>
      </p:sp>
    </p:spTree>
    <p:extLst>
      <p:ext uri="{BB962C8B-B14F-4D97-AF65-F5344CB8AC3E}">
        <p14:creationId xmlns:p14="http://schemas.microsoft.com/office/powerpoint/2010/main" val="33833372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299D62BE-7362-76F9-BAB5-996462D77C7F}"/>
              </a:ext>
            </a:extLst>
          </p:cNvPr>
          <p:cNvSpPr>
            <a:spLocks noGrp="1"/>
          </p:cNvSpPr>
          <p:nvPr>
            <p:ph type="sldNum" sz="quarter" idx="12"/>
          </p:nvPr>
        </p:nvSpPr>
        <p:spPr/>
        <p:txBody>
          <a:bodyPr/>
          <a:lstStyle/>
          <a:p>
            <a:fld id="{A49C798E-A141-4728-B2C1-C020555BD9EF}" type="slidenum">
              <a:rPr lang="en-GB" smtClean="0"/>
              <a:t>129</a:t>
            </a:fld>
            <a:endParaRPr lang="en-GB"/>
          </a:p>
        </p:txBody>
      </p:sp>
    </p:spTree>
    <p:extLst>
      <p:ext uri="{BB962C8B-B14F-4D97-AF65-F5344CB8AC3E}">
        <p14:creationId xmlns:p14="http://schemas.microsoft.com/office/powerpoint/2010/main" val="50070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Spaced Retrieval – Types of wave</a:t>
            </a:r>
          </a:p>
          <a:p>
            <a:pPr>
              <a:lnSpc>
                <a:spcPct val="150000"/>
              </a:lnSpc>
            </a:pPr>
            <a:r>
              <a:rPr lang="en-GB" sz="1200" dirty="0">
                <a:solidFill>
                  <a:schemeClr val="tx1"/>
                </a:solidFill>
              </a:rPr>
              <a:t>Waves transfer energy between energy stores. What can you remember about energy stores &amp; transfers?</a:t>
            </a:r>
          </a:p>
          <a:p>
            <a:pPr>
              <a:lnSpc>
                <a:spcPct val="150000"/>
              </a:lnSpc>
            </a:pPr>
            <a:r>
              <a:rPr lang="en-GB" sz="1200" dirty="0">
                <a:solidFill>
                  <a:schemeClr val="tx1"/>
                </a:solidFill>
              </a:rPr>
              <a:t>1. What is meant by the term ‘an energy store?</a:t>
            </a:r>
          </a:p>
          <a:p>
            <a:pPr>
              <a:lnSpc>
                <a:spcPct val="150000"/>
              </a:lnSpc>
            </a:pPr>
            <a:r>
              <a:rPr lang="en-GB" sz="1200" dirty="0">
                <a:solidFill>
                  <a:schemeClr val="tx1"/>
                </a:solidFill>
              </a:rPr>
              <a:t>………………………………………………………………………………………………………………………………………………….…..……......…………………………………………………………………………………………………………………………………………….……..………….</a:t>
            </a:r>
          </a:p>
          <a:p>
            <a:pPr>
              <a:lnSpc>
                <a:spcPct val="150000"/>
              </a:lnSpc>
            </a:pPr>
            <a:r>
              <a:rPr lang="en-GB" sz="1200" dirty="0">
                <a:solidFill>
                  <a:schemeClr val="tx1"/>
                </a:solidFill>
              </a:rPr>
              <a:t>2. What is meant by an energy transfer? ………………………………………………………………………………………………………………………………………………….…..……......…………………………………………………………………………………………………………………………………………….……..………….</a:t>
            </a:r>
          </a:p>
          <a:p>
            <a:pPr>
              <a:lnSpc>
                <a:spcPct val="150000"/>
              </a:lnSpc>
            </a:pPr>
            <a:r>
              <a:rPr lang="en-GB" sz="1200" dirty="0">
                <a:solidFill>
                  <a:schemeClr val="tx1"/>
                </a:solidFill>
              </a:rPr>
              <a:t>3. What is meant by a closed system? ………………………………………………………………………………………………………………………………………………….…..……......…………………………………………………………………………………………………………………………………………….……..………….</a:t>
            </a:r>
          </a:p>
          <a:p>
            <a:pPr>
              <a:lnSpc>
                <a:spcPct val="150000"/>
              </a:lnSpc>
            </a:pPr>
            <a:r>
              <a:rPr lang="en-GB" sz="1200" dirty="0">
                <a:solidFill>
                  <a:schemeClr val="tx1"/>
                </a:solidFill>
              </a:rPr>
              <a:t>4.Name the energy store in food, fuel ………………………………………………………………………………………………………………………………………………….…..…….....</a:t>
            </a:r>
          </a:p>
          <a:p>
            <a:pPr>
              <a:lnSpc>
                <a:spcPct val="150000"/>
              </a:lnSpc>
            </a:pPr>
            <a:r>
              <a:rPr lang="en-GB" sz="1200" dirty="0">
                <a:solidFill>
                  <a:schemeClr val="tx1"/>
                </a:solidFill>
              </a:rPr>
              <a:t>5. If an object gains height, which energy store increases? ………………………………………………………………………………………………………………………………………………….…..……..... 6.What is meant by an ‘ energy pathway’?</a:t>
            </a:r>
          </a:p>
          <a:p>
            <a:pPr>
              <a:lnSpc>
                <a:spcPct val="150000"/>
              </a:lnSpc>
            </a:pPr>
            <a:r>
              <a:rPr lang="en-GB" sz="1200" dirty="0">
                <a:solidFill>
                  <a:schemeClr val="tx1"/>
                </a:solidFill>
              </a:rPr>
              <a:t>………………………………………………………………………………………………………………………………………………….…..……......…………………………………………………………………………………………………………………………………………….……..………….</a:t>
            </a:r>
          </a:p>
          <a:p>
            <a:pPr>
              <a:lnSpc>
                <a:spcPct val="150000"/>
              </a:lnSpc>
            </a:pPr>
            <a:r>
              <a:rPr lang="en-GB" sz="1200" dirty="0">
                <a:solidFill>
                  <a:schemeClr val="tx1"/>
                </a:solidFill>
              </a:rPr>
              <a:t>7. Name the four energy pathways ………………………………………………………………………………………………………………………………………………….…..……......…………………………………………………………………………………………………………………………………………….……..………….</a:t>
            </a:r>
          </a:p>
          <a:p>
            <a:pPr>
              <a:lnSpc>
                <a:spcPct val="150000"/>
              </a:lnSpc>
            </a:pPr>
            <a:r>
              <a:rPr lang="en-GB" sz="1200" dirty="0">
                <a:solidFill>
                  <a:schemeClr val="tx1"/>
                </a:solidFill>
              </a:rPr>
              <a:t>8. Describe the energy pathway  when energy is transferred by light or sound ………………………………………………………………………………………………………………………………………………….…..…….....</a:t>
            </a:r>
          </a:p>
          <a:p>
            <a:pPr>
              <a:lnSpc>
                <a:spcPct val="150000"/>
              </a:lnSpc>
            </a:pPr>
            <a:r>
              <a:rPr lang="en-GB" sz="1200" dirty="0">
                <a:solidFill>
                  <a:schemeClr val="tx1"/>
                </a:solidFill>
              </a:rPr>
              <a:t>9. Describe the energy pathway  when energy is transferred by compressing a spring</a:t>
            </a:r>
          </a:p>
          <a:p>
            <a:pPr>
              <a:lnSpc>
                <a:spcPct val="150000"/>
              </a:lnSpc>
            </a:pPr>
            <a:r>
              <a:rPr lang="en-GB" sz="1200" dirty="0">
                <a:solidFill>
                  <a:schemeClr val="tx1"/>
                </a:solidFill>
              </a:rPr>
              <a:t>………………………………………………………………………………………………………………………………………………….…..…….....</a:t>
            </a:r>
          </a:p>
          <a:p>
            <a:pPr>
              <a:lnSpc>
                <a:spcPct val="150000"/>
              </a:lnSpc>
            </a:pPr>
            <a:r>
              <a:rPr lang="en-GB" sz="1200" dirty="0">
                <a:solidFill>
                  <a:schemeClr val="tx1"/>
                </a:solidFill>
              </a:rPr>
              <a:t>10. Describe the energy stores &amp; pathways when a weightlifter lifts a 150Kg mass</a:t>
            </a:r>
          </a:p>
          <a:p>
            <a:pPr>
              <a:lnSpc>
                <a:spcPct val="150000"/>
              </a:lnSpc>
            </a:pPr>
            <a:r>
              <a:rPr lang="en-GB" sz="1200" dirty="0">
                <a:solidFill>
                  <a:schemeClr val="tx1"/>
                </a:solidFill>
              </a:rPr>
              <a:t>………………………………………………………………………………………………………………………………………………….…..……......…………………………………………………………………………………………………………………………………………….……..………….</a:t>
            </a:r>
          </a:p>
          <a:p>
            <a:pPr>
              <a:lnSpc>
                <a:spcPct val="150000"/>
              </a:lnSpc>
            </a:pPr>
            <a:endParaRPr lang="en-GB" sz="1200" b="1" u="sng" dirty="0">
              <a:solidFill>
                <a:schemeClr val="tx1"/>
              </a:solidFill>
            </a:endParaRPr>
          </a:p>
        </p:txBody>
      </p:sp>
      <p:sp>
        <p:nvSpPr>
          <p:cNvPr id="5" name="TextBox 4">
            <a:extLst>
              <a:ext uri="{FF2B5EF4-FFF2-40B4-BE49-F238E27FC236}">
                <a16:creationId xmlns:a16="http://schemas.microsoft.com/office/drawing/2014/main" id="{AF455B21-D19E-4309-BCF5-56BA80402843}"/>
              </a:ext>
            </a:extLst>
          </p:cNvPr>
          <p:cNvSpPr txBox="1"/>
          <p:nvPr/>
        </p:nvSpPr>
        <p:spPr>
          <a:xfrm>
            <a:off x="457191" y="1442305"/>
            <a:ext cx="5943601" cy="276999"/>
          </a:xfrm>
          <a:prstGeom prst="rect">
            <a:avLst/>
          </a:prstGeom>
          <a:solidFill>
            <a:schemeClr val="bg1"/>
          </a:solidFill>
          <a:ln>
            <a:solidFill>
              <a:schemeClr val="tx1"/>
            </a:solidFill>
          </a:ln>
        </p:spPr>
        <p:txBody>
          <a:bodyPr wrap="square" rtlCol="0">
            <a:spAutoFit/>
          </a:bodyPr>
          <a:lstStyle/>
          <a:p>
            <a:r>
              <a:rPr lang="en-GB" sz="1200" dirty="0"/>
              <a:t>Where we can measure the amount of energy available for something to happen</a:t>
            </a:r>
          </a:p>
        </p:txBody>
      </p:sp>
      <p:sp>
        <p:nvSpPr>
          <p:cNvPr id="6" name="TextBox 5">
            <a:extLst>
              <a:ext uri="{FF2B5EF4-FFF2-40B4-BE49-F238E27FC236}">
                <a16:creationId xmlns:a16="http://schemas.microsoft.com/office/drawing/2014/main" id="{830BC54B-1319-3B2A-90D8-E395D17AB6A2}"/>
              </a:ext>
            </a:extLst>
          </p:cNvPr>
          <p:cNvSpPr txBox="1"/>
          <p:nvPr/>
        </p:nvSpPr>
        <p:spPr>
          <a:xfrm>
            <a:off x="322518" y="3052293"/>
            <a:ext cx="5943601" cy="276999"/>
          </a:xfrm>
          <a:prstGeom prst="rect">
            <a:avLst/>
          </a:prstGeom>
          <a:solidFill>
            <a:schemeClr val="bg1"/>
          </a:solidFill>
          <a:ln>
            <a:solidFill>
              <a:schemeClr val="tx1"/>
            </a:solidFill>
          </a:ln>
        </p:spPr>
        <p:txBody>
          <a:bodyPr wrap="square" rtlCol="0">
            <a:spAutoFit/>
          </a:bodyPr>
          <a:lstStyle/>
          <a:p>
            <a:r>
              <a:rPr lang="en-GB" sz="1200" dirty="0"/>
              <a:t>A system where neither energy of matter can enter or escape</a:t>
            </a:r>
          </a:p>
        </p:txBody>
      </p:sp>
      <p:sp>
        <p:nvSpPr>
          <p:cNvPr id="7" name="TextBox 6">
            <a:extLst>
              <a:ext uri="{FF2B5EF4-FFF2-40B4-BE49-F238E27FC236}">
                <a16:creationId xmlns:a16="http://schemas.microsoft.com/office/drawing/2014/main" id="{C44987D9-A629-FA31-483A-3D20C5E5A9B8}"/>
              </a:ext>
            </a:extLst>
          </p:cNvPr>
          <p:cNvSpPr txBox="1"/>
          <p:nvPr/>
        </p:nvSpPr>
        <p:spPr>
          <a:xfrm>
            <a:off x="322519" y="2257880"/>
            <a:ext cx="5943601" cy="276999"/>
          </a:xfrm>
          <a:prstGeom prst="rect">
            <a:avLst/>
          </a:prstGeom>
          <a:solidFill>
            <a:schemeClr val="bg1"/>
          </a:solidFill>
          <a:ln>
            <a:solidFill>
              <a:schemeClr val="tx1"/>
            </a:solidFill>
          </a:ln>
        </p:spPr>
        <p:txBody>
          <a:bodyPr wrap="square" rtlCol="0">
            <a:spAutoFit/>
          </a:bodyPr>
          <a:lstStyle/>
          <a:p>
            <a:r>
              <a:rPr lang="en-GB" sz="1200" dirty="0"/>
              <a:t>Where energy is moved from one energy store to another</a:t>
            </a:r>
          </a:p>
        </p:txBody>
      </p:sp>
      <p:sp>
        <p:nvSpPr>
          <p:cNvPr id="8" name="TextBox 7">
            <a:extLst>
              <a:ext uri="{FF2B5EF4-FFF2-40B4-BE49-F238E27FC236}">
                <a16:creationId xmlns:a16="http://schemas.microsoft.com/office/drawing/2014/main" id="{3C561271-BA5F-E89B-F69B-3EB0146C443B}"/>
              </a:ext>
            </a:extLst>
          </p:cNvPr>
          <p:cNvSpPr txBox="1"/>
          <p:nvPr/>
        </p:nvSpPr>
        <p:spPr>
          <a:xfrm>
            <a:off x="535162" y="4367965"/>
            <a:ext cx="5943601" cy="276999"/>
          </a:xfrm>
          <a:prstGeom prst="rect">
            <a:avLst/>
          </a:prstGeom>
          <a:solidFill>
            <a:schemeClr val="bg1"/>
          </a:solidFill>
          <a:ln>
            <a:solidFill>
              <a:schemeClr val="tx1"/>
            </a:solidFill>
          </a:ln>
        </p:spPr>
        <p:txBody>
          <a:bodyPr wrap="square" rtlCol="0">
            <a:spAutoFit/>
          </a:bodyPr>
          <a:lstStyle/>
          <a:p>
            <a:r>
              <a:rPr lang="en-GB" sz="1200" dirty="0"/>
              <a:t>Gravitational Potential Energy</a:t>
            </a:r>
          </a:p>
        </p:txBody>
      </p:sp>
      <p:sp>
        <p:nvSpPr>
          <p:cNvPr id="9" name="TextBox 8">
            <a:extLst>
              <a:ext uri="{FF2B5EF4-FFF2-40B4-BE49-F238E27FC236}">
                <a16:creationId xmlns:a16="http://schemas.microsoft.com/office/drawing/2014/main" id="{5A439874-1776-DEF8-C930-F75042BF77E4}"/>
              </a:ext>
            </a:extLst>
          </p:cNvPr>
          <p:cNvSpPr txBox="1"/>
          <p:nvPr/>
        </p:nvSpPr>
        <p:spPr>
          <a:xfrm>
            <a:off x="457191" y="3838348"/>
            <a:ext cx="5943601" cy="276999"/>
          </a:xfrm>
          <a:prstGeom prst="rect">
            <a:avLst/>
          </a:prstGeom>
          <a:solidFill>
            <a:schemeClr val="bg1"/>
          </a:solidFill>
          <a:ln>
            <a:solidFill>
              <a:schemeClr val="tx1"/>
            </a:solidFill>
          </a:ln>
        </p:spPr>
        <p:txBody>
          <a:bodyPr wrap="square" rtlCol="0">
            <a:spAutoFit/>
          </a:bodyPr>
          <a:lstStyle/>
          <a:p>
            <a:r>
              <a:rPr lang="en-GB" sz="1200" dirty="0"/>
              <a:t>chemical</a:t>
            </a:r>
          </a:p>
        </p:txBody>
      </p:sp>
      <p:sp>
        <p:nvSpPr>
          <p:cNvPr id="10" name="TextBox 9">
            <a:extLst>
              <a:ext uri="{FF2B5EF4-FFF2-40B4-BE49-F238E27FC236}">
                <a16:creationId xmlns:a16="http://schemas.microsoft.com/office/drawing/2014/main" id="{7BF29D22-8BA9-2FFC-E371-EB4FC8B197A3}"/>
              </a:ext>
            </a:extLst>
          </p:cNvPr>
          <p:cNvSpPr txBox="1"/>
          <p:nvPr/>
        </p:nvSpPr>
        <p:spPr>
          <a:xfrm>
            <a:off x="322517" y="5754589"/>
            <a:ext cx="5943601" cy="276999"/>
          </a:xfrm>
          <a:prstGeom prst="rect">
            <a:avLst/>
          </a:prstGeom>
          <a:solidFill>
            <a:schemeClr val="bg1"/>
          </a:solidFill>
          <a:ln>
            <a:solidFill>
              <a:schemeClr val="tx1"/>
            </a:solidFill>
          </a:ln>
        </p:spPr>
        <p:txBody>
          <a:bodyPr wrap="square" rtlCol="0">
            <a:spAutoFit/>
          </a:bodyPr>
          <a:lstStyle/>
          <a:p>
            <a:r>
              <a:rPr lang="en-GB" sz="1200" dirty="0"/>
              <a:t>Mechanical / Electrical / Heating / Radiation</a:t>
            </a:r>
          </a:p>
        </p:txBody>
      </p:sp>
      <p:sp>
        <p:nvSpPr>
          <p:cNvPr id="11" name="TextBox 10">
            <a:extLst>
              <a:ext uri="{FF2B5EF4-FFF2-40B4-BE49-F238E27FC236}">
                <a16:creationId xmlns:a16="http://schemas.microsoft.com/office/drawing/2014/main" id="{CAE88BE7-A994-A103-C9E7-7D14F05E3818}"/>
              </a:ext>
            </a:extLst>
          </p:cNvPr>
          <p:cNvSpPr txBox="1"/>
          <p:nvPr/>
        </p:nvSpPr>
        <p:spPr>
          <a:xfrm>
            <a:off x="230366" y="4960176"/>
            <a:ext cx="5943601" cy="276999"/>
          </a:xfrm>
          <a:prstGeom prst="rect">
            <a:avLst/>
          </a:prstGeom>
          <a:solidFill>
            <a:schemeClr val="bg1"/>
          </a:solidFill>
          <a:ln>
            <a:solidFill>
              <a:schemeClr val="tx1"/>
            </a:solidFill>
          </a:ln>
        </p:spPr>
        <p:txBody>
          <a:bodyPr wrap="square" rtlCol="0">
            <a:spAutoFit/>
          </a:bodyPr>
          <a:lstStyle/>
          <a:p>
            <a:r>
              <a:rPr lang="en-GB" sz="1200" dirty="0"/>
              <a:t>The way energy is transferred between energy stores/ objects</a:t>
            </a:r>
          </a:p>
        </p:txBody>
      </p:sp>
      <p:sp>
        <p:nvSpPr>
          <p:cNvPr id="12" name="TextBox 11">
            <a:extLst>
              <a:ext uri="{FF2B5EF4-FFF2-40B4-BE49-F238E27FC236}">
                <a16:creationId xmlns:a16="http://schemas.microsoft.com/office/drawing/2014/main" id="{222E4C84-402B-3C5D-451F-5547C44F81B8}"/>
              </a:ext>
            </a:extLst>
          </p:cNvPr>
          <p:cNvSpPr txBox="1"/>
          <p:nvPr/>
        </p:nvSpPr>
        <p:spPr>
          <a:xfrm>
            <a:off x="400485" y="6625508"/>
            <a:ext cx="5943601" cy="276999"/>
          </a:xfrm>
          <a:prstGeom prst="rect">
            <a:avLst/>
          </a:prstGeom>
          <a:solidFill>
            <a:schemeClr val="bg1"/>
          </a:solidFill>
          <a:ln>
            <a:solidFill>
              <a:schemeClr val="tx1"/>
            </a:solidFill>
          </a:ln>
        </p:spPr>
        <p:txBody>
          <a:bodyPr wrap="square" rtlCol="0">
            <a:spAutoFit/>
          </a:bodyPr>
          <a:lstStyle/>
          <a:p>
            <a:r>
              <a:rPr lang="en-GB" sz="1200" dirty="0"/>
              <a:t>Radiation</a:t>
            </a:r>
          </a:p>
        </p:txBody>
      </p:sp>
      <p:sp>
        <p:nvSpPr>
          <p:cNvPr id="2" name="TextBox 1">
            <a:extLst>
              <a:ext uri="{FF2B5EF4-FFF2-40B4-BE49-F238E27FC236}">
                <a16:creationId xmlns:a16="http://schemas.microsoft.com/office/drawing/2014/main" id="{45B04228-304D-C088-3100-76AE3C411920}"/>
              </a:ext>
            </a:extLst>
          </p:cNvPr>
          <p:cNvSpPr txBox="1"/>
          <p:nvPr/>
        </p:nvSpPr>
        <p:spPr>
          <a:xfrm>
            <a:off x="322516" y="7155125"/>
            <a:ext cx="5943601" cy="276999"/>
          </a:xfrm>
          <a:prstGeom prst="rect">
            <a:avLst/>
          </a:prstGeom>
          <a:solidFill>
            <a:schemeClr val="bg1"/>
          </a:solidFill>
          <a:ln>
            <a:solidFill>
              <a:schemeClr val="tx1"/>
            </a:solidFill>
          </a:ln>
        </p:spPr>
        <p:txBody>
          <a:bodyPr wrap="square" rtlCol="0">
            <a:spAutoFit/>
          </a:bodyPr>
          <a:lstStyle/>
          <a:p>
            <a:r>
              <a:rPr lang="en-GB" sz="1200" dirty="0"/>
              <a:t>Mechanical</a:t>
            </a:r>
          </a:p>
        </p:txBody>
      </p:sp>
      <p:sp>
        <p:nvSpPr>
          <p:cNvPr id="3" name="TextBox 2">
            <a:extLst>
              <a:ext uri="{FF2B5EF4-FFF2-40B4-BE49-F238E27FC236}">
                <a16:creationId xmlns:a16="http://schemas.microsoft.com/office/drawing/2014/main" id="{31CB6925-0830-C86B-D8FE-CA384F4D98AB}"/>
              </a:ext>
            </a:extLst>
          </p:cNvPr>
          <p:cNvSpPr txBox="1"/>
          <p:nvPr/>
        </p:nvSpPr>
        <p:spPr>
          <a:xfrm>
            <a:off x="322515" y="7873632"/>
            <a:ext cx="5943601" cy="276999"/>
          </a:xfrm>
          <a:prstGeom prst="rect">
            <a:avLst/>
          </a:prstGeom>
          <a:solidFill>
            <a:schemeClr val="bg1"/>
          </a:solidFill>
          <a:ln>
            <a:solidFill>
              <a:schemeClr val="tx1"/>
            </a:solidFill>
          </a:ln>
        </p:spPr>
        <p:txBody>
          <a:bodyPr wrap="square" rtlCol="0">
            <a:spAutoFit/>
          </a:bodyPr>
          <a:lstStyle/>
          <a:p>
            <a:r>
              <a:rPr lang="en-GB" sz="1200" dirty="0"/>
              <a:t>Chemical </a:t>
            </a:r>
            <a:r>
              <a:rPr lang="en-GB" sz="1200" dirty="0">
                <a:sym typeface="Wingdings" panose="05000000000000000000" pitchFamily="2" charset="2"/>
              </a:rPr>
              <a:t></a:t>
            </a:r>
            <a:r>
              <a:rPr lang="en-GB" sz="1200" dirty="0"/>
              <a:t> Pathway = Mechanical   </a:t>
            </a:r>
            <a:r>
              <a:rPr lang="en-GB" sz="1200" dirty="0">
                <a:sym typeface="Wingdings" panose="05000000000000000000" pitchFamily="2" charset="2"/>
              </a:rPr>
              <a:t> Gravitational </a:t>
            </a:r>
            <a:endParaRPr lang="en-GB" sz="1200" dirty="0"/>
          </a:p>
        </p:txBody>
      </p:sp>
      <p:sp>
        <p:nvSpPr>
          <p:cNvPr id="13" name="Slide Number Placeholder 12">
            <a:extLst>
              <a:ext uri="{FF2B5EF4-FFF2-40B4-BE49-F238E27FC236}">
                <a16:creationId xmlns:a16="http://schemas.microsoft.com/office/drawing/2014/main" id="{A13361B3-542C-46FB-DFB0-B6A19B18085A}"/>
              </a:ext>
            </a:extLst>
          </p:cNvPr>
          <p:cNvSpPr>
            <a:spLocks noGrp="1"/>
          </p:cNvSpPr>
          <p:nvPr>
            <p:ph type="sldNum" sz="quarter" idx="12"/>
          </p:nvPr>
        </p:nvSpPr>
        <p:spPr/>
        <p:txBody>
          <a:bodyPr/>
          <a:lstStyle/>
          <a:p>
            <a:fld id="{A49C798E-A141-4728-B2C1-C020555BD9EF}" type="slidenum">
              <a:rPr lang="en-GB" smtClean="0"/>
              <a:t>13</a:t>
            </a:fld>
            <a:endParaRPr lang="en-GB"/>
          </a:p>
        </p:txBody>
      </p:sp>
    </p:spTree>
    <p:extLst>
      <p:ext uri="{BB962C8B-B14F-4D97-AF65-F5344CB8AC3E}">
        <p14:creationId xmlns:p14="http://schemas.microsoft.com/office/powerpoint/2010/main" val="231241754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0555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ORGANISER</a:t>
            </a:r>
          </a:p>
        </p:txBody>
      </p:sp>
      <p:graphicFrame>
        <p:nvGraphicFramePr>
          <p:cNvPr id="2" name="Table 1">
            <a:extLst>
              <a:ext uri="{FF2B5EF4-FFF2-40B4-BE49-F238E27FC236}">
                <a16:creationId xmlns:a16="http://schemas.microsoft.com/office/drawing/2014/main" id="{1A7E46B3-38EA-9438-9534-215B599149CB}"/>
              </a:ext>
            </a:extLst>
          </p:cNvPr>
          <p:cNvGraphicFramePr>
            <a:graphicFrameLocks noGrp="1"/>
          </p:cNvGraphicFramePr>
          <p:nvPr>
            <p:extLst>
              <p:ext uri="{D42A27DB-BD31-4B8C-83A1-F6EECF244321}">
                <p14:modId xmlns:p14="http://schemas.microsoft.com/office/powerpoint/2010/main" val="78410284"/>
              </p:ext>
            </p:extLst>
          </p:nvPr>
        </p:nvGraphicFramePr>
        <p:xfrm>
          <a:off x="273051" y="820039"/>
          <a:ext cx="6305550" cy="274320"/>
        </p:xfrm>
        <a:graphic>
          <a:graphicData uri="http://schemas.openxmlformats.org/drawingml/2006/table">
            <a:tbl>
              <a:tblPr firstRow="1" bandRow="1">
                <a:tableStyleId>{5940675A-B579-460E-94D1-54222C63F5DA}</a:tableStyleId>
              </a:tblPr>
              <a:tblGrid>
                <a:gridCol w="2101850">
                  <a:extLst>
                    <a:ext uri="{9D8B030D-6E8A-4147-A177-3AD203B41FA5}">
                      <a16:colId xmlns:a16="http://schemas.microsoft.com/office/drawing/2014/main" val="3934654346"/>
                    </a:ext>
                  </a:extLst>
                </a:gridCol>
                <a:gridCol w="2101850">
                  <a:extLst>
                    <a:ext uri="{9D8B030D-6E8A-4147-A177-3AD203B41FA5}">
                      <a16:colId xmlns:a16="http://schemas.microsoft.com/office/drawing/2014/main" val="35102227"/>
                    </a:ext>
                  </a:extLst>
                </a:gridCol>
                <a:gridCol w="2101850">
                  <a:extLst>
                    <a:ext uri="{9D8B030D-6E8A-4147-A177-3AD203B41FA5}">
                      <a16:colId xmlns:a16="http://schemas.microsoft.com/office/drawing/2014/main" val="1982823125"/>
                    </a:ext>
                  </a:extLst>
                </a:gridCol>
              </a:tblGrid>
              <a:tr h="273600">
                <a:tc>
                  <a:txBody>
                    <a:bodyPr/>
                    <a:lstStyle/>
                    <a:p>
                      <a:r>
                        <a:rPr lang="en-US" sz="1200" b="1" dirty="0"/>
                        <a:t>Subject: </a:t>
                      </a:r>
                      <a:r>
                        <a:rPr lang="en-US" sz="1200" b="0" dirty="0"/>
                        <a:t>Science</a:t>
                      </a:r>
                    </a:p>
                  </a:txBody>
                  <a:tcPr/>
                </a:tc>
                <a:tc>
                  <a:txBody>
                    <a:bodyPr/>
                    <a:lstStyle/>
                    <a:p>
                      <a:r>
                        <a:rPr lang="en-US" sz="1200" b="1" dirty="0"/>
                        <a:t>Topic: </a:t>
                      </a:r>
                      <a:r>
                        <a:rPr lang="en-US" sz="1200" b="0" dirty="0"/>
                        <a:t>Waves</a:t>
                      </a:r>
                    </a:p>
                  </a:txBody>
                  <a:tcPr/>
                </a:tc>
                <a:tc>
                  <a:txBody>
                    <a:bodyPr/>
                    <a:lstStyle/>
                    <a:p>
                      <a:r>
                        <a:rPr lang="en-US" sz="1200" b="1" dirty="0"/>
                        <a:t>Term: </a:t>
                      </a:r>
                      <a:r>
                        <a:rPr lang="en-US" sz="1200" b="0" dirty="0"/>
                        <a:t>Autumn</a:t>
                      </a:r>
                    </a:p>
                  </a:txBody>
                  <a:tcPr/>
                </a:tc>
                <a:extLst>
                  <a:ext uri="{0D108BD9-81ED-4DB2-BD59-A6C34878D82A}">
                    <a16:rowId xmlns:a16="http://schemas.microsoft.com/office/drawing/2014/main" val="598370979"/>
                  </a:ext>
                </a:extLst>
              </a:tr>
            </a:tbl>
          </a:graphicData>
        </a:graphic>
      </p:graphicFrame>
      <p:graphicFrame>
        <p:nvGraphicFramePr>
          <p:cNvPr id="3" name="Table 2">
            <a:extLst>
              <a:ext uri="{FF2B5EF4-FFF2-40B4-BE49-F238E27FC236}">
                <a16:creationId xmlns:a16="http://schemas.microsoft.com/office/drawing/2014/main" id="{B1421655-5380-4561-AF16-F79D295D967B}"/>
              </a:ext>
            </a:extLst>
          </p:cNvPr>
          <p:cNvGraphicFramePr>
            <a:graphicFrameLocks noGrp="1"/>
          </p:cNvGraphicFramePr>
          <p:nvPr>
            <p:extLst>
              <p:ext uri="{D42A27DB-BD31-4B8C-83A1-F6EECF244321}">
                <p14:modId xmlns:p14="http://schemas.microsoft.com/office/powerpoint/2010/main" val="3499208507"/>
              </p:ext>
            </p:extLst>
          </p:nvPr>
        </p:nvGraphicFramePr>
        <p:xfrm>
          <a:off x="273050" y="1292002"/>
          <a:ext cx="6305550" cy="7557001"/>
        </p:xfrm>
        <a:graphic>
          <a:graphicData uri="http://schemas.openxmlformats.org/drawingml/2006/table">
            <a:tbl>
              <a:tblPr firstRow="1" bandRow="1">
                <a:tableStyleId>{5940675A-B579-460E-94D1-54222C63F5DA}</a:tableStyleId>
              </a:tblPr>
              <a:tblGrid>
                <a:gridCol w="407135">
                  <a:extLst>
                    <a:ext uri="{9D8B030D-6E8A-4147-A177-3AD203B41FA5}">
                      <a16:colId xmlns:a16="http://schemas.microsoft.com/office/drawing/2014/main" val="3934654346"/>
                    </a:ext>
                  </a:extLst>
                </a:gridCol>
                <a:gridCol w="1632627">
                  <a:extLst>
                    <a:ext uri="{9D8B030D-6E8A-4147-A177-3AD203B41FA5}">
                      <a16:colId xmlns:a16="http://schemas.microsoft.com/office/drawing/2014/main" val="3983804606"/>
                    </a:ext>
                  </a:extLst>
                </a:gridCol>
                <a:gridCol w="4265788">
                  <a:extLst>
                    <a:ext uri="{9D8B030D-6E8A-4147-A177-3AD203B41FA5}">
                      <a16:colId xmlns:a16="http://schemas.microsoft.com/office/drawing/2014/main" val="2799095496"/>
                    </a:ext>
                  </a:extLst>
                </a:gridCol>
              </a:tblGrid>
              <a:tr h="309510">
                <a:tc gridSpan="3">
                  <a:txBody>
                    <a:bodyPr/>
                    <a:lstStyle/>
                    <a:p>
                      <a:pPr algn="ctr"/>
                      <a:r>
                        <a:rPr lang="en-US" sz="1200" b="1" dirty="0"/>
                        <a:t>KEY WORDS</a:t>
                      </a:r>
                    </a:p>
                  </a:txBody>
                  <a:tcPr>
                    <a:solidFill>
                      <a:schemeClr val="bg1">
                        <a:lumMod val="75000"/>
                      </a:schemeClr>
                    </a:solidFill>
                  </a:tcPr>
                </a:tc>
                <a:tc hMerge="1">
                  <a:txBody>
                    <a:bodyPr/>
                    <a:lstStyle/>
                    <a:p>
                      <a:pPr algn="ctr"/>
                      <a:r>
                        <a:rPr lang="en-US" sz="1200" dirty="0"/>
                        <a:t>Key words</a:t>
                      </a:r>
                    </a:p>
                  </a:txBody>
                  <a:tcPr anchor="ctr">
                    <a:solidFill>
                      <a:schemeClr val="bg1">
                        <a:lumMod val="85000"/>
                      </a:schemeClr>
                    </a:solidFill>
                  </a:tcPr>
                </a:tc>
                <a:tc hMerge="1">
                  <a:txBody>
                    <a:bodyPr/>
                    <a:lstStyle/>
                    <a:p>
                      <a:endParaRPr lang="en-US" sz="1200" dirty="0"/>
                    </a:p>
                  </a:txBody>
                  <a:tcPr>
                    <a:solidFill>
                      <a:schemeClr val="bg1">
                        <a:lumMod val="85000"/>
                      </a:schemeClr>
                    </a:solidFill>
                  </a:tcPr>
                </a:tc>
                <a:extLst>
                  <a:ext uri="{0D108BD9-81ED-4DB2-BD59-A6C34878D82A}">
                    <a16:rowId xmlns:a16="http://schemas.microsoft.com/office/drawing/2014/main" val="1253720602"/>
                  </a:ext>
                </a:extLst>
              </a:tr>
              <a:tr h="309510">
                <a:tc>
                  <a:txBody>
                    <a:bodyPr/>
                    <a:lstStyle/>
                    <a:p>
                      <a:r>
                        <a:rPr lang="en-US" sz="1200" dirty="0"/>
                        <a:t>1</a:t>
                      </a:r>
                    </a:p>
                  </a:txBody>
                  <a:tcPr>
                    <a:solidFill>
                      <a:schemeClr val="bg1">
                        <a:lumMod val="75000"/>
                      </a:schemeClr>
                    </a:solidFill>
                  </a:tcPr>
                </a:tc>
                <a:tc>
                  <a:txBody>
                    <a:bodyPr/>
                    <a:lstStyle/>
                    <a:p>
                      <a:r>
                        <a:rPr lang="en-GB" sz="1200" dirty="0"/>
                        <a:t>Amplitude</a:t>
                      </a:r>
                    </a:p>
                  </a:txBody>
                  <a:tcPr>
                    <a:solidFill>
                      <a:schemeClr val="bg1">
                        <a:lumMod val="85000"/>
                      </a:schemeClr>
                    </a:solidFill>
                  </a:tcPr>
                </a:tc>
                <a:tc>
                  <a:txBody>
                    <a:bodyPr/>
                    <a:lstStyle/>
                    <a:p>
                      <a:r>
                        <a:rPr lang="en-GB" sz="1200" dirty="0"/>
                        <a:t>The distance from a peak to the zero position of a wave. </a:t>
                      </a:r>
                    </a:p>
                  </a:txBody>
                  <a:tcPr/>
                </a:tc>
                <a:extLst>
                  <a:ext uri="{0D108BD9-81ED-4DB2-BD59-A6C34878D82A}">
                    <a16:rowId xmlns:a16="http://schemas.microsoft.com/office/drawing/2014/main" val="241228286"/>
                  </a:ext>
                </a:extLst>
              </a:tr>
              <a:tr h="309510">
                <a:tc>
                  <a:txBody>
                    <a:bodyPr/>
                    <a:lstStyle/>
                    <a:p>
                      <a:r>
                        <a:rPr lang="en-US" sz="1200" dirty="0"/>
                        <a:t>2</a:t>
                      </a:r>
                    </a:p>
                  </a:txBody>
                  <a:tcPr>
                    <a:solidFill>
                      <a:schemeClr val="bg1">
                        <a:lumMod val="75000"/>
                      </a:schemeClr>
                    </a:solidFill>
                  </a:tcPr>
                </a:tc>
                <a:tc>
                  <a:txBody>
                    <a:bodyPr/>
                    <a:lstStyle/>
                    <a:p>
                      <a:r>
                        <a:rPr lang="en-GB" sz="1200" dirty="0"/>
                        <a:t>Frequency</a:t>
                      </a:r>
                    </a:p>
                  </a:txBody>
                  <a:tcPr>
                    <a:solidFill>
                      <a:schemeClr val="bg1">
                        <a:lumMod val="85000"/>
                      </a:schemeClr>
                    </a:solidFill>
                  </a:tcPr>
                </a:tc>
                <a:tc>
                  <a:txBody>
                    <a:bodyPr/>
                    <a:lstStyle/>
                    <a:p>
                      <a:r>
                        <a:rPr lang="en-GB" sz="1200" dirty="0"/>
                        <a:t>The number of complete waves that pass a point in a given time.</a:t>
                      </a:r>
                    </a:p>
                  </a:txBody>
                  <a:tcPr/>
                </a:tc>
                <a:extLst>
                  <a:ext uri="{0D108BD9-81ED-4DB2-BD59-A6C34878D82A}">
                    <a16:rowId xmlns:a16="http://schemas.microsoft.com/office/drawing/2014/main" val="3797581471"/>
                  </a:ext>
                </a:extLst>
              </a:tr>
              <a:tr h="309510">
                <a:tc>
                  <a:txBody>
                    <a:bodyPr/>
                    <a:lstStyle/>
                    <a:p>
                      <a:r>
                        <a:rPr lang="en-US" sz="1200" dirty="0"/>
                        <a:t>3</a:t>
                      </a:r>
                    </a:p>
                  </a:txBody>
                  <a:tcPr>
                    <a:solidFill>
                      <a:schemeClr val="bg1">
                        <a:lumMod val="75000"/>
                      </a:schemeClr>
                    </a:solidFill>
                  </a:tcPr>
                </a:tc>
                <a:tc>
                  <a:txBody>
                    <a:bodyPr/>
                    <a:lstStyle/>
                    <a:p>
                      <a:r>
                        <a:rPr lang="en-GB" sz="1200" dirty="0"/>
                        <a:t>Time period</a:t>
                      </a:r>
                    </a:p>
                  </a:txBody>
                  <a:tcPr>
                    <a:solidFill>
                      <a:schemeClr val="bg1">
                        <a:lumMod val="85000"/>
                      </a:schemeClr>
                    </a:solidFill>
                  </a:tcPr>
                </a:tc>
                <a:tc>
                  <a:txBody>
                    <a:bodyPr/>
                    <a:lstStyle/>
                    <a:p>
                      <a:r>
                        <a:rPr lang="en-GB" sz="1200" dirty="0"/>
                        <a:t>Time taken for one complete wave to pass.</a:t>
                      </a:r>
                    </a:p>
                  </a:txBody>
                  <a:tcPr/>
                </a:tc>
                <a:extLst>
                  <a:ext uri="{0D108BD9-81ED-4DB2-BD59-A6C34878D82A}">
                    <a16:rowId xmlns:a16="http://schemas.microsoft.com/office/drawing/2014/main" val="1712730032"/>
                  </a:ext>
                </a:extLst>
              </a:tr>
              <a:tr h="515851">
                <a:tc>
                  <a:txBody>
                    <a:bodyPr/>
                    <a:lstStyle/>
                    <a:p>
                      <a:r>
                        <a:rPr lang="en-US" sz="1200" dirty="0"/>
                        <a:t>4</a:t>
                      </a:r>
                    </a:p>
                  </a:txBody>
                  <a:tcPr>
                    <a:solidFill>
                      <a:schemeClr val="bg1">
                        <a:lumMod val="75000"/>
                      </a:schemeClr>
                    </a:solidFill>
                  </a:tcPr>
                </a:tc>
                <a:tc>
                  <a:txBody>
                    <a:bodyPr/>
                    <a:lstStyle/>
                    <a:p>
                      <a:r>
                        <a:rPr lang="en-GB" sz="1200" dirty="0"/>
                        <a:t>Ray diagram</a:t>
                      </a:r>
                    </a:p>
                  </a:txBody>
                  <a:tcPr>
                    <a:solidFill>
                      <a:schemeClr val="bg1">
                        <a:lumMod val="85000"/>
                      </a:schemeClr>
                    </a:solidFill>
                  </a:tcPr>
                </a:tc>
                <a:tc>
                  <a:txBody>
                    <a:bodyPr/>
                    <a:lstStyle/>
                    <a:p>
                      <a:r>
                        <a:rPr lang="en-GB" sz="1200" dirty="0"/>
                        <a:t>A ray diagram is a representation of the possible paths light can take to get from one place to another. </a:t>
                      </a:r>
                    </a:p>
                  </a:txBody>
                  <a:tcPr/>
                </a:tc>
                <a:extLst>
                  <a:ext uri="{0D108BD9-81ED-4DB2-BD59-A6C34878D82A}">
                    <a16:rowId xmlns:a16="http://schemas.microsoft.com/office/drawing/2014/main" val="842608782"/>
                  </a:ext>
                </a:extLst>
              </a:tr>
              <a:tr h="309510">
                <a:tc>
                  <a:txBody>
                    <a:bodyPr/>
                    <a:lstStyle/>
                    <a:p>
                      <a:r>
                        <a:rPr lang="en-US" sz="1200" dirty="0"/>
                        <a:t>5</a:t>
                      </a:r>
                    </a:p>
                  </a:txBody>
                  <a:tcPr>
                    <a:solidFill>
                      <a:schemeClr val="bg1">
                        <a:lumMod val="75000"/>
                      </a:schemeClr>
                    </a:solidFill>
                  </a:tcPr>
                </a:tc>
                <a:tc>
                  <a:txBody>
                    <a:bodyPr/>
                    <a:lstStyle/>
                    <a:p>
                      <a:r>
                        <a:rPr lang="en-GB" sz="1200" dirty="0"/>
                        <a:t>Normal line</a:t>
                      </a:r>
                    </a:p>
                  </a:txBody>
                  <a:tcPr>
                    <a:solidFill>
                      <a:schemeClr val="bg1">
                        <a:lumMod val="85000"/>
                      </a:schemeClr>
                    </a:solidFill>
                  </a:tcPr>
                </a:tc>
                <a:tc>
                  <a:txBody>
                    <a:bodyPr/>
                    <a:lstStyle/>
                    <a:p>
                      <a:r>
                        <a:rPr lang="en-GB" sz="1200" dirty="0"/>
                        <a:t>A line drawn perpendicular to a surface. </a:t>
                      </a:r>
                    </a:p>
                  </a:txBody>
                  <a:tcPr/>
                </a:tc>
                <a:extLst>
                  <a:ext uri="{0D108BD9-81ED-4DB2-BD59-A6C34878D82A}">
                    <a16:rowId xmlns:a16="http://schemas.microsoft.com/office/drawing/2014/main" val="4179165351"/>
                  </a:ext>
                </a:extLst>
              </a:tr>
              <a:tr h="309510">
                <a:tc>
                  <a:txBody>
                    <a:bodyPr/>
                    <a:lstStyle/>
                    <a:p>
                      <a:r>
                        <a:rPr lang="en-US" sz="1200" dirty="0"/>
                        <a:t>6</a:t>
                      </a:r>
                    </a:p>
                  </a:txBody>
                  <a:tcPr>
                    <a:solidFill>
                      <a:schemeClr val="bg1">
                        <a:lumMod val="75000"/>
                      </a:schemeClr>
                    </a:solidFill>
                  </a:tcPr>
                </a:tc>
                <a:tc>
                  <a:txBody>
                    <a:bodyPr/>
                    <a:lstStyle/>
                    <a:p>
                      <a:r>
                        <a:rPr lang="en-GB" sz="1200" dirty="0"/>
                        <a:t>Incident ray. </a:t>
                      </a:r>
                    </a:p>
                  </a:txBody>
                  <a:tcPr>
                    <a:solidFill>
                      <a:schemeClr val="bg1">
                        <a:lumMod val="85000"/>
                      </a:schemeClr>
                    </a:solidFill>
                  </a:tcPr>
                </a:tc>
                <a:tc>
                  <a:txBody>
                    <a:bodyPr/>
                    <a:lstStyle/>
                    <a:p>
                      <a:r>
                        <a:rPr lang="en-GB" sz="1200" dirty="0"/>
                        <a:t>A ray of light that falls on any surface. </a:t>
                      </a:r>
                    </a:p>
                  </a:txBody>
                  <a:tcPr/>
                </a:tc>
                <a:extLst>
                  <a:ext uri="{0D108BD9-81ED-4DB2-BD59-A6C34878D82A}">
                    <a16:rowId xmlns:a16="http://schemas.microsoft.com/office/drawing/2014/main" val="65946049"/>
                  </a:ext>
                </a:extLst>
              </a:tr>
              <a:tr h="309510">
                <a:tc>
                  <a:txBody>
                    <a:bodyPr/>
                    <a:lstStyle/>
                    <a:p>
                      <a:r>
                        <a:rPr lang="en-US" sz="1200" dirty="0"/>
                        <a:t>7</a:t>
                      </a:r>
                    </a:p>
                  </a:txBody>
                  <a:tcPr>
                    <a:solidFill>
                      <a:schemeClr val="bg1">
                        <a:lumMod val="75000"/>
                      </a:schemeClr>
                    </a:solidFill>
                  </a:tcPr>
                </a:tc>
                <a:tc>
                  <a:txBody>
                    <a:bodyPr/>
                    <a:lstStyle/>
                    <a:p>
                      <a:r>
                        <a:rPr lang="en-GB" sz="1200" dirty="0"/>
                        <a:t>Reflected ray. </a:t>
                      </a:r>
                    </a:p>
                  </a:txBody>
                  <a:tcPr>
                    <a:solidFill>
                      <a:schemeClr val="bg1">
                        <a:lumMod val="85000"/>
                      </a:schemeClr>
                    </a:solidFill>
                  </a:tcPr>
                </a:tc>
                <a:tc>
                  <a:txBody>
                    <a:bodyPr/>
                    <a:lstStyle/>
                    <a:p>
                      <a:r>
                        <a:rPr lang="en-GB" sz="1200" dirty="0"/>
                        <a:t>A ray of light that is reflected from a surface. </a:t>
                      </a:r>
                    </a:p>
                  </a:txBody>
                  <a:tcPr/>
                </a:tc>
                <a:extLst>
                  <a:ext uri="{0D108BD9-81ED-4DB2-BD59-A6C34878D82A}">
                    <a16:rowId xmlns:a16="http://schemas.microsoft.com/office/drawing/2014/main" val="1597823624"/>
                  </a:ext>
                </a:extLst>
              </a:tr>
              <a:tr h="309510">
                <a:tc gridSpan="3">
                  <a:txBody>
                    <a:bodyPr/>
                    <a:lstStyle/>
                    <a:p>
                      <a:pPr algn="ctr"/>
                      <a:r>
                        <a:rPr lang="en-US" sz="1200" b="1" dirty="0"/>
                        <a:t>KEY EXAMPLES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428670171"/>
                  </a:ext>
                </a:extLst>
              </a:tr>
              <a:tr h="309510">
                <a:tc>
                  <a:txBody>
                    <a:bodyPr/>
                    <a:lstStyle/>
                    <a:p>
                      <a:r>
                        <a:rPr lang="en-US" sz="1200" dirty="0"/>
                        <a:t>8</a:t>
                      </a:r>
                    </a:p>
                  </a:txBody>
                  <a:tcPr>
                    <a:solidFill>
                      <a:schemeClr val="bg1">
                        <a:lumMod val="75000"/>
                      </a:schemeClr>
                    </a:solidFill>
                  </a:tcPr>
                </a:tc>
                <a:tc gridSpan="2">
                  <a:txBody>
                    <a:bodyPr/>
                    <a:lstStyle/>
                    <a:p>
                      <a:r>
                        <a:rPr lang="en-US" sz="1200" dirty="0"/>
                        <a:t>Reflection from mirrors. </a:t>
                      </a:r>
                    </a:p>
                  </a:txBody>
                  <a:tcPr>
                    <a:noFill/>
                  </a:tcPr>
                </a:tc>
                <a:tc hMerge="1">
                  <a:txBody>
                    <a:bodyPr/>
                    <a:lstStyle/>
                    <a:p>
                      <a:endParaRPr lang="en-US" sz="1200" dirty="0"/>
                    </a:p>
                  </a:txBody>
                  <a:tcPr/>
                </a:tc>
                <a:extLst>
                  <a:ext uri="{0D108BD9-81ED-4DB2-BD59-A6C34878D82A}">
                    <a16:rowId xmlns:a16="http://schemas.microsoft.com/office/drawing/2014/main" val="2017468105"/>
                  </a:ext>
                </a:extLst>
              </a:tr>
              <a:tr h="309510">
                <a:tc>
                  <a:txBody>
                    <a:bodyPr/>
                    <a:lstStyle/>
                    <a:p>
                      <a:r>
                        <a:rPr lang="en-US" sz="1200" dirty="0"/>
                        <a:t>9</a:t>
                      </a:r>
                    </a:p>
                  </a:txBody>
                  <a:tcPr>
                    <a:solidFill>
                      <a:schemeClr val="bg1">
                        <a:lumMod val="75000"/>
                      </a:schemeClr>
                    </a:solidFill>
                  </a:tcPr>
                </a:tc>
                <a:tc gridSpan="2">
                  <a:txBody>
                    <a:bodyPr/>
                    <a:lstStyle/>
                    <a:p>
                      <a:r>
                        <a:rPr lang="en-US" sz="1200" dirty="0"/>
                        <a:t>Refraction of light and sound by water. </a:t>
                      </a:r>
                    </a:p>
                  </a:txBody>
                  <a:tcPr>
                    <a:noFill/>
                  </a:tcPr>
                </a:tc>
                <a:tc hMerge="1">
                  <a:txBody>
                    <a:bodyPr/>
                    <a:lstStyle/>
                    <a:p>
                      <a:endParaRPr lang="en-US" sz="1200" dirty="0"/>
                    </a:p>
                  </a:txBody>
                  <a:tcPr/>
                </a:tc>
                <a:extLst>
                  <a:ext uri="{0D108BD9-81ED-4DB2-BD59-A6C34878D82A}">
                    <a16:rowId xmlns:a16="http://schemas.microsoft.com/office/drawing/2014/main" val="578048382"/>
                  </a:ext>
                </a:extLst>
              </a:tr>
              <a:tr h="309510">
                <a:tc>
                  <a:txBody>
                    <a:bodyPr/>
                    <a:lstStyle/>
                    <a:p>
                      <a:r>
                        <a:rPr lang="en-US" sz="1200" dirty="0"/>
                        <a:t>10</a:t>
                      </a:r>
                    </a:p>
                  </a:txBody>
                  <a:tcPr>
                    <a:solidFill>
                      <a:schemeClr val="bg1">
                        <a:lumMod val="75000"/>
                      </a:schemeClr>
                    </a:solidFill>
                  </a:tcPr>
                </a:tc>
                <a:tc gridSpan="2">
                  <a:txBody>
                    <a:bodyPr/>
                    <a:lstStyle/>
                    <a:p>
                      <a:r>
                        <a:rPr lang="en-US" sz="1200" dirty="0"/>
                        <a:t>Uses of waves to investigate the structure of the Earth.</a:t>
                      </a:r>
                    </a:p>
                  </a:txBody>
                  <a:tcPr>
                    <a:noFill/>
                  </a:tcPr>
                </a:tc>
                <a:tc hMerge="1">
                  <a:txBody>
                    <a:bodyPr/>
                    <a:lstStyle/>
                    <a:p>
                      <a:endParaRPr lang="en-US" sz="1200" dirty="0"/>
                    </a:p>
                  </a:txBody>
                  <a:tcPr/>
                </a:tc>
                <a:extLst>
                  <a:ext uri="{0D108BD9-81ED-4DB2-BD59-A6C34878D82A}">
                    <a16:rowId xmlns:a16="http://schemas.microsoft.com/office/drawing/2014/main" val="693049"/>
                  </a:ext>
                </a:extLst>
              </a:tr>
              <a:tr h="309510">
                <a:tc>
                  <a:txBody>
                    <a:bodyPr/>
                    <a:lstStyle/>
                    <a:p>
                      <a:r>
                        <a:rPr lang="en-US" sz="1200" dirty="0"/>
                        <a:t>11</a:t>
                      </a:r>
                    </a:p>
                  </a:txBody>
                  <a:tcPr>
                    <a:solidFill>
                      <a:schemeClr val="bg1">
                        <a:lumMod val="75000"/>
                      </a:schemeClr>
                    </a:solidFill>
                  </a:tcPr>
                </a:tc>
                <a:tc gridSpan="2">
                  <a:txBody>
                    <a:bodyPr/>
                    <a:lstStyle/>
                    <a:p>
                      <a:r>
                        <a:rPr lang="en-US" sz="1200" dirty="0"/>
                        <a:t>Th wide range of uses for electromagnetic waves.</a:t>
                      </a:r>
                    </a:p>
                  </a:txBody>
                  <a:tcPr>
                    <a:noFill/>
                  </a:tcPr>
                </a:tc>
                <a:tc hMerge="1">
                  <a:txBody>
                    <a:bodyPr/>
                    <a:lstStyle/>
                    <a:p>
                      <a:endParaRPr lang="en-US" sz="1200" dirty="0"/>
                    </a:p>
                  </a:txBody>
                  <a:tcPr/>
                </a:tc>
                <a:extLst>
                  <a:ext uri="{0D108BD9-81ED-4DB2-BD59-A6C34878D82A}">
                    <a16:rowId xmlns:a16="http://schemas.microsoft.com/office/drawing/2014/main" val="1297538071"/>
                  </a:ext>
                </a:extLst>
              </a:tr>
              <a:tr h="309510">
                <a:tc gridSpan="3">
                  <a:txBody>
                    <a:bodyPr/>
                    <a:lstStyle/>
                    <a:p>
                      <a:pPr algn="ctr"/>
                      <a:r>
                        <a:rPr lang="en-US" sz="1200" b="1" dirty="0"/>
                        <a:t>KEY DIAGRAMS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676022854"/>
                  </a:ext>
                </a:extLst>
              </a:tr>
              <a:tr h="2579254">
                <a:tc gridSpan="3">
                  <a:txBody>
                    <a:bodyPr/>
                    <a:lstStyle/>
                    <a:p>
                      <a:r>
                        <a:rPr lang="en-US" sz="1200" dirty="0"/>
                        <a:t>Wave front diagram showing refraction                         The Law of Reflection</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txBody>
                  <a:tcP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18696"/>
                  </a:ext>
                </a:extLst>
              </a:tr>
            </a:tbl>
          </a:graphicData>
        </a:graphic>
      </p:graphicFrame>
      <p:pic>
        <p:nvPicPr>
          <p:cNvPr id="8" name="Picture 7">
            <a:extLst>
              <a:ext uri="{FF2B5EF4-FFF2-40B4-BE49-F238E27FC236}">
                <a16:creationId xmlns:a16="http://schemas.microsoft.com/office/drawing/2014/main" id="{09453C17-9A23-686F-1A86-2D92F93712A9}"/>
              </a:ext>
            </a:extLst>
          </p:cNvPr>
          <p:cNvPicPr>
            <a:picLocks noChangeAspect="1"/>
          </p:cNvPicPr>
          <p:nvPr/>
        </p:nvPicPr>
        <p:blipFill>
          <a:blip r:embed="rId2"/>
          <a:stretch>
            <a:fillRect/>
          </a:stretch>
        </p:blipFill>
        <p:spPr>
          <a:xfrm>
            <a:off x="279400" y="6244448"/>
            <a:ext cx="2562583" cy="2419688"/>
          </a:xfrm>
          <a:prstGeom prst="rect">
            <a:avLst/>
          </a:prstGeom>
        </p:spPr>
      </p:pic>
      <p:pic>
        <p:nvPicPr>
          <p:cNvPr id="10" name="Picture 9">
            <a:extLst>
              <a:ext uri="{FF2B5EF4-FFF2-40B4-BE49-F238E27FC236}">
                <a16:creationId xmlns:a16="http://schemas.microsoft.com/office/drawing/2014/main" id="{D8E1884A-A55E-DF49-A0E6-C9BED3FAE150}"/>
              </a:ext>
            </a:extLst>
          </p:cNvPr>
          <p:cNvPicPr>
            <a:picLocks noChangeAspect="1"/>
          </p:cNvPicPr>
          <p:nvPr/>
        </p:nvPicPr>
        <p:blipFill>
          <a:blip r:embed="rId3"/>
          <a:stretch>
            <a:fillRect/>
          </a:stretch>
        </p:blipFill>
        <p:spPr>
          <a:xfrm>
            <a:off x="2975333" y="6600194"/>
            <a:ext cx="3461547" cy="1907890"/>
          </a:xfrm>
          <a:prstGeom prst="rect">
            <a:avLst/>
          </a:prstGeom>
        </p:spPr>
      </p:pic>
      <p:sp>
        <p:nvSpPr>
          <p:cNvPr id="11" name="Slide Number Placeholder 10">
            <a:extLst>
              <a:ext uri="{FF2B5EF4-FFF2-40B4-BE49-F238E27FC236}">
                <a16:creationId xmlns:a16="http://schemas.microsoft.com/office/drawing/2014/main" id="{17DD5C54-B189-5263-61CB-DE5DDEE6E727}"/>
              </a:ext>
            </a:extLst>
          </p:cNvPr>
          <p:cNvSpPr>
            <a:spLocks noGrp="1"/>
          </p:cNvSpPr>
          <p:nvPr>
            <p:ph type="sldNum" sz="quarter" idx="12"/>
          </p:nvPr>
        </p:nvSpPr>
        <p:spPr/>
        <p:txBody>
          <a:bodyPr/>
          <a:lstStyle/>
          <a:p>
            <a:fld id="{A49C798E-A141-4728-B2C1-C020555BD9EF}" type="slidenum">
              <a:rPr lang="en-GB" smtClean="0"/>
              <a:t>130</a:t>
            </a:fld>
            <a:endParaRPr lang="en-GB"/>
          </a:p>
        </p:txBody>
      </p:sp>
    </p:spTree>
    <p:extLst>
      <p:ext uri="{BB962C8B-B14F-4D97-AF65-F5344CB8AC3E}">
        <p14:creationId xmlns:p14="http://schemas.microsoft.com/office/powerpoint/2010/main" val="3435140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5" name="TextBox 4">
            <a:extLst>
              <a:ext uri="{FF2B5EF4-FFF2-40B4-BE49-F238E27FC236}">
                <a16:creationId xmlns:a16="http://schemas.microsoft.com/office/drawing/2014/main" id="{0AAF4072-8B37-AB63-CEE0-756BDD400984}"/>
              </a:ext>
            </a:extLst>
          </p:cNvPr>
          <p:cNvSpPr txBox="1"/>
          <p:nvPr/>
        </p:nvSpPr>
        <p:spPr>
          <a:xfrm>
            <a:off x="323384" y="762835"/>
            <a:ext cx="6211229" cy="276999"/>
          </a:xfrm>
          <a:prstGeom prst="rect">
            <a:avLst/>
          </a:prstGeom>
          <a:noFill/>
        </p:spPr>
        <p:txBody>
          <a:bodyPr wrap="square">
            <a:spAutoFit/>
          </a:bodyPr>
          <a:lstStyle/>
          <a:p>
            <a:r>
              <a:rPr lang="en-GB" sz="1200" b="1" i="0" dirty="0">
                <a:solidFill>
                  <a:srgbClr val="000000"/>
                </a:solidFill>
                <a:effectLst/>
              </a:rPr>
              <a:t>Q1.</a:t>
            </a:r>
            <a:r>
              <a:rPr lang="en-GB" sz="1200" b="0" i="0" dirty="0">
                <a:solidFill>
                  <a:srgbClr val="000000"/>
                </a:solidFill>
                <a:effectLst/>
              </a:rPr>
              <a:t>          </a:t>
            </a:r>
            <a:r>
              <a:rPr lang="en-GB" sz="1200" b="1" i="0" dirty="0">
                <a:solidFill>
                  <a:srgbClr val="000000"/>
                </a:solidFill>
                <a:effectLst/>
              </a:rPr>
              <a:t>Diagram 1</a:t>
            </a:r>
            <a:r>
              <a:rPr lang="en-GB" sz="1200" b="0" i="0" dirty="0">
                <a:solidFill>
                  <a:srgbClr val="000000"/>
                </a:solidFill>
                <a:effectLst/>
              </a:rPr>
              <a:t> shows a longitudinal wave being produced in a stretched spring. </a:t>
            </a:r>
            <a:endParaRPr lang="en-GB" sz="1200" dirty="0"/>
          </a:p>
        </p:txBody>
      </p:sp>
      <p:pic>
        <p:nvPicPr>
          <p:cNvPr id="6" name="Picture 5">
            <a:extLst>
              <a:ext uri="{FF2B5EF4-FFF2-40B4-BE49-F238E27FC236}">
                <a16:creationId xmlns:a16="http://schemas.microsoft.com/office/drawing/2014/main" id="{30862558-0C14-6D85-7256-A0005CA78E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654" y="1247733"/>
            <a:ext cx="5048250" cy="1114425"/>
          </a:xfrm>
          <a:prstGeom prst="rect">
            <a:avLst/>
          </a:prstGeom>
          <a:noFill/>
          <a:ln>
            <a:noFill/>
          </a:ln>
        </p:spPr>
      </p:pic>
      <p:sp>
        <p:nvSpPr>
          <p:cNvPr id="8" name="TextBox 7">
            <a:extLst>
              <a:ext uri="{FF2B5EF4-FFF2-40B4-BE49-F238E27FC236}">
                <a16:creationId xmlns:a16="http://schemas.microsoft.com/office/drawing/2014/main" id="{FC443E1A-34C7-5E08-37A8-C2C4FA43042D}"/>
              </a:ext>
            </a:extLst>
          </p:cNvPr>
          <p:cNvSpPr txBox="1"/>
          <p:nvPr/>
        </p:nvSpPr>
        <p:spPr>
          <a:xfrm>
            <a:off x="411124" y="2570057"/>
            <a:ext cx="6211229" cy="4742709"/>
          </a:xfrm>
          <a:prstGeom prst="rect">
            <a:avLst/>
          </a:prstGeom>
          <a:noFill/>
        </p:spPr>
        <p:txBody>
          <a:bodyPr wrap="square">
            <a:spAutoFit/>
          </a:bodyPr>
          <a:lstStyle/>
          <a:p>
            <a:pPr indent="291465">
              <a:lnSpc>
                <a:spcPct val="115000"/>
              </a:lnSpc>
              <a:spcBef>
                <a:spcPts val="1200"/>
              </a:spcBef>
              <a:spcAft>
                <a:spcPts val="1000"/>
              </a:spcAft>
            </a:pPr>
            <a:r>
              <a:rPr lang="en-US" sz="1200" dirty="0">
                <a:effectLst/>
                <a:ea typeface="Times New Roman" panose="02020603050405020304" pitchFamily="18" charset="0"/>
                <a:cs typeface="Times New Roman" panose="02020603050405020304" pitchFamily="18" charset="0"/>
              </a:rPr>
              <a:t>A longitudinal wave has areas of compression and areas of rarefaction.</a:t>
            </a:r>
            <a:endParaRPr lang="en-GB" sz="1200" dirty="0">
              <a:effectLst/>
              <a:ea typeface="Times New Roman" panose="02020603050405020304" pitchFamily="18" charset="0"/>
              <a:cs typeface="Times New Roman" panose="02020603050405020304" pitchFamily="18" charset="0"/>
            </a:endParaRPr>
          </a:p>
          <a:p>
            <a:pPr marL="342900" lvl="0" indent="-342900">
              <a:lnSpc>
                <a:spcPct val="115000"/>
              </a:lnSpc>
              <a:spcBef>
                <a:spcPts val="1200"/>
              </a:spcBef>
              <a:spcAft>
                <a:spcPts val="1000"/>
              </a:spcAft>
              <a:buFont typeface="+mj-lt"/>
              <a:buAutoNum type="alphaLcParenR"/>
            </a:pPr>
            <a:r>
              <a:rPr lang="en-US" sz="1200" dirty="0">
                <a:effectLst/>
                <a:ea typeface="Times New Roman" panose="02020603050405020304" pitchFamily="18" charset="0"/>
                <a:cs typeface="Times New Roman" panose="02020603050405020304" pitchFamily="18" charset="0"/>
              </a:rPr>
              <a:t>Mark with the letter </a:t>
            </a:r>
            <a:r>
              <a:rPr lang="en-US" sz="1200" b="1" dirty="0">
                <a:effectLst/>
                <a:ea typeface="Times New Roman" panose="02020603050405020304" pitchFamily="18" charset="0"/>
                <a:cs typeface="Times New Roman" panose="02020603050405020304" pitchFamily="18" charset="0"/>
              </a:rPr>
              <a:t>C</a:t>
            </a:r>
            <a:r>
              <a:rPr lang="en-US" sz="1200" dirty="0">
                <a:effectLst/>
                <a:ea typeface="Times New Roman" panose="02020603050405020304" pitchFamily="18" charset="0"/>
                <a:cs typeface="Times New Roman" panose="02020603050405020304" pitchFamily="18" charset="0"/>
              </a:rPr>
              <a:t>, </a:t>
            </a:r>
            <a:r>
              <a:rPr lang="en-US" sz="1200" b="1" dirty="0">
                <a:effectLst/>
                <a:ea typeface="Times New Roman" panose="02020603050405020304" pitchFamily="18" charset="0"/>
                <a:cs typeface="Times New Roman" panose="02020603050405020304" pitchFamily="18" charset="0"/>
              </a:rPr>
              <a:t>one</a:t>
            </a:r>
            <a:r>
              <a:rPr lang="en-US" sz="1200" dirty="0">
                <a:effectLst/>
                <a:ea typeface="Times New Roman" panose="02020603050405020304" pitchFamily="18" charset="0"/>
                <a:cs typeface="Times New Roman" panose="02020603050405020304" pitchFamily="18" charset="0"/>
              </a:rPr>
              <a:t> area of compression shown in </a:t>
            </a:r>
            <a:r>
              <a:rPr lang="en-US" sz="1200" b="1" dirty="0">
                <a:effectLst/>
                <a:ea typeface="Times New Roman" panose="02020603050405020304" pitchFamily="18" charset="0"/>
                <a:cs typeface="Times New Roman" panose="02020603050405020304" pitchFamily="18" charset="0"/>
              </a:rPr>
              <a:t>Diagram 1.</a:t>
            </a:r>
            <a:endParaRPr lang="en-GB" sz="1200" dirty="0">
              <a:effectLst/>
              <a:ea typeface="Times New Roman" panose="02020603050405020304" pitchFamily="18" charset="0"/>
              <a:cs typeface="Times New Roman" panose="02020603050405020304" pitchFamily="18" charset="0"/>
            </a:endParaRPr>
          </a:p>
          <a:p>
            <a:pPr marL="342900" lvl="0" indent="-342900">
              <a:lnSpc>
                <a:spcPct val="115000"/>
              </a:lnSpc>
              <a:spcBef>
                <a:spcPts val="1200"/>
              </a:spcBef>
              <a:spcAft>
                <a:spcPts val="1000"/>
              </a:spcAft>
              <a:buFont typeface="+mj-lt"/>
              <a:buAutoNum type="alphaLcParenR"/>
            </a:pPr>
            <a:r>
              <a:rPr lang="en-US" sz="1200" dirty="0">
                <a:effectLst/>
                <a:ea typeface="Times New Roman" panose="02020603050405020304" pitchFamily="18" charset="0"/>
                <a:cs typeface="Times New Roman" panose="02020603050405020304" pitchFamily="18" charset="0"/>
              </a:rPr>
              <a:t>Mark with the letter </a:t>
            </a:r>
            <a:r>
              <a:rPr lang="en-US" sz="1200" b="1" dirty="0">
                <a:effectLst/>
                <a:ea typeface="Times New Roman" panose="02020603050405020304" pitchFamily="18" charset="0"/>
                <a:cs typeface="Times New Roman" panose="02020603050405020304" pitchFamily="18" charset="0"/>
              </a:rPr>
              <a:t>R</a:t>
            </a:r>
            <a:r>
              <a:rPr lang="en-US" sz="1200" dirty="0">
                <a:effectLst/>
                <a:ea typeface="Times New Roman" panose="02020603050405020304" pitchFamily="18" charset="0"/>
                <a:cs typeface="Times New Roman" panose="02020603050405020304" pitchFamily="18" charset="0"/>
              </a:rPr>
              <a:t>, </a:t>
            </a:r>
            <a:r>
              <a:rPr lang="en-US" sz="1200" b="1" dirty="0">
                <a:effectLst/>
                <a:ea typeface="Times New Roman" panose="02020603050405020304" pitchFamily="18" charset="0"/>
                <a:cs typeface="Times New Roman" panose="02020603050405020304" pitchFamily="18" charset="0"/>
              </a:rPr>
              <a:t>one</a:t>
            </a:r>
            <a:r>
              <a:rPr lang="en-US" sz="1200" dirty="0">
                <a:effectLst/>
                <a:ea typeface="Times New Roman" panose="02020603050405020304" pitchFamily="18" charset="0"/>
                <a:cs typeface="Times New Roman" panose="02020603050405020304" pitchFamily="18" charset="0"/>
              </a:rPr>
              <a:t> area of compression shown in </a:t>
            </a:r>
            <a:r>
              <a:rPr lang="en-US" sz="1200" b="1" dirty="0">
                <a:effectLst/>
                <a:ea typeface="Times New Roman" panose="02020603050405020304" pitchFamily="18" charset="0"/>
                <a:cs typeface="Times New Roman" panose="02020603050405020304" pitchFamily="18" charset="0"/>
              </a:rPr>
              <a:t>Diagram 1.</a:t>
            </a:r>
            <a:endParaRPr lang="en-GB" sz="1200" dirty="0">
              <a:effectLst/>
              <a:ea typeface="Times New Roman" panose="02020603050405020304" pitchFamily="18" charset="0"/>
              <a:cs typeface="Times New Roman" panose="02020603050405020304" pitchFamily="18" charset="0"/>
            </a:endParaRPr>
          </a:p>
          <a:p>
            <a:pPr algn="r">
              <a:lnSpc>
                <a:spcPct val="115000"/>
              </a:lnSpc>
              <a:spcAft>
                <a:spcPts val="1000"/>
              </a:spcAft>
            </a:pPr>
            <a:r>
              <a:rPr lang="en-US" sz="1200" b="1" dirty="0">
                <a:effectLst/>
                <a:ea typeface="Times New Roman" panose="02020603050405020304" pitchFamily="18" charset="0"/>
                <a:cs typeface="Times New Roman" panose="02020603050405020304" pitchFamily="18" charset="0"/>
              </a:rPr>
              <a:t>(2)</a:t>
            </a: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r>
              <a:rPr lang="en-US" sz="1200" b="1" dirty="0">
                <a:effectLst/>
                <a:ea typeface="Times New Roman" panose="02020603050405020304" pitchFamily="18" charset="0"/>
                <a:cs typeface="Times New Roman" panose="02020603050405020304" pitchFamily="18" charset="0"/>
              </a:rPr>
              <a:t>Q2.</a:t>
            </a:r>
            <a:r>
              <a:rPr lang="en-US" sz="1200" dirty="0">
                <a:effectLst/>
                <a:ea typeface="Times New Roman" panose="02020603050405020304" pitchFamily="18" charset="0"/>
                <a:cs typeface="Times New Roman" panose="02020603050405020304" pitchFamily="18" charset="0"/>
              </a:rPr>
              <a:t>Waves may be longitudinal or transverse.</a:t>
            </a:r>
          </a:p>
          <a:p>
            <a:pPr>
              <a:lnSpc>
                <a:spcPct val="150000"/>
              </a:lnSpc>
              <a:spcBef>
                <a:spcPts val="1200"/>
              </a:spcBef>
              <a:spcAft>
                <a:spcPts val="1000"/>
              </a:spcAft>
            </a:pPr>
            <a:r>
              <a:rPr lang="en-US" sz="1200" dirty="0">
                <a:effectLst/>
                <a:ea typeface="Times New Roman" panose="02020603050405020304" pitchFamily="18" charset="0"/>
                <a:cs typeface="Times New Roman" panose="02020603050405020304" pitchFamily="18" charset="0"/>
              </a:rPr>
              <a:t>(a)     Describe the differences between longitudinal waves and transverse waves.  …………………………………………………………………………………………………………………………………………………………………………………………………………………………………………………………………………………………………………….. …………………………………………………………………………………………………………………………………………………………………………………………………………………………………………………………………………………………………………….. ………………………………………………………………………………………………………………………………………………………………………………………………………………………………………………………………………………………………………………</a:t>
            </a:r>
          </a:p>
          <a:p>
            <a:pPr algn="r">
              <a:lnSpc>
                <a:spcPct val="115000"/>
              </a:lnSpc>
              <a:spcAft>
                <a:spcPts val="1000"/>
              </a:spcAft>
            </a:pPr>
            <a:r>
              <a:rPr lang="en-US" sz="1200" b="1" dirty="0">
                <a:effectLst/>
                <a:ea typeface="Times New Roman" panose="02020603050405020304" pitchFamily="18" charset="0"/>
                <a:cs typeface="Times New Roman" panose="02020603050405020304" pitchFamily="18" charset="0"/>
              </a:rPr>
              <a:t>(3</a:t>
            </a:r>
            <a:r>
              <a:rPr lang="en-US" sz="1200" b="1" dirty="0">
                <a:ea typeface="Times New Roman" panose="02020603050405020304" pitchFamily="18" charset="0"/>
                <a:cs typeface="Times New Roman" panose="02020603050405020304" pitchFamily="18" charset="0"/>
              </a:rPr>
              <a:t>)</a:t>
            </a:r>
            <a:endParaRPr lang="en-GB" sz="1200" dirty="0">
              <a:effectLst/>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4B2159A-44E9-2581-AE57-68E3C00AB386}"/>
              </a:ext>
            </a:extLst>
          </p:cNvPr>
          <p:cNvSpPr txBox="1"/>
          <p:nvPr/>
        </p:nvSpPr>
        <p:spPr>
          <a:xfrm>
            <a:off x="1197201" y="2691075"/>
            <a:ext cx="5036087" cy="1569660"/>
          </a:xfrm>
          <a:prstGeom prst="rect">
            <a:avLst/>
          </a:prstGeom>
          <a:solidFill>
            <a:schemeClr val="bg1"/>
          </a:solidFill>
          <a:ln>
            <a:solidFill>
              <a:schemeClr val="tx1"/>
            </a:solidFill>
          </a:ln>
        </p:spPr>
        <p:txBody>
          <a:bodyPr wrap="square" rtlCol="0">
            <a:spAutoFit/>
          </a:bodyPr>
          <a:lstStyle/>
          <a:p>
            <a:r>
              <a:rPr lang="en-GB" sz="1200" dirty="0"/>
              <a:t>a)     letter C clearly marking a compression</a:t>
            </a:r>
          </a:p>
          <a:p>
            <a:r>
              <a:rPr lang="en-GB" sz="1200" dirty="0"/>
              <a:t>accept C at any point in a compression</a:t>
            </a:r>
          </a:p>
          <a:p>
            <a:r>
              <a:rPr lang="en-GB" sz="1200" dirty="0"/>
              <a:t>if more than one letter C marked </a:t>
            </a:r>
          </a:p>
          <a:p>
            <a:r>
              <a:rPr lang="en-GB" sz="1200" dirty="0"/>
              <a:t>all must be correct							 1</a:t>
            </a:r>
          </a:p>
          <a:p>
            <a:r>
              <a:rPr lang="en-GB" sz="1200" dirty="0"/>
              <a:t>b)     letter R clearly marking a rarefaction</a:t>
            </a:r>
          </a:p>
          <a:p>
            <a:r>
              <a:rPr lang="en-GB" sz="1200" dirty="0"/>
              <a:t>accept R at any point in a compression</a:t>
            </a:r>
          </a:p>
          <a:p>
            <a:r>
              <a:rPr lang="en-GB" sz="1200" dirty="0"/>
              <a:t>if more than one letter R marked </a:t>
            </a:r>
          </a:p>
          <a:p>
            <a:r>
              <a:rPr lang="en-GB" sz="1200" dirty="0"/>
              <a:t>all must be correct							 1</a:t>
            </a:r>
          </a:p>
        </p:txBody>
      </p:sp>
      <p:sp>
        <p:nvSpPr>
          <p:cNvPr id="10" name="TextBox 9">
            <a:extLst>
              <a:ext uri="{FF2B5EF4-FFF2-40B4-BE49-F238E27FC236}">
                <a16:creationId xmlns:a16="http://schemas.microsoft.com/office/drawing/2014/main" id="{B8293670-1C41-2C7D-D65E-A451EB0CE9C6}"/>
              </a:ext>
            </a:extLst>
          </p:cNvPr>
          <p:cNvSpPr txBox="1"/>
          <p:nvPr/>
        </p:nvSpPr>
        <p:spPr>
          <a:xfrm>
            <a:off x="998694" y="5364039"/>
            <a:ext cx="5036087" cy="2308324"/>
          </a:xfrm>
          <a:prstGeom prst="rect">
            <a:avLst/>
          </a:prstGeom>
          <a:solidFill>
            <a:schemeClr val="bg1"/>
          </a:solidFill>
          <a:ln>
            <a:solidFill>
              <a:schemeClr val="tx1"/>
            </a:solidFill>
          </a:ln>
        </p:spPr>
        <p:txBody>
          <a:bodyPr wrap="square" rtlCol="0">
            <a:spAutoFit/>
          </a:bodyPr>
          <a:lstStyle/>
          <a:p>
            <a:r>
              <a:rPr lang="en-GB" sz="1200" dirty="0"/>
              <a:t>M2.(a)     the oscillation / vibration (causing the wave)</a:t>
            </a:r>
          </a:p>
          <a:p>
            <a:r>
              <a:rPr lang="en-GB" sz="1200" dirty="0"/>
              <a:t>a movement causes the wave is insufficient	1</a:t>
            </a:r>
          </a:p>
          <a:p>
            <a:endParaRPr lang="en-GB" sz="1200" dirty="0"/>
          </a:p>
          <a:p>
            <a:r>
              <a:rPr lang="en-GB" sz="1200" dirty="0"/>
              <a:t>for a transverse wave is perpendicular to the direction of energy transfer</a:t>
            </a:r>
          </a:p>
          <a:p>
            <a:r>
              <a:rPr lang="en-GB" sz="1200" dirty="0"/>
              <a:t>accept direction of wave travel				         1</a:t>
            </a:r>
          </a:p>
          <a:p>
            <a:endParaRPr lang="en-GB" sz="1200" dirty="0"/>
          </a:p>
          <a:p>
            <a:r>
              <a:rPr lang="en-GB" sz="1200" dirty="0"/>
              <a:t>and for a longitudinal wave is parallel to the direction of energy transfer</a:t>
            </a:r>
          </a:p>
          <a:p>
            <a:r>
              <a:rPr lang="en-GB" sz="1200" dirty="0"/>
              <a:t>accept direction of wave travel</a:t>
            </a:r>
          </a:p>
          <a:p>
            <a:r>
              <a:rPr lang="en-GB" sz="1200" dirty="0"/>
              <a:t>if no marks awarded allow 1 mark for correctly linking perpendicular with transverse and parallel with longitudinal</a:t>
            </a:r>
          </a:p>
          <a:p>
            <a:r>
              <a:rPr lang="en-GB" sz="1200" dirty="0"/>
              <a:t>the marks may be scored by the drawing of two correctly labelled diagrams								   1</a:t>
            </a:r>
          </a:p>
        </p:txBody>
      </p:sp>
      <p:sp>
        <p:nvSpPr>
          <p:cNvPr id="3" name="Slide Number Placeholder 2">
            <a:extLst>
              <a:ext uri="{FF2B5EF4-FFF2-40B4-BE49-F238E27FC236}">
                <a16:creationId xmlns:a16="http://schemas.microsoft.com/office/drawing/2014/main" id="{53F97865-FA24-04B0-248C-158FD2FC8218}"/>
              </a:ext>
            </a:extLst>
          </p:cNvPr>
          <p:cNvSpPr>
            <a:spLocks noGrp="1"/>
          </p:cNvSpPr>
          <p:nvPr>
            <p:ph type="sldNum" sz="quarter" idx="12"/>
          </p:nvPr>
        </p:nvSpPr>
        <p:spPr/>
        <p:txBody>
          <a:bodyPr/>
          <a:lstStyle/>
          <a:p>
            <a:fld id="{A49C798E-A141-4728-B2C1-C020555BD9EF}" type="slidenum">
              <a:rPr lang="en-GB" smtClean="0"/>
              <a:t>14</a:t>
            </a:fld>
            <a:endParaRPr lang="en-GB"/>
          </a:p>
        </p:txBody>
      </p:sp>
    </p:spTree>
    <p:extLst>
      <p:ext uri="{BB962C8B-B14F-4D97-AF65-F5344CB8AC3E}">
        <p14:creationId xmlns:p14="http://schemas.microsoft.com/office/powerpoint/2010/main" val="1142607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323385" y="301083"/>
            <a:ext cx="6211229" cy="7741478"/>
          </a:xfrm>
          <a:prstGeom prst="rect">
            <a:avLst/>
          </a:prstGeom>
          <a:noFill/>
        </p:spPr>
        <p:txBody>
          <a:bodyPr wrap="square">
            <a:spAutoFit/>
          </a:bodyPr>
          <a:lstStyle/>
          <a:p>
            <a:pPr>
              <a:lnSpc>
                <a:spcPct val="150000"/>
              </a:lnSpc>
              <a:spcBef>
                <a:spcPts val="1200"/>
              </a:spcBef>
              <a:spcAft>
                <a:spcPts val="1000"/>
              </a:spcAft>
            </a:pPr>
            <a:br>
              <a:rPr lang="en-US" sz="1400" b="1" dirty="0">
                <a:effectLst/>
                <a:latin typeface="Arial" panose="020B0604020202020204" pitchFamily="34" charset="0"/>
                <a:ea typeface="Times New Roman" panose="02020603050405020304" pitchFamily="18" charset="0"/>
                <a:cs typeface="Times New Roman" panose="02020603050405020304" pitchFamily="18" charset="0"/>
              </a:rPr>
            </a:br>
            <a:br>
              <a:rPr lang="en-US" sz="1400" b="1" dirty="0">
                <a:effectLst/>
                <a:latin typeface="Arial" panose="020B0604020202020204" pitchFamily="34" charset="0"/>
                <a:ea typeface="Times New Roman" panose="02020603050405020304" pitchFamily="18" charset="0"/>
                <a:cs typeface="Times New Roman" panose="02020603050405020304" pitchFamily="18" charset="0"/>
              </a:rPr>
            </a:b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Q3.</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a:effectLst/>
                <a:ea typeface="Times New Roman" panose="02020603050405020304" pitchFamily="18" charset="0"/>
                <a:cs typeface="Times New Roman" panose="02020603050405020304" pitchFamily="18" charset="0"/>
              </a:rPr>
              <a:t>Explain how the compressions and rarefactions in a sound wave allow sound to be detected by the human ear </a:t>
            </a:r>
          </a:p>
          <a:p>
            <a:pPr>
              <a:lnSpc>
                <a:spcPct val="150000"/>
              </a:lnSpc>
              <a:spcBef>
                <a:spcPts val="1200"/>
              </a:spcBef>
              <a:spcAft>
                <a:spcPts val="1000"/>
              </a:spcAft>
            </a:pPr>
            <a:r>
              <a:rPr lang="en-US" sz="1200" dirty="0">
                <a:effectLst/>
                <a:ea typeface="Times New Roman" panose="02020603050405020304" pitchFamily="18" charset="0"/>
                <a:cs typeface="Times New Roman" panose="02020603050405020304" pitchFamily="18" charset="0"/>
              </a:rPr>
              <a:t>…………………………………………………………………………………………………………………………………………………………………………………………………………………………………………………………………………………………………………….. ……………………………………………………………………………………………………………………………………………………………………………………………………………………………………………………………………………………………………………..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15000"/>
              </a:lnSpc>
              <a:spcAft>
                <a:spcPts val="1000"/>
              </a:spcAft>
            </a:pPr>
            <a:r>
              <a:rPr lang="en-US" sz="1200" b="1" dirty="0">
                <a:effectLst/>
                <a:ea typeface="Times New Roman" panose="02020603050405020304" pitchFamily="18" charset="0"/>
                <a:cs typeface="Times New Roman" panose="02020603050405020304" pitchFamily="18" charset="0"/>
              </a:rPr>
              <a:t> (3)</a:t>
            </a:r>
          </a:p>
          <a:p>
            <a:pPr>
              <a:lnSpc>
                <a:spcPct val="115000"/>
              </a:lnSpc>
              <a:spcAft>
                <a:spcPts val="1000"/>
              </a:spcAft>
            </a:pPr>
            <a:r>
              <a:rPr lang="en-GB" sz="1200" b="1" dirty="0">
                <a:solidFill>
                  <a:srgbClr val="000000"/>
                </a:solidFill>
                <a:effectLst/>
                <a:ea typeface="Times New Roman" panose="02020603050405020304" pitchFamily="18" charset="0"/>
                <a:cs typeface="Times New Roman" panose="02020603050405020304" pitchFamily="18" charset="0"/>
              </a:rPr>
              <a:t>Q4.</a:t>
            </a:r>
            <a:endParaRPr lang="en-GB" sz="1200" dirty="0">
              <a:effectLst/>
              <a:ea typeface="Times New Roman" panose="02020603050405020304" pitchFamily="18" charset="0"/>
              <a:cs typeface="Times New Roman" panose="02020603050405020304" pitchFamily="18" charset="0"/>
            </a:endParaRPr>
          </a:p>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(a)     Sound and light are different types of waves. Give </a:t>
            </a:r>
            <a:r>
              <a:rPr lang="en-GB" sz="1200" b="1" dirty="0">
                <a:effectLst/>
                <a:ea typeface="Times New Roman" panose="02020603050405020304" pitchFamily="18" charset="0"/>
                <a:cs typeface="Times New Roman" panose="02020603050405020304" pitchFamily="18" charset="0"/>
              </a:rPr>
              <a:t>two</a:t>
            </a:r>
            <a:r>
              <a:rPr lang="en-GB" sz="1200" dirty="0">
                <a:effectLst/>
                <a:ea typeface="Times New Roman" panose="02020603050405020304" pitchFamily="18" charset="0"/>
                <a:cs typeface="Times New Roman" panose="02020603050405020304" pitchFamily="18" charset="0"/>
              </a:rPr>
              <a:t> similarities and </a:t>
            </a:r>
            <a:r>
              <a:rPr lang="en-GB" sz="1200" b="1" dirty="0">
                <a:effectLst/>
                <a:ea typeface="Times New Roman" panose="02020603050405020304" pitchFamily="18" charset="0"/>
                <a:cs typeface="Times New Roman" panose="02020603050405020304" pitchFamily="18" charset="0"/>
              </a:rPr>
              <a:t>two</a:t>
            </a:r>
            <a:r>
              <a:rPr lang="en-GB" sz="1200" dirty="0">
                <a:effectLst/>
                <a:ea typeface="Times New Roman" panose="02020603050405020304" pitchFamily="18" charset="0"/>
                <a:cs typeface="Times New Roman" panose="02020603050405020304" pitchFamily="18" charset="0"/>
              </a:rPr>
              <a:t> differences between sound waves and light waves.</a:t>
            </a:r>
          </a:p>
          <a:p>
            <a:pPr>
              <a:lnSpc>
                <a:spcPct val="150000"/>
              </a:lnSpc>
              <a:spcBef>
                <a:spcPts val="1200"/>
              </a:spcBef>
              <a:spcAft>
                <a:spcPts val="1000"/>
              </a:spcAft>
            </a:pPr>
            <a:r>
              <a:rPr lang="en-US" sz="1200" dirty="0">
                <a:effectLst/>
                <a:ea typeface="Times New Roman" panose="02020603050405020304" pitchFamily="18" charset="0"/>
                <a:cs typeface="Times New Roman" panose="02020603050405020304" pitchFamily="18" charset="0"/>
              </a:rPr>
              <a:t>…………………………………………………………………………………………………………………………………………………………………………………………………………………………………………………………………………………………………………….. …………………………………………………………………………………………………………………………………………………………………………………………………………………………………………………………………………………………………………….. …………………………………………………………………………………………………………………………………………………………………………………………………………………………………………………………………………………………………………….. ……………………………………………………………………………………………………………………………………………………………………………………………………………………………………………………………………………………………………………..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15000"/>
              </a:lnSpc>
              <a:spcAft>
                <a:spcPts val="1000"/>
              </a:spcAft>
            </a:pPr>
            <a:r>
              <a:rPr lang="en-US" sz="1200" b="1" dirty="0">
                <a:effectLst/>
                <a:ea typeface="Times New Roman" panose="02020603050405020304" pitchFamily="18" charset="0"/>
                <a:cs typeface="Times New Roman" panose="02020603050405020304" pitchFamily="18" charset="0"/>
              </a:rPr>
              <a:t> (4)</a:t>
            </a:r>
          </a:p>
          <a:p>
            <a:pPr>
              <a:lnSpc>
                <a:spcPct val="115000"/>
              </a:lnSpc>
              <a:spcAft>
                <a:spcPts val="1000"/>
              </a:spcAft>
            </a:pPr>
            <a:endParaRPr lang="en-GB" sz="1200" dirty="0">
              <a:effectLst/>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D1B02E5-9543-B6C1-3268-8483AA206138}"/>
              </a:ext>
            </a:extLst>
          </p:cNvPr>
          <p:cNvSpPr txBox="1"/>
          <p:nvPr/>
        </p:nvSpPr>
        <p:spPr>
          <a:xfrm>
            <a:off x="602537" y="1455018"/>
            <a:ext cx="5098547" cy="1754326"/>
          </a:xfrm>
          <a:prstGeom prst="rect">
            <a:avLst/>
          </a:prstGeom>
          <a:solidFill>
            <a:schemeClr val="bg1"/>
          </a:solidFill>
          <a:ln>
            <a:solidFill>
              <a:schemeClr val="tx1"/>
            </a:solidFill>
          </a:ln>
        </p:spPr>
        <p:txBody>
          <a:bodyPr wrap="square" rtlCol="0">
            <a:spAutoFit/>
          </a:bodyPr>
          <a:lstStyle/>
          <a:p>
            <a:r>
              <a:rPr lang="en-GB" sz="1200" dirty="0"/>
              <a:t>M3.(a)     At compressions the air pressure is higher           	1</a:t>
            </a:r>
          </a:p>
          <a:p>
            <a:endParaRPr lang="en-GB" sz="1200" dirty="0"/>
          </a:p>
          <a:p>
            <a:r>
              <a:rPr lang="en-GB" sz="1200" dirty="0"/>
              <a:t>at rarefactions the air pressure is lower</a:t>
            </a:r>
          </a:p>
          <a:p>
            <a:r>
              <a:rPr lang="en-GB" sz="1200" dirty="0"/>
              <a:t>				         				1</a:t>
            </a:r>
          </a:p>
          <a:p>
            <a:endParaRPr lang="en-GB" sz="1200" dirty="0"/>
          </a:p>
          <a:p>
            <a:r>
              <a:rPr lang="en-GB" sz="1200" dirty="0"/>
              <a:t>these areas of higher and lower pressure make the ear drum oscillate (accept vibrate)</a:t>
            </a:r>
          </a:p>
          <a:p>
            <a:r>
              <a:rPr lang="en-GB" sz="1200" dirty="0"/>
              <a:t>								   1</a:t>
            </a:r>
          </a:p>
          <a:p>
            <a:endParaRPr lang="en-GB" sz="1200" dirty="0"/>
          </a:p>
        </p:txBody>
      </p:sp>
      <p:sp>
        <p:nvSpPr>
          <p:cNvPr id="7" name="TextBox 6">
            <a:extLst>
              <a:ext uri="{FF2B5EF4-FFF2-40B4-BE49-F238E27FC236}">
                <a16:creationId xmlns:a16="http://schemas.microsoft.com/office/drawing/2014/main" id="{156D282E-47CB-D4D9-D543-180CBF2E0B72}"/>
              </a:ext>
            </a:extLst>
          </p:cNvPr>
          <p:cNvSpPr txBox="1"/>
          <p:nvPr/>
        </p:nvSpPr>
        <p:spPr>
          <a:xfrm>
            <a:off x="323385" y="4977777"/>
            <a:ext cx="6394610" cy="3600986"/>
          </a:xfrm>
          <a:prstGeom prst="rect">
            <a:avLst/>
          </a:prstGeom>
          <a:solidFill>
            <a:schemeClr val="bg1"/>
          </a:solidFill>
          <a:ln>
            <a:solidFill>
              <a:schemeClr val="tx1"/>
            </a:solidFill>
          </a:ln>
        </p:spPr>
        <p:txBody>
          <a:bodyPr wrap="square" rtlCol="0">
            <a:spAutoFit/>
          </a:bodyPr>
          <a:lstStyle/>
          <a:p>
            <a:r>
              <a:rPr lang="en-GB" sz="1200" dirty="0"/>
              <a:t>(a)     any two similarities and any two differences</a:t>
            </a:r>
          </a:p>
          <a:p>
            <a:r>
              <a:rPr lang="en-GB" sz="1200" dirty="0"/>
              <a:t>similarities</a:t>
            </a:r>
          </a:p>
          <a:p>
            <a:r>
              <a:rPr lang="en-GB" sz="1200" dirty="0"/>
              <a:t>•     (both can be) reflected   •     (both can be) refracted</a:t>
            </a:r>
          </a:p>
          <a:p>
            <a:r>
              <a:rPr lang="en-GB" sz="1200" dirty="0"/>
              <a:t>allow both travel through any correctly named solid / gas / liquid</a:t>
            </a:r>
          </a:p>
          <a:p>
            <a:r>
              <a:rPr lang="en-GB" sz="1200" dirty="0"/>
              <a:t>•     (both can be) diffracted	•     (both) transfer energy</a:t>
            </a:r>
          </a:p>
          <a:p>
            <a:r>
              <a:rPr lang="en-GB" sz="1200" dirty="0"/>
              <a:t>ignore both are types of energy / waves / oscillations</a:t>
            </a:r>
          </a:p>
          <a:p>
            <a:r>
              <a:rPr lang="en-GB" sz="1200" dirty="0"/>
              <a:t>do not accept statements like both are transverse as a similarity</a:t>
            </a:r>
          </a:p>
          <a:p>
            <a:endParaRPr lang="en-GB" sz="1200" dirty="0"/>
          </a:p>
          <a:p>
            <a:r>
              <a:rPr lang="en-GB" sz="1200" dirty="0"/>
              <a:t>differences</a:t>
            </a:r>
          </a:p>
          <a:p>
            <a:r>
              <a:rPr lang="en-GB" sz="1200" dirty="0"/>
              <a:t>•     light can travel through a vacuum / sound cannot travel through a vacuum</a:t>
            </a:r>
          </a:p>
          <a:p>
            <a:r>
              <a:rPr lang="en-GB" sz="1200" dirty="0"/>
              <a:t>allow sound requires a medium / particles to travel through</a:t>
            </a:r>
          </a:p>
          <a:p>
            <a:r>
              <a:rPr lang="en-GB" sz="1200" dirty="0"/>
              <a:t>•     (different) speed / velocity	•     one is longitudinal and one is transverse</a:t>
            </a:r>
          </a:p>
          <a:p>
            <a:pPr marL="171450" indent="-171450">
              <a:buFont typeface="Arial" panose="020B0604020202020204" pitchFamily="34" charset="0"/>
              <a:buChar char="•"/>
            </a:pPr>
            <a:r>
              <a:rPr lang="en-GB" sz="1200" dirty="0"/>
              <a:t>accept light is faster than sound</a:t>
            </a:r>
          </a:p>
          <a:p>
            <a:r>
              <a:rPr lang="en-GB" sz="1200" dirty="0"/>
              <a:t>allow correct description:</a:t>
            </a:r>
          </a:p>
          <a:p>
            <a:r>
              <a:rPr lang="en-GB" sz="1200" dirty="0"/>
              <a:t>(longitudinal) the oscillations / vibrations are parallel to / same direction as (the direction of energy transfer)   and     (transverse) the oscillations / vibrations are 90° to / perpendicular to (the direction of energy transfer)</a:t>
            </a:r>
          </a:p>
          <a:p>
            <a:r>
              <a:rPr lang="en-GB" sz="1200" dirty="0"/>
              <a:t>•     sound is a mechanical wave / caused by vibrations and light is an electromagnetic wave</a:t>
            </a:r>
          </a:p>
          <a:p>
            <a:endParaRPr lang="en-GB" sz="1200" dirty="0"/>
          </a:p>
        </p:txBody>
      </p:sp>
      <p:sp>
        <p:nvSpPr>
          <p:cNvPr id="5" name="Slide Number Placeholder 4">
            <a:extLst>
              <a:ext uri="{FF2B5EF4-FFF2-40B4-BE49-F238E27FC236}">
                <a16:creationId xmlns:a16="http://schemas.microsoft.com/office/drawing/2014/main" id="{EB2DFF5C-BBE3-A4C4-BC81-8B55876C7CCB}"/>
              </a:ext>
            </a:extLst>
          </p:cNvPr>
          <p:cNvSpPr>
            <a:spLocks noGrp="1"/>
          </p:cNvSpPr>
          <p:nvPr>
            <p:ph type="sldNum" sz="quarter" idx="12"/>
          </p:nvPr>
        </p:nvSpPr>
        <p:spPr/>
        <p:txBody>
          <a:bodyPr/>
          <a:lstStyle/>
          <a:p>
            <a:fld id="{A49C798E-A141-4728-B2C1-C020555BD9EF}" type="slidenum">
              <a:rPr lang="en-GB" smtClean="0"/>
              <a:t>15</a:t>
            </a:fld>
            <a:endParaRPr lang="en-GB"/>
          </a:p>
        </p:txBody>
      </p:sp>
    </p:spTree>
    <p:extLst>
      <p:ext uri="{BB962C8B-B14F-4D97-AF65-F5344CB8AC3E}">
        <p14:creationId xmlns:p14="http://schemas.microsoft.com/office/powerpoint/2010/main" val="2122043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1a:  Transverse &amp; Longitudinal Waves</a:t>
            </a:r>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1022684"/>
            <a:ext cx="6311900" cy="5819157"/>
          </a:xfrm>
          <a:prstGeom prst="rect">
            <a:avLst/>
          </a:prstGeom>
          <a:noFill/>
          <a:ln w="28575">
            <a:noFill/>
          </a:ln>
        </p:spPr>
        <p:txBody>
          <a:bodyPr wrap="square" rtlCol="0">
            <a:spAutoFit/>
          </a:bodyPr>
          <a:lstStyle/>
          <a:p>
            <a:r>
              <a:rPr lang="en-GB" sz="1400" b="1" dirty="0"/>
              <a:t>I wasn’t there but I still care!</a:t>
            </a:r>
          </a:p>
          <a:p>
            <a:pPr>
              <a:lnSpc>
                <a:spcPct val="150000"/>
              </a:lnSpc>
            </a:pPr>
            <a:r>
              <a:rPr lang="en-GB" sz="1200" dirty="0"/>
              <a:t>Using the Physics AQA Text book from pages 174 -175 and the glossary on pages 284-287 to help you answer the following;</a:t>
            </a:r>
          </a:p>
          <a:p>
            <a:pPr>
              <a:lnSpc>
                <a:spcPct val="150000"/>
              </a:lnSpc>
            </a:pPr>
            <a:r>
              <a:rPr lang="en-GB" sz="1200" dirty="0"/>
              <a:t>Name the 2 groups that waves can be categorised as</a:t>
            </a:r>
          </a:p>
          <a:p>
            <a:pPr>
              <a:lnSpc>
                <a:spcPct val="150000"/>
              </a:lnSpc>
            </a:pPr>
            <a:r>
              <a:rPr lang="en-GB" sz="1200" dirty="0"/>
              <a:t>……………………………………………………………………………………………………………………………………………………………………………………………………………………………………………………………………………………………………………………</a:t>
            </a:r>
          </a:p>
          <a:p>
            <a:pPr>
              <a:lnSpc>
                <a:spcPct val="150000"/>
              </a:lnSpc>
            </a:pPr>
            <a:r>
              <a:rPr lang="en-GB" sz="1200" dirty="0"/>
              <a:t>Define the term Transverse Wave ……………………………………………………………………………………………………………………………………………………………………………………………………………………………………………………………………………………………………………………</a:t>
            </a:r>
          </a:p>
          <a:p>
            <a:pPr>
              <a:lnSpc>
                <a:spcPct val="150000"/>
              </a:lnSpc>
            </a:pPr>
            <a:r>
              <a:rPr lang="en-GB" sz="1200" dirty="0"/>
              <a:t>Define the term Longitudinal wave: ……………………………………………………………………………………………………………………………………………………………………………………………………………………………………………………………………………………………………………………</a:t>
            </a:r>
          </a:p>
          <a:p>
            <a:pPr>
              <a:lnSpc>
                <a:spcPct val="150000"/>
              </a:lnSpc>
            </a:pPr>
            <a:r>
              <a:rPr lang="en-GB" sz="1200" dirty="0"/>
              <a:t>Give 2 examples of longitudinal waves ……………………………………………………………………………………………………………………………………………………………………………………………………………………………………………………………………………………………………………………</a:t>
            </a:r>
          </a:p>
          <a:p>
            <a:pPr>
              <a:lnSpc>
                <a:spcPct val="150000"/>
              </a:lnSpc>
            </a:pPr>
            <a:r>
              <a:rPr lang="en-GB" sz="1200" dirty="0"/>
              <a:t>Give 2 examples of transverse waves</a:t>
            </a:r>
          </a:p>
          <a:p>
            <a:pPr>
              <a:lnSpc>
                <a:spcPct val="150000"/>
              </a:lnSpc>
            </a:pPr>
            <a:r>
              <a:rPr lang="en-GB" sz="1200" dirty="0"/>
              <a:t>……………………………………………………………………………………………………………………………………………………………………………………………………………………………………………………………………………………………………………………</a:t>
            </a:r>
          </a:p>
          <a:p>
            <a:pPr>
              <a:lnSpc>
                <a:spcPct val="150000"/>
              </a:lnSpc>
            </a:pPr>
            <a:r>
              <a:rPr lang="en-GB" sz="1200" dirty="0"/>
              <a:t>Describe 2 differences between longitudinal &amp; transverse waves</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66CAC1FC-B38F-9CBD-F9DA-A724C88AB947}"/>
              </a:ext>
            </a:extLst>
          </p:cNvPr>
          <p:cNvSpPr>
            <a:spLocks noGrp="1"/>
          </p:cNvSpPr>
          <p:nvPr>
            <p:ph type="sldNum" sz="quarter" idx="12"/>
          </p:nvPr>
        </p:nvSpPr>
        <p:spPr/>
        <p:txBody>
          <a:bodyPr/>
          <a:lstStyle/>
          <a:p>
            <a:fld id="{A49C798E-A141-4728-B2C1-C020555BD9EF}" type="slidenum">
              <a:rPr lang="en-GB" smtClean="0"/>
              <a:t>16</a:t>
            </a:fld>
            <a:endParaRPr lang="en-GB"/>
          </a:p>
        </p:txBody>
      </p:sp>
    </p:spTree>
    <p:extLst>
      <p:ext uri="{BB962C8B-B14F-4D97-AF65-F5344CB8AC3E}">
        <p14:creationId xmlns:p14="http://schemas.microsoft.com/office/powerpoint/2010/main" val="3730981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66382246"/>
              </p:ext>
            </p:extLst>
          </p:nvPr>
        </p:nvGraphicFramePr>
        <p:xfrm>
          <a:off x="226446" y="318837"/>
          <a:ext cx="6375076" cy="8506326"/>
        </p:xfrm>
        <a:graphic>
          <a:graphicData uri="http://schemas.openxmlformats.org/drawingml/2006/table">
            <a:tbl>
              <a:tblPr firstRow="1" bandRow="1">
                <a:tableStyleId>{5C22544A-7EE6-4342-B048-85BDC9FD1C3A}</a:tableStyleId>
              </a:tblPr>
              <a:tblGrid>
                <a:gridCol w="385992">
                  <a:extLst>
                    <a:ext uri="{9D8B030D-6E8A-4147-A177-3AD203B41FA5}">
                      <a16:colId xmlns:a16="http://schemas.microsoft.com/office/drawing/2014/main" val="1728834577"/>
                    </a:ext>
                  </a:extLst>
                </a:gridCol>
                <a:gridCol w="5989084">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kern="1200" dirty="0">
                          <a:solidFill>
                            <a:schemeClr val="tx1"/>
                          </a:solidFill>
                          <a:effectLst/>
                          <a:latin typeface="+mn-lt"/>
                          <a:ea typeface="+mn-ea"/>
                          <a:cs typeface="+mn-cs"/>
                        </a:rPr>
                        <a:t>Properties of waves</a:t>
                      </a:r>
                    </a:p>
                    <a:p>
                      <a:pPr algn="ctr" fontAlgn="base">
                        <a:lnSpc>
                          <a:spcPct val="150000"/>
                        </a:lnSpc>
                      </a:pPr>
                      <a:r>
                        <a:rPr lang="en-GB" sz="1200" b="1" i="0" kern="1200" dirty="0">
                          <a:solidFill>
                            <a:schemeClr val="tx1"/>
                          </a:solidFill>
                          <a:effectLst/>
                          <a:latin typeface="+mn-lt"/>
                          <a:ea typeface="+mn-ea"/>
                          <a:cs typeface="+mn-cs"/>
                        </a:rPr>
                        <a:t>Parts of a wave</a:t>
                      </a:r>
                    </a:p>
                    <a:p>
                      <a:pPr fontAlgn="base">
                        <a:lnSpc>
                          <a:spcPct val="150000"/>
                        </a:lnSpc>
                      </a:pPr>
                      <a:r>
                        <a:rPr lang="en-GB" sz="1200" b="0" i="0" kern="1200" dirty="0">
                          <a:solidFill>
                            <a:schemeClr val="tx1"/>
                          </a:solidFill>
                          <a:effectLst/>
                          <a:latin typeface="+mn-lt"/>
                          <a:ea typeface="+mn-ea"/>
                          <a:cs typeface="+mn-cs"/>
                        </a:rPr>
                        <a:t>Waves are described using the following terms:</a:t>
                      </a:r>
                    </a:p>
                    <a:p>
                      <a:pPr fontAlgn="base">
                        <a:lnSpc>
                          <a:spcPct val="150000"/>
                        </a:lnSpc>
                      </a:pPr>
                      <a:r>
                        <a:rPr lang="en-GB" sz="1200" b="1" i="0" kern="1200" dirty="0">
                          <a:solidFill>
                            <a:schemeClr val="tx1"/>
                          </a:solidFill>
                          <a:effectLst/>
                          <a:latin typeface="+mn-lt"/>
                          <a:ea typeface="+mn-ea"/>
                          <a:cs typeface="+mn-cs"/>
                        </a:rPr>
                        <a:t>Rest position</a:t>
                      </a:r>
                      <a:r>
                        <a:rPr lang="en-GB" sz="1200" b="0" i="0" kern="1200" dirty="0">
                          <a:solidFill>
                            <a:schemeClr val="tx1"/>
                          </a:solidFill>
                          <a:effectLst/>
                          <a:latin typeface="+mn-lt"/>
                          <a:ea typeface="+mn-ea"/>
                          <a:cs typeface="+mn-cs"/>
                        </a:rPr>
                        <a:t> – the undisturbed position of particles or fields when they are not vibrating.</a:t>
                      </a:r>
                    </a:p>
                    <a:p>
                      <a:pPr fontAlgn="base">
                        <a:lnSpc>
                          <a:spcPct val="150000"/>
                        </a:lnSpc>
                      </a:pPr>
                      <a:r>
                        <a:rPr lang="en-GB" sz="1200" b="1" i="0" kern="1200" dirty="0">
                          <a:solidFill>
                            <a:schemeClr val="tx1"/>
                          </a:solidFill>
                          <a:effectLst/>
                          <a:latin typeface="+mn-lt"/>
                          <a:ea typeface="+mn-ea"/>
                          <a:cs typeface="+mn-cs"/>
                        </a:rPr>
                        <a:t>Displacement</a:t>
                      </a:r>
                      <a:r>
                        <a:rPr lang="en-GB" sz="1200" b="0" i="0" kern="1200" dirty="0">
                          <a:solidFill>
                            <a:schemeClr val="tx1"/>
                          </a:solidFill>
                          <a:effectLst/>
                          <a:latin typeface="+mn-lt"/>
                          <a:ea typeface="+mn-ea"/>
                          <a:cs typeface="+mn-cs"/>
                        </a:rPr>
                        <a:t> – the distance that a certain point in the medium has moved from its rest position.</a:t>
                      </a:r>
                    </a:p>
                    <a:p>
                      <a:pPr fontAlgn="base">
                        <a:lnSpc>
                          <a:spcPct val="150000"/>
                        </a:lnSpc>
                      </a:pPr>
                      <a:r>
                        <a:rPr lang="en-GB" sz="1200" b="1" i="0" kern="1200" dirty="0">
                          <a:solidFill>
                            <a:schemeClr val="tx1"/>
                          </a:solidFill>
                          <a:effectLst/>
                          <a:latin typeface="+mn-lt"/>
                          <a:ea typeface="+mn-ea"/>
                          <a:cs typeface="+mn-cs"/>
                        </a:rPr>
                        <a:t>Peak</a:t>
                      </a:r>
                      <a:r>
                        <a:rPr lang="en-GB" sz="1200" b="0" i="0" kern="1200" dirty="0">
                          <a:solidFill>
                            <a:schemeClr val="tx1"/>
                          </a:solidFill>
                          <a:effectLst/>
                          <a:latin typeface="+mn-lt"/>
                          <a:ea typeface="+mn-ea"/>
                          <a:cs typeface="+mn-cs"/>
                        </a:rPr>
                        <a:t> – the highest point above the rest position.</a:t>
                      </a:r>
                    </a:p>
                    <a:p>
                      <a:pPr fontAlgn="base">
                        <a:lnSpc>
                          <a:spcPct val="150000"/>
                        </a:lnSpc>
                      </a:pPr>
                      <a:r>
                        <a:rPr lang="en-GB" sz="1200" b="1" i="0" kern="1200" dirty="0">
                          <a:solidFill>
                            <a:schemeClr val="tx1"/>
                          </a:solidFill>
                          <a:effectLst/>
                          <a:latin typeface="+mn-lt"/>
                          <a:ea typeface="+mn-ea"/>
                          <a:cs typeface="+mn-cs"/>
                        </a:rPr>
                        <a:t>Trough</a:t>
                      </a:r>
                      <a:r>
                        <a:rPr lang="en-GB" sz="1200" b="0" i="0" kern="1200" dirty="0">
                          <a:solidFill>
                            <a:schemeClr val="tx1"/>
                          </a:solidFill>
                          <a:effectLst/>
                          <a:latin typeface="+mn-lt"/>
                          <a:ea typeface="+mn-ea"/>
                          <a:cs typeface="+mn-cs"/>
                        </a:rPr>
                        <a:t> – the lowest point below the rest position.</a:t>
                      </a:r>
                    </a:p>
                    <a:p>
                      <a:pPr fontAlgn="base">
                        <a:lnSpc>
                          <a:spcPct val="150000"/>
                        </a:lnSpc>
                      </a:pPr>
                      <a:r>
                        <a:rPr lang="en-GB" sz="1200" b="1" i="0" kern="1200" dirty="0">
                          <a:solidFill>
                            <a:schemeClr val="tx1"/>
                          </a:solidFill>
                          <a:effectLst/>
                          <a:latin typeface="+mn-lt"/>
                          <a:ea typeface="+mn-ea"/>
                          <a:cs typeface="+mn-cs"/>
                        </a:rPr>
                        <a:t>Amplitude</a:t>
                      </a:r>
                      <a:r>
                        <a:rPr lang="en-GB" sz="1200" b="0" i="0" kern="1200" dirty="0">
                          <a:solidFill>
                            <a:schemeClr val="tx1"/>
                          </a:solidFill>
                          <a:effectLst/>
                          <a:latin typeface="+mn-lt"/>
                          <a:ea typeface="+mn-ea"/>
                          <a:cs typeface="+mn-cs"/>
                        </a:rPr>
                        <a:t> – the maximum displacement of a point of a wave from its rest position.</a:t>
                      </a:r>
                    </a:p>
                    <a:p>
                      <a:pPr fontAlgn="base">
                        <a:lnSpc>
                          <a:spcPct val="150000"/>
                        </a:lnSpc>
                      </a:pPr>
                      <a:r>
                        <a:rPr lang="en-GB" sz="1200" b="1" i="0" kern="1200" dirty="0">
                          <a:solidFill>
                            <a:schemeClr val="tx1"/>
                          </a:solidFill>
                          <a:effectLst/>
                          <a:latin typeface="+mn-lt"/>
                          <a:ea typeface="+mn-ea"/>
                          <a:cs typeface="+mn-cs"/>
                        </a:rPr>
                        <a:t>Wavelength</a:t>
                      </a:r>
                      <a:r>
                        <a:rPr lang="en-GB" sz="1200" b="0" i="0" kern="1200" dirty="0">
                          <a:solidFill>
                            <a:schemeClr val="tx1"/>
                          </a:solidFill>
                          <a:effectLst/>
                          <a:latin typeface="+mn-lt"/>
                          <a:ea typeface="+mn-ea"/>
                          <a:cs typeface="+mn-cs"/>
                        </a:rPr>
                        <a:t> – distance covered by a full cycle of the wave. Usually measured from peak to peak, or trough to trough.</a:t>
                      </a:r>
                    </a:p>
                    <a:p>
                      <a:pPr fontAlgn="base">
                        <a:lnSpc>
                          <a:spcPct val="150000"/>
                        </a:lnSpc>
                      </a:pPr>
                      <a:r>
                        <a:rPr lang="en-GB" sz="1200" b="1" i="0" kern="1200" dirty="0">
                          <a:solidFill>
                            <a:schemeClr val="tx1"/>
                          </a:solidFill>
                          <a:effectLst/>
                          <a:latin typeface="+mn-lt"/>
                          <a:ea typeface="+mn-ea"/>
                          <a:cs typeface="+mn-cs"/>
                        </a:rPr>
                        <a:t>Time period</a:t>
                      </a:r>
                      <a:r>
                        <a:rPr lang="en-GB" sz="1200" b="0" i="0" kern="1200" dirty="0">
                          <a:solidFill>
                            <a:schemeClr val="tx1"/>
                          </a:solidFill>
                          <a:effectLst/>
                          <a:latin typeface="+mn-lt"/>
                          <a:ea typeface="+mn-ea"/>
                          <a:cs typeface="+mn-cs"/>
                        </a:rPr>
                        <a:t> – the time taken for a full cycle of the wave. Usually measured from peak to peak, or trough to trough.</a:t>
                      </a:r>
                    </a:p>
                    <a:p>
                      <a:pPr fontAlgn="base">
                        <a:lnSpc>
                          <a:spcPct val="150000"/>
                        </a:lnSpc>
                      </a:pPr>
                      <a:r>
                        <a:rPr lang="en-GB" sz="1200" b="1" i="0" kern="1200" dirty="0">
                          <a:solidFill>
                            <a:schemeClr val="tx1"/>
                          </a:solidFill>
                          <a:effectLst/>
                          <a:latin typeface="+mn-lt"/>
                          <a:ea typeface="+mn-ea"/>
                          <a:cs typeface="+mn-cs"/>
                        </a:rPr>
                        <a:t>Frequency</a:t>
                      </a:r>
                      <a:r>
                        <a:rPr lang="en-GB" sz="1200" b="0" i="0" kern="1200" dirty="0">
                          <a:solidFill>
                            <a:schemeClr val="tx1"/>
                          </a:solidFill>
                          <a:effectLst/>
                          <a:latin typeface="+mn-lt"/>
                          <a:ea typeface="+mn-ea"/>
                          <a:cs typeface="+mn-cs"/>
                        </a:rPr>
                        <a:t> – the number of waves passing a point each second.</a:t>
                      </a:r>
                    </a:p>
                    <a:p>
                      <a:pPr fontAlgn="base">
                        <a:lnSpc>
                          <a:spcPct val="150000"/>
                        </a:lnSpc>
                      </a:pPr>
                      <a:endParaRPr lang="en-GB" sz="1200" dirty="0"/>
                    </a:p>
                    <a:p>
                      <a:pPr fontAlgn="base">
                        <a:lnSpc>
                          <a:spcPct val="150000"/>
                        </a:lnSpc>
                      </a:pPr>
                      <a:endParaRPr lang="en-GB" sz="1200" dirty="0"/>
                    </a:p>
                    <a:p>
                      <a:pPr fontAlgn="base">
                        <a:lnSpc>
                          <a:spcPct val="150000"/>
                        </a:lnSpc>
                      </a:pPr>
                      <a:endParaRPr lang="en-GB" sz="1200" dirty="0"/>
                    </a:p>
                    <a:p>
                      <a:pPr fontAlgn="base">
                        <a:lnSpc>
                          <a:spcPct val="150000"/>
                        </a:lnSpc>
                      </a:pPr>
                      <a:endParaRPr lang="en-GB" sz="1200" dirty="0"/>
                    </a:p>
                    <a:p>
                      <a:pPr fontAlgn="base">
                        <a:lnSpc>
                          <a:spcPct val="150000"/>
                        </a:lnSpc>
                      </a:pPr>
                      <a:endParaRPr lang="en-GB" sz="1200" dirty="0"/>
                    </a:p>
                    <a:p>
                      <a:pPr fontAlgn="base">
                        <a:lnSpc>
                          <a:spcPct val="150000"/>
                        </a:lnSpc>
                      </a:pPr>
                      <a:endParaRPr lang="en-GB" sz="1200" dirty="0"/>
                    </a:p>
                    <a:p>
                      <a:pPr fontAlgn="base">
                        <a:lnSpc>
                          <a:spcPct val="150000"/>
                        </a:lnSpc>
                      </a:pPr>
                      <a:endParaRPr lang="en-GB" sz="1200" dirty="0"/>
                    </a:p>
                    <a:p>
                      <a:pPr fontAlgn="base">
                        <a:lnSpc>
                          <a:spcPct val="150000"/>
                        </a:lnSpc>
                      </a:pPr>
                      <a:endParaRPr lang="en-GB" sz="1200" dirty="0"/>
                    </a:p>
                    <a:p>
                      <a:pPr fontAlgn="base"/>
                      <a:r>
                        <a:rPr lang="en-GB" sz="1350" b="1" i="0" kern="1200" dirty="0">
                          <a:solidFill>
                            <a:schemeClr val="lt1"/>
                          </a:solidFill>
                          <a:effectLst/>
                          <a:latin typeface="+mn-lt"/>
                          <a:ea typeface="+mn-ea"/>
                          <a:cs typeface="+mn-cs"/>
                        </a:rPr>
                        <a:t>Wave period and </a:t>
                      </a:r>
                      <a:r>
                        <a:rPr lang="en-GB" sz="1350" b="0" i="0" kern="1200" dirty="0">
                          <a:solidFill>
                            <a:schemeClr val="lt1"/>
                          </a:solidFill>
                          <a:effectLst/>
                          <a:latin typeface="+mn-lt"/>
                          <a:ea typeface="+mn-ea"/>
                          <a:cs typeface="+mn-cs"/>
                        </a:rPr>
                        <a:t>period of a wave can be calculated using the equation:</a:t>
                      </a:r>
                    </a:p>
                    <a:p>
                      <a:pPr fontAlgn="base">
                        <a:lnSpc>
                          <a:spcPct val="150000"/>
                        </a:lnSpc>
                      </a:pPr>
                      <a:endParaRPr lang="en-GB" sz="1200" b="1" dirty="0">
                        <a:solidFill>
                          <a:schemeClr val="tx1"/>
                        </a:solidFill>
                        <a:latin typeface="+mn-lt"/>
                      </a:endParaRPr>
                    </a:p>
                    <a:p>
                      <a:pPr fontAlgn="base">
                        <a:lnSpc>
                          <a:spcPct val="150000"/>
                        </a:lnSpc>
                      </a:pPr>
                      <a:r>
                        <a:rPr lang="en-GB" sz="1200" b="1" dirty="0">
                          <a:solidFill>
                            <a:schemeClr val="tx1"/>
                          </a:solidFill>
                          <a:latin typeface="+mn-lt"/>
                        </a:rPr>
                        <a:t>Wave period and wave speed</a:t>
                      </a:r>
                    </a:p>
                    <a:p>
                      <a:pPr fontAlgn="base">
                        <a:lnSpc>
                          <a:spcPct val="150000"/>
                        </a:lnSpc>
                      </a:pPr>
                      <a:r>
                        <a:rPr lang="en-GB" sz="1200" b="0" dirty="0">
                          <a:solidFill>
                            <a:schemeClr val="tx1"/>
                          </a:solidFill>
                          <a:latin typeface="+mn-lt"/>
                        </a:rPr>
                        <a:t>The time period of a wave can be calculated using the equation:</a:t>
                      </a:r>
                    </a:p>
                    <a:p>
                      <a:pPr fontAlgn="base">
                        <a:lnSpc>
                          <a:spcPct val="150000"/>
                        </a:lnSpc>
                      </a:pPr>
                      <a:endParaRPr lang="en-GB" sz="1200" b="0" dirty="0">
                        <a:solidFill>
                          <a:schemeClr val="tx1"/>
                        </a:solidFill>
                        <a:latin typeface="+mn-lt"/>
                      </a:endParaRPr>
                    </a:p>
                    <a:p>
                      <a:pPr fontAlgn="base">
                        <a:lnSpc>
                          <a:spcPct val="150000"/>
                        </a:lnSpc>
                      </a:pPr>
                      <a:r>
                        <a:rPr lang="en-GB" sz="1200" b="0" dirty="0">
                          <a:solidFill>
                            <a:schemeClr val="tx1"/>
                          </a:solidFill>
                          <a:latin typeface="+mn-lt"/>
                        </a:rPr>
                        <a:t>This is when:</a:t>
                      </a:r>
                    </a:p>
                    <a:p>
                      <a:pPr fontAlgn="base">
                        <a:lnSpc>
                          <a:spcPct val="150000"/>
                        </a:lnSpc>
                      </a:pPr>
                      <a:r>
                        <a:rPr lang="en-GB" sz="1200" b="0" dirty="0">
                          <a:solidFill>
                            <a:schemeClr val="tx1"/>
                          </a:solidFill>
                          <a:latin typeface="+mn-lt"/>
                        </a:rPr>
                        <a:t>time period (T) is measured in seconds (s)</a:t>
                      </a:r>
                    </a:p>
                    <a:p>
                      <a:pPr fontAlgn="base">
                        <a:lnSpc>
                          <a:spcPct val="150000"/>
                        </a:lnSpc>
                      </a:pPr>
                      <a:r>
                        <a:rPr lang="en-GB" sz="1200" b="0" dirty="0">
                          <a:solidFill>
                            <a:schemeClr val="tx1"/>
                          </a:solidFill>
                          <a:latin typeface="+mn-lt"/>
                        </a:rPr>
                        <a:t>frequency (f) is measured in hertz (Hz)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E8583C91-4B44-BEC8-2D3D-5330A50DF700}"/>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13678" y="4205479"/>
            <a:ext cx="5835648" cy="2539557"/>
          </a:xfrm>
          <a:prstGeom prst="rect">
            <a:avLst/>
          </a:prstGeom>
        </p:spPr>
      </p:pic>
      <p:pic>
        <p:nvPicPr>
          <p:cNvPr id="7" name="Picture 6">
            <a:extLst>
              <a:ext uri="{FF2B5EF4-FFF2-40B4-BE49-F238E27FC236}">
                <a16:creationId xmlns:a16="http://schemas.microsoft.com/office/drawing/2014/main" id="{01255096-6F3E-7BBF-F853-CE65E9DD54FE}"/>
              </a:ext>
            </a:extLst>
          </p:cNvPr>
          <p:cNvPicPr>
            <a:picLocks noChangeAspect="1"/>
          </p:cNvPicPr>
          <p:nvPr/>
        </p:nvPicPr>
        <p:blipFill>
          <a:blip r:embed="rId4"/>
          <a:stretch>
            <a:fillRect/>
          </a:stretch>
        </p:blipFill>
        <p:spPr>
          <a:xfrm>
            <a:off x="3671879" y="7528431"/>
            <a:ext cx="2647806" cy="1091462"/>
          </a:xfrm>
          <a:prstGeom prst="rect">
            <a:avLst/>
          </a:prstGeom>
        </p:spPr>
      </p:pic>
      <p:sp>
        <p:nvSpPr>
          <p:cNvPr id="3" name="Slide Number Placeholder 2">
            <a:extLst>
              <a:ext uri="{FF2B5EF4-FFF2-40B4-BE49-F238E27FC236}">
                <a16:creationId xmlns:a16="http://schemas.microsoft.com/office/drawing/2014/main" id="{692573FD-5365-65F5-DA1E-219ED65BFEF6}"/>
              </a:ext>
            </a:extLst>
          </p:cNvPr>
          <p:cNvSpPr>
            <a:spLocks noGrp="1"/>
          </p:cNvSpPr>
          <p:nvPr>
            <p:ph type="sldNum" sz="quarter" idx="12"/>
          </p:nvPr>
        </p:nvSpPr>
        <p:spPr/>
        <p:txBody>
          <a:bodyPr/>
          <a:lstStyle/>
          <a:p>
            <a:fld id="{A49C798E-A141-4728-B2C1-C020555BD9EF}" type="slidenum">
              <a:rPr lang="en-GB" smtClean="0"/>
              <a:t>17</a:t>
            </a:fld>
            <a:endParaRPr lang="en-GB"/>
          </a:p>
        </p:txBody>
      </p:sp>
    </p:spTree>
    <p:extLst>
      <p:ext uri="{BB962C8B-B14F-4D97-AF65-F5344CB8AC3E}">
        <p14:creationId xmlns:p14="http://schemas.microsoft.com/office/powerpoint/2010/main" val="3276533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733492762"/>
              </p:ext>
            </p:extLst>
          </p:nvPr>
        </p:nvGraphicFramePr>
        <p:xfrm>
          <a:off x="348915" y="324854"/>
          <a:ext cx="6160170" cy="8567039"/>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kern="1200" dirty="0">
                          <a:solidFill>
                            <a:schemeClr val="tx1"/>
                          </a:solidFill>
                          <a:effectLst/>
                          <a:latin typeface="+mn-lt"/>
                          <a:ea typeface="+mn-ea"/>
                          <a:cs typeface="+mn-cs"/>
                        </a:rPr>
                        <a:t>Example</a:t>
                      </a:r>
                    </a:p>
                    <a:p>
                      <a:pPr fontAlgn="base">
                        <a:lnSpc>
                          <a:spcPct val="150000"/>
                        </a:lnSpc>
                      </a:pPr>
                      <a:r>
                        <a:rPr lang="en-GB" sz="1200" b="0" i="0" kern="1200" dirty="0">
                          <a:solidFill>
                            <a:schemeClr val="tx1"/>
                          </a:solidFill>
                          <a:effectLst/>
                          <a:latin typeface="+mn-lt"/>
                          <a:ea typeface="+mn-ea"/>
                          <a:cs typeface="+mn-cs"/>
                        </a:rPr>
                        <a:t>Calculate the time period of a wave with a frequency of 5 Hz.</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r>
                        <a:rPr lang="en-GB" sz="1200" b="1" i="0" kern="1200" dirty="0">
                          <a:solidFill>
                            <a:schemeClr val="tx1"/>
                          </a:solidFill>
                          <a:effectLst/>
                          <a:latin typeface="+mn-lt"/>
                          <a:ea typeface="+mn-ea"/>
                          <a:cs typeface="+mn-cs"/>
                        </a:rPr>
                        <a:t>Calculating wave speed</a:t>
                      </a:r>
                    </a:p>
                    <a:p>
                      <a:pPr fontAlgn="base">
                        <a:lnSpc>
                          <a:spcPct val="150000"/>
                        </a:lnSpc>
                      </a:pPr>
                      <a:r>
                        <a:rPr lang="en-GB" sz="1200" b="0" i="0" kern="1200" dirty="0">
                          <a:solidFill>
                            <a:schemeClr val="tx1"/>
                          </a:solidFill>
                          <a:effectLst/>
                          <a:latin typeface="+mn-lt"/>
                          <a:ea typeface="+mn-ea"/>
                          <a:cs typeface="+mn-cs"/>
                        </a:rPr>
                        <a:t>Wave velocity, the speed of a wave, can be calculated using the equation:</a:t>
                      </a:r>
                    </a:p>
                    <a:p>
                      <a:pPr fontAlgn="base">
                        <a:lnSpc>
                          <a:spcPct val="150000"/>
                        </a:lnSpc>
                      </a:pPr>
                      <a:r>
                        <a:rPr lang="en-GB" sz="1200" b="0" i="0" kern="1200" dirty="0">
                          <a:solidFill>
                            <a:schemeClr val="tx1"/>
                          </a:solidFill>
                          <a:effectLst/>
                          <a:latin typeface="+mn-lt"/>
                          <a:ea typeface="+mn-ea"/>
                          <a:cs typeface="+mn-cs"/>
                        </a:rPr>
                        <a:t>wave speed = frequency × wavelength</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This is when:</a:t>
                      </a:r>
                    </a:p>
                    <a:p>
                      <a:pPr fontAlgn="base">
                        <a:lnSpc>
                          <a:spcPct val="150000"/>
                        </a:lnSpc>
                      </a:pPr>
                      <a:r>
                        <a:rPr lang="en-GB" sz="1200" b="0" i="0" kern="1200" dirty="0">
                          <a:solidFill>
                            <a:schemeClr val="tx1"/>
                          </a:solidFill>
                          <a:effectLst/>
                          <a:latin typeface="+mn-lt"/>
                          <a:ea typeface="+mn-ea"/>
                          <a:cs typeface="+mn-cs"/>
                        </a:rPr>
                        <a:t>wave speed (</a:t>
                      </a:r>
                      <a:r>
                        <a:rPr lang="en-GB" sz="1200" b="0" i="1" kern="1200" dirty="0">
                          <a:solidFill>
                            <a:schemeClr val="tx1"/>
                          </a:solidFill>
                          <a:effectLst/>
                          <a:latin typeface="+mn-lt"/>
                          <a:ea typeface="+mn-ea"/>
                          <a:cs typeface="+mn-cs"/>
                        </a:rPr>
                        <a:t>T</a:t>
                      </a:r>
                      <a:r>
                        <a:rPr lang="en-GB" sz="1200" b="0" i="0" kern="1200" dirty="0">
                          <a:solidFill>
                            <a:schemeClr val="tx1"/>
                          </a:solidFill>
                          <a:effectLst/>
                          <a:latin typeface="+mn-lt"/>
                          <a:ea typeface="+mn-ea"/>
                          <a:cs typeface="+mn-cs"/>
                        </a:rPr>
                        <a:t>) is measured in metres per second (m/s)</a:t>
                      </a:r>
                    </a:p>
                    <a:p>
                      <a:pPr fontAlgn="base">
                        <a:lnSpc>
                          <a:spcPct val="150000"/>
                        </a:lnSpc>
                      </a:pPr>
                      <a:r>
                        <a:rPr lang="en-GB" sz="1200" b="0" i="0" kern="1200" dirty="0">
                          <a:solidFill>
                            <a:schemeClr val="tx1"/>
                          </a:solidFill>
                          <a:effectLst/>
                          <a:latin typeface="+mn-lt"/>
                          <a:ea typeface="+mn-ea"/>
                          <a:cs typeface="+mn-cs"/>
                        </a:rPr>
                        <a:t>frequency (</a:t>
                      </a:r>
                      <a:r>
                        <a:rPr lang="en-GB" sz="1200" b="0" i="1" kern="1200" dirty="0">
                          <a:solidFill>
                            <a:schemeClr val="tx1"/>
                          </a:solidFill>
                          <a:effectLst/>
                          <a:latin typeface="+mn-lt"/>
                          <a:ea typeface="+mn-ea"/>
                          <a:cs typeface="+mn-cs"/>
                        </a:rPr>
                        <a:t>f</a:t>
                      </a:r>
                      <a:r>
                        <a:rPr lang="en-GB" sz="1200" b="0" i="0" kern="1200" dirty="0">
                          <a:solidFill>
                            <a:schemeClr val="tx1"/>
                          </a:solidFill>
                          <a:effectLst/>
                          <a:latin typeface="+mn-lt"/>
                          <a:ea typeface="+mn-ea"/>
                          <a:cs typeface="+mn-cs"/>
                        </a:rPr>
                        <a:t>) is measured in Hertz (Hz)</a:t>
                      </a:r>
                    </a:p>
                    <a:p>
                      <a:pPr fontAlgn="base">
                        <a:lnSpc>
                          <a:spcPct val="150000"/>
                        </a:lnSpc>
                      </a:pPr>
                      <a:r>
                        <a:rPr lang="en-GB" sz="1200" b="0" i="0" kern="1200" dirty="0">
                          <a:solidFill>
                            <a:schemeClr val="tx1"/>
                          </a:solidFill>
                          <a:effectLst/>
                          <a:latin typeface="+mn-lt"/>
                          <a:ea typeface="+mn-ea"/>
                          <a:cs typeface="+mn-cs"/>
                        </a:rPr>
                        <a:t>wavelength (</a:t>
                      </a:r>
                      <a:r>
                        <a:rPr lang="en-GB" sz="1200" b="0" i="1" kern="1200" dirty="0">
                          <a:solidFill>
                            <a:schemeClr val="tx1"/>
                          </a:solidFill>
                          <a:effectLst/>
                          <a:latin typeface="+mn-lt"/>
                          <a:ea typeface="+mn-ea"/>
                          <a:cs typeface="+mn-cs"/>
                        </a:rPr>
                        <a:t>λ</a:t>
                      </a:r>
                      <a:r>
                        <a:rPr lang="en-GB" sz="1200" b="0" i="0" kern="1200" dirty="0">
                          <a:solidFill>
                            <a:schemeClr val="tx1"/>
                          </a:solidFill>
                          <a:effectLst/>
                          <a:latin typeface="+mn-lt"/>
                          <a:ea typeface="+mn-ea"/>
                          <a:cs typeface="+mn-cs"/>
                        </a:rPr>
                        <a:t> ) is measured in metres (m)</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a:lnSpc>
                          <a:spcPct val="150000"/>
                        </a:lnSpc>
                      </a:pPr>
                      <a:endParaRPr lang="en-GB" sz="1200" dirty="0">
                        <a:solidFill>
                          <a:schemeClr val="tx1"/>
                        </a:solidFill>
                        <a:latin typeface="+mn-lt"/>
                      </a:endParaRPr>
                    </a:p>
                    <a:p>
                      <a:pPr>
                        <a:lnSpc>
                          <a:spcPct val="150000"/>
                        </a:lnSpc>
                      </a:pPr>
                      <a:endParaRPr lang="en-GB" sz="1200" dirty="0">
                        <a:solidFill>
                          <a:schemeClr val="tx1"/>
                        </a:solidFill>
                        <a:latin typeface="+mn-lt"/>
                      </a:endParaRPr>
                    </a:p>
                    <a:p>
                      <a:pPr>
                        <a:lnSpc>
                          <a:spcPct val="150000"/>
                        </a:lnSpc>
                      </a:pPr>
                      <a:endParaRPr lang="en-GB" sz="1200" dirty="0">
                        <a:solidFill>
                          <a:schemeClr val="tx1"/>
                        </a:solidFill>
                        <a:latin typeface="+mn-lt"/>
                      </a:endParaRPr>
                    </a:p>
                    <a:p>
                      <a:pPr>
                        <a:lnSpc>
                          <a:spcPct val="150000"/>
                        </a:lnSpc>
                      </a:pPr>
                      <a:endParaRPr lang="en-GB" sz="1200" dirty="0">
                        <a:solidFill>
                          <a:schemeClr val="tx1"/>
                        </a:solidFill>
                        <a:latin typeface="+mn-lt"/>
                      </a:endParaRPr>
                    </a:p>
                    <a:p>
                      <a:pPr>
                        <a:lnSpc>
                          <a:spcPct val="150000"/>
                        </a:lnSpc>
                      </a:pPr>
                      <a:endParaRPr lang="en-GB" sz="1200" dirty="0">
                        <a:solidFill>
                          <a:schemeClr val="tx1"/>
                        </a:solidFill>
                        <a:latin typeface="+mn-lt"/>
                      </a:endParaRPr>
                    </a:p>
                    <a:p>
                      <a:pPr fontAlgn="base">
                        <a:lnSpc>
                          <a:spcPct val="150000"/>
                        </a:lnSpc>
                      </a:pPr>
                      <a:r>
                        <a:rPr lang="en-GB" sz="1200" b="1" i="0" kern="1200" dirty="0">
                          <a:solidFill>
                            <a:schemeClr val="tx1"/>
                          </a:solidFill>
                          <a:effectLst/>
                          <a:latin typeface="+mn-lt"/>
                          <a:ea typeface="+mn-ea"/>
                          <a:cs typeface="+mn-cs"/>
                        </a:rPr>
                        <a:t>Example calculation</a:t>
                      </a:r>
                    </a:p>
                    <a:p>
                      <a:pPr fontAlgn="base">
                        <a:lnSpc>
                          <a:spcPct val="150000"/>
                        </a:lnSpc>
                      </a:pPr>
                      <a:r>
                        <a:rPr lang="en-GB" sz="1200" b="0" i="0" kern="1200" dirty="0">
                          <a:solidFill>
                            <a:schemeClr val="tx1"/>
                          </a:solidFill>
                          <a:effectLst/>
                          <a:latin typeface="+mn-lt"/>
                          <a:ea typeface="+mn-ea"/>
                          <a:cs typeface="+mn-cs"/>
                        </a:rPr>
                        <a:t>What is the wave speed if the frequency is 50 Hz and the wavelength is 6 m?</a:t>
                      </a:r>
                    </a:p>
                    <a:p>
                      <a:pPr fontAlgn="base">
                        <a:lnSpc>
                          <a:spcPct val="150000"/>
                        </a:lnSpc>
                      </a:pPr>
                      <a:endParaRPr lang="en-GB" sz="1200" b="0" i="0" kern="1200" dirty="0">
                        <a:solidFill>
                          <a:schemeClr val="tx1"/>
                        </a:solidFill>
                        <a:effectLst/>
                        <a:latin typeface="+mn-lt"/>
                        <a:ea typeface="+mn-ea"/>
                        <a:cs typeface="+mn-cs"/>
                      </a:endParaRPr>
                    </a:p>
                    <a:p>
                      <a:pPr>
                        <a:lnSpc>
                          <a:spcPct val="150000"/>
                        </a:lnSpc>
                      </a:pPr>
                      <a:endParaRPr lang="en-GB" sz="1200" dirty="0">
                        <a:solidFill>
                          <a:schemeClr val="tx1"/>
                        </a:solidFill>
                        <a:latin typeface="+mn-lt"/>
                      </a:endParaRPr>
                    </a:p>
                    <a:p>
                      <a:pPr>
                        <a:lnSpc>
                          <a:spcPct val="150000"/>
                        </a:lnSpc>
                      </a:pPr>
                      <a:endParaRPr lang="en-GB" sz="1200" dirty="0">
                        <a:solidFill>
                          <a:schemeClr val="tx1"/>
                        </a:solidFill>
                        <a:latin typeface="+mn-lt"/>
                      </a:endParaRPr>
                    </a:p>
                    <a:p>
                      <a:pPr>
                        <a:lnSpc>
                          <a:spcPct val="150000"/>
                        </a:lnSpc>
                      </a:pPr>
                      <a:endParaRPr lang="en-GB" sz="1200" dirty="0">
                        <a:solidFill>
                          <a:schemeClr val="tx1"/>
                        </a:solidFill>
                        <a:latin typeface="+mn-lt"/>
                      </a:endParaRPr>
                    </a:p>
                    <a:p>
                      <a:pPr fontAlgn="base">
                        <a:lnSpc>
                          <a:spcPct val="150000"/>
                        </a:lnSpc>
                      </a:pPr>
                      <a:r>
                        <a:rPr lang="en-GB" sz="1200" b="1" i="0" kern="1200" dirty="0">
                          <a:solidFill>
                            <a:schemeClr val="tx1"/>
                          </a:solidFill>
                          <a:effectLst/>
                          <a:latin typeface="+mn-lt"/>
                          <a:ea typeface="+mn-ea"/>
                          <a:cs typeface="+mn-cs"/>
                        </a:rPr>
                        <a:t>The speed of sound in different materials</a:t>
                      </a:r>
                    </a:p>
                    <a:p>
                      <a:pPr fontAlgn="base">
                        <a:lnSpc>
                          <a:spcPct val="150000"/>
                        </a:lnSpc>
                      </a:pPr>
                      <a:r>
                        <a:rPr lang="en-GB" sz="1200" b="0" i="0" kern="1200" dirty="0">
                          <a:solidFill>
                            <a:schemeClr val="tx1"/>
                          </a:solidFill>
                          <a:effectLst/>
                          <a:latin typeface="+mn-lt"/>
                          <a:ea typeface="+mn-ea"/>
                          <a:cs typeface="+mn-cs"/>
                        </a:rPr>
                        <a:t>Sound is a mechanical longitudinal wave. The wave is passed on by collisions between particles, so the speed the wave moves depends on the density of the particles.</a:t>
                      </a:r>
                      <a:endParaRPr lang="en-GB"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a:extLst>
              <a:ext uri="{FF2B5EF4-FFF2-40B4-BE49-F238E27FC236}">
                <a16:creationId xmlns:a16="http://schemas.microsoft.com/office/drawing/2014/main" id="{2B065287-A905-4D09-EE9F-B9D4BA00DBAD}"/>
              </a:ext>
            </a:extLst>
          </p:cNvPr>
          <p:cNvPicPr>
            <a:picLocks noChangeAspect="1"/>
          </p:cNvPicPr>
          <p:nvPr/>
        </p:nvPicPr>
        <p:blipFill>
          <a:blip r:embed="rId2"/>
          <a:stretch>
            <a:fillRect/>
          </a:stretch>
        </p:blipFill>
        <p:spPr>
          <a:xfrm>
            <a:off x="2825943" y="947371"/>
            <a:ext cx="1063664" cy="992753"/>
          </a:xfrm>
          <a:prstGeom prst="rect">
            <a:avLst/>
          </a:prstGeom>
        </p:spPr>
      </p:pic>
      <p:pic>
        <p:nvPicPr>
          <p:cNvPr id="9" name="Picture 8">
            <a:extLst>
              <a:ext uri="{FF2B5EF4-FFF2-40B4-BE49-F238E27FC236}">
                <a16:creationId xmlns:a16="http://schemas.microsoft.com/office/drawing/2014/main" id="{400CD34F-A2B3-815E-B10E-3799D21380DD}"/>
              </a:ext>
            </a:extLst>
          </p:cNvPr>
          <p:cNvPicPr>
            <a:picLocks noChangeAspect="1"/>
          </p:cNvPicPr>
          <p:nvPr/>
        </p:nvPicPr>
        <p:blipFill>
          <a:blip r:embed="rId3"/>
          <a:stretch>
            <a:fillRect/>
          </a:stretch>
        </p:blipFill>
        <p:spPr>
          <a:xfrm>
            <a:off x="973253" y="3082248"/>
            <a:ext cx="1000125" cy="371475"/>
          </a:xfrm>
          <a:prstGeom prst="rect">
            <a:avLst/>
          </a:prstGeom>
        </p:spPr>
      </p:pic>
      <p:pic>
        <p:nvPicPr>
          <p:cNvPr id="11" name="Picture 10">
            <a:extLst>
              <a:ext uri="{FF2B5EF4-FFF2-40B4-BE49-F238E27FC236}">
                <a16:creationId xmlns:a16="http://schemas.microsoft.com/office/drawing/2014/main" id="{C193A278-3B58-035A-CA96-DADC160E9437}"/>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851369" y="4548146"/>
            <a:ext cx="4595274" cy="1790466"/>
          </a:xfrm>
          <a:prstGeom prst="rect">
            <a:avLst/>
          </a:prstGeom>
        </p:spPr>
      </p:pic>
      <p:pic>
        <p:nvPicPr>
          <p:cNvPr id="13" name="Picture 12">
            <a:extLst>
              <a:ext uri="{FF2B5EF4-FFF2-40B4-BE49-F238E27FC236}">
                <a16:creationId xmlns:a16="http://schemas.microsoft.com/office/drawing/2014/main" id="{422E8E6D-11CC-9A0E-56CC-94B2662B86D5}"/>
              </a:ext>
            </a:extLst>
          </p:cNvPr>
          <p:cNvPicPr>
            <a:picLocks noChangeAspect="1"/>
          </p:cNvPicPr>
          <p:nvPr/>
        </p:nvPicPr>
        <p:blipFill>
          <a:blip r:embed="rId6"/>
          <a:stretch>
            <a:fillRect/>
          </a:stretch>
        </p:blipFill>
        <p:spPr>
          <a:xfrm>
            <a:off x="2765356" y="7096366"/>
            <a:ext cx="1327288" cy="1003099"/>
          </a:xfrm>
          <a:prstGeom prst="rect">
            <a:avLst/>
          </a:prstGeom>
        </p:spPr>
      </p:pic>
      <p:sp>
        <p:nvSpPr>
          <p:cNvPr id="3" name="Slide Number Placeholder 2">
            <a:extLst>
              <a:ext uri="{FF2B5EF4-FFF2-40B4-BE49-F238E27FC236}">
                <a16:creationId xmlns:a16="http://schemas.microsoft.com/office/drawing/2014/main" id="{6E18C330-FDCC-4438-DE49-3CD3F5CFFE12}"/>
              </a:ext>
            </a:extLst>
          </p:cNvPr>
          <p:cNvSpPr>
            <a:spLocks noGrp="1"/>
          </p:cNvSpPr>
          <p:nvPr>
            <p:ph type="sldNum" sz="quarter" idx="12"/>
          </p:nvPr>
        </p:nvSpPr>
        <p:spPr/>
        <p:txBody>
          <a:bodyPr/>
          <a:lstStyle/>
          <a:p>
            <a:fld id="{A49C798E-A141-4728-B2C1-C020555BD9EF}" type="slidenum">
              <a:rPr lang="en-GB" smtClean="0"/>
              <a:t>18</a:t>
            </a:fld>
            <a:endParaRPr lang="en-GB"/>
          </a:p>
        </p:txBody>
      </p:sp>
    </p:spTree>
    <p:extLst>
      <p:ext uri="{BB962C8B-B14F-4D97-AF65-F5344CB8AC3E}">
        <p14:creationId xmlns:p14="http://schemas.microsoft.com/office/powerpoint/2010/main" val="1253501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531480779"/>
              </p:ext>
            </p:extLst>
          </p:nvPr>
        </p:nvGraphicFramePr>
        <p:xfrm>
          <a:off x="348915" y="324854"/>
          <a:ext cx="6160170" cy="8567039"/>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When sound moves from one </a:t>
                      </a:r>
                      <a:r>
                        <a:rPr lang="en-GB" sz="1200" b="0" i="1" kern="1200" dirty="0">
                          <a:solidFill>
                            <a:schemeClr val="tx1"/>
                          </a:solidFill>
                          <a:effectLst/>
                          <a:latin typeface="+mn-lt"/>
                          <a:ea typeface="+mn-ea"/>
                          <a:cs typeface="+mn-cs"/>
                        </a:rPr>
                        <a:t>medium</a:t>
                      </a:r>
                      <a:r>
                        <a:rPr lang="en-GB" sz="1200" b="0" i="0" kern="1200" dirty="0">
                          <a:solidFill>
                            <a:schemeClr val="tx1"/>
                          </a:solidFill>
                          <a:effectLst/>
                          <a:latin typeface="+mn-lt"/>
                          <a:ea typeface="+mn-ea"/>
                          <a:cs typeface="+mn-cs"/>
                        </a:rPr>
                        <a:t> into another, the change in speed will also cause a change in wavelength, frequency is unaffected.</a:t>
                      </a:r>
                    </a:p>
                    <a:p>
                      <a:pPr algn="ctr" fontAlgn="base">
                        <a:lnSpc>
                          <a:spcPct val="150000"/>
                        </a:lnSpc>
                      </a:pPr>
                      <a:r>
                        <a:rPr lang="en-GB" sz="1200" b="0" i="0" kern="1200" dirty="0">
                          <a:solidFill>
                            <a:schemeClr val="tx1"/>
                          </a:solidFill>
                          <a:effectLst/>
                          <a:latin typeface="+mn-lt"/>
                          <a:ea typeface="+mn-ea"/>
                          <a:cs typeface="+mn-cs"/>
                        </a:rPr>
                        <a:t>wave speed = frequency × wavelength</a:t>
                      </a:r>
                    </a:p>
                    <a:p>
                      <a:pPr fontAlgn="base">
                        <a:lnSpc>
                          <a:spcPct val="150000"/>
                        </a:lnSpc>
                      </a:pPr>
                      <a:r>
                        <a:rPr lang="en-GB" sz="1200" b="0" i="0" kern="1200" dirty="0">
                          <a:solidFill>
                            <a:schemeClr val="tx1"/>
                          </a:solidFill>
                          <a:effectLst/>
                          <a:latin typeface="+mn-lt"/>
                          <a:ea typeface="+mn-ea"/>
                          <a:cs typeface="+mn-cs"/>
                        </a:rPr>
                        <a:t>Constant frequency means that the wavelength will be proportional to the wave velocity.</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1" i="0" kern="1200" dirty="0">
                          <a:solidFill>
                            <a:schemeClr val="tx1"/>
                          </a:solidFill>
                          <a:effectLst/>
                          <a:latin typeface="+mn-lt"/>
                          <a:ea typeface="+mn-ea"/>
                          <a:cs typeface="+mn-cs"/>
                        </a:rPr>
                        <a:t>Measuring the speed of sound in air</a:t>
                      </a:r>
                    </a:p>
                    <a:p>
                      <a:pPr fontAlgn="base">
                        <a:lnSpc>
                          <a:spcPct val="150000"/>
                        </a:lnSpc>
                      </a:pPr>
                      <a:r>
                        <a:rPr lang="en-GB" sz="1200" b="0" i="0" kern="1200" dirty="0">
                          <a:solidFill>
                            <a:schemeClr val="tx1"/>
                          </a:solidFill>
                          <a:effectLst/>
                          <a:latin typeface="+mn-lt"/>
                          <a:ea typeface="+mn-ea"/>
                          <a:cs typeface="+mn-cs"/>
                        </a:rPr>
                        <a:t>The air is made up of many tiny particles. When sound is created, the air particles vibrate and collide with each other, causing the vibrations to pass between air particles. The vibrating particles pass the sound through to a person’s ear and vibrate the ear drum.</a:t>
                      </a:r>
                    </a:p>
                    <a:p>
                      <a:pPr fontAlgn="base">
                        <a:lnSpc>
                          <a:spcPct val="150000"/>
                        </a:lnSpc>
                      </a:pPr>
                      <a:r>
                        <a:rPr lang="en-GB" sz="1200" b="0" i="0" kern="1200" dirty="0">
                          <a:solidFill>
                            <a:schemeClr val="tx1"/>
                          </a:solidFill>
                          <a:effectLst/>
                          <a:latin typeface="+mn-lt"/>
                          <a:ea typeface="+mn-ea"/>
                          <a:cs typeface="+mn-cs"/>
                        </a:rPr>
                        <a:t>Light travels much faster than sound through air. For example, a person fires a starting pistol and raises their hand in the air at the same time. A distant observer standing 400 metres (m) away records the time between seeing the action (the light reaches the timekeeper immediately) and hearing the sound (which takes more time to cover the same distance).</a:t>
                      </a:r>
                    </a:p>
                    <a:p>
                      <a:pPr fontAlgn="base">
                        <a:lnSpc>
                          <a:spcPct val="150000"/>
                        </a:lnSpc>
                      </a:pPr>
                      <a:r>
                        <a:rPr lang="en-GB" sz="1200" b="0" i="0" kern="1200" dirty="0">
                          <a:solidFill>
                            <a:schemeClr val="tx1"/>
                          </a:solidFill>
                          <a:effectLst/>
                          <a:latin typeface="+mn-lt"/>
                          <a:ea typeface="+mn-ea"/>
                          <a:cs typeface="+mn-cs"/>
                        </a:rPr>
                        <a:t>The speed of sound can be calculated using the equation:</a:t>
                      </a:r>
                    </a:p>
                    <a:p>
                      <a:pPr fontAlgn="base">
                        <a:lnSpc>
                          <a:spcPct val="150000"/>
                        </a:lnSpc>
                      </a:pPr>
                      <a:r>
                        <a:rPr lang="en-GB" sz="1200" b="0" i="0" kern="1200" dirty="0">
                          <a:solidFill>
                            <a:schemeClr val="tx1"/>
                          </a:solidFill>
                          <a:effectLst/>
                          <a:latin typeface="+mn-lt"/>
                          <a:ea typeface="+mn-ea"/>
                          <a:cs typeface="+mn-cs"/>
                        </a:rPr>
                        <a:t>This is when:</a:t>
                      </a:r>
                    </a:p>
                    <a:p>
                      <a:pPr fontAlgn="base">
                        <a:lnSpc>
                          <a:spcPct val="150000"/>
                        </a:lnSpc>
                      </a:pPr>
                      <a:r>
                        <a:rPr lang="en-GB" sz="1200" b="0" i="0" kern="1200" dirty="0">
                          <a:solidFill>
                            <a:schemeClr val="tx1"/>
                          </a:solidFill>
                          <a:effectLst/>
                          <a:latin typeface="+mn-lt"/>
                          <a:ea typeface="+mn-ea"/>
                          <a:cs typeface="+mn-cs"/>
                        </a:rPr>
                        <a:t>wave speed (</a:t>
                      </a:r>
                      <a:r>
                        <a:rPr lang="en-GB" sz="1200" b="0" i="1" kern="1200" dirty="0">
                          <a:solidFill>
                            <a:schemeClr val="tx1"/>
                          </a:solidFill>
                          <a:effectLst/>
                          <a:latin typeface="+mn-lt"/>
                          <a:ea typeface="+mn-ea"/>
                          <a:cs typeface="+mn-cs"/>
                        </a:rPr>
                        <a:t>v</a:t>
                      </a:r>
                      <a:r>
                        <a:rPr lang="en-GB" sz="1200" b="0" i="0" kern="1200" dirty="0">
                          <a:solidFill>
                            <a:schemeClr val="tx1"/>
                          </a:solidFill>
                          <a:effectLst/>
                          <a:latin typeface="+mn-lt"/>
                          <a:ea typeface="+mn-ea"/>
                          <a:cs typeface="+mn-cs"/>
                        </a:rPr>
                        <a:t>) is measured in metres per second (m/s)</a:t>
                      </a:r>
                    </a:p>
                    <a:p>
                      <a:pPr fontAlgn="base">
                        <a:lnSpc>
                          <a:spcPct val="150000"/>
                        </a:lnSpc>
                      </a:pPr>
                      <a:r>
                        <a:rPr lang="en-GB" sz="1200" b="0" i="0" kern="1200" dirty="0">
                          <a:solidFill>
                            <a:schemeClr val="tx1"/>
                          </a:solidFill>
                          <a:effectLst/>
                          <a:latin typeface="+mn-lt"/>
                          <a:ea typeface="+mn-ea"/>
                          <a:cs typeface="+mn-cs"/>
                        </a:rPr>
                        <a:t>distance (</a:t>
                      </a:r>
                      <a:r>
                        <a:rPr lang="en-GB" sz="1200" b="0" i="1" kern="1200" dirty="0">
                          <a:solidFill>
                            <a:schemeClr val="tx1"/>
                          </a:solidFill>
                          <a:effectLst/>
                          <a:latin typeface="+mn-lt"/>
                          <a:ea typeface="+mn-ea"/>
                          <a:cs typeface="+mn-cs"/>
                        </a:rPr>
                        <a:t>x</a:t>
                      </a:r>
                      <a:r>
                        <a:rPr lang="en-GB" sz="1200" b="0" i="0" kern="1200" dirty="0">
                          <a:solidFill>
                            <a:schemeClr val="tx1"/>
                          </a:solidFill>
                          <a:effectLst/>
                          <a:latin typeface="+mn-lt"/>
                          <a:ea typeface="+mn-ea"/>
                          <a:cs typeface="+mn-cs"/>
                        </a:rPr>
                        <a:t>) is measured in metres (m)</a:t>
                      </a:r>
                    </a:p>
                    <a:p>
                      <a:pPr fontAlgn="base">
                        <a:lnSpc>
                          <a:spcPct val="150000"/>
                        </a:lnSpc>
                      </a:pPr>
                      <a:r>
                        <a:rPr lang="en-GB" sz="1200" b="0" i="0" kern="1200" dirty="0">
                          <a:solidFill>
                            <a:schemeClr val="tx1"/>
                          </a:solidFill>
                          <a:effectLst/>
                          <a:latin typeface="+mn-lt"/>
                          <a:ea typeface="+mn-ea"/>
                          <a:cs typeface="+mn-cs"/>
                        </a:rPr>
                        <a:t>time (</a:t>
                      </a:r>
                      <a:r>
                        <a:rPr lang="en-GB" sz="1200" b="0" i="1" kern="1200" dirty="0">
                          <a:solidFill>
                            <a:schemeClr val="tx1"/>
                          </a:solidFill>
                          <a:effectLst/>
                          <a:latin typeface="+mn-lt"/>
                          <a:ea typeface="+mn-ea"/>
                          <a:cs typeface="+mn-cs"/>
                        </a:rPr>
                        <a:t>t</a:t>
                      </a:r>
                      <a:r>
                        <a:rPr lang="en-GB" sz="1200" b="0" i="0" kern="1200" dirty="0">
                          <a:solidFill>
                            <a:schemeClr val="tx1"/>
                          </a:solidFill>
                          <a:effectLst/>
                          <a:latin typeface="+mn-lt"/>
                          <a:ea typeface="+mn-ea"/>
                          <a:cs typeface="+mn-cs"/>
                        </a:rPr>
                        <a:t>) is measured in seconds (s)</a:t>
                      </a:r>
                    </a:p>
                    <a:p>
                      <a:pPr fontAlgn="base">
                        <a:lnSpc>
                          <a:spcPct val="150000"/>
                        </a:lnSpc>
                      </a:pPr>
                      <a:r>
                        <a:rPr lang="en-GB" sz="1200" b="1" i="0" kern="1200" dirty="0">
                          <a:solidFill>
                            <a:schemeClr val="tx1"/>
                          </a:solidFill>
                          <a:effectLst/>
                          <a:latin typeface="+mn-lt"/>
                          <a:ea typeface="+mn-ea"/>
                          <a:cs typeface="+mn-cs"/>
                        </a:rPr>
                        <a:t>Example calculation</a:t>
                      </a:r>
                    </a:p>
                    <a:p>
                      <a:pPr fontAlgn="base">
                        <a:lnSpc>
                          <a:spcPct val="150000"/>
                        </a:lnSpc>
                      </a:pPr>
                      <a:r>
                        <a:rPr lang="en-GB" sz="1200" b="0" i="0" kern="1200" dirty="0">
                          <a:solidFill>
                            <a:schemeClr val="tx1"/>
                          </a:solidFill>
                          <a:effectLst/>
                          <a:latin typeface="+mn-lt"/>
                          <a:ea typeface="+mn-ea"/>
                          <a:cs typeface="+mn-cs"/>
                        </a:rPr>
                        <a:t>An observer 400 m away records a 1.2 s time difference between seeing the hand signal and hearing the bang of the starting pistol.</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39DA03E4-CEB1-59F6-621A-9DBC801D4BA6}"/>
              </a:ext>
            </a:extLst>
          </p:cNvPr>
          <p:cNvPicPr>
            <a:picLocks noChangeAspect="1"/>
          </p:cNvPicPr>
          <p:nvPr/>
        </p:nvPicPr>
        <p:blipFill>
          <a:blip r:embed="rId2"/>
          <a:stretch>
            <a:fillRect/>
          </a:stretch>
        </p:blipFill>
        <p:spPr>
          <a:xfrm>
            <a:off x="1143289" y="324854"/>
            <a:ext cx="4844043" cy="1425122"/>
          </a:xfrm>
          <a:prstGeom prst="rect">
            <a:avLst/>
          </a:prstGeom>
        </p:spPr>
      </p:pic>
      <p:pic>
        <p:nvPicPr>
          <p:cNvPr id="7" name="Picture 6">
            <a:extLst>
              <a:ext uri="{FF2B5EF4-FFF2-40B4-BE49-F238E27FC236}">
                <a16:creationId xmlns:a16="http://schemas.microsoft.com/office/drawing/2014/main" id="{3B273D87-3985-717B-A704-D3E39F5F6979}"/>
              </a:ext>
            </a:extLst>
          </p:cNvPr>
          <p:cNvPicPr>
            <a:picLocks noChangeAspect="1"/>
          </p:cNvPicPr>
          <p:nvPr/>
        </p:nvPicPr>
        <p:blipFill>
          <a:blip r:embed="rId3"/>
          <a:stretch>
            <a:fillRect/>
          </a:stretch>
        </p:blipFill>
        <p:spPr>
          <a:xfrm>
            <a:off x="4921858" y="5822566"/>
            <a:ext cx="1334742" cy="734858"/>
          </a:xfrm>
          <a:prstGeom prst="rect">
            <a:avLst/>
          </a:prstGeom>
        </p:spPr>
      </p:pic>
      <p:pic>
        <p:nvPicPr>
          <p:cNvPr id="9" name="Picture 8">
            <a:extLst>
              <a:ext uri="{FF2B5EF4-FFF2-40B4-BE49-F238E27FC236}">
                <a16:creationId xmlns:a16="http://schemas.microsoft.com/office/drawing/2014/main" id="{970A81AB-D7B2-BADC-6130-DE4ED32BEB60}"/>
              </a:ext>
            </a:extLst>
          </p:cNvPr>
          <p:cNvPicPr>
            <a:picLocks noChangeAspect="1"/>
          </p:cNvPicPr>
          <p:nvPr/>
        </p:nvPicPr>
        <p:blipFill>
          <a:blip r:embed="rId4"/>
          <a:stretch>
            <a:fillRect/>
          </a:stretch>
        </p:blipFill>
        <p:spPr>
          <a:xfrm>
            <a:off x="2079143" y="7757474"/>
            <a:ext cx="1650020" cy="990012"/>
          </a:xfrm>
          <a:prstGeom prst="rect">
            <a:avLst/>
          </a:prstGeom>
        </p:spPr>
      </p:pic>
      <p:sp>
        <p:nvSpPr>
          <p:cNvPr id="3" name="Slide Number Placeholder 2">
            <a:extLst>
              <a:ext uri="{FF2B5EF4-FFF2-40B4-BE49-F238E27FC236}">
                <a16:creationId xmlns:a16="http://schemas.microsoft.com/office/drawing/2014/main" id="{77CD8DFE-CEF6-02C0-E0D5-901FA4C713AC}"/>
              </a:ext>
            </a:extLst>
          </p:cNvPr>
          <p:cNvSpPr>
            <a:spLocks noGrp="1"/>
          </p:cNvSpPr>
          <p:nvPr>
            <p:ph type="sldNum" sz="quarter" idx="12"/>
          </p:nvPr>
        </p:nvSpPr>
        <p:spPr/>
        <p:txBody>
          <a:bodyPr/>
          <a:lstStyle/>
          <a:p>
            <a:fld id="{A49C798E-A141-4728-B2C1-C020555BD9EF}" type="slidenum">
              <a:rPr lang="en-GB" smtClean="0"/>
              <a:t>19</a:t>
            </a:fld>
            <a:endParaRPr lang="en-GB"/>
          </a:p>
        </p:txBody>
      </p:sp>
    </p:spTree>
    <p:extLst>
      <p:ext uri="{BB962C8B-B14F-4D97-AF65-F5344CB8AC3E}">
        <p14:creationId xmlns:p14="http://schemas.microsoft.com/office/powerpoint/2010/main" val="2746649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BIG PICTURE</a:t>
            </a:r>
          </a:p>
        </p:txBody>
      </p:sp>
      <p:graphicFrame>
        <p:nvGraphicFramePr>
          <p:cNvPr id="6" name="Table 6">
            <a:extLst>
              <a:ext uri="{FF2B5EF4-FFF2-40B4-BE49-F238E27FC236}">
                <a16:creationId xmlns:a16="http://schemas.microsoft.com/office/drawing/2014/main" id="{7FFA2D90-58A7-CAF5-5936-A77DCE3C1B06}"/>
              </a:ext>
            </a:extLst>
          </p:cNvPr>
          <p:cNvGraphicFramePr>
            <a:graphicFrameLocks noGrp="1"/>
          </p:cNvGraphicFramePr>
          <p:nvPr>
            <p:extLst>
              <p:ext uri="{D42A27DB-BD31-4B8C-83A1-F6EECF244321}">
                <p14:modId xmlns:p14="http://schemas.microsoft.com/office/powerpoint/2010/main" val="4232647719"/>
              </p:ext>
            </p:extLst>
          </p:nvPr>
        </p:nvGraphicFramePr>
        <p:xfrm>
          <a:off x="273050" y="926634"/>
          <a:ext cx="6311900" cy="1651000"/>
        </p:xfrm>
        <a:graphic>
          <a:graphicData uri="http://schemas.openxmlformats.org/drawingml/2006/table">
            <a:tbl>
              <a:tblPr firstRow="1" bandRow="1">
                <a:tableStyleId>{5940675A-B579-460E-94D1-54222C63F5DA}</a:tableStyleId>
              </a:tblPr>
              <a:tblGrid>
                <a:gridCol w="806450">
                  <a:extLst>
                    <a:ext uri="{9D8B030D-6E8A-4147-A177-3AD203B41FA5}">
                      <a16:colId xmlns:a16="http://schemas.microsoft.com/office/drawing/2014/main" val="1636811758"/>
                    </a:ext>
                  </a:extLst>
                </a:gridCol>
                <a:gridCol w="5505450">
                  <a:extLst>
                    <a:ext uri="{9D8B030D-6E8A-4147-A177-3AD203B41FA5}">
                      <a16:colId xmlns:a16="http://schemas.microsoft.com/office/drawing/2014/main" val="748757239"/>
                    </a:ext>
                  </a:extLst>
                </a:gridCol>
              </a:tblGrid>
              <a:tr h="370840">
                <a:tc gridSpan="2">
                  <a:txBody>
                    <a:bodyPr/>
                    <a:lstStyle/>
                    <a:p>
                      <a:r>
                        <a:rPr lang="en-GB" sz="1200" b="1" dirty="0"/>
                        <a:t>How will my prior knowledge develop my understanding of this topic?</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260222018"/>
                  </a:ext>
                </a:extLst>
              </a:tr>
              <a:tr h="370840">
                <a:tc>
                  <a:txBody>
                    <a:bodyPr/>
                    <a:lstStyle/>
                    <a:p>
                      <a:pPr algn="ctr"/>
                      <a:r>
                        <a:rPr lang="en-GB" sz="1200" b="1" dirty="0"/>
                        <a:t>Y7</a:t>
                      </a:r>
                    </a:p>
                  </a:txBody>
                  <a:tcPr>
                    <a:solidFill>
                      <a:schemeClr val="bg1"/>
                    </a:solidFill>
                  </a:tcPr>
                </a:tc>
                <a:tc>
                  <a:txBody>
                    <a:bodyPr/>
                    <a:lstStyle/>
                    <a:p>
                      <a:r>
                        <a:rPr lang="en-GB" sz="1200" dirty="0"/>
                        <a:t>You learnt to calculate speed; this will be expanded to include wave speed in this topic. Your knowledge of from the Energy topic will be invaluable waves because waves transfer energy. </a:t>
                      </a:r>
                    </a:p>
                  </a:txBody>
                  <a:tcPr>
                    <a:solidFill>
                      <a:schemeClr val="bg1"/>
                    </a:solidFill>
                  </a:tcPr>
                </a:tc>
                <a:extLst>
                  <a:ext uri="{0D108BD9-81ED-4DB2-BD59-A6C34878D82A}">
                    <a16:rowId xmlns:a16="http://schemas.microsoft.com/office/drawing/2014/main" val="2330864863"/>
                  </a:ext>
                </a:extLst>
              </a:tr>
              <a:tr h="370840">
                <a:tc>
                  <a:txBody>
                    <a:bodyPr/>
                    <a:lstStyle/>
                    <a:p>
                      <a:pPr algn="ctr"/>
                      <a:r>
                        <a:rPr lang="en-GB" sz="1200" b="1" dirty="0"/>
                        <a:t>Y8</a:t>
                      </a:r>
                    </a:p>
                  </a:txBody>
                  <a:tcPr>
                    <a:solidFill>
                      <a:schemeClr val="bg1"/>
                    </a:solidFill>
                  </a:tcPr>
                </a:tc>
                <a:tc>
                  <a:txBody>
                    <a:bodyPr/>
                    <a:lstStyle/>
                    <a:p>
                      <a:r>
                        <a:rPr lang="en-GB" sz="1200" dirty="0"/>
                        <a:t>You studied waves and light. This topic builds on the foundations that you built. You also studied sound waves. How we use sound waves to investigate hidden objects will be studied in this topic. </a:t>
                      </a:r>
                    </a:p>
                  </a:txBody>
                  <a:tcPr>
                    <a:solidFill>
                      <a:schemeClr val="bg1"/>
                    </a:solidFill>
                  </a:tcPr>
                </a:tc>
                <a:extLst>
                  <a:ext uri="{0D108BD9-81ED-4DB2-BD59-A6C34878D82A}">
                    <a16:rowId xmlns:a16="http://schemas.microsoft.com/office/drawing/2014/main" val="3524525738"/>
                  </a:ext>
                </a:extLst>
              </a:tr>
            </a:tbl>
          </a:graphicData>
        </a:graphic>
      </p:graphicFrame>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150639703"/>
              </p:ext>
            </p:extLst>
          </p:nvPr>
        </p:nvGraphicFramePr>
        <p:xfrm>
          <a:off x="273050" y="2804736"/>
          <a:ext cx="6311901" cy="3182990"/>
        </p:xfrm>
        <a:graphic>
          <a:graphicData uri="http://schemas.openxmlformats.org/drawingml/2006/table">
            <a:tbl>
              <a:tblPr firstRow="1" bandRow="1">
                <a:tableStyleId>{5940675A-B579-460E-94D1-54222C63F5DA}</a:tableStyleId>
              </a:tblPr>
              <a:tblGrid>
                <a:gridCol w="908050">
                  <a:extLst>
                    <a:ext uri="{9D8B030D-6E8A-4147-A177-3AD203B41FA5}">
                      <a16:colId xmlns:a16="http://schemas.microsoft.com/office/drawing/2014/main" val="1068356305"/>
                    </a:ext>
                  </a:extLst>
                </a:gridCol>
                <a:gridCol w="2353837">
                  <a:extLst>
                    <a:ext uri="{9D8B030D-6E8A-4147-A177-3AD203B41FA5}">
                      <a16:colId xmlns:a16="http://schemas.microsoft.com/office/drawing/2014/main" val="3913828224"/>
                    </a:ext>
                  </a:extLst>
                </a:gridCol>
                <a:gridCol w="959004">
                  <a:extLst>
                    <a:ext uri="{9D8B030D-6E8A-4147-A177-3AD203B41FA5}">
                      <a16:colId xmlns:a16="http://schemas.microsoft.com/office/drawing/2014/main" val="1664534013"/>
                    </a:ext>
                  </a:extLst>
                </a:gridCol>
                <a:gridCol w="2091010">
                  <a:extLst>
                    <a:ext uri="{9D8B030D-6E8A-4147-A177-3AD203B41FA5}">
                      <a16:colId xmlns:a16="http://schemas.microsoft.com/office/drawing/2014/main" val="852912441"/>
                    </a:ext>
                  </a:extLst>
                </a:gridCol>
              </a:tblGrid>
              <a:tr h="439790">
                <a:tc gridSpan="4">
                  <a:txBody>
                    <a:bodyPr/>
                    <a:lstStyle/>
                    <a:p>
                      <a:r>
                        <a:rPr lang="en-GB" sz="1200" b="1" dirty="0"/>
                        <a:t>Learning Journey  - Trilogy: Maximum 7 lessons. Triple: Maximum 14 lessons.</a:t>
                      </a:r>
                    </a:p>
                  </a:txBody>
                  <a:tcPr>
                    <a:solidFill>
                      <a:schemeClr val="bg1">
                        <a:lumMod val="85000"/>
                      </a:schemeClr>
                    </a:solidFill>
                  </a:tcPr>
                </a:tc>
                <a:tc hMerge="1">
                  <a:txBody>
                    <a:bodyPr/>
                    <a:lstStyle/>
                    <a:p>
                      <a:endParaRPr lang="en-GB" dirty="0"/>
                    </a:p>
                  </a:txBody>
                  <a:tcPr/>
                </a:tc>
                <a:tc hMerge="1">
                  <a:txBody>
                    <a:bodyPr/>
                    <a:lstStyle/>
                    <a:p>
                      <a:endParaRPr lang="en-GB" sz="1200" b="1" dirty="0"/>
                    </a:p>
                  </a:txBody>
                  <a:tcPr>
                    <a:solidFill>
                      <a:schemeClr val="bg1">
                        <a:lumMod val="85000"/>
                      </a:schemeClr>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996584451"/>
                  </a:ext>
                </a:extLst>
              </a:tr>
              <a:tr h="439790">
                <a:tc>
                  <a:txBody>
                    <a:bodyPr/>
                    <a:lstStyle/>
                    <a:p>
                      <a:r>
                        <a:rPr lang="en-GB" sz="1200" dirty="0"/>
                        <a:t>Subtopic 1</a:t>
                      </a:r>
                    </a:p>
                  </a:txBody>
                  <a:tcPr/>
                </a:tc>
                <a:tc>
                  <a:txBody>
                    <a:bodyPr/>
                    <a:lstStyle/>
                    <a:p>
                      <a:r>
                        <a:rPr lang="en-GB" sz="1200" dirty="0"/>
                        <a:t>6.6.1.1 Transverse and longitudinal waves</a:t>
                      </a:r>
                    </a:p>
                    <a:p>
                      <a:r>
                        <a:rPr lang="en-GB" sz="1200" dirty="0"/>
                        <a:t>6.6.1.2 Properties of waves </a:t>
                      </a:r>
                    </a:p>
                  </a:txBody>
                  <a:tcPr/>
                </a:tc>
                <a:tc>
                  <a:txBody>
                    <a:bodyPr/>
                    <a:lstStyle/>
                    <a:p>
                      <a:r>
                        <a:rPr lang="en-GB" sz="1200" dirty="0"/>
                        <a:t>Subtopic 5</a:t>
                      </a:r>
                    </a:p>
                    <a:p>
                      <a:endParaRPr lang="en-GB" sz="1200" b="1" dirty="0"/>
                    </a:p>
                  </a:txBody>
                  <a:tcPr/>
                </a:tc>
                <a:tc>
                  <a:txBody>
                    <a:bodyPr/>
                    <a:lstStyle/>
                    <a:p>
                      <a:r>
                        <a:rPr lang="en-GB" sz="1200" dirty="0"/>
                        <a:t>Required practical: Nature of the surface </a:t>
                      </a:r>
                    </a:p>
                  </a:txBody>
                  <a:tcPr/>
                </a:tc>
                <a:extLst>
                  <a:ext uri="{0D108BD9-81ED-4DB2-BD59-A6C34878D82A}">
                    <a16:rowId xmlns:a16="http://schemas.microsoft.com/office/drawing/2014/main" val="3986441415"/>
                  </a:ext>
                </a:extLst>
              </a:tr>
              <a:tr h="439790">
                <a:tc>
                  <a:txBody>
                    <a:bodyPr/>
                    <a:lstStyle/>
                    <a:p>
                      <a:r>
                        <a:rPr lang="en-GB" sz="1200" dirty="0"/>
                        <a:t>Subtopic 2</a:t>
                      </a:r>
                    </a:p>
                    <a:p>
                      <a:endParaRPr lang="en-GB" sz="1200" dirty="0"/>
                    </a:p>
                  </a:txBody>
                  <a:tcPr/>
                </a:tc>
                <a:tc>
                  <a:txBody>
                    <a:bodyPr/>
                    <a:lstStyle/>
                    <a:p>
                      <a:r>
                        <a:rPr lang="en-GB" sz="1200" dirty="0"/>
                        <a:t>Required Practical: Waves (ripple tank and wave on a string) </a:t>
                      </a:r>
                      <a:endParaRPr lang="en-GB" sz="1200" b="1" dirty="0"/>
                    </a:p>
                  </a:txBody>
                  <a:tcPr/>
                </a:tc>
                <a:tc>
                  <a:txBody>
                    <a:bodyPr/>
                    <a:lstStyle/>
                    <a:p>
                      <a:endParaRPr lang="en-GB" sz="1200" b="1" dirty="0"/>
                    </a:p>
                  </a:txBody>
                  <a:tcPr/>
                </a:tc>
                <a:tc>
                  <a:txBody>
                    <a:bodyPr/>
                    <a:lstStyle/>
                    <a:p>
                      <a:endParaRPr lang="en-GB" sz="1200" b="1" dirty="0"/>
                    </a:p>
                  </a:txBody>
                  <a:tcPr/>
                </a:tc>
                <a:extLst>
                  <a:ext uri="{0D108BD9-81ED-4DB2-BD59-A6C34878D82A}">
                    <a16:rowId xmlns:a16="http://schemas.microsoft.com/office/drawing/2014/main" val="3135617624"/>
                  </a:ext>
                </a:extLst>
              </a:tr>
              <a:tr h="439790">
                <a:tc>
                  <a:txBody>
                    <a:bodyPr/>
                    <a:lstStyle/>
                    <a:p>
                      <a:r>
                        <a:rPr lang="en-GB" sz="1200" dirty="0"/>
                        <a:t>Subtopic 3</a:t>
                      </a:r>
                    </a:p>
                  </a:txBody>
                  <a:tcPr/>
                </a:tc>
                <a:tc>
                  <a:txBody>
                    <a:bodyPr/>
                    <a:lstStyle/>
                    <a:p>
                      <a:r>
                        <a:rPr lang="en-GB" sz="1200" dirty="0"/>
                        <a:t>4.6.2.1 Types of electromagnetic waves</a:t>
                      </a:r>
                    </a:p>
                    <a:p>
                      <a:r>
                        <a:rPr lang="en-GB" sz="1200" dirty="0"/>
                        <a:t>4.6.2.4 Uses and applications of electromagnetic waves </a:t>
                      </a:r>
                      <a:endParaRPr lang="en-GB" sz="1200" b="1" dirty="0"/>
                    </a:p>
                  </a:txBody>
                  <a:tcPr/>
                </a:tc>
                <a:tc>
                  <a:txBody>
                    <a:bodyPr/>
                    <a:lstStyle/>
                    <a:p>
                      <a:endParaRPr lang="en-GB" sz="1200" b="1" dirty="0"/>
                    </a:p>
                  </a:txBody>
                  <a:tcPr/>
                </a:tc>
                <a:tc>
                  <a:txBody>
                    <a:bodyPr/>
                    <a:lstStyle/>
                    <a:p>
                      <a:endParaRPr lang="en-GB" sz="1200" b="1" dirty="0"/>
                    </a:p>
                  </a:txBody>
                  <a:tcPr/>
                </a:tc>
                <a:extLst>
                  <a:ext uri="{0D108BD9-81ED-4DB2-BD59-A6C34878D82A}">
                    <a16:rowId xmlns:a16="http://schemas.microsoft.com/office/drawing/2014/main" val="4092558228"/>
                  </a:ext>
                </a:extLst>
              </a:tr>
              <a:tr h="268054">
                <a:tc>
                  <a:txBody>
                    <a:bodyPr/>
                    <a:lstStyle/>
                    <a:p>
                      <a:r>
                        <a:rPr lang="en-GB" sz="1200" dirty="0"/>
                        <a:t>Subtopic 4</a:t>
                      </a:r>
                    </a:p>
                  </a:txBody>
                  <a:tcPr/>
                </a:tc>
                <a:tc>
                  <a:txBody>
                    <a:bodyPr/>
                    <a:lstStyle/>
                    <a:p>
                      <a:r>
                        <a:rPr lang="en-GB" sz="1200" dirty="0"/>
                        <a:t>4.6.2.2 Properties of electromagnetic waves 1</a:t>
                      </a:r>
                    </a:p>
                    <a:p>
                      <a:r>
                        <a:rPr lang="en-GB" sz="1200" dirty="0"/>
                        <a:t>4.6.2.3 Properties of electromagnetic waves 2 </a:t>
                      </a:r>
                      <a:endParaRPr lang="en-GB" sz="1200" b="1"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426963129"/>
                  </a:ext>
                </a:extLst>
              </a:tr>
            </a:tbl>
          </a:graphicData>
        </a:graphic>
      </p:graphicFrame>
      <p:graphicFrame>
        <p:nvGraphicFramePr>
          <p:cNvPr id="3" name="Table 8">
            <a:extLst>
              <a:ext uri="{FF2B5EF4-FFF2-40B4-BE49-F238E27FC236}">
                <a16:creationId xmlns:a16="http://schemas.microsoft.com/office/drawing/2014/main" id="{28D361B2-10DC-BD00-3644-AD9B920AB719}"/>
              </a:ext>
            </a:extLst>
          </p:cNvPr>
          <p:cNvGraphicFramePr>
            <a:graphicFrameLocks noGrp="1"/>
          </p:cNvGraphicFramePr>
          <p:nvPr>
            <p:extLst>
              <p:ext uri="{D42A27DB-BD31-4B8C-83A1-F6EECF244321}">
                <p14:modId xmlns:p14="http://schemas.microsoft.com/office/powerpoint/2010/main" val="3885914315"/>
              </p:ext>
            </p:extLst>
          </p:nvPr>
        </p:nvGraphicFramePr>
        <p:xfrm>
          <a:off x="273050" y="6214828"/>
          <a:ext cx="6311900" cy="2016760"/>
        </p:xfrm>
        <a:graphic>
          <a:graphicData uri="http://schemas.openxmlformats.org/drawingml/2006/table">
            <a:tbl>
              <a:tblPr firstRow="1" bandRow="1">
                <a:tableStyleId>{5940675A-B579-460E-94D1-54222C63F5DA}</a:tableStyleId>
              </a:tblPr>
              <a:tblGrid>
                <a:gridCol w="1403350">
                  <a:extLst>
                    <a:ext uri="{9D8B030D-6E8A-4147-A177-3AD203B41FA5}">
                      <a16:colId xmlns:a16="http://schemas.microsoft.com/office/drawing/2014/main" val="2976228114"/>
                    </a:ext>
                  </a:extLst>
                </a:gridCol>
                <a:gridCol w="4908550">
                  <a:extLst>
                    <a:ext uri="{9D8B030D-6E8A-4147-A177-3AD203B41FA5}">
                      <a16:colId xmlns:a16="http://schemas.microsoft.com/office/drawing/2014/main" val="1304578902"/>
                    </a:ext>
                  </a:extLst>
                </a:gridCol>
              </a:tblGrid>
              <a:tr h="370840">
                <a:tc gridSpan="2">
                  <a:txBody>
                    <a:bodyPr/>
                    <a:lstStyle/>
                    <a:p>
                      <a:r>
                        <a:rPr lang="en-GB" sz="1200" b="1" dirty="0"/>
                        <a:t>Key knowledge</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3028398464"/>
                  </a:ext>
                </a:extLst>
              </a:tr>
              <a:tr h="370840">
                <a:tc>
                  <a:txBody>
                    <a:bodyPr/>
                    <a:lstStyle/>
                    <a:p>
                      <a:r>
                        <a:rPr lang="en-GB" sz="1200" dirty="0"/>
                        <a:t>By the end of this topic you should know…</a:t>
                      </a:r>
                    </a:p>
                  </a:txBody>
                  <a:tcPr/>
                </a:tc>
                <a:tc>
                  <a:txBody>
                    <a:bodyPr/>
                    <a:lstStyle/>
                    <a:p>
                      <a:r>
                        <a:rPr lang="en-GB" sz="1200" dirty="0"/>
                        <a:t>How waves behave in different circumstances and be able to describe how humans use waves to make their lives easier. </a:t>
                      </a:r>
                    </a:p>
                    <a:p>
                      <a:endParaRPr lang="en-GB" sz="1200" dirty="0"/>
                    </a:p>
                    <a:p>
                      <a:endParaRPr lang="en-GB" sz="1200" dirty="0"/>
                    </a:p>
                    <a:p>
                      <a:endParaRPr lang="en-GB" sz="1200" dirty="0"/>
                    </a:p>
                  </a:txBody>
                  <a:tcPr/>
                </a:tc>
                <a:extLst>
                  <a:ext uri="{0D108BD9-81ED-4DB2-BD59-A6C34878D82A}">
                    <a16:rowId xmlns:a16="http://schemas.microsoft.com/office/drawing/2014/main" val="3417920731"/>
                  </a:ext>
                </a:extLst>
              </a:tr>
              <a:tr h="370840">
                <a:tc>
                  <a:txBody>
                    <a:bodyPr/>
                    <a:lstStyle/>
                    <a:p>
                      <a:r>
                        <a:rPr lang="en-GB" sz="1200" dirty="0"/>
                        <a:t>By the end of this topic should be able to…</a:t>
                      </a:r>
                    </a:p>
                  </a:txBody>
                  <a:tcPr/>
                </a:tc>
                <a:tc>
                  <a:txBody>
                    <a:bodyPr/>
                    <a:lstStyle/>
                    <a:p>
                      <a:r>
                        <a:rPr lang="en-GB" sz="1200" dirty="0"/>
                        <a:t>Demonstrate properties of waves such as reflection and refraction. </a:t>
                      </a:r>
                    </a:p>
                  </a:txBody>
                  <a:tcPr/>
                </a:tc>
                <a:extLst>
                  <a:ext uri="{0D108BD9-81ED-4DB2-BD59-A6C34878D82A}">
                    <a16:rowId xmlns:a16="http://schemas.microsoft.com/office/drawing/2014/main" val="1000013991"/>
                  </a:ext>
                </a:extLst>
              </a:tr>
            </a:tbl>
          </a:graphicData>
        </a:graphic>
      </p:graphicFrame>
      <p:sp>
        <p:nvSpPr>
          <p:cNvPr id="8" name="Slide Number Placeholder 7">
            <a:extLst>
              <a:ext uri="{FF2B5EF4-FFF2-40B4-BE49-F238E27FC236}">
                <a16:creationId xmlns:a16="http://schemas.microsoft.com/office/drawing/2014/main" id="{0C66BD2C-27AD-D8E2-69B5-A62734FAE858}"/>
              </a:ext>
            </a:extLst>
          </p:cNvPr>
          <p:cNvSpPr>
            <a:spLocks noGrp="1"/>
          </p:cNvSpPr>
          <p:nvPr>
            <p:ph type="sldNum" sz="quarter" idx="12"/>
          </p:nvPr>
        </p:nvSpPr>
        <p:spPr/>
        <p:txBody>
          <a:bodyPr/>
          <a:lstStyle/>
          <a:p>
            <a:fld id="{A49C798E-A141-4728-B2C1-C020555BD9EF}" type="slidenum">
              <a:rPr lang="en-GB" smtClean="0"/>
              <a:t>2</a:t>
            </a:fld>
            <a:endParaRPr lang="en-GB"/>
          </a:p>
        </p:txBody>
      </p:sp>
    </p:spTree>
    <p:extLst>
      <p:ext uri="{BB962C8B-B14F-4D97-AF65-F5344CB8AC3E}">
        <p14:creationId xmlns:p14="http://schemas.microsoft.com/office/powerpoint/2010/main" val="113968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258634383"/>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0" i="0" kern="1200" dirty="0">
                          <a:solidFill>
                            <a:schemeClr val="tx1"/>
                          </a:solidFill>
                          <a:effectLst/>
                          <a:latin typeface="+mn-lt"/>
                          <a:ea typeface="+mn-ea"/>
                          <a:cs typeface="+mn-cs"/>
                        </a:rPr>
                        <a:t>The accepted value for the speed of sound in air is 330 m/s.</a:t>
                      </a:r>
                    </a:p>
                    <a:p>
                      <a:pPr fontAlgn="base">
                        <a:lnSpc>
                          <a:spcPct val="150000"/>
                        </a:lnSpc>
                      </a:pPr>
                      <a:r>
                        <a:rPr lang="en-GB" sz="1200" b="0" i="0" kern="1200" dirty="0">
                          <a:solidFill>
                            <a:schemeClr val="tx1"/>
                          </a:solidFill>
                          <a:effectLst/>
                          <a:latin typeface="+mn-lt"/>
                          <a:ea typeface="+mn-ea"/>
                          <a:cs typeface="+mn-cs"/>
                        </a:rPr>
                        <a:t>However, this experimental method is flawed as humans do not use stop clocks identically to one another. One person might stop the timer a fraction of a second later than another person. The values recorded will be dependent on the reaction time of the observer, and will not be entirely accurate – this explains why the answer of 333 m/s is slightly above the accepted value for the speed of sound in air.</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C4FEAC1D-A12E-23B3-72F7-F879DBC1DCF8}"/>
              </a:ext>
            </a:extLst>
          </p:cNvPr>
          <p:cNvSpPr>
            <a:spLocks noGrp="1"/>
          </p:cNvSpPr>
          <p:nvPr>
            <p:ph type="sldNum" sz="quarter" idx="12"/>
          </p:nvPr>
        </p:nvSpPr>
        <p:spPr/>
        <p:txBody>
          <a:bodyPr/>
          <a:lstStyle/>
          <a:p>
            <a:fld id="{A49C798E-A141-4728-B2C1-C020555BD9EF}" type="slidenum">
              <a:rPr lang="en-GB" smtClean="0"/>
              <a:t>20</a:t>
            </a:fld>
            <a:endParaRPr lang="en-GB"/>
          </a:p>
        </p:txBody>
      </p:sp>
    </p:spTree>
    <p:extLst>
      <p:ext uri="{BB962C8B-B14F-4D97-AF65-F5344CB8AC3E}">
        <p14:creationId xmlns:p14="http://schemas.microsoft.com/office/powerpoint/2010/main" val="1917251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211261"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 -  Properties of waves</a:t>
            </a:r>
          </a:p>
          <a:p>
            <a:pPr>
              <a:lnSpc>
                <a:spcPct val="150000"/>
              </a:lnSpc>
            </a:pPr>
            <a:r>
              <a:rPr lang="en-GB" sz="1200" dirty="0">
                <a:solidFill>
                  <a:schemeClr val="tx1"/>
                </a:solidFill>
              </a:rPr>
              <a:t>1. Label the features of the wave in the diagram</a:t>
            </a:r>
          </a:p>
          <a:p>
            <a:pPr>
              <a:lnSpc>
                <a:spcPct val="150000"/>
              </a:lnSpc>
            </a:pPr>
            <a:r>
              <a:rPr lang="en-GB" sz="1200" dirty="0">
                <a:solidFill>
                  <a:schemeClr val="tx1"/>
                </a:solidFill>
              </a:rPr>
              <a:t>A =………………………</a:t>
            </a:r>
          </a:p>
          <a:p>
            <a:pPr>
              <a:lnSpc>
                <a:spcPct val="150000"/>
              </a:lnSpc>
            </a:pPr>
            <a:r>
              <a:rPr lang="en-GB" sz="1200" dirty="0">
                <a:solidFill>
                  <a:schemeClr val="tx1"/>
                </a:solidFill>
              </a:rPr>
              <a:t>B = ………………………</a:t>
            </a:r>
          </a:p>
          <a:p>
            <a:pPr>
              <a:lnSpc>
                <a:spcPct val="150000"/>
              </a:lnSpc>
            </a:pPr>
            <a:r>
              <a:rPr lang="en-GB" sz="1200" dirty="0">
                <a:solidFill>
                  <a:schemeClr val="tx1"/>
                </a:solidFill>
              </a:rPr>
              <a:t>C = ………………………</a:t>
            </a:r>
          </a:p>
          <a:p>
            <a:pPr>
              <a:lnSpc>
                <a:spcPct val="150000"/>
              </a:lnSpc>
            </a:pPr>
            <a:r>
              <a:rPr lang="en-GB" sz="1200" dirty="0">
                <a:solidFill>
                  <a:schemeClr val="tx1"/>
                </a:solidFill>
              </a:rPr>
              <a:t>D = ………………………</a:t>
            </a:r>
          </a:p>
          <a:p>
            <a:pPr>
              <a:lnSpc>
                <a:spcPct val="150000"/>
              </a:lnSpc>
            </a:pPr>
            <a:r>
              <a:rPr lang="en-GB" sz="1200" dirty="0">
                <a:solidFill>
                  <a:schemeClr val="tx1"/>
                </a:solidFill>
              </a:rPr>
              <a:t>2. Define the term wave amplitude? …………………………………………………………………………………………………………………………………………………………</a:t>
            </a:r>
          </a:p>
          <a:p>
            <a:pPr>
              <a:lnSpc>
                <a:spcPct val="150000"/>
              </a:lnSpc>
            </a:pPr>
            <a:r>
              <a:rPr lang="en-GB" sz="1200" dirty="0">
                <a:solidFill>
                  <a:schemeClr val="tx1"/>
                </a:solidFill>
              </a:rPr>
              <a:t>…………………………………………………………………………………………………………………………………………………………………</a:t>
            </a:r>
          </a:p>
          <a:p>
            <a:pPr>
              <a:lnSpc>
                <a:spcPct val="150000"/>
              </a:lnSpc>
            </a:pPr>
            <a:r>
              <a:rPr lang="en-GB" sz="1200" dirty="0">
                <a:solidFill>
                  <a:schemeClr val="tx1"/>
                </a:solidFill>
              </a:rPr>
              <a:t>3. What is meant by the wavelength of a wave? .………………………………………………………………………………………………………………………………………………………………</a:t>
            </a:r>
          </a:p>
          <a:p>
            <a:pPr>
              <a:lnSpc>
                <a:spcPct val="150000"/>
              </a:lnSpc>
            </a:pPr>
            <a:r>
              <a:rPr lang="en-GB" sz="1200" dirty="0">
                <a:solidFill>
                  <a:schemeClr val="tx1"/>
                </a:solidFill>
              </a:rPr>
              <a:t>…………………………………………………………………………………………………………………………………………………………….....</a:t>
            </a:r>
          </a:p>
          <a:p>
            <a:pPr>
              <a:lnSpc>
                <a:spcPct val="150000"/>
              </a:lnSpc>
            </a:pPr>
            <a:r>
              <a:rPr lang="en-GB" sz="1200" dirty="0">
                <a:solidFill>
                  <a:schemeClr val="tx1"/>
                </a:solidFill>
              </a:rPr>
              <a:t>4. What is meant by the frequency of a wave?</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5. How does the period of a wave differ to its frequency?</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6. Recall the wave equation</a:t>
            </a:r>
          </a:p>
          <a:p>
            <a:pPr>
              <a:lnSpc>
                <a:spcPct val="150000"/>
              </a:lnSpc>
            </a:pPr>
            <a:r>
              <a:rPr lang="en-GB" sz="1200" dirty="0">
                <a:solidFill>
                  <a:schemeClr val="tx1"/>
                </a:solidFill>
              </a:rPr>
              <a:t>………………………………………………………………………………………………………………………………………………………...........</a:t>
            </a:r>
          </a:p>
          <a:p>
            <a:pPr>
              <a:lnSpc>
                <a:spcPct val="150000"/>
              </a:lnSpc>
            </a:pPr>
            <a:r>
              <a:rPr lang="en-GB" sz="1200" dirty="0">
                <a:solidFill>
                  <a:schemeClr val="tx1"/>
                </a:solidFill>
              </a:rPr>
              <a:t>7. If 10 waves pass in 1 second, what does this tell you about the wave?</a:t>
            </a:r>
          </a:p>
          <a:p>
            <a:pPr>
              <a:lnSpc>
                <a:spcPct val="150000"/>
              </a:lnSpc>
            </a:pPr>
            <a:r>
              <a:rPr lang="en-GB" sz="1200" dirty="0">
                <a:solidFill>
                  <a:schemeClr val="tx1"/>
                </a:solidFill>
              </a:rPr>
              <a:t>…………………………………………………………………………………………………………………………………………………………………</a:t>
            </a:r>
          </a:p>
          <a:p>
            <a:pPr>
              <a:lnSpc>
                <a:spcPct val="150000"/>
              </a:lnSpc>
            </a:pPr>
            <a:r>
              <a:rPr lang="en-GB" sz="1200" dirty="0">
                <a:solidFill>
                  <a:schemeClr val="tx1"/>
                </a:solidFill>
              </a:rPr>
              <a:t>8. The highest point on a transverse wave is the .</a:t>
            </a:r>
          </a:p>
          <a:p>
            <a:pPr>
              <a:lnSpc>
                <a:spcPct val="150000"/>
              </a:lnSpc>
            </a:pPr>
            <a:r>
              <a:rPr lang="en-GB" sz="1200" dirty="0">
                <a:solidFill>
                  <a:schemeClr val="tx1"/>
                </a:solidFill>
              </a:rPr>
              <a:t>…………………………………………………………………………………………………………………………………………………………………</a:t>
            </a:r>
          </a:p>
          <a:p>
            <a:pPr>
              <a:lnSpc>
                <a:spcPct val="150000"/>
              </a:lnSpc>
            </a:pPr>
            <a:r>
              <a:rPr lang="en-GB" sz="1200" dirty="0">
                <a:solidFill>
                  <a:schemeClr val="tx1"/>
                </a:solidFill>
              </a:rPr>
              <a:t>9. The lowest point on a transverse wave is the .</a:t>
            </a:r>
          </a:p>
          <a:p>
            <a:pPr>
              <a:lnSpc>
                <a:spcPct val="150000"/>
              </a:lnSpc>
            </a:pPr>
            <a:r>
              <a:rPr lang="en-GB" sz="1200" dirty="0">
                <a:solidFill>
                  <a:schemeClr val="tx1"/>
                </a:solidFill>
              </a:rPr>
              <a:t>…………………………………………………………………………………………………………………………………………………………………</a:t>
            </a:r>
          </a:p>
          <a:p>
            <a:pPr>
              <a:lnSpc>
                <a:spcPct val="150000"/>
              </a:lnSpc>
            </a:pPr>
            <a:r>
              <a:rPr lang="en-GB" sz="1200" dirty="0">
                <a:solidFill>
                  <a:schemeClr val="tx1"/>
                </a:solidFill>
              </a:rPr>
              <a:t>10.  The distance from one crest to the next crest is the .</a:t>
            </a:r>
          </a:p>
          <a:p>
            <a:pPr>
              <a:lnSpc>
                <a:spcPct val="150000"/>
              </a:lnSpc>
            </a:pPr>
            <a:r>
              <a:rPr lang="en-GB" sz="1200" dirty="0">
                <a:solidFill>
                  <a:schemeClr val="tx1"/>
                </a:solidFill>
              </a:rPr>
              <a:t>…………………………………………………………………………………………………………………………………………………………………</a:t>
            </a:r>
          </a:p>
          <a:p>
            <a:pPr>
              <a:lnSpc>
                <a:spcPct val="150000"/>
              </a:lnSpc>
            </a:pPr>
            <a:r>
              <a:rPr lang="en-GB" sz="1200" dirty="0">
                <a:solidFill>
                  <a:schemeClr val="tx1"/>
                </a:solidFill>
              </a:rPr>
              <a:t>11. This is a measure of the time taken for 1 wave top pass a point ………………………………………………………………………………………………………………………………………...........................</a:t>
            </a:r>
          </a:p>
        </p:txBody>
      </p:sp>
      <p:sp>
        <p:nvSpPr>
          <p:cNvPr id="2" name="TextBox 1">
            <a:extLst>
              <a:ext uri="{FF2B5EF4-FFF2-40B4-BE49-F238E27FC236}">
                <a16:creationId xmlns:a16="http://schemas.microsoft.com/office/drawing/2014/main" id="{2CFA4B9A-553B-2E15-DA69-988B2AEEDC4F}"/>
              </a:ext>
            </a:extLst>
          </p:cNvPr>
          <p:cNvSpPr txBox="1"/>
          <p:nvPr/>
        </p:nvSpPr>
        <p:spPr>
          <a:xfrm>
            <a:off x="528760" y="2158120"/>
            <a:ext cx="5943601" cy="276999"/>
          </a:xfrm>
          <a:prstGeom prst="rect">
            <a:avLst/>
          </a:prstGeom>
          <a:solidFill>
            <a:schemeClr val="bg1"/>
          </a:solidFill>
          <a:ln>
            <a:solidFill>
              <a:schemeClr val="tx1"/>
            </a:solidFill>
          </a:ln>
        </p:spPr>
        <p:txBody>
          <a:bodyPr wrap="square" rtlCol="0">
            <a:spAutoFit/>
          </a:bodyPr>
          <a:lstStyle/>
          <a:p>
            <a:r>
              <a:rPr lang="en-GB" sz="1200" dirty="0"/>
              <a:t>Maximum displacement from the undisturbed position</a:t>
            </a:r>
          </a:p>
        </p:txBody>
      </p:sp>
      <p:sp>
        <p:nvSpPr>
          <p:cNvPr id="3" name="TextBox 2">
            <a:extLst>
              <a:ext uri="{FF2B5EF4-FFF2-40B4-BE49-F238E27FC236}">
                <a16:creationId xmlns:a16="http://schemas.microsoft.com/office/drawing/2014/main" id="{3A622990-D9C1-6164-6556-F8C984D1D69D}"/>
              </a:ext>
            </a:extLst>
          </p:cNvPr>
          <p:cNvSpPr txBox="1"/>
          <p:nvPr/>
        </p:nvSpPr>
        <p:spPr>
          <a:xfrm>
            <a:off x="967669" y="954877"/>
            <a:ext cx="1586838" cy="830997"/>
          </a:xfrm>
          <a:prstGeom prst="rect">
            <a:avLst/>
          </a:prstGeom>
          <a:solidFill>
            <a:schemeClr val="bg1"/>
          </a:solidFill>
          <a:ln>
            <a:solidFill>
              <a:schemeClr val="tx1"/>
            </a:solidFill>
          </a:ln>
        </p:spPr>
        <p:txBody>
          <a:bodyPr wrap="square" rtlCol="0">
            <a:spAutoFit/>
          </a:bodyPr>
          <a:lstStyle/>
          <a:p>
            <a:r>
              <a:rPr lang="en-GB" sz="1200" dirty="0"/>
              <a:t>A= Crest / Peak</a:t>
            </a:r>
          </a:p>
          <a:p>
            <a:r>
              <a:rPr lang="en-GB" sz="1200" dirty="0"/>
              <a:t>B = Trough</a:t>
            </a:r>
          </a:p>
          <a:p>
            <a:r>
              <a:rPr lang="en-GB" sz="1200" dirty="0"/>
              <a:t>C =Amplitude</a:t>
            </a:r>
          </a:p>
          <a:p>
            <a:r>
              <a:rPr lang="en-GB" sz="1200" dirty="0"/>
              <a:t>D = Wavelength</a:t>
            </a:r>
          </a:p>
        </p:txBody>
      </p:sp>
      <p:sp>
        <p:nvSpPr>
          <p:cNvPr id="5" name="TextBox 4">
            <a:extLst>
              <a:ext uri="{FF2B5EF4-FFF2-40B4-BE49-F238E27FC236}">
                <a16:creationId xmlns:a16="http://schemas.microsoft.com/office/drawing/2014/main" id="{8D4B6E3E-75D5-3BED-5EE0-1B14BC76AB37}"/>
              </a:ext>
            </a:extLst>
          </p:cNvPr>
          <p:cNvSpPr txBox="1"/>
          <p:nvPr/>
        </p:nvSpPr>
        <p:spPr>
          <a:xfrm>
            <a:off x="2405605" y="3890133"/>
            <a:ext cx="3771911" cy="276999"/>
          </a:xfrm>
          <a:prstGeom prst="rect">
            <a:avLst/>
          </a:prstGeom>
          <a:solidFill>
            <a:schemeClr val="bg1"/>
          </a:solidFill>
          <a:ln>
            <a:solidFill>
              <a:schemeClr val="tx1"/>
            </a:solidFill>
          </a:ln>
        </p:spPr>
        <p:txBody>
          <a:bodyPr wrap="square" rtlCol="0">
            <a:spAutoFit/>
          </a:bodyPr>
          <a:lstStyle/>
          <a:p>
            <a:r>
              <a:rPr lang="en-GB" sz="1200" dirty="0"/>
              <a:t>Number of waves passing a point in 1 second</a:t>
            </a:r>
          </a:p>
        </p:txBody>
      </p:sp>
      <p:sp>
        <p:nvSpPr>
          <p:cNvPr id="6" name="TextBox 5">
            <a:extLst>
              <a:ext uri="{FF2B5EF4-FFF2-40B4-BE49-F238E27FC236}">
                <a16:creationId xmlns:a16="http://schemas.microsoft.com/office/drawing/2014/main" id="{7801C056-CCA9-A553-7BD0-77CF943984B3}"/>
              </a:ext>
            </a:extLst>
          </p:cNvPr>
          <p:cNvSpPr txBox="1"/>
          <p:nvPr/>
        </p:nvSpPr>
        <p:spPr>
          <a:xfrm>
            <a:off x="339114" y="3058773"/>
            <a:ext cx="5943601" cy="276999"/>
          </a:xfrm>
          <a:prstGeom prst="rect">
            <a:avLst/>
          </a:prstGeom>
          <a:solidFill>
            <a:schemeClr val="bg1"/>
          </a:solidFill>
          <a:ln>
            <a:solidFill>
              <a:schemeClr val="tx1"/>
            </a:solidFill>
          </a:ln>
        </p:spPr>
        <p:txBody>
          <a:bodyPr wrap="square" rtlCol="0">
            <a:spAutoFit/>
          </a:bodyPr>
          <a:lstStyle/>
          <a:p>
            <a:r>
              <a:rPr lang="en-GB" sz="1200" dirty="0"/>
              <a:t>Distance from one point of a wave to the equivalent point on the next wave</a:t>
            </a:r>
          </a:p>
        </p:txBody>
      </p:sp>
      <p:sp>
        <p:nvSpPr>
          <p:cNvPr id="7" name="TextBox 6">
            <a:extLst>
              <a:ext uri="{FF2B5EF4-FFF2-40B4-BE49-F238E27FC236}">
                <a16:creationId xmlns:a16="http://schemas.microsoft.com/office/drawing/2014/main" id="{63713FB8-0295-F949-E9A9-2AF4F66F4881}"/>
              </a:ext>
            </a:extLst>
          </p:cNvPr>
          <p:cNvSpPr txBox="1"/>
          <p:nvPr/>
        </p:nvSpPr>
        <p:spPr>
          <a:xfrm>
            <a:off x="3800000" y="6026213"/>
            <a:ext cx="2482713" cy="276999"/>
          </a:xfrm>
          <a:prstGeom prst="rect">
            <a:avLst/>
          </a:prstGeom>
          <a:solidFill>
            <a:schemeClr val="bg1"/>
          </a:solidFill>
          <a:ln>
            <a:solidFill>
              <a:schemeClr val="tx1"/>
            </a:solidFill>
          </a:ln>
        </p:spPr>
        <p:txBody>
          <a:bodyPr wrap="square" rtlCol="0">
            <a:spAutoFit/>
          </a:bodyPr>
          <a:lstStyle/>
          <a:p>
            <a:r>
              <a:rPr lang="en-GB" sz="1200" dirty="0"/>
              <a:t>Its frequency is 10 Hertz</a:t>
            </a:r>
          </a:p>
        </p:txBody>
      </p:sp>
      <p:sp>
        <p:nvSpPr>
          <p:cNvPr id="8" name="TextBox 7">
            <a:extLst>
              <a:ext uri="{FF2B5EF4-FFF2-40B4-BE49-F238E27FC236}">
                <a16:creationId xmlns:a16="http://schemas.microsoft.com/office/drawing/2014/main" id="{B99782A7-7498-C82C-1730-A99BE4EA92B0}"/>
              </a:ext>
            </a:extLst>
          </p:cNvPr>
          <p:cNvSpPr txBox="1"/>
          <p:nvPr/>
        </p:nvSpPr>
        <p:spPr>
          <a:xfrm>
            <a:off x="2328520" y="4677878"/>
            <a:ext cx="4275417" cy="461665"/>
          </a:xfrm>
          <a:prstGeom prst="rect">
            <a:avLst/>
          </a:prstGeom>
          <a:solidFill>
            <a:schemeClr val="bg1"/>
          </a:solidFill>
          <a:ln>
            <a:solidFill>
              <a:schemeClr val="tx1"/>
            </a:solidFill>
          </a:ln>
        </p:spPr>
        <p:txBody>
          <a:bodyPr wrap="square" rtlCol="0">
            <a:spAutoFit/>
          </a:bodyPr>
          <a:lstStyle/>
          <a:p>
            <a:r>
              <a:rPr lang="en-GB" sz="1200" dirty="0"/>
              <a:t>Frequency = number of waves / second  measured in Hertz</a:t>
            </a:r>
          </a:p>
          <a:p>
            <a:r>
              <a:rPr lang="en-GB" sz="1200" dirty="0"/>
              <a:t>Period = time for 1 wave to pass a point measured in seconds</a:t>
            </a:r>
          </a:p>
        </p:txBody>
      </p:sp>
      <p:sp>
        <p:nvSpPr>
          <p:cNvPr id="9" name="TextBox 8">
            <a:extLst>
              <a:ext uri="{FF2B5EF4-FFF2-40B4-BE49-F238E27FC236}">
                <a16:creationId xmlns:a16="http://schemas.microsoft.com/office/drawing/2014/main" id="{49BFE910-D800-F802-BD8F-C4802635786F}"/>
              </a:ext>
            </a:extLst>
          </p:cNvPr>
          <p:cNvSpPr txBox="1"/>
          <p:nvPr/>
        </p:nvSpPr>
        <p:spPr>
          <a:xfrm>
            <a:off x="2642181" y="5370738"/>
            <a:ext cx="2966590" cy="276999"/>
          </a:xfrm>
          <a:prstGeom prst="rect">
            <a:avLst/>
          </a:prstGeom>
          <a:solidFill>
            <a:schemeClr val="bg1"/>
          </a:solidFill>
          <a:ln>
            <a:solidFill>
              <a:schemeClr val="tx1"/>
            </a:solidFill>
          </a:ln>
        </p:spPr>
        <p:txBody>
          <a:bodyPr wrap="square" rtlCol="0">
            <a:spAutoFit/>
          </a:bodyPr>
          <a:lstStyle/>
          <a:p>
            <a:r>
              <a:rPr lang="en-GB" sz="1200" dirty="0"/>
              <a:t>Wave speed = frequency X wavelength</a:t>
            </a:r>
          </a:p>
        </p:txBody>
      </p:sp>
      <p:sp>
        <p:nvSpPr>
          <p:cNvPr id="10" name="TextBox 9">
            <a:extLst>
              <a:ext uri="{FF2B5EF4-FFF2-40B4-BE49-F238E27FC236}">
                <a16:creationId xmlns:a16="http://schemas.microsoft.com/office/drawing/2014/main" id="{77CBCEEF-CD90-70E0-C36A-A95D92CDB330}"/>
              </a:ext>
            </a:extLst>
          </p:cNvPr>
          <p:cNvSpPr txBox="1"/>
          <p:nvPr/>
        </p:nvSpPr>
        <p:spPr>
          <a:xfrm>
            <a:off x="4537549" y="8160128"/>
            <a:ext cx="778167" cy="276999"/>
          </a:xfrm>
          <a:prstGeom prst="rect">
            <a:avLst/>
          </a:prstGeom>
          <a:solidFill>
            <a:schemeClr val="bg1"/>
          </a:solidFill>
          <a:ln>
            <a:solidFill>
              <a:schemeClr val="tx1"/>
            </a:solidFill>
          </a:ln>
        </p:spPr>
        <p:txBody>
          <a:bodyPr wrap="square" rtlCol="0">
            <a:spAutoFit/>
          </a:bodyPr>
          <a:lstStyle/>
          <a:p>
            <a:r>
              <a:rPr lang="en-GB" sz="1200" dirty="0"/>
              <a:t>period</a:t>
            </a:r>
          </a:p>
        </p:txBody>
      </p:sp>
      <p:sp>
        <p:nvSpPr>
          <p:cNvPr id="12" name="TextBox 11">
            <a:extLst>
              <a:ext uri="{FF2B5EF4-FFF2-40B4-BE49-F238E27FC236}">
                <a16:creationId xmlns:a16="http://schemas.microsoft.com/office/drawing/2014/main" id="{7B0B5951-F80F-E8E6-D905-A01E69A29BCD}"/>
              </a:ext>
            </a:extLst>
          </p:cNvPr>
          <p:cNvSpPr txBox="1"/>
          <p:nvPr/>
        </p:nvSpPr>
        <p:spPr>
          <a:xfrm>
            <a:off x="3840802" y="6504632"/>
            <a:ext cx="1694504" cy="276999"/>
          </a:xfrm>
          <a:prstGeom prst="rect">
            <a:avLst/>
          </a:prstGeom>
          <a:solidFill>
            <a:schemeClr val="bg1"/>
          </a:solidFill>
          <a:ln>
            <a:solidFill>
              <a:schemeClr val="tx1"/>
            </a:solidFill>
          </a:ln>
        </p:spPr>
        <p:txBody>
          <a:bodyPr wrap="square" rtlCol="0">
            <a:spAutoFit/>
          </a:bodyPr>
          <a:lstStyle/>
          <a:p>
            <a:r>
              <a:rPr lang="en-GB" sz="1200" dirty="0"/>
              <a:t>Peak / Crest</a:t>
            </a:r>
          </a:p>
        </p:txBody>
      </p:sp>
      <p:pic>
        <p:nvPicPr>
          <p:cNvPr id="14" name="Picture 13">
            <a:extLst>
              <a:ext uri="{FF2B5EF4-FFF2-40B4-BE49-F238E27FC236}">
                <a16:creationId xmlns:a16="http://schemas.microsoft.com/office/drawing/2014/main" id="{1498E0DB-B4F1-B96E-24B6-DD45931670D7}"/>
              </a:ext>
            </a:extLst>
          </p:cNvPr>
          <p:cNvPicPr>
            <a:picLocks noChangeAspect="1"/>
          </p:cNvPicPr>
          <p:nvPr/>
        </p:nvPicPr>
        <p:blipFill>
          <a:blip r:embed="rId2"/>
          <a:stretch>
            <a:fillRect/>
          </a:stretch>
        </p:blipFill>
        <p:spPr>
          <a:xfrm>
            <a:off x="2826450" y="816014"/>
            <a:ext cx="3645911" cy="1282821"/>
          </a:xfrm>
          <a:prstGeom prst="rect">
            <a:avLst/>
          </a:prstGeom>
        </p:spPr>
      </p:pic>
      <p:sp>
        <p:nvSpPr>
          <p:cNvPr id="15" name="TextBox 14">
            <a:extLst>
              <a:ext uri="{FF2B5EF4-FFF2-40B4-BE49-F238E27FC236}">
                <a16:creationId xmlns:a16="http://schemas.microsoft.com/office/drawing/2014/main" id="{EC2C32D5-E3D0-C6E0-3074-60EB0F831738}"/>
              </a:ext>
            </a:extLst>
          </p:cNvPr>
          <p:cNvSpPr txBox="1"/>
          <p:nvPr/>
        </p:nvSpPr>
        <p:spPr>
          <a:xfrm>
            <a:off x="3754837" y="7056464"/>
            <a:ext cx="933217" cy="276999"/>
          </a:xfrm>
          <a:prstGeom prst="rect">
            <a:avLst/>
          </a:prstGeom>
          <a:solidFill>
            <a:schemeClr val="bg1"/>
          </a:solidFill>
          <a:ln>
            <a:solidFill>
              <a:schemeClr val="tx1"/>
            </a:solidFill>
          </a:ln>
        </p:spPr>
        <p:txBody>
          <a:bodyPr wrap="square" rtlCol="0">
            <a:spAutoFit/>
          </a:bodyPr>
          <a:lstStyle/>
          <a:p>
            <a:r>
              <a:rPr lang="en-GB" sz="1200" dirty="0"/>
              <a:t>Trough</a:t>
            </a:r>
          </a:p>
        </p:txBody>
      </p:sp>
      <p:sp>
        <p:nvSpPr>
          <p:cNvPr id="16" name="TextBox 15">
            <a:extLst>
              <a:ext uri="{FF2B5EF4-FFF2-40B4-BE49-F238E27FC236}">
                <a16:creationId xmlns:a16="http://schemas.microsoft.com/office/drawing/2014/main" id="{B3899BF5-C5EF-AF81-C62D-1EBC62296010}"/>
              </a:ext>
            </a:extLst>
          </p:cNvPr>
          <p:cNvSpPr txBox="1"/>
          <p:nvPr/>
        </p:nvSpPr>
        <p:spPr>
          <a:xfrm>
            <a:off x="4167734" y="7608296"/>
            <a:ext cx="933217" cy="276999"/>
          </a:xfrm>
          <a:prstGeom prst="rect">
            <a:avLst/>
          </a:prstGeom>
          <a:solidFill>
            <a:schemeClr val="bg1"/>
          </a:solidFill>
          <a:ln>
            <a:solidFill>
              <a:schemeClr val="tx1"/>
            </a:solidFill>
          </a:ln>
        </p:spPr>
        <p:txBody>
          <a:bodyPr wrap="square" rtlCol="0">
            <a:spAutoFit/>
          </a:bodyPr>
          <a:lstStyle/>
          <a:p>
            <a:r>
              <a:rPr lang="en-GB" sz="1200" dirty="0"/>
              <a:t>Wavelength</a:t>
            </a:r>
          </a:p>
        </p:txBody>
      </p:sp>
      <p:sp>
        <p:nvSpPr>
          <p:cNvPr id="11" name="Slide Number Placeholder 10">
            <a:extLst>
              <a:ext uri="{FF2B5EF4-FFF2-40B4-BE49-F238E27FC236}">
                <a16:creationId xmlns:a16="http://schemas.microsoft.com/office/drawing/2014/main" id="{91706C52-A917-D26D-4704-D97804339681}"/>
              </a:ext>
            </a:extLst>
          </p:cNvPr>
          <p:cNvSpPr>
            <a:spLocks noGrp="1"/>
          </p:cNvSpPr>
          <p:nvPr>
            <p:ph type="sldNum" sz="quarter" idx="12"/>
          </p:nvPr>
        </p:nvSpPr>
        <p:spPr/>
        <p:txBody>
          <a:bodyPr/>
          <a:lstStyle/>
          <a:p>
            <a:fld id="{A49C798E-A141-4728-B2C1-C020555BD9EF}" type="slidenum">
              <a:rPr lang="en-GB" smtClean="0"/>
              <a:t>21</a:t>
            </a:fld>
            <a:endParaRPr lang="en-GB"/>
          </a:p>
        </p:txBody>
      </p:sp>
    </p:spTree>
    <p:extLst>
      <p:ext uri="{BB962C8B-B14F-4D97-AF65-F5344CB8AC3E}">
        <p14:creationId xmlns:p14="http://schemas.microsoft.com/office/powerpoint/2010/main" val="2250136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Contrasting concepts</a:t>
            </a:r>
            <a:endParaRPr lang="en-GB" sz="1200" dirty="0">
              <a:solidFill>
                <a:schemeClr val="tx1"/>
              </a:solidFill>
            </a:endParaRPr>
          </a:p>
          <a:p>
            <a:pPr>
              <a:lnSpc>
                <a:spcPct val="150000"/>
              </a:lnSpc>
            </a:pPr>
            <a:r>
              <a:rPr lang="en-GB" sz="1200" b="1" dirty="0">
                <a:solidFill>
                  <a:schemeClr val="tx1"/>
                </a:solidFill>
              </a:rPr>
              <a:t>I DO:</a:t>
            </a:r>
            <a:r>
              <a:rPr lang="en-GB" sz="1200" dirty="0">
                <a:solidFill>
                  <a:schemeClr val="tx1"/>
                </a:solidFill>
              </a:rPr>
              <a:t> Compare the features of the 2 waves</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WE DO: </a:t>
            </a:r>
            <a:r>
              <a:rPr lang="en-GB" sz="1200" dirty="0">
                <a:solidFill>
                  <a:schemeClr val="tx1"/>
                </a:solidFill>
              </a:rPr>
              <a:t>Compare the features of the 2 waves below.</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YOU DO: </a:t>
            </a:r>
            <a:r>
              <a:rPr lang="en-GB" sz="1200" dirty="0">
                <a:solidFill>
                  <a:schemeClr val="tx1"/>
                </a:solidFill>
              </a:rPr>
              <a:t>Compare the features of the waves below.</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endParaRPr lang="en-GB" sz="1200" b="1" dirty="0">
              <a:solidFill>
                <a:schemeClr val="tx1"/>
              </a:solidFill>
            </a:endParaRPr>
          </a:p>
        </p:txBody>
      </p:sp>
      <p:pic>
        <p:nvPicPr>
          <p:cNvPr id="9" name="Picture 8">
            <a:extLst>
              <a:ext uri="{FF2B5EF4-FFF2-40B4-BE49-F238E27FC236}">
                <a16:creationId xmlns:a16="http://schemas.microsoft.com/office/drawing/2014/main" id="{80562BA0-5AA6-EB09-9187-6E6141E34D7A}"/>
              </a:ext>
            </a:extLst>
          </p:cNvPr>
          <p:cNvPicPr>
            <a:picLocks noChangeAspect="1"/>
          </p:cNvPicPr>
          <p:nvPr/>
        </p:nvPicPr>
        <p:blipFill>
          <a:blip r:embed="rId2"/>
          <a:stretch>
            <a:fillRect/>
          </a:stretch>
        </p:blipFill>
        <p:spPr>
          <a:xfrm>
            <a:off x="1079500" y="939799"/>
            <a:ext cx="4300870" cy="1754149"/>
          </a:xfrm>
          <a:prstGeom prst="rect">
            <a:avLst/>
          </a:prstGeom>
        </p:spPr>
      </p:pic>
      <p:sp>
        <p:nvSpPr>
          <p:cNvPr id="10" name="TextBox 9">
            <a:extLst>
              <a:ext uri="{FF2B5EF4-FFF2-40B4-BE49-F238E27FC236}">
                <a16:creationId xmlns:a16="http://schemas.microsoft.com/office/drawing/2014/main" id="{DDB00233-E44C-5EBA-6ECE-52789ADA4069}"/>
              </a:ext>
            </a:extLst>
          </p:cNvPr>
          <p:cNvSpPr txBox="1"/>
          <p:nvPr/>
        </p:nvSpPr>
        <p:spPr>
          <a:xfrm>
            <a:off x="1117600" y="2832098"/>
            <a:ext cx="4089401" cy="830997"/>
          </a:xfrm>
          <a:prstGeom prst="rect">
            <a:avLst/>
          </a:prstGeom>
          <a:solidFill>
            <a:schemeClr val="bg1"/>
          </a:solidFill>
          <a:ln>
            <a:solidFill>
              <a:schemeClr val="tx1"/>
            </a:solidFill>
          </a:ln>
        </p:spPr>
        <p:txBody>
          <a:bodyPr wrap="square" rtlCol="0">
            <a:spAutoFit/>
          </a:bodyPr>
          <a:lstStyle/>
          <a:p>
            <a:pPr algn="l" rtl="0" fontAlgn="base">
              <a:lnSpc>
                <a:spcPct val="150000"/>
              </a:lnSpc>
            </a:pPr>
            <a:r>
              <a:rPr lang="en-GB" sz="1200" dirty="0">
                <a:solidFill>
                  <a:srgbClr val="000000"/>
                </a:solidFill>
              </a:rPr>
              <a:t>P</a:t>
            </a:r>
            <a:r>
              <a:rPr lang="en-GB" sz="1200" b="0" i="0" u="none" strike="noStrike" dirty="0">
                <a:solidFill>
                  <a:srgbClr val="000000"/>
                </a:solidFill>
                <a:effectLst/>
              </a:rPr>
              <a:t> is smaller amplitude/longer wavelength / lower frequency.</a:t>
            </a:r>
            <a:r>
              <a:rPr lang="en-GB" sz="1200" b="0" i="0" dirty="0">
                <a:solidFill>
                  <a:srgbClr val="000000"/>
                </a:solidFill>
                <a:effectLst/>
              </a:rPr>
              <a:t>​</a:t>
            </a:r>
          </a:p>
          <a:p>
            <a:pPr algn="l" rtl="0" fontAlgn="base">
              <a:lnSpc>
                <a:spcPct val="150000"/>
              </a:lnSpc>
            </a:pPr>
            <a:r>
              <a:rPr lang="en-GB" sz="1200" b="0" i="0" u="none" strike="noStrike" dirty="0">
                <a:solidFill>
                  <a:srgbClr val="000000"/>
                </a:solidFill>
                <a:effectLst/>
              </a:rPr>
              <a:t>Q is higher frequency/shorter wavelength/larger amplitude</a:t>
            </a:r>
            <a:endParaRPr lang="en-US" sz="1200" b="0" i="0" dirty="0">
              <a:solidFill>
                <a:srgbClr val="000000"/>
              </a:solidFill>
              <a:effectLst/>
              <a:latin typeface="Segoe UI" panose="020B0502040204020203" pitchFamily="34" charset="0"/>
            </a:endParaRPr>
          </a:p>
          <a:p>
            <a:endParaRPr lang="en-GB" sz="1200" dirty="0"/>
          </a:p>
        </p:txBody>
      </p:sp>
      <p:pic>
        <p:nvPicPr>
          <p:cNvPr id="12" name="Picture 11">
            <a:extLst>
              <a:ext uri="{FF2B5EF4-FFF2-40B4-BE49-F238E27FC236}">
                <a16:creationId xmlns:a16="http://schemas.microsoft.com/office/drawing/2014/main" id="{976281CA-711C-0F12-E130-6374C7C1AE17}"/>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49670" y="4135578"/>
            <a:ext cx="4330700" cy="1327660"/>
          </a:xfrm>
          <a:prstGeom prst="rect">
            <a:avLst/>
          </a:prstGeom>
        </p:spPr>
      </p:pic>
      <p:sp>
        <p:nvSpPr>
          <p:cNvPr id="13" name="TextBox 12">
            <a:extLst>
              <a:ext uri="{FF2B5EF4-FFF2-40B4-BE49-F238E27FC236}">
                <a16:creationId xmlns:a16="http://schemas.microsoft.com/office/drawing/2014/main" id="{1E964F48-E27C-5159-5827-62B6DA47BF91}"/>
              </a:ext>
            </a:extLst>
          </p:cNvPr>
          <p:cNvSpPr txBox="1"/>
          <p:nvPr/>
        </p:nvSpPr>
        <p:spPr>
          <a:xfrm>
            <a:off x="1816099" y="5619056"/>
            <a:ext cx="4457701" cy="830997"/>
          </a:xfrm>
          <a:prstGeom prst="rect">
            <a:avLst/>
          </a:prstGeom>
          <a:solidFill>
            <a:schemeClr val="bg1"/>
          </a:solidFill>
          <a:ln>
            <a:solidFill>
              <a:schemeClr val="tx1"/>
            </a:solidFill>
          </a:ln>
        </p:spPr>
        <p:txBody>
          <a:bodyPr wrap="square" rtlCol="0">
            <a:spAutoFit/>
          </a:bodyPr>
          <a:lstStyle/>
          <a:p>
            <a:pPr algn="l" rtl="0" fontAlgn="base">
              <a:lnSpc>
                <a:spcPct val="150000"/>
              </a:lnSpc>
            </a:pPr>
            <a:r>
              <a:rPr lang="en-GB" sz="1200" b="0" i="0" u="none" strike="noStrike" dirty="0">
                <a:solidFill>
                  <a:srgbClr val="000000"/>
                </a:solidFill>
                <a:effectLst/>
              </a:rPr>
              <a:t>LEFT  is smaller amplitude/shorter  wavelength / higher frequency.</a:t>
            </a:r>
            <a:r>
              <a:rPr lang="en-GB" sz="1200" b="0" i="0" dirty="0">
                <a:solidFill>
                  <a:srgbClr val="000000"/>
                </a:solidFill>
                <a:effectLst/>
              </a:rPr>
              <a:t>​</a:t>
            </a:r>
          </a:p>
          <a:p>
            <a:pPr algn="l" rtl="0" fontAlgn="base">
              <a:lnSpc>
                <a:spcPct val="150000"/>
              </a:lnSpc>
            </a:pPr>
            <a:r>
              <a:rPr lang="en-GB" sz="1200" dirty="0">
                <a:solidFill>
                  <a:srgbClr val="000000"/>
                </a:solidFill>
              </a:rPr>
              <a:t>RIGHT</a:t>
            </a:r>
            <a:r>
              <a:rPr lang="en-GB" sz="1200" b="0" i="0" u="none" strike="noStrike" dirty="0">
                <a:solidFill>
                  <a:srgbClr val="000000"/>
                </a:solidFill>
                <a:effectLst/>
              </a:rPr>
              <a:t> is lower frequency/longer wavelength/larger amplitude</a:t>
            </a:r>
            <a:endParaRPr lang="en-US" sz="1200" b="0" i="0" dirty="0">
              <a:solidFill>
                <a:srgbClr val="000000"/>
              </a:solidFill>
              <a:effectLst/>
            </a:endParaRPr>
          </a:p>
          <a:p>
            <a:endParaRPr lang="en-GB" sz="1200" dirty="0"/>
          </a:p>
        </p:txBody>
      </p:sp>
      <p:pic>
        <p:nvPicPr>
          <p:cNvPr id="15" name="Picture 14">
            <a:extLst>
              <a:ext uri="{FF2B5EF4-FFF2-40B4-BE49-F238E27FC236}">
                <a16:creationId xmlns:a16="http://schemas.microsoft.com/office/drawing/2014/main" id="{603551B7-DB1A-9BBE-C32B-FBDFDF4D9960}"/>
              </a:ext>
            </a:extLst>
          </p:cNvPr>
          <p:cNvPicPr>
            <a:picLocks noChangeAspect="1"/>
          </p:cNvPicPr>
          <p:nvPr/>
        </p:nvPicPr>
        <p:blipFill>
          <a:blip r:embed="rId5"/>
          <a:stretch>
            <a:fillRect/>
          </a:stretch>
        </p:blipFill>
        <p:spPr>
          <a:xfrm>
            <a:off x="459120" y="7000661"/>
            <a:ext cx="5541630" cy="1890212"/>
          </a:xfrm>
          <a:prstGeom prst="rect">
            <a:avLst/>
          </a:prstGeom>
        </p:spPr>
      </p:pic>
      <p:sp>
        <p:nvSpPr>
          <p:cNvPr id="2" name="Slide Number Placeholder 1">
            <a:extLst>
              <a:ext uri="{FF2B5EF4-FFF2-40B4-BE49-F238E27FC236}">
                <a16:creationId xmlns:a16="http://schemas.microsoft.com/office/drawing/2014/main" id="{F8C9C47E-A739-6E81-A3D0-F067ACEF13FC}"/>
              </a:ext>
            </a:extLst>
          </p:cNvPr>
          <p:cNvSpPr>
            <a:spLocks noGrp="1"/>
          </p:cNvSpPr>
          <p:nvPr>
            <p:ph type="sldNum" sz="quarter" idx="12"/>
          </p:nvPr>
        </p:nvSpPr>
        <p:spPr/>
        <p:txBody>
          <a:bodyPr/>
          <a:lstStyle/>
          <a:p>
            <a:fld id="{A49C798E-A141-4728-B2C1-C020555BD9EF}" type="slidenum">
              <a:rPr lang="en-GB" smtClean="0"/>
              <a:t>22</a:t>
            </a:fld>
            <a:endParaRPr lang="en-GB"/>
          </a:p>
        </p:txBody>
      </p:sp>
    </p:spTree>
    <p:extLst>
      <p:ext uri="{BB962C8B-B14F-4D97-AF65-F5344CB8AC3E}">
        <p14:creationId xmlns:p14="http://schemas.microsoft.com/office/powerpoint/2010/main" val="3616529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Contrasting concepts</a:t>
            </a:r>
            <a:endParaRPr lang="en-GB" sz="1200" dirty="0">
              <a:solidFill>
                <a:schemeClr val="tx1"/>
              </a:solidFill>
            </a:endParaRPr>
          </a:p>
          <a:p>
            <a:pPr algn="l">
              <a:lnSpc>
                <a:spcPct val="150000"/>
              </a:lnSpc>
            </a:pPr>
            <a:r>
              <a:rPr lang="en-GB" sz="1200" b="0" i="0" dirty="0">
                <a:solidFill>
                  <a:srgbClr val="000000"/>
                </a:solidFill>
                <a:effectLst/>
              </a:rPr>
              <a:t>a. Waves V and W have the same ………………   but wave V has twice the ………………………… the of wave W.</a:t>
            </a:r>
          </a:p>
          <a:p>
            <a:pPr algn="l">
              <a:lnSpc>
                <a:spcPct val="150000"/>
              </a:lnSpc>
            </a:pPr>
            <a:r>
              <a:rPr lang="en-GB" sz="1200" dirty="0">
                <a:solidFill>
                  <a:srgbClr val="000000"/>
                </a:solidFill>
              </a:rPr>
              <a:t>b</a:t>
            </a:r>
            <a:r>
              <a:rPr lang="en-GB" sz="1200" b="0" i="0" dirty="0">
                <a:solidFill>
                  <a:srgbClr val="000000"/>
                </a:solidFill>
                <a:effectLst/>
              </a:rPr>
              <a:t>. Waves W and X have the same……………….. but wave X has half the …………………………. of wave W.</a:t>
            </a:r>
          </a:p>
          <a:p>
            <a:pPr algn="l">
              <a:lnSpc>
                <a:spcPct val="150000"/>
              </a:lnSpc>
            </a:pPr>
            <a:r>
              <a:rPr lang="en-GB" sz="1200" dirty="0">
                <a:solidFill>
                  <a:srgbClr val="000000"/>
                </a:solidFill>
              </a:rPr>
              <a:t>c</a:t>
            </a:r>
            <a:r>
              <a:rPr lang="en-GB" sz="1200" b="0" i="0" dirty="0">
                <a:solidFill>
                  <a:srgbClr val="000000"/>
                </a:solidFill>
                <a:effectLst/>
              </a:rPr>
              <a:t>. Wave ……………..   shows a steady frequency but a changing amplitude but wave …………….  shows a steady amplitude but a changing frequency.</a:t>
            </a:r>
          </a:p>
          <a:p>
            <a:pPr algn="l">
              <a:lnSpc>
                <a:spcPct val="150000"/>
              </a:lnSpc>
            </a:pPr>
            <a:r>
              <a:rPr lang="en-GB" sz="1200" b="0" i="0" dirty="0">
                <a:solidFill>
                  <a:srgbClr val="000000"/>
                </a:solidFill>
                <a:effectLst/>
              </a:rPr>
              <a:t>d. Waves ……………….  and ……………………. have a low amplitude and a steady frequency but wave ………. </a:t>
            </a:r>
            <a:r>
              <a:rPr lang="en-GB" sz="1200" dirty="0">
                <a:solidFill>
                  <a:srgbClr val="000000"/>
                </a:solidFill>
              </a:rPr>
              <a:t>has a high amplitude</a:t>
            </a:r>
            <a:endParaRPr lang="en-GB" sz="1200" b="0" i="0" dirty="0">
              <a:solidFill>
                <a:srgbClr val="000000"/>
              </a:solidFill>
              <a:effectLst/>
            </a:endParaRPr>
          </a:p>
          <a:p>
            <a:pPr>
              <a:lnSpc>
                <a:spcPct val="150000"/>
              </a:lnSpc>
            </a:pPr>
            <a:r>
              <a:rPr lang="en-GB" sz="1200" b="0" i="0" dirty="0">
                <a:solidFill>
                  <a:srgbClr val="000000"/>
                </a:solidFill>
                <a:effectLst/>
              </a:rPr>
              <a:t>e. When the particles of the medium move back and forth along the direction of the wave motion, the wave is …………………………….. but a wave in which the particles of the medium move at right angles to the direction in which the wave travels is called a  ………………………………..</a:t>
            </a:r>
          </a:p>
          <a:p>
            <a:pPr algn="l">
              <a:lnSpc>
                <a:spcPct val="150000"/>
              </a:lnSpc>
            </a:pPr>
            <a:endParaRPr lang="en-GB" sz="1200" b="0" i="0" dirty="0">
              <a:solidFill>
                <a:srgbClr val="000000"/>
              </a:solidFill>
              <a:effectLst/>
            </a:endParaRPr>
          </a:p>
          <a:p>
            <a:pPr algn="l">
              <a:lnSpc>
                <a:spcPct val="150000"/>
              </a:lnSpc>
            </a:pPr>
            <a:endParaRPr lang="en-GB" sz="1200" dirty="0">
              <a:solidFill>
                <a:srgbClr val="000000"/>
              </a:solidFill>
            </a:endParaRPr>
          </a:p>
          <a:p>
            <a:pPr algn="l">
              <a:lnSpc>
                <a:spcPct val="150000"/>
              </a:lnSpc>
            </a:pPr>
            <a:r>
              <a:rPr lang="en-GB" sz="1200" b="0" i="0" dirty="0">
                <a:solidFill>
                  <a:srgbClr val="000000"/>
                </a:solidFill>
                <a:effectLst/>
              </a:rPr>
              <a:t>f. Compare the differences between the waves A, B, C, D</a:t>
            </a:r>
          </a:p>
          <a:p>
            <a:pPr algn="l">
              <a:lnSpc>
                <a:spcPct val="150000"/>
              </a:lnSpc>
            </a:pPr>
            <a:endParaRPr lang="en-GB" sz="1200" b="0" i="0" dirty="0">
              <a:solidFill>
                <a:srgbClr val="000000"/>
              </a:solidFill>
              <a:effectLst/>
            </a:endParaRPr>
          </a:p>
          <a:p>
            <a:pPr>
              <a:lnSpc>
                <a:spcPct val="150000"/>
              </a:lnSpc>
            </a:pPr>
            <a:r>
              <a:rPr lang="en-GB" sz="1200" dirty="0">
                <a:solidFill>
                  <a:schemeClr val="tx1"/>
                </a:solidFill>
              </a:rPr>
              <a:t>A =………………………………………………………………………………….</a:t>
            </a:r>
          </a:p>
          <a:p>
            <a:pPr>
              <a:lnSpc>
                <a:spcPct val="150000"/>
              </a:lnSpc>
            </a:pPr>
            <a:r>
              <a:rPr lang="en-GB" sz="1200" dirty="0">
                <a:solidFill>
                  <a:schemeClr val="tx1"/>
                </a:solidFill>
              </a:rPr>
              <a:t>B = …………………………………………………………………………………</a:t>
            </a:r>
          </a:p>
          <a:p>
            <a:pPr>
              <a:lnSpc>
                <a:spcPct val="150000"/>
              </a:lnSpc>
            </a:pPr>
            <a:r>
              <a:rPr lang="en-GB" sz="1200" dirty="0">
                <a:solidFill>
                  <a:schemeClr val="tx1"/>
                </a:solidFill>
              </a:rPr>
              <a:t>C = ………………………………………………………………………………..</a:t>
            </a:r>
          </a:p>
          <a:p>
            <a:pPr>
              <a:lnSpc>
                <a:spcPct val="150000"/>
              </a:lnSpc>
            </a:pPr>
            <a:r>
              <a:rPr lang="en-GB" sz="1200" dirty="0">
                <a:solidFill>
                  <a:schemeClr val="tx1"/>
                </a:solidFill>
              </a:rPr>
              <a:t>D = ………………………………………………………………………………..</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p:txBody>
      </p:sp>
      <p:sp>
        <p:nvSpPr>
          <p:cNvPr id="10" name="TextBox 9">
            <a:extLst>
              <a:ext uri="{FF2B5EF4-FFF2-40B4-BE49-F238E27FC236}">
                <a16:creationId xmlns:a16="http://schemas.microsoft.com/office/drawing/2014/main" id="{DDB00233-E44C-5EBA-6ECE-52789ADA4069}"/>
              </a:ext>
            </a:extLst>
          </p:cNvPr>
          <p:cNvSpPr txBox="1"/>
          <p:nvPr/>
        </p:nvSpPr>
        <p:spPr>
          <a:xfrm>
            <a:off x="3429000" y="414962"/>
            <a:ext cx="2290135" cy="340734"/>
          </a:xfrm>
          <a:prstGeom prst="rect">
            <a:avLst/>
          </a:prstGeom>
          <a:solidFill>
            <a:schemeClr val="bg1"/>
          </a:solidFill>
          <a:ln>
            <a:solidFill>
              <a:schemeClr val="tx1"/>
            </a:solidFill>
          </a:ln>
        </p:spPr>
        <p:txBody>
          <a:bodyPr wrap="square" rtlCol="0">
            <a:spAutoFit/>
          </a:bodyPr>
          <a:lstStyle/>
          <a:p>
            <a:pPr algn="l" rtl="0" fontAlgn="base">
              <a:lnSpc>
                <a:spcPct val="150000"/>
              </a:lnSpc>
            </a:pPr>
            <a:r>
              <a:rPr lang="en-GB" sz="1200" dirty="0">
                <a:solidFill>
                  <a:srgbClr val="000000"/>
                </a:solidFill>
              </a:rPr>
              <a:t>a. Frequency		amplitude</a:t>
            </a:r>
            <a:endParaRPr lang="en-GB" sz="1200" dirty="0"/>
          </a:p>
        </p:txBody>
      </p:sp>
      <p:sp>
        <p:nvSpPr>
          <p:cNvPr id="2" name="TextBox 1">
            <a:extLst>
              <a:ext uri="{FF2B5EF4-FFF2-40B4-BE49-F238E27FC236}">
                <a16:creationId xmlns:a16="http://schemas.microsoft.com/office/drawing/2014/main" id="{AE7A8DE9-C956-198C-863A-1AE14125C449}"/>
              </a:ext>
            </a:extLst>
          </p:cNvPr>
          <p:cNvSpPr txBox="1"/>
          <p:nvPr/>
        </p:nvSpPr>
        <p:spPr>
          <a:xfrm>
            <a:off x="4211674" y="803441"/>
            <a:ext cx="2290135" cy="340734"/>
          </a:xfrm>
          <a:prstGeom prst="rect">
            <a:avLst/>
          </a:prstGeom>
          <a:solidFill>
            <a:schemeClr val="bg1"/>
          </a:solidFill>
          <a:ln>
            <a:solidFill>
              <a:schemeClr val="tx1"/>
            </a:solidFill>
          </a:ln>
        </p:spPr>
        <p:txBody>
          <a:bodyPr wrap="square" rtlCol="0">
            <a:spAutoFit/>
          </a:bodyPr>
          <a:lstStyle/>
          <a:p>
            <a:pPr algn="l" rtl="0" fontAlgn="base">
              <a:lnSpc>
                <a:spcPct val="150000"/>
              </a:lnSpc>
            </a:pPr>
            <a:r>
              <a:rPr lang="en-GB" sz="1200" dirty="0">
                <a:solidFill>
                  <a:srgbClr val="000000"/>
                </a:solidFill>
              </a:rPr>
              <a:t>b. Amplitude	frequency</a:t>
            </a:r>
            <a:endParaRPr lang="en-GB" sz="1200" dirty="0"/>
          </a:p>
        </p:txBody>
      </p:sp>
      <p:sp>
        <p:nvSpPr>
          <p:cNvPr id="3" name="TextBox 2">
            <a:extLst>
              <a:ext uri="{FF2B5EF4-FFF2-40B4-BE49-F238E27FC236}">
                <a16:creationId xmlns:a16="http://schemas.microsoft.com/office/drawing/2014/main" id="{EC613EF2-31F8-C6AA-E8C9-4175CC45A10C}"/>
              </a:ext>
            </a:extLst>
          </p:cNvPr>
          <p:cNvSpPr txBox="1"/>
          <p:nvPr/>
        </p:nvSpPr>
        <p:spPr>
          <a:xfrm>
            <a:off x="2402958" y="1265566"/>
            <a:ext cx="1397591" cy="340734"/>
          </a:xfrm>
          <a:prstGeom prst="rect">
            <a:avLst/>
          </a:prstGeom>
          <a:solidFill>
            <a:schemeClr val="bg1"/>
          </a:solidFill>
          <a:ln>
            <a:solidFill>
              <a:schemeClr val="tx1"/>
            </a:solidFill>
          </a:ln>
        </p:spPr>
        <p:txBody>
          <a:bodyPr wrap="square" rtlCol="0">
            <a:spAutoFit/>
          </a:bodyPr>
          <a:lstStyle/>
          <a:p>
            <a:pPr algn="l" rtl="0" fontAlgn="base">
              <a:lnSpc>
                <a:spcPct val="150000"/>
              </a:lnSpc>
            </a:pPr>
            <a:r>
              <a:rPr lang="en-GB" sz="1200" dirty="0">
                <a:solidFill>
                  <a:srgbClr val="000000"/>
                </a:solidFill>
              </a:rPr>
              <a:t>c. Z		Y</a:t>
            </a:r>
            <a:endParaRPr lang="en-GB" sz="1200" dirty="0"/>
          </a:p>
        </p:txBody>
      </p:sp>
      <p:sp>
        <p:nvSpPr>
          <p:cNvPr id="5" name="TextBox 4">
            <a:extLst>
              <a:ext uri="{FF2B5EF4-FFF2-40B4-BE49-F238E27FC236}">
                <a16:creationId xmlns:a16="http://schemas.microsoft.com/office/drawing/2014/main" id="{A7569C8F-0C39-5FCE-F973-35AA7A4F9AFE}"/>
              </a:ext>
            </a:extLst>
          </p:cNvPr>
          <p:cNvSpPr txBox="1"/>
          <p:nvPr/>
        </p:nvSpPr>
        <p:spPr>
          <a:xfrm>
            <a:off x="1913860" y="1775436"/>
            <a:ext cx="1084521" cy="340734"/>
          </a:xfrm>
          <a:prstGeom prst="rect">
            <a:avLst/>
          </a:prstGeom>
          <a:solidFill>
            <a:schemeClr val="bg1"/>
          </a:solidFill>
          <a:ln>
            <a:solidFill>
              <a:schemeClr val="tx1"/>
            </a:solidFill>
          </a:ln>
        </p:spPr>
        <p:txBody>
          <a:bodyPr wrap="square" rtlCol="0">
            <a:spAutoFit/>
          </a:bodyPr>
          <a:lstStyle/>
          <a:p>
            <a:pPr algn="l" rtl="0" fontAlgn="base">
              <a:lnSpc>
                <a:spcPct val="150000"/>
              </a:lnSpc>
            </a:pPr>
            <a:r>
              <a:rPr lang="en-GB" sz="1200" dirty="0">
                <a:solidFill>
                  <a:srgbClr val="000000"/>
                </a:solidFill>
              </a:rPr>
              <a:t>d.     X    W     Y</a:t>
            </a:r>
            <a:endParaRPr lang="en-GB" sz="1200" dirty="0"/>
          </a:p>
        </p:txBody>
      </p:sp>
      <p:pic>
        <p:nvPicPr>
          <p:cNvPr id="7" name="Picture 6">
            <a:extLst>
              <a:ext uri="{FF2B5EF4-FFF2-40B4-BE49-F238E27FC236}">
                <a16:creationId xmlns:a16="http://schemas.microsoft.com/office/drawing/2014/main" id="{16ABDC3C-EF3C-D9A8-FD80-FB3294B393A8}"/>
              </a:ext>
            </a:extLst>
          </p:cNvPr>
          <p:cNvPicPr>
            <a:picLocks noChangeAspect="1"/>
          </p:cNvPicPr>
          <p:nvPr/>
        </p:nvPicPr>
        <p:blipFill>
          <a:blip r:embed="rId2"/>
          <a:stretch>
            <a:fillRect/>
          </a:stretch>
        </p:blipFill>
        <p:spPr>
          <a:xfrm>
            <a:off x="3876946" y="3409855"/>
            <a:ext cx="1842189" cy="1923164"/>
          </a:xfrm>
          <a:prstGeom prst="rect">
            <a:avLst/>
          </a:prstGeom>
        </p:spPr>
      </p:pic>
      <p:sp>
        <p:nvSpPr>
          <p:cNvPr id="8" name="TextBox 7">
            <a:extLst>
              <a:ext uri="{FF2B5EF4-FFF2-40B4-BE49-F238E27FC236}">
                <a16:creationId xmlns:a16="http://schemas.microsoft.com/office/drawing/2014/main" id="{3D7ECEAE-FCC1-50A5-DD24-DC3C346D114D}"/>
              </a:ext>
            </a:extLst>
          </p:cNvPr>
          <p:cNvSpPr txBox="1"/>
          <p:nvPr/>
        </p:nvSpPr>
        <p:spPr>
          <a:xfrm>
            <a:off x="3538279" y="2771499"/>
            <a:ext cx="2441944" cy="340734"/>
          </a:xfrm>
          <a:prstGeom prst="rect">
            <a:avLst/>
          </a:prstGeom>
          <a:solidFill>
            <a:schemeClr val="bg1"/>
          </a:solidFill>
          <a:ln>
            <a:solidFill>
              <a:schemeClr val="tx1"/>
            </a:solidFill>
          </a:ln>
        </p:spPr>
        <p:txBody>
          <a:bodyPr wrap="square" rtlCol="0">
            <a:spAutoFit/>
          </a:bodyPr>
          <a:lstStyle/>
          <a:p>
            <a:pPr algn="l" rtl="0" fontAlgn="base">
              <a:lnSpc>
                <a:spcPct val="150000"/>
              </a:lnSpc>
            </a:pPr>
            <a:r>
              <a:rPr lang="en-GB" sz="1200" dirty="0">
                <a:solidFill>
                  <a:srgbClr val="000000"/>
                </a:solidFill>
              </a:rPr>
              <a:t>e.     Longitudinal   transverse</a:t>
            </a:r>
            <a:endParaRPr lang="en-GB" sz="1200" dirty="0"/>
          </a:p>
        </p:txBody>
      </p:sp>
      <p:sp>
        <p:nvSpPr>
          <p:cNvPr id="13" name="TextBox 12">
            <a:extLst>
              <a:ext uri="{FF2B5EF4-FFF2-40B4-BE49-F238E27FC236}">
                <a16:creationId xmlns:a16="http://schemas.microsoft.com/office/drawing/2014/main" id="{1E964F48-E27C-5159-5827-62B6DA47BF91}"/>
              </a:ext>
            </a:extLst>
          </p:cNvPr>
          <p:cNvSpPr txBox="1"/>
          <p:nvPr/>
        </p:nvSpPr>
        <p:spPr>
          <a:xfrm>
            <a:off x="275752" y="4739557"/>
            <a:ext cx="4104168" cy="1171731"/>
          </a:xfrm>
          <a:prstGeom prst="rect">
            <a:avLst/>
          </a:prstGeom>
          <a:solidFill>
            <a:schemeClr val="bg1"/>
          </a:solidFill>
          <a:ln>
            <a:solidFill>
              <a:schemeClr val="tx1"/>
            </a:solidFill>
          </a:ln>
        </p:spPr>
        <p:txBody>
          <a:bodyPr wrap="square" rtlCol="0">
            <a:spAutoFit/>
          </a:bodyPr>
          <a:lstStyle/>
          <a:p>
            <a:pPr algn="l" rtl="0" fontAlgn="base">
              <a:lnSpc>
                <a:spcPct val="150000"/>
              </a:lnSpc>
            </a:pPr>
            <a:r>
              <a:rPr lang="en-GB" sz="1200" b="0" i="0" u="none" strike="noStrike" dirty="0">
                <a:solidFill>
                  <a:srgbClr val="000000"/>
                </a:solidFill>
                <a:effectLst/>
              </a:rPr>
              <a:t>A </a:t>
            </a:r>
            <a:r>
              <a:rPr lang="en-GB" sz="1200" dirty="0">
                <a:solidFill>
                  <a:srgbClr val="000000"/>
                </a:solidFill>
              </a:rPr>
              <a:t>= </a:t>
            </a:r>
            <a:r>
              <a:rPr lang="en-GB" sz="1200" b="0" i="0" u="none" strike="noStrike" dirty="0">
                <a:solidFill>
                  <a:srgbClr val="000000"/>
                </a:solidFill>
                <a:effectLst/>
              </a:rPr>
              <a:t>smaller amplitude/long wavelength / low frequency.</a:t>
            </a:r>
            <a:r>
              <a:rPr lang="en-GB" sz="1200" b="0" i="0" dirty="0">
                <a:solidFill>
                  <a:srgbClr val="000000"/>
                </a:solidFill>
                <a:effectLst/>
              </a:rPr>
              <a:t>​</a:t>
            </a:r>
          </a:p>
          <a:p>
            <a:pPr algn="l" rtl="0" fontAlgn="base">
              <a:lnSpc>
                <a:spcPct val="150000"/>
              </a:lnSpc>
            </a:pPr>
            <a:r>
              <a:rPr lang="en-GB" sz="1200" dirty="0">
                <a:solidFill>
                  <a:srgbClr val="000000"/>
                </a:solidFill>
              </a:rPr>
              <a:t>B = larger amplitude / short </a:t>
            </a:r>
            <a:r>
              <a:rPr lang="en-GB" sz="1200" b="0" i="0" u="none" strike="noStrike" dirty="0">
                <a:solidFill>
                  <a:srgbClr val="000000"/>
                </a:solidFill>
                <a:effectLst/>
              </a:rPr>
              <a:t>wavelength/high frequency</a:t>
            </a:r>
          </a:p>
          <a:p>
            <a:pPr fontAlgn="base">
              <a:lnSpc>
                <a:spcPct val="150000"/>
              </a:lnSpc>
            </a:pPr>
            <a:r>
              <a:rPr lang="en-GB" sz="1200" dirty="0">
                <a:solidFill>
                  <a:srgbClr val="000000"/>
                </a:solidFill>
              </a:rPr>
              <a:t>C = small amplitude / long </a:t>
            </a:r>
            <a:r>
              <a:rPr lang="en-GB" sz="1200" b="0" i="0" u="none" strike="noStrike" dirty="0">
                <a:solidFill>
                  <a:srgbClr val="000000"/>
                </a:solidFill>
                <a:effectLst/>
              </a:rPr>
              <a:t>wavelength/low frequency</a:t>
            </a:r>
            <a:endParaRPr lang="en-US" sz="1200" b="0" i="0" dirty="0">
              <a:solidFill>
                <a:srgbClr val="000000"/>
              </a:solidFill>
              <a:effectLst/>
            </a:endParaRPr>
          </a:p>
          <a:p>
            <a:pPr fontAlgn="base">
              <a:lnSpc>
                <a:spcPct val="150000"/>
              </a:lnSpc>
            </a:pPr>
            <a:r>
              <a:rPr lang="en-GB" sz="1200" dirty="0">
                <a:solidFill>
                  <a:srgbClr val="000000"/>
                </a:solidFill>
              </a:rPr>
              <a:t>D = high amplitude / medium </a:t>
            </a:r>
            <a:r>
              <a:rPr lang="en-GB" sz="1200" b="0" i="0" u="none" strike="noStrike" dirty="0">
                <a:solidFill>
                  <a:srgbClr val="000000"/>
                </a:solidFill>
                <a:effectLst/>
              </a:rPr>
              <a:t>wavelength/ medium  frequency</a:t>
            </a:r>
            <a:endParaRPr lang="en-US" sz="1200" b="0" i="0" dirty="0">
              <a:solidFill>
                <a:srgbClr val="000000"/>
              </a:solidFill>
              <a:effectLst/>
            </a:endParaRPr>
          </a:p>
        </p:txBody>
      </p:sp>
      <p:sp>
        <p:nvSpPr>
          <p:cNvPr id="6" name="Slide Number Placeholder 5">
            <a:extLst>
              <a:ext uri="{FF2B5EF4-FFF2-40B4-BE49-F238E27FC236}">
                <a16:creationId xmlns:a16="http://schemas.microsoft.com/office/drawing/2014/main" id="{B596D415-FDBB-9E74-8C27-C86CB74BA02B}"/>
              </a:ext>
            </a:extLst>
          </p:cNvPr>
          <p:cNvSpPr>
            <a:spLocks noGrp="1"/>
          </p:cNvSpPr>
          <p:nvPr>
            <p:ph type="sldNum" sz="quarter" idx="12"/>
          </p:nvPr>
        </p:nvSpPr>
        <p:spPr/>
        <p:txBody>
          <a:bodyPr/>
          <a:lstStyle/>
          <a:p>
            <a:fld id="{A49C798E-A141-4728-B2C1-C020555BD9EF}" type="slidenum">
              <a:rPr lang="en-GB" smtClean="0"/>
              <a:t>23</a:t>
            </a:fld>
            <a:endParaRPr lang="en-GB"/>
          </a:p>
        </p:txBody>
      </p:sp>
    </p:spTree>
    <p:extLst>
      <p:ext uri="{BB962C8B-B14F-4D97-AF65-F5344CB8AC3E}">
        <p14:creationId xmlns:p14="http://schemas.microsoft.com/office/powerpoint/2010/main" val="3616943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Procedural knowledge</a:t>
            </a:r>
            <a:endParaRPr lang="en-GB" sz="1200" dirty="0">
              <a:solidFill>
                <a:schemeClr val="tx1"/>
              </a:solidFill>
            </a:endParaRPr>
          </a:p>
          <a:p>
            <a:pPr>
              <a:lnSpc>
                <a:spcPct val="150000"/>
              </a:lnSpc>
            </a:pPr>
            <a:r>
              <a:rPr lang="en-GB" sz="1200" b="1" dirty="0">
                <a:solidFill>
                  <a:schemeClr val="tx1"/>
                </a:solidFill>
              </a:rPr>
              <a:t>I DO:</a:t>
            </a:r>
            <a:r>
              <a:rPr lang="en-GB" sz="1200" dirty="0">
                <a:solidFill>
                  <a:schemeClr val="tx1"/>
                </a:solidFill>
              </a:rPr>
              <a:t> Compare the movement of the two types of wave</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WE DO: </a:t>
            </a:r>
            <a:r>
              <a:rPr lang="en-GB" sz="1200" dirty="0">
                <a:solidFill>
                  <a:schemeClr val="tx1"/>
                </a:solidFill>
              </a:rPr>
              <a:t>Compare the function of the two wave types.</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YOU DO: </a:t>
            </a:r>
            <a:r>
              <a:rPr lang="en-GB" sz="1200" dirty="0">
                <a:solidFill>
                  <a:schemeClr val="tx1"/>
                </a:solidFill>
              </a:rPr>
              <a:t>Compare the features of the two wave types.</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YOU DO:</a:t>
            </a:r>
            <a:r>
              <a:rPr lang="en-GB" sz="1200" dirty="0">
                <a:solidFill>
                  <a:schemeClr val="tx1"/>
                </a:solidFill>
              </a:rPr>
              <a:t> Compare seismic P (primary) and S (secondary) waves.</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YOU DO:</a:t>
            </a:r>
            <a:r>
              <a:rPr lang="en-GB" sz="1200" dirty="0">
                <a:solidFill>
                  <a:schemeClr val="tx1"/>
                </a:solidFill>
              </a:rPr>
              <a:t> Compare the transmission of energy and matter by both types of wave</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dirty="0">
                <a:solidFill>
                  <a:schemeClr val="tx1"/>
                </a:solidFill>
              </a:rPr>
              <a:t>.……………………………………………………………………............................................................................................... …………………………………………………………………………………………………………………………………………………………........</a:t>
            </a:r>
          </a:p>
          <a:p>
            <a:endParaRPr lang="en-GB" sz="1200" b="1" dirty="0">
              <a:solidFill>
                <a:schemeClr val="tx1"/>
              </a:solidFill>
            </a:endParaRPr>
          </a:p>
        </p:txBody>
      </p:sp>
      <p:sp>
        <p:nvSpPr>
          <p:cNvPr id="3" name="TextBox 2">
            <a:extLst>
              <a:ext uri="{FF2B5EF4-FFF2-40B4-BE49-F238E27FC236}">
                <a16:creationId xmlns:a16="http://schemas.microsoft.com/office/drawing/2014/main" id="{387A28CE-72E4-C6FD-8DA8-699C6419B3CF}"/>
              </a:ext>
            </a:extLst>
          </p:cNvPr>
          <p:cNvSpPr txBox="1"/>
          <p:nvPr/>
        </p:nvSpPr>
        <p:spPr>
          <a:xfrm>
            <a:off x="457198" y="2178399"/>
            <a:ext cx="5943601" cy="738664"/>
          </a:xfrm>
          <a:prstGeom prst="rect">
            <a:avLst/>
          </a:prstGeom>
          <a:solidFill>
            <a:schemeClr val="bg1"/>
          </a:solidFill>
          <a:ln>
            <a:solidFill>
              <a:schemeClr val="tx1"/>
            </a:solidFill>
          </a:ln>
        </p:spPr>
        <p:txBody>
          <a:bodyPr wrap="square" rtlCol="0">
            <a:spAutoFit/>
          </a:bodyPr>
          <a:lstStyle/>
          <a:p>
            <a:pPr fontAlgn="base">
              <a:lnSpc>
                <a:spcPct val="150000"/>
              </a:lnSpc>
            </a:pPr>
            <a:r>
              <a:rPr lang="en-GB" sz="1200" dirty="0"/>
              <a:t>Longitudinal waves – </a:t>
            </a:r>
            <a:r>
              <a:rPr lang="en-GB" sz="1200" b="0" i="0" kern="1200" dirty="0">
                <a:solidFill>
                  <a:schemeClr val="tx1"/>
                </a:solidFill>
                <a:effectLst/>
                <a:latin typeface="+mn-lt"/>
                <a:ea typeface="+mn-ea"/>
                <a:cs typeface="+mn-cs"/>
              </a:rPr>
              <a:t>sound waves, ultrasound waves, seismic P-waves</a:t>
            </a:r>
          </a:p>
          <a:p>
            <a:endParaRPr lang="en-GB" sz="1200" dirty="0"/>
          </a:p>
          <a:p>
            <a:r>
              <a:rPr lang="en-GB" sz="1200" dirty="0"/>
              <a:t>Transverse waves  - seismic S –waves ,water waves, Mexican wave, electromagnetic waves</a:t>
            </a:r>
          </a:p>
        </p:txBody>
      </p:sp>
      <p:sp>
        <p:nvSpPr>
          <p:cNvPr id="5" name="TextBox 4">
            <a:extLst>
              <a:ext uri="{FF2B5EF4-FFF2-40B4-BE49-F238E27FC236}">
                <a16:creationId xmlns:a16="http://schemas.microsoft.com/office/drawing/2014/main" id="{C101892C-4302-0B13-5274-1A106448D787}"/>
              </a:ext>
            </a:extLst>
          </p:cNvPr>
          <p:cNvSpPr txBox="1"/>
          <p:nvPr/>
        </p:nvSpPr>
        <p:spPr>
          <a:xfrm>
            <a:off x="457197" y="3694378"/>
            <a:ext cx="5943601" cy="738664"/>
          </a:xfrm>
          <a:prstGeom prst="rect">
            <a:avLst/>
          </a:prstGeom>
          <a:solidFill>
            <a:schemeClr val="bg1"/>
          </a:solidFill>
          <a:ln>
            <a:solidFill>
              <a:schemeClr val="tx1"/>
            </a:solidFill>
          </a:ln>
        </p:spPr>
        <p:txBody>
          <a:bodyPr wrap="square" rtlCol="0">
            <a:spAutoFit/>
          </a:bodyPr>
          <a:lstStyle/>
          <a:p>
            <a:pPr fontAlgn="base">
              <a:lnSpc>
                <a:spcPct val="150000"/>
              </a:lnSpc>
            </a:pPr>
            <a:r>
              <a:rPr lang="en-GB" sz="1200" dirty="0"/>
              <a:t>Longitudinal waves – </a:t>
            </a:r>
            <a:r>
              <a:rPr lang="en-GB" sz="1200" b="0" i="0" kern="1200" dirty="0">
                <a:solidFill>
                  <a:schemeClr val="tx1"/>
                </a:solidFill>
                <a:effectLst/>
                <a:latin typeface="+mn-lt"/>
                <a:ea typeface="+mn-ea"/>
                <a:cs typeface="+mn-cs"/>
              </a:rPr>
              <a:t>compressions, rarefactions</a:t>
            </a:r>
          </a:p>
          <a:p>
            <a:endParaRPr lang="en-GB" sz="1200" dirty="0"/>
          </a:p>
          <a:p>
            <a:r>
              <a:rPr lang="en-GB" sz="1200" dirty="0"/>
              <a:t>Transverse waves  - crests &amp; troughs</a:t>
            </a:r>
          </a:p>
        </p:txBody>
      </p:sp>
      <p:sp>
        <p:nvSpPr>
          <p:cNvPr id="6" name="TextBox 5">
            <a:extLst>
              <a:ext uri="{FF2B5EF4-FFF2-40B4-BE49-F238E27FC236}">
                <a16:creationId xmlns:a16="http://schemas.microsoft.com/office/drawing/2014/main" id="{8F970C0F-5279-2874-8DAF-4EB662FBF6FC}"/>
              </a:ext>
            </a:extLst>
          </p:cNvPr>
          <p:cNvSpPr txBox="1"/>
          <p:nvPr/>
        </p:nvSpPr>
        <p:spPr>
          <a:xfrm>
            <a:off x="457196" y="5034124"/>
            <a:ext cx="5943601" cy="738664"/>
          </a:xfrm>
          <a:prstGeom prst="rect">
            <a:avLst/>
          </a:prstGeom>
          <a:solidFill>
            <a:schemeClr val="bg1"/>
          </a:solidFill>
          <a:ln>
            <a:solidFill>
              <a:schemeClr val="tx1"/>
            </a:solidFill>
          </a:ln>
        </p:spPr>
        <p:txBody>
          <a:bodyPr wrap="square" rtlCol="0">
            <a:spAutoFit/>
          </a:bodyPr>
          <a:lstStyle/>
          <a:p>
            <a:pPr fontAlgn="base">
              <a:lnSpc>
                <a:spcPct val="150000"/>
              </a:lnSpc>
            </a:pPr>
            <a:r>
              <a:rPr lang="en-GB" sz="1200" dirty="0"/>
              <a:t>P waves = Longitudinal waves  - move in same direction as transfer of energy</a:t>
            </a:r>
            <a:endParaRPr lang="en-GB" sz="1200" b="0" i="0" kern="1200" dirty="0">
              <a:solidFill>
                <a:schemeClr val="tx1"/>
              </a:solidFill>
              <a:effectLst/>
              <a:latin typeface="+mn-lt"/>
              <a:ea typeface="+mn-ea"/>
              <a:cs typeface="+mn-cs"/>
            </a:endParaRPr>
          </a:p>
          <a:p>
            <a:endParaRPr lang="en-GB" sz="1200" dirty="0"/>
          </a:p>
          <a:p>
            <a:r>
              <a:rPr lang="en-GB" sz="1200" dirty="0"/>
              <a:t>S waves = Transverse waves  - waves move at 90</a:t>
            </a:r>
            <a:r>
              <a:rPr lang="en-GB" sz="1200" baseline="30000" dirty="0"/>
              <a:t>0 </a:t>
            </a:r>
            <a:r>
              <a:rPr lang="en-GB" sz="1200" dirty="0"/>
              <a:t> to the direction of energy transfer</a:t>
            </a:r>
          </a:p>
        </p:txBody>
      </p:sp>
      <p:sp>
        <p:nvSpPr>
          <p:cNvPr id="7" name="TextBox 6">
            <a:extLst>
              <a:ext uri="{FF2B5EF4-FFF2-40B4-BE49-F238E27FC236}">
                <a16:creationId xmlns:a16="http://schemas.microsoft.com/office/drawing/2014/main" id="{18436674-4A32-A9D0-20E8-34AF9B65FAA0}"/>
              </a:ext>
            </a:extLst>
          </p:cNvPr>
          <p:cNvSpPr txBox="1"/>
          <p:nvPr/>
        </p:nvSpPr>
        <p:spPr>
          <a:xfrm>
            <a:off x="379223" y="6455489"/>
            <a:ext cx="5943601" cy="617733"/>
          </a:xfrm>
          <a:prstGeom prst="rect">
            <a:avLst/>
          </a:prstGeom>
          <a:solidFill>
            <a:schemeClr val="bg1"/>
          </a:solidFill>
          <a:ln>
            <a:solidFill>
              <a:schemeClr val="tx1"/>
            </a:solidFill>
          </a:ln>
        </p:spPr>
        <p:txBody>
          <a:bodyPr wrap="square" rtlCol="0">
            <a:spAutoFit/>
          </a:bodyPr>
          <a:lstStyle/>
          <a:p>
            <a:pPr fontAlgn="base">
              <a:lnSpc>
                <a:spcPct val="150000"/>
              </a:lnSpc>
            </a:pPr>
            <a:r>
              <a:rPr lang="en-GB" sz="1200" dirty="0"/>
              <a:t>Both types of wave transfer</a:t>
            </a:r>
            <a:r>
              <a:rPr lang="en-GB" sz="1200" b="0" i="0" kern="1200" dirty="0">
                <a:solidFill>
                  <a:schemeClr val="tx1"/>
                </a:solidFill>
                <a:effectLst/>
                <a:latin typeface="+mn-lt"/>
                <a:ea typeface="+mn-ea"/>
                <a:cs typeface="+mn-cs"/>
              </a:rPr>
              <a:t> energy AND matter. Longitudinal REQUIRE a medium/ particles to travel through but </a:t>
            </a:r>
            <a:r>
              <a:rPr lang="en-GB" sz="1200" dirty="0"/>
              <a:t>Transverse waves  do NOT need matter- can travel through a vacuum</a:t>
            </a:r>
          </a:p>
        </p:txBody>
      </p:sp>
      <p:sp>
        <p:nvSpPr>
          <p:cNvPr id="2" name="Slide Number Placeholder 1">
            <a:extLst>
              <a:ext uri="{FF2B5EF4-FFF2-40B4-BE49-F238E27FC236}">
                <a16:creationId xmlns:a16="http://schemas.microsoft.com/office/drawing/2014/main" id="{D7CBEB3C-E6FB-2FDA-7146-7B39169B7C40}"/>
              </a:ext>
            </a:extLst>
          </p:cNvPr>
          <p:cNvSpPr>
            <a:spLocks noGrp="1"/>
          </p:cNvSpPr>
          <p:nvPr>
            <p:ph type="sldNum" sz="quarter" idx="12"/>
          </p:nvPr>
        </p:nvSpPr>
        <p:spPr/>
        <p:txBody>
          <a:bodyPr/>
          <a:lstStyle/>
          <a:p>
            <a:fld id="{A49C798E-A141-4728-B2C1-C020555BD9EF}" type="slidenum">
              <a:rPr lang="en-GB" smtClean="0"/>
              <a:t>24</a:t>
            </a:fld>
            <a:endParaRPr lang="en-GB"/>
          </a:p>
        </p:txBody>
      </p:sp>
    </p:spTree>
    <p:extLst>
      <p:ext uri="{BB962C8B-B14F-4D97-AF65-F5344CB8AC3E}">
        <p14:creationId xmlns:p14="http://schemas.microsoft.com/office/powerpoint/2010/main" val="1076519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Procedural knowledge</a:t>
            </a:r>
          </a:p>
          <a:p>
            <a:pPr>
              <a:lnSpc>
                <a:spcPct val="150000"/>
              </a:lnSpc>
            </a:pPr>
            <a:r>
              <a:rPr lang="en-GB" sz="1200" b="1" u="sng" dirty="0">
                <a:solidFill>
                  <a:schemeClr val="tx1"/>
                </a:solidFill>
              </a:rPr>
              <a:t>Calculating wave speed</a:t>
            </a:r>
          </a:p>
          <a:p>
            <a:pPr>
              <a:lnSpc>
                <a:spcPct val="150000"/>
              </a:lnSpc>
            </a:pPr>
            <a:r>
              <a:rPr lang="en-GB" sz="1200" b="1" dirty="0">
                <a:solidFill>
                  <a:schemeClr val="tx1"/>
                </a:solidFill>
              </a:rPr>
              <a:t>I DO:</a:t>
            </a:r>
          </a:p>
          <a:p>
            <a:pPr>
              <a:lnSpc>
                <a:spcPct val="150000"/>
              </a:lnSpc>
            </a:pPr>
            <a:r>
              <a:rPr lang="en-GB" sz="1200" dirty="0">
                <a:solidFill>
                  <a:schemeClr val="tx1"/>
                </a:solidFill>
              </a:rPr>
              <a:t>If the wavelength is 10m and the frequency is 5Hz what is the wave speed?​</a:t>
            </a:r>
          </a:p>
        </p:txBody>
      </p:sp>
      <p:sp>
        <p:nvSpPr>
          <p:cNvPr id="5" name="TextBox 4">
            <a:extLst>
              <a:ext uri="{FF2B5EF4-FFF2-40B4-BE49-F238E27FC236}">
                <a16:creationId xmlns:a16="http://schemas.microsoft.com/office/drawing/2014/main" id="{9C247C7E-C41E-6902-2DF0-185D11A86D37}"/>
              </a:ext>
            </a:extLst>
          </p:cNvPr>
          <p:cNvSpPr txBox="1"/>
          <p:nvPr/>
        </p:nvSpPr>
        <p:spPr>
          <a:xfrm>
            <a:off x="139700" y="1390830"/>
            <a:ext cx="6294067" cy="7819705"/>
          </a:xfrm>
          <a:prstGeom prst="rect">
            <a:avLst/>
          </a:prstGeom>
          <a:noFill/>
        </p:spPr>
        <p:txBody>
          <a:bodyPr wrap="square">
            <a:spAutoFit/>
          </a:bodyPr>
          <a:lstStyle/>
          <a:p>
            <a:pPr>
              <a:lnSpc>
                <a:spcPct val="150000"/>
              </a:lnSpc>
            </a:pPr>
            <a:r>
              <a:rPr lang="en-GB" sz="1200" dirty="0">
                <a:solidFill>
                  <a:schemeClr val="tx1"/>
                </a:solidFill>
              </a:rPr>
              <a:t>Equation  ……………………………………………………......................................................................................... Substitute values ……………………………………………………………………………………………………………………........</a:t>
            </a:r>
          </a:p>
          <a:p>
            <a:pPr>
              <a:lnSpc>
                <a:spcPct val="150000"/>
              </a:lnSpc>
            </a:pPr>
            <a:r>
              <a:rPr lang="en-GB" sz="1200" dirty="0"/>
              <a:t>Calculate wave speed  </a:t>
            </a:r>
            <a:r>
              <a:rPr lang="en-GB" sz="1200" dirty="0">
                <a:solidFill>
                  <a:schemeClr val="tx1"/>
                </a:solidFill>
              </a:rPr>
              <a:t>…………………………...............................................................................................</a:t>
            </a:r>
          </a:p>
          <a:p>
            <a:pPr>
              <a:lnSpc>
                <a:spcPct val="150000"/>
              </a:lnSpc>
            </a:pPr>
            <a:endParaRPr lang="en-GB" sz="1200" dirty="0"/>
          </a:p>
          <a:p>
            <a:pPr>
              <a:lnSpc>
                <a:spcPct val="150000"/>
              </a:lnSpc>
            </a:pPr>
            <a:r>
              <a:rPr lang="en-GB" sz="1200" dirty="0">
                <a:solidFill>
                  <a:schemeClr val="tx1"/>
                </a:solidFill>
              </a:rPr>
              <a:t> </a:t>
            </a:r>
            <a:r>
              <a:rPr lang="en-GB" sz="1200" b="1" dirty="0"/>
              <a:t>WE</a:t>
            </a:r>
            <a:r>
              <a:rPr lang="en-GB" sz="1200" b="1" dirty="0">
                <a:solidFill>
                  <a:schemeClr val="tx1"/>
                </a:solidFill>
              </a:rPr>
              <a:t> DO:</a:t>
            </a:r>
          </a:p>
          <a:p>
            <a:pPr>
              <a:lnSpc>
                <a:spcPct val="150000"/>
              </a:lnSpc>
            </a:pPr>
            <a:r>
              <a:rPr lang="en-GB" sz="1200" dirty="0">
                <a:solidFill>
                  <a:schemeClr val="tx1"/>
                </a:solidFill>
              </a:rPr>
              <a:t>If the wavelength is 250m and the frequency is 3Hz what is the wave speed?​</a:t>
            </a:r>
          </a:p>
          <a:p>
            <a:pPr>
              <a:lnSpc>
                <a:spcPct val="150000"/>
              </a:lnSpc>
            </a:pPr>
            <a:r>
              <a:rPr lang="en-GB" sz="1200" dirty="0">
                <a:solidFill>
                  <a:schemeClr val="tx1"/>
                </a:solidFill>
              </a:rPr>
              <a:t>Equation  ……………………………………………………......................................................................................... Substitute values ……………………………………………………………………………………………………………………........</a:t>
            </a:r>
          </a:p>
          <a:p>
            <a:pPr>
              <a:lnSpc>
                <a:spcPct val="150000"/>
              </a:lnSpc>
            </a:pPr>
            <a:r>
              <a:rPr lang="en-GB" sz="1200" dirty="0"/>
              <a:t>Calculate wave speed  </a:t>
            </a:r>
            <a:r>
              <a:rPr lang="en-GB" sz="1200" dirty="0">
                <a:solidFill>
                  <a:schemeClr val="tx1"/>
                </a:solidFill>
              </a:rPr>
              <a:t>…………………………...............................................................................................</a:t>
            </a:r>
          </a:p>
          <a:p>
            <a:pPr>
              <a:lnSpc>
                <a:spcPct val="150000"/>
              </a:lnSpc>
            </a:pPr>
            <a:r>
              <a:rPr lang="en-GB" sz="1200" b="1" dirty="0"/>
              <a:t>YOU</a:t>
            </a:r>
            <a:r>
              <a:rPr lang="en-GB" sz="1200" b="1" dirty="0">
                <a:solidFill>
                  <a:schemeClr val="tx1"/>
                </a:solidFill>
              </a:rPr>
              <a:t> DO:</a:t>
            </a:r>
          </a:p>
          <a:p>
            <a:pPr>
              <a:lnSpc>
                <a:spcPct val="150000"/>
              </a:lnSpc>
            </a:pPr>
            <a:r>
              <a:rPr lang="en-GB" sz="1200" dirty="0">
                <a:solidFill>
                  <a:schemeClr val="tx1"/>
                </a:solidFill>
              </a:rPr>
              <a:t> a. If the wavelength 40m and the frequency is 10Hz what is the wave speed?​</a:t>
            </a:r>
          </a:p>
          <a:p>
            <a:pPr>
              <a:lnSpc>
                <a:spcPct val="150000"/>
              </a:lnSpc>
            </a:pPr>
            <a:r>
              <a:rPr lang="en-GB" sz="1200" dirty="0">
                <a:solidFill>
                  <a:schemeClr val="tx1"/>
                </a:solidFill>
              </a:rPr>
              <a:t>Equation  ……………………………………………………......................................................................................... Substitute values ……………………………………………………………………………………………………………………........</a:t>
            </a:r>
          </a:p>
          <a:p>
            <a:pPr>
              <a:lnSpc>
                <a:spcPct val="150000"/>
              </a:lnSpc>
            </a:pPr>
            <a:r>
              <a:rPr lang="en-GB" sz="1200" dirty="0"/>
              <a:t>Calculate wave speed  </a:t>
            </a:r>
            <a:r>
              <a:rPr lang="en-GB" sz="1200" dirty="0">
                <a:solidFill>
                  <a:schemeClr val="tx1"/>
                </a:solidFill>
              </a:rPr>
              <a:t>…………………………...............................................................................................</a:t>
            </a:r>
          </a:p>
          <a:p>
            <a:pPr>
              <a:lnSpc>
                <a:spcPct val="150000"/>
              </a:lnSpc>
            </a:pPr>
            <a:r>
              <a:rPr lang="en-GB" sz="1200" dirty="0">
                <a:solidFill>
                  <a:schemeClr val="tx1"/>
                </a:solidFill>
              </a:rPr>
              <a:t>b. If the wavelength is 4.25m and the frequency is 80Hz what is the wave speed?​</a:t>
            </a:r>
          </a:p>
          <a:p>
            <a:pPr>
              <a:lnSpc>
                <a:spcPct val="150000"/>
              </a:lnSpc>
            </a:pPr>
            <a:r>
              <a:rPr lang="en-GB" sz="1200" dirty="0"/>
              <a:t>Calculate wave speed  </a:t>
            </a:r>
            <a:r>
              <a:rPr lang="en-GB" sz="1200" dirty="0">
                <a:solidFill>
                  <a:schemeClr val="tx1"/>
                </a:solidFill>
              </a:rPr>
              <a:t>…………………………...............................................................................................</a:t>
            </a:r>
          </a:p>
          <a:p>
            <a:pPr>
              <a:lnSpc>
                <a:spcPct val="150000"/>
              </a:lnSpc>
            </a:pPr>
            <a:r>
              <a:rPr lang="en-GB" sz="1200" dirty="0">
                <a:solidFill>
                  <a:schemeClr val="tx1"/>
                </a:solidFill>
              </a:rPr>
              <a:t>c. If the wavelength is 25cm and the frequency is 600Hz what is the wave speed?​</a:t>
            </a:r>
          </a:p>
          <a:p>
            <a:pPr>
              <a:lnSpc>
                <a:spcPct val="150000"/>
              </a:lnSpc>
            </a:pPr>
            <a:r>
              <a:rPr lang="en-GB" sz="1200" dirty="0"/>
              <a:t>Calculate wave speed  </a:t>
            </a:r>
            <a:r>
              <a:rPr lang="en-GB" sz="1200" dirty="0">
                <a:solidFill>
                  <a:schemeClr val="tx1"/>
                </a:solidFill>
              </a:rPr>
              <a:t>…………………………...............................................................................................</a:t>
            </a:r>
          </a:p>
          <a:p>
            <a:pPr>
              <a:lnSpc>
                <a:spcPct val="150000"/>
              </a:lnSpc>
            </a:pPr>
            <a:r>
              <a:rPr lang="en-GB" sz="1200" dirty="0">
                <a:solidFill>
                  <a:schemeClr val="tx1"/>
                </a:solidFill>
              </a:rPr>
              <a:t>d. If the wavelength is 1.0Km and the frequency is 3Hz what is the wave speed?​</a:t>
            </a:r>
          </a:p>
          <a:p>
            <a:pPr>
              <a:lnSpc>
                <a:spcPct val="150000"/>
              </a:lnSpc>
            </a:pPr>
            <a:r>
              <a:rPr lang="en-GB" sz="1200" dirty="0"/>
              <a:t>Calculate wave speed  </a:t>
            </a:r>
            <a:r>
              <a:rPr lang="en-GB" sz="1200" dirty="0">
                <a:solidFill>
                  <a:schemeClr val="tx1"/>
                </a:solidFill>
              </a:rPr>
              <a:t>…………………………...............................................................................................</a:t>
            </a:r>
          </a:p>
          <a:p>
            <a:pPr>
              <a:lnSpc>
                <a:spcPct val="150000"/>
              </a:lnSpc>
            </a:pPr>
            <a:r>
              <a:rPr lang="en-GB" sz="1200" dirty="0">
                <a:solidFill>
                  <a:schemeClr val="tx1"/>
                </a:solidFill>
              </a:rPr>
              <a:t>e. If the wavelength is 1.3 Km and the frequency is 0.3KHz what is the wave speed?​</a:t>
            </a:r>
          </a:p>
          <a:p>
            <a:pPr>
              <a:lnSpc>
                <a:spcPct val="150000"/>
              </a:lnSpc>
            </a:pPr>
            <a:r>
              <a:rPr lang="en-GB" sz="1200" dirty="0"/>
              <a:t>Calculate wave speed  </a:t>
            </a:r>
            <a:r>
              <a:rPr lang="en-GB" sz="1200" dirty="0">
                <a:solidFill>
                  <a:schemeClr val="tx1"/>
                </a:solidFill>
              </a:rPr>
              <a:t>…………………………...............................................................................................</a:t>
            </a:r>
          </a:p>
          <a:p>
            <a:pPr>
              <a:lnSpc>
                <a:spcPct val="150000"/>
              </a:lnSpc>
            </a:pPr>
            <a:r>
              <a:rPr lang="en-GB" sz="1200" dirty="0"/>
              <a:t>f. </a:t>
            </a:r>
            <a:r>
              <a:rPr lang="en-GB" sz="1200" dirty="0">
                <a:effectLst/>
                <a:ea typeface="Calibri" panose="020F0502020204030204" pitchFamily="34" charset="0"/>
                <a:cs typeface="Times New Roman" panose="02020603050405020304" pitchFamily="18" charset="0"/>
              </a:rPr>
              <a:t>A radio wave has a wavelength of 1Km and a frequency of 3x10</a:t>
            </a:r>
            <a:r>
              <a:rPr lang="en-GB" sz="1200" baseline="30000" dirty="0">
                <a:effectLst/>
                <a:ea typeface="Calibri" panose="020F0502020204030204" pitchFamily="34" charset="0"/>
                <a:cs typeface="Times New Roman" panose="02020603050405020304" pitchFamily="18" charset="0"/>
              </a:rPr>
              <a:t>5</a:t>
            </a:r>
            <a:r>
              <a:rPr lang="en-GB" sz="1200" dirty="0">
                <a:effectLst/>
                <a:ea typeface="Calibri" panose="020F0502020204030204" pitchFamily="34" charset="0"/>
                <a:cs typeface="Times New Roman" panose="02020603050405020304" pitchFamily="18" charset="0"/>
              </a:rPr>
              <a:t> Hz. Calculate the wave speed. </a:t>
            </a:r>
            <a:r>
              <a:rPr lang="en-GB" sz="1200" dirty="0">
                <a:solidFill>
                  <a:schemeClr val="tx1"/>
                </a:solidFill>
              </a:rPr>
              <a:t>…………………………........................................................................................................................</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p>
        </p:txBody>
      </p:sp>
      <p:sp>
        <p:nvSpPr>
          <p:cNvPr id="8" name="TextBox 7">
            <a:extLst>
              <a:ext uri="{FF2B5EF4-FFF2-40B4-BE49-F238E27FC236}">
                <a16:creationId xmlns:a16="http://schemas.microsoft.com/office/drawing/2014/main" id="{6DD6F1F6-5D3F-9D9C-9032-8E15352B1D5C}"/>
              </a:ext>
            </a:extLst>
          </p:cNvPr>
          <p:cNvSpPr txBox="1"/>
          <p:nvPr/>
        </p:nvSpPr>
        <p:spPr>
          <a:xfrm>
            <a:off x="5091203" y="2836863"/>
            <a:ext cx="1179576" cy="1015663"/>
          </a:xfrm>
          <a:prstGeom prst="rect">
            <a:avLst/>
          </a:prstGeom>
          <a:solidFill>
            <a:schemeClr val="bg1"/>
          </a:solidFill>
          <a:ln>
            <a:solidFill>
              <a:schemeClr val="tx1"/>
            </a:solidFill>
          </a:ln>
        </p:spPr>
        <p:txBody>
          <a:bodyPr wrap="square" rtlCol="0">
            <a:spAutoFit/>
          </a:bodyPr>
          <a:lstStyle/>
          <a:p>
            <a:r>
              <a:rPr lang="en-GB" sz="1200" dirty="0"/>
              <a:t>V = </a:t>
            </a:r>
            <a:r>
              <a:rPr lang="en-GB" sz="1200" dirty="0" err="1"/>
              <a:t>fx</a:t>
            </a:r>
            <a:r>
              <a:rPr lang="el-GR" sz="1200" dirty="0"/>
              <a:t>λ​</a:t>
            </a:r>
          </a:p>
          <a:p>
            <a:endParaRPr lang="el-GR" sz="1200" dirty="0"/>
          </a:p>
          <a:p>
            <a:r>
              <a:rPr lang="el-GR" sz="1200" dirty="0"/>
              <a:t>   = 3 </a:t>
            </a:r>
            <a:r>
              <a:rPr lang="en-GB" sz="1200" dirty="0"/>
              <a:t>x 250​</a:t>
            </a:r>
          </a:p>
          <a:p>
            <a:endParaRPr lang="en-GB" sz="1200" dirty="0"/>
          </a:p>
          <a:p>
            <a:r>
              <a:rPr lang="en-GB" sz="1200" dirty="0"/>
              <a:t>   = 750m/s​</a:t>
            </a:r>
          </a:p>
        </p:txBody>
      </p:sp>
      <p:sp>
        <p:nvSpPr>
          <p:cNvPr id="9" name="TextBox 8">
            <a:extLst>
              <a:ext uri="{FF2B5EF4-FFF2-40B4-BE49-F238E27FC236}">
                <a16:creationId xmlns:a16="http://schemas.microsoft.com/office/drawing/2014/main" id="{D64C8810-5DD7-6ACE-43FA-43EF9E0E83C1}"/>
              </a:ext>
            </a:extLst>
          </p:cNvPr>
          <p:cNvSpPr txBox="1"/>
          <p:nvPr/>
        </p:nvSpPr>
        <p:spPr>
          <a:xfrm>
            <a:off x="3072919" y="1390830"/>
            <a:ext cx="1801368" cy="1015663"/>
          </a:xfrm>
          <a:prstGeom prst="rect">
            <a:avLst/>
          </a:prstGeom>
          <a:solidFill>
            <a:schemeClr val="bg1"/>
          </a:solidFill>
          <a:ln>
            <a:solidFill>
              <a:schemeClr val="tx1"/>
            </a:solidFill>
          </a:ln>
        </p:spPr>
        <p:txBody>
          <a:bodyPr wrap="square" rtlCol="0">
            <a:spAutoFit/>
          </a:bodyPr>
          <a:lstStyle/>
          <a:p>
            <a:r>
              <a:rPr lang="en-GB" sz="1200" dirty="0"/>
              <a:t>V = </a:t>
            </a:r>
            <a:r>
              <a:rPr lang="en-GB" sz="1200" dirty="0" err="1"/>
              <a:t>fx</a:t>
            </a:r>
            <a:r>
              <a:rPr lang="el-GR" sz="1200" dirty="0"/>
              <a:t>λ​</a:t>
            </a:r>
          </a:p>
          <a:p>
            <a:endParaRPr lang="el-GR" sz="1200" dirty="0"/>
          </a:p>
          <a:p>
            <a:r>
              <a:rPr lang="el-GR" sz="1200" dirty="0"/>
              <a:t>   = 5 </a:t>
            </a:r>
            <a:r>
              <a:rPr lang="en-GB" sz="1200" dirty="0"/>
              <a:t>x 5​</a:t>
            </a:r>
          </a:p>
          <a:p>
            <a:endParaRPr lang="en-GB" sz="1200" dirty="0"/>
          </a:p>
          <a:p>
            <a:r>
              <a:rPr lang="en-GB" sz="1200" dirty="0"/>
              <a:t>   = 25m/s​</a:t>
            </a:r>
          </a:p>
        </p:txBody>
      </p:sp>
      <p:sp>
        <p:nvSpPr>
          <p:cNvPr id="10" name="TextBox 9">
            <a:extLst>
              <a:ext uri="{FF2B5EF4-FFF2-40B4-BE49-F238E27FC236}">
                <a16:creationId xmlns:a16="http://schemas.microsoft.com/office/drawing/2014/main" id="{DB1584DD-BA9C-BE08-FBDD-63C59688F683}"/>
              </a:ext>
            </a:extLst>
          </p:cNvPr>
          <p:cNvSpPr txBox="1"/>
          <p:nvPr/>
        </p:nvSpPr>
        <p:spPr>
          <a:xfrm>
            <a:off x="5091203" y="4253725"/>
            <a:ext cx="1179576" cy="1015663"/>
          </a:xfrm>
          <a:prstGeom prst="rect">
            <a:avLst/>
          </a:prstGeom>
          <a:solidFill>
            <a:schemeClr val="bg1"/>
          </a:solidFill>
          <a:ln>
            <a:solidFill>
              <a:schemeClr val="tx1"/>
            </a:solidFill>
          </a:ln>
        </p:spPr>
        <p:txBody>
          <a:bodyPr wrap="square" rtlCol="0">
            <a:spAutoFit/>
          </a:bodyPr>
          <a:lstStyle/>
          <a:p>
            <a:r>
              <a:rPr lang="en-GB" sz="1200" dirty="0"/>
              <a:t>V = </a:t>
            </a:r>
            <a:r>
              <a:rPr lang="en-GB" sz="1200" dirty="0" err="1"/>
              <a:t>fx</a:t>
            </a:r>
            <a:r>
              <a:rPr lang="el-GR" sz="1200" dirty="0"/>
              <a:t>λ​</a:t>
            </a:r>
          </a:p>
          <a:p>
            <a:endParaRPr lang="el-GR" sz="1200" dirty="0"/>
          </a:p>
          <a:p>
            <a:r>
              <a:rPr lang="el-GR" sz="1200" dirty="0"/>
              <a:t>   = </a:t>
            </a:r>
            <a:r>
              <a:rPr lang="en-GB" sz="1200" dirty="0"/>
              <a:t>10</a:t>
            </a:r>
            <a:r>
              <a:rPr lang="el-GR" sz="1200" dirty="0"/>
              <a:t> </a:t>
            </a:r>
            <a:r>
              <a:rPr lang="en-GB" sz="1200" dirty="0"/>
              <a:t>x 40​</a:t>
            </a:r>
          </a:p>
          <a:p>
            <a:endParaRPr lang="en-GB" sz="1200" dirty="0"/>
          </a:p>
          <a:p>
            <a:r>
              <a:rPr lang="en-GB" sz="1200" dirty="0"/>
              <a:t>   = 400m/s​</a:t>
            </a:r>
          </a:p>
        </p:txBody>
      </p:sp>
      <p:sp>
        <p:nvSpPr>
          <p:cNvPr id="11" name="TextBox 10">
            <a:extLst>
              <a:ext uri="{FF2B5EF4-FFF2-40B4-BE49-F238E27FC236}">
                <a16:creationId xmlns:a16="http://schemas.microsoft.com/office/drawing/2014/main" id="{7B812ACB-6B37-6B24-6726-B0132A534021}"/>
              </a:ext>
            </a:extLst>
          </p:cNvPr>
          <p:cNvSpPr txBox="1"/>
          <p:nvPr/>
        </p:nvSpPr>
        <p:spPr>
          <a:xfrm>
            <a:off x="2468880" y="5552907"/>
            <a:ext cx="3609875" cy="276999"/>
          </a:xfrm>
          <a:prstGeom prst="rect">
            <a:avLst/>
          </a:prstGeom>
          <a:solidFill>
            <a:schemeClr val="bg1"/>
          </a:solidFill>
          <a:ln>
            <a:solidFill>
              <a:schemeClr val="tx1"/>
            </a:solidFill>
          </a:ln>
        </p:spPr>
        <p:txBody>
          <a:bodyPr wrap="square" rtlCol="0">
            <a:spAutoFit/>
          </a:bodyPr>
          <a:lstStyle/>
          <a:p>
            <a:r>
              <a:rPr lang="en-GB" sz="1200" dirty="0"/>
              <a:t>V = </a:t>
            </a:r>
            <a:r>
              <a:rPr lang="en-GB" sz="1200" dirty="0" err="1"/>
              <a:t>fx</a:t>
            </a:r>
            <a:r>
              <a:rPr lang="el-GR" sz="1200" dirty="0"/>
              <a:t>λ​</a:t>
            </a:r>
            <a:r>
              <a:rPr lang="en-GB" sz="1200" dirty="0"/>
              <a:t>   </a:t>
            </a:r>
            <a:r>
              <a:rPr lang="el-GR" sz="1200" dirty="0"/>
              <a:t> </a:t>
            </a:r>
            <a:r>
              <a:rPr lang="en-GB" sz="1200" dirty="0"/>
              <a:t>80</a:t>
            </a:r>
            <a:r>
              <a:rPr lang="el-GR" sz="1200" dirty="0"/>
              <a:t> </a:t>
            </a:r>
            <a:r>
              <a:rPr lang="en-GB" sz="1200" dirty="0"/>
              <a:t>x 4.25         = 340m/s​</a:t>
            </a:r>
          </a:p>
        </p:txBody>
      </p:sp>
      <p:sp>
        <p:nvSpPr>
          <p:cNvPr id="12" name="TextBox 11">
            <a:extLst>
              <a:ext uri="{FF2B5EF4-FFF2-40B4-BE49-F238E27FC236}">
                <a16:creationId xmlns:a16="http://schemas.microsoft.com/office/drawing/2014/main" id="{BACDCE83-79ED-BE28-7013-15F33E92742B}"/>
              </a:ext>
            </a:extLst>
          </p:cNvPr>
          <p:cNvSpPr txBox="1"/>
          <p:nvPr/>
        </p:nvSpPr>
        <p:spPr>
          <a:xfrm>
            <a:off x="2468880" y="6143291"/>
            <a:ext cx="3609875" cy="276999"/>
          </a:xfrm>
          <a:prstGeom prst="rect">
            <a:avLst/>
          </a:prstGeom>
          <a:solidFill>
            <a:schemeClr val="bg1"/>
          </a:solidFill>
          <a:ln>
            <a:solidFill>
              <a:schemeClr val="tx1"/>
            </a:solidFill>
          </a:ln>
        </p:spPr>
        <p:txBody>
          <a:bodyPr wrap="square" rtlCol="0">
            <a:spAutoFit/>
          </a:bodyPr>
          <a:lstStyle/>
          <a:p>
            <a:r>
              <a:rPr lang="en-GB" sz="1200" dirty="0"/>
              <a:t>V = </a:t>
            </a:r>
            <a:r>
              <a:rPr lang="en-GB" sz="1200" dirty="0" err="1"/>
              <a:t>fx</a:t>
            </a:r>
            <a:r>
              <a:rPr lang="el-GR" sz="1200" dirty="0"/>
              <a:t>λ​</a:t>
            </a:r>
            <a:r>
              <a:rPr lang="en-GB" sz="1200" dirty="0"/>
              <a:t>   </a:t>
            </a:r>
            <a:r>
              <a:rPr lang="el-GR" sz="1200" dirty="0"/>
              <a:t> </a:t>
            </a:r>
            <a:r>
              <a:rPr lang="en-GB" sz="1200" dirty="0"/>
              <a:t>600 x 0.25</a:t>
            </a:r>
            <a:r>
              <a:rPr lang="el-GR" sz="1200" dirty="0"/>
              <a:t> </a:t>
            </a:r>
            <a:r>
              <a:rPr lang="en-GB" sz="1200" dirty="0"/>
              <a:t>         = 150m/s​</a:t>
            </a:r>
          </a:p>
        </p:txBody>
      </p:sp>
      <p:sp>
        <p:nvSpPr>
          <p:cNvPr id="13" name="TextBox 12">
            <a:extLst>
              <a:ext uri="{FF2B5EF4-FFF2-40B4-BE49-F238E27FC236}">
                <a16:creationId xmlns:a16="http://schemas.microsoft.com/office/drawing/2014/main" id="{0B661D76-4253-3F28-B101-CCCA96F459FF}"/>
              </a:ext>
            </a:extLst>
          </p:cNvPr>
          <p:cNvSpPr txBox="1"/>
          <p:nvPr/>
        </p:nvSpPr>
        <p:spPr>
          <a:xfrm>
            <a:off x="2383536" y="6733675"/>
            <a:ext cx="3609875" cy="276999"/>
          </a:xfrm>
          <a:prstGeom prst="rect">
            <a:avLst/>
          </a:prstGeom>
          <a:solidFill>
            <a:schemeClr val="bg1"/>
          </a:solidFill>
          <a:ln>
            <a:solidFill>
              <a:schemeClr val="tx1"/>
            </a:solidFill>
          </a:ln>
        </p:spPr>
        <p:txBody>
          <a:bodyPr wrap="square" rtlCol="0">
            <a:spAutoFit/>
          </a:bodyPr>
          <a:lstStyle/>
          <a:p>
            <a:r>
              <a:rPr lang="en-GB" sz="1200" dirty="0"/>
              <a:t>V = </a:t>
            </a:r>
            <a:r>
              <a:rPr lang="en-GB" sz="1200" dirty="0" err="1"/>
              <a:t>fx</a:t>
            </a:r>
            <a:r>
              <a:rPr lang="el-GR" sz="1200" dirty="0"/>
              <a:t>λ​</a:t>
            </a:r>
            <a:r>
              <a:rPr lang="en-GB" sz="1200" dirty="0"/>
              <a:t>   </a:t>
            </a:r>
            <a:r>
              <a:rPr lang="el-GR" sz="1200" dirty="0"/>
              <a:t> </a:t>
            </a:r>
            <a:r>
              <a:rPr lang="en-GB" sz="1200" dirty="0"/>
              <a:t>3 x 1000</a:t>
            </a:r>
            <a:r>
              <a:rPr lang="el-GR" sz="1200" dirty="0"/>
              <a:t> </a:t>
            </a:r>
            <a:r>
              <a:rPr lang="en-GB" sz="1200" dirty="0"/>
              <a:t>         = 3000m/s​</a:t>
            </a:r>
          </a:p>
        </p:txBody>
      </p:sp>
      <p:sp>
        <p:nvSpPr>
          <p:cNvPr id="14" name="TextBox 13">
            <a:extLst>
              <a:ext uri="{FF2B5EF4-FFF2-40B4-BE49-F238E27FC236}">
                <a16:creationId xmlns:a16="http://schemas.microsoft.com/office/drawing/2014/main" id="{3B522213-6137-B076-A3EC-12D923AA256A}"/>
              </a:ext>
            </a:extLst>
          </p:cNvPr>
          <p:cNvSpPr txBox="1"/>
          <p:nvPr/>
        </p:nvSpPr>
        <p:spPr>
          <a:xfrm>
            <a:off x="2307336" y="7253288"/>
            <a:ext cx="3609875" cy="276999"/>
          </a:xfrm>
          <a:prstGeom prst="rect">
            <a:avLst/>
          </a:prstGeom>
          <a:solidFill>
            <a:schemeClr val="bg1"/>
          </a:solidFill>
          <a:ln>
            <a:solidFill>
              <a:schemeClr val="tx1"/>
            </a:solidFill>
          </a:ln>
        </p:spPr>
        <p:txBody>
          <a:bodyPr wrap="square" rtlCol="0">
            <a:spAutoFit/>
          </a:bodyPr>
          <a:lstStyle/>
          <a:p>
            <a:r>
              <a:rPr lang="en-GB" sz="1200" dirty="0"/>
              <a:t>V = </a:t>
            </a:r>
            <a:r>
              <a:rPr lang="en-GB" sz="1200" dirty="0" err="1"/>
              <a:t>fx</a:t>
            </a:r>
            <a:r>
              <a:rPr lang="el-GR" sz="1200" dirty="0"/>
              <a:t>λ​</a:t>
            </a:r>
            <a:r>
              <a:rPr lang="en-GB" sz="1200" dirty="0"/>
              <a:t>   </a:t>
            </a:r>
            <a:r>
              <a:rPr lang="el-GR" sz="1200" dirty="0"/>
              <a:t> </a:t>
            </a:r>
            <a:r>
              <a:rPr lang="en-GB" sz="1200" dirty="0"/>
              <a:t>300 x 1300</a:t>
            </a:r>
            <a:r>
              <a:rPr lang="el-GR" sz="1200" dirty="0"/>
              <a:t> </a:t>
            </a:r>
            <a:r>
              <a:rPr lang="en-GB" sz="1200" dirty="0"/>
              <a:t>         = 390,000m/s​</a:t>
            </a:r>
          </a:p>
        </p:txBody>
      </p:sp>
      <p:sp>
        <p:nvSpPr>
          <p:cNvPr id="15" name="TextBox 14">
            <a:extLst>
              <a:ext uri="{FF2B5EF4-FFF2-40B4-BE49-F238E27FC236}">
                <a16:creationId xmlns:a16="http://schemas.microsoft.com/office/drawing/2014/main" id="{33AEC8CF-7535-F759-9AF7-8976F881EE7A}"/>
              </a:ext>
            </a:extLst>
          </p:cNvPr>
          <p:cNvSpPr txBox="1"/>
          <p:nvPr/>
        </p:nvSpPr>
        <p:spPr>
          <a:xfrm>
            <a:off x="2307335" y="7770219"/>
            <a:ext cx="3609875" cy="276999"/>
          </a:xfrm>
          <a:prstGeom prst="rect">
            <a:avLst/>
          </a:prstGeom>
          <a:solidFill>
            <a:schemeClr val="bg1"/>
          </a:solidFill>
          <a:ln>
            <a:solidFill>
              <a:schemeClr val="tx1"/>
            </a:solidFill>
          </a:ln>
        </p:spPr>
        <p:txBody>
          <a:bodyPr wrap="square" rtlCol="0">
            <a:spAutoFit/>
          </a:bodyPr>
          <a:lstStyle/>
          <a:p>
            <a:r>
              <a:rPr lang="en-GB" sz="1200" dirty="0"/>
              <a:t>V = </a:t>
            </a:r>
            <a:r>
              <a:rPr lang="en-GB" sz="1200" dirty="0" err="1"/>
              <a:t>fx</a:t>
            </a:r>
            <a:r>
              <a:rPr lang="el-GR" sz="1200" dirty="0"/>
              <a:t>λ</a:t>
            </a:r>
            <a:r>
              <a:rPr lang="en-GB" sz="1200" dirty="0"/>
              <a:t> = 1000 x 3x10</a:t>
            </a:r>
            <a:r>
              <a:rPr lang="en-GB" sz="1200" baseline="30000" dirty="0"/>
              <a:t>5</a:t>
            </a:r>
            <a:r>
              <a:rPr lang="en-GB" sz="1200" dirty="0"/>
              <a:t> = 3x10</a:t>
            </a:r>
            <a:r>
              <a:rPr lang="en-GB" sz="1200" baseline="30000" dirty="0"/>
              <a:t>8</a:t>
            </a:r>
            <a:r>
              <a:rPr lang="en-GB" sz="1200" dirty="0"/>
              <a:t> m/s </a:t>
            </a:r>
          </a:p>
        </p:txBody>
      </p:sp>
      <p:sp>
        <p:nvSpPr>
          <p:cNvPr id="2" name="Slide Number Placeholder 1">
            <a:extLst>
              <a:ext uri="{FF2B5EF4-FFF2-40B4-BE49-F238E27FC236}">
                <a16:creationId xmlns:a16="http://schemas.microsoft.com/office/drawing/2014/main" id="{880EF8A1-AE14-C68B-3B79-BA31B8E5FC86}"/>
              </a:ext>
            </a:extLst>
          </p:cNvPr>
          <p:cNvSpPr>
            <a:spLocks noGrp="1"/>
          </p:cNvSpPr>
          <p:nvPr>
            <p:ph type="sldNum" sz="quarter" idx="12"/>
          </p:nvPr>
        </p:nvSpPr>
        <p:spPr/>
        <p:txBody>
          <a:bodyPr/>
          <a:lstStyle/>
          <a:p>
            <a:fld id="{A49C798E-A141-4728-B2C1-C020555BD9EF}" type="slidenum">
              <a:rPr lang="en-GB" smtClean="0"/>
              <a:t>25</a:t>
            </a:fld>
            <a:endParaRPr lang="en-GB"/>
          </a:p>
        </p:txBody>
      </p:sp>
    </p:spTree>
    <p:extLst>
      <p:ext uri="{BB962C8B-B14F-4D97-AF65-F5344CB8AC3E}">
        <p14:creationId xmlns:p14="http://schemas.microsoft.com/office/powerpoint/2010/main" val="3869307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Procedural knowledge</a:t>
            </a:r>
          </a:p>
          <a:p>
            <a:pPr>
              <a:lnSpc>
                <a:spcPct val="150000"/>
              </a:lnSpc>
            </a:pPr>
            <a:r>
              <a:rPr lang="en-GB" sz="1200" b="1" u="sng" dirty="0">
                <a:solidFill>
                  <a:schemeClr val="tx1"/>
                </a:solidFill>
              </a:rPr>
              <a:t>Calculating wave frequency</a:t>
            </a:r>
          </a:p>
          <a:p>
            <a:pPr>
              <a:lnSpc>
                <a:spcPct val="150000"/>
              </a:lnSpc>
            </a:pPr>
            <a:r>
              <a:rPr lang="en-GB" sz="1200" b="1" dirty="0">
                <a:solidFill>
                  <a:schemeClr val="tx1"/>
                </a:solidFill>
              </a:rPr>
              <a:t>I DO:</a:t>
            </a:r>
          </a:p>
          <a:p>
            <a:pPr>
              <a:lnSpc>
                <a:spcPct val="150000"/>
              </a:lnSpc>
            </a:pPr>
            <a:r>
              <a:rPr lang="en-GB" sz="1200" dirty="0">
                <a:solidFill>
                  <a:schemeClr val="tx1"/>
                </a:solidFill>
              </a:rPr>
              <a:t>If the wavelength is 40m and the wave speed is 500m/s what is the wave frequency?​</a:t>
            </a:r>
          </a:p>
        </p:txBody>
      </p:sp>
      <p:sp>
        <p:nvSpPr>
          <p:cNvPr id="5" name="TextBox 4">
            <a:extLst>
              <a:ext uri="{FF2B5EF4-FFF2-40B4-BE49-F238E27FC236}">
                <a16:creationId xmlns:a16="http://schemas.microsoft.com/office/drawing/2014/main" id="{9C247C7E-C41E-6902-2DF0-185D11A86D37}"/>
              </a:ext>
            </a:extLst>
          </p:cNvPr>
          <p:cNvSpPr txBox="1"/>
          <p:nvPr/>
        </p:nvSpPr>
        <p:spPr>
          <a:xfrm>
            <a:off x="139700" y="1390830"/>
            <a:ext cx="6294067" cy="8896923"/>
          </a:xfrm>
          <a:prstGeom prst="rect">
            <a:avLst/>
          </a:prstGeom>
          <a:noFill/>
        </p:spPr>
        <p:txBody>
          <a:bodyPr wrap="square">
            <a:spAutoFit/>
          </a:bodyPr>
          <a:lstStyle/>
          <a:p>
            <a:pPr>
              <a:lnSpc>
                <a:spcPct val="150000"/>
              </a:lnSpc>
            </a:pPr>
            <a:r>
              <a:rPr lang="en-GB" sz="1200" dirty="0">
                <a:solidFill>
                  <a:schemeClr val="tx1"/>
                </a:solidFill>
              </a:rPr>
              <a:t>Equation  ……………………………………………………......................................................................................... Substitute values ……………………………………………………………………………………………………………………........</a:t>
            </a:r>
          </a:p>
          <a:p>
            <a:pPr>
              <a:lnSpc>
                <a:spcPct val="150000"/>
              </a:lnSpc>
            </a:pPr>
            <a:r>
              <a:rPr lang="en-GB" sz="1200" dirty="0"/>
              <a:t>Calculate wave speed  </a:t>
            </a:r>
            <a:r>
              <a:rPr lang="en-GB" sz="1200" dirty="0">
                <a:solidFill>
                  <a:schemeClr val="tx1"/>
                </a:solidFill>
              </a:rPr>
              <a:t>…………………………...............................................................................................</a:t>
            </a:r>
          </a:p>
          <a:p>
            <a:pPr>
              <a:lnSpc>
                <a:spcPct val="150000"/>
              </a:lnSpc>
            </a:pPr>
            <a:endParaRPr lang="en-GB" sz="1200" dirty="0"/>
          </a:p>
          <a:p>
            <a:pPr>
              <a:lnSpc>
                <a:spcPct val="150000"/>
              </a:lnSpc>
            </a:pPr>
            <a:r>
              <a:rPr lang="en-GB" sz="1200" dirty="0">
                <a:solidFill>
                  <a:schemeClr val="tx1"/>
                </a:solidFill>
              </a:rPr>
              <a:t> </a:t>
            </a:r>
            <a:r>
              <a:rPr lang="en-GB" sz="1200" b="1" dirty="0"/>
              <a:t>WE</a:t>
            </a:r>
            <a:r>
              <a:rPr lang="en-GB" sz="1200" b="1" dirty="0">
                <a:solidFill>
                  <a:schemeClr val="tx1"/>
                </a:solidFill>
              </a:rPr>
              <a:t> DO:</a:t>
            </a:r>
          </a:p>
          <a:p>
            <a:pPr>
              <a:lnSpc>
                <a:spcPct val="150000"/>
              </a:lnSpc>
            </a:pPr>
            <a:r>
              <a:rPr lang="en-GB" sz="1200" dirty="0">
                <a:solidFill>
                  <a:schemeClr val="tx1"/>
                </a:solidFill>
              </a:rPr>
              <a:t>If the wavelength is 2m and the speed is 3m/s what is the wave frequency?​</a:t>
            </a:r>
          </a:p>
          <a:p>
            <a:pPr>
              <a:lnSpc>
                <a:spcPct val="150000"/>
              </a:lnSpc>
            </a:pPr>
            <a:r>
              <a:rPr lang="en-GB" sz="1200" dirty="0">
                <a:solidFill>
                  <a:schemeClr val="tx1"/>
                </a:solidFill>
              </a:rPr>
              <a:t>Equation  ……………………………………………………......................................................................................... Substitute values ……………………………………………………………………………………………………………………........</a:t>
            </a:r>
          </a:p>
          <a:p>
            <a:pPr>
              <a:lnSpc>
                <a:spcPct val="150000"/>
              </a:lnSpc>
            </a:pPr>
            <a:r>
              <a:rPr lang="en-GB" sz="1200" dirty="0"/>
              <a:t>Calculate wave speed  </a:t>
            </a:r>
            <a:r>
              <a:rPr lang="en-GB" sz="1200" dirty="0">
                <a:solidFill>
                  <a:schemeClr val="tx1"/>
                </a:solidFill>
              </a:rPr>
              <a:t>…………………………...............................................................................................</a:t>
            </a:r>
          </a:p>
          <a:p>
            <a:pPr>
              <a:lnSpc>
                <a:spcPct val="150000"/>
              </a:lnSpc>
            </a:pPr>
            <a:r>
              <a:rPr lang="en-GB" sz="1200" b="1" dirty="0"/>
              <a:t>YOU</a:t>
            </a:r>
            <a:r>
              <a:rPr lang="en-GB" sz="1200" b="1" dirty="0">
                <a:solidFill>
                  <a:schemeClr val="tx1"/>
                </a:solidFill>
              </a:rPr>
              <a:t> DO:</a:t>
            </a:r>
          </a:p>
          <a:p>
            <a:pPr marL="228600" lvl="0" indent="-228600">
              <a:lnSpc>
                <a:spcPct val="150000"/>
              </a:lnSpc>
              <a:spcAft>
                <a:spcPts val="1000"/>
              </a:spcAft>
              <a:buAutoNum type="alphaLcPeriod"/>
            </a:pPr>
            <a:r>
              <a:rPr lang="en-GB" sz="1200" dirty="0">
                <a:effectLst/>
                <a:ea typeface="Calibri" panose="020F0502020204030204" pitchFamily="34" charset="0"/>
                <a:cs typeface="Times New Roman" panose="02020603050405020304" pitchFamily="18" charset="0"/>
              </a:rPr>
              <a:t>A wave travelling at 1000 m/s has a wavelength of 2 m. Calculate the frequency of the wave.</a:t>
            </a:r>
            <a:r>
              <a:rPr lang="en-GB" sz="1800" dirty="0">
                <a:effectLst/>
                <a:latin typeface="One Stroke Script LET"/>
                <a:ea typeface="Calibri" panose="020F0502020204030204" pitchFamily="34" charset="0"/>
                <a:cs typeface="Times New Roman" panose="02020603050405020304" pitchFamily="18" charset="0"/>
              </a:rPr>
              <a:t>	 </a:t>
            </a:r>
            <a:r>
              <a:rPr lang="en-GB" sz="1200" dirty="0">
                <a:solidFill>
                  <a:schemeClr val="tx1"/>
                </a:solidFill>
              </a:rPr>
              <a:t>Equation  ……………………………………………………..................................................................................................</a:t>
            </a:r>
          </a:p>
          <a:p>
            <a:pPr lvl="0">
              <a:lnSpc>
                <a:spcPct val="150000"/>
              </a:lnSpc>
              <a:spcAft>
                <a:spcPts val="1000"/>
              </a:spcAft>
            </a:pPr>
            <a:r>
              <a:rPr lang="en-GB" sz="1200" dirty="0">
                <a:solidFill>
                  <a:schemeClr val="tx1"/>
                </a:solidFill>
              </a:rPr>
              <a:t>Substitute values ……………………………………………………………………………………………………………………..........</a:t>
            </a:r>
          </a:p>
          <a:p>
            <a:pPr lvl="0">
              <a:lnSpc>
                <a:spcPct val="150000"/>
              </a:lnSpc>
              <a:spcAft>
                <a:spcPts val="1000"/>
              </a:spcAft>
            </a:pPr>
            <a:r>
              <a:rPr lang="en-GB" sz="1200" dirty="0"/>
              <a:t>Calculate wave speed  </a:t>
            </a:r>
            <a:r>
              <a:rPr lang="en-GB" sz="1200" dirty="0">
                <a:solidFill>
                  <a:schemeClr val="tx1"/>
                </a:solidFill>
              </a:rPr>
              <a:t>…………………………...............................................................................................</a:t>
            </a:r>
          </a:p>
          <a:p>
            <a:pPr>
              <a:lnSpc>
                <a:spcPct val="150000"/>
              </a:lnSpc>
            </a:pPr>
            <a:r>
              <a:rPr lang="en-GB" sz="1200" dirty="0"/>
              <a:t>b. Calculate the frequency of a wave that travels at 1 km/s and has a wavelength of 333m</a:t>
            </a:r>
          </a:p>
          <a:p>
            <a:pPr>
              <a:lnSpc>
                <a:spcPct val="150000"/>
              </a:lnSpc>
            </a:pPr>
            <a:r>
              <a:rPr lang="en-GB" sz="1200" dirty="0"/>
              <a:t>Calculate wave frequency </a:t>
            </a:r>
            <a:r>
              <a:rPr lang="en-GB" sz="1200" dirty="0">
                <a:solidFill>
                  <a:schemeClr val="tx1"/>
                </a:solidFill>
              </a:rPr>
              <a:t>…………………………...................................................................................................................................</a:t>
            </a:r>
          </a:p>
          <a:p>
            <a:pPr>
              <a:lnSpc>
                <a:spcPct val="150000"/>
              </a:lnSpc>
            </a:pPr>
            <a:r>
              <a:rPr lang="en-GB" sz="1200" dirty="0">
                <a:solidFill>
                  <a:schemeClr val="tx1"/>
                </a:solidFill>
              </a:rPr>
              <a:t>c. </a:t>
            </a:r>
            <a:r>
              <a:rPr lang="en-GB" sz="1200" dirty="0"/>
              <a:t>. Calculate the frequency of a wave that travels at 0.5km/s and has a wavelength of 30cm</a:t>
            </a:r>
          </a:p>
          <a:p>
            <a:pPr>
              <a:lnSpc>
                <a:spcPct val="150000"/>
              </a:lnSpc>
            </a:pPr>
            <a:r>
              <a:rPr lang="en-GB" sz="1200" dirty="0"/>
              <a:t>Calculate wave frequency </a:t>
            </a:r>
            <a:r>
              <a:rPr lang="en-GB" sz="1200" dirty="0">
                <a:solidFill>
                  <a:schemeClr val="tx1"/>
                </a:solidFill>
              </a:rPr>
              <a:t>…………………………...................................................................................................................................</a:t>
            </a:r>
          </a:p>
          <a:p>
            <a:pPr>
              <a:lnSpc>
                <a:spcPct val="150000"/>
              </a:lnSpc>
            </a:pPr>
            <a:r>
              <a:rPr lang="en-GB" sz="1200" dirty="0"/>
              <a:t>d. . A wave has a wavelength of 7500cm and a speed of 3.0x10</a:t>
            </a:r>
            <a:r>
              <a:rPr lang="en-GB" sz="1200" baseline="30000" dirty="0"/>
              <a:t>8</a:t>
            </a:r>
            <a:r>
              <a:rPr lang="en-GB" sz="1200" dirty="0"/>
              <a:t>m/s. What is it’s frequency?</a:t>
            </a:r>
          </a:p>
          <a:p>
            <a:pPr>
              <a:lnSpc>
                <a:spcPct val="150000"/>
              </a:lnSpc>
            </a:pPr>
            <a:r>
              <a:rPr lang="en-GB" sz="1200" dirty="0"/>
              <a:t>Calculate wave frequency in kHz </a:t>
            </a:r>
            <a:r>
              <a:rPr lang="en-GB" sz="1200" dirty="0">
                <a:solidFill>
                  <a:schemeClr val="tx1"/>
                </a:solidFill>
              </a:rPr>
              <a:t>…………………………...................................................................................................................................</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p>
        </p:txBody>
      </p:sp>
      <p:sp>
        <p:nvSpPr>
          <p:cNvPr id="9" name="TextBox 8">
            <a:extLst>
              <a:ext uri="{FF2B5EF4-FFF2-40B4-BE49-F238E27FC236}">
                <a16:creationId xmlns:a16="http://schemas.microsoft.com/office/drawing/2014/main" id="{D64C8810-5DD7-6ACE-43FA-43EF9E0E83C1}"/>
              </a:ext>
            </a:extLst>
          </p:cNvPr>
          <p:cNvSpPr txBox="1"/>
          <p:nvPr/>
        </p:nvSpPr>
        <p:spPr>
          <a:xfrm>
            <a:off x="3429000" y="3096302"/>
            <a:ext cx="1801368" cy="1015663"/>
          </a:xfrm>
          <a:prstGeom prst="rect">
            <a:avLst/>
          </a:prstGeom>
          <a:solidFill>
            <a:schemeClr val="bg1"/>
          </a:solidFill>
          <a:ln>
            <a:solidFill>
              <a:schemeClr val="tx1"/>
            </a:solidFill>
          </a:ln>
        </p:spPr>
        <p:txBody>
          <a:bodyPr wrap="square" rtlCol="0">
            <a:spAutoFit/>
          </a:bodyPr>
          <a:lstStyle/>
          <a:p>
            <a:r>
              <a:rPr lang="en-GB" sz="1200" dirty="0"/>
              <a:t>f = v / </a:t>
            </a:r>
            <a:r>
              <a:rPr lang="el-GR" sz="1200" dirty="0"/>
              <a:t>λ​</a:t>
            </a:r>
          </a:p>
          <a:p>
            <a:endParaRPr lang="el-GR" sz="1200" dirty="0"/>
          </a:p>
          <a:p>
            <a:r>
              <a:rPr lang="el-GR" sz="1200" dirty="0"/>
              <a:t>   = </a:t>
            </a:r>
            <a:r>
              <a:rPr lang="en-GB" sz="1200" dirty="0"/>
              <a:t>3 / 2​</a:t>
            </a:r>
          </a:p>
          <a:p>
            <a:endParaRPr lang="en-GB" sz="1200" dirty="0"/>
          </a:p>
          <a:p>
            <a:r>
              <a:rPr lang="en-GB" sz="1200" dirty="0"/>
              <a:t>   = 1.5Hz​</a:t>
            </a:r>
          </a:p>
        </p:txBody>
      </p:sp>
      <p:sp>
        <p:nvSpPr>
          <p:cNvPr id="3" name="TextBox 2">
            <a:extLst>
              <a:ext uri="{FF2B5EF4-FFF2-40B4-BE49-F238E27FC236}">
                <a16:creationId xmlns:a16="http://schemas.microsoft.com/office/drawing/2014/main" id="{EF206E61-2DE9-3EC2-F1D4-34C8AD5DB52D}"/>
              </a:ext>
            </a:extLst>
          </p:cNvPr>
          <p:cNvSpPr txBox="1"/>
          <p:nvPr/>
        </p:nvSpPr>
        <p:spPr>
          <a:xfrm>
            <a:off x="3225319" y="1543230"/>
            <a:ext cx="1801368" cy="1015663"/>
          </a:xfrm>
          <a:prstGeom prst="rect">
            <a:avLst/>
          </a:prstGeom>
          <a:solidFill>
            <a:schemeClr val="bg1"/>
          </a:solidFill>
          <a:ln>
            <a:solidFill>
              <a:schemeClr val="tx1"/>
            </a:solidFill>
          </a:ln>
        </p:spPr>
        <p:txBody>
          <a:bodyPr wrap="square" rtlCol="0">
            <a:spAutoFit/>
          </a:bodyPr>
          <a:lstStyle/>
          <a:p>
            <a:r>
              <a:rPr lang="en-GB" sz="1200" dirty="0"/>
              <a:t>f = v / </a:t>
            </a:r>
            <a:r>
              <a:rPr lang="el-GR" sz="1200" dirty="0"/>
              <a:t>λ​</a:t>
            </a:r>
          </a:p>
          <a:p>
            <a:endParaRPr lang="el-GR" sz="1200" dirty="0"/>
          </a:p>
          <a:p>
            <a:r>
              <a:rPr lang="el-GR" sz="1200" dirty="0"/>
              <a:t>   = 5</a:t>
            </a:r>
            <a:r>
              <a:rPr lang="en-GB" sz="1200" dirty="0"/>
              <a:t>00 /40​</a:t>
            </a:r>
          </a:p>
          <a:p>
            <a:endParaRPr lang="en-GB" sz="1200" dirty="0"/>
          </a:p>
          <a:p>
            <a:r>
              <a:rPr lang="en-GB" sz="1200" dirty="0"/>
              <a:t>   = 12.5Hz​</a:t>
            </a:r>
          </a:p>
        </p:txBody>
      </p:sp>
      <p:sp>
        <p:nvSpPr>
          <p:cNvPr id="6" name="TextBox 5">
            <a:extLst>
              <a:ext uri="{FF2B5EF4-FFF2-40B4-BE49-F238E27FC236}">
                <a16:creationId xmlns:a16="http://schemas.microsoft.com/office/drawing/2014/main" id="{DD60DE72-4E06-09D7-9D1B-332AAF34D50D}"/>
              </a:ext>
            </a:extLst>
          </p:cNvPr>
          <p:cNvSpPr txBox="1"/>
          <p:nvPr/>
        </p:nvSpPr>
        <p:spPr>
          <a:xfrm>
            <a:off x="1889291" y="6514596"/>
            <a:ext cx="3609875" cy="276999"/>
          </a:xfrm>
          <a:prstGeom prst="rect">
            <a:avLst/>
          </a:prstGeom>
          <a:solidFill>
            <a:schemeClr val="bg1"/>
          </a:solidFill>
          <a:ln>
            <a:solidFill>
              <a:schemeClr val="tx1"/>
            </a:solidFill>
          </a:ln>
        </p:spPr>
        <p:txBody>
          <a:bodyPr wrap="square" rtlCol="0">
            <a:spAutoFit/>
          </a:bodyPr>
          <a:lstStyle/>
          <a:p>
            <a:r>
              <a:rPr lang="en-GB" sz="1200" dirty="0"/>
              <a:t>f = v / </a:t>
            </a:r>
            <a:r>
              <a:rPr lang="el-GR" sz="1200" dirty="0"/>
              <a:t>λ​</a:t>
            </a:r>
            <a:r>
              <a:rPr lang="en-GB" sz="1200" dirty="0"/>
              <a:t>	</a:t>
            </a:r>
            <a:r>
              <a:rPr lang="el-GR" sz="1200" dirty="0"/>
              <a:t>= </a:t>
            </a:r>
            <a:r>
              <a:rPr lang="en-GB" sz="1200" dirty="0"/>
              <a:t>1000/333    = 3Hz​</a:t>
            </a:r>
          </a:p>
        </p:txBody>
      </p:sp>
      <p:sp>
        <p:nvSpPr>
          <p:cNvPr id="2" name="TextBox 1">
            <a:extLst>
              <a:ext uri="{FF2B5EF4-FFF2-40B4-BE49-F238E27FC236}">
                <a16:creationId xmlns:a16="http://schemas.microsoft.com/office/drawing/2014/main" id="{FDAB323C-A9A8-D6F1-F71B-C59588470588}"/>
              </a:ext>
            </a:extLst>
          </p:cNvPr>
          <p:cNvSpPr txBox="1"/>
          <p:nvPr/>
        </p:nvSpPr>
        <p:spPr>
          <a:xfrm>
            <a:off x="3115056" y="4961524"/>
            <a:ext cx="1801368" cy="1015663"/>
          </a:xfrm>
          <a:prstGeom prst="rect">
            <a:avLst/>
          </a:prstGeom>
          <a:solidFill>
            <a:schemeClr val="bg1"/>
          </a:solidFill>
          <a:ln>
            <a:solidFill>
              <a:schemeClr val="tx1"/>
            </a:solidFill>
          </a:ln>
        </p:spPr>
        <p:txBody>
          <a:bodyPr wrap="square" rtlCol="0">
            <a:spAutoFit/>
          </a:bodyPr>
          <a:lstStyle/>
          <a:p>
            <a:r>
              <a:rPr lang="en-GB" sz="1200" dirty="0"/>
              <a:t>f = v / </a:t>
            </a:r>
            <a:r>
              <a:rPr lang="el-GR" sz="1200" dirty="0"/>
              <a:t>λ​</a:t>
            </a:r>
          </a:p>
          <a:p>
            <a:endParaRPr lang="el-GR" sz="1200" dirty="0"/>
          </a:p>
          <a:p>
            <a:r>
              <a:rPr lang="el-GR" sz="1200" dirty="0"/>
              <a:t>   = </a:t>
            </a:r>
            <a:r>
              <a:rPr lang="en-GB" sz="1200" dirty="0"/>
              <a:t>1000 / 2​</a:t>
            </a:r>
          </a:p>
          <a:p>
            <a:endParaRPr lang="en-GB" sz="1200" dirty="0"/>
          </a:p>
          <a:p>
            <a:r>
              <a:rPr lang="en-GB" sz="1200" dirty="0"/>
              <a:t>   = 500Hz​</a:t>
            </a:r>
          </a:p>
        </p:txBody>
      </p:sp>
      <p:sp>
        <p:nvSpPr>
          <p:cNvPr id="8" name="TextBox 7">
            <a:extLst>
              <a:ext uri="{FF2B5EF4-FFF2-40B4-BE49-F238E27FC236}">
                <a16:creationId xmlns:a16="http://schemas.microsoft.com/office/drawing/2014/main" id="{7810E036-1DD3-B563-3616-F73EA637AD44}"/>
              </a:ext>
            </a:extLst>
          </p:cNvPr>
          <p:cNvSpPr txBox="1"/>
          <p:nvPr/>
        </p:nvSpPr>
        <p:spPr>
          <a:xfrm>
            <a:off x="2228851" y="7297652"/>
            <a:ext cx="3609875" cy="276999"/>
          </a:xfrm>
          <a:prstGeom prst="rect">
            <a:avLst/>
          </a:prstGeom>
          <a:solidFill>
            <a:schemeClr val="bg1"/>
          </a:solidFill>
          <a:ln>
            <a:solidFill>
              <a:schemeClr val="tx1"/>
            </a:solidFill>
          </a:ln>
        </p:spPr>
        <p:txBody>
          <a:bodyPr wrap="square" rtlCol="0">
            <a:spAutoFit/>
          </a:bodyPr>
          <a:lstStyle/>
          <a:p>
            <a:r>
              <a:rPr lang="en-GB" sz="1200" dirty="0"/>
              <a:t>f = v / </a:t>
            </a:r>
            <a:r>
              <a:rPr lang="el-GR" sz="1200" dirty="0"/>
              <a:t>λ​</a:t>
            </a:r>
            <a:r>
              <a:rPr lang="en-GB" sz="1200" dirty="0"/>
              <a:t>	</a:t>
            </a:r>
            <a:r>
              <a:rPr lang="el-GR" sz="1200" dirty="0"/>
              <a:t>= </a:t>
            </a:r>
            <a:r>
              <a:rPr lang="en-GB" sz="1200" dirty="0"/>
              <a:t>500/0.3    = 1666.6Hz​</a:t>
            </a:r>
          </a:p>
        </p:txBody>
      </p:sp>
      <p:sp>
        <p:nvSpPr>
          <p:cNvPr id="10" name="TextBox 9">
            <a:extLst>
              <a:ext uri="{FF2B5EF4-FFF2-40B4-BE49-F238E27FC236}">
                <a16:creationId xmlns:a16="http://schemas.microsoft.com/office/drawing/2014/main" id="{ECA121F2-CFD8-9A64-D4CE-1E55B1C56DEE}"/>
              </a:ext>
            </a:extLst>
          </p:cNvPr>
          <p:cNvSpPr txBox="1"/>
          <p:nvPr/>
        </p:nvSpPr>
        <p:spPr>
          <a:xfrm>
            <a:off x="2228851" y="8327215"/>
            <a:ext cx="3609875" cy="276999"/>
          </a:xfrm>
          <a:prstGeom prst="rect">
            <a:avLst/>
          </a:prstGeom>
          <a:solidFill>
            <a:schemeClr val="bg1"/>
          </a:solidFill>
          <a:ln>
            <a:solidFill>
              <a:schemeClr val="tx1"/>
            </a:solidFill>
          </a:ln>
        </p:spPr>
        <p:txBody>
          <a:bodyPr wrap="square" rtlCol="0">
            <a:spAutoFit/>
          </a:bodyPr>
          <a:lstStyle/>
          <a:p>
            <a:r>
              <a:rPr lang="en-GB" sz="1200" dirty="0"/>
              <a:t>f = v / </a:t>
            </a:r>
            <a:r>
              <a:rPr lang="el-GR" sz="1200" dirty="0"/>
              <a:t>λ​</a:t>
            </a:r>
            <a:r>
              <a:rPr lang="en-GB" sz="1200" dirty="0"/>
              <a:t>	</a:t>
            </a:r>
            <a:r>
              <a:rPr lang="el-GR" sz="1200" dirty="0"/>
              <a:t>= </a:t>
            </a:r>
            <a:r>
              <a:rPr lang="en-GB" sz="1200" dirty="0"/>
              <a:t>3.0x10</a:t>
            </a:r>
            <a:r>
              <a:rPr lang="en-GB" sz="1200" baseline="30000" dirty="0"/>
              <a:t>8</a:t>
            </a:r>
            <a:r>
              <a:rPr lang="en-GB" sz="1200" dirty="0"/>
              <a:t>/7.5    = 40,000kHz</a:t>
            </a:r>
          </a:p>
        </p:txBody>
      </p:sp>
      <p:sp>
        <p:nvSpPr>
          <p:cNvPr id="7" name="Slide Number Placeholder 6">
            <a:extLst>
              <a:ext uri="{FF2B5EF4-FFF2-40B4-BE49-F238E27FC236}">
                <a16:creationId xmlns:a16="http://schemas.microsoft.com/office/drawing/2014/main" id="{83273A04-98E3-FC8D-6A02-5F6C975F06FE}"/>
              </a:ext>
            </a:extLst>
          </p:cNvPr>
          <p:cNvSpPr>
            <a:spLocks noGrp="1"/>
          </p:cNvSpPr>
          <p:nvPr>
            <p:ph type="sldNum" sz="quarter" idx="12"/>
          </p:nvPr>
        </p:nvSpPr>
        <p:spPr/>
        <p:txBody>
          <a:bodyPr/>
          <a:lstStyle/>
          <a:p>
            <a:fld id="{A49C798E-A141-4728-B2C1-C020555BD9EF}" type="slidenum">
              <a:rPr lang="en-GB" smtClean="0"/>
              <a:t>26</a:t>
            </a:fld>
            <a:endParaRPr lang="en-GB"/>
          </a:p>
        </p:txBody>
      </p:sp>
    </p:spTree>
    <p:extLst>
      <p:ext uri="{BB962C8B-B14F-4D97-AF65-F5344CB8AC3E}">
        <p14:creationId xmlns:p14="http://schemas.microsoft.com/office/powerpoint/2010/main" val="1215678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Procedural knowledge</a:t>
            </a:r>
          </a:p>
          <a:p>
            <a:pPr>
              <a:lnSpc>
                <a:spcPct val="150000"/>
              </a:lnSpc>
            </a:pPr>
            <a:r>
              <a:rPr lang="en-GB" sz="1200" b="1" u="sng" dirty="0">
                <a:solidFill>
                  <a:schemeClr val="tx1"/>
                </a:solidFill>
              </a:rPr>
              <a:t>Calculating wave length &amp; time period</a:t>
            </a:r>
          </a:p>
          <a:p>
            <a:pPr>
              <a:lnSpc>
                <a:spcPct val="150000"/>
              </a:lnSpc>
            </a:pPr>
            <a:r>
              <a:rPr lang="en-GB" sz="1200" b="1" dirty="0">
                <a:solidFill>
                  <a:schemeClr val="tx1"/>
                </a:solidFill>
              </a:rPr>
              <a:t>I DO:</a:t>
            </a:r>
          </a:p>
          <a:p>
            <a:pPr>
              <a:lnSpc>
                <a:spcPct val="150000"/>
              </a:lnSpc>
            </a:pPr>
            <a:r>
              <a:rPr lang="en-GB" sz="1200" dirty="0">
                <a:solidFill>
                  <a:schemeClr val="tx1"/>
                </a:solidFill>
              </a:rPr>
              <a:t>If the frequency is 12.5Hertz and the wave speed is 500m/s what is the wave length?​</a:t>
            </a:r>
          </a:p>
        </p:txBody>
      </p:sp>
      <p:sp>
        <p:nvSpPr>
          <p:cNvPr id="5" name="TextBox 4">
            <a:extLst>
              <a:ext uri="{FF2B5EF4-FFF2-40B4-BE49-F238E27FC236}">
                <a16:creationId xmlns:a16="http://schemas.microsoft.com/office/drawing/2014/main" id="{9C247C7E-C41E-6902-2DF0-185D11A86D37}"/>
              </a:ext>
            </a:extLst>
          </p:cNvPr>
          <p:cNvSpPr txBox="1"/>
          <p:nvPr/>
        </p:nvSpPr>
        <p:spPr>
          <a:xfrm>
            <a:off x="139700" y="1390830"/>
            <a:ext cx="6294067" cy="7777642"/>
          </a:xfrm>
          <a:prstGeom prst="rect">
            <a:avLst/>
          </a:prstGeom>
          <a:noFill/>
        </p:spPr>
        <p:txBody>
          <a:bodyPr wrap="square">
            <a:spAutoFit/>
          </a:bodyPr>
          <a:lstStyle/>
          <a:p>
            <a:pPr>
              <a:lnSpc>
                <a:spcPct val="150000"/>
              </a:lnSpc>
            </a:pPr>
            <a:r>
              <a:rPr lang="en-GB" sz="1200" dirty="0">
                <a:solidFill>
                  <a:schemeClr val="tx1"/>
                </a:solidFill>
              </a:rPr>
              <a:t>Equation  ……………………………………………………......................................................................................... Substitute values ……………………………………………………………………………………………………………………........</a:t>
            </a:r>
          </a:p>
          <a:p>
            <a:pPr>
              <a:lnSpc>
                <a:spcPct val="150000"/>
              </a:lnSpc>
            </a:pPr>
            <a:r>
              <a:rPr lang="en-GB" sz="1200" dirty="0"/>
              <a:t>Calculate wave speed  </a:t>
            </a:r>
            <a:r>
              <a:rPr lang="en-GB" sz="1200" dirty="0">
                <a:solidFill>
                  <a:schemeClr val="tx1"/>
                </a:solidFill>
              </a:rPr>
              <a:t>…………………………...............................................................................................</a:t>
            </a:r>
          </a:p>
          <a:p>
            <a:pPr>
              <a:lnSpc>
                <a:spcPct val="150000"/>
              </a:lnSpc>
            </a:pPr>
            <a:r>
              <a:rPr lang="en-GB" sz="1200" dirty="0">
                <a:solidFill>
                  <a:schemeClr val="tx1"/>
                </a:solidFill>
              </a:rPr>
              <a:t> </a:t>
            </a:r>
            <a:r>
              <a:rPr lang="en-GB" sz="1200" b="1" dirty="0"/>
              <a:t>WE</a:t>
            </a:r>
            <a:r>
              <a:rPr lang="en-GB" sz="1200" b="1" dirty="0">
                <a:solidFill>
                  <a:schemeClr val="tx1"/>
                </a:solidFill>
              </a:rPr>
              <a:t> DO:</a:t>
            </a:r>
          </a:p>
          <a:p>
            <a:pPr>
              <a:lnSpc>
                <a:spcPct val="150000"/>
              </a:lnSpc>
            </a:pPr>
            <a:r>
              <a:rPr lang="en-GB" sz="1200" dirty="0">
                <a:solidFill>
                  <a:schemeClr val="tx1"/>
                </a:solidFill>
              </a:rPr>
              <a:t>If the </a:t>
            </a:r>
            <a:r>
              <a:rPr lang="en-GB" sz="1200" dirty="0" err="1">
                <a:solidFill>
                  <a:schemeClr val="tx1"/>
                </a:solidFill>
              </a:rPr>
              <a:t>wavespeed</a:t>
            </a:r>
            <a:r>
              <a:rPr lang="en-GB" sz="1200" dirty="0">
                <a:solidFill>
                  <a:schemeClr val="tx1"/>
                </a:solidFill>
              </a:rPr>
              <a:t> is 4m/s and the frequency is </a:t>
            </a:r>
            <a:r>
              <a:rPr lang="en-GB" sz="1200" dirty="0"/>
              <a:t>3Hz</a:t>
            </a:r>
            <a:r>
              <a:rPr lang="en-GB" sz="1200" dirty="0">
                <a:solidFill>
                  <a:schemeClr val="tx1"/>
                </a:solidFill>
              </a:rPr>
              <a:t> what is the wavelength ?​</a:t>
            </a:r>
          </a:p>
          <a:p>
            <a:pPr>
              <a:lnSpc>
                <a:spcPct val="150000"/>
              </a:lnSpc>
            </a:pPr>
            <a:r>
              <a:rPr lang="en-GB" sz="1200" dirty="0">
                <a:solidFill>
                  <a:schemeClr val="tx1"/>
                </a:solidFill>
              </a:rPr>
              <a:t>Equation  ……………………………………………………......................................................................................... Substitute values ……………………………………………………………………………………………………………………........</a:t>
            </a:r>
          </a:p>
          <a:p>
            <a:pPr>
              <a:lnSpc>
                <a:spcPct val="150000"/>
              </a:lnSpc>
            </a:pPr>
            <a:r>
              <a:rPr lang="en-GB" sz="1200" dirty="0"/>
              <a:t>Calculate wave speed  </a:t>
            </a:r>
            <a:r>
              <a:rPr lang="en-GB" sz="1200" dirty="0">
                <a:solidFill>
                  <a:schemeClr val="tx1"/>
                </a:solidFill>
              </a:rPr>
              <a:t>…………………………...............................................................................................</a:t>
            </a:r>
          </a:p>
          <a:p>
            <a:pPr>
              <a:lnSpc>
                <a:spcPct val="150000"/>
              </a:lnSpc>
            </a:pPr>
            <a:r>
              <a:rPr lang="en-GB" sz="1200" b="1" dirty="0"/>
              <a:t>YOU</a:t>
            </a:r>
            <a:r>
              <a:rPr lang="en-GB" sz="1200" b="1" dirty="0">
                <a:solidFill>
                  <a:schemeClr val="tx1"/>
                </a:solidFill>
              </a:rPr>
              <a:t> DO:</a:t>
            </a:r>
          </a:p>
          <a:p>
            <a:pPr>
              <a:lnSpc>
                <a:spcPct val="150000"/>
              </a:lnSpc>
            </a:pPr>
            <a:r>
              <a:rPr lang="en-GB" sz="1200" dirty="0">
                <a:solidFill>
                  <a:schemeClr val="tx1"/>
                </a:solidFill>
              </a:rPr>
              <a:t>a. If waves travel at 0.5m/s and the and 5 waves pass every second, what is their wavelength ?​</a:t>
            </a:r>
          </a:p>
          <a:p>
            <a:pPr>
              <a:lnSpc>
                <a:spcPct val="150000"/>
              </a:lnSpc>
            </a:pPr>
            <a:r>
              <a:rPr lang="en-GB" sz="1200" dirty="0">
                <a:solidFill>
                  <a:schemeClr val="tx1"/>
                </a:solidFill>
              </a:rPr>
              <a:t>Equation  ……………………………………………………......................................................................................... Substitute values ……………………………………………………………………………………………………………………........</a:t>
            </a:r>
          </a:p>
          <a:p>
            <a:pPr>
              <a:lnSpc>
                <a:spcPct val="150000"/>
              </a:lnSpc>
            </a:pPr>
            <a:r>
              <a:rPr lang="en-GB" sz="1200" dirty="0"/>
              <a:t>Calculate wave speed  </a:t>
            </a:r>
            <a:r>
              <a:rPr lang="en-GB" sz="1200" dirty="0">
                <a:solidFill>
                  <a:schemeClr val="tx1"/>
                </a:solidFill>
              </a:rPr>
              <a:t>…………………………...............................................................................................</a:t>
            </a:r>
          </a:p>
          <a:p>
            <a:pPr lvl="0">
              <a:lnSpc>
                <a:spcPct val="150000"/>
              </a:lnSpc>
              <a:spcAft>
                <a:spcPts val="1000"/>
              </a:spcAft>
            </a:pPr>
            <a:r>
              <a:rPr lang="en-GB" sz="1200" dirty="0">
                <a:effectLst/>
                <a:ea typeface="Calibri" panose="020F0502020204030204" pitchFamily="34" charset="0"/>
                <a:cs typeface="Times New Roman" panose="02020603050405020304" pitchFamily="18" charset="0"/>
              </a:rPr>
              <a:t>b. A paddle moving up &amp; down in a swimming pool is used to produce waves in the water. The speed of the waves is 2.4m/s and 2 waves pass every second, how far apart are the waves?</a:t>
            </a:r>
          </a:p>
          <a:p>
            <a:pPr lvl="0">
              <a:lnSpc>
                <a:spcPct val="150000"/>
              </a:lnSpc>
              <a:spcAft>
                <a:spcPts val="1000"/>
              </a:spcAft>
            </a:pPr>
            <a:r>
              <a:rPr lang="en-GB" sz="1200" dirty="0">
                <a:solidFill>
                  <a:schemeClr val="tx1"/>
                </a:solidFill>
              </a:rPr>
              <a:t>……………………………………………………........................................................................................................</a:t>
            </a:r>
          </a:p>
          <a:p>
            <a:pPr lvl="0">
              <a:lnSpc>
                <a:spcPct val="150000"/>
              </a:lnSpc>
              <a:spcAft>
                <a:spcPts val="1000"/>
              </a:spcAft>
            </a:pPr>
            <a:r>
              <a:rPr lang="en-GB" sz="1200" dirty="0">
                <a:solidFill>
                  <a:schemeClr val="tx1"/>
                </a:solidFill>
              </a:rPr>
              <a:t>…………………………..……………………………………………………………………………………………………………………........</a:t>
            </a:r>
          </a:p>
          <a:p>
            <a:pPr>
              <a:lnSpc>
                <a:spcPct val="150000"/>
              </a:lnSpc>
            </a:pPr>
            <a:r>
              <a:rPr lang="en-GB" sz="1200" dirty="0"/>
              <a:t>c</a:t>
            </a:r>
            <a:r>
              <a:rPr lang="en-GB" sz="1200" dirty="0">
                <a:solidFill>
                  <a:schemeClr val="tx1"/>
                </a:solidFill>
              </a:rPr>
              <a:t>. A wave travelling at 3km/s has a frequency of 3kHz</a:t>
            </a:r>
          </a:p>
          <a:p>
            <a:pPr marL="742950" lvl="1" indent="-285750">
              <a:lnSpc>
                <a:spcPct val="150000"/>
              </a:lnSpc>
              <a:buFont typeface="+mj-lt"/>
              <a:buAutoNum type="romanUcPeriod"/>
            </a:pPr>
            <a:r>
              <a:rPr lang="en-GB" sz="1200" dirty="0"/>
              <a:t>Calculate the wavelength    ………………………………………………………………………………………..</a:t>
            </a:r>
            <a:endParaRPr lang="en-GB" sz="1200" dirty="0">
              <a:solidFill>
                <a:schemeClr val="tx1"/>
              </a:solidFill>
            </a:endParaRPr>
          </a:p>
          <a:p>
            <a:pPr marL="857250" lvl="1" indent="-400050">
              <a:lnSpc>
                <a:spcPct val="115000"/>
              </a:lnSpc>
              <a:buFont typeface="+mj-lt"/>
              <a:buAutoNum type="romanUcPeriod"/>
            </a:pPr>
            <a:r>
              <a:rPr lang="en-GB" sz="1200" dirty="0">
                <a:effectLst/>
                <a:ea typeface="Calibri" panose="020F0502020204030204" pitchFamily="34" charset="0"/>
                <a:cs typeface="Times New Roman" panose="02020603050405020304" pitchFamily="18" charset="0"/>
              </a:rPr>
              <a:t>Calculate the time period of the wave.</a:t>
            </a:r>
          </a:p>
          <a:p>
            <a:pPr lvl="1">
              <a:lnSpc>
                <a:spcPct val="115000"/>
              </a:lnSpc>
            </a:pPr>
            <a:r>
              <a:rPr lang="en-GB" sz="1200" dirty="0">
                <a:solidFill>
                  <a:schemeClr val="tx1"/>
                </a:solidFill>
              </a:rPr>
              <a:t>…………………………………………………….........................................................................................</a:t>
            </a:r>
            <a:endParaRPr lang="en-GB" sz="1200" dirty="0">
              <a:effectLst/>
              <a:ea typeface="Calibri" panose="020F0502020204030204" pitchFamily="34" charset="0"/>
              <a:cs typeface="Times New Roman" panose="02020603050405020304" pitchFamily="18" charset="0"/>
            </a:endParaRPr>
          </a:p>
          <a:p>
            <a:pPr marL="742950" lvl="1" indent="-285750">
              <a:lnSpc>
                <a:spcPct val="150000"/>
              </a:lnSpc>
              <a:buFont typeface="+mj-lt"/>
              <a:buAutoNum type="romanUcPeriod"/>
            </a:pPr>
            <a:r>
              <a:rPr lang="en-GB" sz="1200" dirty="0">
                <a:effectLst/>
                <a:ea typeface="Calibri" panose="020F0502020204030204" pitchFamily="34" charset="0"/>
                <a:cs typeface="Times New Roman" panose="02020603050405020304" pitchFamily="18" charset="0"/>
              </a:rPr>
              <a:t>How many complete wave cycles will occur in:</a:t>
            </a:r>
          </a:p>
          <a:p>
            <a:pPr marL="1143000" lvl="2" indent="-228600">
              <a:lnSpc>
                <a:spcPct val="150000"/>
              </a:lnSpc>
              <a:buFont typeface="+mj-lt"/>
              <a:buAutoNum type="romanLcPeriod"/>
            </a:pPr>
            <a:r>
              <a:rPr lang="en-GB" sz="1200" dirty="0">
                <a:effectLst/>
                <a:ea typeface="Calibri" panose="020F0502020204030204" pitchFamily="34" charset="0"/>
                <a:cs typeface="Times New Roman" panose="02020603050405020304" pitchFamily="18" charset="0"/>
              </a:rPr>
              <a:t>1 second? </a:t>
            </a:r>
            <a:r>
              <a:rPr lang="en-GB" sz="1200" dirty="0">
                <a:solidFill>
                  <a:schemeClr val="tx1"/>
                </a:solidFill>
              </a:rPr>
              <a:t>……………………………...........................................................................</a:t>
            </a:r>
            <a:endParaRPr lang="en-GB" sz="1200" dirty="0">
              <a:effectLst/>
              <a:ea typeface="Calibri" panose="020F0502020204030204" pitchFamily="34" charset="0"/>
              <a:cs typeface="Times New Roman" panose="02020603050405020304" pitchFamily="18" charset="0"/>
            </a:endParaRPr>
          </a:p>
          <a:p>
            <a:pPr marL="1143000" lvl="2" indent="-228600">
              <a:lnSpc>
                <a:spcPct val="150000"/>
              </a:lnSpc>
              <a:spcAft>
                <a:spcPts val="1000"/>
              </a:spcAft>
              <a:buFont typeface="+mj-lt"/>
              <a:buAutoNum type="romanLcPeriod"/>
            </a:pPr>
            <a:r>
              <a:rPr lang="en-GB" sz="1200" dirty="0">
                <a:effectLst/>
                <a:ea typeface="Calibri" panose="020F0502020204030204" pitchFamily="34" charset="0"/>
                <a:cs typeface="Times New Roman" panose="02020603050405020304" pitchFamily="18" charset="0"/>
              </a:rPr>
              <a:t>10 seconds? </a:t>
            </a:r>
            <a:r>
              <a:rPr lang="en-GB" sz="1200" dirty="0">
                <a:solidFill>
                  <a:schemeClr val="tx1"/>
                </a:solidFill>
              </a:rPr>
              <a:t>…………………………….......................................................................</a:t>
            </a:r>
          </a:p>
          <a:p>
            <a:pPr marL="1143000" lvl="2" indent="-228600">
              <a:lnSpc>
                <a:spcPct val="150000"/>
              </a:lnSpc>
              <a:spcAft>
                <a:spcPts val="1000"/>
              </a:spcAft>
              <a:buFont typeface="+mj-lt"/>
              <a:buAutoNum type="romanLcPeriod"/>
            </a:pPr>
            <a:r>
              <a:rPr lang="en-GB" sz="1200" dirty="0">
                <a:effectLst/>
                <a:ea typeface="Calibri" panose="020F0502020204030204" pitchFamily="34" charset="0"/>
                <a:cs typeface="Times New Roman" panose="02020603050405020304" pitchFamily="18" charset="0"/>
              </a:rPr>
              <a:t>1 minute?	</a:t>
            </a:r>
            <a:r>
              <a:rPr lang="en-GB" sz="1200" dirty="0">
                <a:solidFill>
                  <a:schemeClr val="tx1"/>
                </a:solidFill>
              </a:rPr>
              <a:t>………………...............................................................................................</a:t>
            </a:r>
          </a:p>
          <a:p>
            <a:pPr>
              <a:lnSpc>
                <a:spcPct val="150000"/>
              </a:lnSpc>
            </a:pPr>
            <a:endParaRPr lang="en-GB" sz="1200" dirty="0"/>
          </a:p>
        </p:txBody>
      </p:sp>
      <p:sp>
        <p:nvSpPr>
          <p:cNvPr id="14" name="TextBox 13">
            <a:extLst>
              <a:ext uri="{FF2B5EF4-FFF2-40B4-BE49-F238E27FC236}">
                <a16:creationId xmlns:a16="http://schemas.microsoft.com/office/drawing/2014/main" id="{3B522213-6137-B076-A3EC-12D923AA256A}"/>
              </a:ext>
            </a:extLst>
          </p:cNvPr>
          <p:cNvSpPr txBox="1"/>
          <p:nvPr/>
        </p:nvSpPr>
        <p:spPr>
          <a:xfrm>
            <a:off x="2132014" y="7224520"/>
            <a:ext cx="3609875" cy="276999"/>
          </a:xfrm>
          <a:prstGeom prst="rect">
            <a:avLst/>
          </a:prstGeom>
          <a:solidFill>
            <a:schemeClr val="bg1"/>
          </a:solidFill>
          <a:ln>
            <a:solidFill>
              <a:schemeClr val="tx1"/>
            </a:solidFill>
          </a:ln>
        </p:spPr>
        <p:txBody>
          <a:bodyPr wrap="square" rtlCol="0">
            <a:spAutoFit/>
          </a:bodyPr>
          <a:lstStyle/>
          <a:p>
            <a:r>
              <a:rPr lang="en-GB" sz="1200" dirty="0"/>
              <a:t>T = 1/f</a:t>
            </a:r>
            <a:r>
              <a:rPr lang="el-GR" sz="1200" dirty="0"/>
              <a:t>​</a:t>
            </a:r>
            <a:r>
              <a:rPr lang="en-GB" sz="1200" dirty="0"/>
              <a:t>   </a:t>
            </a:r>
            <a:r>
              <a:rPr lang="el-GR" sz="1200" dirty="0"/>
              <a:t> </a:t>
            </a:r>
            <a:r>
              <a:rPr lang="en-GB" sz="1200" dirty="0"/>
              <a:t>1/ 3000 =   3.3 x 10</a:t>
            </a:r>
            <a:r>
              <a:rPr lang="en-GB" sz="1200" baseline="30000" dirty="0"/>
              <a:t>-4 </a:t>
            </a:r>
            <a:r>
              <a:rPr lang="en-GB" sz="1200" dirty="0"/>
              <a:t>seconds</a:t>
            </a:r>
          </a:p>
        </p:txBody>
      </p:sp>
      <p:sp>
        <p:nvSpPr>
          <p:cNvPr id="3" name="TextBox 2">
            <a:extLst>
              <a:ext uri="{FF2B5EF4-FFF2-40B4-BE49-F238E27FC236}">
                <a16:creationId xmlns:a16="http://schemas.microsoft.com/office/drawing/2014/main" id="{EF206E61-2DE9-3EC2-F1D4-34C8AD5DB52D}"/>
              </a:ext>
            </a:extLst>
          </p:cNvPr>
          <p:cNvSpPr txBox="1"/>
          <p:nvPr/>
        </p:nvSpPr>
        <p:spPr>
          <a:xfrm>
            <a:off x="3449346" y="1353931"/>
            <a:ext cx="1801368" cy="1015663"/>
          </a:xfrm>
          <a:prstGeom prst="rect">
            <a:avLst/>
          </a:prstGeom>
          <a:solidFill>
            <a:schemeClr val="bg1"/>
          </a:solidFill>
          <a:ln>
            <a:solidFill>
              <a:schemeClr val="tx1"/>
            </a:solidFill>
          </a:ln>
        </p:spPr>
        <p:txBody>
          <a:bodyPr wrap="square" rtlCol="0">
            <a:spAutoFit/>
          </a:bodyPr>
          <a:lstStyle/>
          <a:p>
            <a:r>
              <a:rPr lang="en-GB" sz="1200" dirty="0"/>
              <a:t> </a:t>
            </a:r>
            <a:r>
              <a:rPr lang="el-GR" sz="1200" dirty="0"/>
              <a:t>λ</a:t>
            </a:r>
            <a:r>
              <a:rPr lang="en-GB" sz="1200" dirty="0"/>
              <a:t> = v /f</a:t>
            </a:r>
            <a:r>
              <a:rPr lang="el-GR" sz="1200" dirty="0"/>
              <a:t>​</a:t>
            </a:r>
          </a:p>
          <a:p>
            <a:endParaRPr lang="el-GR" sz="1200" dirty="0"/>
          </a:p>
          <a:p>
            <a:r>
              <a:rPr lang="el-GR" sz="1200" dirty="0"/>
              <a:t>   = 5</a:t>
            </a:r>
            <a:r>
              <a:rPr lang="en-GB" sz="1200" dirty="0"/>
              <a:t>00 /12.5​</a:t>
            </a:r>
          </a:p>
          <a:p>
            <a:endParaRPr lang="en-GB" sz="1200" dirty="0"/>
          </a:p>
          <a:p>
            <a:r>
              <a:rPr lang="en-GB" sz="1200" dirty="0"/>
              <a:t>   = 40m</a:t>
            </a:r>
          </a:p>
        </p:txBody>
      </p:sp>
      <p:sp>
        <p:nvSpPr>
          <p:cNvPr id="6" name="TextBox 5">
            <a:extLst>
              <a:ext uri="{FF2B5EF4-FFF2-40B4-BE49-F238E27FC236}">
                <a16:creationId xmlns:a16="http://schemas.microsoft.com/office/drawing/2014/main" id="{DD60DE72-4E06-09D7-9D1B-332AAF34D50D}"/>
              </a:ext>
            </a:extLst>
          </p:cNvPr>
          <p:cNvSpPr txBox="1"/>
          <p:nvPr/>
        </p:nvSpPr>
        <p:spPr>
          <a:xfrm>
            <a:off x="3286733" y="4631270"/>
            <a:ext cx="2539986" cy="276999"/>
          </a:xfrm>
          <a:prstGeom prst="rect">
            <a:avLst/>
          </a:prstGeom>
          <a:solidFill>
            <a:schemeClr val="bg1"/>
          </a:solidFill>
          <a:ln>
            <a:solidFill>
              <a:schemeClr val="tx1"/>
            </a:solidFill>
          </a:ln>
        </p:spPr>
        <p:txBody>
          <a:bodyPr wrap="square" rtlCol="0">
            <a:spAutoFit/>
          </a:bodyPr>
          <a:lstStyle/>
          <a:p>
            <a:r>
              <a:rPr lang="el-GR" sz="1200" dirty="0"/>
              <a:t>λ</a:t>
            </a:r>
            <a:r>
              <a:rPr lang="en-GB" sz="1200" dirty="0"/>
              <a:t> = v /f</a:t>
            </a:r>
            <a:r>
              <a:rPr lang="el-GR" sz="1200" dirty="0"/>
              <a:t>​</a:t>
            </a:r>
            <a:r>
              <a:rPr lang="en-GB" sz="1200" dirty="0"/>
              <a:t>    </a:t>
            </a:r>
            <a:r>
              <a:rPr lang="el-GR" sz="1200" dirty="0"/>
              <a:t> = </a:t>
            </a:r>
            <a:r>
              <a:rPr lang="en-GB" sz="1200" dirty="0"/>
              <a:t>0.5 / 5         = 0.1m</a:t>
            </a:r>
          </a:p>
        </p:txBody>
      </p:sp>
      <p:sp>
        <p:nvSpPr>
          <p:cNvPr id="7" name="TextBox 6">
            <a:extLst>
              <a:ext uri="{FF2B5EF4-FFF2-40B4-BE49-F238E27FC236}">
                <a16:creationId xmlns:a16="http://schemas.microsoft.com/office/drawing/2014/main" id="{C90C858E-BD0B-B719-F749-B4EF0A68F46A}"/>
              </a:ext>
            </a:extLst>
          </p:cNvPr>
          <p:cNvSpPr txBox="1"/>
          <p:nvPr/>
        </p:nvSpPr>
        <p:spPr>
          <a:xfrm>
            <a:off x="2324342" y="7734545"/>
            <a:ext cx="3024150" cy="276999"/>
          </a:xfrm>
          <a:prstGeom prst="rect">
            <a:avLst/>
          </a:prstGeom>
          <a:solidFill>
            <a:schemeClr val="bg1"/>
          </a:solidFill>
          <a:ln>
            <a:solidFill>
              <a:schemeClr val="tx1"/>
            </a:solidFill>
          </a:ln>
        </p:spPr>
        <p:txBody>
          <a:bodyPr wrap="square" rtlCol="0">
            <a:spAutoFit/>
          </a:bodyPr>
          <a:lstStyle/>
          <a:p>
            <a:r>
              <a:rPr lang="en-GB" sz="1200" dirty="0"/>
              <a:t>F = 1/T  </a:t>
            </a:r>
            <a:r>
              <a:rPr lang="el-GR" sz="1200" dirty="0"/>
              <a:t> </a:t>
            </a:r>
            <a:r>
              <a:rPr lang="en-GB" sz="1200" dirty="0"/>
              <a:t>1/ 3.3 x 10</a:t>
            </a:r>
            <a:r>
              <a:rPr lang="en-GB" sz="1200" baseline="30000" dirty="0"/>
              <a:t>-4</a:t>
            </a:r>
            <a:r>
              <a:rPr lang="en-GB" sz="1200" dirty="0"/>
              <a:t> =   3000 waves</a:t>
            </a:r>
          </a:p>
        </p:txBody>
      </p:sp>
      <p:sp>
        <p:nvSpPr>
          <p:cNvPr id="15" name="TextBox 14">
            <a:extLst>
              <a:ext uri="{FF2B5EF4-FFF2-40B4-BE49-F238E27FC236}">
                <a16:creationId xmlns:a16="http://schemas.microsoft.com/office/drawing/2014/main" id="{EF248C8F-B210-6B78-53AE-33D08F1C4541}"/>
              </a:ext>
            </a:extLst>
          </p:cNvPr>
          <p:cNvSpPr txBox="1"/>
          <p:nvPr/>
        </p:nvSpPr>
        <p:spPr>
          <a:xfrm>
            <a:off x="2545092" y="8044405"/>
            <a:ext cx="3609875" cy="276999"/>
          </a:xfrm>
          <a:prstGeom prst="rect">
            <a:avLst/>
          </a:prstGeom>
          <a:solidFill>
            <a:schemeClr val="bg1"/>
          </a:solidFill>
          <a:ln>
            <a:solidFill>
              <a:schemeClr val="tx1"/>
            </a:solidFill>
          </a:ln>
        </p:spPr>
        <p:txBody>
          <a:bodyPr wrap="square" rtlCol="0">
            <a:spAutoFit/>
          </a:bodyPr>
          <a:lstStyle/>
          <a:p>
            <a:r>
              <a:rPr lang="en-GB" sz="1200" dirty="0"/>
              <a:t>F = 10/T  </a:t>
            </a:r>
            <a:r>
              <a:rPr lang="el-GR" sz="1200" dirty="0"/>
              <a:t> </a:t>
            </a:r>
            <a:r>
              <a:rPr lang="en-GB" sz="1200" dirty="0"/>
              <a:t>10/ 3.3 x 10</a:t>
            </a:r>
            <a:r>
              <a:rPr lang="en-GB" sz="1200" baseline="30000" dirty="0"/>
              <a:t>-4</a:t>
            </a:r>
            <a:r>
              <a:rPr lang="en-GB" sz="1200" dirty="0"/>
              <a:t> =   30000 waves</a:t>
            </a:r>
          </a:p>
        </p:txBody>
      </p:sp>
      <p:sp>
        <p:nvSpPr>
          <p:cNvPr id="16" name="TextBox 15">
            <a:extLst>
              <a:ext uri="{FF2B5EF4-FFF2-40B4-BE49-F238E27FC236}">
                <a16:creationId xmlns:a16="http://schemas.microsoft.com/office/drawing/2014/main" id="{15934C53-9D50-127A-AF2A-8C5BB920DB51}"/>
              </a:ext>
            </a:extLst>
          </p:cNvPr>
          <p:cNvSpPr txBox="1"/>
          <p:nvPr/>
        </p:nvSpPr>
        <p:spPr>
          <a:xfrm>
            <a:off x="2333243" y="8411641"/>
            <a:ext cx="3609875" cy="276999"/>
          </a:xfrm>
          <a:prstGeom prst="rect">
            <a:avLst/>
          </a:prstGeom>
          <a:solidFill>
            <a:schemeClr val="bg1"/>
          </a:solidFill>
          <a:ln>
            <a:solidFill>
              <a:schemeClr val="tx1"/>
            </a:solidFill>
          </a:ln>
        </p:spPr>
        <p:txBody>
          <a:bodyPr wrap="square" rtlCol="0">
            <a:spAutoFit/>
          </a:bodyPr>
          <a:lstStyle/>
          <a:p>
            <a:r>
              <a:rPr lang="en-GB" sz="1200" dirty="0"/>
              <a:t>F = 60/T  </a:t>
            </a:r>
            <a:r>
              <a:rPr lang="el-GR" sz="1200" dirty="0"/>
              <a:t> </a:t>
            </a:r>
            <a:r>
              <a:rPr lang="en-GB" sz="1200" dirty="0"/>
              <a:t>60/ 3.3 x 10</a:t>
            </a:r>
            <a:r>
              <a:rPr lang="en-GB" sz="1200" baseline="30000" dirty="0"/>
              <a:t>-4</a:t>
            </a:r>
            <a:r>
              <a:rPr lang="en-GB" sz="1200" dirty="0"/>
              <a:t> =   180,000 waves</a:t>
            </a:r>
          </a:p>
        </p:txBody>
      </p:sp>
      <p:sp>
        <p:nvSpPr>
          <p:cNvPr id="17" name="TextBox 16">
            <a:extLst>
              <a:ext uri="{FF2B5EF4-FFF2-40B4-BE49-F238E27FC236}">
                <a16:creationId xmlns:a16="http://schemas.microsoft.com/office/drawing/2014/main" id="{AC1345D1-A44F-8CE3-D900-8B97D37C2426}"/>
              </a:ext>
            </a:extLst>
          </p:cNvPr>
          <p:cNvSpPr txBox="1"/>
          <p:nvPr/>
        </p:nvSpPr>
        <p:spPr>
          <a:xfrm>
            <a:off x="3514878" y="2807645"/>
            <a:ext cx="1801368" cy="1015663"/>
          </a:xfrm>
          <a:prstGeom prst="rect">
            <a:avLst/>
          </a:prstGeom>
          <a:solidFill>
            <a:schemeClr val="bg1"/>
          </a:solidFill>
          <a:ln>
            <a:solidFill>
              <a:schemeClr val="tx1"/>
            </a:solidFill>
          </a:ln>
        </p:spPr>
        <p:txBody>
          <a:bodyPr wrap="square" rtlCol="0">
            <a:spAutoFit/>
          </a:bodyPr>
          <a:lstStyle/>
          <a:p>
            <a:r>
              <a:rPr lang="en-GB" sz="1200" dirty="0"/>
              <a:t> </a:t>
            </a:r>
            <a:r>
              <a:rPr lang="el-GR" sz="1200" dirty="0"/>
              <a:t>λ</a:t>
            </a:r>
            <a:r>
              <a:rPr lang="en-GB" sz="1200" dirty="0"/>
              <a:t> = v /f</a:t>
            </a:r>
            <a:r>
              <a:rPr lang="el-GR" sz="1200" dirty="0"/>
              <a:t>​</a:t>
            </a:r>
          </a:p>
          <a:p>
            <a:endParaRPr lang="el-GR" sz="1200" dirty="0"/>
          </a:p>
          <a:p>
            <a:r>
              <a:rPr lang="el-GR" sz="1200" dirty="0"/>
              <a:t>   = </a:t>
            </a:r>
            <a:r>
              <a:rPr lang="en-GB" sz="1200" dirty="0"/>
              <a:t>4/54</a:t>
            </a:r>
          </a:p>
          <a:p>
            <a:endParaRPr lang="en-GB" sz="1200" dirty="0"/>
          </a:p>
          <a:p>
            <a:r>
              <a:rPr lang="en-GB" sz="1200" dirty="0"/>
              <a:t>   = 1.33m</a:t>
            </a:r>
          </a:p>
        </p:txBody>
      </p:sp>
      <p:sp>
        <p:nvSpPr>
          <p:cNvPr id="19" name="TextBox 18">
            <a:extLst>
              <a:ext uri="{FF2B5EF4-FFF2-40B4-BE49-F238E27FC236}">
                <a16:creationId xmlns:a16="http://schemas.microsoft.com/office/drawing/2014/main" id="{58A5A1B5-A841-190E-1EF8-C2B86706F130}"/>
              </a:ext>
            </a:extLst>
          </p:cNvPr>
          <p:cNvSpPr txBox="1"/>
          <p:nvPr/>
        </p:nvSpPr>
        <p:spPr>
          <a:xfrm>
            <a:off x="2918479" y="5793708"/>
            <a:ext cx="2539986" cy="276999"/>
          </a:xfrm>
          <a:prstGeom prst="rect">
            <a:avLst/>
          </a:prstGeom>
          <a:solidFill>
            <a:schemeClr val="bg1"/>
          </a:solidFill>
          <a:ln>
            <a:solidFill>
              <a:schemeClr val="tx1"/>
            </a:solidFill>
          </a:ln>
        </p:spPr>
        <p:txBody>
          <a:bodyPr wrap="square" rtlCol="0">
            <a:spAutoFit/>
          </a:bodyPr>
          <a:lstStyle/>
          <a:p>
            <a:r>
              <a:rPr lang="el-GR" sz="1200" dirty="0"/>
              <a:t>λ</a:t>
            </a:r>
            <a:r>
              <a:rPr lang="en-GB" sz="1200" dirty="0"/>
              <a:t> = v /f</a:t>
            </a:r>
            <a:r>
              <a:rPr lang="el-GR" sz="1200" dirty="0"/>
              <a:t>​</a:t>
            </a:r>
            <a:r>
              <a:rPr lang="en-GB" sz="1200" dirty="0"/>
              <a:t>    </a:t>
            </a:r>
            <a:r>
              <a:rPr lang="el-GR" sz="1200" dirty="0"/>
              <a:t> = </a:t>
            </a:r>
            <a:r>
              <a:rPr lang="en-GB" sz="1200" dirty="0"/>
              <a:t>2.4 / 2         = 1.2m</a:t>
            </a:r>
          </a:p>
        </p:txBody>
      </p:sp>
      <p:sp>
        <p:nvSpPr>
          <p:cNvPr id="20" name="TextBox 19">
            <a:extLst>
              <a:ext uri="{FF2B5EF4-FFF2-40B4-BE49-F238E27FC236}">
                <a16:creationId xmlns:a16="http://schemas.microsoft.com/office/drawing/2014/main" id="{82719FC9-CAAD-BAD7-E448-74B156D5C095}"/>
              </a:ext>
            </a:extLst>
          </p:cNvPr>
          <p:cNvSpPr txBox="1"/>
          <p:nvPr/>
        </p:nvSpPr>
        <p:spPr>
          <a:xfrm>
            <a:off x="3453424" y="6770299"/>
            <a:ext cx="2539986" cy="276999"/>
          </a:xfrm>
          <a:prstGeom prst="rect">
            <a:avLst/>
          </a:prstGeom>
          <a:solidFill>
            <a:schemeClr val="bg1"/>
          </a:solidFill>
          <a:ln>
            <a:solidFill>
              <a:schemeClr val="tx1"/>
            </a:solidFill>
          </a:ln>
        </p:spPr>
        <p:txBody>
          <a:bodyPr wrap="square" rtlCol="0">
            <a:spAutoFit/>
          </a:bodyPr>
          <a:lstStyle/>
          <a:p>
            <a:r>
              <a:rPr lang="el-GR" sz="1200" dirty="0"/>
              <a:t>λ</a:t>
            </a:r>
            <a:r>
              <a:rPr lang="en-GB" sz="1200" dirty="0"/>
              <a:t> = v /f</a:t>
            </a:r>
            <a:r>
              <a:rPr lang="el-GR" sz="1200" dirty="0"/>
              <a:t>​</a:t>
            </a:r>
            <a:r>
              <a:rPr lang="en-GB" sz="1200" dirty="0"/>
              <a:t>    </a:t>
            </a:r>
            <a:r>
              <a:rPr lang="el-GR" sz="1200" dirty="0"/>
              <a:t> = </a:t>
            </a:r>
            <a:r>
              <a:rPr lang="en-GB" sz="1200" dirty="0"/>
              <a:t>3000/ 3000      = 1m</a:t>
            </a:r>
          </a:p>
        </p:txBody>
      </p:sp>
      <p:sp>
        <p:nvSpPr>
          <p:cNvPr id="2" name="Slide Number Placeholder 1">
            <a:extLst>
              <a:ext uri="{FF2B5EF4-FFF2-40B4-BE49-F238E27FC236}">
                <a16:creationId xmlns:a16="http://schemas.microsoft.com/office/drawing/2014/main" id="{0E602497-C6A1-DF94-C2F9-1E80D836AD26}"/>
              </a:ext>
            </a:extLst>
          </p:cNvPr>
          <p:cNvSpPr>
            <a:spLocks noGrp="1"/>
          </p:cNvSpPr>
          <p:nvPr>
            <p:ph type="sldNum" sz="quarter" idx="12"/>
          </p:nvPr>
        </p:nvSpPr>
        <p:spPr/>
        <p:txBody>
          <a:bodyPr/>
          <a:lstStyle/>
          <a:p>
            <a:fld id="{A49C798E-A141-4728-B2C1-C020555BD9EF}" type="slidenum">
              <a:rPr lang="en-GB" smtClean="0"/>
              <a:t>27</a:t>
            </a:fld>
            <a:endParaRPr lang="en-GB"/>
          </a:p>
        </p:txBody>
      </p:sp>
    </p:spTree>
    <p:extLst>
      <p:ext uri="{BB962C8B-B14F-4D97-AF65-F5344CB8AC3E}">
        <p14:creationId xmlns:p14="http://schemas.microsoft.com/office/powerpoint/2010/main" val="1610788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Spaced Retrieval – Properties of waves</a:t>
            </a:r>
          </a:p>
          <a:p>
            <a:pPr>
              <a:lnSpc>
                <a:spcPct val="150000"/>
              </a:lnSpc>
            </a:pPr>
            <a:r>
              <a:rPr lang="en-GB" sz="1200" dirty="0">
                <a:solidFill>
                  <a:schemeClr val="tx1"/>
                </a:solidFill>
              </a:rPr>
              <a:t>We have used the wave equation which includes wave speed. </a:t>
            </a:r>
          </a:p>
          <a:p>
            <a:pPr>
              <a:lnSpc>
                <a:spcPct val="150000"/>
              </a:lnSpc>
            </a:pPr>
            <a:r>
              <a:rPr lang="en-GB" sz="1200" dirty="0">
                <a:solidFill>
                  <a:schemeClr val="tx1"/>
                </a:solidFill>
              </a:rPr>
              <a:t>1. What is the equation to determine the speed of a moving object?</a:t>
            </a:r>
          </a:p>
          <a:p>
            <a:pPr>
              <a:lnSpc>
                <a:spcPct val="150000"/>
              </a:lnSpc>
            </a:pPr>
            <a:r>
              <a:rPr lang="en-GB" sz="1200" dirty="0">
                <a:solidFill>
                  <a:schemeClr val="tx1"/>
                </a:solidFill>
              </a:rPr>
              <a:t>………………………………………………………………………………………………………………………………………………….…..……......…………………………………………………………………………………………………………………………………………….……..………….</a:t>
            </a:r>
          </a:p>
          <a:p>
            <a:pPr>
              <a:lnSpc>
                <a:spcPct val="150000"/>
              </a:lnSpc>
            </a:pPr>
            <a:r>
              <a:rPr lang="en-GB" sz="1200" dirty="0">
                <a:solidFill>
                  <a:schemeClr val="tx1"/>
                </a:solidFill>
              </a:rPr>
              <a:t>2. What are the units for each component of the equation?</a:t>
            </a:r>
          </a:p>
          <a:p>
            <a:pPr>
              <a:lnSpc>
                <a:spcPct val="150000"/>
              </a:lnSpc>
            </a:pPr>
            <a:r>
              <a:rPr lang="en-GB" sz="1200" dirty="0">
                <a:solidFill>
                  <a:schemeClr val="tx1"/>
                </a:solidFill>
              </a:rPr>
              <a:t>………………………………………………………………………………………………………………………………………………….…..……......…………………………………………………………………………………………………………………………………………….……..………….</a:t>
            </a:r>
          </a:p>
          <a:p>
            <a:pPr>
              <a:lnSpc>
                <a:spcPct val="150000"/>
              </a:lnSpc>
            </a:pPr>
            <a:r>
              <a:rPr lang="en-GB" sz="1200" dirty="0">
                <a:solidFill>
                  <a:schemeClr val="tx1"/>
                </a:solidFill>
              </a:rPr>
              <a:t>3. In a race, a horse travels 1280 metres in 80 seconds. What is the average speed of the horse?</a:t>
            </a:r>
          </a:p>
          <a:p>
            <a:pPr>
              <a:lnSpc>
                <a:spcPct val="150000"/>
              </a:lnSpc>
            </a:pPr>
            <a:r>
              <a:rPr lang="en-GB" sz="1200" dirty="0">
                <a:solidFill>
                  <a:schemeClr val="tx1"/>
                </a:solidFill>
              </a:rPr>
              <a:t>………………………………………………………………………………………………………………………………………………….…..……......…………………………………………………………………………………………………………………………………………….……..………….</a:t>
            </a:r>
          </a:p>
          <a:p>
            <a:pPr>
              <a:lnSpc>
                <a:spcPct val="150000"/>
              </a:lnSpc>
            </a:pPr>
            <a:r>
              <a:rPr lang="en-GB" sz="1200" dirty="0">
                <a:solidFill>
                  <a:schemeClr val="tx1"/>
                </a:solidFill>
              </a:rPr>
              <a:t>4.A cyclist rides at 40km/hour for 2.5 hours. How many kilometres does he ride? ………………………………………………………………………………………………………………………………………………….…..…….....</a:t>
            </a:r>
          </a:p>
          <a:p>
            <a:pPr>
              <a:lnSpc>
                <a:spcPct val="150000"/>
              </a:lnSpc>
            </a:pPr>
            <a:r>
              <a:rPr lang="en-GB" sz="1200" dirty="0">
                <a:solidFill>
                  <a:schemeClr val="tx1"/>
                </a:solidFill>
              </a:rPr>
              <a:t>5. A man needs to walk to work 3Km away. He walks at 1.5m/s. How long will it take him to get to work? ………………………………………………………………………………………………………………………………………………….…..……..... 6.If he rode his bike at 6m/s, how long would it take him?</a:t>
            </a:r>
          </a:p>
          <a:p>
            <a:pPr>
              <a:lnSpc>
                <a:spcPct val="150000"/>
              </a:lnSpc>
            </a:pPr>
            <a:r>
              <a:rPr lang="en-GB" sz="1200" dirty="0">
                <a:solidFill>
                  <a:schemeClr val="tx1"/>
                </a:solidFill>
              </a:rPr>
              <a:t>………………………………………………………………………………………………………………………………………………….…..……......…………………………………………………………………………………………………………………………………………….……..………….</a:t>
            </a:r>
          </a:p>
          <a:p>
            <a:pPr>
              <a:lnSpc>
                <a:spcPct val="150000"/>
              </a:lnSpc>
            </a:pPr>
            <a:r>
              <a:rPr lang="en-GB" sz="1200" dirty="0">
                <a:solidFill>
                  <a:schemeClr val="tx1"/>
                </a:solidFill>
              </a:rPr>
              <a:t>7. A person walks 100 metres North and then 10 metres South. Calculate the distance they travel &amp; their displacement. ………………………………………………………………………………………………………………………………………………….…..……......…………………………………………………………………………………………………………………………………………….……..………….</a:t>
            </a:r>
          </a:p>
          <a:p>
            <a:pPr>
              <a:lnSpc>
                <a:spcPct val="150000"/>
              </a:lnSpc>
            </a:pPr>
            <a:endParaRPr lang="en-GB" sz="1200" b="1" u="sng" dirty="0">
              <a:solidFill>
                <a:schemeClr val="tx1"/>
              </a:solidFill>
            </a:endParaRPr>
          </a:p>
        </p:txBody>
      </p:sp>
      <p:sp>
        <p:nvSpPr>
          <p:cNvPr id="5" name="TextBox 4">
            <a:extLst>
              <a:ext uri="{FF2B5EF4-FFF2-40B4-BE49-F238E27FC236}">
                <a16:creationId xmlns:a16="http://schemas.microsoft.com/office/drawing/2014/main" id="{AF455B21-D19E-4309-BCF5-56BA80402843}"/>
              </a:ext>
            </a:extLst>
          </p:cNvPr>
          <p:cNvSpPr txBox="1"/>
          <p:nvPr/>
        </p:nvSpPr>
        <p:spPr>
          <a:xfrm>
            <a:off x="3093139" y="1106299"/>
            <a:ext cx="3307653" cy="287804"/>
          </a:xfrm>
          <a:prstGeom prst="rect">
            <a:avLst/>
          </a:prstGeom>
          <a:solidFill>
            <a:schemeClr val="bg1"/>
          </a:solidFill>
          <a:ln>
            <a:solidFill>
              <a:schemeClr val="tx1"/>
            </a:solidFill>
          </a:ln>
        </p:spPr>
        <p:txBody>
          <a:bodyPr wrap="square" rtlCol="0">
            <a:spAutoFit/>
          </a:bodyPr>
          <a:lstStyle/>
          <a:p>
            <a:r>
              <a:rPr lang="en-GB" sz="1200" dirty="0"/>
              <a:t>Speed = distance travelled / time taken</a:t>
            </a:r>
          </a:p>
        </p:txBody>
      </p:sp>
      <p:sp>
        <p:nvSpPr>
          <p:cNvPr id="6" name="TextBox 5">
            <a:extLst>
              <a:ext uri="{FF2B5EF4-FFF2-40B4-BE49-F238E27FC236}">
                <a16:creationId xmlns:a16="http://schemas.microsoft.com/office/drawing/2014/main" id="{830BC54B-1319-3B2A-90D8-E395D17AB6A2}"/>
              </a:ext>
            </a:extLst>
          </p:cNvPr>
          <p:cNvSpPr txBox="1"/>
          <p:nvPr/>
        </p:nvSpPr>
        <p:spPr>
          <a:xfrm>
            <a:off x="2916843" y="2796049"/>
            <a:ext cx="3483949" cy="287804"/>
          </a:xfrm>
          <a:prstGeom prst="rect">
            <a:avLst/>
          </a:prstGeom>
          <a:solidFill>
            <a:schemeClr val="bg1"/>
          </a:solidFill>
          <a:ln>
            <a:solidFill>
              <a:schemeClr val="tx1"/>
            </a:solidFill>
          </a:ln>
        </p:spPr>
        <p:txBody>
          <a:bodyPr wrap="square" rtlCol="0">
            <a:spAutoFit/>
          </a:bodyPr>
          <a:lstStyle/>
          <a:p>
            <a:r>
              <a:rPr lang="en-GB" sz="1200" dirty="0"/>
              <a:t>S= d/t             1280/80                        = 16m/s</a:t>
            </a:r>
          </a:p>
        </p:txBody>
      </p:sp>
      <p:sp>
        <p:nvSpPr>
          <p:cNvPr id="7" name="TextBox 6">
            <a:extLst>
              <a:ext uri="{FF2B5EF4-FFF2-40B4-BE49-F238E27FC236}">
                <a16:creationId xmlns:a16="http://schemas.microsoft.com/office/drawing/2014/main" id="{C44987D9-A629-FA31-483A-3D20C5E5A9B8}"/>
              </a:ext>
            </a:extLst>
          </p:cNvPr>
          <p:cNvSpPr txBox="1"/>
          <p:nvPr/>
        </p:nvSpPr>
        <p:spPr>
          <a:xfrm>
            <a:off x="3428991" y="1852112"/>
            <a:ext cx="2737674" cy="646331"/>
          </a:xfrm>
          <a:prstGeom prst="rect">
            <a:avLst/>
          </a:prstGeom>
          <a:solidFill>
            <a:schemeClr val="bg1"/>
          </a:solidFill>
          <a:ln>
            <a:solidFill>
              <a:schemeClr val="tx1"/>
            </a:solidFill>
          </a:ln>
        </p:spPr>
        <p:txBody>
          <a:bodyPr wrap="square" rtlCol="0">
            <a:spAutoFit/>
          </a:bodyPr>
          <a:lstStyle/>
          <a:p>
            <a:r>
              <a:rPr lang="en-GB" sz="1200" dirty="0"/>
              <a:t>Speed = m/s  or km/hr</a:t>
            </a:r>
          </a:p>
          <a:p>
            <a:r>
              <a:rPr lang="en-GB" sz="1200" dirty="0"/>
              <a:t>Distance = m or km</a:t>
            </a:r>
          </a:p>
          <a:p>
            <a:r>
              <a:rPr lang="en-GB" sz="1200" dirty="0"/>
              <a:t>Time = s  or hr</a:t>
            </a:r>
          </a:p>
        </p:txBody>
      </p:sp>
      <p:sp>
        <p:nvSpPr>
          <p:cNvPr id="10" name="TextBox 9">
            <a:extLst>
              <a:ext uri="{FF2B5EF4-FFF2-40B4-BE49-F238E27FC236}">
                <a16:creationId xmlns:a16="http://schemas.microsoft.com/office/drawing/2014/main" id="{7BF29D22-8BA9-2FFC-E371-EB4FC8B197A3}"/>
              </a:ext>
            </a:extLst>
          </p:cNvPr>
          <p:cNvSpPr txBox="1"/>
          <p:nvPr/>
        </p:nvSpPr>
        <p:spPr>
          <a:xfrm>
            <a:off x="774699" y="6045500"/>
            <a:ext cx="5943601" cy="461665"/>
          </a:xfrm>
          <a:prstGeom prst="rect">
            <a:avLst/>
          </a:prstGeom>
          <a:solidFill>
            <a:schemeClr val="bg1"/>
          </a:solidFill>
          <a:ln>
            <a:solidFill>
              <a:schemeClr val="tx1"/>
            </a:solidFill>
          </a:ln>
        </p:spPr>
        <p:txBody>
          <a:bodyPr wrap="square" rtlCol="0">
            <a:spAutoFit/>
          </a:bodyPr>
          <a:lstStyle/>
          <a:p>
            <a:r>
              <a:rPr lang="en-GB" sz="1200" dirty="0"/>
              <a:t>Distance  = 100 + 10 = 110metres</a:t>
            </a:r>
          </a:p>
          <a:p>
            <a:r>
              <a:rPr lang="en-GB" sz="1200" dirty="0"/>
              <a:t>Displacement = 100 -10 = 90 metres</a:t>
            </a:r>
          </a:p>
        </p:txBody>
      </p:sp>
      <p:sp>
        <p:nvSpPr>
          <p:cNvPr id="13" name="TextBox 12">
            <a:extLst>
              <a:ext uri="{FF2B5EF4-FFF2-40B4-BE49-F238E27FC236}">
                <a16:creationId xmlns:a16="http://schemas.microsoft.com/office/drawing/2014/main" id="{21AC0789-A01C-721C-D48D-9E9DCC373134}"/>
              </a:ext>
            </a:extLst>
          </p:cNvPr>
          <p:cNvSpPr txBox="1"/>
          <p:nvPr/>
        </p:nvSpPr>
        <p:spPr>
          <a:xfrm>
            <a:off x="2690018" y="3533871"/>
            <a:ext cx="3483949" cy="287804"/>
          </a:xfrm>
          <a:prstGeom prst="rect">
            <a:avLst/>
          </a:prstGeom>
          <a:solidFill>
            <a:schemeClr val="bg1"/>
          </a:solidFill>
          <a:ln>
            <a:solidFill>
              <a:schemeClr val="tx1"/>
            </a:solidFill>
          </a:ln>
        </p:spPr>
        <p:txBody>
          <a:bodyPr wrap="square" rtlCol="0">
            <a:spAutoFit/>
          </a:bodyPr>
          <a:lstStyle/>
          <a:p>
            <a:r>
              <a:rPr lang="en-GB" sz="1200" dirty="0"/>
              <a:t>d= s x t                      40 x 2.5                        = 100K</a:t>
            </a:r>
          </a:p>
        </p:txBody>
      </p:sp>
      <p:sp>
        <p:nvSpPr>
          <p:cNvPr id="14" name="TextBox 13">
            <a:extLst>
              <a:ext uri="{FF2B5EF4-FFF2-40B4-BE49-F238E27FC236}">
                <a16:creationId xmlns:a16="http://schemas.microsoft.com/office/drawing/2014/main" id="{1403E1DA-C943-CB97-C937-7C9A0B469BCC}"/>
              </a:ext>
            </a:extLst>
          </p:cNvPr>
          <p:cNvSpPr txBox="1"/>
          <p:nvPr/>
        </p:nvSpPr>
        <p:spPr>
          <a:xfrm>
            <a:off x="1920240" y="5152424"/>
            <a:ext cx="4104375" cy="276999"/>
          </a:xfrm>
          <a:prstGeom prst="rect">
            <a:avLst/>
          </a:prstGeom>
          <a:solidFill>
            <a:schemeClr val="bg1"/>
          </a:solidFill>
          <a:ln>
            <a:solidFill>
              <a:schemeClr val="tx1"/>
            </a:solidFill>
          </a:ln>
        </p:spPr>
        <p:txBody>
          <a:bodyPr wrap="square" rtlCol="0">
            <a:spAutoFit/>
          </a:bodyPr>
          <a:lstStyle/>
          <a:p>
            <a:r>
              <a:rPr lang="en-GB" sz="1200" dirty="0"/>
              <a:t>T = d/s        3000 / 6       = 500s = 8minutes 18 seconds</a:t>
            </a:r>
          </a:p>
        </p:txBody>
      </p:sp>
      <p:sp>
        <p:nvSpPr>
          <p:cNvPr id="15" name="TextBox 14">
            <a:extLst>
              <a:ext uri="{FF2B5EF4-FFF2-40B4-BE49-F238E27FC236}">
                <a16:creationId xmlns:a16="http://schemas.microsoft.com/office/drawing/2014/main" id="{A1DD88AE-C355-72A2-73B4-5424ECF53B49}"/>
              </a:ext>
            </a:extLst>
          </p:cNvPr>
          <p:cNvSpPr txBox="1"/>
          <p:nvPr/>
        </p:nvSpPr>
        <p:spPr>
          <a:xfrm>
            <a:off x="2540666" y="4207390"/>
            <a:ext cx="3483949" cy="287804"/>
          </a:xfrm>
          <a:prstGeom prst="rect">
            <a:avLst/>
          </a:prstGeom>
          <a:solidFill>
            <a:schemeClr val="bg1"/>
          </a:solidFill>
          <a:ln>
            <a:solidFill>
              <a:schemeClr val="tx1"/>
            </a:solidFill>
          </a:ln>
        </p:spPr>
        <p:txBody>
          <a:bodyPr wrap="square" rtlCol="0">
            <a:spAutoFit/>
          </a:bodyPr>
          <a:lstStyle/>
          <a:p>
            <a:r>
              <a:rPr lang="en-GB" sz="1200" dirty="0"/>
              <a:t>T = d/s        3000 / 1.5       = 2000s = 33minutes</a:t>
            </a:r>
          </a:p>
        </p:txBody>
      </p:sp>
      <p:sp>
        <p:nvSpPr>
          <p:cNvPr id="2" name="Slide Number Placeholder 1">
            <a:extLst>
              <a:ext uri="{FF2B5EF4-FFF2-40B4-BE49-F238E27FC236}">
                <a16:creationId xmlns:a16="http://schemas.microsoft.com/office/drawing/2014/main" id="{B3891273-8E76-C721-8DCD-9EED078A6F3E}"/>
              </a:ext>
            </a:extLst>
          </p:cNvPr>
          <p:cNvSpPr>
            <a:spLocks noGrp="1"/>
          </p:cNvSpPr>
          <p:nvPr>
            <p:ph type="sldNum" sz="quarter" idx="12"/>
          </p:nvPr>
        </p:nvSpPr>
        <p:spPr/>
        <p:txBody>
          <a:bodyPr/>
          <a:lstStyle/>
          <a:p>
            <a:fld id="{A49C798E-A141-4728-B2C1-C020555BD9EF}" type="slidenum">
              <a:rPr lang="en-GB" smtClean="0"/>
              <a:t>28</a:t>
            </a:fld>
            <a:endParaRPr lang="en-GB"/>
          </a:p>
        </p:txBody>
      </p:sp>
    </p:spTree>
    <p:extLst>
      <p:ext uri="{BB962C8B-B14F-4D97-AF65-F5344CB8AC3E}">
        <p14:creationId xmlns:p14="http://schemas.microsoft.com/office/powerpoint/2010/main" val="854688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323385" y="770073"/>
            <a:ext cx="6211229" cy="8130303"/>
          </a:xfrm>
          <a:prstGeom prst="rect">
            <a:avLst/>
          </a:prstGeom>
          <a:noFill/>
        </p:spPr>
        <p:txBody>
          <a:bodyPr wrap="square">
            <a:spAutoFit/>
          </a:bodyPr>
          <a:lstStyle/>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Q1 (a)     A wave has a frequency of 1650 Hz and a wavelength of 0.200 m. Calculate the wave speed.</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Use the equation: wave speed = frequency × wavelength</a:t>
            </a:r>
          </a:p>
          <a:p>
            <a:pPr>
              <a:lnSpc>
                <a:spcPct val="150000"/>
              </a:lnSpc>
            </a:pPr>
            <a:r>
              <a:rPr lang="en-GB" sz="1200" dirty="0">
                <a:solidFill>
                  <a:schemeClr val="tx1"/>
                </a:solidFill>
              </a:rPr>
              <a:t>………………………………………………………………………………………………………………………………………………….…..……......……………………………………………………………………………………………………………………………………..   </a:t>
            </a:r>
            <a:r>
              <a:rPr lang="en-GB" sz="1200" dirty="0">
                <a:effectLst/>
                <a:ea typeface="Times New Roman" panose="02020603050405020304" pitchFamily="18" charset="0"/>
                <a:cs typeface="Times New Roman" panose="02020603050405020304" pitchFamily="18" charset="0"/>
              </a:rPr>
              <a:t>(2)</a:t>
            </a:r>
          </a:p>
          <a:p>
            <a:pPr>
              <a:lnSpc>
                <a:spcPct val="150000"/>
              </a:lnSpc>
            </a:pPr>
            <a:r>
              <a:rPr lang="en-GB" sz="1200" dirty="0">
                <a:effectLst/>
                <a:ea typeface="Times New Roman" panose="02020603050405020304" pitchFamily="18" charset="0"/>
                <a:cs typeface="Times New Roman" panose="02020603050405020304" pitchFamily="18" charset="0"/>
              </a:rPr>
              <a:t> A student uses a mobile phone app that displays sound waves.</a:t>
            </a:r>
          </a:p>
          <a:p>
            <a:pPr>
              <a:lnSpc>
                <a:spcPct val="150000"/>
              </a:lnSpc>
            </a:pPr>
            <a:r>
              <a:rPr lang="en-GB" sz="1200" dirty="0">
                <a:effectLst/>
                <a:ea typeface="Times New Roman" panose="02020603050405020304" pitchFamily="18" charset="0"/>
                <a:cs typeface="Times New Roman" panose="02020603050405020304" pitchFamily="18" charset="0"/>
              </a:rPr>
              <a:t>Figure 2 shows the student holding the mobile phone close to a loudspeaker</a:t>
            </a:r>
          </a:p>
          <a:p>
            <a:pPr>
              <a:lnSpc>
                <a:spcPct val="150000"/>
              </a:lnSpc>
            </a:pPr>
            <a:endParaRPr lang="en-GB" sz="1200" dirty="0">
              <a:ea typeface="Times New Roman" panose="02020603050405020304" pitchFamily="18" charset="0"/>
              <a:cs typeface="Times New Roman" panose="02020603050405020304" pitchFamily="18" charset="0"/>
            </a:endParaRPr>
          </a:p>
          <a:p>
            <a:pPr>
              <a:lnSpc>
                <a:spcPct val="150000"/>
              </a:lnSpc>
            </a:pPr>
            <a:endParaRPr lang="en-GB" sz="1200" dirty="0">
              <a:effectLst/>
              <a:ea typeface="Times New Roman" panose="02020603050405020304" pitchFamily="18" charset="0"/>
              <a:cs typeface="Times New Roman" panose="02020603050405020304" pitchFamily="18" charset="0"/>
            </a:endParaRPr>
          </a:p>
          <a:p>
            <a:pPr>
              <a:lnSpc>
                <a:spcPct val="150000"/>
              </a:lnSpc>
            </a:pPr>
            <a:endParaRPr lang="en-GB" sz="1200" dirty="0">
              <a:ea typeface="Times New Roman" panose="02020603050405020304" pitchFamily="18" charset="0"/>
              <a:cs typeface="Times New Roman" panose="02020603050405020304" pitchFamily="18" charset="0"/>
            </a:endParaRPr>
          </a:p>
          <a:p>
            <a:pPr>
              <a:lnSpc>
                <a:spcPct val="150000"/>
              </a:lnSpc>
            </a:pPr>
            <a:endParaRPr lang="en-GB" sz="1200" dirty="0">
              <a:effectLst/>
              <a:ea typeface="Times New Roman" panose="02020603050405020304" pitchFamily="18" charset="0"/>
              <a:cs typeface="Times New Roman" panose="02020603050405020304" pitchFamily="18" charset="0"/>
            </a:endParaRPr>
          </a:p>
          <a:p>
            <a:pPr>
              <a:lnSpc>
                <a:spcPct val="150000"/>
              </a:lnSpc>
            </a:pPr>
            <a:endParaRPr lang="en-GB" sz="1200" dirty="0">
              <a:ea typeface="Times New Roman" panose="02020603050405020304" pitchFamily="18" charset="0"/>
              <a:cs typeface="Times New Roman" panose="02020603050405020304" pitchFamily="18" charset="0"/>
            </a:endParaRPr>
          </a:p>
          <a:p>
            <a:pPr>
              <a:lnSpc>
                <a:spcPct val="150000"/>
              </a:lnSpc>
            </a:pPr>
            <a:endParaRPr lang="en-GB" sz="1200" dirty="0">
              <a:effectLst/>
              <a:ea typeface="Times New Roman" panose="02020603050405020304" pitchFamily="18" charset="0"/>
              <a:cs typeface="Times New Roman" panose="02020603050405020304" pitchFamily="18" charset="0"/>
            </a:endParaRPr>
          </a:p>
          <a:p>
            <a:pPr>
              <a:lnSpc>
                <a:spcPct val="150000"/>
              </a:lnSpc>
            </a:pPr>
            <a:endParaRPr lang="en-GB" sz="1200" dirty="0">
              <a:effectLst/>
              <a:ea typeface="Times New Roman" panose="02020603050405020304" pitchFamily="18" charset="0"/>
              <a:cs typeface="Times New Roman" panose="02020603050405020304" pitchFamily="18" charset="0"/>
            </a:endParaRPr>
          </a:p>
          <a:p>
            <a:pPr>
              <a:lnSpc>
                <a:spcPct val="150000"/>
              </a:lnSpc>
            </a:pPr>
            <a:r>
              <a:rPr lang="en-GB" sz="1200" dirty="0">
                <a:effectLst/>
                <a:ea typeface="Times New Roman" panose="02020603050405020304" pitchFamily="18" charset="0"/>
                <a:cs typeface="Times New Roman" panose="02020603050405020304" pitchFamily="18" charset="0"/>
              </a:rPr>
              <a:t>Figure 3 shows the wave pattern seen on the phone screen.</a:t>
            </a:r>
          </a:p>
          <a:p>
            <a:pPr>
              <a:lnSpc>
                <a:spcPct val="150000"/>
              </a:lnSpc>
            </a:pPr>
            <a:endParaRPr lang="en-GB" sz="1200" dirty="0">
              <a:ea typeface="Times New Roman" panose="02020603050405020304" pitchFamily="18" charset="0"/>
              <a:cs typeface="Times New Roman" panose="02020603050405020304" pitchFamily="18" charset="0"/>
            </a:endParaRPr>
          </a:p>
          <a:p>
            <a:pPr>
              <a:lnSpc>
                <a:spcPct val="150000"/>
              </a:lnSpc>
            </a:pPr>
            <a:endParaRPr lang="en-GB" sz="1200" dirty="0">
              <a:effectLst/>
              <a:ea typeface="Times New Roman" panose="02020603050405020304" pitchFamily="18" charset="0"/>
              <a:cs typeface="Times New Roman" panose="02020603050405020304" pitchFamily="18" charset="0"/>
            </a:endParaRPr>
          </a:p>
          <a:p>
            <a:pPr>
              <a:lnSpc>
                <a:spcPct val="150000"/>
              </a:lnSpc>
            </a:pPr>
            <a:endParaRPr lang="en-GB" sz="1200" dirty="0">
              <a:ea typeface="Times New Roman" panose="02020603050405020304" pitchFamily="18" charset="0"/>
              <a:cs typeface="Times New Roman" panose="02020603050405020304" pitchFamily="18" charset="0"/>
            </a:endParaRPr>
          </a:p>
          <a:p>
            <a:pPr>
              <a:lnSpc>
                <a:spcPct val="150000"/>
              </a:lnSpc>
            </a:pPr>
            <a:endParaRPr lang="en-GB" sz="1200" dirty="0">
              <a:effectLst/>
              <a:ea typeface="Times New Roman" panose="02020603050405020304" pitchFamily="18" charset="0"/>
              <a:cs typeface="Times New Roman" panose="02020603050405020304" pitchFamily="18" charset="0"/>
            </a:endParaRPr>
          </a:p>
          <a:p>
            <a:pPr>
              <a:lnSpc>
                <a:spcPct val="150000"/>
              </a:lnSpc>
            </a:pPr>
            <a:endParaRPr lang="en-GB" sz="1200" dirty="0">
              <a:ea typeface="Times New Roman" panose="02020603050405020304" pitchFamily="18" charset="0"/>
              <a:cs typeface="Times New Roman" panose="02020603050405020304" pitchFamily="18" charset="0"/>
            </a:endParaRPr>
          </a:p>
          <a:p>
            <a:pPr>
              <a:lnSpc>
                <a:spcPct val="150000"/>
              </a:lnSpc>
            </a:pPr>
            <a:endParaRPr lang="en-GB" sz="1200" dirty="0">
              <a:effectLst/>
              <a:ea typeface="Times New Roman" panose="02020603050405020304" pitchFamily="18" charset="0"/>
              <a:cs typeface="Times New Roman" panose="02020603050405020304" pitchFamily="18" charset="0"/>
            </a:endParaRPr>
          </a:p>
          <a:p>
            <a:pPr>
              <a:lnSpc>
                <a:spcPct val="150000"/>
              </a:lnSpc>
            </a:pPr>
            <a:endParaRPr lang="en-GB" sz="1200" dirty="0">
              <a:ea typeface="Times New Roman" panose="02020603050405020304" pitchFamily="18" charset="0"/>
              <a:cs typeface="Times New Roman" panose="02020603050405020304" pitchFamily="18" charset="0"/>
            </a:endParaRPr>
          </a:p>
          <a:p>
            <a:pPr>
              <a:lnSpc>
                <a:spcPct val="150000"/>
              </a:lnSpc>
            </a:pPr>
            <a:endParaRPr lang="en-GB" sz="1200" dirty="0">
              <a:effectLst/>
              <a:ea typeface="Times New Roman" panose="02020603050405020304" pitchFamily="18" charset="0"/>
              <a:cs typeface="Times New Roman" panose="02020603050405020304" pitchFamily="18" charset="0"/>
            </a:endParaRPr>
          </a:p>
          <a:p>
            <a:pPr>
              <a:lnSpc>
                <a:spcPct val="150000"/>
              </a:lnSpc>
            </a:pPr>
            <a:r>
              <a:rPr lang="en-GB" sz="1200" dirty="0">
                <a:ea typeface="Times New Roman" panose="02020603050405020304" pitchFamily="18" charset="0"/>
                <a:cs typeface="Times New Roman" panose="02020603050405020304" pitchFamily="18" charset="0"/>
              </a:rPr>
              <a:t>(b</a:t>
            </a:r>
            <a:r>
              <a:rPr lang="en-GB" sz="1200" dirty="0">
                <a:effectLst/>
                <a:ea typeface="Times New Roman" panose="02020603050405020304" pitchFamily="18" charset="0"/>
                <a:cs typeface="Times New Roman" panose="02020603050405020304" pitchFamily="18" charset="0"/>
              </a:rPr>
              <a:t>)     What is the period of the wave shown in Figure 3?</a:t>
            </a:r>
          </a:p>
          <a:p>
            <a:pPr>
              <a:lnSpc>
                <a:spcPct val="150000"/>
              </a:lnSpc>
            </a:pPr>
            <a:r>
              <a:rPr lang="en-GB" sz="1200" dirty="0">
                <a:effectLst/>
                <a:ea typeface="Times New Roman" panose="02020603050405020304" pitchFamily="18" charset="0"/>
                <a:cs typeface="Times New Roman" panose="02020603050405020304" pitchFamily="18" charset="0"/>
              </a:rPr>
              <a:t>Tick (✓) one box.</a:t>
            </a:r>
          </a:p>
          <a:p>
            <a:pPr>
              <a:lnSpc>
                <a:spcPct val="150000"/>
              </a:lnSpc>
            </a:pPr>
            <a:endParaRPr lang="en-GB" sz="1200" dirty="0">
              <a:effectLst/>
              <a:ea typeface="Times New Roman" panose="02020603050405020304" pitchFamily="18" charset="0"/>
              <a:cs typeface="Times New Roman" panose="02020603050405020304" pitchFamily="18" charset="0"/>
            </a:endParaRPr>
          </a:p>
          <a:p>
            <a:pPr>
              <a:lnSpc>
                <a:spcPct val="150000"/>
              </a:lnSpc>
            </a:pPr>
            <a:endParaRPr lang="en-GB" sz="1200" dirty="0">
              <a:effectLst/>
              <a:ea typeface="Times New Roman" panose="02020603050405020304" pitchFamily="18" charset="0"/>
              <a:cs typeface="Times New Roman" panose="02020603050405020304" pitchFamily="18" charset="0"/>
            </a:endParaRPr>
          </a:p>
          <a:p>
            <a:pPr algn="r">
              <a:lnSpc>
                <a:spcPct val="115000"/>
              </a:lnSpc>
              <a:spcAft>
                <a:spcPts val="1000"/>
              </a:spcAft>
            </a:pPr>
            <a:endParaRPr lang="en-GB" sz="1200" dirty="0">
              <a:effectLst/>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4B2159A-44E9-2581-AE57-68E3C00AB386}"/>
              </a:ext>
            </a:extLst>
          </p:cNvPr>
          <p:cNvSpPr txBox="1"/>
          <p:nvPr/>
        </p:nvSpPr>
        <p:spPr>
          <a:xfrm>
            <a:off x="3428999" y="1877959"/>
            <a:ext cx="2179717" cy="646331"/>
          </a:xfrm>
          <a:prstGeom prst="rect">
            <a:avLst/>
          </a:prstGeom>
          <a:solidFill>
            <a:schemeClr val="bg1"/>
          </a:solidFill>
          <a:ln>
            <a:solidFill>
              <a:schemeClr val="tx1"/>
            </a:solidFill>
          </a:ln>
        </p:spPr>
        <p:txBody>
          <a:bodyPr wrap="square" rtlCol="0">
            <a:spAutoFit/>
          </a:bodyPr>
          <a:lstStyle/>
          <a:p>
            <a:r>
              <a:rPr lang="en-GB" sz="1200" dirty="0"/>
              <a:t>a)  v = 1650 × 0.200    1</a:t>
            </a:r>
          </a:p>
          <a:p>
            <a:r>
              <a:rPr lang="en-GB" sz="1200" dirty="0"/>
              <a:t>v = 330 (m/s)                      1</a:t>
            </a:r>
          </a:p>
          <a:p>
            <a:endParaRPr lang="en-GB" sz="1200" dirty="0"/>
          </a:p>
        </p:txBody>
      </p:sp>
      <p:pic>
        <p:nvPicPr>
          <p:cNvPr id="7" name="Picture 6">
            <a:extLst>
              <a:ext uri="{FF2B5EF4-FFF2-40B4-BE49-F238E27FC236}">
                <a16:creationId xmlns:a16="http://schemas.microsoft.com/office/drawing/2014/main" id="{BDE0D146-418E-9256-1230-F43EFD50D097}"/>
              </a:ext>
            </a:extLst>
          </p:cNvPr>
          <p:cNvPicPr>
            <a:picLocks noChangeAspect="1"/>
          </p:cNvPicPr>
          <p:nvPr/>
        </p:nvPicPr>
        <p:blipFill>
          <a:blip r:embed="rId2"/>
          <a:stretch>
            <a:fillRect/>
          </a:stretch>
        </p:blipFill>
        <p:spPr>
          <a:xfrm>
            <a:off x="1686482" y="3034001"/>
            <a:ext cx="2647714" cy="1753053"/>
          </a:xfrm>
          <a:prstGeom prst="rect">
            <a:avLst/>
          </a:prstGeom>
        </p:spPr>
      </p:pic>
      <p:pic>
        <p:nvPicPr>
          <p:cNvPr id="12" name="Picture 11">
            <a:extLst>
              <a:ext uri="{FF2B5EF4-FFF2-40B4-BE49-F238E27FC236}">
                <a16:creationId xmlns:a16="http://schemas.microsoft.com/office/drawing/2014/main" id="{824109A5-6AF2-2A79-0CCE-4949894EBF86}"/>
              </a:ext>
            </a:extLst>
          </p:cNvPr>
          <p:cNvPicPr>
            <a:picLocks noChangeAspect="1"/>
          </p:cNvPicPr>
          <p:nvPr/>
        </p:nvPicPr>
        <p:blipFill>
          <a:blip r:embed="rId3"/>
          <a:stretch>
            <a:fillRect/>
          </a:stretch>
        </p:blipFill>
        <p:spPr>
          <a:xfrm>
            <a:off x="862396" y="5435921"/>
            <a:ext cx="4434840" cy="1753053"/>
          </a:xfrm>
          <a:prstGeom prst="rect">
            <a:avLst/>
          </a:prstGeom>
        </p:spPr>
      </p:pic>
      <p:pic>
        <p:nvPicPr>
          <p:cNvPr id="14" name="Picture 13">
            <a:extLst>
              <a:ext uri="{FF2B5EF4-FFF2-40B4-BE49-F238E27FC236}">
                <a16:creationId xmlns:a16="http://schemas.microsoft.com/office/drawing/2014/main" id="{597B7506-3B7B-01BA-E54E-2D3CA9EE60EB}"/>
              </a:ext>
            </a:extLst>
          </p:cNvPr>
          <p:cNvPicPr>
            <a:picLocks noChangeAspect="1"/>
          </p:cNvPicPr>
          <p:nvPr/>
        </p:nvPicPr>
        <p:blipFill>
          <a:blip r:embed="rId4"/>
          <a:stretch>
            <a:fillRect/>
          </a:stretch>
        </p:blipFill>
        <p:spPr>
          <a:xfrm>
            <a:off x="800099" y="8042780"/>
            <a:ext cx="5257800" cy="662293"/>
          </a:xfrm>
          <a:prstGeom prst="rect">
            <a:avLst/>
          </a:prstGeom>
        </p:spPr>
      </p:pic>
      <p:sp>
        <p:nvSpPr>
          <p:cNvPr id="15" name="TextBox 14">
            <a:extLst>
              <a:ext uri="{FF2B5EF4-FFF2-40B4-BE49-F238E27FC236}">
                <a16:creationId xmlns:a16="http://schemas.microsoft.com/office/drawing/2014/main" id="{032A626B-26D4-370E-7C57-BC2DFB5C1402}"/>
              </a:ext>
            </a:extLst>
          </p:cNvPr>
          <p:cNvSpPr txBox="1"/>
          <p:nvPr/>
        </p:nvSpPr>
        <p:spPr>
          <a:xfrm>
            <a:off x="5757274" y="7096004"/>
            <a:ext cx="646568" cy="461665"/>
          </a:xfrm>
          <a:prstGeom prst="rect">
            <a:avLst/>
          </a:prstGeom>
          <a:solidFill>
            <a:schemeClr val="bg1"/>
          </a:solidFill>
          <a:ln>
            <a:solidFill>
              <a:schemeClr val="tx1"/>
            </a:solidFill>
          </a:ln>
        </p:spPr>
        <p:txBody>
          <a:bodyPr wrap="square" rtlCol="0">
            <a:spAutoFit/>
          </a:bodyPr>
          <a:lstStyle/>
          <a:p>
            <a:r>
              <a:rPr lang="en-GB" sz="1200" dirty="0"/>
              <a:t>0.004s</a:t>
            </a:r>
          </a:p>
          <a:p>
            <a:endParaRPr lang="en-GB" sz="1200" dirty="0"/>
          </a:p>
        </p:txBody>
      </p:sp>
      <p:sp>
        <p:nvSpPr>
          <p:cNvPr id="3" name="Slide Number Placeholder 2">
            <a:extLst>
              <a:ext uri="{FF2B5EF4-FFF2-40B4-BE49-F238E27FC236}">
                <a16:creationId xmlns:a16="http://schemas.microsoft.com/office/drawing/2014/main" id="{5D05BF14-65C2-44BE-D057-F35AC0B69009}"/>
              </a:ext>
            </a:extLst>
          </p:cNvPr>
          <p:cNvSpPr>
            <a:spLocks noGrp="1"/>
          </p:cNvSpPr>
          <p:nvPr>
            <p:ph type="sldNum" sz="quarter" idx="12"/>
          </p:nvPr>
        </p:nvSpPr>
        <p:spPr/>
        <p:txBody>
          <a:bodyPr/>
          <a:lstStyle/>
          <a:p>
            <a:fld id="{A49C798E-A141-4728-B2C1-C020555BD9EF}" type="slidenum">
              <a:rPr lang="en-GB" smtClean="0"/>
              <a:t>29</a:t>
            </a:fld>
            <a:endParaRPr lang="en-GB"/>
          </a:p>
        </p:txBody>
      </p:sp>
    </p:spTree>
    <p:extLst>
      <p:ext uri="{BB962C8B-B14F-4D97-AF65-F5344CB8AC3E}">
        <p14:creationId xmlns:p14="http://schemas.microsoft.com/office/powerpoint/2010/main" val="3472699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2333405838"/>
              </p:ext>
            </p:extLst>
          </p:nvPr>
        </p:nvGraphicFramePr>
        <p:xfrm>
          <a:off x="273050" y="436499"/>
          <a:ext cx="6311899" cy="305308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 VOCABULARY LIST</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Amplitude</a:t>
                      </a:r>
                    </a:p>
                  </a:txBody>
                  <a:tcPr/>
                </a:tc>
                <a:tc>
                  <a:txBody>
                    <a:bodyPr/>
                    <a:lstStyle/>
                    <a:p>
                      <a:r>
                        <a:rPr lang="en-GB" sz="1200" dirty="0"/>
                        <a:t>The distance from a peak to the zero position of a wave. </a:t>
                      </a:r>
                    </a:p>
                  </a:txBody>
                  <a:tcPr/>
                </a:tc>
                <a:extLst>
                  <a:ext uri="{0D108BD9-81ED-4DB2-BD59-A6C34878D82A}">
                    <a16:rowId xmlns:a16="http://schemas.microsoft.com/office/drawing/2014/main" val="3986441415"/>
                  </a:ext>
                </a:extLst>
              </a:tr>
              <a:tr h="370840">
                <a:tc>
                  <a:txBody>
                    <a:bodyPr/>
                    <a:lstStyle/>
                    <a:p>
                      <a:r>
                        <a:rPr lang="en-GB" sz="1200" dirty="0"/>
                        <a:t>Frequency</a:t>
                      </a:r>
                    </a:p>
                  </a:txBody>
                  <a:tcPr/>
                </a:tc>
                <a:tc>
                  <a:txBody>
                    <a:bodyPr/>
                    <a:lstStyle/>
                    <a:p>
                      <a:r>
                        <a:rPr lang="en-GB" sz="1200" dirty="0"/>
                        <a:t>The number of complete waves that pass a point in a given time.</a:t>
                      </a:r>
                    </a:p>
                  </a:txBody>
                  <a:tcPr/>
                </a:tc>
                <a:extLst>
                  <a:ext uri="{0D108BD9-81ED-4DB2-BD59-A6C34878D82A}">
                    <a16:rowId xmlns:a16="http://schemas.microsoft.com/office/drawing/2014/main" val="3135617624"/>
                  </a:ext>
                </a:extLst>
              </a:tr>
              <a:tr h="370840">
                <a:tc>
                  <a:txBody>
                    <a:bodyPr/>
                    <a:lstStyle/>
                    <a:p>
                      <a:r>
                        <a:rPr lang="en-GB" sz="1200" dirty="0"/>
                        <a:t>Time period</a:t>
                      </a:r>
                    </a:p>
                  </a:txBody>
                  <a:tcPr/>
                </a:tc>
                <a:tc>
                  <a:txBody>
                    <a:bodyPr/>
                    <a:lstStyle/>
                    <a:p>
                      <a:r>
                        <a:rPr lang="en-GB" sz="1200" dirty="0"/>
                        <a:t>Time taken for one complete wave to pass.</a:t>
                      </a:r>
                    </a:p>
                  </a:txBody>
                  <a:tcPr/>
                </a:tc>
                <a:extLst>
                  <a:ext uri="{0D108BD9-81ED-4DB2-BD59-A6C34878D82A}">
                    <a16:rowId xmlns:a16="http://schemas.microsoft.com/office/drawing/2014/main" val="4092558228"/>
                  </a:ext>
                </a:extLst>
              </a:tr>
              <a:tr h="370840">
                <a:tc>
                  <a:txBody>
                    <a:bodyPr/>
                    <a:lstStyle/>
                    <a:p>
                      <a:r>
                        <a:rPr lang="en-GB" sz="1200" dirty="0"/>
                        <a:t>Ray diagram</a:t>
                      </a:r>
                    </a:p>
                  </a:txBody>
                  <a:tcPr/>
                </a:tc>
                <a:tc>
                  <a:txBody>
                    <a:bodyPr/>
                    <a:lstStyle/>
                    <a:p>
                      <a:r>
                        <a:rPr lang="en-GB" sz="1200" dirty="0"/>
                        <a:t>A ray diagram is a representation of the possible paths light can take to get from one place to another. </a:t>
                      </a:r>
                    </a:p>
                  </a:txBody>
                  <a:tcPr/>
                </a:tc>
                <a:extLst>
                  <a:ext uri="{0D108BD9-81ED-4DB2-BD59-A6C34878D82A}">
                    <a16:rowId xmlns:a16="http://schemas.microsoft.com/office/drawing/2014/main" val="1426963129"/>
                  </a:ext>
                </a:extLst>
              </a:tr>
              <a:tr h="370840">
                <a:tc>
                  <a:txBody>
                    <a:bodyPr/>
                    <a:lstStyle/>
                    <a:p>
                      <a:r>
                        <a:rPr lang="en-GB" sz="1200" dirty="0"/>
                        <a:t>Normal line</a:t>
                      </a:r>
                    </a:p>
                  </a:txBody>
                  <a:tcPr/>
                </a:tc>
                <a:tc>
                  <a:txBody>
                    <a:bodyPr/>
                    <a:lstStyle/>
                    <a:p>
                      <a:r>
                        <a:rPr lang="en-GB" sz="1200" dirty="0"/>
                        <a:t>A line drawn perpendicular to a surface. </a:t>
                      </a:r>
                    </a:p>
                  </a:txBody>
                  <a:tcPr/>
                </a:tc>
                <a:extLst>
                  <a:ext uri="{0D108BD9-81ED-4DB2-BD59-A6C34878D82A}">
                    <a16:rowId xmlns:a16="http://schemas.microsoft.com/office/drawing/2014/main" val="3157404479"/>
                  </a:ext>
                </a:extLst>
              </a:tr>
              <a:tr h="370840">
                <a:tc>
                  <a:txBody>
                    <a:bodyPr/>
                    <a:lstStyle/>
                    <a:p>
                      <a:r>
                        <a:rPr lang="en-GB" sz="1200" dirty="0"/>
                        <a:t>Incident ray. </a:t>
                      </a:r>
                    </a:p>
                  </a:txBody>
                  <a:tcPr/>
                </a:tc>
                <a:tc>
                  <a:txBody>
                    <a:bodyPr/>
                    <a:lstStyle/>
                    <a:p>
                      <a:r>
                        <a:rPr lang="en-GB" sz="1200" dirty="0"/>
                        <a:t>A ray of light that falls on any surface. </a:t>
                      </a:r>
                    </a:p>
                  </a:txBody>
                  <a:tcPr/>
                </a:tc>
                <a:extLst>
                  <a:ext uri="{0D108BD9-81ED-4DB2-BD59-A6C34878D82A}">
                    <a16:rowId xmlns:a16="http://schemas.microsoft.com/office/drawing/2014/main" val="3912206560"/>
                  </a:ext>
                </a:extLst>
              </a:tr>
              <a:tr h="370840">
                <a:tc>
                  <a:txBody>
                    <a:bodyPr/>
                    <a:lstStyle/>
                    <a:p>
                      <a:r>
                        <a:rPr lang="en-GB" sz="1200" dirty="0"/>
                        <a:t>Reflected ray. </a:t>
                      </a:r>
                    </a:p>
                  </a:txBody>
                  <a:tcPr/>
                </a:tc>
                <a:tc>
                  <a:txBody>
                    <a:bodyPr/>
                    <a:lstStyle/>
                    <a:p>
                      <a:r>
                        <a:rPr lang="en-GB" sz="1200" dirty="0"/>
                        <a:t>A ray of light that is reflected from a surface. </a:t>
                      </a:r>
                    </a:p>
                  </a:txBody>
                  <a:tcPr/>
                </a:tc>
                <a:extLst>
                  <a:ext uri="{0D108BD9-81ED-4DB2-BD59-A6C34878D82A}">
                    <a16:rowId xmlns:a16="http://schemas.microsoft.com/office/drawing/2014/main" val="1975452583"/>
                  </a:ext>
                </a:extLst>
              </a:tr>
            </a:tbl>
          </a:graphicData>
        </a:graphic>
      </p:graphicFrame>
      <p:graphicFrame>
        <p:nvGraphicFramePr>
          <p:cNvPr id="8" name="Table 8">
            <a:extLst>
              <a:ext uri="{FF2B5EF4-FFF2-40B4-BE49-F238E27FC236}">
                <a16:creationId xmlns:a16="http://schemas.microsoft.com/office/drawing/2014/main" id="{5FDAAFC0-68A0-07E8-6BB1-F2A3B55AD167}"/>
              </a:ext>
            </a:extLst>
          </p:cNvPr>
          <p:cNvGraphicFramePr>
            <a:graphicFrameLocks noGrp="1"/>
          </p:cNvGraphicFramePr>
          <p:nvPr>
            <p:extLst>
              <p:ext uri="{D42A27DB-BD31-4B8C-83A1-F6EECF244321}">
                <p14:modId xmlns:p14="http://schemas.microsoft.com/office/powerpoint/2010/main" val="3712234425"/>
              </p:ext>
            </p:extLst>
          </p:nvPr>
        </p:nvGraphicFramePr>
        <p:xfrm>
          <a:off x="273046" y="3735578"/>
          <a:ext cx="3051275" cy="4302760"/>
        </p:xfrm>
        <a:graphic>
          <a:graphicData uri="http://schemas.openxmlformats.org/drawingml/2006/table">
            <a:tbl>
              <a:tblPr firstRow="1" bandRow="1">
                <a:tableStyleId>{5940675A-B579-460E-94D1-54222C63F5DA}</a:tableStyleId>
              </a:tblPr>
              <a:tblGrid>
                <a:gridCol w="3051275">
                  <a:extLst>
                    <a:ext uri="{9D8B030D-6E8A-4147-A177-3AD203B41FA5}">
                      <a16:colId xmlns:a16="http://schemas.microsoft.com/office/drawing/2014/main" val="2976228114"/>
                    </a:ext>
                  </a:extLst>
                </a:gridCol>
              </a:tblGrid>
              <a:tr h="370840">
                <a:tc>
                  <a:txBody>
                    <a:bodyPr/>
                    <a:lstStyle/>
                    <a:p>
                      <a:pPr algn="ctr">
                        <a:lnSpc>
                          <a:spcPct val="150000"/>
                        </a:lnSpc>
                      </a:pPr>
                      <a:r>
                        <a:rPr lang="en-GB" sz="1200" b="1" dirty="0"/>
                        <a:t>EXPECTATIONS</a:t>
                      </a:r>
                    </a:p>
                  </a:txBody>
                  <a:tcPr>
                    <a:solidFill>
                      <a:schemeClr val="bg1">
                        <a:lumMod val="85000"/>
                      </a:schemeClr>
                    </a:solidFill>
                  </a:tcPr>
                </a:tc>
                <a:extLst>
                  <a:ext uri="{0D108BD9-81ED-4DB2-BD59-A6C34878D82A}">
                    <a16:rowId xmlns:a16="http://schemas.microsoft.com/office/drawing/2014/main" val="3028398464"/>
                  </a:ext>
                </a:extLst>
              </a:tr>
              <a:tr h="370840">
                <a:tc>
                  <a:txBody>
                    <a:bodyPr/>
                    <a:lstStyle/>
                    <a:p>
                      <a:pPr marL="171450" indent="-171450">
                        <a:lnSpc>
                          <a:spcPct val="100000"/>
                        </a:lnSpc>
                        <a:buFont typeface="Arial" panose="020B0604020202020204" pitchFamily="34" charset="0"/>
                        <a:buChar char="•"/>
                      </a:pPr>
                      <a:r>
                        <a:rPr lang="en-GB" sz="1200" dirty="0"/>
                        <a:t>Always write in black or blue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use a ruler for straight lines.</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If you make a mistake, cross it out with a single line. </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draw diagrams, tables and graphs in pencil with a ruler if necessary</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mark and correct your work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Respond to any feedback your teacher gives you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Take pride in your work, make it neat!</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All tasks should be completed in silence and by yourself unless your teacher tells you otherwise.</a:t>
                      </a:r>
                    </a:p>
                  </a:txBody>
                  <a:tcPr/>
                </a:tc>
                <a:extLst>
                  <a:ext uri="{0D108BD9-81ED-4DB2-BD59-A6C34878D82A}">
                    <a16:rowId xmlns:a16="http://schemas.microsoft.com/office/drawing/2014/main" val="3417920731"/>
                  </a:ext>
                </a:extLst>
              </a:tr>
            </a:tbl>
          </a:graphicData>
        </a:graphic>
      </p:graphicFrame>
      <p:sp>
        <p:nvSpPr>
          <p:cNvPr id="10" name="TextBox 9">
            <a:extLst>
              <a:ext uri="{FF2B5EF4-FFF2-40B4-BE49-F238E27FC236}">
                <a16:creationId xmlns:a16="http://schemas.microsoft.com/office/drawing/2014/main" id="{F300DC32-B022-3472-86EF-65C9B1ACEFCA}"/>
              </a:ext>
            </a:extLst>
          </p:cNvPr>
          <p:cNvSpPr txBox="1"/>
          <p:nvPr/>
        </p:nvSpPr>
        <p:spPr>
          <a:xfrm>
            <a:off x="3428999" y="3735578"/>
            <a:ext cx="3051275" cy="2357697"/>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a:t>
            </a:r>
          </a:p>
          <a:p>
            <a:pPr>
              <a:lnSpc>
                <a:spcPct val="150000"/>
              </a:lnSpc>
            </a:pPr>
            <a:r>
              <a:rPr lang="en-GB" sz="1600" b="1" u="sng" dirty="0">
                <a:latin typeface="Calibri Light" panose="020F0302020204030204" pitchFamily="34" charset="0"/>
                <a:cs typeface="Calibri Light" panose="020F0302020204030204" pitchFamily="34" charset="0"/>
              </a:rPr>
              <a:t>P</a:t>
            </a:r>
            <a:r>
              <a:rPr lang="en-GB" sz="1600" dirty="0">
                <a:latin typeface="Calibri Light" panose="020F0302020204030204" pitchFamily="34" charset="0"/>
                <a:cs typeface="Calibri Light" panose="020F0302020204030204" pitchFamily="34" charset="0"/>
              </a:rPr>
              <a:t>unctuation and grammar</a:t>
            </a:r>
          </a:p>
          <a:p>
            <a:pPr>
              <a:lnSpc>
                <a:spcPct val="150000"/>
              </a:lnSpc>
            </a:pPr>
            <a:r>
              <a:rPr lang="en-GB" sz="1600" b="1" u="sng" dirty="0">
                <a:latin typeface="Calibri Light" panose="020F0302020204030204" pitchFamily="34" charset="0"/>
                <a:cs typeface="Calibri Light" panose="020F0302020204030204" pitchFamily="34" charset="0"/>
              </a:rPr>
              <a:t>R</a:t>
            </a:r>
            <a:r>
              <a:rPr lang="en-GB" sz="1600" dirty="0">
                <a:latin typeface="Calibri Light" panose="020F0302020204030204" pitchFamily="34" charset="0"/>
                <a:cs typeface="Calibri Light" panose="020F0302020204030204" pitchFamily="34" charset="0"/>
              </a:rPr>
              <a:t>uler and pencil for diagrams</a:t>
            </a:r>
          </a:p>
          <a:p>
            <a:pPr>
              <a:lnSpc>
                <a:spcPct val="150000"/>
              </a:lnSpc>
            </a:pPr>
            <a:r>
              <a:rPr lang="en-GB" sz="1600" b="1" u="sng" dirty="0">
                <a:latin typeface="Calibri Light" panose="020F0302020204030204" pitchFamily="34" charset="0"/>
                <a:cs typeface="Calibri Light" panose="020F0302020204030204" pitchFamily="34" charset="0"/>
              </a:rPr>
              <a:t>O</a:t>
            </a:r>
            <a:r>
              <a:rPr lang="en-GB" sz="1600" dirty="0">
                <a:latin typeface="Calibri Light" panose="020F0302020204030204" pitchFamily="34" charset="0"/>
                <a:cs typeface="Calibri Light" panose="020F0302020204030204" pitchFamily="34" charset="0"/>
              </a:rPr>
              <a:t>utstanding effort every lesson</a:t>
            </a:r>
          </a:p>
          <a:p>
            <a:pPr>
              <a:lnSpc>
                <a:spcPct val="150000"/>
              </a:lnSpc>
            </a:pPr>
            <a:r>
              <a:rPr lang="en-GB" sz="1600" b="1" u="sng" dirty="0">
                <a:latin typeface="Calibri Light" panose="020F0302020204030204" pitchFamily="34" charset="0"/>
                <a:cs typeface="Calibri Light" panose="020F0302020204030204" pitchFamily="34" charset="0"/>
              </a:rPr>
              <a:t>U</a:t>
            </a:r>
            <a:r>
              <a:rPr lang="en-GB" sz="1600" dirty="0">
                <a:latin typeface="Calibri Light" panose="020F0302020204030204" pitchFamily="34" charset="0"/>
                <a:cs typeface="Calibri Light" panose="020F0302020204030204" pitchFamily="34" charset="0"/>
              </a:rPr>
              <a:t>nderline date and title</a:t>
            </a:r>
          </a:p>
          <a:p>
            <a:pPr>
              <a:lnSpc>
                <a:spcPct val="150000"/>
              </a:lnSpc>
            </a:pPr>
            <a:r>
              <a:rPr lang="en-GB" sz="1600" b="1" u="sng" dirty="0">
                <a:latin typeface="Calibri Light" panose="020F0302020204030204" pitchFamily="34" charset="0"/>
                <a:cs typeface="Calibri Light" panose="020F0302020204030204" pitchFamily="34" charset="0"/>
              </a:rPr>
              <a:t>D</a:t>
            </a:r>
            <a:r>
              <a:rPr lang="en-GB" sz="1600" dirty="0">
                <a:latin typeface="Calibri Light" panose="020F0302020204030204" pitchFamily="34" charset="0"/>
                <a:cs typeface="Calibri Light" panose="020F0302020204030204" pitchFamily="34" charset="0"/>
              </a:rPr>
              <a:t>ates and titles every lesson</a:t>
            </a:r>
          </a:p>
        </p:txBody>
      </p:sp>
      <p:sp>
        <p:nvSpPr>
          <p:cNvPr id="11" name="TextBox 10">
            <a:extLst>
              <a:ext uri="{FF2B5EF4-FFF2-40B4-BE49-F238E27FC236}">
                <a16:creationId xmlns:a16="http://schemas.microsoft.com/office/drawing/2014/main" id="{1C4F8BFB-563A-7BF9-6844-2AEA1536526A}"/>
              </a:ext>
            </a:extLst>
          </p:cNvPr>
          <p:cNvSpPr txBox="1"/>
          <p:nvPr/>
        </p:nvSpPr>
        <p:spPr>
          <a:xfrm>
            <a:off x="3428998" y="6235917"/>
            <a:ext cx="3051275" cy="1800493"/>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 FRIDAY</a:t>
            </a:r>
          </a:p>
          <a:p>
            <a:r>
              <a:rPr lang="en-GB" sz="1400" dirty="0">
                <a:latin typeface="Calibri Light" panose="020F0302020204030204" pitchFamily="34" charset="0"/>
                <a:cs typeface="Calibri Light" panose="020F0302020204030204" pitchFamily="34" charset="0"/>
              </a:rPr>
              <a:t>Any piece of work you complete, which meets our PROUD expectations can be taken to the PROUD station during Friday lunchtime. Show your work to a member of SLT and receive a sweet treat!</a:t>
            </a:r>
          </a:p>
        </p:txBody>
      </p:sp>
      <p:sp>
        <p:nvSpPr>
          <p:cNvPr id="3" name="Slide Number Placeholder 2">
            <a:extLst>
              <a:ext uri="{FF2B5EF4-FFF2-40B4-BE49-F238E27FC236}">
                <a16:creationId xmlns:a16="http://schemas.microsoft.com/office/drawing/2014/main" id="{01E73117-2314-908D-1C85-1E9CBCA5682E}"/>
              </a:ext>
            </a:extLst>
          </p:cNvPr>
          <p:cNvSpPr>
            <a:spLocks noGrp="1"/>
          </p:cNvSpPr>
          <p:nvPr>
            <p:ph type="sldNum" sz="quarter" idx="12"/>
          </p:nvPr>
        </p:nvSpPr>
        <p:spPr/>
        <p:txBody>
          <a:bodyPr/>
          <a:lstStyle/>
          <a:p>
            <a:fld id="{A49C798E-A141-4728-B2C1-C020555BD9EF}" type="slidenum">
              <a:rPr lang="en-GB" smtClean="0"/>
              <a:t>3</a:t>
            </a:fld>
            <a:endParaRPr lang="en-GB"/>
          </a:p>
        </p:txBody>
      </p:sp>
    </p:spTree>
    <p:extLst>
      <p:ext uri="{BB962C8B-B14F-4D97-AF65-F5344CB8AC3E}">
        <p14:creationId xmlns:p14="http://schemas.microsoft.com/office/powerpoint/2010/main" val="279181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323386" y="203200"/>
            <a:ext cx="6211229" cy="7578357"/>
          </a:xfrm>
          <a:prstGeom prst="rect">
            <a:avLst/>
          </a:prstGeom>
          <a:noFill/>
        </p:spPr>
        <p:txBody>
          <a:bodyPr wrap="square">
            <a:spAutoFit/>
          </a:bodyPr>
          <a:lstStyle/>
          <a:p>
            <a:pPr>
              <a:lnSpc>
                <a:spcPct val="150000"/>
              </a:lnSpc>
              <a:spcBef>
                <a:spcPts val="1200"/>
              </a:spcBef>
              <a:spcAft>
                <a:spcPts val="1000"/>
              </a:spcAft>
            </a:pPr>
            <a:br>
              <a:rPr lang="en-US" sz="1400" b="1" dirty="0">
                <a:effectLst/>
                <a:latin typeface="Arial" panose="020B0604020202020204" pitchFamily="34" charset="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(c</a:t>
            </a:r>
            <a:r>
              <a:rPr lang="en-GB" sz="1200" dirty="0">
                <a:effectLst/>
                <a:ea typeface="Times New Roman" panose="02020603050405020304" pitchFamily="18" charset="0"/>
                <a:cs typeface="Times New Roman" panose="02020603050405020304" pitchFamily="18" charset="0"/>
              </a:rPr>
              <a:t>)      Determine the frequency of the wave shown in Figure 3.</a:t>
            </a:r>
          </a:p>
          <a:p>
            <a:pPr>
              <a:lnSpc>
                <a:spcPct val="150000"/>
              </a:lnSpc>
              <a:spcBef>
                <a:spcPts val="1200"/>
              </a:spcBef>
              <a:spcAft>
                <a:spcPts val="1000"/>
              </a:spcAft>
            </a:pPr>
            <a:r>
              <a:rPr lang="en-US" sz="1200" dirty="0">
                <a:effectLst/>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Frequency = …………………   Hz      (3)</a:t>
            </a:r>
          </a:p>
          <a:p>
            <a:pPr>
              <a:lnSpc>
                <a:spcPct val="115000"/>
              </a:lnSpc>
              <a:spcAft>
                <a:spcPts val="1000"/>
              </a:spcAft>
            </a:pPr>
            <a:r>
              <a:rPr lang="en-GB" sz="1200" b="1" dirty="0">
                <a:solidFill>
                  <a:srgbClr val="000000"/>
                </a:solidFill>
                <a:effectLst/>
                <a:ea typeface="Times New Roman" panose="02020603050405020304" pitchFamily="18" charset="0"/>
                <a:cs typeface="Times New Roman" panose="02020603050405020304" pitchFamily="18" charset="0"/>
              </a:rPr>
              <a:t>Q2.</a:t>
            </a:r>
            <a:endParaRPr lang="en-GB" sz="1200" dirty="0">
              <a:effectLst/>
              <a:ea typeface="Times New Roman" panose="02020603050405020304" pitchFamily="18" charset="0"/>
              <a:cs typeface="Times New Roman" panose="02020603050405020304" pitchFamily="18" charset="0"/>
            </a:endParaRPr>
          </a:p>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(a) Write down the equation that links frequency, wave speed and wavelength.</a:t>
            </a:r>
          </a:p>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Equation………………………………………………………………………………………………………………………………(1)</a:t>
            </a:r>
          </a:p>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(b)     A baby monitor has a sensor unit that transmits an image of the baby and the noises the baby makes to a monitor unit. The signals for a baby monitor unit are transmitted as electromagnetic waves with a wavelength of 0.125 m.</a:t>
            </a:r>
          </a:p>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Wave speed of electromagnetic waves = 3 × 10</a:t>
            </a:r>
            <a:r>
              <a:rPr lang="en-GB" sz="1200" baseline="30000" dirty="0">
                <a:effectLst/>
                <a:ea typeface="Times New Roman" panose="02020603050405020304" pitchFamily="18" charset="0"/>
                <a:cs typeface="Times New Roman" panose="02020603050405020304" pitchFamily="18" charset="0"/>
              </a:rPr>
              <a:t>8</a:t>
            </a:r>
            <a:r>
              <a:rPr lang="en-GB" sz="1200" dirty="0">
                <a:effectLst/>
                <a:ea typeface="Times New Roman" panose="02020603050405020304" pitchFamily="18" charset="0"/>
                <a:cs typeface="Times New Roman" panose="02020603050405020304" pitchFamily="18" charset="0"/>
              </a:rPr>
              <a:t> m / s</a:t>
            </a:r>
          </a:p>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Calculate the frequency of the signal.</a:t>
            </a:r>
          </a:p>
          <a:p>
            <a:pPr>
              <a:lnSpc>
                <a:spcPct val="150000"/>
              </a:lnSpc>
              <a:spcBef>
                <a:spcPts val="1200"/>
              </a:spcBef>
              <a:spcAft>
                <a:spcPts val="1000"/>
              </a:spcAft>
            </a:pPr>
            <a:r>
              <a:rPr lang="en-US" sz="1200" dirty="0">
                <a:effectLst/>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cs typeface="Times New Roman" panose="02020603050405020304" pitchFamily="18" charset="0"/>
            </a:endParaRPr>
          </a:p>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Frequency = __________________ Hz         (3)</a:t>
            </a:r>
          </a:p>
          <a:p>
            <a:pPr>
              <a:lnSpc>
                <a:spcPct val="115000"/>
              </a:lnSpc>
              <a:spcAft>
                <a:spcPts val="1000"/>
              </a:spcAft>
            </a:pPr>
            <a:endParaRPr lang="en-GB" sz="1200" dirty="0">
              <a:effectLst/>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D1B02E5-9543-B6C1-3268-8483AA206138}"/>
              </a:ext>
            </a:extLst>
          </p:cNvPr>
          <p:cNvSpPr txBox="1"/>
          <p:nvPr/>
        </p:nvSpPr>
        <p:spPr>
          <a:xfrm>
            <a:off x="2121717" y="3214479"/>
            <a:ext cx="3593133" cy="718658"/>
          </a:xfrm>
          <a:prstGeom prst="rect">
            <a:avLst/>
          </a:prstGeom>
          <a:solidFill>
            <a:schemeClr val="bg1"/>
          </a:solidFill>
          <a:ln>
            <a:solidFill>
              <a:schemeClr val="tx1"/>
            </a:solidFill>
          </a:ln>
        </p:spPr>
        <p:txBody>
          <a:bodyPr wrap="square" rtlCol="0">
            <a:spAutoFit/>
          </a:bodyPr>
          <a:lstStyle/>
          <a:p>
            <a:pPr>
              <a:lnSpc>
                <a:spcPct val="107000"/>
              </a:lnSpc>
              <a:spcBef>
                <a:spcPts val="1200"/>
              </a:spcBef>
              <a:spcAft>
                <a:spcPts val="800"/>
              </a:spcAft>
            </a:pPr>
            <a:r>
              <a:rPr lang="en-GB" sz="1200" dirty="0"/>
              <a:t>M2.(a)</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a:effectLst/>
                <a:ea typeface="Times New Roman" panose="02020603050405020304" pitchFamily="18" charset="0"/>
                <a:cs typeface="Times New Roman" panose="02020603050405020304" pitchFamily="18" charset="0"/>
              </a:rPr>
              <a:t> wave speed = frequency × wavelength</a:t>
            </a:r>
          </a:p>
          <a:p>
            <a:pPr>
              <a:lnSpc>
                <a:spcPct val="107000"/>
              </a:lnSpc>
              <a:spcBef>
                <a:spcPts val="300"/>
              </a:spcBef>
              <a:spcAft>
                <a:spcPts val="800"/>
              </a:spcAft>
            </a:pPr>
            <a:r>
              <a:rPr lang="en-GB" sz="1200" i="1" dirty="0">
                <a:effectLst/>
                <a:ea typeface="Times New Roman" panose="02020603050405020304" pitchFamily="18" charset="0"/>
                <a:cs typeface="Times New Roman" panose="02020603050405020304" pitchFamily="18" charset="0"/>
              </a:rPr>
              <a:t>accept v = f λ</a:t>
            </a:r>
          </a:p>
        </p:txBody>
      </p:sp>
      <p:sp>
        <p:nvSpPr>
          <p:cNvPr id="7" name="TextBox 6">
            <a:extLst>
              <a:ext uri="{FF2B5EF4-FFF2-40B4-BE49-F238E27FC236}">
                <a16:creationId xmlns:a16="http://schemas.microsoft.com/office/drawing/2014/main" id="{156D282E-47CB-D4D9-D543-180CBF2E0B72}"/>
              </a:ext>
            </a:extLst>
          </p:cNvPr>
          <p:cNvSpPr txBox="1"/>
          <p:nvPr/>
        </p:nvSpPr>
        <p:spPr>
          <a:xfrm>
            <a:off x="3002326" y="951626"/>
            <a:ext cx="2676098" cy="1569660"/>
          </a:xfrm>
          <a:prstGeom prst="rect">
            <a:avLst/>
          </a:prstGeom>
          <a:solidFill>
            <a:schemeClr val="bg1"/>
          </a:solidFill>
          <a:ln>
            <a:solidFill>
              <a:schemeClr val="tx1"/>
            </a:solidFill>
          </a:ln>
        </p:spPr>
        <p:txBody>
          <a:bodyPr wrap="square" rtlCol="0">
            <a:spAutoFit/>
          </a:bodyPr>
          <a:lstStyle/>
          <a:p>
            <a:r>
              <a:rPr lang="en-GB" sz="1200" dirty="0"/>
              <a:t>(c )</a:t>
            </a:r>
          </a:p>
          <a:p>
            <a:r>
              <a:rPr lang="en-GB" sz="1200" dirty="0"/>
              <a:t>0.004 =  1/f</a:t>
            </a:r>
          </a:p>
          <a:p>
            <a:r>
              <a:rPr lang="en-GB" sz="1200" dirty="0"/>
              <a:t>allow </a:t>
            </a:r>
            <a:r>
              <a:rPr lang="en-GB" sz="1200" dirty="0" err="1"/>
              <a:t>ecf</a:t>
            </a:r>
            <a:r>
              <a:rPr lang="en-GB" sz="1200" dirty="0"/>
              <a:t> from question (b)    1</a:t>
            </a:r>
          </a:p>
          <a:p>
            <a:r>
              <a:rPr lang="en-GB" sz="1200" dirty="0"/>
              <a:t>  </a:t>
            </a:r>
          </a:p>
          <a:p>
            <a:r>
              <a:rPr lang="en-GB" sz="1200" dirty="0"/>
              <a:t>frequency =  1/0.004              1</a:t>
            </a:r>
          </a:p>
          <a:p>
            <a:endParaRPr lang="en-GB" sz="1200" dirty="0"/>
          </a:p>
          <a:p>
            <a:r>
              <a:rPr lang="en-GB" sz="1200" dirty="0"/>
              <a:t>F = 250 (Hz)                             1</a:t>
            </a:r>
          </a:p>
          <a:p>
            <a:endParaRPr lang="en-GB" sz="1200" dirty="0"/>
          </a:p>
        </p:txBody>
      </p:sp>
      <p:sp>
        <p:nvSpPr>
          <p:cNvPr id="5" name="TextBox 4">
            <a:extLst>
              <a:ext uri="{FF2B5EF4-FFF2-40B4-BE49-F238E27FC236}">
                <a16:creationId xmlns:a16="http://schemas.microsoft.com/office/drawing/2014/main" id="{05CB2F2B-B182-DA50-A3E3-EDF78EC49B16}"/>
              </a:ext>
            </a:extLst>
          </p:cNvPr>
          <p:cNvSpPr txBox="1"/>
          <p:nvPr/>
        </p:nvSpPr>
        <p:spPr>
          <a:xfrm>
            <a:off x="3265673" y="5486096"/>
            <a:ext cx="3107695" cy="1485407"/>
          </a:xfrm>
          <a:prstGeom prst="rect">
            <a:avLst/>
          </a:prstGeom>
          <a:solidFill>
            <a:schemeClr val="bg1"/>
          </a:solidFill>
          <a:ln>
            <a:solidFill>
              <a:schemeClr val="tx1"/>
            </a:solidFill>
          </a:ln>
        </p:spPr>
        <p:txBody>
          <a:bodyPr wrap="square" rtlCol="0">
            <a:spAutoFit/>
          </a:bodyPr>
          <a:lstStyle/>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(b)     3 × 10</a:t>
            </a:r>
            <a:r>
              <a:rPr lang="en-GB" sz="1200" baseline="30000" dirty="0">
                <a:effectLst/>
                <a:ea typeface="Times New Roman" panose="02020603050405020304" pitchFamily="18" charset="0"/>
                <a:cs typeface="Times New Roman" panose="02020603050405020304" pitchFamily="18" charset="0"/>
              </a:rPr>
              <a:t>8</a:t>
            </a:r>
            <a:r>
              <a:rPr lang="en-GB" sz="1200" dirty="0">
                <a:effectLst/>
                <a:ea typeface="Times New Roman" panose="02020603050405020304" pitchFamily="18" charset="0"/>
                <a:cs typeface="Times New Roman" panose="02020603050405020304" pitchFamily="18" charset="0"/>
              </a:rPr>
              <a:t> = f × 0.125                                  </a:t>
            </a:r>
            <a:r>
              <a:rPr lang="en-GB" sz="1200" b="1" dirty="0">
                <a:effectLst/>
                <a:ea typeface="Times New Roman" panose="02020603050405020304" pitchFamily="18" charset="0"/>
                <a:cs typeface="Times New Roman" panose="02020603050405020304" pitchFamily="18" charset="0"/>
              </a:rPr>
              <a:t>1</a:t>
            </a: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f = 3 × 10</a:t>
            </a:r>
            <a:r>
              <a:rPr lang="en-GB" sz="1200" baseline="30000" dirty="0">
                <a:effectLst/>
                <a:ea typeface="Times New Roman" panose="02020603050405020304" pitchFamily="18" charset="0"/>
                <a:cs typeface="Times New Roman" panose="02020603050405020304" pitchFamily="18" charset="0"/>
              </a:rPr>
              <a:t>8</a:t>
            </a:r>
            <a:r>
              <a:rPr lang="en-GB" sz="1200" dirty="0">
                <a:effectLst/>
                <a:ea typeface="Times New Roman" panose="02020603050405020304" pitchFamily="18" charset="0"/>
                <a:cs typeface="Times New Roman" panose="02020603050405020304" pitchFamily="18" charset="0"/>
              </a:rPr>
              <a:t> / 0.125                                            </a:t>
            </a:r>
            <a:r>
              <a:rPr lang="en-GB" sz="1200" b="1" dirty="0">
                <a:effectLst/>
                <a:ea typeface="Times New Roman" panose="02020603050405020304" pitchFamily="18" charset="0"/>
                <a:cs typeface="Times New Roman" panose="02020603050405020304" pitchFamily="18" charset="0"/>
              </a:rPr>
              <a:t>1</a:t>
            </a: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f = 2.4 × 10</a:t>
            </a:r>
            <a:r>
              <a:rPr lang="en-GB" sz="1200" baseline="30000" dirty="0">
                <a:effectLst/>
                <a:ea typeface="Times New Roman" panose="02020603050405020304" pitchFamily="18" charset="0"/>
                <a:cs typeface="Times New Roman" panose="02020603050405020304" pitchFamily="18" charset="0"/>
              </a:rPr>
              <a:t>9</a:t>
            </a:r>
            <a:r>
              <a:rPr lang="en-GB" sz="1200" dirty="0">
                <a:effectLst/>
                <a:ea typeface="Times New Roman" panose="02020603050405020304" pitchFamily="18" charset="0"/>
                <a:cs typeface="Times New Roman" panose="02020603050405020304" pitchFamily="18" charset="0"/>
              </a:rPr>
              <a:t> (Hz)                                             </a:t>
            </a:r>
            <a:r>
              <a:rPr lang="en-GB" sz="1200" b="1" dirty="0">
                <a:effectLst/>
                <a:ea typeface="Times New Roman" panose="02020603050405020304" pitchFamily="18" charset="0"/>
                <a:cs typeface="Times New Roman" panose="02020603050405020304" pitchFamily="18" charset="0"/>
              </a:rPr>
              <a:t>1</a:t>
            </a:r>
            <a:endParaRPr lang="en-GB" sz="1200" dirty="0">
              <a:effectLst/>
              <a:ea typeface="Times New Roman" panose="02020603050405020304" pitchFamily="18" charset="0"/>
              <a:cs typeface="Times New Roman" panose="02020603050405020304" pitchFamily="18" charset="0"/>
            </a:endParaRPr>
          </a:p>
          <a:p>
            <a:endParaRPr lang="en-GB" sz="1200" dirty="0"/>
          </a:p>
        </p:txBody>
      </p:sp>
      <p:sp>
        <p:nvSpPr>
          <p:cNvPr id="6" name="Slide Number Placeholder 5">
            <a:extLst>
              <a:ext uri="{FF2B5EF4-FFF2-40B4-BE49-F238E27FC236}">
                <a16:creationId xmlns:a16="http://schemas.microsoft.com/office/drawing/2014/main" id="{1E6FACDF-EFE6-19DD-19BD-10DD4F157EA1}"/>
              </a:ext>
            </a:extLst>
          </p:cNvPr>
          <p:cNvSpPr>
            <a:spLocks noGrp="1"/>
          </p:cNvSpPr>
          <p:nvPr>
            <p:ph type="sldNum" sz="quarter" idx="12"/>
          </p:nvPr>
        </p:nvSpPr>
        <p:spPr/>
        <p:txBody>
          <a:bodyPr/>
          <a:lstStyle/>
          <a:p>
            <a:fld id="{A49C798E-A141-4728-B2C1-C020555BD9EF}" type="slidenum">
              <a:rPr lang="en-GB" smtClean="0"/>
              <a:t>30</a:t>
            </a:fld>
            <a:endParaRPr lang="en-GB"/>
          </a:p>
        </p:txBody>
      </p:sp>
    </p:spTree>
    <p:extLst>
      <p:ext uri="{BB962C8B-B14F-4D97-AF65-F5344CB8AC3E}">
        <p14:creationId xmlns:p14="http://schemas.microsoft.com/office/powerpoint/2010/main" val="910729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136487"/>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216726" y="534768"/>
            <a:ext cx="6211229" cy="841268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lang="en-US" sz="1400" b="1" dirty="0">
                <a:effectLst/>
                <a:latin typeface="Arial" panose="020B0604020202020204" pitchFamily="34" charset="0"/>
                <a:ea typeface="Times New Roman" panose="02020603050405020304" pitchFamily="18" charset="0"/>
                <a:cs typeface="Times New Roman" panose="02020603050405020304" pitchFamily="18" charset="0"/>
              </a:rPr>
            </a:b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Q3. </a:t>
            </a:r>
            <a:r>
              <a:rPr lang="en-US" sz="1400" dirty="0">
                <a:ea typeface="Times New Roman" panose="02020603050405020304" pitchFamily="18" charset="0"/>
                <a:cs typeface="Times New Roman" panose="02020603050405020304" pitchFamily="18" charset="0"/>
              </a:rPr>
              <a:t>(a</a:t>
            </a:r>
            <a:r>
              <a:rPr lang="en-GB" sz="1200" dirty="0">
                <a:effectLst/>
                <a:ea typeface="Times New Roman" panose="02020603050405020304" pitchFamily="18" charset="0"/>
                <a:cs typeface="Times New Roman" panose="02020603050405020304" pitchFamily="18" charset="0"/>
              </a:rPr>
              <a:t>) </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Figure 1</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shows a longitudinal wave.</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(a)  What do the labels A and B on Figure 1 represent?  Choose answers from the box.</a:t>
            </a:r>
          </a:p>
          <a:p>
            <a:pPr>
              <a:lnSpc>
                <a:spcPct val="150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r>
              <a:rPr lang="en-GB" sz="1200" dirty="0">
                <a:ea typeface="Times New Roman" panose="02020603050405020304" pitchFamily="18" charset="0"/>
                <a:cs typeface="Times New Roman" panose="02020603050405020304" pitchFamily="18" charset="0"/>
              </a:rPr>
              <a:t>A = ……………………………………………………….        B = ………………………………………………………   (2)</a:t>
            </a:r>
          </a:p>
          <a:p>
            <a:pPr>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(b)  The wave shown in Figure 1 has a frequency of 4.0 kHz . Calculate the period of the wave.</a:t>
            </a:r>
          </a:p>
          <a:p>
            <a:pPr>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Give the unit.</a:t>
            </a:r>
          </a:p>
          <a:p>
            <a:pPr>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 ……………………………………………………………………………………………………………………………………………………………………………………………………………………………………………………………………………………………………………..</a:t>
            </a:r>
          </a:p>
          <a:p>
            <a:pPr>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Period = __________________       Unit = ………………………………………….         (4)</a:t>
            </a:r>
          </a:p>
          <a:p>
            <a:pPr>
              <a:lnSpc>
                <a:spcPct val="150000"/>
              </a:lnSpc>
              <a:spcBef>
                <a:spcPts val="1200"/>
              </a:spcBef>
              <a:spcAft>
                <a:spcPts val="1000"/>
              </a:spcAft>
            </a:pPr>
            <a:r>
              <a:rPr lang="en-GB" sz="1200" dirty="0">
                <a:latin typeface="Arial" panose="020B0604020202020204" pitchFamily="34" charset="0"/>
                <a:ea typeface="Times New Roman" panose="02020603050405020304" pitchFamily="18" charset="0"/>
                <a:cs typeface="Times New Roman" panose="02020603050405020304" pitchFamily="18" charset="0"/>
              </a:rPr>
              <a:t>(c) </a:t>
            </a:r>
            <a:r>
              <a:rPr lang="en-GB" sz="1200" dirty="0">
                <a:effectLst/>
                <a:ea typeface="Times New Roman" panose="02020603050405020304" pitchFamily="18" charset="0"/>
                <a:cs typeface="Times New Roman" panose="02020603050405020304" pitchFamily="18" charset="0"/>
              </a:rPr>
              <a:t>Sound waves are longitudinal.</a:t>
            </a:r>
          </a:p>
          <a:p>
            <a:pPr>
              <a:lnSpc>
                <a:spcPct val="107000"/>
              </a:lnSpc>
              <a:spcBef>
                <a:spcPts val="1200"/>
              </a:spcBef>
              <a:spcAft>
                <a:spcPts val="800"/>
              </a:spcAft>
            </a:pPr>
            <a:r>
              <a:rPr lang="en-GB" sz="1200" b="1" dirty="0">
                <a:effectLst/>
                <a:ea typeface="Times New Roman" panose="02020603050405020304" pitchFamily="18" charset="0"/>
                <a:cs typeface="Times New Roman" panose="02020603050405020304" pitchFamily="18" charset="0"/>
              </a:rPr>
              <a:t>Figure 2</a:t>
            </a:r>
            <a:r>
              <a:rPr lang="en-GB" sz="1200" dirty="0">
                <a:effectLst/>
                <a:ea typeface="Times New Roman" panose="02020603050405020304" pitchFamily="18" charset="0"/>
                <a:cs typeface="Times New Roman" panose="02020603050405020304" pitchFamily="18" charset="0"/>
              </a:rPr>
              <a:t> shows how the speed of sound varies with the temperature of the air.</a:t>
            </a:r>
          </a:p>
          <a:p>
            <a:pPr>
              <a:lnSpc>
                <a:spcPct val="107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nSpc>
                <a:spcPct val="115000"/>
              </a:lnSpc>
              <a:spcAft>
                <a:spcPts val="1000"/>
              </a:spcAft>
            </a:pPr>
            <a:endParaRPr lang="en-GB" sz="1200" dirty="0">
              <a:effectLst/>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D1B02E5-9543-B6C1-3268-8483AA206138}"/>
              </a:ext>
            </a:extLst>
          </p:cNvPr>
          <p:cNvSpPr txBox="1"/>
          <p:nvPr/>
        </p:nvSpPr>
        <p:spPr>
          <a:xfrm>
            <a:off x="3409298" y="4911374"/>
            <a:ext cx="2241555" cy="1643527"/>
          </a:xfrm>
          <a:prstGeom prst="rect">
            <a:avLst/>
          </a:prstGeom>
          <a:solidFill>
            <a:schemeClr val="bg1"/>
          </a:solidFill>
          <a:ln>
            <a:solidFill>
              <a:schemeClr val="tx1"/>
            </a:solidFill>
          </a:ln>
        </p:spPr>
        <p:txBody>
          <a:bodyPr wrap="square" rtlCol="0">
            <a:spAutoFit/>
          </a:bodyPr>
          <a:lstStyle/>
          <a:p>
            <a:pPr>
              <a:lnSpc>
                <a:spcPct val="107000"/>
              </a:lnSpc>
              <a:spcBef>
                <a:spcPts val="1200"/>
              </a:spcBef>
              <a:spcAft>
                <a:spcPts val="800"/>
              </a:spcAft>
            </a:pPr>
            <a:r>
              <a:rPr lang="en-GB" sz="1200" dirty="0"/>
              <a:t>(b)  f = 4000 Hz                       1</a:t>
            </a:r>
          </a:p>
          <a:p>
            <a:pPr>
              <a:lnSpc>
                <a:spcPct val="107000"/>
              </a:lnSpc>
              <a:spcBef>
                <a:spcPts val="1200"/>
              </a:spcBef>
              <a:spcAft>
                <a:spcPts val="800"/>
              </a:spcAft>
            </a:pPr>
            <a:r>
              <a:rPr lang="en-GB" sz="1200" dirty="0"/>
              <a:t>T =  1 / 4000                               1</a:t>
            </a:r>
          </a:p>
          <a:p>
            <a:pPr>
              <a:lnSpc>
                <a:spcPct val="107000"/>
              </a:lnSpc>
              <a:spcBef>
                <a:spcPts val="1200"/>
              </a:spcBef>
              <a:spcAft>
                <a:spcPts val="800"/>
              </a:spcAft>
            </a:pPr>
            <a:r>
              <a:rPr lang="en-GB" sz="1200" dirty="0"/>
              <a:t>T = 0.00025                                 1</a:t>
            </a:r>
          </a:p>
          <a:p>
            <a:pPr>
              <a:lnSpc>
                <a:spcPct val="107000"/>
              </a:lnSpc>
              <a:spcBef>
                <a:spcPts val="1200"/>
              </a:spcBef>
              <a:spcAft>
                <a:spcPts val="800"/>
              </a:spcAft>
            </a:pPr>
            <a:r>
              <a:rPr lang="en-GB" sz="1200" dirty="0"/>
              <a:t>seconds or s                                1</a:t>
            </a:r>
          </a:p>
        </p:txBody>
      </p:sp>
      <p:sp>
        <p:nvSpPr>
          <p:cNvPr id="7" name="TextBox 6">
            <a:extLst>
              <a:ext uri="{FF2B5EF4-FFF2-40B4-BE49-F238E27FC236}">
                <a16:creationId xmlns:a16="http://schemas.microsoft.com/office/drawing/2014/main" id="{156D282E-47CB-D4D9-D543-180CBF2E0B72}"/>
              </a:ext>
            </a:extLst>
          </p:cNvPr>
          <p:cNvSpPr txBox="1"/>
          <p:nvPr/>
        </p:nvSpPr>
        <p:spPr>
          <a:xfrm>
            <a:off x="3522302" y="3522673"/>
            <a:ext cx="1789130" cy="646331"/>
          </a:xfrm>
          <a:prstGeom prst="rect">
            <a:avLst/>
          </a:prstGeom>
          <a:solidFill>
            <a:schemeClr val="bg1"/>
          </a:solidFill>
          <a:ln>
            <a:solidFill>
              <a:schemeClr val="tx1"/>
            </a:solidFill>
          </a:ln>
        </p:spPr>
        <p:txBody>
          <a:bodyPr wrap="square" rtlCol="0">
            <a:spAutoFit/>
          </a:bodyPr>
          <a:lstStyle/>
          <a:p>
            <a:r>
              <a:rPr lang="en-GB" sz="1200" dirty="0"/>
              <a:t>a)  A = rarefaction</a:t>
            </a:r>
          </a:p>
          <a:p>
            <a:r>
              <a:rPr lang="en-GB" sz="1200" dirty="0"/>
              <a:t>B = wavelength </a:t>
            </a:r>
          </a:p>
          <a:p>
            <a:endParaRPr lang="en-GB" sz="1200" dirty="0"/>
          </a:p>
        </p:txBody>
      </p:sp>
      <p:pic>
        <p:nvPicPr>
          <p:cNvPr id="2049" name="Picture 1">
            <a:extLst>
              <a:ext uri="{FF2B5EF4-FFF2-40B4-BE49-F238E27FC236}">
                <a16:creationId xmlns:a16="http://schemas.microsoft.com/office/drawing/2014/main" id="{D869CF27-E80B-F4E4-A522-B0CA1CC92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02" y="1000257"/>
            <a:ext cx="5461000" cy="1651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A12F443F-EDE6-0B23-CF2F-70AAE97A70B8}"/>
              </a:ext>
            </a:extLst>
          </p:cNvPr>
          <p:cNvSpPr>
            <a:spLocks noChangeArrowheads="1"/>
          </p:cNvSpPr>
          <p:nvPr/>
        </p:nvSpPr>
        <p:spPr bwMode="auto">
          <a:xfrm>
            <a:off x="0" y="2129795"/>
            <a:ext cx="21672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GB" altLang="en-US" sz="400" b="0" i="0" u="none" strike="noStrike" cap="none" normalizeH="0" baseline="0" dirty="0">
              <a:ln>
                <a:noFill/>
              </a:ln>
              <a:solidFill>
                <a:schemeClr val="tx1"/>
              </a:solidFill>
              <a:effectLst/>
            </a:endParaRPr>
          </a:p>
        </p:txBody>
      </p:sp>
      <p:pic>
        <p:nvPicPr>
          <p:cNvPr id="11" name="Picture 10">
            <a:extLst>
              <a:ext uri="{FF2B5EF4-FFF2-40B4-BE49-F238E27FC236}">
                <a16:creationId xmlns:a16="http://schemas.microsoft.com/office/drawing/2014/main" id="{9F7B3632-8DAE-3CC9-8F8F-9F9806F873DF}"/>
              </a:ext>
            </a:extLst>
          </p:cNvPr>
          <p:cNvPicPr>
            <a:picLocks noChangeAspect="1"/>
          </p:cNvPicPr>
          <p:nvPr/>
        </p:nvPicPr>
        <p:blipFill>
          <a:blip r:embed="rId3"/>
          <a:stretch>
            <a:fillRect/>
          </a:stretch>
        </p:blipFill>
        <p:spPr>
          <a:xfrm>
            <a:off x="791802" y="2993473"/>
            <a:ext cx="5461000" cy="475187"/>
          </a:xfrm>
          <a:prstGeom prst="rect">
            <a:avLst/>
          </a:prstGeom>
        </p:spPr>
      </p:pic>
      <p:sp>
        <p:nvSpPr>
          <p:cNvPr id="5" name="Slide Number Placeholder 4">
            <a:extLst>
              <a:ext uri="{FF2B5EF4-FFF2-40B4-BE49-F238E27FC236}">
                <a16:creationId xmlns:a16="http://schemas.microsoft.com/office/drawing/2014/main" id="{BE7FC112-1C8E-77FE-1244-6D1BDBF9064B}"/>
              </a:ext>
            </a:extLst>
          </p:cNvPr>
          <p:cNvSpPr>
            <a:spLocks noGrp="1"/>
          </p:cNvSpPr>
          <p:nvPr>
            <p:ph type="sldNum" sz="quarter" idx="12"/>
          </p:nvPr>
        </p:nvSpPr>
        <p:spPr/>
        <p:txBody>
          <a:bodyPr/>
          <a:lstStyle/>
          <a:p>
            <a:fld id="{A49C798E-A141-4728-B2C1-C020555BD9EF}" type="slidenum">
              <a:rPr lang="en-GB" smtClean="0"/>
              <a:t>31</a:t>
            </a:fld>
            <a:endParaRPr lang="en-GB"/>
          </a:p>
        </p:txBody>
      </p:sp>
    </p:spTree>
    <p:extLst>
      <p:ext uri="{BB962C8B-B14F-4D97-AF65-F5344CB8AC3E}">
        <p14:creationId xmlns:p14="http://schemas.microsoft.com/office/powerpoint/2010/main" val="3871757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136487"/>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216726" y="534768"/>
            <a:ext cx="6211229" cy="49244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lang="en-US" sz="1400" b="1" dirty="0">
                <a:effectLst/>
                <a:latin typeface="Arial" panose="020B0604020202020204" pitchFamily="34" charset="0"/>
                <a:ea typeface="Times New Roman" panose="02020603050405020304" pitchFamily="18" charset="0"/>
                <a:cs typeface="Times New Roman" panose="02020603050405020304" pitchFamily="18" charset="0"/>
              </a:rPr>
            </a:br>
            <a:endParaRPr lang="en-GB" sz="1200" dirty="0">
              <a:effectLst/>
              <a:ea typeface="Times New Roman" panose="02020603050405020304" pitchFamily="18" charset="0"/>
              <a:cs typeface="Times New Roman" panose="02020603050405020304" pitchFamily="18" charset="0"/>
            </a:endParaRPr>
          </a:p>
        </p:txBody>
      </p:sp>
      <p:sp>
        <p:nvSpPr>
          <p:cNvPr id="9" name="Rectangle 3">
            <a:extLst>
              <a:ext uri="{FF2B5EF4-FFF2-40B4-BE49-F238E27FC236}">
                <a16:creationId xmlns:a16="http://schemas.microsoft.com/office/drawing/2014/main" id="{A12F443F-EDE6-0B23-CF2F-70AAE97A70B8}"/>
              </a:ext>
            </a:extLst>
          </p:cNvPr>
          <p:cNvSpPr>
            <a:spLocks noChangeArrowheads="1"/>
          </p:cNvSpPr>
          <p:nvPr/>
        </p:nvSpPr>
        <p:spPr bwMode="auto">
          <a:xfrm>
            <a:off x="0" y="2129795"/>
            <a:ext cx="21672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GB" altLang="en-US" sz="400" b="0" i="0" u="none" strike="noStrike" cap="none" normalizeH="0" baseline="0" dirty="0">
              <a:ln>
                <a:noFill/>
              </a:ln>
              <a:solidFill>
                <a:schemeClr val="tx1"/>
              </a:solidFill>
              <a:effectLst/>
            </a:endParaRPr>
          </a:p>
        </p:txBody>
      </p:sp>
      <p:pic>
        <p:nvPicPr>
          <p:cNvPr id="6" name="Picture 5">
            <a:extLst>
              <a:ext uri="{FF2B5EF4-FFF2-40B4-BE49-F238E27FC236}">
                <a16:creationId xmlns:a16="http://schemas.microsoft.com/office/drawing/2014/main" id="{31394CD8-B89F-C432-3379-1DE54DBCE6EE}"/>
              </a:ext>
            </a:extLst>
          </p:cNvPr>
          <p:cNvPicPr>
            <a:picLocks noChangeAspect="1"/>
          </p:cNvPicPr>
          <p:nvPr/>
        </p:nvPicPr>
        <p:blipFill>
          <a:blip r:embed="rId2"/>
          <a:stretch>
            <a:fillRect/>
          </a:stretch>
        </p:blipFill>
        <p:spPr>
          <a:xfrm>
            <a:off x="1826766" y="808233"/>
            <a:ext cx="2332104" cy="2295087"/>
          </a:xfrm>
          <a:prstGeom prst="rect">
            <a:avLst/>
          </a:prstGeom>
        </p:spPr>
      </p:pic>
      <p:sp>
        <p:nvSpPr>
          <p:cNvPr id="12" name="TextBox 11">
            <a:extLst>
              <a:ext uri="{FF2B5EF4-FFF2-40B4-BE49-F238E27FC236}">
                <a16:creationId xmlns:a16="http://schemas.microsoft.com/office/drawing/2014/main" id="{3941B5B1-3848-727D-7F24-A6C359FCB892}"/>
              </a:ext>
            </a:extLst>
          </p:cNvPr>
          <p:cNvSpPr txBox="1"/>
          <p:nvPr/>
        </p:nvSpPr>
        <p:spPr>
          <a:xfrm>
            <a:off x="757448" y="1024505"/>
            <a:ext cx="5129784" cy="276999"/>
          </a:xfrm>
          <a:prstGeom prst="rect">
            <a:avLst/>
          </a:prstGeom>
          <a:noFill/>
        </p:spPr>
        <p:txBody>
          <a:bodyPr wrap="square">
            <a:spAutoFit/>
          </a:bodyPr>
          <a:lstStyle/>
          <a:p>
            <a:r>
              <a:rPr lang="en-GB" sz="1200" dirty="0">
                <a:effectLst/>
                <a:ea typeface="Times New Roman" panose="02020603050405020304" pitchFamily="18" charset="0"/>
                <a:cs typeface="Times New Roman" panose="02020603050405020304" pitchFamily="18" charset="0"/>
              </a:rPr>
              <a:t>Figure 2</a:t>
            </a:r>
            <a:endParaRPr lang="en-GB" sz="1200" dirty="0"/>
          </a:p>
        </p:txBody>
      </p:sp>
      <p:sp>
        <p:nvSpPr>
          <p:cNvPr id="14" name="TextBox 13">
            <a:extLst>
              <a:ext uri="{FF2B5EF4-FFF2-40B4-BE49-F238E27FC236}">
                <a16:creationId xmlns:a16="http://schemas.microsoft.com/office/drawing/2014/main" id="{FD0D266D-9904-A7E7-2792-D1A56533B358}"/>
              </a:ext>
            </a:extLst>
          </p:cNvPr>
          <p:cNvSpPr txBox="1"/>
          <p:nvPr/>
        </p:nvSpPr>
        <p:spPr>
          <a:xfrm>
            <a:off x="444035" y="3394081"/>
            <a:ext cx="6211228" cy="3115853"/>
          </a:xfrm>
          <a:prstGeom prst="rect">
            <a:avLst/>
          </a:prstGeom>
          <a:solidFill>
            <a:schemeClr val="bg1"/>
          </a:solidFill>
        </p:spPr>
        <p:txBody>
          <a:bodyPr wrap="square">
            <a:spAutoFit/>
          </a:bodyPr>
          <a:lstStyle/>
          <a:p>
            <a:pPr>
              <a:lnSpc>
                <a:spcPct val="150000"/>
              </a:lnSpc>
            </a:pPr>
            <a:r>
              <a:rPr lang="en-GB" sz="1200" dirty="0"/>
              <a:t>(c)  Write down the equation that links frequency (f), wavelength (λ) and wave speed (v).</a:t>
            </a:r>
          </a:p>
          <a:p>
            <a:pPr>
              <a:lnSpc>
                <a:spcPct val="150000"/>
              </a:lnSpc>
            </a:pPr>
            <a:r>
              <a:rPr lang="en-GB" sz="1200" dirty="0">
                <a:effectLst/>
                <a:ea typeface="Times New Roman" panose="02020603050405020304" pitchFamily="18" charset="0"/>
                <a:cs typeface="Times New Roman" panose="02020603050405020304" pitchFamily="18" charset="0"/>
              </a:rPr>
              <a:t>…………………………………………………………………………………………………………………………………………………(1)</a:t>
            </a:r>
          </a:p>
          <a:p>
            <a:pPr>
              <a:lnSpc>
                <a:spcPct val="150000"/>
              </a:lnSpc>
            </a:pPr>
            <a:r>
              <a:rPr lang="en-GB" sz="1200" dirty="0"/>
              <a:t>(d)  A sound wave with a frequency of 300 Hz travels through the air.</a:t>
            </a:r>
          </a:p>
          <a:p>
            <a:pPr>
              <a:lnSpc>
                <a:spcPct val="150000"/>
              </a:lnSpc>
            </a:pPr>
            <a:r>
              <a:rPr lang="en-GB" sz="1200" dirty="0"/>
              <a:t>The air has a temperature of 28.0 °C.         Determine the wavelength of the sound wave.</a:t>
            </a:r>
          </a:p>
          <a:p>
            <a:pPr>
              <a:lnSpc>
                <a:spcPct val="150000"/>
              </a:lnSpc>
            </a:pPr>
            <a:r>
              <a:rPr lang="en-GB" sz="1200" dirty="0"/>
              <a:t>Use Figure 2 above</a:t>
            </a:r>
          </a:p>
          <a:p>
            <a:pPr>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 ……………………………………………………………………………………………………………………………………………………………………………………………………………………………………………………………………………………………………………..</a:t>
            </a:r>
          </a:p>
          <a:p>
            <a:pPr>
              <a:lnSpc>
                <a:spcPct val="150000"/>
              </a:lnSpc>
            </a:pPr>
            <a:r>
              <a:rPr lang="en-GB" sz="1200" dirty="0"/>
              <a:t>Wavelength = _______________ m                                                                                                 (4)</a:t>
            </a:r>
          </a:p>
        </p:txBody>
      </p:sp>
      <p:sp>
        <p:nvSpPr>
          <p:cNvPr id="15" name="Rectangle 2">
            <a:extLst>
              <a:ext uri="{FF2B5EF4-FFF2-40B4-BE49-F238E27FC236}">
                <a16:creationId xmlns:a16="http://schemas.microsoft.com/office/drawing/2014/main" id="{51017BB7-B889-4D70-313C-D1C0809F2769}"/>
              </a:ext>
            </a:extLst>
          </p:cNvPr>
          <p:cNvSpPr>
            <a:spLocks noChangeArrowheads="1"/>
          </p:cNvSpPr>
          <p:nvPr/>
        </p:nvSpPr>
        <p:spPr bwMode="auto">
          <a:xfrm>
            <a:off x="6405268" y="691797"/>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4097" name="Picture 1">
            <a:extLst>
              <a:ext uri="{FF2B5EF4-FFF2-40B4-BE49-F238E27FC236}">
                <a16:creationId xmlns:a16="http://schemas.microsoft.com/office/drawing/2014/main" id="{166C99EA-6FBB-708B-783E-C0B1D3CAD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85" y="1265433"/>
            <a:ext cx="241300" cy="3048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a:extLst>
              <a:ext uri="{FF2B5EF4-FFF2-40B4-BE49-F238E27FC236}">
                <a16:creationId xmlns:a16="http://schemas.microsoft.com/office/drawing/2014/main" id="{009A5E4A-1E0E-698D-0A87-AC674DE58740}"/>
              </a:ext>
            </a:extLst>
          </p:cNvPr>
          <p:cNvSpPr>
            <a:spLocks noChangeArrowheads="1"/>
          </p:cNvSpPr>
          <p:nvPr/>
        </p:nvSpPr>
        <p:spPr bwMode="auto">
          <a:xfrm>
            <a:off x="7878886" y="859085"/>
            <a:ext cx="2823316"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allow a correct rearrangement using an incorrect value of v read from graph</a:t>
            </a:r>
            <a:endParaRPr kumimoji="0" lang="en-GB" altLang="en-US" sz="4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kumimoji="0" lang="en-GB" altLang="en-US" sz="4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1.16 (m)</a:t>
            </a:r>
            <a:endParaRPr kumimoji="0" lang="en-GB" altLang="en-US" sz="4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allow 1.2 (m)</a:t>
            </a:r>
            <a:endParaRPr kumimoji="0" lang="en-GB" altLang="en-US" sz="4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allow a correct calculation using an incorrect value of v read from graph</a:t>
            </a:r>
            <a:endParaRPr kumimoji="0" lang="en-GB" altLang="en-US" sz="4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allow a maximum of </a:t>
            </a:r>
            <a:r>
              <a:rPr kumimoji="0" lang="en-GB" altLang="en-US" sz="11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kumimoji="0" lang="en-GB"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marks for use of v = 330 m/s</a:t>
            </a:r>
            <a:endParaRPr kumimoji="0" lang="en-GB" altLang="en-US" sz="4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7D1B02E5-9543-B6C1-3268-8483AA206138}"/>
              </a:ext>
            </a:extLst>
          </p:cNvPr>
          <p:cNvSpPr txBox="1"/>
          <p:nvPr/>
        </p:nvSpPr>
        <p:spPr>
          <a:xfrm>
            <a:off x="2393329" y="4802356"/>
            <a:ext cx="4152727" cy="1384995"/>
          </a:xfrm>
          <a:prstGeom prst="rect">
            <a:avLst/>
          </a:prstGeom>
          <a:solidFill>
            <a:schemeClr val="bg1"/>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GB" altLang="en-US"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348</a:t>
            </a:r>
            <a:endParaRPr kumimoji="0" lang="en-GB" altLang="en-US"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allow a value in the range 347 to 348</a:t>
            </a:r>
            <a:endParaRPr kumimoji="0" lang="en-GB" altLang="en-US"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subsequent marks may only be awarded if value for v is in the range 343 to 349        </a:t>
            </a:r>
            <a:r>
              <a:rPr kumimoji="0" lang="en-GB" altLang="en-US" sz="1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kumimoji="0" lang="en-GB" altLang="en-US"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348 = 300 × </a:t>
            </a:r>
            <a:r>
              <a:rPr kumimoji="0" lang="en-GB" altLang="en-US"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λ</a:t>
            </a:r>
            <a:endParaRPr kumimoji="0" lang="en-GB" altLang="en-US"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λ</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348/ 300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λ</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1.16m</a:t>
            </a:r>
            <a:endParaRPr lang="en-GB" sz="1200" dirty="0"/>
          </a:p>
        </p:txBody>
      </p:sp>
      <p:sp>
        <p:nvSpPr>
          <p:cNvPr id="7" name="TextBox 6">
            <a:extLst>
              <a:ext uri="{FF2B5EF4-FFF2-40B4-BE49-F238E27FC236}">
                <a16:creationId xmlns:a16="http://schemas.microsoft.com/office/drawing/2014/main" id="{156D282E-47CB-D4D9-D543-180CBF2E0B72}"/>
              </a:ext>
            </a:extLst>
          </p:cNvPr>
          <p:cNvSpPr txBox="1"/>
          <p:nvPr/>
        </p:nvSpPr>
        <p:spPr>
          <a:xfrm>
            <a:off x="4396540" y="3244101"/>
            <a:ext cx="1789130" cy="646331"/>
          </a:xfrm>
          <a:prstGeom prst="rect">
            <a:avLst/>
          </a:prstGeom>
          <a:solidFill>
            <a:schemeClr val="bg1"/>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wave speed = frequency × wavelength</a:t>
            </a:r>
            <a:endParaRPr kumimoji="0" lang="en-GB" altLang="en-US" sz="500" b="0" i="0" u="none" strike="noStrike" cap="none" normalizeH="0" baseline="0" dirty="0">
              <a:ln>
                <a:noFill/>
              </a:ln>
              <a:solidFill>
                <a:schemeClr val="tx1"/>
              </a:solidFill>
              <a:effectLst/>
            </a:endParaRPr>
          </a:p>
          <a:p>
            <a:endParaRPr lang="en-GB" sz="1200" dirty="0"/>
          </a:p>
        </p:txBody>
      </p:sp>
      <p:sp>
        <p:nvSpPr>
          <p:cNvPr id="5" name="Slide Number Placeholder 4">
            <a:extLst>
              <a:ext uri="{FF2B5EF4-FFF2-40B4-BE49-F238E27FC236}">
                <a16:creationId xmlns:a16="http://schemas.microsoft.com/office/drawing/2014/main" id="{40139543-55A2-79F7-1648-295F07D5C14A}"/>
              </a:ext>
            </a:extLst>
          </p:cNvPr>
          <p:cNvSpPr>
            <a:spLocks noGrp="1"/>
          </p:cNvSpPr>
          <p:nvPr>
            <p:ph type="sldNum" sz="quarter" idx="12"/>
          </p:nvPr>
        </p:nvSpPr>
        <p:spPr/>
        <p:txBody>
          <a:bodyPr/>
          <a:lstStyle/>
          <a:p>
            <a:fld id="{A49C798E-A141-4728-B2C1-C020555BD9EF}" type="slidenum">
              <a:rPr lang="en-GB" smtClean="0"/>
              <a:t>32</a:t>
            </a:fld>
            <a:endParaRPr lang="en-GB"/>
          </a:p>
        </p:txBody>
      </p:sp>
    </p:spTree>
    <p:extLst>
      <p:ext uri="{BB962C8B-B14F-4D97-AF65-F5344CB8AC3E}">
        <p14:creationId xmlns:p14="http://schemas.microsoft.com/office/powerpoint/2010/main" val="3457618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323385" y="301083"/>
            <a:ext cx="6211229" cy="9104928"/>
          </a:xfrm>
          <a:prstGeom prst="rect">
            <a:avLst/>
          </a:prstGeom>
          <a:noFill/>
        </p:spPr>
        <p:txBody>
          <a:bodyPr wrap="square">
            <a:spAutoFit/>
          </a:bodyPr>
          <a:lstStyle/>
          <a:p>
            <a:pPr>
              <a:lnSpc>
                <a:spcPct val="150000"/>
              </a:lnSpc>
              <a:spcBef>
                <a:spcPts val="1200"/>
              </a:spcBef>
              <a:spcAft>
                <a:spcPts val="1000"/>
              </a:spcAft>
            </a:pPr>
            <a:br>
              <a:rPr lang="en-US" sz="1400" b="1" dirty="0">
                <a:effectLst/>
                <a:latin typeface="Arial" panose="020B0604020202020204" pitchFamily="34" charset="0"/>
                <a:ea typeface="Times New Roman" panose="02020603050405020304" pitchFamily="18" charset="0"/>
                <a:cs typeface="Times New Roman" panose="02020603050405020304" pitchFamily="18" charset="0"/>
              </a:rPr>
            </a:br>
            <a:r>
              <a:rPr lang="en-GB" sz="1200" b="1" dirty="0">
                <a:solidFill>
                  <a:srgbClr val="000000"/>
                </a:solidFill>
                <a:effectLst/>
                <a:ea typeface="Times New Roman" panose="02020603050405020304" pitchFamily="18" charset="0"/>
                <a:cs typeface="Times New Roman" panose="02020603050405020304" pitchFamily="18" charset="0"/>
              </a:rPr>
              <a:t>Q4.</a:t>
            </a:r>
            <a:r>
              <a:rPr lang="en-GB" sz="1200" dirty="0">
                <a:effectLst/>
                <a:ea typeface="Times New Roman" panose="02020603050405020304" pitchFamily="18" charset="0"/>
                <a:cs typeface="Times New Roman" panose="02020603050405020304" pitchFamily="18" charset="0"/>
              </a:rPr>
              <a:t> </a:t>
            </a:r>
            <a:r>
              <a:rPr lang="en-GB" sz="1200" b="1" dirty="0">
                <a:effectLst/>
                <a:ea typeface="Times New Roman" panose="02020603050405020304" pitchFamily="18" charset="0"/>
                <a:cs typeface="Times New Roman" panose="02020603050405020304" pitchFamily="18" charset="0"/>
              </a:rPr>
              <a:t>Figure 2</a:t>
            </a:r>
            <a:r>
              <a:rPr lang="en-GB" sz="1200" dirty="0">
                <a:effectLst/>
                <a:ea typeface="Times New Roman" panose="02020603050405020304" pitchFamily="18" charset="0"/>
                <a:cs typeface="Times New Roman" panose="02020603050405020304" pitchFamily="18" charset="0"/>
              </a:rPr>
              <a:t> shows two students measuring the speed of sound in air.</a:t>
            </a:r>
          </a:p>
          <a:p>
            <a:pPr>
              <a:lnSpc>
                <a:spcPct val="150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r>
              <a:rPr lang="en-GB" sz="1200" dirty="0">
                <a:ea typeface="Times New Roman" panose="02020603050405020304" pitchFamily="18" charset="0"/>
                <a:cs typeface="Times New Roman" panose="02020603050405020304" pitchFamily="18" charset="0"/>
              </a:rPr>
              <a:t>One student bangs two bricks together. The sound wave produced is reflected from the wall and travels back to the students. Describe how they can determine the speed of sound.</a:t>
            </a:r>
          </a:p>
          <a:p>
            <a:pPr>
              <a:lnSpc>
                <a:spcPct val="150000"/>
              </a:lnSpc>
              <a:spcBef>
                <a:spcPts val="1200"/>
              </a:spcBef>
              <a:spcAft>
                <a:spcPts val="1000"/>
              </a:spcAft>
            </a:pPr>
            <a:r>
              <a:rPr lang="en-GB" sz="1200" dirty="0">
                <a:ea typeface="Times New Roman" panose="02020603050405020304" pitchFamily="18" charset="0"/>
                <a:cs typeface="Times New Roman" panose="02020603050405020304" pitchFamily="18" charset="0"/>
              </a:rPr>
              <a:t>…………………………………………………………………………………………………………………………………………………………………………………………………………………………………………………………………………………………………………….. ……………………………………………………………………………………………………………………………………………………………………………………………………………………………………………………………………………………………………………..</a:t>
            </a:r>
            <a:r>
              <a:rPr lang="en-GB" sz="1200" dirty="0">
                <a:effectLst/>
                <a:ea typeface="Times New Roman" panose="02020603050405020304" pitchFamily="18" charset="0"/>
                <a:cs typeface="Times New Roman" panose="02020603050405020304" pitchFamily="18" charset="0"/>
              </a:rPr>
              <a:t> …………………………………………………………………………………………………………………………………………………………………………………………………………………………………………………………………………………………………………….. …………………………………………………………………………………………………………………………………………………………………………………………………………………………………………………………………………………………………………(4)</a:t>
            </a: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a:lnSpc>
                <a:spcPct val="115000"/>
              </a:lnSpc>
              <a:spcAft>
                <a:spcPts val="1000"/>
              </a:spcAft>
            </a:pPr>
            <a:endParaRPr lang="en-GB" sz="1200" dirty="0">
              <a:effectLst/>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D1B02E5-9543-B6C1-3268-8483AA206138}"/>
              </a:ext>
            </a:extLst>
          </p:cNvPr>
          <p:cNvSpPr txBox="1"/>
          <p:nvPr/>
        </p:nvSpPr>
        <p:spPr>
          <a:xfrm>
            <a:off x="6858000" y="3108230"/>
            <a:ext cx="3593133" cy="718658"/>
          </a:xfrm>
          <a:prstGeom prst="rect">
            <a:avLst/>
          </a:prstGeom>
          <a:solidFill>
            <a:schemeClr val="bg1"/>
          </a:solidFill>
          <a:ln>
            <a:solidFill>
              <a:schemeClr val="tx1"/>
            </a:solidFill>
          </a:ln>
        </p:spPr>
        <p:txBody>
          <a:bodyPr wrap="square" rtlCol="0">
            <a:spAutoFit/>
          </a:bodyPr>
          <a:lstStyle/>
          <a:p>
            <a:pPr>
              <a:lnSpc>
                <a:spcPct val="107000"/>
              </a:lnSpc>
              <a:spcBef>
                <a:spcPts val="1200"/>
              </a:spcBef>
              <a:spcAft>
                <a:spcPts val="800"/>
              </a:spcAft>
            </a:pPr>
            <a:r>
              <a:rPr lang="en-GB" sz="1200" dirty="0"/>
              <a:t>M2.(a)</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a:effectLst/>
                <a:ea typeface="Times New Roman" panose="02020603050405020304" pitchFamily="18" charset="0"/>
                <a:cs typeface="Times New Roman" panose="02020603050405020304" pitchFamily="18" charset="0"/>
              </a:rPr>
              <a:t> wave speed = frequency × wavelength</a:t>
            </a:r>
          </a:p>
          <a:p>
            <a:pPr>
              <a:lnSpc>
                <a:spcPct val="107000"/>
              </a:lnSpc>
              <a:spcBef>
                <a:spcPts val="300"/>
              </a:spcBef>
              <a:spcAft>
                <a:spcPts val="800"/>
              </a:spcAft>
            </a:pPr>
            <a:r>
              <a:rPr lang="en-GB" sz="1200" i="1" dirty="0">
                <a:effectLst/>
                <a:ea typeface="Times New Roman" panose="02020603050405020304" pitchFamily="18" charset="0"/>
                <a:cs typeface="Times New Roman" panose="02020603050405020304" pitchFamily="18" charset="0"/>
              </a:rPr>
              <a:t>accept v = f λ</a:t>
            </a:r>
          </a:p>
        </p:txBody>
      </p:sp>
      <p:sp>
        <p:nvSpPr>
          <p:cNvPr id="7" name="TextBox 6">
            <a:extLst>
              <a:ext uri="{FF2B5EF4-FFF2-40B4-BE49-F238E27FC236}">
                <a16:creationId xmlns:a16="http://schemas.microsoft.com/office/drawing/2014/main" id="{156D282E-47CB-D4D9-D543-180CBF2E0B72}"/>
              </a:ext>
            </a:extLst>
          </p:cNvPr>
          <p:cNvSpPr txBox="1"/>
          <p:nvPr/>
        </p:nvSpPr>
        <p:spPr>
          <a:xfrm>
            <a:off x="405682" y="5040351"/>
            <a:ext cx="5498248" cy="3231654"/>
          </a:xfrm>
          <a:prstGeom prst="rect">
            <a:avLst/>
          </a:prstGeom>
          <a:solidFill>
            <a:schemeClr val="bg1"/>
          </a:solidFill>
          <a:ln>
            <a:solidFill>
              <a:schemeClr val="tx1"/>
            </a:solidFill>
          </a:ln>
        </p:spPr>
        <p:txBody>
          <a:bodyPr wrap="square" rtlCol="0">
            <a:spAutoFit/>
          </a:bodyPr>
          <a:lstStyle/>
          <a:p>
            <a:r>
              <a:rPr lang="en-GB" sz="1200" dirty="0"/>
              <a:t>Level 2: The method would lead to the production of a valid outcome. Key steps are identified and logically sequenced.    (3−4)</a:t>
            </a:r>
          </a:p>
          <a:p>
            <a:r>
              <a:rPr lang="en-GB" sz="1200" dirty="0"/>
              <a:t>Level 1: The method would not necessarily lead to a valid outcome. Some relevant steps are identified, but links are not made clear.     (1−2)</a:t>
            </a:r>
          </a:p>
          <a:p>
            <a:r>
              <a:rPr lang="en-GB" sz="1200" dirty="0"/>
              <a:t>No relevant content                                             (0)</a:t>
            </a:r>
          </a:p>
          <a:p>
            <a:endParaRPr lang="en-GB" sz="1200" dirty="0"/>
          </a:p>
          <a:p>
            <a:r>
              <a:rPr lang="en-GB" sz="1200" dirty="0"/>
              <a:t>Indicative content</a:t>
            </a:r>
          </a:p>
          <a:p>
            <a:r>
              <a:rPr lang="en-GB" sz="1200" dirty="0"/>
              <a:t>•   measure the distance between the student with the bricks and the wall</a:t>
            </a:r>
          </a:p>
          <a:p>
            <a:r>
              <a:rPr lang="en-GB" sz="1200" dirty="0"/>
              <a:t>•   trundle wheel or tape measure</a:t>
            </a:r>
          </a:p>
          <a:p>
            <a:r>
              <a:rPr lang="en-GB" sz="1200" dirty="0"/>
              <a:t>•   measure the time taken from banging the bricks to the echo</a:t>
            </a:r>
          </a:p>
          <a:p>
            <a:r>
              <a:rPr lang="en-GB" sz="1200" dirty="0"/>
              <a:t>•   double the measured distance to give the distance travelled or half the time</a:t>
            </a:r>
          </a:p>
          <a:p>
            <a:r>
              <a:rPr lang="en-GB" sz="1200" dirty="0"/>
              <a:t>•   use:   speed = distance travelled / time taken</a:t>
            </a:r>
          </a:p>
          <a:p>
            <a:r>
              <a:rPr lang="en-GB" sz="1200" dirty="0"/>
              <a:t>     </a:t>
            </a:r>
          </a:p>
          <a:p>
            <a:r>
              <a:rPr lang="en-GB" sz="1200" dirty="0"/>
              <a:t>•   repeat timings</a:t>
            </a:r>
          </a:p>
          <a:p>
            <a:r>
              <a:rPr lang="en-GB" sz="1200" dirty="0"/>
              <a:t>•   remove anomalies</a:t>
            </a:r>
          </a:p>
          <a:p>
            <a:r>
              <a:rPr lang="en-GB" sz="1200" dirty="0"/>
              <a:t>•   calculate a mean</a:t>
            </a:r>
          </a:p>
          <a:p>
            <a:endParaRPr lang="en-GB" sz="1200" dirty="0"/>
          </a:p>
        </p:txBody>
      </p:sp>
      <p:pic>
        <p:nvPicPr>
          <p:cNvPr id="9" name="Picture 8">
            <a:extLst>
              <a:ext uri="{FF2B5EF4-FFF2-40B4-BE49-F238E27FC236}">
                <a16:creationId xmlns:a16="http://schemas.microsoft.com/office/drawing/2014/main" id="{8CC610C9-1FEC-F52F-C19A-3023F9FF7CEC}"/>
              </a:ext>
            </a:extLst>
          </p:cNvPr>
          <p:cNvPicPr>
            <a:picLocks noChangeAspect="1"/>
          </p:cNvPicPr>
          <p:nvPr/>
        </p:nvPicPr>
        <p:blipFill>
          <a:blip r:embed="rId2"/>
          <a:stretch>
            <a:fillRect/>
          </a:stretch>
        </p:blipFill>
        <p:spPr>
          <a:xfrm>
            <a:off x="1158482" y="980477"/>
            <a:ext cx="3767774" cy="2644136"/>
          </a:xfrm>
          <a:prstGeom prst="rect">
            <a:avLst/>
          </a:prstGeom>
        </p:spPr>
      </p:pic>
      <p:sp>
        <p:nvSpPr>
          <p:cNvPr id="5" name="Slide Number Placeholder 4">
            <a:extLst>
              <a:ext uri="{FF2B5EF4-FFF2-40B4-BE49-F238E27FC236}">
                <a16:creationId xmlns:a16="http://schemas.microsoft.com/office/drawing/2014/main" id="{AAE7B08B-7615-5173-7AAA-CB316E2AD662}"/>
              </a:ext>
            </a:extLst>
          </p:cNvPr>
          <p:cNvSpPr>
            <a:spLocks noGrp="1"/>
          </p:cNvSpPr>
          <p:nvPr>
            <p:ph type="sldNum" sz="quarter" idx="12"/>
          </p:nvPr>
        </p:nvSpPr>
        <p:spPr/>
        <p:txBody>
          <a:bodyPr/>
          <a:lstStyle/>
          <a:p>
            <a:fld id="{A49C798E-A141-4728-B2C1-C020555BD9EF}" type="slidenum">
              <a:rPr lang="en-GB" smtClean="0"/>
              <a:t>33</a:t>
            </a:fld>
            <a:endParaRPr lang="en-GB"/>
          </a:p>
        </p:txBody>
      </p:sp>
    </p:spTree>
    <p:extLst>
      <p:ext uri="{BB962C8B-B14F-4D97-AF65-F5344CB8AC3E}">
        <p14:creationId xmlns:p14="http://schemas.microsoft.com/office/powerpoint/2010/main" val="2119755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1015663"/>
          </a:xfrm>
          <a:prstGeom prst="rect">
            <a:avLst/>
          </a:prstGeom>
          <a:noFill/>
          <a:ln w="12700">
            <a:solidFill>
              <a:schemeClr val="tx1"/>
            </a:solidFill>
            <a:prstDash val="dash"/>
          </a:ln>
        </p:spPr>
        <p:txBody>
          <a:bodyPr wrap="square" rtlCol="0">
            <a:spAutoFit/>
          </a:bodyPr>
          <a:lstStyle/>
          <a:p>
            <a:r>
              <a:rPr lang="en-GB" sz="1200" b="1" dirty="0"/>
              <a:t>Learning Objective</a:t>
            </a:r>
            <a:endParaRPr lang="en-GB" sz="1200" dirty="0"/>
          </a:p>
          <a:p>
            <a:r>
              <a:rPr lang="en-GB" sz="1200" dirty="0"/>
              <a:t>  </a:t>
            </a:r>
            <a:r>
              <a:rPr lang="en-US" sz="1200" dirty="0"/>
              <a:t>Students should be able to: </a:t>
            </a:r>
          </a:p>
          <a:p>
            <a:r>
              <a:rPr lang="en-US" sz="1200" dirty="0"/>
              <a:t>• identify amplitude and wavelength from given diagrams </a:t>
            </a:r>
          </a:p>
          <a:p>
            <a:r>
              <a:rPr lang="en-US" sz="1200" dirty="0"/>
              <a:t>• describe a method to measure the speed of sound waves in air </a:t>
            </a:r>
          </a:p>
          <a:p>
            <a:r>
              <a:rPr lang="en-US" sz="1200" dirty="0"/>
              <a:t>• describe a method to measure the speed of ripples on a water surface.</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994595"/>
            <a:ext cx="6311900" cy="1384995"/>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how we can use real examples of everyday waves and pieces of measuring equipment to work out how fast waves travel.  Knowing the speed of waves can help to determine the speed at which energy or information will get transferred from one space to another, distance from Earth t distant objects in the Universe or time taken for energy or information to reach certain objects.  </a:t>
            </a:r>
          </a:p>
          <a:p>
            <a:endParaRPr lang="en-US" sz="1200" dirty="0">
              <a:latin typeface="+mj-lt"/>
            </a:endParaRPr>
          </a:p>
        </p:txBody>
      </p:sp>
      <p:sp>
        <p:nvSpPr>
          <p:cNvPr id="5" name="TextBox 4">
            <a:extLst>
              <a:ext uri="{FF2B5EF4-FFF2-40B4-BE49-F238E27FC236}">
                <a16:creationId xmlns:a16="http://schemas.microsoft.com/office/drawing/2014/main" id="{F891F98D-9C5A-D21B-CFA6-A05DF9E25274}"/>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2:  Required Practical - Waves</a:t>
            </a:r>
          </a:p>
        </p:txBody>
      </p:sp>
      <p:sp>
        <p:nvSpPr>
          <p:cNvPr id="7" name="Slide Number Placeholder 6">
            <a:extLst>
              <a:ext uri="{FF2B5EF4-FFF2-40B4-BE49-F238E27FC236}">
                <a16:creationId xmlns:a16="http://schemas.microsoft.com/office/drawing/2014/main" id="{AAF705D4-61F4-2C7F-3DF0-BFF2D32819F3}"/>
              </a:ext>
            </a:extLst>
          </p:cNvPr>
          <p:cNvSpPr>
            <a:spLocks noGrp="1"/>
          </p:cNvSpPr>
          <p:nvPr>
            <p:ph type="sldNum" sz="quarter" idx="12"/>
          </p:nvPr>
        </p:nvSpPr>
        <p:spPr/>
        <p:txBody>
          <a:bodyPr/>
          <a:lstStyle/>
          <a:p>
            <a:fld id="{A49C798E-A141-4728-B2C1-C020555BD9EF}" type="slidenum">
              <a:rPr lang="en-GB" smtClean="0"/>
              <a:t>34</a:t>
            </a:fld>
            <a:endParaRPr lang="en-GB"/>
          </a:p>
        </p:txBody>
      </p:sp>
    </p:spTree>
    <p:extLst>
      <p:ext uri="{BB962C8B-B14F-4D97-AF65-F5344CB8AC3E}">
        <p14:creationId xmlns:p14="http://schemas.microsoft.com/office/powerpoint/2010/main" val="197265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7E826F0-4691-CDF3-2187-A160123533FB}"/>
              </a:ext>
            </a:extLst>
          </p:cNvPr>
          <p:cNvSpPr txBox="1"/>
          <p:nvPr/>
        </p:nvSpPr>
        <p:spPr>
          <a:xfrm>
            <a:off x="273050" y="259043"/>
            <a:ext cx="6311900" cy="5078313"/>
          </a:xfrm>
          <a:prstGeom prst="rect">
            <a:avLst/>
          </a:prstGeom>
          <a:noFill/>
          <a:ln w="12700">
            <a:solidFill>
              <a:schemeClr val="tx1"/>
            </a:solidFill>
            <a:prstDash val="dash"/>
          </a:ln>
        </p:spPr>
        <p:txBody>
          <a:bodyPr wrap="square" rtlCol="0">
            <a:spAutoFit/>
          </a:bodyPr>
          <a:lstStyle/>
          <a:p>
            <a:r>
              <a:rPr lang="en-GB" sz="1200" b="1" dirty="0"/>
              <a:t>AQA Content</a:t>
            </a:r>
          </a:p>
          <a:p>
            <a:endParaRPr lang="en-GB" sz="1200" b="1" dirty="0"/>
          </a:p>
          <a:p>
            <a:r>
              <a:rPr lang="en-US" sz="1200" b="1" dirty="0"/>
              <a:t>Required practical activity 20</a:t>
            </a:r>
            <a:r>
              <a:rPr lang="en-US" sz="1200" dirty="0"/>
              <a:t>: make </a:t>
            </a:r>
            <a:r>
              <a:rPr lang="en-US" sz="1200" b="1" dirty="0"/>
              <a:t>observations</a:t>
            </a:r>
            <a:r>
              <a:rPr lang="en-US" sz="1200" dirty="0"/>
              <a:t> to identify the suitability of apparatus to measure </a:t>
            </a:r>
            <a:r>
              <a:rPr lang="en-US" sz="1200" b="1" dirty="0"/>
              <a:t>the frequency, wavelength and speed of waves</a:t>
            </a:r>
            <a:r>
              <a:rPr lang="en-US" sz="1200" dirty="0"/>
              <a:t> in a </a:t>
            </a:r>
            <a:r>
              <a:rPr lang="en-US" sz="1200" b="1" dirty="0"/>
              <a:t>ripple tank </a:t>
            </a:r>
            <a:r>
              <a:rPr lang="en-US" sz="1200" dirty="0"/>
              <a:t>and </a:t>
            </a:r>
            <a:r>
              <a:rPr lang="en-US" sz="1200" b="1" dirty="0"/>
              <a:t>waves in a solid </a:t>
            </a:r>
            <a:r>
              <a:rPr lang="en-US" sz="1200" dirty="0"/>
              <a:t>and take appropriate measurements. </a:t>
            </a:r>
          </a:p>
          <a:p>
            <a:endParaRPr lang="en-US" sz="1200" dirty="0"/>
          </a:p>
          <a:p>
            <a:r>
              <a:rPr lang="en-US" sz="1200" dirty="0"/>
              <a:t>Students should be able to </a:t>
            </a:r>
            <a:r>
              <a:rPr lang="en-US" sz="1200" b="1" dirty="0"/>
              <a:t>describe</a:t>
            </a:r>
            <a:r>
              <a:rPr lang="en-US" sz="1200" dirty="0"/>
              <a:t> wave motion in terms of their amplitude, wavelength, frequency and period.</a:t>
            </a:r>
          </a:p>
          <a:p>
            <a:r>
              <a:rPr lang="en-US" sz="1200" dirty="0"/>
              <a:t>The amplitude of a wave is the maximum displacement of a point on a wave away from its undisturbed position. </a:t>
            </a:r>
          </a:p>
          <a:p>
            <a:r>
              <a:rPr lang="en-US" sz="1200" dirty="0"/>
              <a:t>The wavelength of a wave is the distance from a point on one wave to the equivalent point on the adjacent wave. </a:t>
            </a:r>
          </a:p>
          <a:p>
            <a:r>
              <a:rPr lang="en-US" sz="1200" dirty="0"/>
              <a:t>The frequency of a wave is the number of waves passing a point each second.</a:t>
            </a:r>
          </a:p>
          <a:p>
            <a:endParaRPr lang="en-US" sz="1200" dirty="0"/>
          </a:p>
          <a:p>
            <a:endParaRPr lang="en-US" sz="1200" dirty="0"/>
          </a:p>
          <a:p>
            <a:r>
              <a:rPr lang="en-US" sz="1200" dirty="0"/>
              <a:t>period = 1/ f frequency T = 1 /f period, T, in seconds, s frequency, f, in hertz, Hz </a:t>
            </a:r>
          </a:p>
          <a:p>
            <a:endParaRPr lang="en-US" sz="1200" dirty="0"/>
          </a:p>
          <a:p>
            <a:r>
              <a:rPr lang="en-US" sz="1200" dirty="0"/>
              <a:t>The wave speed is the speed at which the energy is transferred (or the wave moves) through the medium. </a:t>
            </a:r>
          </a:p>
          <a:p>
            <a:endParaRPr lang="en-US" sz="1200" dirty="0"/>
          </a:p>
          <a:p>
            <a:r>
              <a:rPr lang="en-US" sz="1200" dirty="0"/>
              <a:t>All waves obey the wave equation:. wave s peed = f </a:t>
            </a:r>
            <a:r>
              <a:rPr lang="en-US" sz="1200" dirty="0" err="1"/>
              <a:t>requency</a:t>
            </a:r>
            <a:r>
              <a:rPr lang="en-US" sz="1200" dirty="0"/>
              <a:t> × wavelength v  = f  λ wave speed, v, in </a:t>
            </a:r>
            <a:r>
              <a:rPr lang="en-US" sz="1200" dirty="0" err="1"/>
              <a:t>metres</a:t>
            </a:r>
            <a:r>
              <a:rPr lang="en-US" sz="1200" dirty="0"/>
              <a:t> per second, m/s frequency, f, in hertz, Hz wavelength, λ, in </a:t>
            </a:r>
            <a:r>
              <a:rPr lang="en-US" sz="1200" dirty="0" err="1"/>
              <a:t>metres</a:t>
            </a:r>
            <a:r>
              <a:rPr lang="en-US" sz="1200" dirty="0"/>
              <a:t>, m </a:t>
            </a:r>
          </a:p>
          <a:p>
            <a:endParaRPr lang="en-US" sz="1200" dirty="0"/>
          </a:p>
          <a:p>
            <a:r>
              <a:rPr lang="en-US" sz="1200" dirty="0"/>
              <a:t>Students should be able to: </a:t>
            </a:r>
          </a:p>
          <a:p>
            <a:r>
              <a:rPr lang="en-US" sz="1200" dirty="0"/>
              <a:t>• identify amplitude and wavelength from given diagrams </a:t>
            </a:r>
          </a:p>
          <a:p>
            <a:r>
              <a:rPr lang="en-US" sz="1200" dirty="0"/>
              <a:t>• describe a method to measure the speed of sound waves in air </a:t>
            </a:r>
          </a:p>
          <a:p>
            <a:r>
              <a:rPr lang="en-US" sz="1200" dirty="0"/>
              <a:t>• describe a method to measure the speed of ripples on a water surface.</a:t>
            </a:r>
          </a:p>
        </p:txBody>
      </p:sp>
      <p:sp>
        <p:nvSpPr>
          <p:cNvPr id="2" name="Slide Number Placeholder 1">
            <a:extLst>
              <a:ext uri="{FF2B5EF4-FFF2-40B4-BE49-F238E27FC236}">
                <a16:creationId xmlns:a16="http://schemas.microsoft.com/office/drawing/2014/main" id="{C9BDC729-4710-FEE1-AA66-55CB31B10FF1}"/>
              </a:ext>
            </a:extLst>
          </p:cNvPr>
          <p:cNvSpPr>
            <a:spLocks noGrp="1"/>
          </p:cNvSpPr>
          <p:nvPr>
            <p:ph type="sldNum" sz="quarter" idx="12"/>
          </p:nvPr>
        </p:nvSpPr>
        <p:spPr/>
        <p:txBody>
          <a:bodyPr/>
          <a:lstStyle/>
          <a:p>
            <a:fld id="{A49C798E-A141-4728-B2C1-C020555BD9EF}" type="slidenum">
              <a:rPr lang="en-GB" smtClean="0"/>
              <a:t>35</a:t>
            </a:fld>
            <a:endParaRPr lang="en-GB"/>
          </a:p>
        </p:txBody>
      </p:sp>
    </p:spTree>
    <p:extLst>
      <p:ext uri="{BB962C8B-B14F-4D97-AF65-F5344CB8AC3E}">
        <p14:creationId xmlns:p14="http://schemas.microsoft.com/office/powerpoint/2010/main" val="2814337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21706"/>
            <a:ext cx="6311900" cy="8312147"/>
          </a:xfrm>
          <a:prstGeom prst="rect">
            <a:avLst/>
          </a:prstGeom>
          <a:noFill/>
          <a:ln w="28575">
            <a:noFill/>
          </a:ln>
        </p:spPr>
        <p:txBody>
          <a:bodyPr wrap="square" rtlCol="0">
            <a:spAutoFit/>
          </a:bodyPr>
          <a:lstStyle/>
          <a:p>
            <a:r>
              <a:rPr lang="en-GB" sz="1400" b="1" dirty="0"/>
              <a:t>I wasn’t there but I still care!</a:t>
            </a:r>
          </a:p>
          <a:p>
            <a:pPr>
              <a:lnSpc>
                <a:spcPct val="150000"/>
              </a:lnSpc>
            </a:pPr>
            <a:r>
              <a:rPr lang="en-GB" sz="1200" dirty="0"/>
              <a:t>Using the Physics AQA Text book from pages 176 -177 and the glossary on pages 284-287 to help you answer the following;</a:t>
            </a:r>
          </a:p>
          <a:p>
            <a:pPr>
              <a:lnSpc>
                <a:spcPct val="150000"/>
              </a:lnSpc>
            </a:pPr>
            <a:r>
              <a:rPr lang="en-GB" sz="1200" dirty="0"/>
              <a:t>Define the term wavelength of a wave ……………………………………………………………………………………………………………………………………………………………………………………………………………………………………………………………………………………………………………………</a:t>
            </a:r>
          </a:p>
          <a:p>
            <a:pPr>
              <a:lnSpc>
                <a:spcPct val="150000"/>
              </a:lnSpc>
            </a:pPr>
            <a:r>
              <a:rPr lang="en-GB" sz="1200" dirty="0"/>
              <a:t>Define the term frequency of a wave ……………………………………………………………………………………………………………………………………………………………………………………………………………………………………………………………………………………………………………………</a:t>
            </a:r>
          </a:p>
          <a:p>
            <a:pPr>
              <a:lnSpc>
                <a:spcPct val="150000"/>
              </a:lnSpc>
            </a:pPr>
            <a:r>
              <a:rPr lang="en-GB" sz="1200" dirty="0"/>
              <a:t>Recall the equation that determines wave speed …………………………………………………………………………………………………………………………………………………………</a:t>
            </a:r>
          </a:p>
          <a:p>
            <a:pPr>
              <a:lnSpc>
                <a:spcPct val="150000"/>
              </a:lnSpc>
            </a:pPr>
            <a:r>
              <a:rPr lang="en-GB" sz="1200" dirty="0"/>
              <a:t>Recall the equation that determines the time period of a wave</a:t>
            </a:r>
          </a:p>
          <a:p>
            <a:pPr>
              <a:lnSpc>
                <a:spcPct val="150000"/>
              </a:lnSpc>
            </a:pPr>
            <a:r>
              <a:rPr lang="en-GB" sz="1200" dirty="0"/>
              <a:t>…………………………………………………………………………………………………………………………………………………………</a:t>
            </a:r>
          </a:p>
          <a:p>
            <a:pPr>
              <a:lnSpc>
                <a:spcPct val="150000"/>
              </a:lnSpc>
            </a:pPr>
            <a:r>
              <a:rPr lang="en-GB" sz="1200" dirty="0"/>
              <a:t>Draw on the wavelength and the amplitude of the following waves. </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dirty="0"/>
              <a:t>A speedboat sends waves across a lake at a frequency of 2Hz and a wavelength of 3m. Calculate the speed of the waves</a:t>
            </a:r>
          </a:p>
          <a:p>
            <a:pPr>
              <a:lnSpc>
                <a:spcPct val="150000"/>
              </a:lnSpc>
            </a:pPr>
            <a:r>
              <a:rPr lang="en-GB" sz="1200" dirty="0"/>
              <a:t>……………………………………………………………………………………………………………………………………………………………………………………………………………………………………………………………………………………………………………………</a:t>
            </a:r>
          </a:p>
          <a:p>
            <a:pPr>
              <a:lnSpc>
                <a:spcPct val="150000"/>
              </a:lnSpc>
            </a:pPr>
            <a:endParaRPr lang="en-GB" sz="1200" dirty="0"/>
          </a:p>
        </p:txBody>
      </p:sp>
      <p:pic>
        <p:nvPicPr>
          <p:cNvPr id="3" name="Picture 2">
            <a:extLst>
              <a:ext uri="{FF2B5EF4-FFF2-40B4-BE49-F238E27FC236}">
                <a16:creationId xmlns:a16="http://schemas.microsoft.com/office/drawing/2014/main" id="{71FDDC0F-6520-E632-E1C3-7FE909B217F7}"/>
              </a:ext>
            </a:extLst>
          </p:cNvPr>
          <p:cNvPicPr>
            <a:picLocks noChangeAspect="1"/>
          </p:cNvPicPr>
          <p:nvPr/>
        </p:nvPicPr>
        <p:blipFill>
          <a:blip r:embed="rId2"/>
          <a:stretch>
            <a:fillRect/>
          </a:stretch>
        </p:blipFill>
        <p:spPr>
          <a:xfrm>
            <a:off x="1331174" y="4297243"/>
            <a:ext cx="4379975" cy="2706580"/>
          </a:xfrm>
          <a:prstGeom prst="rect">
            <a:avLst/>
          </a:prstGeom>
        </p:spPr>
      </p:pic>
      <p:sp>
        <p:nvSpPr>
          <p:cNvPr id="7" name="TextBox 6">
            <a:extLst>
              <a:ext uri="{FF2B5EF4-FFF2-40B4-BE49-F238E27FC236}">
                <a16:creationId xmlns:a16="http://schemas.microsoft.com/office/drawing/2014/main" id="{0C71CD38-70DD-8F6A-EEA6-C0F6690E2CA6}"/>
              </a:ext>
            </a:extLst>
          </p:cNvPr>
          <p:cNvSpPr txBox="1"/>
          <p:nvPr/>
        </p:nvSpPr>
        <p:spPr>
          <a:xfrm>
            <a:off x="3151792" y="7802856"/>
            <a:ext cx="2907792" cy="830997"/>
          </a:xfrm>
          <a:prstGeom prst="rect">
            <a:avLst/>
          </a:prstGeom>
          <a:solidFill>
            <a:schemeClr val="bg1"/>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wave speed = frequency × wavelength</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cs typeface="Arial" panose="020B0604020202020204" pitchFamily="34" charset="0"/>
              </a:rPr>
              <a:t>V – 2 x 3 = 6m/s</a:t>
            </a:r>
            <a:endParaRPr kumimoji="0" lang="en-GB" altLang="en-US" sz="1200" b="0" i="0" u="none" strike="noStrike" cap="none" normalizeH="0" baseline="0" dirty="0">
              <a:ln>
                <a:noFill/>
              </a:ln>
              <a:solidFill>
                <a:schemeClr val="tx1"/>
              </a:solidFill>
              <a:effectLst/>
            </a:endParaRPr>
          </a:p>
          <a:p>
            <a:endParaRPr lang="en-GB" sz="1200" dirty="0"/>
          </a:p>
        </p:txBody>
      </p:sp>
      <p:sp>
        <p:nvSpPr>
          <p:cNvPr id="2" name="Slide Number Placeholder 1">
            <a:extLst>
              <a:ext uri="{FF2B5EF4-FFF2-40B4-BE49-F238E27FC236}">
                <a16:creationId xmlns:a16="http://schemas.microsoft.com/office/drawing/2014/main" id="{8E6EFC3F-71A1-F4C2-FFD9-A5BEF0E764B3}"/>
              </a:ext>
            </a:extLst>
          </p:cNvPr>
          <p:cNvSpPr>
            <a:spLocks noGrp="1"/>
          </p:cNvSpPr>
          <p:nvPr>
            <p:ph type="sldNum" sz="quarter" idx="12"/>
          </p:nvPr>
        </p:nvSpPr>
        <p:spPr/>
        <p:txBody>
          <a:bodyPr/>
          <a:lstStyle/>
          <a:p>
            <a:fld id="{A49C798E-A141-4728-B2C1-C020555BD9EF}" type="slidenum">
              <a:rPr lang="en-GB" smtClean="0"/>
              <a:t>36</a:t>
            </a:fld>
            <a:endParaRPr lang="en-GB"/>
          </a:p>
        </p:txBody>
      </p:sp>
    </p:spTree>
    <p:extLst>
      <p:ext uri="{BB962C8B-B14F-4D97-AF65-F5344CB8AC3E}">
        <p14:creationId xmlns:p14="http://schemas.microsoft.com/office/powerpoint/2010/main" val="1487045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45976" y="203200"/>
            <a:ext cx="6311900" cy="7879080"/>
          </a:xfrm>
          <a:prstGeom prst="rect">
            <a:avLst/>
          </a:prstGeom>
          <a:noFill/>
          <a:ln w="28575">
            <a:noFill/>
          </a:ln>
        </p:spPr>
        <p:txBody>
          <a:bodyPr wrap="square" rtlCol="0">
            <a:spAutoFit/>
          </a:bodyPr>
          <a:lstStyle/>
          <a:p>
            <a:r>
              <a:rPr lang="en-GB" sz="1400" b="1" u="sng" dirty="0"/>
              <a:t>I wasn’t there but I still care!</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US" sz="1200" b="1" dirty="0"/>
              <a:t>Task:  Read and complete the missing words.  Use the diagrams to help you</a:t>
            </a:r>
          </a:p>
          <a:p>
            <a:endParaRPr lang="en-US" sz="1200" b="1" dirty="0"/>
          </a:p>
          <a:p>
            <a:r>
              <a:rPr lang="en-US" sz="1200" dirty="0"/>
              <a:t>In a </a:t>
            </a:r>
            <a:r>
              <a:rPr lang="en-US" sz="1200" b="1" dirty="0"/>
              <a:t>________________ </a:t>
            </a:r>
            <a:r>
              <a:rPr lang="en-US" sz="1200" dirty="0"/>
              <a:t>wave the particles within the wave move perpendicular (at 90</a:t>
            </a:r>
            <a:r>
              <a:rPr lang="en-US" sz="1200" baseline="30000" dirty="0"/>
              <a:t>o</a:t>
            </a:r>
            <a:r>
              <a:rPr lang="en-US" sz="1200" dirty="0"/>
              <a:t>) to the direction the wave is travelling.  This is the wave produced in a rope when it is flicked </a:t>
            </a:r>
            <a:r>
              <a:rPr lang="en-US" sz="1200" b="1" dirty="0"/>
              <a:t>up and down</a:t>
            </a:r>
            <a:r>
              <a:rPr lang="en-US" sz="1200" dirty="0"/>
              <a:t>.</a:t>
            </a:r>
          </a:p>
          <a:p>
            <a:r>
              <a:rPr lang="en-US" sz="1200" dirty="0"/>
              <a:t>Examples of transverse waves are _________________</a:t>
            </a:r>
            <a:r>
              <a:rPr lang="en-US" sz="1200" b="1" dirty="0"/>
              <a:t>, electromagnetic (light) waves and guitar strings</a:t>
            </a:r>
            <a:r>
              <a:rPr lang="en-US" sz="1200" dirty="0"/>
              <a:t>.</a:t>
            </a:r>
          </a:p>
          <a:p>
            <a:endParaRPr lang="en-US" sz="1200" dirty="0"/>
          </a:p>
          <a:p>
            <a:r>
              <a:rPr lang="en-US" sz="1200" b="1" dirty="0"/>
              <a:t>________________ </a:t>
            </a:r>
            <a:r>
              <a:rPr lang="en-US" sz="1200" dirty="0"/>
              <a:t>waves are compression (squash) waves where the particles are vibrating in the same direction as the wave movement.   This is the wave produced when a spring is </a:t>
            </a:r>
            <a:r>
              <a:rPr lang="en-US" sz="1200" b="1" dirty="0"/>
              <a:t>squashed </a:t>
            </a:r>
            <a:r>
              <a:rPr lang="en-US" sz="1200" dirty="0"/>
              <a:t>and released.  </a:t>
            </a:r>
          </a:p>
          <a:p>
            <a:r>
              <a:rPr lang="en-US" sz="1200" dirty="0"/>
              <a:t>Examples of longitudinal waves are:  _____________</a:t>
            </a:r>
            <a:r>
              <a:rPr lang="en-US" sz="1200" b="1" dirty="0"/>
              <a:t>and a type of seismic (P) wave.</a:t>
            </a:r>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r>
              <a:rPr lang="en-US" sz="1200" b="1" dirty="0"/>
              <a:t>Task:  Write in the correct measurement and unit for each description</a:t>
            </a:r>
          </a:p>
          <a:p>
            <a:endParaRPr lang="en-US" sz="1200" b="1" dirty="0"/>
          </a:p>
          <a:p>
            <a:r>
              <a:rPr lang="en-GB" sz="1200" dirty="0"/>
              <a:t>______________–the distance from one point on a wave to the same point on the next wave. </a:t>
            </a:r>
          </a:p>
          <a:p>
            <a:r>
              <a:rPr lang="en-GB" sz="1200" dirty="0"/>
              <a:t>______________– the waves maximum displacement of a point on a wave from its undisturbed position.</a:t>
            </a:r>
          </a:p>
          <a:p>
            <a:r>
              <a:rPr lang="en-GB" sz="1200" dirty="0"/>
              <a:t>______________– the number of waves passing a point per second.</a:t>
            </a:r>
          </a:p>
          <a:p>
            <a:r>
              <a:rPr lang="en-GB" sz="1200" dirty="0"/>
              <a:t>_______________-</a:t>
            </a:r>
            <a:r>
              <a:rPr lang="en-GB" sz="1200" b="1" dirty="0"/>
              <a:t> </a:t>
            </a:r>
            <a:r>
              <a:rPr lang="en-GB" sz="1200" dirty="0"/>
              <a:t>the time taken to produce one complete wave.</a:t>
            </a:r>
          </a:p>
          <a:p>
            <a:endParaRPr lang="en-GB" sz="1200" dirty="0"/>
          </a:p>
          <a:p>
            <a:endParaRPr lang="en-US" sz="1200" b="1" dirty="0">
              <a:solidFill>
                <a:schemeClr val="tx2">
                  <a:lumMod val="75000"/>
                </a:schemeClr>
              </a:solidFill>
            </a:endParaRPr>
          </a:p>
        </p:txBody>
      </p:sp>
      <p:pic>
        <p:nvPicPr>
          <p:cNvPr id="2" name="Picture 1" descr="http://3.bp.blogspot.com/-A8k5RlekXcM/TZMZTQ0vKvI/AAAAAAAAACg/xTDe-R_JvZg/s1600/Transverse+Wave.jpg">
            <a:extLst>
              <a:ext uri="{FF2B5EF4-FFF2-40B4-BE49-F238E27FC236}">
                <a16:creationId xmlns:a16="http://schemas.microsoft.com/office/drawing/2014/main" id="{C10213A5-7512-6796-D774-E68CD1110634}"/>
              </a:ext>
            </a:extLst>
          </p:cNvPr>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6207" b="32315"/>
          <a:stretch/>
        </p:blipFill>
        <p:spPr bwMode="auto">
          <a:xfrm>
            <a:off x="364146" y="858534"/>
            <a:ext cx="2885380" cy="932348"/>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F751484F-E7AE-7A06-9950-B866528D92D9}"/>
              </a:ext>
            </a:extLst>
          </p:cNvPr>
          <p:cNvSpPr txBox="1"/>
          <p:nvPr/>
        </p:nvSpPr>
        <p:spPr>
          <a:xfrm>
            <a:off x="364146" y="454535"/>
            <a:ext cx="2885380" cy="369332"/>
          </a:xfrm>
          <a:prstGeom prst="rect">
            <a:avLst/>
          </a:prstGeom>
          <a:solidFill>
            <a:schemeClr val="tx2">
              <a:lumMod val="20000"/>
              <a:lumOff val="80000"/>
            </a:schemeClr>
          </a:solidFill>
        </p:spPr>
        <p:txBody>
          <a:bodyPr wrap="square" rtlCol="0">
            <a:spAutoFit/>
          </a:bodyPr>
          <a:lstStyle/>
          <a:p>
            <a:pPr algn="ctr"/>
            <a:r>
              <a:rPr lang="en-GB" b="1" dirty="0"/>
              <a:t>Transverse Wave</a:t>
            </a:r>
          </a:p>
        </p:txBody>
      </p:sp>
      <p:sp>
        <p:nvSpPr>
          <p:cNvPr id="7" name="TextBox 6">
            <a:extLst>
              <a:ext uri="{FF2B5EF4-FFF2-40B4-BE49-F238E27FC236}">
                <a16:creationId xmlns:a16="http://schemas.microsoft.com/office/drawing/2014/main" id="{91E888AE-22CB-4283-1218-E4F4C86344A1}"/>
              </a:ext>
            </a:extLst>
          </p:cNvPr>
          <p:cNvSpPr txBox="1"/>
          <p:nvPr/>
        </p:nvSpPr>
        <p:spPr>
          <a:xfrm>
            <a:off x="3461011" y="463620"/>
            <a:ext cx="2885380" cy="400110"/>
          </a:xfrm>
          <a:prstGeom prst="rect">
            <a:avLst/>
          </a:prstGeom>
          <a:solidFill>
            <a:schemeClr val="tx2">
              <a:lumMod val="20000"/>
              <a:lumOff val="80000"/>
            </a:schemeClr>
          </a:solidFill>
        </p:spPr>
        <p:txBody>
          <a:bodyPr wrap="square" rtlCol="0">
            <a:spAutoFit/>
          </a:bodyPr>
          <a:lstStyle/>
          <a:p>
            <a:pPr algn="ctr"/>
            <a:r>
              <a:rPr lang="en-GB" sz="2000" b="1" dirty="0"/>
              <a:t>Longitudinal Wave</a:t>
            </a:r>
          </a:p>
        </p:txBody>
      </p:sp>
      <p:pic>
        <p:nvPicPr>
          <p:cNvPr id="8" name="Picture 7" descr="Image result for transverse and longitudinal waves examples">
            <a:extLst>
              <a:ext uri="{FF2B5EF4-FFF2-40B4-BE49-F238E27FC236}">
                <a16:creationId xmlns:a16="http://schemas.microsoft.com/office/drawing/2014/main" id="{BDFEAE91-7555-B960-0A5D-4FB5B2D6F25B}"/>
              </a:ext>
            </a:extLst>
          </p:cNvPr>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6807" b="32235"/>
          <a:stretch/>
        </p:blipFill>
        <p:spPr bwMode="auto">
          <a:xfrm>
            <a:off x="3480109" y="858534"/>
            <a:ext cx="2847184" cy="932348"/>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9AE5192E-D8C1-5D9B-ACED-E017F793E5CA}"/>
              </a:ext>
            </a:extLst>
          </p:cNvPr>
          <p:cNvSpPr txBox="1"/>
          <p:nvPr/>
        </p:nvSpPr>
        <p:spPr>
          <a:xfrm>
            <a:off x="245975" y="1877625"/>
            <a:ext cx="6100415" cy="461665"/>
          </a:xfrm>
          <a:prstGeom prst="rect">
            <a:avLst/>
          </a:prstGeom>
          <a:noFill/>
          <a:ln w="25400">
            <a:solidFill>
              <a:schemeClr val="accent6">
                <a:lumMod val="75000"/>
              </a:schemeClr>
            </a:solidFill>
          </a:ln>
        </p:spPr>
        <p:txBody>
          <a:bodyPr wrap="square" rtlCol="0">
            <a:spAutoFit/>
          </a:bodyPr>
          <a:lstStyle/>
          <a:p>
            <a:r>
              <a:rPr lang="en-GB" sz="1200" dirty="0"/>
              <a:t>Remember, the particles in a wave move up and down or backwards and forwards only. </a:t>
            </a:r>
          </a:p>
          <a:p>
            <a:r>
              <a:rPr lang="en-GB" sz="1200" dirty="0"/>
              <a:t>It is energy, </a:t>
            </a:r>
            <a:r>
              <a:rPr lang="en-GB" sz="1200" b="1" dirty="0"/>
              <a:t>NOT the particles</a:t>
            </a:r>
            <a:r>
              <a:rPr lang="en-GB" sz="1200" dirty="0"/>
              <a:t>, that move from one place to another!</a:t>
            </a:r>
          </a:p>
        </p:txBody>
      </p:sp>
      <p:pic>
        <p:nvPicPr>
          <p:cNvPr id="10" name="Content Placeholder 3">
            <a:extLst>
              <a:ext uri="{FF2B5EF4-FFF2-40B4-BE49-F238E27FC236}">
                <a16:creationId xmlns:a16="http://schemas.microsoft.com/office/drawing/2014/main" id="{97A89445-94EF-437C-C5A2-70F23BF2806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t="5260"/>
          <a:stretch/>
        </p:blipFill>
        <p:spPr>
          <a:xfrm>
            <a:off x="188934" y="5025887"/>
            <a:ext cx="2147383" cy="1175908"/>
          </a:xfrm>
          <a:prstGeom prst="rect">
            <a:avLst/>
          </a:prstGeom>
        </p:spPr>
      </p:pic>
      <p:pic>
        <p:nvPicPr>
          <p:cNvPr id="11" name="Picture 10">
            <a:extLst>
              <a:ext uri="{FF2B5EF4-FFF2-40B4-BE49-F238E27FC236}">
                <a16:creationId xmlns:a16="http://schemas.microsoft.com/office/drawing/2014/main" id="{ECC12319-A9C8-570C-FD75-9B0296F34D08}"/>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t="13059"/>
          <a:stretch/>
        </p:blipFill>
        <p:spPr>
          <a:xfrm>
            <a:off x="4654823" y="5072849"/>
            <a:ext cx="1941080" cy="1176066"/>
          </a:xfrm>
          <a:prstGeom prst="rect">
            <a:avLst/>
          </a:prstGeom>
        </p:spPr>
      </p:pic>
      <p:sp>
        <p:nvSpPr>
          <p:cNvPr id="12" name="TextBox 11">
            <a:extLst>
              <a:ext uri="{FF2B5EF4-FFF2-40B4-BE49-F238E27FC236}">
                <a16:creationId xmlns:a16="http://schemas.microsoft.com/office/drawing/2014/main" id="{3F7DDB8A-266D-FEA7-F380-416A35BC1E6C}"/>
              </a:ext>
            </a:extLst>
          </p:cNvPr>
          <p:cNvSpPr txBox="1"/>
          <p:nvPr/>
        </p:nvSpPr>
        <p:spPr>
          <a:xfrm>
            <a:off x="305061" y="4661233"/>
            <a:ext cx="6193730" cy="276999"/>
          </a:xfrm>
          <a:prstGeom prst="rect">
            <a:avLst/>
          </a:prstGeom>
          <a:noFill/>
          <a:ln>
            <a:solidFill>
              <a:schemeClr val="tx1"/>
            </a:solidFill>
          </a:ln>
        </p:spPr>
        <p:txBody>
          <a:bodyPr wrap="square" rtlCol="0">
            <a:spAutoFit/>
          </a:bodyPr>
          <a:lstStyle/>
          <a:p>
            <a:r>
              <a:rPr lang="en-GB" sz="1200" b="1" dirty="0"/>
              <a:t>Longitudinal, 		water waves, 		sound waves,  		transverse</a:t>
            </a:r>
          </a:p>
        </p:txBody>
      </p:sp>
      <p:sp>
        <p:nvSpPr>
          <p:cNvPr id="15" name="TextBox 14">
            <a:extLst>
              <a:ext uri="{FF2B5EF4-FFF2-40B4-BE49-F238E27FC236}">
                <a16:creationId xmlns:a16="http://schemas.microsoft.com/office/drawing/2014/main" id="{95EB4C9F-72C7-C02A-CB6E-5FB0DE8F177B}"/>
              </a:ext>
            </a:extLst>
          </p:cNvPr>
          <p:cNvSpPr txBox="1"/>
          <p:nvPr/>
        </p:nvSpPr>
        <p:spPr>
          <a:xfrm>
            <a:off x="5063034" y="7190742"/>
            <a:ext cx="1513856" cy="830997"/>
          </a:xfrm>
          <a:prstGeom prst="rect">
            <a:avLst/>
          </a:prstGeom>
          <a:noFill/>
          <a:ln>
            <a:solidFill>
              <a:schemeClr val="tx1"/>
            </a:solidFill>
          </a:ln>
        </p:spPr>
        <p:txBody>
          <a:bodyPr wrap="square" rtlCol="0">
            <a:spAutoFit/>
          </a:bodyPr>
          <a:lstStyle/>
          <a:p>
            <a:r>
              <a:rPr lang="en-GB" sz="1200" b="1" dirty="0"/>
              <a:t>Frequency (Hz) Wavelength (m Period (s)</a:t>
            </a:r>
          </a:p>
          <a:p>
            <a:r>
              <a:rPr lang="en-GB" sz="1200" b="1" dirty="0"/>
              <a:t> Amplitude (m) ), </a:t>
            </a:r>
            <a:endParaRPr lang="en-GB" sz="1200" dirty="0"/>
          </a:p>
        </p:txBody>
      </p:sp>
      <p:sp>
        <p:nvSpPr>
          <p:cNvPr id="16" name="TextBox 15">
            <a:extLst>
              <a:ext uri="{FF2B5EF4-FFF2-40B4-BE49-F238E27FC236}">
                <a16:creationId xmlns:a16="http://schemas.microsoft.com/office/drawing/2014/main" id="{2FF17451-D0BC-56F2-77FE-70E021ED09CA}"/>
              </a:ext>
            </a:extLst>
          </p:cNvPr>
          <p:cNvSpPr txBox="1"/>
          <p:nvPr/>
        </p:nvSpPr>
        <p:spPr>
          <a:xfrm>
            <a:off x="2393358" y="5014860"/>
            <a:ext cx="2147383" cy="1292662"/>
          </a:xfrm>
          <a:prstGeom prst="rect">
            <a:avLst/>
          </a:prstGeom>
          <a:noFill/>
          <a:ln>
            <a:solidFill>
              <a:schemeClr val="tx1"/>
            </a:solidFill>
          </a:ln>
        </p:spPr>
        <p:txBody>
          <a:bodyPr wrap="square" rtlCol="0">
            <a:spAutoFit/>
          </a:bodyPr>
          <a:lstStyle/>
          <a:p>
            <a:r>
              <a:rPr lang="en-GB" sz="1200" dirty="0"/>
              <a:t>The displacement of a transverse wave is described as </a:t>
            </a:r>
            <a:r>
              <a:rPr lang="en-GB" sz="1200" b="1" dirty="0"/>
              <a:t>peaks and troughs</a:t>
            </a:r>
            <a:r>
              <a:rPr lang="en-GB" sz="1200" dirty="0"/>
              <a:t>. In a longitudinal wave these are described as </a:t>
            </a:r>
            <a:r>
              <a:rPr lang="en-GB" sz="1200" b="1" dirty="0"/>
              <a:t>compressions and rarefactions</a:t>
            </a:r>
            <a:r>
              <a:rPr lang="en-GB" sz="1800" dirty="0"/>
              <a:t>.</a:t>
            </a:r>
          </a:p>
        </p:txBody>
      </p:sp>
      <p:sp>
        <p:nvSpPr>
          <p:cNvPr id="5" name="Slide Number Placeholder 4">
            <a:extLst>
              <a:ext uri="{FF2B5EF4-FFF2-40B4-BE49-F238E27FC236}">
                <a16:creationId xmlns:a16="http://schemas.microsoft.com/office/drawing/2014/main" id="{BE39A97E-CDA7-4272-2512-281B8181EB48}"/>
              </a:ext>
            </a:extLst>
          </p:cNvPr>
          <p:cNvSpPr>
            <a:spLocks noGrp="1"/>
          </p:cNvSpPr>
          <p:nvPr>
            <p:ph type="sldNum" sz="quarter" idx="12"/>
          </p:nvPr>
        </p:nvSpPr>
        <p:spPr/>
        <p:txBody>
          <a:bodyPr/>
          <a:lstStyle/>
          <a:p>
            <a:fld id="{A49C798E-A141-4728-B2C1-C020555BD9EF}" type="slidenum">
              <a:rPr lang="en-GB" smtClean="0"/>
              <a:t>37</a:t>
            </a:fld>
            <a:endParaRPr lang="en-GB"/>
          </a:p>
        </p:txBody>
      </p:sp>
    </p:spTree>
    <p:extLst>
      <p:ext uri="{BB962C8B-B14F-4D97-AF65-F5344CB8AC3E}">
        <p14:creationId xmlns:p14="http://schemas.microsoft.com/office/powerpoint/2010/main" val="964970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GB" sz="1200" u="sng" dirty="0">
                          <a:solidFill>
                            <a:schemeClr val="tx1"/>
                          </a:solidFill>
                        </a:rPr>
                        <a:t>Measuring the Speed of a wave through different medium</a:t>
                      </a:r>
                    </a:p>
                    <a:p>
                      <a:pPr algn="l">
                        <a:lnSpc>
                          <a:spcPct val="150000"/>
                        </a:lnSpc>
                      </a:pPr>
                      <a:r>
                        <a:rPr lang="en-GB" sz="1200" u="sng" dirty="0">
                          <a:solidFill>
                            <a:schemeClr val="tx1"/>
                          </a:solidFill>
                        </a:rPr>
                        <a:t>Measuring the speed of a wave through the air</a:t>
                      </a:r>
                    </a:p>
                    <a:p>
                      <a:pPr fontAlgn="base">
                        <a:lnSpc>
                          <a:spcPct val="150000"/>
                        </a:lnSpc>
                      </a:pPr>
                      <a:r>
                        <a:rPr lang="en-US" sz="1200" b="0" i="0" kern="1200" dirty="0">
                          <a:solidFill>
                            <a:schemeClr val="tx1"/>
                          </a:solidFill>
                          <a:effectLst/>
                          <a:latin typeface="+mn-lt"/>
                          <a:ea typeface="+mn-ea"/>
                          <a:cs typeface="+mn-cs"/>
                        </a:rPr>
                        <a:t>The air is made up of particles. When sound is created, the air particles vibrate and collide with each other, causing the vibrations to pass between air particles. The vibrating particles pass the sound through to a person's ear and vibrate the ear drum.</a:t>
                      </a:r>
                    </a:p>
                    <a:p>
                      <a:pPr fontAlgn="base">
                        <a:lnSpc>
                          <a:spcPct val="150000"/>
                        </a:lnSpc>
                      </a:pPr>
                      <a:r>
                        <a:rPr lang="en-US" sz="1200" b="0" i="0" kern="1200" dirty="0">
                          <a:solidFill>
                            <a:schemeClr val="tx1"/>
                          </a:solidFill>
                          <a:effectLst/>
                          <a:latin typeface="+mn-lt"/>
                          <a:ea typeface="+mn-ea"/>
                          <a:cs typeface="+mn-cs"/>
                        </a:rPr>
                        <a:t>Light travels much faster than sound through air. For example, a person fires a cannon pistol which releases a flash of light when fired) . A distant observer stood 400 </a:t>
                      </a:r>
                      <a:r>
                        <a:rPr lang="en-US" sz="1200" b="0" i="0" kern="1200" dirty="0" err="1">
                          <a:solidFill>
                            <a:schemeClr val="tx1"/>
                          </a:solidFill>
                          <a:effectLst/>
                          <a:latin typeface="+mn-lt"/>
                          <a:ea typeface="+mn-ea"/>
                          <a:cs typeface="+mn-cs"/>
                        </a:rPr>
                        <a:t>metres</a:t>
                      </a:r>
                      <a:r>
                        <a:rPr lang="en-US" sz="1200" b="0" i="0" kern="1200" dirty="0">
                          <a:solidFill>
                            <a:schemeClr val="tx1"/>
                          </a:solidFill>
                          <a:effectLst/>
                          <a:latin typeface="+mn-lt"/>
                          <a:ea typeface="+mn-ea"/>
                          <a:cs typeface="+mn-cs"/>
                        </a:rPr>
                        <a:t> (m) away records the time between seeing the action (the light reaches the time keeper immediately) and hearing the sound (which takes more time to cover the same distance).</a:t>
                      </a: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r>
                        <a:rPr lang="en-US" sz="1200" b="0" i="0" kern="1200" dirty="0">
                          <a:solidFill>
                            <a:schemeClr val="tx1"/>
                          </a:solidFill>
                          <a:effectLst/>
                          <a:latin typeface="+mn-lt"/>
                          <a:ea typeface="+mn-ea"/>
                          <a:cs typeface="+mn-cs"/>
                        </a:rPr>
                        <a:t>The speed of sound can be calculated using the equation:  speed = distance ÷ time</a:t>
                      </a:r>
                    </a:p>
                    <a:p>
                      <a:pPr fontAlgn="base">
                        <a:lnSpc>
                          <a:spcPct val="150000"/>
                        </a:lnSpc>
                      </a:pPr>
                      <a:r>
                        <a:rPr lang="en-US" sz="1200" b="0" i="0" kern="1200" dirty="0">
                          <a:solidFill>
                            <a:schemeClr val="tx1"/>
                          </a:solidFill>
                          <a:effectLst/>
                          <a:latin typeface="+mn-lt"/>
                          <a:ea typeface="+mn-ea"/>
                          <a:cs typeface="+mn-cs"/>
                        </a:rPr>
                        <a:t>This is when:</a:t>
                      </a:r>
                    </a:p>
                    <a:p>
                      <a:pPr fontAlgn="base">
                        <a:lnSpc>
                          <a:spcPct val="150000"/>
                        </a:lnSpc>
                      </a:pPr>
                      <a:r>
                        <a:rPr lang="en-US" sz="1200" b="0" i="0" kern="1200" dirty="0">
                          <a:solidFill>
                            <a:schemeClr val="tx1"/>
                          </a:solidFill>
                          <a:effectLst/>
                          <a:latin typeface="+mn-lt"/>
                          <a:ea typeface="+mn-ea"/>
                          <a:cs typeface="+mn-cs"/>
                        </a:rPr>
                        <a:t>speed (</a:t>
                      </a:r>
                      <a:r>
                        <a:rPr lang="en-US" sz="1200" b="0" i="1" kern="1200" dirty="0">
                          <a:solidFill>
                            <a:schemeClr val="tx1"/>
                          </a:solidFill>
                          <a:effectLst/>
                          <a:latin typeface="+mn-lt"/>
                          <a:ea typeface="+mn-ea"/>
                          <a:cs typeface="+mn-cs"/>
                        </a:rPr>
                        <a:t>v</a:t>
                      </a:r>
                      <a:r>
                        <a:rPr lang="en-US" sz="1200" b="0" i="0" kern="1200" dirty="0">
                          <a:solidFill>
                            <a:schemeClr val="tx1"/>
                          </a:solidFill>
                          <a:effectLst/>
                          <a:latin typeface="+mn-lt"/>
                          <a:ea typeface="+mn-ea"/>
                          <a:cs typeface="+mn-cs"/>
                        </a:rPr>
                        <a:t>) is measured in </a:t>
                      </a:r>
                      <a:r>
                        <a:rPr lang="en-US" sz="1200" b="0" i="0" kern="1200" dirty="0" err="1">
                          <a:solidFill>
                            <a:schemeClr val="tx1"/>
                          </a:solidFill>
                          <a:effectLst/>
                          <a:latin typeface="+mn-lt"/>
                          <a:ea typeface="+mn-ea"/>
                          <a:cs typeface="+mn-cs"/>
                        </a:rPr>
                        <a:t>metres</a:t>
                      </a:r>
                      <a:r>
                        <a:rPr lang="en-US" sz="1200" b="0" i="0" kern="1200" dirty="0">
                          <a:solidFill>
                            <a:schemeClr val="tx1"/>
                          </a:solidFill>
                          <a:effectLst/>
                          <a:latin typeface="+mn-lt"/>
                          <a:ea typeface="+mn-ea"/>
                          <a:cs typeface="+mn-cs"/>
                        </a:rPr>
                        <a:t> per second (m/s)</a:t>
                      </a:r>
                    </a:p>
                    <a:p>
                      <a:pPr fontAlgn="base">
                        <a:lnSpc>
                          <a:spcPct val="150000"/>
                        </a:lnSpc>
                      </a:pPr>
                      <a:r>
                        <a:rPr lang="en-US" sz="1200" b="0" i="0" kern="1200" dirty="0">
                          <a:solidFill>
                            <a:schemeClr val="tx1"/>
                          </a:solidFill>
                          <a:effectLst/>
                          <a:latin typeface="+mn-lt"/>
                          <a:ea typeface="+mn-ea"/>
                          <a:cs typeface="+mn-cs"/>
                        </a:rPr>
                        <a:t>distance (</a:t>
                      </a:r>
                      <a:r>
                        <a:rPr lang="en-US" sz="1200" b="0" i="1" kern="1200" dirty="0">
                          <a:solidFill>
                            <a:schemeClr val="tx1"/>
                          </a:solidFill>
                          <a:effectLst/>
                          <a:latin typeface="+mn-lt"/>
                          <a:ea typeface="+mn-ea"/>
                          <a:cs typeface="+mn-cs"/>
                        </a:rPr>
                        <a:t>s</a:t>
                      </a:r>
                      <a:r>
                        <a:rPr lang="en-US" sz="1200" b="0" i="0" kern="1200" dirty="0">
                          <a:solidFill>
                            <a:schemeClr val="tx1"/>
                          </a:solidFill>
                          <a:effectLst/>
                          <a:latin typeface="+mn-lt"/>
                          <a:ea typeface="+mn-ea"/>
                          <a:cs typeface="+mn-cs"/>
                        </a:rPr>
                        <a:t>) is measured in </a:t>
                      </a:r>
                      <a:r>
                        <a:rPr lang="en-US" sz="1200" b="0" i="0" kern="1200" dirty="0" err="1">
                          <a:solidFill>
                            <a:schemeClr val="tx1"/>
                          </a:solidFill>
                          <a:effectLst/>
                          <a:latin typeface="+mn-lt"/>
                          <a:ea typeface="+mn-ea"/>
                          <a:cs typeface="+mn-cs"/>
                        </a:rPr>
                        <a:t>metres</a:t>
                      </a:r>
                      <a:r>
                        <a:rPr lang="en-US" sz="1200" b="0" i="0" kern="1200" dirty="0">
                          <a:solidFill>
                            <a:schemeClr val="tx1"/>
                          </a:solidFill>
                          <a:effectLst/>
                          <a:latin typeface="+mn-lt"/>
                          <a:ea typeface="+mn-ea"/>
                          <a:cs typeface="+mn-cs"/>
                        </a:rPr>
                        <a:t> (m)</a:t>
                      </a:r>
                    </a:p>
                    <a:p>
                      <a:pPr fontAlgn="base">
                        <a:lnSpc>
                          <a:spcPct val="150000"/>
                        </a:lnSpc>
                      </a:pPr>
                      <a:r>
                        <a:rPr lang="en-US" sz="1200" b="0" i="0" kern="1200" dirty="0">
                          <a:solidFill>
                            <a:schemeClr val="tx1"/>
                          </a:solidFill>
                          <a:effectLst/>
                          <a:latin typeface="+mn-lt"/>
                          <a:ea typeface="+mn-ea"/>
                          <a:cs typeface="+mn-cs"/>
                        </a:rPr>
                        <a:t>time (</a:t>
                      </a:r>
                      <a:r>
                        <a:rPr lang="en-US" sz="1200" b="0" i="1" kern="1200" dirty="0">
                          <a:solidFill>
                            <a:schemeClr val="tx1"/>
                          </a:solidFill>
                          <a:effectLst/>
                          <a:latin typeface="+mn-lt"/>
                          <a:ea typeface="+mn-ea"/>
                          <a:cs typeface="+mn-cs"/>
                        </a:rPr>
                        <a:t>t</a:t>
                      </a:r>
                      <a:r>
                        <a:rPr lang="en-US" sz="1200" b="0" i="0" kern="1200" dirty="0">
                          <a:solidFill>
                            <a:schemeClr val="tx1"/>
                          </a:solidFill>
                          <a:effectLst/>
                          <a:latin typeface="+mn-lt"/>
                          <a:ea typeface="+mn-ea"/>
                          <a:cs typeface="+mn-cs"/>
                        </a:rPr>
                        <a:t>) is measured in seconds (s)</a:t>
                      </a:r>
                    </a:p>
                    <a:p>
                      <a:pPr fontAlgn="base">
                        <a:lnSpc>
                          <a:spcPct val="150000"/>
                        </a:lnSpc>
                      </a:pPr>
                      <a:r>
                        <a:rPr lang="en-US" sz="1200" b="1" i="0" kern="1200" dirty="0">
                          <a:solidFill>
                            <a:schemeClr val="tx1"/>
                          </a:solidFill>
                          <a:effectLst/>
                          <a:latin typeface="+mn-lt"/>
                          <a:ea typeface="+mn-ea"/>
                          <a:cs typeface="+mn-cs"/>
                        </a:rPr>
                        <a:t>Example</a:t>
                      </a:r>
                    </a:p>
                    <a:p>
                      <a:pPr fontAlgn="base">
                        <a:lnSpc>
                          <a:spcPct val="150000"/>
                        </a:lnSpc>
                      </a:pPr>
                      <a:r>
                        <a:rPr lang="en-US" sz="1200" b="0" i="0" kern="1200" dirty="0">
                          <a:solidFill>
                            <a:schemeClr val="tx1"/>
                          </a:solidFill>
                          <a:effectLst/>
                          <a:latin typeface="+mn-lt"/>
                          <a:ea typeface="+mn-ea"/>
                          <a:cs typeface="+mn-cs"/>
                        </a:rPr>
                        <a:t>An observer 400 m away records a 1.2 s time difference between seeing the hand signal and hearing the bang of the starting pistol.</a:t>
                      </a:r>
                    </a:p>
                    <a:p>
                      <a:pPr fontAlgn="base">
                        <a:lnSpc>
                          <a:spcPct val="150000"/>
                        </a:lnSpc>
                      </a:pPr>
                      <a:r>
                        <a:rPr lang="en-US" sz="1200" b="0" i="0" kern="1200" dirty="0">
                          <a:solidFill>
                            <a:schemeClr val="tx1"/>
                          </a:solidFill>
                          <a:effectLst/>
                          <a:latin typeface="+mn-lt"/>
                          <a:ea typeface="+mn-ea"/>
                          <a:cs typeface="+mn-cs"/>
                        </a:rPr>
                        <a:t>v=d ÷ t</a:t>
                      </a:r>
                    </a:p>
                    <a:p>
                      <a:pPr fontAlgn="base">
                        <a:lnSpc>
                          <a:spcPct val="150000"/>
                        </a:lnSpc>
                      </a:pPr>
                      <a:r>
                        <a:rPr lang="en-US" sz="1200" b="0" i="0" kern="1200" dirty="0">
                          <a:solidFill>
                            <a:schemeClr val="tx1"/>
                          </a:solidFill>
                          <a:effectLst/>
                          <a:latin typeface="+mn-lt"/>
                          <a:ea typeface="+mn-ea"/>
                          <a:cs typeface="+mn-cs"/>
                        </a:rPr>
                        <a:t>=400÷1.2</a:t>
                      </a:r>
                    </a:p>
                    <a:p>
                      <a:pPr fontAlgn="base">
                        <a:lnSpc>
                          <a:spcPct val="150000"/>
                        </a:lnSpc>
                      </a:pPr>
                      <a:r>
                        <a:rPr lang="en-US" sz="1200" b="0" i="0" kern="1200" dirty="0">
                          <a:solidFill>
                            <a:schemeClr val="tx1"/>
                          </a:solidFill>
                          <a:effectLst/>
                          <a:latin typeface="+mn-lt"/>
                          <a:ea typeface="+mn-ea"/>
                          <a:cs typeface="+mn-cs"/>
                        </a:rPr>
                        <a:t>v=333 (m/s) (to 3 </a:t>
                      </a:r>
                      <a:r>
                        <a:rPr lang="en-US" sz="1200" b="0" i="0" kern="1200" dirty="0" err="1">
                          <a:solidFill>
                            <a:schemeClr val="tx1"/>
                          </a:solidFill>
                          <a:effectLst/>
                          <a:latin typeface="+mn-lt"/>
                          <a:ea typeface="+mn-ea"/>
                          <a:cs typeface="+mn-cs"/>
                        </a:rPr>
                        <a:t>sig.fig</a:t>
                      </a:r>
                      <a:r>
                        <a:rPr lang="en-US" sz="1200" b="0" i="0" kern="1200" dirty="0">
                          <a:solidFill>
                            <a:schemeClr val="tx1"/>
                          </a:solidFill>
                          <a:effectLst/>
                          <a:latin typeface="+mn-lt"/>
                          <a:ea typeface="+mn-ea"/>
                          <a:cs typeface="+mn-cs"/>
                        </a:rPr>
                        <a:t>.)</a:t>
                      </a:r>
                    </a:p>
                    <a:p>
                      <a:pPr fontAlgn="base">
                        <a:lnSpc>
                          <a:spcPct val="150000"/>
                        </a:lnSpc>
                      </a:pPr>
                      <a:r>
                        <a:rPr lang="en-US" sz="1200" b="0" i="0" kern="1200" dirty="0">
                          <a:solidFill>
                            <a:schemeClr val="tx1"/>
                          </a:solidFill>
                          <a:effectLst/>
                          <a:latin typeface="+mn-lt"/>
                          <a:ea typeface="+mn-ea"/>
                          <a:cs typeface="+mn-cs"/>
                        </a:rPr>
                        <a:t>The accepted value for the speed of sound in air is 330 m/s.</a:t>
                      </a:r>
                    </a:p>
                    <a:p>
                      <a:pPr fontAlgn="base">
                        <a:lnSpc>
                          <a:spcPct val="150000"/>
                        </a:lnSpc>
                      </a:pPr>
                      <a:r>
                        <a:rPr lang="en-US" sz="1200" b="0" i="0" kern="1200" dirty="0">
                          <a:solidFill>
                            <a:schemeClr val="tx1"/>
                          </a:solidFill>
                          <a:effectLst/>
                          <a:latin typeface="+mn-lt"/>
                          <a:ea typeface="+mn-ea"/>
                          <a:cs typeface="+mn-cs"/>
                        </a:rPr>
                        <a:t>However, this experimental method is flawed as humans do not use stop clocks identically to one another. One person might stop the timer a fraction of a second later than another person. The values recorded will be dependent on the reaction time of the observer, and will not be entirely accurate. This explains why the answer of 333 m/s is slightly above the accepted value for the speed of sound in air.</a:t>
                      </a:r>
                    </a:p>
                    <a:p>
                      <a:pPr algn="l">
                        <a:lnSpc>
                          <a:spcPct val="150000"/>
                        </a:lnSpc>
                      </a:pPr>
                      <a:endParaRPr lang="en-GB" sz="1200"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3" name="Picture 2">
            <a:extLst>
              <a:ext uri="{FF2B5EF4-FFF2-40B4-BE49-F238E27FC236}">
                <a16:creationId xmlns:a16="http://schemas.microsoft.com/office/drawing/2014/main" id="{41339F9F-8D1F-3762-C390-FFBDD77FFCEF}"/>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808438" y="2920999"/>
            <a:ext cx="791483" cy="572661"/>
          </a:xfrm>
          <a:prstGeom prst="rect">
            <a:avLst/>
          </a:prstGeom>
        </p:spPr>
      </p:pic>
      <p:cxnSp>
        <p:nvCxnSpPr>
          <p:cNvPr id="5" name="Straight Arrow Connector 4">
            <a:extLst>
              <a:ext uri="{FF2B5EF4-FFF2-40B4-BE49-F238E27FC236}">
                <a16:creationId xmlns:a16="http://schemas.microsoft.com/office/drawing/2014/main" id="{A8295E8D-C8EF-96AA-C2AA-D17D4F06B11D}"/>
              </a:ext>
            </a:extLst>
          </p:cNvPr>
          <p:cNvCxnSpPr>
            <a:cxnSpLocks/>
          </p:cNvCxnSpPr>
          <p:nvPr/>
        </p:nvCxnSpPr>
        <p:spPr>
          <a:xfrm>
            <a:off x="1583668" y="3290333"/>
            <a:ext cx="4093232" cy="0"/>
          </a:xfrm>
          <a:prstGeom prst="straightConnector1">
            <a:avLst/>
          </a:prstGeom>
          <a:ln w="6032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2ABF6243-DBC1-F218-25F8-B0FC34ADC3B5}"/>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5676900" y="2934571"/>
            <a:ext cx="711523" cy="711523"/>
          </a:xfrm>
          <a:prstGeom prst="rect">
            <a:avLst/>
          </a:prstGeom>
        </p:spPr>
      </p:pic>
      <p:sp>
        <p:nvSpPr>
          <p:cNvPr id="6" name="Slide Number Placeholder 5">
            <a:extLst>
              <a:ext uri="{FF2B5EF4-FFF2-40B4-BE49-F238E27FC236}">
                <a16:creationId xmlns:a16="http://schemas.microsoft.com/office/drawing/2014/main" id="{16332526-1802-899C-A6E4-CD5B6726D442}"/>
              </a:ext>
            </a:extLst>
          </p:cNvPr>
          <p:cNvSpPr>
            <a:spLocks noGrp="1"/>
          </p:cNvSpPr>
          <p:nvPr>
            <p:ph type="sldNum" sz="quarter" idx="12"/>
          </p:nvPr>
        </p:nvSpPr>
        <p:spPr/>
        <p:txBody>
          <a:bodyPr/>
          <a:lstStyle/>
          <a:p>
            <a:fld id="{A49C798E-A141-4728-B2C1-C020555BD9EF}" type="slidenum">
              <a:rPr lang="en-GB" smtClean="0"/>
              <a:t>38</a:t>
            </a:fld>
            <a:endParaRPr lang="en-GB"/>
          </a:p>
        </p:txBody>
      </p:sp>
    </p:spTree>
    <p:extLst>
      <p:ext uri="{BB962C8B-B14F-4D97-AF65-F5344CB8AC3E}">
        <p14:creationId xmlns:p14="http://schemas.microsoft.com/office/powerpoint/2010/main" val="3495303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139700" y="324854"/>
          <a:ext cx="6578600" cy="8506326"/>
        </p:xfrm>
        <a:graphic>
          <a:graphicData uri="http://schemas.openxmlformats.org/drawingml/2006/table">
            <a:tbl>
              <a:tblPr firstRow="1" bandRow="1">
                <a:tableStyleId>{5C22544A-7EE6-4342-B048-85BDC9FD1C3A}</a:tableStyleId>
              </a:tblPr>
              <a:tblGrid>
                <a:gridCol w="398314">
                  <a:extLst>
                    <a:ext uri="{9D8B030D-6E8A-4147-A177-3AD203B41FA5}">
                      <a16:colId xmlns:a16="http://schemas.microsoft.com/office/drawing/2014/main" val="1728834577"/>
                    </a:ext>
                  </a:extLst>
                </a:gridCol>
                <a:gridCol w="6180286">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GB" sz="1200" u="sng" dirty="0">
                          <a:solidFill>
                            <a:schemeClr val="tx1"/>
                          </a:solidFill>
                        </a:rPr>
                        <a:t>Measuring the Speed of a wave through different medium</a:t>
                      </a:r>
                    </a:p>
                    <a:p>
                      <a:pPr fontAlgn="base">
                        <a:lnSpc>
                          <a:spcPct val="150000"/>
                        </a:lnSpc>
                      </a:pPr>
                      <a:r>
                        <a:rPr lang="en-US" sz="1200" b="1" i="0" kern="1200" dirty="0">
                          <a:solidFill>
                            <a:schemeClr val="tx1"/>
                          </a:solidFill>
                          <a:effectLst/>
                          <a:latin typeface="+mn-lt"/>
                          <a:ea typeface="+mn-ea"/>
                          <a:cs typeface="+mn-cs"/>
                        </a:rPr>
                        <a:t>Required practical - measuring waves in a ripple tank</a:t>
                      </a:r>
                    </a:p>
                    <a:p>
                      <a:pPr fontAlgn="base">
                        <a:lnSpc>
                          <a:spcPct val="150000"/>
                        </a:lnSpc>
                      </a:pPr>
                      <a:r>
                        <a:rPr lang="en-US" sz="1200" b="1" i="0" kern="1200" dirty="0">
                          <a:solidFill>
                            <a:schemeClr val="tx1"/>
                          </a:solidFill>
                          <a:effectLst/>
                          <a:latin typeface="+mn-lt"/>
                          <a:ea typeface="+mn-ea"/>
                          <a:cs typeface="+mn-cs"/>
                        </a:rPr>
                        <a:t>Measure the frequency, wavelength and speed of waves in a ripple tank</a:t>
                      </a:r>
                    </a:p>
                    <a:p>
                      <a:pPr fontAlgn="base">
                        <a:lnSpc>
                          <a:spcPct val="150000"/>
                        </a:lnSpc>
                      </a:pPr>
                      <a:r>
                        <a:rPr lang="en-US" sz="1200" b="0" i="0" kern="1200" dirty="0">
                          <a:solidFill>
                            <a:schemeClr val="tx1"/>
                          </a:solidFill>
                          <a:effectLst/>
                          <a:latin typeface="+mn-lt"/>
                          <a:ea typeface="+mn-ea"/>
                          <a:cs typeface="+mn-cs"/>
                        </a:rPr>
                        <a:t>A ripple tank can be used to measure and calculate frequency, wavelength and the speed of waves on the surface of the water. A ripple tank is a transparent shallow tray of water with a light shining down through it onto a white card below to clearly see the motion of the ripples created on the water’s surface. Ripples can be made by hand but to generate regular ripples it is better to use a motor.</a:t>
                      </a:r>
                    </a:p>
                    <a:p>
                      <a:br>
                        <a:rPr lang="en-US" sz="1200" dirty="0">
                          <a:solidFill>
                            <a:schemeClr val="tx1"/>
                          </a:solidFill>
                        </a:rPr>
                      </a:br>
                      <a:endParaRPr lang="en-US" sz="1200" b="1" i="0" kern="1200" dirty="0">
                        <a:solidFill>
                          <a:schemeClr val="tx1"/>
                        </a:solidFill>
                        <a:effectLst/>
                        <a:latin typeface="+mn-lt"/>
                        <a:ea typeface="+mn-ea"/>
                        <a:cs typeface="+mn-cs"/>
                      </a:endParaRPr>
                    </a:p>
                    <a:p>
                      <a:pPr algn="l">
                        <a:lnSpc>
                          <a:spcPct val="150000"/>
                        </a:lnSpc>
                      </a:pPr>
                      <a:endParaRPr lang="en-GB" sz="1200" u="sng" dirty="0">
                        <a:solidFill>
                          <a:schemeClr val="tx1"/>
                        </a:solidFill>
                      </a:endParaRPr>
                    </a:p>
                    <a:p>
                      <a:pPr algn="l">
                        <a:lnSpc>
                          <a:spcPct val="150000"/>
                        </a:lnSpc>
                      </a:pPr>
                      <a:endParaRPr lang="en-GB" sz="1200" u="sng" dirty="0">
                        <a:solidFill>
                          <a:schemeClr val="tx1"/>
                        </a:solidFill>
                      </a:endParaRPr>
                    </a:p>
                    <a:p>
                      <a:pPr algn="l">
                        <a:lnSpc>
                          <a:spcPct val="150000"/>
                        </a:lnSpc>
                      </a:pPr>
                      <a:endParaRPr lang="en-GB" sz="1200" u="sng" dirty="0">
                        <a:solidFill>
                          <a:schemeClr val="tx1"/>
                        </a:solidFill>
                      </a:endParaRPr>
                    </a:p>
                    <a:p>
                      <a:pPr algn="l">
                        <a:lnSpc>
                          <a:spcPct val="150000"/>
                        </a:lnSpc>
                      </a:pPr>
                      <a:endParaRPr lang="en-GB" sz="1200" u="sng" dirty="0">
                        <a:solidFill>
                          <a:schemeClr val="tx1"/>
                        </a:solidFill>
                      </a:endParaRPr>
                    </a:p>
                    <a:p>
                      <a:pPr algn="l">
                        <a:lnSpc>
                          <a:spcPct val="150000"/>
                        </a:lnSpc>
                      </a:pPr>
                      <a:endParaRPr lang="en-GB" sz="1200" u="sng" dirty="0">
                        <a:solidFill>
                          <a:schemeClr val="tx1"/>
                        </a:solidFill>
                      </a:endParaRPr>
                    </a:p>
                    <a:p>
                      <a:pPr algn="l">
                        <a:lnSpc>
                          <a:spcPct val="150000"/>
                        </a:lnSpc>
                      </a:pPr>
                      <a:r>
                        <a:rPr lang="en-US" sz="1200" u="sng" dirty="0">
                          <a:solidFill>
                            <a:schemeClr val="tx1"/>
                          </a:solidFill>
                        </a:rPr>
                        <a:t>Aim of the experiment</a:t>
                      </a:r>
                    </a:p>
                    <a:p>
                      <a:pPr algn="l">
                        <a:lnSpc>
                          <a:spcPct val="150000"/>
                        </a:lnSpc>
                      </a:pPr>
                      <a:r>
                        <a:rPr lang="en-US" sz="1200" b="0" u="none" dirty="0">
                          <a:solidFill>
                            <a:schemeClr val="tx1"/>
                          </a:solidFill>
                        </a:rPr>
                        <a:t>To measure the frequency, wavelength and speed of waves in a ripple tank.</a:t>
                      </a:r>
                    </a:p>
                    <a:p>
                      <a:pPr algn="l">
                        <a:lnSpc>
                          <a:spcPct val="150000"/>
                        </a:lnSpc>
                      </a:pPr>
                      <a:r>
                        <a:rPr lang="en-US" sz="1200" u="sng" dirty="0">
                          <a:solidFill>
                            <a:schemeClr val="tx1"/>
                          </a:solidFill>
                        </a:rPr>
                        <a:t>Method</a:t>
                      </a:r>
                    </a:p>
                    <a:p>
                      <a:pPr algn="l">
                        <a:lnSpc>
                          <a:spcPct val="150000"/>
                        </a:lnSpc>
                      </a:pPr>
                      <a:r>
                        <a:rPr lang="en-US" sz="1200" b="0" u="none" dirty="0">
                          <a:solidFill>
                            <a:schemeClr val="tx1"/>
                          </a:solidFill>
                        </a:rPr>
                        <a:t>1. Set up the ripple tank as shown in the diagram with about 5 cm depth of water.</a:t>
                      </a:r>
                    </a:p>
                    <a:p>
                      <a:pPr algn="l">
                        <a:lnSpc>
                          <a:spcPct val="150000"/>
                        </a:lnSpc>
                      </a:pPr>
                      <a:r>
                        <a:rPr lang="en-US" sz="1200" b="0" u="none" dirty="0">
                          <a:solidFill>
                            <a:schemeClr val="tx1"/>
                          </a:solidFill>
                        </a:rPr>
                        <a:t>2. Adjust the height of the wooden rod so that it just touches the surface of the water.</a:t>
                      </a:r>
                    </a:p>
                    <a:p>
                      <a:pPr algn="l">
                        <a:lnSpc>
                          <a:spcPct val="150000"/>
                        </a:lnSpc>
                      </a:pPr>
                      <a:r>
                        <a:rPr lang="en-US" sz="1200" b="0" u="none" dirty="0">
                          <a:solidFill>
                            <a:schemeClr val="tx1"/>
                          </a:solidFill>
                        </a:rPr>
                        <a:t>3. Switch on the lamp and motor and adjust until low frequency waves can be clearly observed.</a:t>
                      </a:r>
                    </a:p>
                    <a:p>
                      <a:pPr algn="l">
                        <a:lnSpc>
                          <a:spcPct val="150000"/>
                        </a:lnSpc>
                      </a:pPr>
                      <a:r>
                        <a:rPr lang="en-US" sz="1200" b="0" u="none" dirty="0">
                          <a:solidFill>
                            <a:schemeClr val="tx1"/>
                          </a:solidFill>
                        </a:rPr>
                        <a:t>4. Measure the length of a number of waves then divide by the number of waves to record wavelength. It may be more practical to take a photograph of the card with the ruler and take measurements from the still picture.</a:t>
                      </a:r>
                    </a:p>
                    <a:p>
                      <a:pPr algn="l">
                        <a:lnSpc>
                          <a:spcPct val="150000"/>
                        </a:lnSpc>
                      </a:pPr>
                      <a:r>
                        <a:rPr lang="en-US" sz="1200" b="0" u="none" dirty="0">
                          <a:solidFill>
                            <a:schemeClr val="tx1"/>
                          </a:solidFill>
                        </a:rPr>
                        <a:t>5. Count the number of waves passing a point in ten seconds then divide by ten to record frequency.</a:t>
                      </a:r>
                    </a:p>
                    <a:p>
                      <a:pPr algn="l">
                        <a:lnSpc>
                          <a:spcPct val="150000"/>
                        </a:lnSpc>
                      </a:pPr>
                      <a:r>
                        <a:rPr lang="en-US" sz="1200" b="0" u="none" dirty="0">
                          <a:solidFill>
                            <a:schemeClr val="tx1"/>
                          </a:solidFill>
                        </a:rPr>
                        <a:t>6. Calculate the speed of the waves using: wave speed = frequency × wavelength.</a:t>
                      </a:r>
                    </a:p>
                    <a:p>
                      <a:pPr algn="l">
                        <a:lnSpc>
                          <a:spcPct val="150000"/>
                        </a:lnSpc>
                      </a:pPr>
                      <a:r>
                        <a:rPr lang="en-US" sz="1200" b="0" u="none" dirty="0">
                          <a:solidFill>
                            <a:schemeClr val="tx1"/>
                          </a:solidFill>
                        </a:rPr>
                        <a:t>Example results table: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8" name="Picture 7" descr="A diagram of a science experiment&#10;&#10;Description automatically generated">
            <a:extLst>
              <a:ext uri="{FF2B5EF4-FFF2-40B4-BE49-F238E27FC236}">
                <a16:creationId xmlns:a16="http://schemas.microsoft.com/office/drawing/2014/main" id="{E40C296B-6EAA-8DF7-33EF-EC3BABAF773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222205" y="2383557"/>
            <a:ext cx="3657894" cy="2057566"/>
          </a:xfrm>
          <a:prstGeom prst="rect">
            <a:avLst/>
          </a:prstGeom>
        </p:spPr>
      </p:pic>
      <p:graphicFrame>
        <p:nvGraphicFramePr>
          <p:cNvPr id="9" name="Table 9">
            <a:extLst>
              <a:ext uri="{FF2B5EF4-FFF2-40B4-BE49-F238E27FC236}">
                <a16:creationId xmlns:a16="http://schemas.microsoft.com/office/drawing/2014/main" id="{FE463D71-0F23-3E79-89AB-FF76C92C82E5}"/>
              </a:ext>
            </a:extLst>
          </p:cNvPr>
          <p:cNvGraphicFramePr>
            <a:graphicFrameLocks noGrp="1"/>
          </p:cNvGraphicFramePr>
          <p:nvPr/>
        </p:nvGraphicFramePr>
        <p:xfrm>
          <a:off x="2044700" y="7820260"/>
          <a:ext cx="4673600" cy="953298"/>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3859277734"/>
                    </a:ext>
                  </a:extLst>
                </a:gridCol>
                <a:gridCol w="927100">
                  <a:extLst>
                    <a:ext uri="{9D8B030D-6E8A-4147-A177-3AD203B41FA5}">
                      <a16:colId xmlns:a16="http://schemas.microsoft.com/office/drawing/2014/main" val="1364306674"/>
                    </a:ext>
                  </a:extLst>
                </a:gridCol>
                <a:gridCol w="914400">
                  <a:extLst>
                    <a:ext uri="{9D8B030D-6E8A-4147-A177-3AD203B41FA5}">
                      <a16:colId xmlns:a16="http://schemas.microsoft.com/office/drawing/2014/main" val="4156864891"/>
                    </a:ext>
                  </a:extLst>
                </a:gridCol>
                <a:gridCol w="965200">
                  <a:extLst>
                    <a:ext uri="{9D8B030D-6E8A-4147-A177-3AD203B41FA5}">
                      <a16:colId xmlns:a16="http://schemas.microsoft.com/office/drawing/2014/main" val="1770900795"/>
                    </a:ext>
                  </a:extLst>
                </a:gridCol>
                <a:gridCol w="800100">
                  <a:extLst>
                    <a:ext uri="{9D8B030D-6E8A-4147-A177-3AD203B41FA5}">
                      <a16:colId xmlns:a16="http://schemas.microsoft.com/office/drawing/2014/main" val="1664839161"/>
                    </a:ext>
                  </a:extLst>
                </a:gridCol>
              </a:tblGrid>
              <a:tr h="540622">
                <a:tc>
                  <a:txBody>
                    <a:bodyPr/>
                    <a:lstStyle/>
                    <a:p>
                      <a:r>
                        <a:rPr lang="en-GB" sz="1200" dirty="0">
                          <a:solidFill>
                            <a:schemeClr val="tx1"/>
                          </a:solidFill>
                        </a:rPr>
                        <a:t>Length of 10 waves (cm)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rPr>
                        <a:t>Wavelength (cm)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rPr>
                        <a:t>Number of waves in 10s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rPr>
                        <a:t>Frequency (Hz)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rPr>
                        <a:t>Wave Speed (cm/s)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538774"/>
                  </a:ext>
                </a:extLst>
              </a:tr>
              <a:tr h="313218">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138302"/>
                  </a:ext>
                </a:extLst>
              </a:tr>
            </a:tbl>
          </a:graphicData>
        </a:graphic>
      </p:graphicFrame>
      <p:sp>
        <p:nvSpPr>
          <p:cNvPr id="3" name="Slide Number Placeholder 2">
            <a:extLst>
              <a:ext uri="{FF2B5EF4-FFF2-40B4-BE49-F238E27FC236}">
                <a16:creationId xmlns:a16="http://schemas.microsoft.com/office/drawing/2014/main" id="{D904165F-937C-C3DA-B58A-AC5F090E3F32}"/>
              </a:ext>
            </a:extLst>
          </p:cNvPr>
          <p:cNvSpPr>
            <a:spLocks noGrp="1"/>
          </p:cNvSpPr>
          <p:nvPr>
            <p:ph type="sldNum" sz="quarter" idx="12"/>
          </p:nvPr>
        </p:nvSpPr>
        <p:spPr/>
        <p:txBody>
          <a:bodyPr/>
          <a:lstStyle/>
          <a:p>
            <a:fld id="{A49C798E-A141-4728-B2C1-C020555BD9EF}" type="slidenum">
              <a:rPr lang="en-GB" smtClean="0"/>
              <a:t>39</a:t>
            </a:fld>
            <a:endParaRPr lang="en-GB"/>
          </a:p>
        </p:txBody>
      </p:sp>
    </p:spTree>
    <p:extLst>
      <p:ext uri="{BB962C8B-B14F-4D97-AF65-F5344CB8AC3E}">
        <p14:creationId xmlns:p14="http://schemas.microsoft.com/office/powerpoint/2010/main" val="2842533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646331"/>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1:  Transverse &amp; Longitudinal Waves and their properties</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1158846"/>
            <a:ext cx="6311900" cy="2002728"/>
          </a:xfrm>
          <a:prstGeom prst="rect">
            <a:avLst/>
          </a:prstGeom>
          <a:noFill/>
          <a:ln w="12700">
            <a:solidFill>
              <a:schemeClr val="tx1"/>
            </a:solidFill>
            <a:prstDash val="dash"/>
          </a:ln>
        </p:spPr>
        <p:txBody>
          <a:bodyPr wrap="square" rtlCol="0">
            <a:spAutoFit/>
          </a:bodyPr>
          <a:lstStyle/>
          <a:p>
            <a:pPr>
              <a:lnSpc>
                <a:spcPct val="150000"/>
              </a:lnSpc>
            </a:pPr>
            <a:r>
              <a:rPr lang="en-GB" sz="1200" b="1" dirty="0"/>
              <a:t>Learning Objective</a:t>
            </a:r>
          </a:p>
          <a:p>
            <a:pPr algn="l" rtl="0" fontAlgn="base">
              <a:lnSpc>
                <a:spcPct val="150000"/>
              </a:lnSpc>
            </a:pPr>
            <a:r>
              <a:rPr lang="en-GB" sz="1200" dirty="0"/>
              <a:t>We are learning the different types of wave</a:t>
            </a:r>
            <a:r>
              <a:rPr lang="en-GB" sz="1200" dirty="0">
                <a:solidFill>
                  <a:srgbClr val="000000"/>
                </a:solidFill>
              </a:rPr>
              <a:t> and how to identify</a:t>
            </a:r>
            <a:r>
              <a:rPr lang="en-GB" sz="1200" i="0" dirty="0">
                <a:solidFill>
                  <a:srgbClr val="000000"/>
                </a:solidFill>
                <a:effectLst/>
              </a:rPr>
              <a:t> amplitude and wavelength from given diagrams.</a:t>
            </a:r>
          </a:p>
          <a:p>
            <a:pPr>
              <a:lnSpc>
                <a:spcPct val="150000"/>
              </a:lnSpc>
            </a:pPr>
            <a:r>
              <a:rPr lang="en-GB" sz="1200" dirty="0"/>
              <a:t>We are learning how to label waves to show their features and link this to the differences in their behaviour.</a:t>
            </a:r>
          </a:p>
          <a:p>
            <a:pPr>
              <a:lnSpc>
                <a:spcPct val="150000"/>
              </a:lnSpc>
            </a:pPr>
            <a:r>
              <a:rPr lang="en-GB" sz="1200" dirty="0"/>
              <a:t>We are learning to use the wave speed equation in calculations</a:t>
            </a:r>
          </a:p>
          <a:p>
            <a:pPr algn="l" rtl="0" fontAlgn="base">
              <a:lnSpc>
                <a:spcPct val="150000"/>
              </a:lnSpc>
            </a:pPr>
            <a:endParaRPr lang="en-GB" sz="1200" i="0" dirty="0">
              <a:solidFill>
                <a:srgbClr val="000000"/>
              </a:solidFill>
              <a:effectLst/>
            </a:endParaRP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3343890"/>
            <a:ext cx="6311900" cy="1661993"/>
          </a:xfrm>
          <a:prstGeom prst="rect">
            <a:avLst/>
          </a:prstGeom>
          <a:noFill/>
          <a:ln>
            <a:solidFill>
              <a:schemeClr val="tx1"/>
            </a:solidFill>
            <a:prstDash val="lgDash"/>
          </a:ln>
        </p:spPr>
        <p:txBody>
          <a:bodyPr wrap="square" rtlCol="0">
            <a:spAutoFit/>
          </a:bodyPr>
          <a:lstStyle/>
          <a:p>
            <a:pPr>
              <a:lnSpc>
                <a:spcPct val="150000"/>
              </a:lnSpc>
            </a:pPr>
            <a:r>
              <a:rPr lang="en-US" sz="1200" b="1" dirty="0"/>
              <a:t>Why are we learning about this?</a:t>
            </a:r>
          </a:p>
          <a:p>
            <a:pPr>
              <a:lnSpc>
                <a:spcPct val="150000"/>
              </a:lnSpc>
            </a:pPr>
            <a:r>
              <a:rPr lang="en-US" sz="1200" dirty="0">
                <a:latin typeface="+mj-lt"/>
              </a:rPr>
              <a:t>This lessons helps us understand how waves carry energy and how the features of different waves differ. It also relates the properties of waves to their features. Th relationship between structure / features and properties is an important one in science; understanding the relationship is at the heart of truly understanding science.</a:t>
            </a:r>
          </a:p>
          <a:p>
            <a:endParaRPr lang="en-US" sz="1200" dirty="0">
              <a:latin typeface="+mj-lt"/>
            </a:endParaRPr>
          </a:p>
        </p:txBody>
      </p:sp>
      <p:sp>
        <p:nvSpPr>
          <p:cNvPr id="2" name="Slide Number Placeholder 1">
            <a:extLst>
              <a:ext uri="{FF2B5EF4-FFF2-40B4-BE49-F238E27FC236}">
                <a16:creationId xmlns:a16="http://schemas.microsoft.com/office/drawing/2014/main" id="{B1288422-7453-7BFB-99A6-E7A0762E3588}"/>
              </a:ext>
            </a:extLst>
          </p:cNvPr>
          <p:cNvSpPr>
            <a:spLocks noGrp="1"/>
          </p:cNvSpPr>
          <p:nvPr>
            <p:ph type="sldNum" sz="quarter" idx="12"/>
          </p:nvPr>
        </p:nvSpPr>
        <p:spPr/>
        <p:txBody>
          <a:bodyPr/>
          <a:lstStyle/>
          <a:p>
            <a:fld id="{A49C798E-A141-4728-B2C1-C020555BD9EF}" type="slidenum">
              <a:rPr lang="en-GB" smtClean="0"/>
              <a:t>4</a:t>
            </a:fld>
            <a:endParaRPr lang="en-GB"/>
          </a:p>
        </p:txBody>
      </p:sp>
    </p:spTree>
    <p:extLst>
      <p:ext uri="{BB962C8B-B14F-4D97-AF65-F5344CB8AC3E}">
        <p14:creationId xmlns:p14="http://schemas.microsoft.com/office/powerpoint/2010/main" val="484676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GB" sz="1200" u="sng" dirty="0">
                          <a:solidFill>
                            <a:schemeClr val="tx1"/>
                          </a:solidFill>
                        </a:rPr>
                        <a:t>Measuring the Speed of a wave through different medium</a:t>
                      </a:r>
                    </a:p>
                    <a:p>
                      <a:pPr fontAlgn="base">
                        <a:lnSpc>
                          <a:spcPct val="150000"/>
                        </a:lnSpc>
                      </a:pPr>
                      <a:r>
                        <a:rPr lang="en-US" sz="1200" b="1" i="0" kern="1200" dirty="0">
                          <a:solidFill>
                            <a:schemeClr val="tx1"/>
                          </a:solidFill>
                          <a:effectLst/>
                          <a:latin typeface="+mn-lt"/>
                          <a:ea typeface="+mn-ea"/>
                          <a:cs typeface="+mn-cs"/>
                        </a:rPr>
                        <a:t>Measure the frequency, wavelength and speed of waves in a solid</a:t>
                      </a:r>
                    </a:p>
                    <a:p>
                      <a:pPr fontAlgn="base">
                        <a:lnSpc>
                          <a:spcPct val="150000"/>
                        </a:lnSpc>
                      </a:pPr>
                      <a:r>
                        <a:rPr lang="en-US" sz="1200" b="0" i="0" kern="1200" dirty="0">
                          <a:solidFill>
                            <a:schemeClr val="tx1"/>
                          </a:solidFill>
                          <a:effectLst/>
                          <a:latin typeface="+mn-lt"/>
                          <a:ea typeface="+mn-ea"/>
                          <a:cs typeface="+mn-cs"/>
                        </a:rPr>
                        <a:t>There are many ways that the speed of waves in a solid can be measured. One method involves the use of a vibration generator.</a:t>
                      </a:r>
                    </a:p>
                    <a:p>
                      <a:pPr fontAlgn="base">
                        <a:lnSpc>
                          <a:spcPct val="150000"/>
                        </a:lnSpc>
                      </a:pPr>
                      <a:r>
                        <a:rPr lang="en-US" sz="1200" b="1" i="0" u="sng" kern="1200" dirty="0">
                          <a:solidFill>
                            <a:schemeClr val="tx1"/>
                          </a:solidFill>
                          <a:effectLst/>
                          <a:latin typeface="+mn-lt"/>
                          <a:ea typeface="+mn-ea"/>
                          <a:cs typeface="+mn-cs"/>
                        </a:rPr>
                        <a:t>Aim of the experiment</a:t>
                      </a:r>
                    </a:p>
                    <a:p>
                      <a:pPr fontAlgn="base">
                        <a:lnSpc>
                          <a:spcPct val="150000"/>
                        </a:lnSpc>
                      </a:pPr>
                      <a:r>
                        <a:rPr lang="en-US" sz="1200" b="0" i="0" kern="1200" dirty="0">
                          <a:solidFill>
                            <a:schemeClr val="tx1"/>
                          </a:solidFill>
                          <a:effectLst/>
                          <a:latin typeface="+mn-lt"/>
                          <a:ea typeface="+mn-ea"/>
                          <a:cs typeface="+mn-cs"/>
                        </a:rPr>
                        <a:t>To measure the frequency, wavelength and speed of waves in a string.</a:t>
                      </a:r>
                    </a:p>
                    <a:p>
                      <a:pPr fontAlgn="base">
                        <a:lnSpc>
                          <a:spcPct val="150000"/>
                        </a:lnSpc>
                      </a:pPr>
                      <a:r>
                        <a:rPr lang="en-US" sz="1200" b="1" i="0" kern="1200" dirty="0">
                          <a:solidFill>
                            <a:schemeClr val="tx1"/>
                          </a:solidFill>
                          <a:effectLst/>
                          <a:latin typeface="+mn-lt"/>
                          <a:ea typeface="+mn-ea"/>
                          <a:cs typeface="+mn-cs"/>
                        </a:rPr>
                        <a:t>Method</a:t>
                      </a:r>
                    </a:p>
                    <a:p>
                      <a:pPr>
                        <a:lnSpc>
                          <a:spcPct val="150000"/>
                        </a:lnSpc>
                      </a:pPr>
                      <a:br>
                        <a:rPr lang="en-US" sz="1200" dirty="0">
                          <a:solidFill>
                            <a:schemeClr val="tx1"/>
                          </a:solidFill>
                        </a:rPr>
                      </a:br>
                      <a:endParaRPr lang="en-US" sz="1200" dirty="0">
                        <a:solidFill>
                          <a:schemeClr val="tx1"/>
                        </a:solidFill>
                      </a:endParaRPr>
                    </a:p>
                    <a:p>
                      <a:pPr>
                        <a:lnSpc>
                          <a:spcPct val="150000"/>
                        </a:lnSpc>
                      </a:pPr>
                      <a:endParaRPr lang="en-US" sz="1200" u="sng" dirty="0">
                        <a:solidFill>
                          <a:schemeClr val="tx1"/>
                        </a:solidFill>
                      </a:endParaRPr>
                    </a:p>
                    <a:p>
                      <a:pPr>
                        <a:lnSpc>
                          <a:spcPct val="150000"/>
                        </a:lnSpc>
                      </a:pPr>
                      <a:endParaRPr lang="en-US" sz="1200" u="sng" dirty="0">
                        <a:solidFill>
                          <a:schemeClr val="tx1"/>
                        </a:solidFill>
                      </a:endParaRPr>
                    </a:p>
                    <a:p>
                      <a:pPr>
                        <a:lnSpc>
                          <a:spcPct val="150000"/>
                        </a:lnSpc>
                      </a:pPr>
                      <a:endParaRPr lang="en-US" sz="1200" u="sng" dirty="0">
                        <a:solidFill>
                          <a:schemeClr val="tx1"/>
                        </a:solidFill>
                      </a:endParaRPr>
                    </a:p>
                    <a:p>
                      <a:pPr>
                        <a:lnSpc>
                          <a:spcPct val="150000"/>
                        </a:lnSpc>
                      </a:pPr>
                      <a:endParaRPr lang="en-US" sz="1200" u="sng" dirty="0">
                        <a:solidFill>
                          <a:schemeClr val="tx1"/>
                        </a:solidFill>
                      </a:endParaRPr>
                    </a:p>
                    <a:p>
                      <a:pPr>
                        <a:lnSpc>
                          <a:spcPct val="150000"/>
                        </a:lnSpc>
                      </a:pPr>
                      <a:endParaRPr lang="en-US" sz="1200" u="sng" dirty="0">
                        <a:solidFill>
                          <a:schemeClr val="tx1"/>
                        </a:solidFill>
                      </a:endParaRPr>
                    </a:p>
                    <a:p>
                      <a:pPr>
                        <a:lnSpc>
                          <a:spcPct val="150000"/>
                        </a:lnSpc>
                      </a:pPr>
                      <a:endParaRPr lang="en-US" sz="1200" u="sng" dirty="0">
                        <a:solidFill>
                          <a:schemeClr val="tx1"/>
                        </a:solidFill>
                      </a:endParaRPr>
                    </a:p>
                    <a:p>
                      <a:pPr>
                        <a:lnSpc>
                          <a:spcPct val="150000"/>
                        </a:lnSpc>
                      </a:pPr>
                      <a:r>
                        <a:rPr lang="en-US" sz="1200" b="0" u="none" dirty="0">
                          <a:solidFill>
                            <a:schemeClr val="tx1"/>
                          </a:solidFill>
                        </a:rPr>
                        <a:t>1. Attach a string or cord to a vibration generator and use a 200 gram (g) hanging mass and pulley to pull the string taut as shown in the diagram. Place a wooden bridge under the string near the pulley.</a:t>
                      </a:r>
                    </a:p>
                    <a:p>
                      <a:pPr>
                        <a:lnSpc>
                          <a:spcPct val="150000"/>
                        </a:lnSpc>
                      </a:pPr>
                      <a:r>
                        <a:rPr lang="en-US" sz="1200" b="0" u="none" dirty="0">
                          <a:solidFill>
                            <a:schemeClr val="tx1"/>
                          </a:solidFill>
                        </a:rPr>
                        <a:t>2. Switch on the vibration generator and adjust the wooden bridge until stationary waves can be clearly observed.</a:t>
                      </a:r>
                    </a:p>
                    <a:p>
                      <a:pPr>
                        <a:lnSpc>
                          <a:spcPct val="150000"/>
                        </a:lnSpc>
                      </a:pPr>
                      <a:r>
                        <a:rPr lang="en-US" sz="1200" b="0" u="none" dirty="0">
                          <a:solidFill>
                            <a:schemeClr val="tx1"/>
                          </a:solidFill>
                        </a:rPr>
                        <a:t>3. Measure the length of as many half wavelengths  as possible, divide by the number of half wavelengths. This is half the wavelength, doubling this gives the wavelength.</a:t>
                      </a:r>
                    </a:p>
                    <a:p>
                      <a:pPr>
                        <a:lnSpc>
                          <a:spcPct val="150000"/>
                        </a:lnSpc>
                      </a:pPr>
                      <a:r>
                        <a:rPr lang="en-US" sz="1200" b="0" u="none" dirty="0">
                          <a:solidFill>
                            <a:schemeClr val="tx1"/>
                          </a:solidFill>
                        </a:rPr>
                        <a:t>4. The frequency is the frequency of the power supply.</a:t>
                      </a:r>
                    </a:p>
                    <a:p>
                      <a:pPr>
                        <a:lnSpc>
                          <a:spcPct val="150000"/>
                        </a:lnSpc>
                      </a:pPr>
                      <a:r>
                        <a:rPr lang="en-US" sz="1200" b="1" u="none" dirty="0">
                          <a:solidFill>
                            <a:schemeClr val="tx1"/>
                          </a:solidFill>
                        </a:rPr>
                        <a:t>Calculate the speed of the waves using: wave speed = frequency × wavelength.</a:t>
                      </a:r>
                    </a:p>
                    <a:p>
                      <a:pPr>
                        <a:lnSpc>
                          <a:spcPct val="150000"/>
                        </a:lnSpc>
                      </a:pPr>
                      <a:endParaRPr lang="en-GB" sz="1200" b="1" u="none" dirty="0">
                        <a:solidFill>
                          <a:schemeClr val="tx1"/>
                        </a:solidFill>
                      </a:endParaRPr>
                    </a:p>
                    <a:p>
                      <a:pPr>
                        <a:lnSpc>
                          <a:spcPct val="150000"/>
                        </a:lnSpc>
                      </a:pPr>
                      <a:endParaRPr lang="en-GB" sz="1200" b="1"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8" name="Picture 7" descr="A diagram of a bridge&#10;&#10;Description automatically generated">
            <a:extLst>
              <a:ext uri="{FF2B5EF4-FFF2-40B4-BE49-F238E27FC236}">
                <a16:creationId xmlns:a16="http://schemas.microsoft.com/office/drawing/2014/main" id="{9C1CBF0F-B736-FDEF-7E5D-834FED984037}"/>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67062" y="2349499"/>
            <a:ext cx="4662237" cy="2129387"/>
          </a:xfrm>
          <a:prstGeom prst="rect">
            <a:avLst/>
          </a:prstGeom>
        </p:spPr>
      </p:pic>
      <p:graphicFrame>
        <p:nvGraphicFramePr>
          <p:cNvPr id="9" name="Table 9">
            <a:extLst>
              <a:ext uri="{FF2B5EF4-FFF2-40B4-BE49-F238E27FC236}">
                <a16:creationId xmlns:a16="http://schemas.microsoft.com/office/drawing/2014/main" id="{73D03FDF-1756-E730-891B-3330C31F92A0}"/>
              </a:ext>
            </a:extLst>
          </p:cNvPr>
          <p:cNvGraphicFramePr>
            <a:graphicFrameLocks noGrp="1"/>
          </p:cNvGraphicFramePr>
          <p:nvPr/>
        </p:nvGraphicFramePr>
        <p:xfrm>
          <a:off x="761999" y="7543800"/>
          <a:ext cx="5658185" cy="1079500"/>
        </p:xfrm>
        <a:graphic>
          <a:graphicData uri="http://schemas.openxmlformats.org/drawingml/2006/table">
            <a:tbl>
              <a:tblPr firstRow="1" bandRow="1">
                <a:tableStyleId>{5C22544A-7EE6-4342-B048-85BDC9FD1C3A}</a:tableStyleId>
              </a:tblPr>
              <a:tblGrid>
                <a:gridCol w="1193801">
                  <a:extLst>
                    <a:ext uri="{9D8B030D-6E8A-4147-A177-3AD203B41FA5}">
                      <a16:colId xmlns:a16="http://schemas.microsoft.com/office/drawing/2014/main" val="8549564"/>
                    </a:ext>
                  </a:extLst>
                </a:gridCol>
                <a:gridCol w="1371600">
                  <a:extLst>
                    <a:ext uri="{9D8B030D-6E8A-4147-A177-3AD203B41FA5}">
                      <a16:colId xmlns:a16="http://schemas.microsoft.com/office/drawing/2014/main" val="494533798"/>
                    </a:ext>
                  </a:extLst>
                </a:gridCol>
                <a:gridCol w="1041400">
                  <a:extLst>
                    <a:ext uri="{9D8B030D-6E8A-4147-A177-3AD203B41FA5}">
                      <a16:colId xmlns:a16="http://schemas.microsoft.com/office/drawing/2014/main" val="2033468882"/>
                    </a:ext>
                  </a:extLst>
                </a:gridCol>
                <a:gridCol w="1016000">
                  <a:extLst>
                    <a:ext uri="{9D8B030D-6E8A-4147-A177-3AD203B41FA5}">
                      <a16:colId xmlns:a16="http://schemas.microsoft.com/office/drawing/2014/main" val="1111084588"/>
                    </a:ext>
                  </a:extLst>
                </a:gridCol>
                <a:gridCol w="1035384">
                  <a:extLst>
                    <a:ext uri="{9D8B030D-6E8A-4147-A177-3AD203B41FA5}">
                      <a16:colId xmlns:a16="http://schemas.microsoft.com/office/drawing/2014/main" val="4237548913"/>
                    </a:ext>
                  </a:extLst>
                </a:gridCol>
              </a:tblGrid>
              <a:tr h="370840">
                <a:tc>
                  <a:txBody>
                    <a:bodyPr/>
                    <a:lstStyle/>
                    <a:p>
                      <a:r>
                        <a:rPr lang="en-GB" dirty="0">
                          <a:solidFill>
                            <a:sysClr val="windowText" lastClr="000000"/>
                          </a:solidFill>
                        </a:rPr>
                        <a:t>Number of half wavelengths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solidFill>
                            <a:sysClr val="windowText" lastClr="000000"/>
                          </a:solidFill>
                        </a:rPr>
                        <a:t>Length  of X half wavelengths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solidFill>
                            <a:sysClr val="windowText" lastClr="000000"/>
                          </a:solidFill>
                        </a:rPr>
                        <a:t>Wavelength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solidFill>
                            <a:sysClr val="windowText" lastClr="000000"/>
                          </a:solidFill>
                        </a:rPr>
                        <a:t>Frequency (Hz)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solidFill>
                            <a:sysClr val="windowText" lastClr="000000"/>
                          </a:solidFill>
                        </a:rPr>
                        <a:t>Wave speed (m/s)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1569096"/>
                  </a:ext>
                </a:extLst>
              </a:tr>
              <a:tr h="370840">
                <a:tc>
                  <a:txBody>
                    <a:bodyPr/>
                    <a:lstStyle/>
                    <a:p>
                      <a:endParaRPr lang="en-GB">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0794446"/>
                  </a:ext>
                </a:extLst>
              </a:tr>
            </a:tbl>
          </a:graphicData>
        </a:graphic>
      </p:graphicFrame>
      <p:sp>
        <p:nvSpPr>
          <p:cNvPr id="3" name="Slide Number Placeholder 2">
            <a:extLst>
              <a:ext uri="{FF2B5EF4-FFF2-40B4-BE49-F238E27FC236}">
                <a16:creationId xmlns:a16="http://schemas.microsoft.com/office/drawing/2014/main" id="{9B272AA5-0B86-99B9-42C4-DF16F61B168F}"/>
              </a:ext>
            </a:extLst>
          </p:cNvPr>
          <p:cNvSpPr>
            <a:spLocks noGrp="1"/>
          </p:cNvSpPr>
          <p:nvPr>
            <p:ph type="sldNum" sz="quarter" idx="12"/>
          </p:nvPr>
        </p:nvSpPr>
        <p:spPr/>
        <p:txBody>
          <a:bodyPr/>
          <a:lstStyle/>
          <a:p>
            <a:fld id="{A49C798E-A141-4728-B2C1-C020555BD9EF}" type="slidenum">
              <a:rPr lang="en-GB" smtClean="0"/>
              <a:t>40</a:t>
            </a:fld>
            <a:endParaRPr lang="en-GB"/>
          </a:p>
        </p:txBody>
      </p:sp>
    </p:spTree>
    <p:extLst>
      <p:ext uri="{BB962C8B-B14F-4D97-AF65-F5344CB8AC3E}">
        <p14:creationId xmlns:p14="http://schemas.microsoft.com/office/powerpoint/2010/main" val="3272418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36265"/>
            <a:ext cx="6311900" cy="8679299"/>
          </a:xfrm>
          <a:prstGeom prst="rect">
            <a:avLst/>
          </a:prstGeom>
          <a:noFill/>
          <a:ln w="28575">
            <a:noFill/>
          </a:ln>
        </p:spPr>
        <p:txBody>
          <a:bodyPr wrap="square" rtlCol="0">
            <a:spAutoFit/>
          </a:bodyPr>
          <a:lstStyle/>
          <a:p>
            <a:pPr>
              <a:lnSpc>
                <a:spcPct val="150000"/>
              </a:lnSpc>
            </a:pPr>
            <a:r>
              <a:rPr lang="en-GB" sz="1200" b="1" u="sng" dirty="0"/>
              <a:t>Rehearsal Questions</a:t>
            </a:r>
          </a:p>
          <a:p>
            <a:pPr>
              <a:lnSpc>
                <a:spcPct val="150000"/>
              </a:lnSpc>
            </a:pPr>
            <a:r>
              <a:rPr lang="en-GB" sz="1200" b="1" u="sng" dirty="0"/>
              <a:t>Measuring Speed of a wave in air</a:t>
            </a:r>
          </a:p>
          <a:p>
            <a:pPr marL="228600" indent="-228600">
              <a:lnSpc>
                <a:spcPct val="150000"/>
              </a:lnSpc>
              <a:buAutoNum type="arabicPeriod"/>
            </a:pPr>
            <a:r>
              <a:rPr lang="en-GB" sz="1200" dirty="0"/>
              <a:t>In a sound wave what happens to the particles during </a:t>
            </a:r>
          </a:p>
          <a:p>
            <a:pPr>
              <a:lnSpc>
                <a:spcPct val="150000"/>
              </a:lnSpc>
            </a:pPr>
            <a:r>
              <a:rPr lang="en-GB" sz="1200" dirty="0"/>
              <a:t>a) A compression…………………………………………………………………………………………………………………</a:t>
            </a:r>
          </a:p>
          <a:p>
            <a:pPr>
              <a:lnSpc>
                <a:spcPct val="150000"/>
              </a:lnSpc>
            </a:pPr>
            <a:r>
              <a:rPr lang="en-GB" sz="1200" dirty="0"/>
              <a:t>b) rarefaction………………………………………………………………………………………………………………………………….</a:t>
            </a:r>
          </a:p>
          <a:p>
            <a:pPr>
              <a:lnSpc>
                <a:spcPct val="150000"/>
              </a:lnSpc>
            </a:pPr>
            <a:r>
              <a:rPr lang="en-GB" sz="1200" dirty="0"/>
              <a:t>2. How is speed of a wave calculated?</a:t>
            </a:r>
          </a:p>
          <a:p>
            <a:pPr>
              <a:lnSpc>
                <a:spcPct val="150000"/>
              </a:lnSpc>
            </a:pPr>
            <a:r>
              <a:rPr lang="en-GB" sz="1200" dirty="0"/>
              <a:t>............................................................................................................................................................</a:t>
            </a:r>
          </a:p>
          <a:p>
            <a:pPr>
              <a:lnSpc>
                <a:spcPct val="150000"/>
              </a:lnSpc>
            </a:pPr>
            <a:r>
              <a:rPr lang="en-GB" sz="1200" dirty="0"/>
              <a:t>3. What type of waves are sound waves? …………………………………………………………………………………….</a:t>
            </a:r>
          </a:p>
          <a:p>
            <a:pPr>
              <a:lnSpc>
                <a:spcPct val="150000"/>
              </a:lnSpc>
            </a:pPr>
            <a:r>
              <a:rPr lang="en-GB" sz="1200" dirty="0"/>
              <a:t>4. What is the relationship between distance, speed and time?</a:t>
            </a:r>
          </a:p>
          <a:p>
            <a:pPr>
              <a:lnSpc>
                <a:spcPct val="150000"/>
              </a:lnSpc>
            </a:pPr>
            <a:r>
              <a:rPr lang="en-GB" sz="1200" dirty="0"/>
              <a:t>………………………………………………………………………………………………………………………………………………………….</a:t>
            </a:r>
          </a:p>
          <a:p>
            <a:pPr>
              <a:lnSpc>
                <a:spcPct val="150000"/>
              </a:lnSpc>
            </a:pPr>
            <a:r>
              <a:rPr lang="en-GB" sz="1200" dirty="0"/>
              <a:t>5. Describe how longitudinal waves travel through air.</a:t>
            </a:r>
          </a:p>
          <a:p>
            <a:pPr>
              <a:lnSpc>
                <a:spcPct val="150000"/>
              </a:lnSpc>
            </a:pPr>
            <a:r>
              <a:rPr lang="en-GB" sz="1200" dirty="0"/>
              <a:t>………………………………………………………………………………………………………………………………………………………………………………………………………………………………………………………….............................................................</a:t>
            </a:r>
          </a:p>
          <a:p>
            <a:pPr>
              <a:lnSpc>
                <a:spcPct val="150000"/>
              </a:lnSpc>
            </a:pPr>
            <a:r>
              <a:rPr lang="en-GB" sz="1200" b="1" u="sng" dirty="0"/>
              <a:t>Measuring Speed of a wave through water</a:t>
            </a:r>
          </a:p>
          <a:p>
            <a:pPr marL="228600" indent="-228600">
              <a:lnSpc>
                <a:spcPct val="150000"/>
              </a:lnSpc>
              <a:buAutoNum type="arabicPeriod"/>
            </a:pPr>
            <a:r>
              <a:rPr lang="en-GB" sz="1200" dirty="0"/>
              <a:t>What is meant by the term wave frequency?</a:t>
            </a:r>
          </a:p>
          <a:p>
            <a:pPr>
              <a:lnSpc>
                <a:spcPct val="150000"/>
              </a:lnSpc>
            </a:pPr>
            <a:r>
              <a:rPr lang="en-GB" sz="1200" dirty="0"/>
              <a:t>………………………………………………………………………………………………………………………………............................</a:t>
            </a:r>
          </a:p>
          <a:p>
            <a:pPr>
              <a:lnSpc>
                <a:spcPct val="150000"/>
              </a:lnSpc>
            </a:pPr>
            <a:r>
              <a:rPr lang="en-GB" sz="1200" dirty="0"/>
              <a:t>2.  How are waves created in a ripple tank? …………………………………………………………………………………….</a:t>
            </a:r>
          </a:p>
          <a:p>
            <a:pPr>
              <a:lnSpc>
                <a:spcPct val="150000"/>
              </a:lnSpc>
            </a:pPr>
            <a:r>
              <a:rPr lang="en-GB" sz="1200" dirty="0"/>
              <a:t>3.  Write the equation that links wavelength, frequency and wave speed.</a:t>
            </a:r>
          </a:p>
          <a:p>
            <a:pPr>
              <a:lnSpc>
                <a:spcPct val="150000"/>
              </a:lnSpc>
            </a:pPr>
            <a:r>
              <a:rPr lang="en-GB" sz="1200" dirty="0"/>
              <a:t>………………………………………………………………………………………………………………………………………………………</a:t>
            </a:r>
          </a:p>
          <a:p>
            <a:pPr>
              <a:lnSpc>
                <a:spcPct val="150000"/>
              </a:lnSpc>
            </a:pPr>
            <a:endParaRPr lang="en-GB" sz="1200" dirty="0"/>
          </a:p>
          <a:p>
            <a:pPr>
              <a:lnSpc>
                <a:spcPct val="150000"/>
              </a:lnSpc>
            </a:pPr>
            <a:r>
              <a:rPr lang="en-GB" sz="1200" dirty="0"/>
              <a:t>4.   Using a ripple tank, what piece of equipment would you use to measure the length of a wave?</a:t>
            </a:r>
          </a:p>
          <a:p>
            <a:pPr>
              <a:lnSpc>
                <a:spcPct val="150000"/>
              </a:lnSpc>
            </a:pPr>
            <a:r>
              <a:rPr lang="en-GB" sz="1200" dirty="0"/>
              <a:t>…………………………………………………………………………………………………………………………………………………………</a:t>
            </a:r>
          </a:p>
          <a:p>
            <a:pPr>
              <a:lnSpc>
                <a:spcPct val="150000"/>
              </a:lnSpc>
            </a:pPr>
            <a:endParaRPr lang="en-GB" sz="1200" dirty="0"/>
          </a:p>
          <a:p>
            <a:pPr>
              <a:lnSpc>
                <a:spcPct val="150000"/>
              </a:lnSpc>
            </a:pPr>
            <a:r>
              <a:rPr lang="en-GB" sz="1200" dirty="0"/>
              <a:t>5.  What is the relationship between frequency, wave speed and wavelength?</a:t>
            </a:r>
          </a:p>
          <a:p>
            <a:pPr>
              <a:lnSpc>
                <a:spcPct val="150000"/>
              </a:lnSpc>
            </a:pPr>
            <a:r>
              <a:rPr lang="en-GB" sz="1200" dirty="0"/>
              <a:t>…………………………………………………………………………………………………………………………………………………………</a:t>
            </a:r>
          </a:p>
          <a:p>
            <a:pPr>
              <a:lnSpc>
                <a:spcPct val="150000"/>
              </a:lnSpc>
            </a:pPr>
            <a:endParaRPr lang="en-GB" sz="1200" dirty="0"/>
          </a:p>
          <a:p>
            <a:pPr marL="228600" indent="-228600">
              <a:lnSpc>
                <a:spcPct val="150000"/>
              </a:lnSpc>
              <a:buAutoNum type="arabicPeriod" startAt="6"/>
            </a:pPr>
            <a:r>
              <a:rPr lang="en-GB" sz="1200" dirty="0"/>
              <a:t>Using a ripple tank, how would you use the shadow of waves to calculate frequency?</a:t>
            </a:r>
          </a:p>
          <a:p>
            <a:pPr>
              <a:lnSpc>
                <a:spcPct val="150000"/>
              </a:lnSpc>
            </a:pPr>
            <a:r>
              <a:rPr lang="en-GB" sz="1200" dirty="0"/>
              <a:t>………………………………………………………………………………………………………………………………………………………………………………………………………………………………………………………………………………………..………………………….</a:t>
            </a:r>
          </a:p>
          <a:p>
            <a:pPr marL="228600" indent="-228600">
              <a:buAutoNum type="arabicPeriod"/>
            </a:pPr>
            <a:endParaRPr lang="en-GB" sz="1200" dirty="0"/>
          </a:p>
          <a:p>
            <a:endParaRPr lang="en-GB" sz="1200" b="1" u="sng" dirty="0"/>
          </a:p>
          <a:p>
            <a:endParaRPr lang="en-GB" sz="1200" b="1" u="sng" dirty="0"/>
          </a:p>
        </p:txBody>
      </p:sp>
      <p:sp>
        <p:nvSpPr>
          <p:cNvPr id="2" name="Slide Number Placeholder 1">
            <a:extLst>
              <a:ext uri="{FF2B5EF4-FFF2-40B4-BE49-F238E27FC236}">
                <a16:creationId xmlns:a16="http://schemas.microsoft.com/office/drawing/2014/main" id="{3CEE527F-3FDB-23DA-8069-C426D0ABBC2D}"/>
              </a:ext>
            </a:extLst>
          </p:cNvPr>
          <p:cNvSpPr>
            <a:spLocks noGrp="1"/>
          </p:cNvSpPr>
          <p:nvPr>
            <p:ph type="sldNum" sz="quarter" idx="12"/>
          </p:nvPr>
        </p:nvSpPr>
        <p:spPr/>
        <p:txBody>
          <a:bodyPr/>
          <a:lstStyle/>
          <a:p>
            <a:fld id="{A49C798E-A141-4728-B2C1-C020555BD9EF}" type="slidenum">
              <a:rPr lang="en-GB" smtClean="0"/>
              <a:t>41</a:t>
            </a:fld>
            <a:endParaRPr lang="en-GB"/>
          </a:p>
        </p:txBody>
      </p:sp>
    </p:spTree>
    <p:extLst>
      <p:ext uri="{BB962C8B-B14F-4D97-AF65-F5344CB8AC3E}">
        <p14:creationId xmlns:p14="http://schemas.microsoft.com/office/powerpoint/2010/main" val="649925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dirty="0"/>
          </a:p>
          <a:p>
            <a:pPr>
              <a:lnSpc>
                <a:spcPct val="150000"/>
              </a:lnSpc>
            </a:pPr>
            <a:endParaRPr lang="en-GB" sz="1200" dirty="0"/>
          </a:p>
        </p:txBody>
      </p:sp>
      <p:sp>
        <p:nvSpPr>
          <p:cNvPr id="3" name="TextBox 2">
            <a:extLst>
              <a:ext uri="{FF2B5EF4-FFF2-40B4-BE49-F238E27FC236}">
                <a16:creationId xmlns:a16="http://schemas.microsoft.com/office/drawing/2014/main" id="{36184C74-E28D-834E-A59A-3A16AE337E72}"/>
              </a:ext>
            </a:extLst>
          </p:cNvPr>
          <p:cNvSpPr txBox="1"/>
          <p:nvPr/>
        </p:nvSpPr>
        <p:spPr>
          <a:xfrm>
            <a:off x="273050" y="152400"/>
            <a:ext cx="6311900" cy="7819705"/>
          </a:xfrm>
          <a:prstGeom prst="rect">
            <a:avLst/>
          </a:prstGeom>
          <a:noFill/>
        </p:spPr>
        <p:txBody>
          <a:bodyPr wrap="square">
            <a:spAutoFit/>
          </a:bodyPr>
          <a:lstStyle/>
          <a:p>
            <a:pPr>
              <a:lnSpc>
                <a:spcPct val="150000"/>
              </a:lnSpc>
            </a:pPr>
            <a:r>
              <a:rPr lang="en-GB" sz="1200" b="1" u="sng" dirty="0"/>
              <a:t>Rehearsal Questions:  Measuring Speed of a wave through a solid (on a string) </a:t>
            </a:r>
          </a:p>
          <a:p>
            <a:pPr>
              <a:lnSpc>
                <a:spcPct val="150000"/>
              </a:lnSpc>
            </a:pPr>
            <a:endParaRPr lang="en-GB" sz="1200" b="1" u="sng" dirty="0"/>
          </a:p>
          <a:p>
            <a:pPr marL="228600" indent="-228600">
              <a:lnSpc>
                <a:spcPct val="150000"/>
              </a:lnSpc>
              <a:buAutoNum type="arabicPeriod"/>
            </a:pPr>
            <a:r>
              <a:rPr lang="en-GB" sz="1200" dirty="0"/>
              <a:t>Recall and write the 2 different equations that can be used to calculate wave speed?</a:t>
            </a:r>
          </a:p>
          <a:p>
            <a:pPr>
              <a:lnSpc>
                <a:spcPct val="150000"/>
              </a:lnSpc>
            </a:pPr>
            <a:r>
              <a:rPr lang="en-GB" sz="1200" dirty="0"/>
              <a:t>…………………………………………………………………………………………………………………………………………………………………………………………………………………………………………………………………………………………………………………………………………………………………………………………………………………………………………………………………………………………………………………………………………………………………………………………………………………………………………</a:t>
            </a:r>
          </a:p>
          <a:p>
            <a:pPr>
              <a:lnSpc>
                <a:spcPct val="150000"/>
              </a:lnSpc>
            </a:pPr>
            <a:endParaRPr lang="en-GB" sz="1200" dirty="0"/>
          </a:p>
          <a:p>
            <a:pPr marL="228600" indent="-228600">
              <a:lnSpc>
                <a:spcPct val="150000"/>
              </a:lnSpc>
              <a:buAutoNum type="arabicPeriod" startAt="2"/>
            </a:pPr>
            <a:r>
              <a:rPr lang="en-GB" sz="1200" dirty="0"/>
              <a:t>During the waves on a string practical, what solid material is the wave travelling through?</a:t>
            </a:r>
          </a:p>
          <a:p>
            <a:pPr>
              <a:lnSpc>
                <a:spcPct val="150000"/>
              </a:lnSpc>
            </a:pPr>
            <a:r>
              <a:rPr lang="en-GB" sz="1200" dirty="0"/>
              <a:t>………………………………………………………………………………………………………………………………………………...........</a:t>
            </a:r>
          </a:p>
          <a:p>
            <a:pPr marL="228600" indent="-228600">
              <a:lnSpc>
                <a:spcPct val="150000"/>
              </a:lnSpc>
              <a:buAutoNum type="arabicPeriod" startAt="3"/>
            </a:pPr>
            <a:r>
              <a:rPr lang="en-GB" sz="1200" dirty="0"/>
              <a:t>During the waves on a string practical, what is the purpose of the wooden bridge?</a:t>
            </a:r>
          </a:p>
          <a:p>
            <a:pPr>
              <a:lnSpc>
                <a:spcPct val="150000"/>
              </a:lnSpc>
            </a:pPr>
            <a:r>
              <a:rPr lang="en-GB" sz="1200" dirty="0"/>
              <a:t>………………………………………………………………………………………………………………………………….…………………….</a:t>
            </a:r>
          </a:p>
          <a:p>
            <a:pPr marL="228600" indent="-228600">
              <a:lnSpc>
                <a:spcPct val="150000"/>
              </a:lnSpc>
              <a:buAutoNum type="arabicPeriod" startAt="4"/>
            </a:pPr>
            <a:r>
              <a:rPr lang="en-GB" sz="1200" dirty="0"/>
              <a:t>During the waves on a string practical how would you find out the frequency of the wave?</a:t>
            </a:r>
          </a:p>
          <a:p>
            <a:pPr>
              <a:lnSpc>
                <a:spcPct val="150000"/>
              </a:lnSpc>
            </a:pPr>
            <a:r>
              <a:rPr lang="en-GB" sz="1200" dirty="0"/>
              <a:t>………………………………………………………………………………………………………………………………………………………</a:t>
            </a:r>
          </a:p>
          <a:p>
            <a:pPr>
              <a:lnSpc>
                <a:spcPct val="150000"/>
              </a:lnSpc>
            </a:pPr>
            <a:r>
              <a:rPr lang="en-GB" sz="1200" dirty="0"/>
              <a:t>5.  During the waves on a sting practical, how would you find the length of a full wave of the string?</a:t>
            </a:r>
          </a:p>
          <a:p>
            <a:pPr>
              <a:lnSpc>
                <a:spcPct val="150000"/>
              </a:lnSpc>
            </a:pPr>
            <a:r>
              <a:rPr lang="en-GB" sz="1200" dirty="0"/>
              <a:t>………………………………………………………………………………………………………………………………………………………</a:t>
            </a:r>
          </a:p>
          <a:p>
            <a:pPr marL="228600" indent="-228600">
              <a:lnSpc>
                <a:spcPct val="150000"/>
              </a:lnSpc>
              <a:buAutoNum type="arabicPeriod" startAt="6"/>
            </a:pPr>
            <a:r>
              <a:rPr lang="en-GB" sz="1200" dirty="0"/>
              <a:t>What is the  relationship between frequency, wave speed and wavelength?</a:t>
            </a:r>
          </a:p>
          <a:p>
            <a:pPr>
              <a:lnSpc>
                <a:spcPct val="150000"/>
              </a:lnSpc>
            </a:pPr>
            <a:r>
              <a:rPr lang="en-GB" sz="1200" dirty="0"/>
              <a:t>………………………………………………………………………………………………………………………………………………………….</a:t>
            </a:r>
          </a:p>
          <a:p>
            <a:pPr>
              <a:lnSpc>
                <a:spcPct val="150000"/>
              </a:lnSpc>
            </a:pPr>
            <a:endParaRPr lang="en-GB" sz="1200" dirty="0"/>
          </a:p>
          <a:p>
            <a:pPr>
              <a:lnSpc>
                <a:spcPct val="150000"/>
              </a:lnSpc>
            </a:pPr>
            <a:r>
              <a:rPr lang="en-GB" sz="1200" dirty="0"/>
              <a:t>7.How can you adjust the string so that it is showing a stationary wave on it?</a:t>
            </a:r>
          </a:p>
          <a:p>
            <a:pPr>
              <a:lnSpc>
                <a:spcPct val="150000"/>
              </a:lnSpc>
            </a:pPr>
            <a:r>
              <a:rPr lang="en-GB" sz="1200" dirty="0"/>
              <a:t>………………………………………………………………………………………………………………………………………………………………………………………………………………………………………………………………………………………………………………</a:t>
            </a:r>
          </a:p>
          <a:p>
            <a:pPr>
              <a:lnSpc>
                <a:spcPct val="150000"/>
              </a:lnSpc>
            </a:pPr>
            <a:endParaRPr lang="en-GB" sz="1200" dirty="0"/>
          </a:p>
          <a:p>
            <a:pPr marL="228600" indent="-228600">
              <a:lnSpc>
                <a:spcPct val="150000"/>
              </a:lnSpc>
              <a:buAutoNum type="arabicPeriod" startAt="8"/>
            </a:pPr>
            <a:r>
              <a:rPr lang="en-GB" sz="1200" dirty="0"/>
              <a:t>How could the wavelength be determined from the string?</a:t>
            </a:r>
          </a:p>
          <a:p>
            <a:pPr>
              <a:lnSpc>
                <a:spcPct val="150000"/>
              </a:lnSpc>
            </a:pPr>
            <a:r>
              <a:rPr lang="en-GB" sz="1200" dirty="0"/>
              <a:t>………………………………………………………………………………………………………………………………………………………..</a:t>
            </a:r>
          </a:p>
          <a:p>
            <a:pPr marL="228600" indent="-228600">
              <a:lnSpc>
                <a:spcPct val="150000"/>
              </a:lnSpc>
              <a:buAutoNum type="arabicPeriod" startAt="8"/>
            </a:pPr>
            <a:endParaRPr lang="en-GB" sz="1200" dirty="0"/>
          </a:p>
          <a:p>
            <a:pPr marL="228600" indent="-228600">
              <a:lnSpc>
                <a:spcPct val="150000"/>
              </a:lnSpc>
              <a:buAutoNum type="arabicPeriod" startAt="8"/>
            </a:pPr>
            <a:r>
              <a:rPr lang="en-GB" sz="1200" dirty="0"/>
              <a:t>What information could the power supply provide?</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39D2ACDF-BC42-7C24-7F33-88574E8FDBAA}"/>
              </a:ext>
            </a:extLst>
          </p:cNvPr>
          <p:cNvSpPr>
            <a:spLocks noGrp="1"/>
          </p:cNvSpPr>
          <p:nvPr>
            <p:ph type="sldNum" sz="quarter" idx="12"/>
          </p:nvPr>
        </p:nvSpPr>
        <p:spPr/>
        <p:txBody>
          <a:bodyPr/>
          <a:lstStyle/>
          <a:p>
            <a:fld id="{A49C798E-A141-4728-B2C1-C020555BD9EF}" type="slidenum">
              <a:rPr lang="en-GB" smtClean="0"/>
              <a:t>42</a:t>
            </a:fld>
            <a:endParaRPr lang="en-GB"/>
          </a:p>
        </p:txBody>
      </p:sp>
    </p:spTree>
    <p:extLst>
      <p:ext uri="{BB962C8B-B14F-4D97-AF65-F5344CB8AC3E}">
        <p14:creationId xmlns:p14="http://schemas.microsoft.com/office/powerpoint/2010/main" val="2367954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36265"/>
            <a:ext cx="6311900" cy="7848302"/>
          </a:xfrm>
          <a:prstGeom prst="rect">
            <a:avLst/>
          </a:prstGeom>
          <a:noFill/>
          <a:ln w="28575">
            <a:noFill/>
          </a:ln>
        </p:spPr>
        <p:txBody>
          <a:bodyPr wrap="square" rtlCol="0">
            <a:spAutoFit/>
          </a:bodyPr>
          <a:lstStyle/>
          <a:p>
            <a:r>
              <a:rPr lang="en-GB" sz="1200" b="1" u="sng" dirty="0"/>
              <a:t>Rehearsal Questions ANSWERS</a:t>
            </a:r>
          </a:p>
          <a:p>
            <a:endParaRPr lang="en-GB" sz="1200" b="1" u="sng" dirty="0"/>
          </a:p>
          <a:p>
            <a:r>
              <a:rPr lang="en-GB" sz="1200" b="1" u="sng" dirty="0"/>
              <a:t>Measuring Speed of a wave in air</a:t>
            </a:r>
          </a:p>
          <a:p>
            <a:endParaRPr lang="en-GB" sz="1200" b="1" u="sng" dirty="0"/>
          </a:p>
          <a:p>
            <a:pPr marL="228600" indent="-228600">
              <a:buAutoNum type="arabicPeriod"/>
            </a:pPr>
            <a:r>
              <a:rPr lang="en-GB" sz="1200" dirty="0"/>
              <a:t>In a sound wave what happens to the particles during </a:t>
            </a:r>
          </a:p>
          <a:p>
            <a:pPr marL="228600" indent="-228600">
              <a:buAutoNum type="alphaLcParenR"/>
            </a:pPr>
            <a:r>
              <a:rPr lang="en-GB" sz="1200" dirty="0"/>
              <a:t>A compression…   </a:t>
            </a:r>
            <a:r>
              <a:rPr lang="en-GB" sz="1200" b="1" dirty="0"/>
              <a:t>PARTICLES MOVE CLOSER TOGETHER (CREATING HIGH PRESSURE</a:t>
            </a:r>
          </a:p>
          <a:p>
            <a:pPr marL="228600" indent="-228600">
              <a:buAutoNum type="alphaLcParenR"/>
            </a:pPr>
            <a:r>
              <a:rPr lang="en-GB" sz="1200" dirty="0"/>
              <a:t>Rarefaction </a:t>
            </a:r>
            <a:r>
              <a:rPr lang="en-GB" sz="1200" b="1" dirty="0"/>
              <a:t>PARTICLES SPREAD FAR APART FROM EACH OTHER (LOW PRESSURE)</a:t>
            </a:r>
          </a:p>
          <a:p>
            <a:endParaRPr lang="en-GB" sz="1200" b="1" dirty="0"/>
          </a:p>
          <a:p>
            <a:r>
              <a:rPr lang="en-GB" sz="1200" dirty="0"/>
              <a:t>2. How is speed of a wave calculated?</a:t>
            </a:r>
          </a:p>
          <a:p>
            <a:r>
              <a:rPr lang="en-GB" sz="1200" b="1" dirty="0"/>
              <a:t>DISTANCE/TIME= WAVE SPEED        OR  WAVE SPEED =FREQUENCY X WAVELENGTH</a:t>
            </a:r>
          </a:p>
          <a:p>
            <a:pPr marL="228600" indent="-228600">
              <a:buAutoNum type="arabicPeriod"/>
            </a:pPr>
            <a:endParaRPr lang="en-GB" sz="1200" dirty="0"/>
          </a:p>
          <a:p>
            <a:r>
              <a:rPr lang="en-GB" sz="1200" dirty="0"/>
              <a:t>3. What type of waves are sound waves? </a:t>
            </a:r>
            <a:r>
              <a:rPr lang="en-GB" sz="1200" b="1" dirty="0"/>
              <a:t>LONGITUDINAL</a:t>
            </a:r>
          </a:p>
          <a:p>
            <a:endParaRPr lang="en-GB" sz="1200" dirty="0"/>
          </a:p>
          <a:p>
            <a:r>
              <a:rPr lang="en-GB" sz="1200" dirty="0"/>
              <a:t>4. What is the relationship between distance, speed and time?</a:t>
            </a:r>
          </a:p>
          <a:p>
            <a:r>
              <a:rPr lang="en-GB" sz="1200" b="1" dirty="0"/>
              <a:t>SPEED = DISTANCE/TIME</a:t>
            </a:r>
          </a:p>
          <a:p>
            <a:endParaRPr lang="en-GB" sz="1200" b="1" u="sng" dirty="0"/>
          </a:p>
          <a:p>
            <a:r>
              <a:rPr lang="en-GB" sz="1200" dirty="0"/>
              <a:t>5. Describe how longitudinal waves travel through air.</a:t>
            </a:r>
          </a:p>
          <a:p>
            <a:r>
              <a:rPr lang="en-GB" sz="1200" b="1" dirty="0"/>
              <a:t>SOUND IS A WAVE CAUSED BY A VIBRATING OBJECT.  THE SOUND TRAVELS THROUGH A MEDIUM BY A SERIES OF COMPRESSIONS AND RAREFACTIONS OF THE PARTICLES</a:t>
            </a:r>
          </a:p>
          <a:p>
            <a:endParaRPr lang="en-GB" sz="1200" b="1" u="sng" dirty="0"/>
          </a:p>
          <a:p>
            <a:r>
              <a:rPr lang="en-GB" sz="1200" b="1" u="sng" dirty="0"/>
              <a:t>Measuring Speed of a wave through water</a:t>
            </a:r>
          </a:p>
          <a:p>
            <a:endParaRPr lang="en-GB" sz="1200" b="1" u="sng" dirty="0"/>
          </a:p>
          <a:p>
            <a:pPr marL="228600" indent="-228600">
              <a:buAutoNum type="arabicPeriod"/>
            </a:pPr>
            <a:r>
              <a:rPr lang="en-GB" sz="1200" dirty="0"/>
              <a:t>What is meant by the term wave frequency?</a:t>
            </a:r>
          </a:p>
          <a:p>
            <a:r>
              <a:rPr lang="en-GB" sz="1200" b="1" dirty="0"/>
              <a:t>How many waves pass a certain point per second.  1 wave per second is 1 Hz.</a:t>
            </a:r>
          </a:p>
          <a:p>
            <a:pPr marL="228600" indent="-228600">
              <a:buAutoNum type="arabicPeriod"/>
            </a:pPr>
            <a:endParaRPr lang="en-GB" sz="1200" dirty="0"/>
          </a:p>
          <a:p>
            <a:pPr marL="228600" indent="-228600">
              <a:buAutoNum type="arabicPeriod" startAt="2"/>
            </a:pPr>
            <a:r>
              <a:rPr lang="en-GB" sz="1200" dirty="0"/>
              <a:t>How are waves created in a ripple tank</a:t>
            </a:r>
            <a:r>
              <a:rPr lang="en-GB" sz="1200" b="1" dirty="0"/>
              <a:t>?   By a motor moving a wooded rod in and out of the water</a:t>
            </a:r>
          </a:p>
          <a:p>
            <a:r>
              <a:rPr lang="en-GB" sz="1200" dirty="0"/>
              <a:t>3.  Write the equation that links wavelength, frequency and wave speed.</a:t>
            </a:r>
          </a:p>
          <a:p>
            <a:r>
              <a:rPr lang="en-GB" sz="1200" b="1" dirty="0"/>
              <a:t>Wave speed = frequency x wavelength</a:t>
            </a:r>
          </a:p>
          <a:p>
            <a:endParaRPr lang="en-GB" sz="1200" dirty="0"/>
          </a:p>
          <a:p>
            <a:r>
              <a:rPr lang="en-GB" sz="1200" dirty="0"/>
              <a:t>4.   Using a ripple tank, what piece of equipment would you use to measure the length of a wave?</a:t>
            </a:r>
          </a:p>
          <a:p>
            <a:r>
              <a:rPr lang="en-GB" sz="1200" b="1" dirty="0"/>
              <a:t>A ruler</a:t>
            </a:r>
          </a:p>
          <a:p>
            <a:endParaRPr lang="en-GB" sz="1200" dirty="0"/>
          </a:p>
          <a:p>
            <a:r>
              <a:rPr lang="en-GB" sz="1200" dirty="0"/>
              <a:t>5.  What is the relationship between frequency, wave speed and wavelength?</a:t>
            </a:r>
          </a:p>
          <a:p>
            <a:r>
              <a:rPr lang="en-GB" sz="1200" b="1" dirty="0"/>
              <a:t>Wave speed = frequency x wavelength</a:t>
            </a:r>
          </a:p>
          <a:p>
            <a:endParaRPr lang="en-GB" sz="1200" b="1" dirty="0"/>
          </a:p>
          <a:p>
            <a:pPr marL="228600" indent="-228600">
              <a:buAutoNum type="arabicPeriod" startAt="6"/>
            </a:pPr>
            <a:r>
              <a:rPr lang="en-GB" sz="1200" dirty="0"/>
              <a:t>Using a ripple tank, how would you use the shadow of waves to calculate frequency?</a:t>
            </a:r>
          </a:p>
          <a:p>
            <a:r>
              <a:rPr lang="en-GB" sz="1200" b="1" dirty="0"/>
              <a:t>Count how many waves pass a certain point on the paper in 10 seconds.  Then number of waves/10</a:t>
            </a:r>
          </a:p>
          <a:p>
            <a:endParaRPr lang="en-GB" sz="1200" b="1" u="sng" dirty="0"/>
          </a:p>
          <a:p>
            <a:endParaRPr lang="en-GB" sz="1200" b="1" u="sng" dirty="0"/>
          </a:p>
        </p:txBody>
      </p:sp>
      <p:sp>
        <p:nvSpPr>
          <p:cNvPr id="2" name="Slide Number Placeholder 1">
            <a:extLst>
              <a:ext uri="{FF2B5EF4-FFF2-40B4-BE49-F238E27FC236}">
                <a16:creationId xmlns:a16="http://schemas.microsoft.com/office/drawing/2014/main" id="{77C6C427-9CC9-2329-894B-74590EED0C37}"/>
              </a:ext>
            </a:extLst>
          </p:cNvPr>
          <p:cNvSpPr>
            <a:spLocks noGrp="1"/>
          </p:cNvSpPr>
          <p:nvPr>
            <p:ph type="sldNum" sz="quarter" idx="12"/>
          </p:nvPr>
        </p:nvSpPr>
        <p:spPr/>
        <p:txBody>
          <a:bodyPr/>
          <a:lstStyle/>
          <a:p>
            <a:fld id="{A49C798E-A141-4728-B2C1-C020555BD9EF}" type="slidenum">
              <a:rPr lang="en-GB" smtClean="0"/>
              <a:t>43</a:t>
            </a:fld>
            <a:endParaRPr lang="en-GB"/>
          </a:p>
        </p:txBody>
      </p:sp>
    </p:spTree>
    <p:extLst>
      <p:ext uri="{BB962C8B-B14F-4D97-AF65-F5344CB8AC3E}">
        <p14:creationId xmlns:p14="http://schemas.microsoft.com/office/powerpoint/2010/main" val="1706231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dirty="0"/>
          </a:p>
          <a:p>
            <a:pPr>
              <a:lnSpc>
                <a:spcPct val="150000"/>
              </a:lnSpc>
            </a:pPr>
            <a:endParaRPr lang="en-GB" sz="1200" dirty="0"/>
          </a:p>
        </p:txBody>
      </p:sp>
      <p:sp>
        <p:nvSpPr>
          <p:cNvPr id="3" name="TextBox 2">
            <a:extLst>
              <a:ext uri="{FF2B5EF4-FFF2-40B4-BE49-F238E27FC236}">
                <a16:creationId xmlns:a16="http://schemas.microsoft.com/office/drawing/2014/main" id="{36184C74-E28D-834E-A59A-3A16AE337E72}"/>
              </a:ext>
            </a:extLst>
          </p:cNvPr>
          <p:cNvSpPr txBox="1"/>
          <p:nvPr/>
        </p:nvSpPr>
        <p:spPr>
          <a:xfrm>
            <a:off x="273050" y="152400"/>
            <a:ext cx="6311900" cy="5447645"/>
          </a:xfrm>
          <a:prstGeom prst="rect">
            <a:avLst/>
          </a:prstGeom>
          <a:noFill/>
        </p:spPr>
        <p:txBody>
          <a:bodyPr wrap="square">
            <a:spAutoFit/>
          </a:bodyPr>
          <a:lstStyle/>
          <a:p>
            <a:r>
              <a:rPr lang="en-GB" sz="1200" b="1" u="sng" dirty="0"/>
              <a:t>Rehearsal Questions:  Measuring Speed of a wave through a solid (on a string) ANSWERS</a:t>
            </a:r>
          </a:p>
          <a:p>
            <a:endParaRPr lang="en-GB" sz="1200" b="1" u="sng" dirty="0"/>
          </a:p>
          <a:p>
            <a:pPr marL="228600" indent="-228600">
              <a:buAutoNum type="arabicPeriod"/>
            </a:pPr>
            <a:r>
              <a:rPr lang="en-GB" sz="1200" dirty="0"/>
              <a:t>Recall and write the 2 different equations that can be used to calculate wave speed?</a:t>
            </a:r>
          </a:p>
          <a:p>
            <a:r>
              <a:rPr lang="en-GB" sz="1200" b="1" dirty="0"/>
              <a:t>Wave speed = distance/ time    or wave speed = wavelength x frequency</a:t>
            </a:r>
          </a:p>
          <a:p>
            <a:endParaRPr lang="en-GB" sz="1200" b="1" dirty="0"/>
          </a:p>
          <a:p>
            <a:pPr marL="228600" indent="-228600">
              <a:buAutoNum type="arabicPeriod" startAt="2"/>
            </a:pPr>
            <a:r>
              <a:rPr lang="en-GB" sz="1200" dirty="0"/>
              <a:t>During the waves on a string practical, what solid material is the wave travelling through?</a:t>
            </a:r>
          </a:p>
          <a:p>
            <a:r>
              <a:rPr lang="en-GB" sz="1200" b="1" dirty="0"/>
              <a:t>The string is the solid</a:t>
            </a:r>
          </a:p>
          <a:p>
            <a:endParaRPr lang="en-GB" sz="1200" dirty="0"/>
          </a:p>
          <a:p>
            <a:pPr marL="228600" indent="-228600">
              <a:buAutoNum type="arabicPeriod" startAt="3"/>
            </a:pPr>
            <a:r>
              <a:rPr lang="en-GB" sz="1200" dirty="0"/>
              <a:t>During the waves on a string practical, what is the purpose of the wooden bridge?</a:t>
            </a:r>
          </a:p>
          <a:p>
            <a:r>
              <a:rPr lang="en-GB" sz="1200" b="1" dirty="0"/>
              <a:t>To move up and down the string until a stationary wave can be seen?</a:t>
            </a:r>
          </a:p>
          <a:p>
            <a:endParaRPr lang="en-GB" sz="1200" b="1" dirty="0"/>
          </a:p>
          <a:p>
            <a:pPr marL="228600" indent="-228600">
              <a:buAutoNum type="arabicPeriod" startAt="4"/>
            </a:pPr>
            <a:r>
              <a:rPr lang="en-GB" sz="1200" dirty="0"/>
              <a:t>During the waves on a string practical how would you find out the frequency of the wave?</a:t>
            </a:r>
          </a:p>
          <a:p>
            <a:r>
              <a:rPr lang="en-GB" sz="1200" b="1" dirty="0"/>
              <a:t>Use the power supply.  UK mains has a frequency of 50Hz</a:t>
            </a:r>
          </a:p>
          <a:p>
            <a:endParaRPr lang="en-GB" sz="1200" b="1" dirty="0"/>
          </a:p>
          <a:p>
            <a:r>
              <a:rPr lang="en-GB" sz="1200" dirty="0"/>
              <a:t>5.  During the waves on a sting practical, how would you find the length of a full wave of the string?</a:t>
            </a:r>
          </a:p>
          <a:p>
            <a:r>
              <a:rPr lang="en-GB" sz="1200" b="1" dirty="0"/>
              <a:t>Use a ruler to find out the length of half a wave and then double it</a:t>
            </a:r>
          </a:p>
          <a:p>
            <a:endParaRPr lang="en-GB" sz="1200" b="1" dirty="0"/>
          </a:p>
          <a:p>
            <a:pPr marL="228600" indent="-228600">
              <a:buAutoNum type="arabicPeriod" startAt="6"/>
            </a:pPr>
            <a:r>
              <a:rPr lang="en-GB" sz="1200" dirty="0"/>
              <a:t>What is the  relationship between frequency, wave speed and wavelength?</a:t>
            </a:r>
          </a:p>
          <a:p>
            <a:r>
              <a:rPr lang="en-GB" sz="1200" b="1" dirty="0"/>
              <a:t>Wave speed = frequency x wavelength</a:t>
            </a:r>
          </a:p>
          <a:p>
            <a:endParaRPr lang="en-GB" sz="1200" b="1" dirty="0"/>
          </a:p>
          <a:p>
            <a:r>
              <a:rPr lang="en-GB" sz="1200" dirty="0"/>
              <a:t>7.How can you adjust the string so that it is showing a stationary wave on it?</a:t>
            </a:r>
          </a:p>
          <a:p>
            <a:endParaRPr lang="en-GB" sz="1200" dirty="0"/>
          </a:p>
          <a:p>
            <a:r>
              <a:rPr lang="en-GB" sz="1200" b="1" dirty="0"/>
              <a:t>Move the wooden bridge up or down the string until a stationary wave appears on the string</a:t>
            </a:r>
          </a:p>
          <a:p>
            <a:endParaRPr lang="en-GB" sz="1200" b="1" dirty="0"/>
          </a:p>
          <a:p>
            <a:pPr marL="228600" indent="-228600">
              <a:buAutoNum type="arabicPeriod" startAt="8"/>
            </a:pPr>
            <a:r>
              <a:rPr lang="en-GB" sz="1200" dirty="0"/>
              <a:t>How could the wavelength be determined from the string?</a:t>
            </a:r>
          </a:p>
          <a:p>
            <a:r>
              <a:rPr lang="en-GB" sz="1200" b="1" dirty="0"/>
              <a:t>Work out the length of half a wave using a rule and then double it.</a:t>
            </a:r>
          </a:p>
          <a:p>
            <a:pPr marL="228600" indent="-228600">
              <a:buAutoNum type="arabicPeriod" startAt="8"/>
            </a:pPr>
            <a:endParaRPr lang="en-GB" sz="1200" dirty="0"/>
          </a:p>
          <a:p>
            <a:pPr marL="228600" indent="-228600">
              <a:buAutoNum type="arabicPeriod" startAt="8"/>
            </a:pPr>
            <a:r>
              <a:rPr lang="en-GB" sz="1200" dirty="0"/>
              <a:t>What information could the power supply provide?  </a:t>
            </a:r>
            <a:r>
              <a:rPr lang="en-GB" sz="1200" b="1" dirty="0"/>
              <a:t>The frequency of the wave</a:t>
            </a:r>
          </a:p>
          <a:p>
            <a:r>
              <a:rPr lang="en-GB" sz="1200" dirty="0"/>
              <a:t>.</a:t>
            </a:r>
          </a:p>
        </p:txBody>
      </p:sp>
      <p:sp>
        <p:nvSpPr>
          <p:cNvPr id="2" name="Slide Number Placeholder 1">
            <a:extLst>
              <a:ext uri="{FF2B5EF4-FFF2-40B4-BE49-F238E27FC236}">
                <a16:creationId xmlns:a16="http://schemas.microsoft.com/office/drawing/2014/main" id="{FDAA4F6E-AFB4-DCF9-EC8F-C7365F381388}"/>
              </a:ext>
            </a:extLst>
          </p:cNvPr>
          <p:cNvSpPr>
            <a:spLocks noGrp="1"/>
          </p:cNvSpPr>
          <p:nvPr>
            <p:ph type="sldNum" sz="quarter" idx="12"/>
          </p:nvPr>
        </p:nvSpPr>
        <p:spPr/>
        <p:txBody>
          <a:bodyPr/>
          <a:lstStyle/>
          <a:p>
            <a:fld id="{A49C798E-A141-4728-B2C1-C020555BD9EF}" type="slidenum">
              <a:rPr lang="en-GB" smtClean="0"/>
              <a:t>44</a:t>
            </a:fld>
            <a:endParaRPr lang="en-GB"/>
          </a:p>
        </p:txBody>
      </p:sp>
    </p:spTree>
    <p:extLst>
      <p:ext uri="{BB962C8B-B14F-4D97-AF65-F5344CB8AC3E}">
        <p14:creationId xmlns:p14="http://schemas.microsoft.com/office/powerpoint/2010/main" val="1006381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8096704"/>
          </a:xfrm>
          <a:prstGeom prst="rect">
            <a:avLst/>
          </a:prstGeom>
          <a:noFill/>
          <a:ln w="28575">
            <a:noFill/>
          </a:ln>
        </p:spPr>
        <p:txBody>
          <a:bodyPr wrap="square" rtlCol="0">
            <a:spAutoFit/>
          </a:bodyPr>
          <a:lstStyle/>
          <a:p>
            <a:pPr>
              <a:lnSpc>
                <a:spcPct val="150000"/>
              </a:lnSpc>
            </a:pPr>
            <a:r>
              <a:rPr lang="en-GB" sz="1200" dirty="0"/>
              <a:t>I DO: Describe how the speed of a sound wave can be measured through the air.  Name the pieces of equipment in your method.  </a:t>
            </a:r>
          </a:p>
          <a:p>
            <a:pPr>
              <a:lnSpc>
                <a:spcPct val="150000"/>
              </a:lnSpc>
            </a:pPr>
            <a:r>
              <a:rPr lang="en-GB" sz="1200" dirty="0"/>
              <a:t>…………………………………………………………………………………………………………………………………………………………………………………………………………………………………………………………………………………………………………………………………………………………………………………………………………………………………………………………………………………………………………………………………………………………………………………………………………………………………………………………………………………………………………………………………………………………………………………………………..</a:t>
            </a:r>
          </a:p>
          <a:p>
            <a:pPr>
              <a:lnSpc>
                <a:spcPct val="150000"/>
              </a:lnSpc>
            </a:pPr>
            <a:r>
              <a:rPr lang="en-GB" sz="1200" dirty="0"/>
              <a:t>…………………………………………………………………………………………………………………………………………………………………………………………………………………………………………………………………………………………………………………………………………………………………………………………………………………………………………………………………………………………………………………………………………………………………………………………………………………………………………………………………………………………………………………………………………………………………………………………………..</a:t>
            </a:r>
          </a:p>
          <a:p>
            <a:pPr>
              <a:lnSpc>
                <a:spcPct val="150000"/>
              </a:lnSpc>
            </a:pPr>
            <a:r>
              <a:rPr lang="en-GB" sz="1200" dirty="0"/>
              <a:t>WE DO:  Describe how the frequency of a wave can be determined using a ripple tank.  Name pieces of equipment you would use.</a:t>
            </a:r>
          </a:p>
          <a:p>
            <a:pPr>
              <a:lnSpc>
                <a:spcPct val="150000"/>
              </a:lnSpc>
            </a:pPr>
            <a:endParaRPr lang="en-GB" sz="1200" dirty="0"/>
          </a:p>
          <a:p>
            <a:pPr>
              <a:lnSpc>
                <a:spcPct val="150000"/>
              </a:lnSpc>
            </a:pPr>
            <a:r>
              <a:rPr lang="en-GB" sz="1200" dirty="0"/>
              <a:t>…………………………………………………………………………………………………………………………………………………………………………………………………………………………………………………………………………………………………………………………………………………………………………………………………………………………………………………………………………………………………………………………………………………………………………………………………………………………………………………………………………………………………………………………………………………………………………………………………. …………………………………………………………………………………………………………………………………………………………………………………………………………………………………………………………………………………………………………………………………………………………………………………………………………………………………………………………………………………………………………………………………………………………………………………………………………………………………………………………………………………………………………………………………………………………………………………………………..</a:t>
            </a:r>
          </a:p>
          <a:p>
            <a:pPr>
              <a:lnSpc>
                <a:spcPct val="150000"/>
              </a:lnSpc>
            </a:pPr>
            <a:r>
              <a:rPr lang="en-GB" sz="1200" dirty="0"/>
              <a:t>.</a:t>
            </a:r>
          </a:p>
          <a:p>
            <a:pPr>
              <a:lnSpc>
                <a:spcPct val="150000"/>
              </a:lnSpc>
            </a:pPr>
            <a:endParaRPr lang="en-GB" sz="1200" dirty="0"/>
          </a:p>
          <a:p>
            <a:pPr>
              <a:lnSpc>
                <a:spcPct val="150000"/>
              </a:lnSpc>
            </a:pPr>
            <a:endParaRPr lang="en-GB" sz="1200" dirty="0"/>
          </a:p>
          <a:p>
            <a:pPr>
              <a:lnSpc>
                <a:spcPct val="150000"/>
              </a:lnSpc>
            </a:pPr>
            <a:endParaRPr lang="en-GB" sz="1200" dirty="0"/>
          </a:p>
        </p:txBody>
      </p:sp>
      <p:sp>
        <p:nvSpPr>
          <p:cNvPr id="2" name="Slide Number Placeholder 1">
            <a:extLst>
              <a:ext uri="{FF2B5EF4-FFF2-40B4-BE49-F238E27FC236}">
                <a16:creationId xmlns:a16="http://schemas.microsoft.com/office/drawing/2014/main" id="{93724982-1A85-18B0-C0B2-920A2E808FDD}"/>
              </a:ext>
            </a:extLst>
          </p:cNvPr>
          <p:cNvSpPr>
            <a:spLocks noGrp="1"/>
          </p:cNvSpPr>
          <p:nvPr>
            <p:ph type="sldNum" sz="quarter" idx="12"/>
          </p:nvPr>
        </p:nvSpPr>
        <p:spPr/>
        <p:txBody>
          <a:bodyPr/>
          <a:lstStyle/>
          <a:p>
            <a:fld id="{A49C798E-A141-4728-B2C1-C020555BD9EF}" type="slidenum">
              <a:rPr lang="en-GB" smtClean="0"/>
              <a:t>45</a:t>
            </a:fld>
            <a:endParaRPr lang="en-GB"/>
          </a:p>
        </p:txBody>
      </p:sp>
    </p:spTree>
    <p:extLst>
      <p:ext uri="{BB962C8B-B14F-4D97-AF65-F5344CB8AC3E}">
        <p14:creationId xmlns:p14="http://schemas.microsoft.com/office/powerpoint/2010/main" val="4095773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36265"/>
            <a:ext cx="6311900" cy="8507072"/>
          </a:xfrm>
          <a:prstGeom prst="rect">
            <a:avLst/>
          </a:prstGeom>
          <a:noFill/>
          <a:ln w="28575">
            <a:noFill/>
          </a:ln>
        </p:spPr>
        <p:txBody>
          <a:bodyPr wrap="square" rtlCol="0">
            <a:spAutoFit/>
          </a:bodyPr>
          <a:lstStyle/>
          <a:p>
            <a:pPr>
              <a:lnSpc>
                <a:spcPct val="150000"/>
              </a:lnSpc>
            </a:pPr>
            <a:r>
              <a:rPr lang="en-GB" sz="1200" dirty="0"/>
              <a:t>YOU DO: Describe how the wavelength of a wave on a string can be calculated .  Name any measurements that would be taken and pieces of equipment used to measure. …………………………………………………………………………………………………………………………………………………………………………………………………………………………………………………………………………………………………………………………………………………………………………………………………………………………………………………………………………………………………………………………………………………………………………………………………………………………………………………………………………………………………………………………………………………………………………………………………..</a:t>
            </a:r>
          </a:p>
          <a:p>
            <a:pPr>
              <a:lnSpc>
                <a:spcPct val="150000"/>
              </a:lnSpc>
            </a:pPr>
            <a:r>
              <a:rPr lang="en-GB" sz="1200" dirty="0"/>
              <a:t>…………………………………………………………………………………………………………………………………………………………………………………………………………………………………………………………………………………………………………………………………………………………………………………………………………………………………………………………………………………………………………………………………………………………………………………………………………………………………………………………………………………………………………………………………………………………………………………………………..</a:t>
            </a:r>
          </a:p>
          <a:p>
            <a:pPr>
              <a:lnSpc>
                <a:spcPct val="150000"/>
              </a:lnSpc>
            </a:pPr>
            <a:r>
              <a:rPr lang="en-GB" sz="1200" dirty="0"/>
              <a:t>.</a:t>
            </a:r>
          </a:p>
          <a:p>
            <a:pPr>
              <a:lnSpc>
                <a:spcPct val="150000"/>
              </a:lnSpc>
            </a:pPr>
            <a:r>
              <a:rPr lang="en-GB" sz="1200" dirty="0"/>
              <a:t>These questions are looking at errors made in the practical methods:</a:t>
            </a:r>
          </a:p>
          <a:p>
            <a:pPr marL="342900" lvl="0" indent="-342900">
              <a:lnSpc>
                <a:spcPct val="150000"/>
              </a:lnSpc>
              <a:spcAft>
                <a:spcPts val="800"/>
              </a:spcAft>
              <a:buFont typeface="+mj-lt"/>
              <a:buAutoNum type="arabicPeriod"/>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 student is using the ripple tank to calculate the wave speed.  The student calculated the speed using the frequency and </a:t>
            </a:r>
            <a:r>
              <a:rPr lang="en-GB" sz="1200" kern="100" dirty="0">
                <a:latin typeface="Calibri" panose="020F0502020204030204" pitchFamily="34" charset="0"/>
                <a:ea typeface="Calibri" panose="020F0502020204030204" pitchFamily="34" charset="0"/>
                <a:cs typeface="Times New Roman" panose="02020603050405020304" pitchFamily="18" charset="0"/>
              </a:rPr>
              <a:t>multiplied by the time taken for the wave to pass.  Explain why the student has calculated the speed incorrectly.</a:t>
            </a:r>
          </a:p>
          <a:p>
            <a:pPr>
              <a:lnSpc>
                <a:spcPct val="150000"/>
              </a:lnSpc>
              <a:spcAft>
                <a:spcPts val="800"/>
              </a:spcAft>
            </a:pPr>
            <a:r>
              <a:rPr lang="en-GB" sz="1200" dirty="0"/>
              <a:t>…………………………………………………………………………………………………………………………………………………………………………………………………………………………………………………………………………………………………………………………………………………………………………………………………………………………………………………………………………………………………………………………………………………………………………………………………………………………………………………………………………………………………………………………………………………………………………………………………..</a:t>
            </a:r>
          </a:p>
          <a:p>
            <a:pPr>
              <a:lnSpc>
                <a:spcPct val="150000"/>
              </a:lnSpc>
              <a:spcAft>
                <a:spcPts val="800"/>
              </a:spcAft>
            </a:pPr>
            <a:r>
              <a:rPr lang="en-GB" sz="1200" dirty="0"/>
              <a:t>2.  A students has said that the power supply to the string can be used to determine the wavelength of a wave?  Explain why they are incorrect?  ……………………………………………………………………………………………………………………………………………………………………………………………………………………………………………………………………………………………………………………</a:t>
            </a:r>
          </a:p>
          <a:p>
            <a:pPr>
              <a:lnSpc>
                <a:spcPct val="150000"/>
              </a:lnSpc>
              <a:spcAft>
                <a:spcPts val="800"/>
              </a:spcAft>
            </a:pPr>
            <a:endParaRPr lang="en-GB" sz="1200" dirty="0"/>
          </a:p>
          <a:p>
            <a:pPr>
              <a:lnSpc>
                <a:spcPct val="150000"/>
              </a:lnSpc>
            </a:pPr>
            <a:endParaRPr lang="en-GB" sz="1200" dirty="0"/>
          </a:p>
          <a:p>
            <a:pPr>
              <a:lnSpc>
                <a:spcPct val="150000"/>
              </a:lnSpc>
            </a:pPr>
            <a:endParaRPr lang="en-GB" sz="1200" dirty="0"/>
          </a:p>
        </p:txBody>
      </p:sp>
      <p:sp>
        <p:nvSpPr>
          <p:cNvPr id="2" name="Slide Number Placeholder 1">
            <a:extLst>
              <a:ext uri="{FF2B5EF4-FFF2-40B4-BE49-F238E27FC236}">
                <a16:creationId xmlns:a16="http://schemas.microsoft.com/office/drawing/2014/main" id="{B208DF58-227A-0D53-E5F2-0A2DCB72D9DA}"/>
              </a:ext>
            </a:extLst>
          </p:cNvPr>
          <p:cNvSpPr>
            <a:spLocks noGrp="1"/>
          </p:cNvSpPr>
          <p:nvPr>
            <p:ph type="sldNum" sz="quarter" idx="12"/>
          </p:nvPr>
        </p:nvSpPr>
        <p:spPr/>
        <p:txBody>
          <a:bodyPr/>
          <a:lstStyle/>
          <a:p>
            <a:fld id="{A49C798E-A141-4728-B2C1-C020555BD9EF}" type="slidenum">
              <a:rPr lang="en-GB" smtClean="0"/>
              <a:t>46</a:t>
            </a:fld>
            <a:endParaRPr lang="en-GB"/>
          </a:p>
        </p:txBody>
      </p:sp>
    </p:spTree>
    <p:extLst>
      <p:ext uri="{BB962C8B-B14F-4D97-AF65-F5344CB8AC3E}">
        <p14:creationId xmlns:p14="http://schemas.microsoft.com/office/powerpoint/2010/main" val="2369677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54371"/>
            <a:ext cx="6311900" cy="7881260"/>
          </a:xfrm>
          <a:prstGeom prst="rect">
            <a:avLst/>
          </a:prstGeom>
          <a:noFill/>
          <a:ln w="28575">
            <a:noFill/>
          </a:ln>
        </p:spPr>
        <p:txBody>
          <a:bodyPr wrap="square" rtlCol="0">
            <a:spAutoFit/>
          </a:bodyPr>
          <a:lstStyle/>
          <a:p>
            <a:pPr lvl="0">
              <a:lnSpc>
                <a:spcPct val="150000"/>
              </a:lnSpc>
              <a:spcAft>
                <a:spcPts val="800"/>
              </a:spcAft>
            </a:pPr>
            <a:r>
              <a:rPr lang="en-GB" sz="1200" kern="100" dirty="0">
                <a:latin typeface="Calibri" panose="020F0502020204030204" pitchFamily="34" charset="0"/>
                <a:ea typeface="Calibri" panose="020F0502020204030204" pitchFamily="34" charset="0"/>
                <a:cs typeface="Times New Roman" panose="02020603050405020304" pitchFamily="18" charset="0"/>
              </a:rPr>
              <a:t>3. The student was calculating the frequency of the wave using a ripple tank by  counting the number of waves on the piece of paper?  The student has calculated this incorrectly.  Explain why?</a:t>
            </a:r>
          </a:p>
          <a:p>
            <a:pPr>
              <a:lnSpc>
                <a:spcPct val="150000"/>
              </a:lnSpc>
              <a:spcAft>
                <a:spcPts val="800"/>
              </a:spcAft>
            </a:pPr>
            <a:r>
              <a:rPr lang="en-GB" sz="1200" dirty="0"/>
              <a:t>…………………………………………………………………………………………………………………………………………………………………………………………………………………………………………………………………………………………………………………………………………………………………………………………………………………………………………………………………………………………………………………………………………………………………………………………………………………………………………………………………………………………………………………………………………………………………………………………………..</a:t>
            </a:r>
          </a:p>
          <a:p>
            <a:pPr lvl="0">
              <a:lnSpc>
                <a:spcPct val="150000"/>
              </a:lnSpc>
              <a:spcAft>
                <a:spcPts val="800"/>
              </a:spcAft>
            </a:pPr>
            <a:r>
              <a:rPr lang="en-GB" sz="1200" kern="100" dirty="0">
                <a:latin typeface="Calibri" panose="020F0502020204030204" pitchFamily="34" charset="0"/>
                <a:ea typeface="Calibri" panose="020F0502020204030204" pitchFamily="34" charset="0"/>
                <a:cs typeface="Times New Roman" panose="02020603050405020304" pitchFamily="18" charset="0"/>
              </a:rPr>
              <a:t>4. A student wanted to measure the length  of a wave using the ripple tank and measured the length between the first and the last wave shown on the piece of paper.  Explain why the  student has done this incorrectly?</a:t>
            </a:r>
          </a:p>
          <a:p>
            <a:pPr>
              <a:lnSpc>
                <a:spcPct val="150000"/>
              </a:lnSpc>
              <a:spcAft>
                <a:spcPts val="800"/>
              </a:spcAft>
            </a:pPr>
            <a:r>
              <a:rPr lang="en-GB" sz="1200" dirty="0"/>
              <a:t>…………………………………………………………………………………………………………………………………………………………………………………………………………………………………………………………………………………………………………………………………………………………………………………………………………………………………………………………………………………………………………………………………………………………………………………………………………………………………………………………………………………………………………………………………………………………………………………………………</a:t>
            </a:r>
          </a:p>
          <a:p>
            <a:pPr lvl="0">
              <a:lnSpc>
                <a:spcPct val="150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5.  A students wanted to measure the speed of a sound wave through air.  They stood  100 m away from the wall and banged two blocks together, immediately started a stop watch and stopped it when they heard the echo back (so the sound wave hit the wall and reflected back to the students ears).  It took 2.5 seconds.  They calculated the speed  by 100/2.5 and got an answer of 40m/s.  The answer is incorrect.  Explain why they have calculated this wrong? </a:t>
            </a:r>
          </a:p>
          <a:p>
            <a:pPr>
              <a:lnSpc>
                <a:spcPct val="150000"/>
              </a:lnSpc>
              <a:spcAft>
                <a:spcPts val="800"/>
              </a:spcAft>
            </a:pPr>
            <a:r>
              <a:rPr lang="en-GB" sz="1200" dirty="0"/>
              <a:t>……………………………………………………………………………………………………………………………………………………………………………………………………………………………………………………………………………………………………………………………………………………………………………………………………………………………………………………………………………………………………………………………………………………………………………………………………………………………………………………………………………………………………………………………………………………………………………………………………</a:t>
            </a:r>
          </a:p>
          <a:p>
            <a:pPr>
              <a:lnSpc>
                <a:spcPct val="150000"/>
              </a:lnSpc>
              <a:spcAft>
                <a:spcPts val="800"/>
              </a:spcAft>
            </a:pPr>
            <a:endParaRPr lang="en-GB" sz="1200" dirty="0"/>
          </a:p>
        </p:txBody>
      </p:sp>
      <p:sp>
        <p:nvSpPr>
          <p:cNvPr id="2" name="Slide Number Placeholder 1">
            <a:extLst>
              <a:ext uri="{FF2B5EF4-FFF2-40B4-BE49-F238E27FC236}">
                <a16:creationId xmlns:a16="http://schemas.microsoft.com/office/drawing/2014/main" id="{AC37E248-3875-590E-796E-FE366EF504C3}"/>
              </a:ext>
            </a:extLst>
          </p:cNvPr>
          <p:cNvSpPr>
            <a:spLocks noGrp="1"/>
          </p:cNvSpPr>
          <p:nvPr>
            <p:ph type="sldNum" sz="quarter" idx="12"/>
          </p:nvPr>
        </p:nvSpPr>
        <p:spPr/>
        <p:txBody>
          <a:bodyPr/>
          <a:lstStyle/>
          <a:p>
            <a:fld id="{A49C798E-A141-4728-B2C1-C020555BD9EF}" type="slidenum">
              <a:rPr lang="en-GB" smtClean="0"/>
              <a:t>47</a:t>
            </a:fld>
            <a:endParaRPr lang="en-GB"/>
          </a:p>
        </p:txBody>
      </p:sp>
    </p:spTree>
    <p:extLst>
      <p:ext uri="{BB962C8B-B14F-4D97-AF65-F5344CB8AC3E}">
        <p14:creationId xmlns:p14="http://schemas.microsoft.com/office/powerpoint/2010/main" val="3704653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8466036"/>
          </a:xfrm>
          <a:prstGeom prst="rect">
            <a:avLst/>
          </a:prstGeom>
          <a:noFill/>
        </p:spPr>
        <p:txBody>
          <a:bodyPr wrap="square" rtlCol="0">
            <a:spAutoFit/>
          </a:bodyPr>
          <a:lstStyle/>
          <a:p>
            <a:pPr>
              <a:lnSpc>
                <a:spcPct val="150000"/>
              </a:lnSpc>
              <a:spcAft>
                <a:spcPts val="800"/>
              </a:spcAft>
            </a:pPr>
            <a:r>
              <a:rPr lang="en-GB" sz="1200" kern="100" dirty="0">
                <a:latin typeface="Calibri" panose="020F0502020204030204" pitchFamily="34" charset="0"/>
                <a:ea typeface="Calibri" panose="020F0502020204030204" pitchFamily="34" charset="0"/>
                <a:cs typeface="Times New Roman" panose="02020603050405020304" pitchFamily="18" charset="0"/>
              </a:rPr>
              <a:t>6.  A student wanted to measure the speed of a wave using a ripple tank.  They used the following method:  </a:t>
            </a:r>
          </a:p>
          <a:p>
            <a:pPr>
              <a:lnSpc>
                <a:spcPct val="150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For wavele</a:t>
            </a:r>
            <a:r>
              <a:rPr lang="en-GB" sz="1200" b="1" kern="100" dirty="0">
                <a:latin typeface="Calibri" panose="020F0502020204030204" pitchFamily="34" charset="0"/>
                <a:ea typeface="Calibri" panose="020F0502020204030204" pitchFamily="34" charset="0"/>
                <a:cs typeface="Times New Roman" panose="02020603050405020304" pitchFamily="18" charset="0"/>
              </a:rPr>
              <a:t>ngth:</a:t>
            </a:r>
          </a:p>
          <a:p>
            <a:pPr marL="228600" indent="-228600">
              <a:lnSpc>
                <a:spcPct val="150000"/>
              </a:lnSpc>
              <a:spcAft>
                <a:spcPts val="800"/>
              </a:spcAft>
              <a:buAutoNum type="arabicPeriod"/>
            </a:pPr>
            <a:r>
              <a:rPr lang="en-GB" sz="1200" kern="100" dirty="0">
                <a:latin typeface="Calibri" panose="020F0502020204030204" pitchFamily="34" charset="0"/>
                <a:ea typeface="Calibri" panose="020F0502020204030204" pitchFamily="34" charset="0"/>
                <a:cs typeface="Times New Roman" panose="02020603050405020304" pitchFamily="18" charset="0"/>
              </a:rPr>
              <a:t>Use the shadows on the paper and measure the length between the first wave and the second wave.  </a:t>
            </a:r>
          </a:p>
          <a:p>
            <a:pPr>
              <a:lnSpc>
                <a:spcPct val="150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For frequency:</a:t>
            </a:r>
          </a:p>
          <a:p>
            <a:pPr marL="228600" indent="-228600">
              <a:lnSpc>
                <a:spcPct val="150000"/>
              </a:lnSpc>
              <a:spcAft>
                <a:spcPts val="800"/>
              </a:spcAft>
              <a:buAutoNum type="arabicPeriod"/>
            </a:pPr>
            <a:r>
              <a:rPr lang="en-GB" sz="1200" kern="100" dirty="0">
                <a:latin typeface="Calibri" panose="020F0502020204030204" pitchFamily="34" charset="0"/>
                <a:ea typeface="Calibri" panose="020F0502020204030204" pitchFamily="34" charset="0"/>
                <a:cs typeface="Times New Roman" panose="02020603050405020304" pitchFamily="18" charset="0"/>
              </a:rPr>
              <a:t>Count the number of waves on the piece of paper for ten seconds.</a:t>
            </a:r>
          </a:p>
          <a:p>
            <a:pPr marL="228600" indent="-228600">
              <a:lnSpc>
                <a:spcPct val="150000"/>
              </a:lnSpc>
              <a:spcAft>
                <a:spcPts val="800"/>
              </a:spcAft>
              <a:buAutoNum type="arabicPeriod"/>
            </a:pPr>
            <a:r>
              <a:rPr lang="en-GB" sz="1200" kern="100" dirty="0">
                <a:latin typeface="Calibri" panose="020F0502020204030204" pitchFamily="34" charset="0"/>
                <a:ea typeface="Calibri" panose="020F0502020204030204" pitchFamily="34" charset="0"/>
                <a:cs typeface="Times New Roman" panose="02020603050405020304" pitchFamily="18" charset="0"/>
              </a:rPr>
              <a:t>Then divide the number of waves by 10 to get the frequency</a:t>
            </a:r>
          </a:p>
          <a:p>
            <a:pPr>
              <a:lnSpc>
                <a:spcPct val="150000"/>
              </a:lnSpc>
              <a:spcAft>
                <a:spcPts val="800"/>
              </a:spcAft>
            </a:pPr>
            <a:r>
              <a:rPr lang="en-GB" sz="1200" b="1" kern="100" dirty="0">
                <a:latin typeface="Calibri" panose="020F0502020204030204" pitchFamily="34" charset="0"/>
                <a:ea typeface="Calibri" panose="020F0502020204030204" pitchFamily="34" charset="0"/>
                <a:cs typeface="Times New Roman" panose="02020603050405020304" pitchFamily="18" charset="0"/>
              </a:rPr>
              <a:t>For wave speed:</a:t>
            </a:r>
          </a:p>
          <a:p>
            <a:pPr>
              <a:lnSpc>
                <a:spcPct val="150000"/>
              </a:lnSpc>
              <a:spcAft>
                <a:spcPts val="800"/>
              </a:spcAft>
            </a:pPr>
            <a:r>
              <a:rPr lang="en-GB" sz="1200" kern="100" dirty="0">
                <a:latin typeface="Calibri" panose="020F0502020204030204" pitchFamily="34" charset="0"/>
                <a:ea typeface="Calibri" panose="020F0502020204030204" pitchFamily="34" charset="0"/>
                <a:cs typeface="Times New Roman" panose="02020603050405020304" pitchFamily="18" charset="0"/>
              </a:rPr>
              <a:t>To calculate the wave speed = frequency / wavelength</a:t>
            </a:r>
          </a:p>
          <a:p>
            <a:pPr>
              <a:lnSpc>
                <a:spcPct val="150000"/>
              </a:lnSpc>
              <a:spcAft>
                <a:spcPts val="800"/>
              </a:spcAft>
            </a:pPr>
            <a:r>
              <a:rPr lang="en-GB" sz="1200" kern="100" dirty="0">
                <a:latin typeface="Calibri" panose="020F0502020204030204" pitchFamily="34" charset="0"/>
                <a:ea typeface="Calibri" panose="020F0502020204030204" pitchFamily="34" charset="0"/>
                <a:cs typeface="Times New Roman" panose="02020603050405020304" pitchFamily="18" charset="0"/>
              </a:rPr>
              <a:t>There are  some steps missing in these methods and some errors.  Re write the methods to ensure that the students would accurately calculate the wave speed.</a:t>
            </a:r>
          </a:p>
          <a:p>
            <a:pPr>
              <a:lnSpc>
                <a:spcPct val="150000"/>
              </a:lnSpc>
            </a:pPr>
            <a:r>
              <a:rPr lang="en-GB" sz="1200" dirty="0"/>
              <a:t>………………………………………………………………………………………………………………………………………………………………………………………………………………………………………………………………………………………………………………………………………………………………………………………………………………………………………………………………………………………………………………………………………………………………………………………………………………………………………………………………………………………………………………………………………………………………………………………</a:t>
            </a:r>
          </a:p>
          <a:p>
            <a:pPr>
              <a:lnSpc>
                <a:spcPct val="150000"/>
              </a:lnSpc>
            </a:pPr>
            <a:r>
              <a:rPr lang="en-GB" sz="1200" kern="100" dirty="0">
                <a:latin typeface="Calibri" panose="020F0502020204030204" pitchFamily="34" charset="0"/>
                <a:ea typeface="Calibri" panose="020F0502020204030204" pitchFamily="34" charset="0"/>
                <a:cs typeface="Times New Roman" panose="02020603050405020304" pitchFamily="18" charset="0"/>
              </a:rPr>
              <a:t>………………………………………………………………………………………………………………………………………………………………………………………………………………………………………………………………………………………………………………</a:t>
            </a:r>
          </a:p>
          <a:p>
            <a:pPr>
              <a:lnSpc>
                <a:spcPct val="150000"/>
              </a:lnSpc>
            </a:pPr>
            <a:r>
              <a:rPr lang="en-GB" sz="1200" dirty="0"/>
              <a:t>………………………………………………………………………………………………………………………………………………………………………………………………………………………………………………………………………………………………………………………………………………………………………………………………………………………………………………………………………………………………………………………………………………………………………………………………………………………………………………………………………………………………………………………………………………………………………………………</a:t>
            </a:r>
          </a:p>
          <a:p>
            <a:pPr>
              <a:lnSpc>
                <a:spcPct val="150000"/>
              </a:lnSpc>
            </a:pPr>
            <a:r>
              <a:rPr lang="en-GB" sz="1200" kern="100" dirty="0">
                <a:latin typeface="Calibri" panose="020F0502020204030204" pitchFamily="34" charset="0"/>
                <a:ea typeface="Calibri" panose="020F0502020204030204" pitchFamily="34" charset="0"/>
                <a:cs typeface="Times New Roman" panose="02020603050405020304" pitchFamily="18" charset="0"/>
              </a:rPr>
              <a: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B9BEA668-10B0-F88E-3F75-6D8465FDD51C}"/>
              </a:ext>
            </a:extLst>
          </p:cNvPr>
          <p:cNvSpPr>
            <a:spLocks noGrp="1"/>
          </p:cNvSpPr>
          <p:nvPr>
            <p:ph type="sldNum" sz="quarter" idx="12"/>
          </p:nvPr>
        </p:nvSpPr>
        <p:spPr/>
        <p:txBody>
          <a:bodyPr/>
          <a:lstStyle/>
          <a:p>
            <a:fld id="{A49C798E-A141-4728-B2C1-C020555BD9EF}" type="slidenum">
              <a:rPr lang="en-GB" smtClean="0"/>
              <a:t>48</a:t>
            </a:fld>
            <a:endParaRPr lang="en-GB"/>
          </a:p>
        </p:txBody>
      </p:sp>
    </p:spTree>
    <p:extLst>
      <p:ext uri="{BB962C8B-B14F-4D97-AF65-F5344CB8AC3E}">
        <p14:creationId xmlns:p14="http://schemas.microsoft.com/office/powerpoint/2010/main" val="3947266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5880712"/>
          </a:xfrm>
          <a:prstGeom prst="rect">
            <a:avLst/>
          </a:prstGeom>
          <a:noFill/>
          <a:ln w="28575">
            <a:noFill/>
          </a:ln>
        </p:spPr>
        <p:txBody>
          <a:bodyPr wrap="square" rtlCol="0">
            <a:spAutoFit/>
          </a:bodyPr>
          <a:lstStyle/>
          <a:p>
            <a:pPr>
              <a:lnSpc>
                <a:spcPct val="150000"/>
              </a:lnSpc>
            </a:pPr>
            <a:r>
              <a:rPr lang="en-GB" sz="1200" b="1" dirty="0"/>
              <a:t>ANSWER</a:t>
            </a:r>
            <a:r>
              <a:rPr lang="en-GB" sz="1200" dirty="0"/>
              <a:t>S –</a:t>
            </a:r>
          </a:p>
          <a:p>
            <a:pPr>
              <a:lnSpc>
                <a:spcPct val="150000"/>
              </a:lnSpc>
            </a:pPr>
            <a:endParaRPr lang="en-GB" sz="1200" dirty="0"/>
          </a:p>
          <a:p>
            <a:pPr marL="228600" indent="-228600">
              <a:lnSpc>
                <a:spcPct val="150000"/>
              </a:lnSpc>
              <a:buAutoNum type="arabicPeriod"/>
            </a:pPr>
            <a:r>
              <a:rPr lang="en-GB" sz="1200" dirty="0"/>
              <a:t>I Do: Describe how the speed of a sound wave can be measured through the air.  Name the pieces of equipment in your method.  </a:t>
            </a:r>
          </a:p>
          <a:p>
            <a:pPr>
              <a:lnSpc>
                <a:spcPct val="150000"/>
              </a:lnSpc>
            </a:pPr>
            <a:endParaRPr lang="en-GB" sz="1200" dirty="0"/>
          </a:p>
          <a:p>
            <a:pPr>
              <a:lnSpc>
                <a:spcPct val="150000"/>
              </a:lnSpc>
            </a:pPr>
            <a:r>
              <a:rPr lang="en-GB" sz="1200" b="1" dirty="0"/>
              <a:t>Use a canon or firework (or something that also produces a flash of light) and stand a set distance away from it such as 100m.  Fire the cannon and once the flash of light is seen then </a:t>
            </a:r>
          </a:p>
          <a:p>
            <a:pPr>
              <a:lnSpc>
                <a:spcPct val="150000"/>
              </a:lnSpc>
            </a:pPr>
            <a:r>
              <a:rPr lang="en-GB" sz="1200" b="1" dirty="0"/>
              <a:t>Start the stop watch and then stop the stop watch when the sound is heard.  Then use the equation distance/time to calculate the speed of the wave</a:t>
            </a:r>
          </a:p>
          <a:p>
            <a:pPr>
              <a:lnSpc>
                <a:spcPct val="150000"/>
              </a:lnSpc>
            </a:pPr>
            <a:endParaRPr lang="en-GB" sz="1200" b="1" dirty="0"/>
          </a:p>
          <a:p>
            <a:pPr>
              <a:lnSpc>
                <a:spcPct val="150000"/>
              </a:lnSpc>
            </a:pPr>
            <a:r>
              <a:rPr lang="en-GB" sz="1200" b="1" dirty="0"/>
              <a:t>WE do:  </a:t>
            </a:r>
            <a:r>
              <a:rPr lang="en-GB" sz="1200" dirty="0"/>
              <a:t>Describe how the frequency of a wave can be determined using a ripple tank.  Name pieces of equipment you would use.</a:t>
            </a:r>
          </a:p>
          <a:p>
            <a:pPr>
              <a:lnSpc>
                <a:spcPct val="150000"/>
              </a:lnSpc>
            </a:pPr>
            <a:endParaRPr lang="en-GB" sz="1200" dirty="0"/>
          </a:p>
          <a:p>
            <a:pPr>
              <a:lnSpc>
                <a:spcPct val="150000"/>
              </a:lnSpc>
            </a:pPr>
            <a:r>
              <a:rPr lang="en-GB" sz="1200" b="1" dirty="0"/>
              <a:t>To calculate the frequency of waves count the number of waves passing a certain point on the piece of paper for 10 seconds.  Then to calculate the frequency = number of waves passed/10 seconds.  This will give you the number of waves per second.</a:t>
            </a:r>
          </a:p>
          <a:p>
            <a:pPr>
              <a:lnSpc>
                <a:spcPct val="150000"/>
              </a:lnSpc>
            </a:pPr>
            <a:endParaRPr lang="en-GB" sz="1200" b="1" dirty="0"/>
          </a:p>
          <a:p>
            <a:pPr>
              <a:lnSpc>
                <a:spcPct val="150000"/>
              </a:lnSpc>
            </a:pPr>
            <a:r>
              <a:rPr lang="en-GB" sz="1200" dirty="0"/>
              <a:t>.</a:t>
            </a:r>
          </a:p>
          <a:p>
            <a:pPr>
              <a:lnSpc>
                <a:spcPct val="150000"/>
              </a:lnSpc>
            </a:pPr>
            <a:endParaRPr lang="en-GB" sz="1200" dirty="0"/>
          </a:p>
          <a:p>
            <a:pPr>
              <a:lnSpc>
                <a:spcPct val="150000"/>
              </a:lnSpc>
            </a:pPr>
            <a:endParaRPr lang="en-GB" sz="1200" dirty="0"/>
          </a:p>
          <a:p>
            <a:pPr>
              <a:lnSpc>
                <a:spcPct val="150000"/>
              </a:lnSpc>
            </a:pPr>
            <a:endParaRPr lang="en-GB" sz="1200" dirty="0"/>
          </a:p>
        </p:txBody>
      </p:sp>
      <p:sp>
        <p:nvSpPr>
          <p:cNvPr id="2" name="Slide Number Placeholder 1">
            <a:extLst>
              <a:ext uri="{FF2B5EF4-FFF2-40B4-BE49-F238E27FC236}">
                <a16:creationId xmlns:a16="http://schemas.microsoft.com/office/drawing/2014/main" id="{A4B91A0E-6313-BFAA-0F5F-607834C1684C}"/>
              </a:ext>
            </a:extLst>
          </p:cNvPr>
          <p:cNvSpPr>
            <a:spLocks noGrp="1"/>
          </p:cNvSpPr>
          <p:nvPr>
            <p:ph type="sldNum" sz="quarter" idx="12"/>
          </p:nvPr>
        </p:nvSpPr>
        <p:spPr/>
        <p:txBody>
          <a:bodyPr/>
          <a:lstStyle/>
          <a:p>
            <a:fld id="{A49C798E-A141-4728-B2C1-C020555BD9EF}" type="slidenum">
              <a:rPr lang="en-GB" smtClean="0"/>
              <a:t>49</a:t>
            </a:fld>
            <a:endParaRPr lang="en-GB"/>
          </a:p>
        </p:txBody>
      </p:sp>
    </p:spTree>
    <p:extLst>
      <p:ext uri="{BB962C8B-B14F-4D97-AF65-F5344CB8AC3E}">
        <p14:creationId xmlns:p14="http://schemas.microsoft.com/office/powerpoint/2010/main" val="428929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7E826F0-4691-CDF3-2187-A160123533FB}"/>
              </a:ext>
            </a:extLst>
          </p:cNvPr>
          <p:cNvSpPr txBox="1"/>
          <p:nvPr/>
        </p:nvSpPr>
        <p:spPr>
          <a:xfrm>
            <a:off x="273050" y="309843"/>
            <a:ext cx="6311900" cy="525400"/>
          </a:xfrm>
          <a:prstGeom prst="rect">
            <a:avLst/>
          </a:prstGeom>
          <a:noFill/>
          <a:ln w="12700">
            <a:solidFill>
              <a:schemeClr val="tx1"/>
            </a:solidFill>
            <a:prstDash val="dash"/>
          </a:ln>
        </p:spPr>
        <p:txBody>
          <a:bodyPr wrap="square" rtlCol="0">
            <a:spAutoFit/>
          </a:bodyPr>
          <a:lstStyle/>
          <a:p>
            <a:r>
              <a:rPr lang="en-GB" sz="1200" b="1" dirty="0"/>
              <a:t>AQA Content</a:t>
            </a:r>
          </a:p>
          <a:p>
            <a:pPr>
              <a:lnSpc>
                <a:spcPct val="150000"/>
              </a:lnSpc>
            </a:pPr>
            <a:endParaRPr lang="en-GB" sz="1200" dirty="0"/>
          </a:p>
        </p:txBody>
      </p:sp>
      <p:pic>
        <p:nvPicPr>
          <p:cNvPr id="7" name="Picture 6">
            <a:extLst>
              <a:ext uri="{FF2B5EF4-FFF2-40B4-BE49-F238E27FC236}">
                <a16:creationId xmlns:a16="http://schemas.microsoft.com/office/drawing/2014/main" id="{C817B426-0909-EEA1-58DE-493ADA872A24}"/>
              </a:ext>
            </a:extLst>
          </p:cNvPr>
          <p:cNvPicPr>
            <a:picLocks noChangeAspect="1"/>
          </p:cNvPicPr>
          <p:nvPr/>
        </p:nvPicPr>
        <p:blipFill>
          <a:blip r:embed="rId2"/>
          <a:stretch>
            <a:fillRect/>
          </a:stretch>
        </p:blipFill>
        <p:spPr>
          <a:xfrm>
            <a:off x="273050" y="1070252"/>
            <a:ext cx="6409234" cy="2920288"/>
          </a:xfrm>
          <a:prstGeom prst="rect">
            <a:avLst/>
          </a:prstGeom>
        </p:spPr>
      </p:pic>
      <p:sp>
        <p:nvSpPr>
          <p:cNvPr id="2" name="Slide Number Placeholder 1">
            <a:extLst>
              <a:ext uri="{FF2B5EF4-FFF2-40B4-BE49-F238E27FC236}">
                <a16:creationId xmlns:a16="http://schemas.microsoft.com/office/drawing/2014/main" id="{AED98DA0-DA38-5C3E-94F0-0A62DD2A09E6}"/>
              </a:ext>
            </a:extLst>
          </p:cNvPr>
          <p:cNvSpPr>
            <a:spLocks noGrp="1"/>
          </p:cNvSpPr>
          <p:nvPr>
            <p:ph type="sldNum" sz="quarter" idx="12"/>
          </p:nvPr>
        </p:nvSpPr>
        <p:spPr/>
        <p:txBody>
          <a:bodyPr/>
          <a:lstStyle/>
          <a:p>
            <a:fld id="{A49C798E-A141-4728-B2C1-C020555BD9EF}" type="slidenum">
              <a:rPr lang="en-GB" smtClean="0"/>
              <a:t>5</a:t>
            </a:fld>
            <a:endParaRPr lang="en-GB"/>
          </a:p>
        </p:txBody>
      </p:sp>
    </p:spTree>
    <p:extLst>
      <p:ext uri="{BB962C8B-B14F-4D97-AF65-F5344CB8AC3E}">
        <p14:creationId xmlns:p14="http://schemas.microsoft.com/office/powerpoint/2010/main" val="2644742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36265"/>
            <a:ext cx="6311900" cy="6568080"/>
          </a:xfrm>
          <a:prstGeom prst="rect">
            <a:avLst/>
          </a:prstGeom>
          <a:noFill/>
          <a:ln w="28575">
            <a:noFill/>
          </a:ln>
        </p:spPr>
        <p:txBody>
          <a:bodyPr wrap="square" rtlCol="0">
            <a:spAutoFit/>
          </a:bodyPr>
          <a:lstStyle/>
          <a:p>
            <a:pPr>
              <a:lnSpc>
                <a:spcPct val="150000"/>
              </a:lnSpc>
            </a:pPr>
            <a:r>
              <a:rPr lang="en-GB" sz="1200" dirty="0"/>
              <a:t>You Do: Describe how the wavelength of a wave on a string can be calculated .  Name any measurements that would be taken and pieces of equipment used to measure.</a:t>
            </a:r>
          </a:p>
          <a:p>
            <a:pPr>
              <a:lnSpc>
                <a:spcPct val="150000"/>
              </a:lnSpc>
            </a:pPr>
            <a:endParaRPr lang="en-GB" sz="1200" dirty="0"/>
          </a:p>
          <a:p>
            <a:pPr>
              <a:lnSpc>
                <a:spcPct val="150000"/>
              </a:lnSpc>
            </a:pPr>
            <a:r>
              <a:rPr lang="en-GB" sz="1200" b="1" dirty="0"/>
              <a:t>Turn the power supply on to cause a vibration in the string.  Move the wooden bridge up or down the string until a standing wave is seen on the string.  Once this has been seen measure the length of as many half waves that are on the string.  Then divide the total length of all half waves/ number of half waves on the string.  This will give you the length of a half wave.  Then double it to get the length of 1 full wave</a:t>
            </a:r>
          </a:p>
          <a:p>
            <a:pPr>
              <a:lnSpc>
                <a:spcPct val="150000"/>
              </a:lnSpc>
            </a:pPr>
            <a:endParaRPr lang="en-GB" sz="1200" dirty="0"/>
          </a:p>
          <a:p>
            <a:pPr>
              <a:lnSpc>
                <a:spcPct val="150000"/>
              </a:lnSpc>
            </a:pPr>
            <a:r>
              <a:rPr lang="en-GB" sz="1200" dirty="0"/>
              <a:t>.</a:t>
            </a:r>
          </a:p>
          <a:p>
            <a:pPr>
              <a:lnSpc>
                <a:spcPct val="150000"/>
              </a:lnSpc>
            </a:pPr>
            <a:r>
              <a:rPr lang="en-GB" sz="1200" dirty="0"/>
              <a:t>These questions are looking at errors made in the practical methods:</a:t>
            </a:r>
          </a:p>
          <a:p>
            <a:pPr>
              <a:lnSpc>
                <a:spcPct val="150000"/>
              </a:lnSpc>
            </a:pPr>
            <a:endParaRPr lang="en-GB" sz="1200" dirty="0"/>
          </a:p>
          <a:p>
            <a:pPr marL="342900" lvl="0" indent="-342900">
              <a:lnSpc>
                <a:spcPct val="150000"/>
              </a:lnSpc>
              <a:spcAft>
                <a:spcPts val="800"/>
              </a:spcAft>
              <a:buFont typeface="+mj-lt"/>
              <a:buAutoNum type="arabicPeriod"/>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 student is using the ripple tank to calculate the wave speed.  The student calculated the speed using the frequency and </a:t>
            </a:r>
            <a:r>
              <a:rPr lang="en-GB" sz="1200" kern="100" dirty="0">
                <a:latin typeface="Calibri" panose="020F0502020204030204" pitchFamily="34" charset="0"/>
                <a:ea typeface="Calibri" panose="020F0502020204030204" pitchFamily="34" charset="0"/>
                <a:cs typeface="Times New Roman" panose="02020603050405020304" pitchFamily="18" charset="0"/>
              </a:rPr>
              <a:t>multiplied by the time taken for the wave to pass.  Explain why the student has calculated the speed incorrectly.</a:t>
            </a:r>
          </a:p>
          <a:p>
            <a:pPr lvl="0">
              <a:lnSpc>
                <a:spcPct val="150000"/>
              </a:lnSpc>
              <a:spcAft>
                <a:spcPts val="800"/>
              </a:spcAft>
            </a:pPr>
            <a:r>
              <a:rPr lang="en-GB" sz="1200" b="1" kern="100" dirty="0">
                <a:latin typeface="Calibri" panose="020F0502020204030204" pitchFamily="34" charset="0"/>
                <a:ea typeface="Calibri" panose="020F0502020204030204" pitchFamily="34" charset="0"/>
                <a:cs typeface="Times New Roman" panose="02020603050405020304" pitchFamily="18" charset="0"/>
              </a:rPr>
              <a:t>The student is incorrect because they needed to use the frequency x wavelength not /time</a:t>
            </a:r>
          </a:p>
          <a:p>
            <a:pPr marL="228600" indent="-228600">
              <a:lnSpc>
                <a:spcPct val="150000"/>
              </a:lnSpc>
              <a:spcAft>
                <a:spcPts val="800"/>
              </a:spcAft>
              <a:buAutoNum type="arabicPeriod" startAt="2"/>
            </a:pPr>
            <a:r>
              <a:rPr lang="en-GB" sz="1200" dirty="0"/>
              <a:t>A students has said that the power supply to the string can be used to determine the wavelength of a wave?  Explain why they are incorrect?  </a:t>
            </a:r>
          </a:p>
          <a:p>
            <a:pPr>
              <a:lnSpc>
                <a:spcPct val="150000"/>
              </a:lnSpc>
              <a:spcAft>
                <a:spcPts val="800"/>
              </a:spcAft>
            </a:pPr>
            <a:r>
              <a:rPr lang="en-GB" sz="1200" b="1" dirty="0"/>
              <a:t>Because the power supply determines the frequency of a wave on a string and the wavelength is calculated by measuring the length of a wave using a ruler.</a:t>
            </a:r>
          </a:p>
          <a:p>
            <a:pPr>
              <a:lnSpc>
                <a:spcPct val="150000"/>
              </a:lnSpc>
            </a:pPr>
            <a:endParaRPr lang="en-GB" sz="1200" dirty="0"/>
          </a:p>
          <a:p>
            <a:pPr>
              <a:lnSpc>
                <a:spcPct val="150000"/>
              </a:lnSpc>
            </a:pPr>
            <a:endParaRPr lang="en-GB" sz="1200" dirty="0"/>
          </a:p>
        </p:txBody>
      </p:sp>
      <p:sp>
        <p:nvSpPr>
          <p:cNvPr id="2" name="Slide Number Placeholder 1">
            <a:extLst>
              <a:ext uri="{FF2B5EF4-FFF2-40B4-BE49-F238E27FC236}">
                <a16:creationId xmlns:a16="http://schemas.microsoft.com/office/drawing/2014/main" id="{5A5A10A2-0105-19FF-7002-62787929A7D2}"/>
              </a:ext>
            </a:extLst>
          </p:cNvPr>
          <p:cNvSpPr>
            <a:spLocks noGrp="1"/>
          </p:cNvSpPr>
          <p:nvPr>
            <p:ph type="sldNum" sz="quarter" idx="12"/>
          </p:nvPr>
        </p:nvSpPr>
        <p:spPr/>
        <p:txBody>
          <a:bodyPr/>
          <a:lstStyle/>
          <a:p>
            <a:fld id="{A49C798E-A141-4728-B2C1-C020555BD9EF}" type="slidenum">
              <a:rPr lang="en-GB" smtClean="0"/>
              <a:t>50</a:t>
            </a:fld>
            <a:endParaRPr lang="en-GB"/>
          </a:p>
        </p:txBody>
      </p:sp>
    </p:spTree>
    <p:extLst>
      <p:ext uri="{BB962C8B-B14F-4D97-AF65-F5344CB8AC3E}">
        <p14:creationId xmlns:p14="http://schemas.microsoft.com/office/powerpoint/2010/main" val="2485918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54371"/>
            <a:ext cx="6311900" cy="5665269"/>
          </a:xfrm>
          <a:prstGeom prst="rect">
            <a:avLst/>
          </a:prstGeom>
          <a:noFill/>
          <a:ln w="28575">
            <a:noFill/>
          </a:ln>
        </p:spPr>
        <p:txBody>
          <a:bodyPr wrap="square" rtlCol="0">
            <a:spAutoFit/>
          </a:bodyPr>
          <a:lstStyle/>
          <a:p>
            <a:pPr lvl="0">
              <a:lnSpc>
                <a:spcPct val="150000"/>
              </a:lnSpc>
              <a:spcAft>
                <a:spcPts val="800"/>
              </a:spcAft>
            </a:pPr>
            <a:r>
              <a:rPr lang="en-GB" sz="1200" kern="100" dirty="0">
                <a:latin typeface="Calibri" panose="020F0502020204030204" pitchFamily="34" charset="0"/>
                <a:ea typeface="Calibri" panose="020F0502020204030204" pitchFamily="34" charset="0"/>
                <a:cs typeface="Times New Roman" panose="02020603050405020304" pitchFamily="18" charset="0"/>
              </a:rPr>
              <a:t>3. The student was calculating the frequency of the wave using a ripple tank by  counting the number of waves on the piece of paper?  The student has calculated this incorrectly.  Explain why?</a:t>
            </a:r>
          </a:p>
          <a:p>
            <a:pPr lvl="0">
              <a:lnSpc>
                <a:spcPct val="150000"/>
              </a:lnSpc>
              <a:spcAft>
                <a:spcPts val="800"/>
              </a:spcAft>
            </a:pPr>
            <a:r>
              <a:rPr lang="en-GB" sz="1200" b="1" kern="100" dirty="0">
                <a:latin typeface="Calibri" panose="020F0502020204030204" pitchFamily="34" charset="0"/>
                <a:ea typeface="Calibri" panose="020F0502020204030204" pitchFamily="34" charset="0"/>
                <a:cs typeface="Times New Roman" panose="02020603050405020304" pitchFamily="18" charset="0"/>
              </a:rPr>
              <a:t>Because they needed to count the number of waves passing a certain point in a set time such as ten seconds.  Then they needed to divide the number of waves seen by the time taken to measure.  This will give you the frequency which is the number of waves per second.</a:t>
            </a:r>
          </a:p>
          <a:p>
            <a:pPr lvl="0">
              <a:lnSpc>
                <a:spcPct val="150000"/>
              </a:lnSpc>
              <a:spcAft>
                <a:spcPts val="800"/>
              </a:spcAft>
            </a:pPr>
            <a:r>
              <a:rPr lang="en-GB" sz="1200" kern="100" dirty="0">
                <a:latin typeface="Calibri" panose="020F0502020204030204" pitchFamily="34" charset="0"/>
                <a:ea typeface="Calibri" panose="020F0502020204030204" pitchFamily="34" charset="0"/>
                <a:cs typeface="Times New Roman" panose="02020603050405020304" pitchFamily="18" charset="0"/>
              </a:rPr>
              <a:t>4. A student wanted to measure the length  of a wave using the ripple tank and measured the length between the first and the last wave shown on the piece of paper.  Explain why the  student has done this incorrectly?</a:t>
            </a:r>
          </a:p>
          <a:p>
            <a:pPr>
              <a:lnSpc>
                <a:spcPct val="150000"/>
              </a:lnSpc>
              <a:spcAft>
                <a:spcPts val="800"/>
              </a:spcAft>
            </a:pPr>
            <a:r>
              <a:rPr lang="en-GB" sz="1200" b="1" dirty="0"/>
              <a:t>They should have </a:t>
            </a:r>
            <a:r>
              <a:rPr lang="en-US" sz="1200" b="1" dirty="0"/>
              <a:t>m</a:t>
            </a:r>
            <a:r>
              <a:rPr lang="en-US" sz="1200" b="1" u="none" dirty="0">
                <a:solidFill>
                  <a:schemeClr val="tx1"/>
                </a:solidFill>
              </a:rPr>
              <a:t>easured the length of a number of waves then divide by the number of waves to record wavelength</a:t>
            </a:r>
            <a:endParaRPr lang="en-GB" sz="1200" b="1" dirty="0"/>
          </a:p>
          <a:p>
            <a:pPr lvl="0">
              <a:lnSpc>
                <a:spcPct val="150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5.  A students wanted to measure the speed of a sound wave through air.  They stood  100 m away from the wall and banged two blocks together, immediately started a stopwatch and stopped it when they heard the echo back (so the sound wave hit the wall and reflected back to the students' ears).  It took 2.5 seconds.  They calculated the speed  by 100/2.5 and got an answer of 40m/s.  The answer is incorrect.  Explain why they have calculated this wrong? </a:t>
            </a:r>
          </a:p>
          <a:p>
            <a:pPr>
              <a:lnSpc>
                <a:spcPct val="150000"/>
              </a:lnSpc>
              <a:spcAft>
                <a:spcPts val="800"/>
              </a:spcAft>
            </a:pPr>
            <a:r>
              <a:rPr lang="en-GB" sz="1200" b="1" dirty="0"/>
              <a:t>Because they are stood 100m from the wall but the echo sound wave has to get to the wall AND back, so the wave travels 200m. Not 100m.  200/2.5= 80m/s</a:t>
            </a:r>
          </a:p>
          <a:p>
            <a:pPr>
              <a:lnSpc>
                <a:spcPct val="150000"/>
              </a:lnSpc>
              <a:spcAft>
                <a:spcPts val="800"/>
              </a:spcAft>
            </a:pPr>
            <a:endParaRPr lang="en-GB" sz="1200" dirty="0"/>
          </a:p>
        </p:txBody>
      </p:sp>
      <p:sp>
        <p:nvSpPr>
          <p:cNvPr id="2" name="Slide Number Placeholder 1">
            <a:extLst>
              <a:ext uri="{FF2B5EF4-FFF2-40B4-BE49-F238E27FC236}">
                <a16:creationId xmlns:a16="http://schemas.microsoft.com/office/drawing/2014/main" id="{AB3D8315-24CA-D86D-1DA8-6A3A1327BE28}"/>
              </a:ext>
            </a:extLst>
          </p:cNvPr>
          <p:cNvSpPr>
            <a:spLocks noGrp="1"/>
          </p:cNvSpPr>
          <p:nvPr>
            <p:ph type="sldNum" sz="quarter" idx="12"/>
          </p:nvPr>
        </p:nvSpPr>
        <p:spPr/>
        <p:txBody>
          <a:bodyPr/>
          <a:lstStyle/>
          <a:p>
            <a:fld id="{A49C798E-A141-4728-B2C1-C020555BD9EF}" type="slidenum">
              <a:rPr lang="en-GB" smtClean="0"/>
              <a:t>51</a:t>
            </a:fld>
            <a:endParaRPr lang="en-GB"/>
          </a:p>
        </p:txBody>
      </p:sp>
    </p:spTree>
    <p:extLst>
      <p:ext uri="{BB962C8B-B14F-4D97-AF65-F5344CB8AC3E}">
        <p14:creationId xmlns:p14="http://schemas.microsoft.com/office/powerpoint/2010/main" val="4132360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003823"/>
          </a:xfrm>
          <a:prstGeom prst="rect">
            <a:avLst/>
          </a:prstGeom>
          <a:noFill/>
        </p:spPr>
        <p:txBody>
          <a:bodyPr wrap="square" rtlCol="0">
            <a:spAutoFit/>
          </a:bodyPr>
          <a:lstStyle/>
          <a:p>
            <a:pPr>
              <a:lnSpc>
                <a:spcPct val="150000"/>
              </a:lnSpc>
              <a:spcAft>
                <a:spcPts val="800"/>
              </a:spcAft>
            </a:pPr>
            <a:r>
              <a:rPr lang="en-GB" sz="1200" kern="100" dirty="0">
                <a:latin typeface="Calibri" panose="020F0502020204030204" pitchFamily="34" charset="0"/>
                <a:ea typeface="Calibri" panose="020F0502020204030204" pitchFamily="34" charset="0"/>
                <a:cs typeface="Times New Roman" panose="02020603050405020304" pitchFamily="18" charset="0"/>
              </a:rPr>
              <a:t>6.  A student wanted to measure the speed of a wave using a ripple tank.  They used the following method:  </a:t>
            </a:r>
          </a:p>
          <a:p>
            <a:pPr>
              <a:lnSpc>
                <a:spcPct val="150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For wavele</a:t>
            </a:r>
            <a:r>
              <a:rPr lang="en-GB" sz="1200" b="1" kern="100" dirty="0">
                <a:latin typeface="Calibri" panose="020F0502020204030204" pitchFamily="34" charset="0"/>
                <a:ea typeface="Calibri" panose="020F0502020204030204" pitchFamily="34" charset="0"/>
                <a:cs typeface="Times New Roman" panose="02020603050405020304" pitchFamily="18" charset="0"/>
              </a:rPr>
              <a:t>ngth:</a:t>
            </a:r>
          </a:p>
          <a:p>
            <a:pPr marL="228600" indent="-228600">
              <a:lnSpc>
                <a:spcPct val="150000"/>
              </a:lnSpc>
              <a:spcAft>
                <a:spcPts val="800"/>
              </a:spcAft>
              <a:buAutoNum type="arabicPeriod"/>
            </a:pPr>
            <a:r>
              <a:rPr lang="en-GB" sz="1200" kern="100" dirty="0">
                <a:latin typeface="Calibri" panose="020F0502020204030204" pitchFamily="34" charset="0"/>
                <a:ea typeface="Calibri" panose="020F0502020204030204" pitchFamily="34" charset="0"/>
                <a:cs typeface="Times New Roman" panose="02020603050405020304" pitchFamily="18" charset="0"/>
              </a:rPr>
              <a:t>Use the shadows on the paper and measure the length between the first wave and the second wave.  </a:t>
            </a:r>
          </a:p>
          <a:p>
            <a:pPr>
              <a:lnSpc>
                <a:spcPct val="150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For frequency:</a:t>
            </a:r>
          </a:p>
          <a:p>
            <a:pPr marL="228600" indent="-228600">
              <a:lnSpc>
                <a:spcPct val="150000"/>
              </a:lnSpc>
              <a:spcAft>
                <a:spcPts val="800"/>
              </a:spcAft>
              <a:buAutoNum type="arabicPeriod"/>
            </a:pPr>
            <a:r>
              <a:rPr lang="en-GB" sz="1200" kern="100" dirty="0">
                <a:latin typeface="Calibri" panose="020F0502020204030204" pitchFamily="34" charset="0"/>
                <a:ea typeface="Calibri" panose="020F0502020204030204" pitchFamily="34" charset="0"/>
                <a:cs typeface="Times New Roman" panose="02020603050405020304" pitchFamily="18" charset="0"/>
              </a:rPr>
              <a:t>Count the number of waves on the piece of paper for ten seconds.</a:t>
            </a:r>
          </a:p>
          <a:p>
            <a:pPr marL="228600" indent="-228600">
              <a:lnSpc>
                <a:spcPct val="150000"/>
              </a:lnSpc>
              <a:spcAft>
                <a:spcPts val="800"/>
              </a:spcAft>
              <a:buAutoNum type="arabicPeriod"/>
            </a:pPr>
            <a:r>
              <a:rPr lang="en-GB" sz="1200" kern="100" dirty="0">
                <a:latin typeface="Calibri" panose="020F0502020204030204" pitchFamily="34" charset="0"/>
                <a:ea typeface="Calibri" panose="020F0502020204030204" pitchFamily="34" charset="0"/>
                <a:cs typeface="Times New Roman" panose="02020603050405020304" pitchFamily="18" charset="0"/>
              </a:rPr>
              <a:t>Then divide the number of waves by 10 to get the frequency</a:t>
            </a:r>
          </a:p>
          <a:p>
            <a:pPr>
              <a:lnSpc>
                <a:spcPct val="150000"/>
              </a:lnSpc>
              <a:spcAft>
                <a:spcPts val="800"/>
              </a:spcAft>
            </a:pPr>
            <a:r>
              <a:rPr lang="en-GB" sz="1200" b="1" kern="100" dirty="0">
                <a:latin typeface="Calibri" panose="020F0502020204030204" pitchFamily="34" charset="0"/>
                <a:ea typeface="Calibri" panose="020F0502020204030204" pitchFamily="34" charset="0"/>
                <a:cs typeface="Times New Roman" panose="02020603050405020304" pitchFamily="18" charset="0"/>
              </a:rPr>
              <a:t>For wave speed:</a:t>
            </a:r>
          </a:p>
          <a:p>
            <a:pPr>
              <a:lnSpc>
                <a:spcPct val="150000"/>
              </a:lnSpc>
              <a:spcAft>
                <a:spcPts val="800"/>
              </a:spcAft>
            </a:pPr>
            <a:r>
              <a:rPr lang="en-GB" sz="1200" kern="100" dirty="0">
                <a:latin typeface="Calibri" panose="020F0502020204030204" pitchFamily="34" charset="0"/>
                <a:ea typeface="Calibri" panose="020F0502020204030204" pitchFamily="34" charset="0"/>
                <a:cs typeface="Times New Roman" panose="02020603050405020304" pitchFamily="18" charset="0"/>
              </a:rPr>
              <a:t>To calculate the wave speed = frequency / wavelength</a:t>
            </a:r>
          </a:p>
          <a:p>
            <a:pPr>
              <a:lnSpc>
                <a:spcPct val="150000"/>
              </a:lnSpc>
              <a:spcAft>
                <a:spcPts val="800"/>
              </a:spcAft>
            </a:pPr>
            <a:r>
              <a:rPr lang="en-GB" sz="1200" kern="100" dirty="0">
                <a:latin typeface="Calibri" panose="020F0502020204030204" pitchFamily="34" charset="0"/>
                <a:ea typeface="Calibri" panose="020F0502020204030204" pitchFamily="34" charset="0"/>
                <a:cs typeface="Times New Roman" panose="02020603050405020304" pitchFamily="18" charset="0"/>
              </a:rPr>
              <a:t>There are  some steps missing in these methods and some errors.  Re write the methods to ensure that the students would accurately calculate the wave speed.</a:t>
            </a:r>
          </a:p>
          <a:p>
            <a:pPr>
              <a:lnSpc>
                <a:spcPct val="150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Missing steps:  </a:t>
            </a:r>
          </a:p>
          <a:p>
            <a:pPr>
              <a:lnSpc>
                <a:spcPct val="150000"/>
              </a:lnSpc>
              <a:spcAft>
                <a:spcPts val="800"/>
              </a:spcAft>
            </a:pPr>
            <a:r>
              <a:rPr lang="en-GB" sz="1200" b="1" kern="100" dirty="0">
                <a:latin typeface="Calibri" panose="020F0502020204030204" pitchFamily="34" charset="0"/>
                <a:ea typeface="Calibri" panose="020F0502020204030204" pitchFamily="34" charset="0"/>
                <a:cs typeface="Times New Roman" panose="02020603050405020304" pitchFamily="18" charset="0"/>
              </a:rPr>
              <a:t>For wavelength: </a:t>
            </a: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Step 2  count the number of waves covered in that distance and then for the length of 1 wave = length / number of waves.</a:t>
            </a:r>
          </a:p>
          <a:p>
            <a:pPr>
              <a:lnSpc>
                <a:spcPct val="150000"/>
              </a:lnSpc>
              <a:spcAft>
                <a:spcPts val="800"/>
              </a:spcAft>
            </a:pPr>
            <a:r>
              <a:rPr lang="en-GB" sz="1200" b="1" kern="100" dirty="0">
                <a:latin typeface="Calibri" panose="020F0502020204030204" pitchFamily="34" charset="0"/>
                <a:ea typeface="Calibri" panose="020F0502020204030204" pitchFamily="34" charset="0"/>
                <a:cs typeface="Times New Roman" panose="02020603050405020304" pitchFamily="18" charset="0"/>
              </a:rPr>
              <a:t>For frequency:  Step 1 count </a:t>
            </a:r>
            <a:r>
              <a:rPr lang="en-GB" sz="1200" b="1" kern="100" dirty="0" err="1">
                <a:latin typeface="Calibri" panose="020F0502020204030204" pitchFamily="34" charset="0"/>
                <a:ea typeface="Calibri" panose="020F0502020204030204" pitchFamily="34" charset="0"/>
                <a:cs typeface="Times New Roman" panose="02020603050405020304" pitchFamily="18" charset="0"/>
              </a:rPr>
              <a:t>te</a:t>
            </a:r>
            <a:r>
              <a:rPr lang="en-GB" sz="1200" b="1" kern="100" dirty="0">
                <a:latin typeface="Calibri" panose="020F0502020204030204" pitchFamily="34" charset="0"/>
                <a:ea typeface="Calibri" panose="020F0502020204030204" pitchFamily="34" charset="0"/>
                <a:cs typeface="Times New Roman" panose="02020603050405020304" pitchFamily="18" charset="0"/>
              </a:rPr>
              <a:t> number of waves passing a point on the paper for 10 seconds</a:t>
            </a:r>
          </a:p>
          <a:p>
            <a:pPr>
              <a:lnSpc>
                <a:spcPct val="150000"/>
              </a:lnSpc>
              <a:spcAft>
                <a:spcPts val="800"/>
              </a:spcAft>
            </a:pPr>
            <a:r>
              <a:rPr lang="en-GB" sz="1200" b="1" kern="100" dirty="0">
                <a:latin typeface="Calibri" panose="020F0502020204030204" pitchFamily="34" charset="0"/>
                <a:ea typeface="Calibri" panose="020F0502020204030204" pitchFamily="34" charset="0"/>
                <a:cs typeface="Times New Roman" panose="02020603050405020304" pitchFamily="18" charset="0"/>
              </a:rPr>
              <a:t>For wave speed:  should be frequency x wavelength</a:t>
            </a:r>
            <a:endParaRPr lang="en-GB" sz="1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BE10EE0B-C03E-BA5D-B8F3-2C2118277DD3}"/>
              </a:ext>
            </a:extLst>
          </p:cNvPr>
          <p:cNvSpPr>
            <a:spLocks noGrp="1"/>
          </p:cNvSpPr>
          <p:nvPr>
            <p:ph type="sldNum" sz="quarter" idx="12"/>
          </p:nvPr>
        </p:nvSpPr>
        <p:spPr/>
        <p:txBody>
          <a:bodyPr/>
          <a:lstStyle/>
          <a:p>
            <a:fld id="{A49C798E-A141-4728-B2C1-C020555BD9EF}" type="slidenum">
              <a:rPr lang="en-GB" smtClean="0"/>
              <a:t>52</a:t>
            </a:fld>
            <a:endParaRPr lang="en-GB"/>
          </a:p>
        </p:txBody>
      </p:sp>
    </p:spTree>
    <p:extLst>
      <p:ext uri="{BB962C8B-B14F-4D97-AF65-F5344CB8AC3E}">
        <p14:creationId xmlns:p14="http://schemas.microsoft.com/office/powerpoint/2010/main" val="12934772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250283"/>
            <a:ext cx="6211230" cy="8832161"/>
          </a:xfrm>
          <a:prstGeom prst="rect">
            <a:avLst/>
          </a:prstGeom>
          <a:noFill/>
        </p:spPr>
        <p:txBody>
          <a:bodyPr wrap="square" rtlCol="0">
            <a:spAutoFit/>
          </a:bodyPr>
          <a:lstStyle/>
          <a:p>
            <a:pPr marL="95250" marR="28575">
              <a:lnSpc>
                <a:spcPct val="107000"/>
              </a:lnSpc>
              <a:spcBef>
                <a:spcPts val="2250"/>
              </a:spcBef>
              <a:spcAft>
                <a:spcPts val="225"/>
              </a:spcAft>
            </a:pPr>
            <a:r>
              <a:rPr lang="en-GB" sz="1200" b="1" dirty="0">
                <a:solidFill>
                  <a:srgbClr val="000000"/>
                </a:solidFill>
                <a:effectLst/>
                <a:ea typeface="Times New Roman" panose="02020603050405020304" pitchFamily="18" charset="0"/>
                <a:cs typeface="Times New Roman" panose="02020603050405020304" pitchFamily="18" charset="0"/>
              </a:rPr>
              <a:t>Low demand: Q1.  </a:t>
            </a:r>
            <a:r>
              <a:rPr lang="en-GB" sz="1200" b="1" dirty="0">
                <a:effectLst/>
                <a:ea typeface="Times New Roman" panose="02020603050405020304" pitchFamily="18" charset="0"/>
                <a:cs typeface="Times New Roman" panose="02020603050405020304" pitchFamily="18" charset="0"/>
              </a:rPr>
              <a:t>Figure 1</a:t>
            </a:r>
            <a:r>
              <a:rPr lang="en-GB" sz="1200" dirty="0">
                <a:effectLst/>
                <a:ea typeface="Times New Roman" panose="02020603050405020304" pitchFamily="18" charset="0"/>
                <a:cs typeface="Times New Roman" panose="02020603050405020304" pitchFamily="18" charset="0"/>
              </a:rPr>
              <a:t> shows a slinky spring used to model a sound wave.</a:t>
            </a:r>
          </a:p>
          <a:p>
            <a:pPr algn="ctr">
              <a:lnSpc>
                <a:spcPct val="107000"/>
              </a:lnSpc>
              <a:spcBef>
                <a:spcPts val="1200"/>
              </a:spcBef>
              <a:spcAft>
                <a:spcPts val="800"/>
              </a:spcAft>
            </a:pPr>
            <a:r>
              <a:rPr lang="en-GB" sz="1200" b="1" dirty="0">
                <a:effectLst/>
                <a:ea typeface="Times New Roman" panose="02020603050405020304" pitchFamily="18" charset="0"/>
                <a:cs typeface="Times New Roman" panose="02020603050405020304" pitchFamily="18" charset="0"/>
              </a:rPr>
              <a:t>Figure 1</a:t>
            </a:r>
          </a:p>
          <a:p>
            <a:pPr algn="ctr">
              <a:lnSpc>
                <a:spcPct val="107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  Label the arrows on </a:t>
            </a:r>
            <a:r>
              <a:rPr lang="en-GB" sz="1200" b="1" dirty="0">
                <a:effectLst/>
                <a:ea typeface="Times New Roman" panose="02020603050405020304" pitchFamily="18" charset="0"/>
                <a:cs typeface="Times New Roman" panose="02020603050405020304" pitchFamily="18" charset="0"/>
              </a:rPr>
              <a:t>Figure 1.  </a:t>
            </a:r>
            <a:r>
              <a:rPr lang="en-GB" sz="1200" dirty="0">
                <a:effectLst/>
                <a:ea typeface="Times New Roman" panose="02020603050405020304" pitchFamily="18" charset="0"/>
                <a:cs typeface="Times New Roman" panose="02020603050405020304" pitchFamily="18" charset="0"/>
              </a:rPr>
              <a:t>Choose the answers from the box.    (3)</a:t>
            </a:r>
          </a:p>
          <a:p>
            <a:pPr algn="ctr">
              <a:lnSpc>
                <a:spcPct val="107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US" sz="1200" dirty="0">
                <a:ea typeface="Times New Roman" panose="02020603050405020304" pitchFamily="18" charset="0"/>
                <a:cs typeface="Times New Roman" panose="02020603050405020304" pitchFamily="18" charset="0"/>
              </a:rPr>
              <a:t>(b)  What type of wave is a sound wave?  Tick one box.</a:t>
            </a:r>
          </a:p>
          <a:p>
            <a:pPr>
              <a:lnSpc>
                <a:spcPct val="107000"/>
              </a:lnSpc>
              <a:spcBef>
                <a:spcPts val="1200"/>
              </a:spcBef>
              <a:spcAft>
                <a:spcPts val="800"/>
              </a:spcAft>
            </a:pPr>
            <a:r>
              <a:rPr lang="en-US" sz="1200" dirty="0">
                <a:ea typeface="Times New Roman" panose="02020603050405020304" pitchFamily="18" charset="0"/>
                <a:cs typeface="Times New Roman" panose="02020603050405020304" pitchFamily="18" charset="0"/>
              </a:rPr>
              <a:t>electromagnetic	 </a:t>
            </a:r>
          </a:p>
          <a:p>
            <a:pPr>
              <a:lnSpc>
                <a:spcPct val="107000"/>
              </a:lnSpc>
              <a:spcBef>
                <a:spcPts val="1200"/>
              </a:spcBef>
              <a:spcAft>
                <a:spcPts val="800"/>
              </a:spcAft>
            </a:pPr>
            <a:r>
              <a:rPr lang="en-US" sz="1200" dirty="0">
                <a:ea typeface="Times New Roman" panose="02020603050405020304" pitchFamily="18" charset="0"/>
                <a:cs typeface="Times New Roman" panose="02020603050405020304" pitchFamily="18" charset="0"/>
              </a:rPr>
              <a:t>longitudinal	 </a:t>
            </a:r>
          </a:p>
          <a:p>
            <a:pPr>
              <a:lnSpc>
                <a:spcPct val="107000"/>
              </a:lnSpc>
              <a:spcBef>
                <a:spcPts val="1200"/>
              </a:spcBef>
              <a:spcAft>
                <a:spcPts val="800"/>
              </a:spcAft>
            </a:pPr>
            <a:r>
              <a:rPr lang="en-US" sz="1200" dirty="0">
                <a:ea typeface="Times New Roman" panose="02020603050405020304" pitchFamily="18" charset="0"/>
                <a:cs typeface="Times New Roman" panose="02020603050405020304" pitchFamily="18" charset="0"/>
              </a:rPr>
              <a:t>transverse	 								(1)</a:t>
            </a:r>
          </a:p>
          <a:p>
            <a:pPr>
              <a:lnSpc>
                <a:spcPct val="107000"/>
              </a:lnSpc>
              <a:spcBef>
                <a:spcPts val="1200"/>
              </a:spcBef>
              <a:spcAft>
                <a:spcPts val="800"/>
              </a:spcAft>
            </a:pPr>
            <a:r>
              <a:rPr lang="en-US" sz="1200" dirty="0">
                <a:ea typeface="Times New Roman" panose="02020603050405020304" pitchFamily="18" charset="0"/>
                <a:cs typeface="Times New Roman" panose="02020603050405020304" pitchFamily="18" charset="0"/>
              </a:rPr>
              <a:t>(c)  Figure 2 shows two students measuring the speed of sound in air.</a:t>
            </a:r>
          </a:p>
          <a:p>
            <a:pPr>
              <a:lnSpc>
                <a:spcPct val="107000"/>
              </a:lnSpc>
              <a:spcBef>
                <a:spcPts val="1200"/>
              </a:spcBef>
              <a:spcAft>
                <a:spcPts val="800"/>
              </a:spcAft>
            </a:pPr>
            <a:r>
              <a:rPr lang="en-US" sz="1200" b="1" dirty="0">
                <a:ea typeface="Times New Roman" panose="02020603050405020304" pitchFamily="18" charset="0"/>
                <a:cs typeface="Times New Roman" panose="02020603050405020304" pitchFamily="18" charset="0"/>
              </a:rPr>
              <a:t>				Figure 2</a:t>
            </a:r>
          </a:p>
          <a:p>
            <a:pPr>
              <a:lnSpc>
                <a:spcPct val="107000"/>
              </a:lnSpc>
              <a:spcBef>
                <a:spcPts val="1200"/>
              </a:spcBef>
              <a:spcAft>
                <a:spcPts val="800"/>
              </a:spcAft>
            </a:pPr>
            <a:r>
              <a:rPr lang="en-US" sz="1200" dirty="0">
                <a:ea typeface="Times New Roman" panose="02020603050405020304" pitchFamily="18" charset="0"/>
                <a:cs typeface="Times New Roman" panose="02020603050405020304" pitchFamily="18" charset="0"/>
              </a:rPr>
              <a:t> </a:t>
            </a:r>
          </a:p>
          <a:p>
            <a:pPr>
              <a:lnSpc>
                <a:spcPct val="107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p:txBody>
      </p:sp>
      <p:pic>
        <p:nvPicPr>
          <p:cNvPr id="1027" name="Picture 3">
            <a:extLst>
              <a:ext uri="{FF2B5EF4-FFF2-40B4-BE49-F238E27FC236}">
                <a16:creationId xmlns:a16="http://schemas.microsoft.com/office/drawing/2014/main" id="{0C0E381C-A254-4571-9E4C-175FA404B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100" y="1164507"/>
            <a:ext cx="3638550" cy="11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7A9B11C-3F68-BAA3-89F4-68E513F4712F}"/>
              </a:ext>
            </a:extLst>
          </p:cNvPr>
          <p:cNvPicPr>
            <a:picLocks noChangeAspect="1"/>
          </p:cNvPicPr>
          <p:nvPr/>
        </p:nvPicPr>
        <p:blipFill>
          <a:blip r:embed="rId3"/>
          <a:stretch>
            <a:fillRect/>
          </a:stretch>
        </p:blipFill>
        <p:spPr>
          <a:xfrm>
            <a:off x="852424" y="2787106"/>
            <a:ext cx="5153152" cy="699765"/>
          </a:xfrm>
          <a:prstGeom prst="rect">
            <a:avLst/>
          </a:prstGeom>
        </p:spPr>
      </p:pic>
      <p:sp>
        <p:nvSpPr>
          <p:cNvPr id="5" name="Rectangle 4">
            <a:extLst>
              <a:ext uri="{FF2B5EF4-FFF2-40B4-BE49-F238E27FC236}">
                <a16:creationId xmlns:a16="http://schemas.microsoft.com/office/drawing/2014/main" id="{1524EA4C-57B3-CBAF-A2BF-CC5D89734BFE}"/>
              </a:ext>
            </a:extLst>
          </p:cNvPr>
          <p:cNvSpPr/>
          <p:nvPr/>
        </p:nvSpPr>
        <p:spPr>
          <a:xfrm>
            <a:off x="1651000" y="3848100"/>
            <a:ext cx="355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983DF57-828B-7A04-68AC-3D2FB74E1E44}"/>
              </a:ext>
            </a:extLst>
          </p:cNvPr>
          <p:cNvSpPr/>
          <p:nvPr/>
        </p:nvSpPr>
        <p:spPr>
          <a:xfrm>
            <a:off x="1651000" y="4277811"/>
            <a:ext cx="355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DED7172-461A-8FDE-8E6D-64A8195DE6DA}"/>
              </a:ext>
            </a:extLst>
          </p:cNvPr>
          <p:cNvSpPr/>
          <p:nvPr/>
        </p:nvSpPr>
        <p:spPr>
          <a:xfrm>
            <a:off x="1651000" y="4707523"/>
            <a:ext cx="355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27D6912-9B08-6288-C830-1BDBB89D3CEC}"/>
              </a:ext>
            </a:extLst>
          </p:cNvPr>
          <p:cNvPicPr>
            <a:picLocks noChangeAspect="1"/>
          </p:cNvPicPr>
          <p:nvPr/>
        </p:nvPicPr>
        <p:blipFill>
          <a:blip r:embed="rId4"/>
          <a:stretch>
            <a:fillRect/>
          </a:stretch>
        </p:blipFill>
        <p:spPr>
          <a:xfrm>
            <a:off x="1295400" y="5889125"/>
            <a:ext cx="2993738" cy="2298097"/>
          </a:xfrm>
          <a:prstGeom prst="rect">
            <a:avLst/>
          </a:prstGeom>
        </p:spPr>
      </p:pic>
      <p:sp>
        <p:nvSpPr>
          <p:cNvPr id="9" name="Slide Number Placeholder 8">
            <a:extLst>
              <a:ext uri="{FF2B5EF4-FFF2-40B4-BE49-F238E27FC236}">
                <a16:creationId xmlns:a16="http://schemas.microsoft.com/office/drawing/2014/main" id="{22425BEA-02D1-C278-2A25-880E0298B8BC}"/>
              </a:ext>
            </a:extLst>
          </p:cNvPr>
          <p:cNvSpPr>
            <a:spLocks noGrp="1"/>
          </p:cNvSpPr>
          <p:nvPr>
            <p:ph type="sldNum" sz="quarter" idx="12"/>
          </p:nvPr>
        </p:nvSpPr>
        <p:spPr/>
        <p:txBody>
          <a:bodyPr/>
          <a:lstStyle/>
          <a:p>
            <a:fld id="{A49C798E-A141-4728-B2C1-C020555BD9EF}" type="slidenum">
              <a:rPr lang="en-GB" smtClean="0"/>
              <a:t>53</a:t>
            </a:fld>
            <a:endParaRPr lang="en-GB"/>
          </a:p>
        </p:txBody>
      </p:sp>
    </p:spTree>
    <p:extLst>
      <p:ext uri="{BB962C8B-B14F-4D97-AF65-F5344CB8AC3E}">
        <p14:creationId xmlns:p14="http://schemas.microsoft.com/office/powerpoint/2010/main" val="4093178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30EED3-D2C8-FEEC-D6EC-CF84C6066E7F}"/>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E219125-14A7-8058-7017-A96184A993E3}"/>
              </a:ext>
            </a:extLst>
          </p:cNvPr>
          <p:cNvSpPr txBox="1"/>
          <p:nvPr/>
        </p:nvSpPr>
        <p:spPr>
          <a:xfrm>
            <a:off x="228600" y="289153"/>
            <a:ext cx="6400800" cy="5506636"/>
          </a:xfrm>
          <a:prstGeom prst="rect">
            <a:avLst/>
          </a:prstGeom>
          <a:noFill/>
        </p:spPr>
        <p:txBody>
          <a:bodyPr wrap="square">
            <a:spAutoFit/>
          </a:bodyPr>
          <a:lstStyle/>
          <a:p>
            <a:r>
              <a:rPr lang="en-US" sz="1200" dirty="0"/>
              <a:t>One student bangs two bricks together.  The sound wave produced is reflected from the wall and travels back to the students.  Describe how they can determine the speed of sound.  (4)</a:t>
            </a:r>
          </a:p>
          <a:p>
            <a:pPr>
              <a:lnSpc>
                <a:spcPct val="150000"/>
              </a:lnSpc>
            </a:pPr>
            <a:r>
              <a:rPr lang="en-US" sz="1200" dirty="0"/>
              <a:t>……………………………………………………………………………………………………………………………………………………………………………………………………………………………………………………………………………………………………………………………………………………………………………………………………………………………………………………………………………………………………………………………………………………………………………………………………………………………………………………………………………………………………………………………………………………………………………………………………………………………………………………………………………………………………………………………………………………………………………………………………………………………………………………………………………………………………………………………………………</a:t>
            </a:r>
          </a:p>
          <a:p>
            <a:r>
              <a:rPr lang="en-US" sz="1200" dirty="0"/>
              <a:t>(Total 8 marks)</a:t>
            </a:r>
          </a:p>
          <a:p>
            <a:endParaRPr lang="en-US" sz="1200" dirty="0"/>
          </a:p>
          <a:p>
            <a:r>
              <a:rPr lang="en-GB" sz="1200" b="1" dirty="0">
                <a:solidFill>
                  <a:srgbClr val="000000"/>
                </a:solidFill>
                <a:effectLst/>
                <a:ea typeface="Times New Roman" panose="02020603050405020304" pitchFamily="18" charset="0"/>
                <a:cs typeface="Times New Roman" panose="02020603050405020304" pitchFamily="18" charset="0"/>
              </a:rPr>
              <a:t>Medium Q2.  </a:t>
            </a:r>
            <a:r>
              <a:rPr lang="en-GB" sz="1200" b="1" dirty="0">
                <a:effectLst/>
                <a:ea typeface="Times New Roman" panose="02020603050405020304" pitchFamily="18" charset="0"/>
                <a:cs typeface="Times New Roman" panose="02020603050405020304" pitchFamily="18" charset="0"/>
              </a:rPr>
              <a:t>Figure 1</a:t>
            </a:r>
            <a:r>
              <a:rPr lang="en-GB" sz="1200" dirty="0">
                <a:effectLst/>
                <a:ea typeface="Times New Roman" panose="02020603050405020304" pitchFamily="18" charset="0"/>
                <a:cs typeface="Times New Roman" panose="02020603050405020304" pitchFamily="18" charset="0"/>
              </a:rPr>
              <a:t> below shows the equipment a teacher used to determine the speed of a water wave.</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The equipment includes:</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•   a ripple tank filled with water</a:t>
            </a:r>
          </a:p>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•   a wooden bar that creates ripples on the surface of the water</a:t>
            </a:r>
          </a:p>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•   a light source which causes a shadow of the ripples on the screen.</a:t>
            </a:r>
          </a:p>
          <a:p>
            <a:pPr>
              <a:lnSpc>
                <a:spcPct val="150000"/>
              </a:lnSpc>
              <a:spcAft>
                <a:spcPts val="800"/>
              </a:spcAft>
            </a:pPr>
            <a:endParaRPr lang="en-GB" sz="1100" dirty="0">
              <a:effectLst/>
              <a:ea typeface="Times New Roman" panose="02020603050405020304" pitchFamily="18" charset="0"/>
              <a:cs typeface="Times New Roman" panose="02020603050405020304" pitchFamily="18" charset="0"/>
            </a:endParaRPr>
          </a:p>
          <a:p>
            <a:endParaRPr lang="en-US" sz="1200" dirty="0"/>
          </a:p>
        </p:txBody>
      </p:sp>
      <p:pic>
        <p:nvPicPr>
          <p:cNvPr id="8" name="Picture 7">
            <a:extLst>
              <a:ext uri="{FF2B5EF4-FFF2-40B4-BE49-F238E27FC236}">
                <a16:creationId xmlns:a16="http://schemas.microsoft.com/office/drawing/2014/main" id="{BD5B63A2-9914-BC21-C045-3A43D28AA02D}"/>
              </a:ext>
            </a:extLst>
          </p:cNvPr>
          <p:cNvPicPr>
            <a:picLocks noChangeAspect="1"/>
          </p:cNvPicPr>
          <p:nvPr/>
        </p:nvPicPr>
        <p:blipFill>
          <a:blip r:embed="rId2"/>
          <a:stretch>
            <a:fillRect/>
          </a:stretch>
        </p:blipFill>
        <p:spPr>
          <a:xfrm>
            <a:off x="1302384" y="5308546"/>
            <a:ext cx="3942857" cy="3476190"/>
          </a:xfrm>
          <a:prstGeom prst="rect">
            <a:avLst/>
          </a:prstGeom>
        </p:spPr>
      </p:pic>
      <p:sp>
        <p:nvSpPr>
          <p:cNvPr id="2" name="Slide Number Placeholder 1">
            <a:extLst>
              <a:ext uri="{FF2B5EF4-FFF2-40B4-BE49-F238E27FC236}">
                <a16:creationId xmlns:a16="http://schemas.microsoft.com/office/drawing/2014/main" id="{D4EEAD4D-6C69-BCB0-00F4-7E9A52BCF1C0}"/>
              </a:ext>
            </a:extLst>
          </p:cNvPr>
          <p:cNvSpPr>
            <a:spLocks noGrp="1"/>
          </p:cNvSpPr>
          <p:nvPr>
            <p:ph type="sldNum" sz="quarter" idx="12"/>
          </p:nvPr>
        </p:nvSpPr>
        <p:spPr/>
        <p:txBody>
          <a:bodyPr/>
          <a:lstStyle/>
          <a:p>
            <a:fld id="{A49C798E-A141-4728-B2C1-C020555BD9EF}" type="slidenum">
              <a:rPr lang="en-GB" smtClean="0"/>
              <a:t>54</a:t>
            </a:fld>
            <a:endParaRPr lang="en-GB"/>
          </a:p>
        </p:txBody>
      </p:sp>
    </p:spTree>
    <p:extLst>
      <p:ext uri="{BB962C8B-B14F-4D97-AF65-F5344CB8AC3E}">
        <p14:creationId xmlns:p14="http://schemas.microsoft.com/office/powerpoint/2010/main" val="18907807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208829-DEA4-D832-D57D-258157C916E1}"/>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4F6BE0C-0C8E-8044-32CB-6D41DAEEF9B4}"/>
              </a:ext>
            </a:extLst>
          </p:cNvPr>
          <p:cNvSpPr txBox="1"/>
          <p:nvPr/>
        </p:nvSpPr>
        <p:spPr>
          <a:xfrm>
            <a:off x="266700" y="292100"/>
            <a:ext cx="6311900" cy="7280070"/>
          </a:xfrm>
          <a:prstGeom prst="rect">
            <a:avLst/>
          </a:prstGeom>
          <a:noFill/>
        </p:spPr>
        <p:txBody>
          <a:bodyPr wrap="square">
            <a:spAutoFit/>
          </a:bodyPr>
          <a:lstStyle/>
          <a:p>
            <a:pPr>
              <a:lnSpc>
                <a:spcPct val="107000"/>
              </a:lnSpc>
              <a:spcBef>
                <a:spcPts val="1200"/>
              </a:spcBef>
              <a:spcAft>
                <a:spcPts val="800"/>
              </a:spcAft>
            </a:pPr>
            <a:r>
              <a:rPr lang="en-GB" sz="1200" dirty="0">
                <a:ea typeface="Times New Roman" panose="02020603050405020304" pitchFamily="18" charset="0"/>
                <a:cs typeface="Times New Roman" panose="02020603050405020304" pitchFamily="18" charset="0"/>
              </a:rPr>
              <a:t>A )Describe</a:t>
            </a:r>
            <a:r>
              <a:rPr lang="en-GB" sz="1200" dirty="0">
                <a:effectLst/>
                <a:ea typeface="Times New Roman" panose="02020603050405020304" pitchFamily="18" charset="0"/>
                <a:cs typeface="Times New Roman" panose="02020603050405020304" pitchFamily="18" charset="0"/>
              </a:rPr>
              <a:t> how equipment in </a:t>
            </a:r>
            <a:r>
              <a:rPr lang="en-GB" sz="1200" b="1" dirty="0">
                <a:effectLst/>
                <a:ea typeface="Times New Roman" panose="02020603050405020304" pitchFamily="18" charset="0"/>
                <a:cs typeface="Times New Roman" panose="02020603050405020304" pitchFamily="18" charset="0"/>
              </a:rPr>
              <a:t>Figure 1</a:t>
            </a:r>
            <a:r>
              <a:rPr lang="en-GB" sz="1200" dirty="0">
                <a:effectLst/>
                <a:ea typeface="Times New Roman" panose="02020603050405020304" pitchFamily="18" charset="0"/>
                <a:cs typeface="Times New Roman" panose="02020603050405020304" pitchFamily="18" charset="0"/>
              </a:rPr>
              <a:t> can be used to measure the wavelength, frequency and speed of a water wave.</a:t>
            </a:r>
          </a:p>
          <a:p>
            <a:pPr>
              <a:lnSpc>
                <a:spcPct val="150000"/>
              </a:lnSpc>
            </a:pPr>
            <a:r>
              <a:rPr lang="en-GB" sz="1200" dirty="0">
                <a:ea typeface="Times New Roman" panose="02020603050405020304" pitchFamily="18" charset="0"/>
                <a:cs typeface="Times New Roman" panose="02020603050405020304" pitchFamily="18" charset="0"/>
              </a:rPr>
              <a:t>………………………………………………………………………………………………………………………………………………………………………………………………………………………………………………………………………………………………………………………………………………………………………………………………………………………………………………………………………………………………………………………………………………………………………………………………………………………………………………………………………………………………………………………………………………………………………………………………………………………………………………………………………………………………………………………………………………………………………………………………………………………………………………………………………………………………………………………….</a:t>
            </a:r>
            <a:endParaRPr lang="en-GB" sz="1200" dirty="0">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ea typeface="Times New Roman" panose="02020603050405020304" pitchFamily="18" charset="0"/>
                <a:cs typeface="Times New Roman" panose="02020603050405020304" pitchFamily="18" charset="0"/>
              </a:rPr>
              <a:t>(6 marks)</a:t>
            </a:r>
          </a:p>
          <a:p>
            <a:pPr marL="228600" indent="-228600">
              <a:lnSpc>
                <a:spcPct val="107000"/>
              </a:lnSpc>
              <a:spcBef>
                <a:spcPts val="300"/>
              </a:spcBef>
              <a:spcAft>
                <a:spcPts val="800"/>
              </a:spcAft>
              <a:buAutoNum type="alphaLcParenBoth" startAt="2"/>
            </a:pPr>
            <a:r>
              <a:rPr lang="en-GB" sz="1200" dirty="0">
                <a:ea typeface="Times New Roman" panose="02020603050405020304" pitchFamily="18" charset="0"/>
                <a:cs typeface="Times New Roman" panose="02020603050405020304" pitchFamily="18" charset="0"/>
              </a:rPr>
              <a:t>The teacher put a plastic duck in the ripple tank as shown in </a:t>
            </a:r>
            <a:r>
              <a:rPr lang="en-GB" sz="1200" b="1" dirty="0">
                <a:ea typeface="Times New Roman" panose="02020603050405020304" pitchFamily="18" charset="0"/>
                <a:cs typeface="Times New Roman" panose="02020603050405020304" pitchFamily="18" charset="0"/>
              </a:rPr>
              <a:t>Figure 2</a:t>
            </a:r>
            <a:r>
              <a:rPr lang="en-GB" sz="1200" dirty="0">
                <a:ea typeface="Times New Roman" panose="02020603050405020304" pitchFamily="18" charset="0"/>
                <a:cs typeface="Times New Roman" panose="02020603050405020304" pitchFamily="18" charset="0"/>
              </a:rPr>
              <a:t>.  The plastic duck moved up and down as the waves in the water passed. </a:t>
            </a:r>
          </a:p>
          <a:p>
            <a:pPr>
              <a:lnSpc>
                <a:spcPct val="107000"/>
              </a:lnSpc>
              <a:spcBef>
                <a:spcPts val="300"/>
              </a:spcBef>
              <a:spcAft>
                <a:spcPts val="800"/>
              </a:spcAft>
            </a:pPr>
            <a:r>
              <a:rPr lang="en-GB" sz="1200" dirty="0">
                <a:ea typeface="Times New Roman" panose="02020603050405020304" pitchFamily="18" charset="0"/>
                <a:cs typeface="Times New Roman" panose="02020603050405020304" pitchFamily="18" charset="0"/>
              </a:rPr>
              <a:t>						 </a:t>
            </a:r>
            <a:r>
              <a:rPr lang="en-GB" sz="1200" b="1" dirty="0">
                <a:effectLst/>
                <a:ea typeface="Times New Roman" panose="02020603050405020304" pitchFamily="18" charset="0"/>
                <a:cs typeface="Times New Roman" panose="02020603050405020304" pitchFamily="18" charset="0"/>
              </a:rPr>
              <a:t>Figure 2</a:t>
            </a:r>
          </a:p>
          <a:p>
            <a:pPr>
              <a:lnSpc>
                <a:spcPct val="107000"/>
              </a:lnSpc>
              <a:spcBef>
                <a:spcPts val="300"/>
              </a:spcBef>
              <a:spcAft>
                <a:spcPts val="800"/>
              </a:spcAft>
            </a:pPr>
            <a:endParaRPr lang="en-GB" sz="1200" b="1" dirty="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endParaRPr lang="en-GB" sz="1200" b="1" dirty="0">
              <a:effectLst/>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endParaRPr lang="en-GB" sz="1200" b="1" dirty="0">
              <a:ea typeface="Times New Roman" panose="02020603050405020304" pitchFamily="18" charset="0"/>
              <a:cs typeface="Times New Roman" panose="02020603050405020304" pitchFamily="18" charset="0"/>
            </a:endParaRPr>
          </a:p>
          <a:p>
            <a:pPr marL="228600" indent="-228600">
              <a:lnSpc>
                <a:spcPct val="107000"/>
              </a:lnSpc>
              <a:spcBef>
                <a:spcPts val="1200"/>
              </a:spcBef>
              <a:spcAft>
                <a:spcPts val="800"/>
              </a:spcAft>
              <a:buAutoNum type="alphaLcParenR" startAt="2"/>
            </a:pPr>
            <a:endParaRPr lang="en-GB" sz="1200" dirty="0">
              <a:effectLst/>
              <a:ea typeface="Times New Roman" panose="02020603050405020304" pitchFamily="18" charset="0"/>
              <a:cs typeface="Times New Roman" panose="02020603050405020304" pitchFamily="18" charset="0"/>
            </a:endParaRPr>
          </a:p>
          <a:p>
            <a:pPr marL="228600" indent="-228600">
              <a:lnSpc>
                <a:spcPct val="150000"/>
              </a:lnSpc>
              <a:buAutoNum type="alphaLcParenR" startAt="2"/>
            </a:pPr>
            <a:r>
              <a:rPr lang="en-GB" sz="1200" dirty="0">
                <a:effectLst/>
                <a:ea typeface="Times New Roman" panose="02020603050405020304" pitchFamily="18" charset="0"/>
                <a:cs typeface="Times New Roman" panose="02020603050405020304" pitchFamily="18" charset="0"/>
              </a:rPr>
              <a:t>How does the movement of the plastic duck in </a:t>
            </a:r>
            <a:r>
              <a:rPr lang="en-GB" sz="1200" b="1" dirty="0">
                <a:effectLst/>
                <a:ea typeface="Times New Roman" panose="02020603050405020304" pitchFamily="18" charset="0"/>
                <a:cs typeface="Times New Roman" panose="02020603050405020304" pitchFamily="18" charset="0"/>
              </a:rPr>
              <a:t>Figure 2</a:t>
            </a:r>
            <a:r>
              <a:rPr lang="en-GB" sz="1200" dirty="0">
                <a:effectLst/>
                <a:ea typeface="Times New Roman" panose="02020603050405020304" pitchFamily="18" charset="0"/>
                <a:cs typeface="Times New Roman" panose="02020603050405020304" pitchFamily="18" charset="0"/>
              </a:rPr>
              <a:t> demonstrate that water waves are transverse? ………………………………………………………………………………………………………………..</a:t>
            </a:r>
            <a:r>
              <a:rPr lang="en-GB" sz="1200" b="1" dirty="0">
                <a:effectLst/>
                <a:ea typeface="Times New Roman" panose="02020603050405020304" pitchFamily="18" charset="0"/>
                <a:cs typeface="Times New Roman" panose="02020603050405020304" pitchFamily="18" charset="0"/>
              </a:rPr>
              <a:t>(1)</a:t>
            </a:r>
            <a:endParaRPr lang="en-GB" sz="1200" dirty="0">
              <a:effectLst/>
              <a:ea typeface="Times New Roman" panose="02020603050405020304" pitchFamily="18" charset="0"/>
              <a:cs typeface="Times New Roman" panose="02020603050405020304" pitchFamily="18" charset="0"/>
            </a:endParaRPr>
          </a:p>
          <a:p>
            <a:pPr>
              <a:lnSpc>
                <a:spcPct val="150000"/>
              </a:lnSpc>
            </a:pPr>
            <a:r>
              <a:rPr lang="en-GB" sz="1200" dirty="0">
                <a:effectLst/>
                <a:ea typeface="Times New Roman" panose="02020603050405020304" pitchFamily="18" charset="0"/>
                <a:cs typeface="Times New Roman" panose="02020603050405020304" pitchFamily="18" charset="0"/>
              </a:rPr>
              <a:t>(c)  The teacher measured the maximum height and the minimum height of the plastic duck above the screen as the wave passed.  The teacher repeated his measurements.  The table shows the teacher’s measurements.</a:t>
            </a:r>
          </a:p>
          <a:p>
            <a:pPr>
              <a:lnSpc>
                <a:spcPct val="107000"/>
              </a:lnSpc>
              <a:spcBef>
                <a:spcPts val="3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endParaRPr lang="en-GB" sz="1200" dirty="0">
              <a:effectLst/>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B07636C-766D-1185-9C5E-A6C9BB264250}"/>
              </a:ext>
            </a:extLst>
          </p:cNvPr>
          <p:cNvPicPr>
            <a:picLocks noChangeAspect="1"/>
          </p:cNvPicPr>
          <p:nvPr/>
        </p:nvPicPr>
        <p:blipFill>
          <a:blip r:embed="rId2"/>
          <a:stretch>
            <a:fillRect/>
          </a:stretch>
        </p:blipFill>
        <p:spPr>
          <a:xfrm>
            <a:off x="1564079" y="4127914"/>
            <a:ext cx="3482714" cy="1184759"/>
          </a:xfrm>
          <a:prstGeom prst="rect">
            <a:avLst/>
          </a:prstGeom>
        </p:spPr>
      </p:pic>
      <p:pic>
        <p:nvPicPr>
          <p:cNvPr id="9" name="Picture 8">
            <a:extLst>
              <a:ext uri="{FF2B5EF4-FFF2-40B4-BE49-F238E27FC236}">
                <a16:creationId xmlns:a16="http://schemas.microsoft.com/office/drawing/2014/main" id="{ED534C64-2E30-C39B-5332-BE25B779B9E0}"/>
              </a:ext>
            </a:extLst>
          </p:cNvPr>
          <p:cNvPicPr>
            <a:picLocks noChangeAspect="1"/>
          </p:cNvPicPr>
          <p:nvPr/>
        </p:nvPicPr>
        <p:blipFill>
          <a:blip r:embed="rId3"/>
          <a:stretch>
            <a:fillRect/>
          </a:stretch>
        </p:blipFill>
        <p:spPr>
          <a:xfrm>
            <a:off x="269748" y="7217775"/>
            <a:ext cx="6318504" cy="1188720"/>
          </a:xfrm>
          <a:prstGeom prst="rect">
            <a:avLst/>
          </a:prstGeom>
        </p:spPr>
      </p:pic>
      <p:sp>
        <p:nvSpPr>
          <p:cNvPr id="2" name="Slide Number Placeholder 1">
            <a:extLst>
              <a:ext uri="{FF2B5EF4-FFF2-40B4-BE49-F238E27FC236}">
                <a16:creationId xmlns:a16="http://schemas.microsoft.com/office/drawing/2014/main" id="{D4E5D071-DACF-2C0A-37DB-CC7CBA495206}"/>
              </a:ext>
            </a:extLst>
          </p:cNvPr>
          <p:cNvSpPr>
            <a:spLocks noGrp="1"/>
          </p:cNvSpPr>
          <p:nvPr>
            <p:ph type="sldNum" sz="quarter" idx="12"/>
          </p:nvPr>
        </p:nvSpPr>
        <p:spPr/>
        <p:txBody>
          <a:bodyPr/>
          <a:lstStyle/>
          <a:p>
            <a:fld id="{A49C798E-A141-4728-B2C1-C020555BD9EF}" type="slidenum">
              <a:rPr lang="en-GB" smtClean="0"/>
              <a:t>55</a:t>
            </a:fld>
            <a:endParaRPr lang="en-GB"/>
          </a:p>
        </p:txBody>
      </p:sp>
    </p:spTree>
    <p:extLst>
      <p:ext uri="{BB962C8B-B14F-4D97-AF65-F5344CB8AC3E}">
        <p14:creationId xmlns:p14="http://schemas.microsoft.com/office/powerpoint/2010/main" val="2212136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80795B-9E79-3F57-798F-4B9A6291EBF2}"/>
              </a:ext>
            </a:extLst>
          </p:cNvPr>
          <p:cNvSpPr txBox="1"/>
          <p:nvPr/>
        </p:nvSpPr>
        <p:spPr>
          <a:xfrm>
            <a:off x="228599" y="190500"/>
            <a:ext cx="6384073" cy="8697381"/>
          </a:xfrm>
          <a:prstGeom prst="rect">
            <a:avLst/>
          </a:prstGeom>
          <a:noFill/>
          <a:ln w="28575">
            <a:solidFill>
              <a:schemeClr val="tx1"/>
            </a:solidFill>
          </a:ln>
        </p:spPr>
        <p:txBody>
          <a:bodyPr wrap="square" rtlCol="0">
            <a:spAutoFit/>
          </a:bodyPr>
          <a:lstStyle/>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Calculate the mean amplitude of the water wave.</a:t>
            </a:r>
          </a:p>
          <a:p>
            <a:pPr>
              <a:lnSpc>
                <a:spcPct val="150000"/>
              </a:lnSpc>
            </a:pPr>
            <a:r>
              <a:rPr lang="en-GB" sz="1200" dirty="0">
                <a:ea typeface="Times New Roman" panose="02020603050405020304" pitchFamily="18" charset="0"/>
                <a:cs typeface="Times New Roman" panose="02020603050405020304" pitchFamily="18" charset="0"/>
              </a:rPr>
              <a:t>…………………………………………………………………………………………………………………………………………………………………………………………………………………………………………………………………………………………………………………………………………………………………………………………………………………………………………………………………………………………………………………………………………………………………………………………………………………………………………………………………………………………………………………………………………………………………………………………………………………	</a:t>
            </a:r>
          </a:p>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					Mean amplitude = ____________________ mm         </a:t>
            </a:r>
            <a:r>
              <a:rPr lang="en-GB" sz="1200" b="1" dirty="0">
                <a:effectLst/>
                <a:ea typeface="Times New Roman" panose="02020603050405020304" pitchFamily="18" charset="0"/>
                <a:cs typeface="Times New Roman" panose="02020603050405020304" pitchFamily="18" charset="0"/>
              </a:rPr>
              <a:t>(3)</a:t>
            </a:r>
            <a:endParaRPr lang="en-GB" sz="1200" dirty="0">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effectLst/>
                <a:ea typeface="Times New Roman" panose="02020603050405020304" pitchFamily="18" charset="0"/>
                <a:cs typeface="Times New Roman" panose="02020603050405020304" pitchFamily="18" charset="0"/>
              </a:rPr>
              <a:t>(Total 10 marks)</a:t>
            </a:r>
            <a:endParaRPr lang="en-GB" sz="1200" dirty="0">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endParaRPr lang="en-GB" sz="1200" b="1" dirty="0">
              <a:solidFill>
                <a:srgbClr val="000000"/>
              </a:solidFill>
              <a:effectLst/>
              <a:ea typeface="Times New Roman" panose="02020603050405020304" pitchFamily="18" charset="0"/>
              <a:cs typeface="Times New Roman" panose="02020603050405020304" pitchFamily="18" charset="0"/>
            </a:endParaRPr>
          </a:p>
          <a:p>
            <a:pPr>
              <a:lnSpc>
                <a:spcPct val="150000"/>
              </a:lnSpc>
            </a:pPr>
            <a:r>
              <a:rPr lang="en-GB" sz="1200" b="1" dirty="0">
                <a:solidFill>
                  <a:srgbClr val="000000"/>
                </a:solidFill>
                <a:effectLst/>
                <a:ea typeface="Times New Roman" panose="02020603050405020304" pitchFamily="18" charset="0"/>
                <a:cs typeface="Times New Roman" panose="02020603050405020304" pitchFamily="18" charset="0"/>
              </a:rPr>
              <a:t>High: Q3.  </a:t>
            </a:r>
            <a:r>
              <a:rPr lang="en-GB" sz="1200" dirty="0">
                <a:effectLst/>
                <a:ea typeface="Times New Roman" panose="02020603050405020304" pitchFamily="18" charset="0"/>
                <a:cs typeface="Times New Roman" panose="02020603050405020304" pitchFamily="18" charset="0"/>
              </a:rPr>
              <a:t>A student made water waves in a ripple tank.  </a:t>
            </a:r>
          </a:p>
          <a:p>
            <a:pPr>
              <a:lnSpc>
                <a:spcPct val="150000"/>
              </a:lnSpc>
            </a:pPr>
            <a:r>
              <a:rPr lang="en-GB" sz="1200" dirty="0">
                <a:effectLst/>
                <a:ea typeface="Times New Roman" panose="02020603050405020304" pitchFamily="18" charset="0"/>
                <a:cs typeface="Times New Roman" panose="02020603050405020304" pitchFamily="18" charset="0"/>
              </a:rPr>
              <a:t>(a)Describe how the frequency and wavelength of the water waves in the ripple tank can be measured accurately.</a:t>
            </a:r>
          </a:p>
          <a:p>
            <a:pPr>
              <a:lnSpc>
                <a:spcPct val="150000"/>
              </a:lnSpc>
            </a:pPr>
            <a:r>
              <a:rPr lang="en-GB" sz="1200" dirty="0">
                <a:ea typeface="Times New Roman" panose="02020603050405020304" pitchFamily="18" charset="0"/>
                <a:cs typeface="Times New Roman" panose="02020603050405020304" pitchFamily="18" charset="0"/>
              </a:rPr>
              <a:t>………………………………………………………………………………………………………………………………………………………………………………………………………………………………………………………………………………………………………………………..</a:t>
            </a:r>
          </a:p>
          <a:p>
            <a:pPr>
              <a:lnSpc>
                <a:spcPct val="150000"/>
              </a:lnSpc>
            </a:pPr>
            <a:r>
              <a:rPr lang="en-GB" sz="1200" dirty="0">
                <a:ea typeface="Times New Roman" panose="02020603050405020304" pitchFamily="18" charset="0"/>
                <a:cs typeface="Times New Roman" panose="02020603050405020304" pitchFamily="18" charset="0"/>
              </a:rPr>
              <a:t>…………………………………………………………………………………………………………………………………………………………………………………………………………………………………………………………………………………………………………………………………………………………………………………………………………………………………………………………………………………………………………………………………………………………………………………………………………………………………………………………………………………………………………………………………………………………………………………………………………………</a:t>
            </a:r>
          </a:p>
          <a:p>
            <a:pPr>
              <a:lnSpc>
                <a:spcPct val="150000"/>
              </a:lnSpc>
            </a:pPr>
            <a:r>
              <a:rPr lang="en-GB" sz="1200" dirty="0">
                <a:ea typeface="Times New Roman" panose="02020603050405020304" pitchFamily="18" charset="0"/>
                <a:cs typeface="Times New Roman" panose="02020603050405020304" pitchFamily="18" charset="0"/>
              </a:rPr>
              <a:t>.………………………………………………………………………………………………………………………………………………………..………………………………………………………………………………………………………………………………………………………………………………………………………………………………………………………………………………………………………………………………………………………………………………………………………………………………………………………………………………………………………………………………………………………………………………………………………………………………………………….</a:t>
            </a:r>
            <a:r>
              <a:rPr lang="en-GB" sz="1200" b="1" dirty="0">
                <a:effectLst/>
                <a:ea typeface="Times New Roman" panose="02020603050405020304" pitchFamily="18" charset="0"/>
                <a:cs typeface="Times New Roman" panose="02020603050405020304" pitchFamily="18" charset="0"/>
              </a:rPr>
              <a:t>(4)</a:t>
            </a:r>
          </a:p>
          <a:p>
            <a:pPr>
              <a:lnSpc>
                <a:spcPct val="150000"/>
              </a:lnSpc>
            </a:pPr>
            <a:endParaRPr lang="en-GB" sz="1200" b="1" dirty="0">
              <a:ea typeface="Times New Roman" panose="02020603050405020304" pitchFamily="18" charset="0"/>
              <a:cs typeface="Times New Roman" panose="02020603050405020304" pitchFamily="18" charset="0"/>
            </a:endParaRPr>
          </a:p>
          <a:p>
            <a:pPr>
              <a:lnSpc>
                <a:spcPct val="150000"/>
              </a:lnSpc>
            </a:pPr>
            <a:endParaRPr lang="en-GB" sz="1200" b="1" dirty="0">
              <a:effectLst/>
              <a:ea typeface="Times New Roman" panose="02020603050405020304" pitchFamily="18" charset="0"/>
              <a:cs typeface="Times New Roman" panose="02020603050405020304" pitchFamily="18" charset="0"/>
            </a:endParaRPr>
          </a:p>
          <a:p>
            <a:pPr>
              <a:lnSpc>
                <a:spcPct val="150000"/>
              </a:lnSpc>
            </a:pPr>
            <a:endParaRPr lang="en-GB" sz="1200" b="1" dirty="0">
              <a:ea typeface="Times New Roman" panose="02020603050405020304" pitchFamily="18" charset="0"/>
              <a:cs typeface="Times New Roman" panose="02020603050405020304" pitchFamily="18" charset="0"/>
            </a:endParaRPr>
          </a:p>
          <a:p>
            <a:pPr>
              <a:lnSpc>
                <a:spcPct val="150000"/>
              </a:lnSpc>
            </a:pPr>
            <a:endParaRPr lang="en-GB" sz="1200" b="1" dirty="0">
              <a:ea typeface="Times New Roman" panose="02020603050405020304" pitchFamily="18" charset="0"/>
              <a:cs typeface="Times New Roman" panose="02020603050405020304" pitchFamily="18" charset="0"/>
            </a:endParaRPr>
          </a:p>
          <a:p>
            <a:pPr>
              <a:lnSpc>
                <a:spcPct val="150000"/>
              </a:lnSpc>
            </a:pPr>
            <a:endParaRPr lang="en-GB" sz="1200" b="1" dirty="0">
              <a:effectLst/>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CC2A5529-865B-873E-690B-0009C20254F4}"/>
              </a:ext>
            </a:extLst>
          </p:cNvPr>
          <p:cNvSpPr>
            <a:spLocks noGrp="1"/>
          </p:cNvSpPr>
          <p:nvPr>
            <p:ph type="sldNum" sz="quarter" idx="12"/>
          </p:nvPr>
        </p:nvSpPr>
        <p:spPr/>
        <p:txBody>
          <a:bodyPr/>
          <a:lstStyle/>
          <a:p>
            <a:fld id="{A49C798E-A141-4728-B2C1-C020555BD9EF}" type="slidenum">
              <a:rPr lang="en-GB" smtClean="0"/>
              <a:t>56</a:t>
            </a:fld>
            <a:endParaRPr lang="en-GB"/>
          </a:p>
        </p:txBody>
      </p:sp>
    </p:spTree>
    <p:extLst>
      <p:ext uri="{BB962C8B-B14F-4D97-AF65-F5344CB8AC3E}">
        <p14:creationId xmlns:p14="http://schemas.microsoft.com/office/powerpoint/2010/main" val="3673408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3930DD-A05B-DAB0-3796-A0288313FA28}"/>
              </a:ext>
            </a:extLst>
          </p:cNvPr>
          <p:cNvSpPr txBox="1"/>
          <p:nvPr/>
        </p:nvSpPr>
        <p:spPr>
          <a:xfrm>
            <a:off x="223024" y="228600"/>
            <a:ext cx="6414128" cy="8744510"/>
          </a:xfrm>
          <a:prstGeom prst="rect">
            <a:avLst/>
          </a:prstGeom>
          <a:noFill/>
          <a:ln w="28575">
            <a:solidFill>
              <a:schemeClr val="tx1"/>
            </a:solidFill>
          </a:ln>
        </p:spPr>
        <p:txBody>
          <a:bodyPr wrap="square" rtlCol="0">
            <a:spAutoFit/>
          </a:bodyPr>
          <a:lstStyle/>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The student recorded values for the frequency and the wavelength of waves in the ripple tank.</a:t>
            </a:r>
          </a:p>
          <a:p>
            <a:pPr>
              <a:lnSpc>
                <a:spcPct val="107000"/>
              </a:lnSpc>
              <a:spcBef>
                <a:spcPts val="1200"/>
              </a:spcBef>
              <a:spcAft>
                <a:spcPts val="800"/>
              </a:spcAft>
            </a:pPr>
            <a:r>
              <a:rPr lang="en-GB" sz="1200" b="1" dirty="0">
                <a:effectLst/>
                <a:ea typeface="Times New Roman" panose="02020603050405020304" pitchFamily="18" charset="0"/>
                <a:cs typeface="Times New Roman" panose="02020603050405020304" pitchFamily="18" charset="0"/>
              </a:rPr>
              <a:t>Table 1</a:t>
            </a:r>
            <a:r>
              <a:rPr lang="en-GB" sz="1200" dirty="0">
                <a:effectLst/>
                <a:ea typeface="Times New Roman" panose="02020603050405020304" pitchFamily="18" charset="0"/>
                <a:cs typeface="Times New Roman" panose="02020603050405020304" pitchFamily="18" charset="0"/>
              </a:rPr>
              <a:t> and </a:t>
            </a:r>
            <a:r>
              <a:rPr lang="en-GB" sz="1200" b="1" dirty="0">
                <a:effectLst/>
                <a:ea typeface="Times New Roman" panose="02020603050405020304" pitchFamily="18" charset="0"/>
                <a:cs typeface="Times New Roman" panose="02020603050405020304" pitchFamily="18" charset="0"/>
              </a:rPr>
              <a:t>Table 2</a:t>
            </a:r>
            <a:r>
              <a:rPr lang="en-GB" sz="1200" dirty="0">
                <a:effectLst/>
                <a:ea typeface="Times New Roman" panose="02020603050405020304" pitchFamily="18" charset="0"/>
                <a:cs typeface="Times New Roman" panose="02020603050405020304" pitchFamily="18" charset="0"/>
              </a:rPr>
              <a:t> show the results.</a:t>
            </a:r>
            <a:endParaRPr lang="en-GB" dirty="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8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dirty="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8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(b)   Determine the mean wave speed.</a:t>
            </a:r>
          </a:p>
          <a:p>
            <a:pPr algn="r">
              <a:lnSpc>
                <a:spcPct val="150000"/>
              </a:lnSpc>
            </a:pPr>
            <a:r>
              <a:rPr lang="en-GB" sz="1200" dirty="0">
                <a:ea typeface="Times New Roman" panose="02020603050405020304" pitchFamily="18" charset="0"/>
                <a:cs typeface="Times New Roman" panose="02020603050405020304" pitchFamily="18" charset="0"/>
              </a:rPr>
              <a:t>……………………………………………………………………………………………………………………………………………………………………………………………………………………………………………………………………………………………………………………………………………………………………………………………………………………………………………………………………………………………………………………………………………………………………………………………………………………………………………………</a:t>
            </a:r>
            <a:r>
              <a:rPr lang="en-GB" sz="1200" dirty="0">
                <a:effectLst/>
                <a:ea typeface="Times New Roman" panose="02020603050405020304" pitchFamily="18" charset="0"/>
                <a:cs typeface="Times New Roman" panose="02020603050405020304" pitchFamily="18" charset="0"/>
              </a:rPr>
              <a:t>Mean wave speed = ……………………………………. m/s   </a:t>
            </a:r>
            <a:r>
              <a:rPr lang="en-GB" sz="1200" b="1" dirty="0">
                <a:effectLst/>
                <a:ea typeface="Times New Roman" panose="02020603050405020304" pitchFamily="18" charset="0"/>
                <a:cs typeface="Times New Roman" panose="02020603050405020304" pitchFamily="18" charset="0"/>
              </a:rPr>
              <a:t>(4)</a:t>
            </a: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(c)  What is the advantage of taking repeat readings and then calculating a mean?</a:t>
            </a:r>
          </a:p>
          <a:p>
            <a:pPr>
              <a:lnSpc>
                <a:spcPct val="150000"/>
              </a:lnSpc>
            </a:pPr>
            <a:r>
              <a:rPr lang="en-GB" sz="1200" dirty="0">
                <a:ea typeface="Times New Roman" panose="02020603050405020304" pitchFamily="18" charset="0"/>
                <a:cs typeface="Times New Roman" panose="02020603050405020304" pitchFamily="18" charset="0"/>
              </a:rPr>
              <a:t>……………………………………………………………………………………………………………………………………………………………………………………………………………………………………………………………………………………………………….. </a:t>
            </a:r>
            <a:r>
              <a:rPr lang="en-GB" sz="1200" b="1" dirty="0">
                <a:effectLst/>
                <a:ea typeface="Times New Roman" panose="02020603050405020304" pitchFamily="18" charset="0"/>
                <a:cs typeface="Times New Roman" panose="02020603050405020304" pitchFamily="18" charset="0"/>
              </a:rPr>
              <a:t>(1)</a:t>
            </a:r>
            <a:endParaRPr lang="en-GB" sz="1200" dirty="0">
              <a:effectLst/>
              <a:ea typeface="Times New Roman" panose="02020603050405020304" pitchFamily="18" charset="0"/>
              <a:cs typeface="Times New Roman" panose="02020603050405020304" pitchFamily="18" charset="0"/>
            </a:endParaRPr>
          </a:p>
          <a:p>
            <a:pPr>
              <a:lnSpc>
                <a:spcPct val="150000"/>
              </a:lnSpc>
            </a:pPr>
            <a:r>
              <a:rPr lang="en-GB" sz="1200" dirty="0">
                <a:effectLst/>
                <a:ea typeface="Times New Roman" panose="02020603050405020304" pitchFamily="18" charset="0"/>
                <a:cs typeface="Times New Roman" panose="02020603050405020304" pitchFamily="18" charset="0"/>
              </a:rPr>
              <a:t>(d)  The speed of the wave is affected by the depth of the water in the ripple tank.  The deeper the water the faster the wave.  Explain how the depth of the water affects the wavelength of the wave if the frequency is constant.</a:t>
            </a:r>
          </a:p>
          <a:p>
            <a:pPr>
              <a:lnSpc>
                <a:spcPct val="150000"/>
              </a:lnSpc>
            </a:pPr>
            <a:r>
              <a:rPr lang="en-GB" sz="1200" dirty="0">
                <a:ea typeface="Times New Roman" panose="02020603050405020304" pitchFamily="18" charset="0"/>
                <a:cs typeface="Times New Roman" panose="02020603050405020304" pitchFamily="18" charset="0"/>
              </a:rPr>
              <a:t>……………………………………………………………………………………………………………………………………………………………………………………………………………………………………………………………………………………………………………………………………………………………………………………………………………………………………………………………………………………………………………………………………………………………………………………………………………………………………………………</a:t>
            </a:r>
            <a:endParaRPr lang="en-GB" sz="1200" dirty="0">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effectLst/>
                <a:ea typeface="Times New Roman" panose="02020603050405020304" pitchFamily="18" charset="0"/>
                <a:cs typeface="Times New Roman" panose="02020603050405020304" pitchFamily="18" charset="0"/>
              </a:rPr>
              <a:t>(2)</a:t>
            </a:r>
          </a:p>
          <a:p>
            <a:pPr algn="r">
              <a:lnSpc>
                <a:spcPct val="107000"/>
              </a:lnSpc>
              <a:spcBef>
                <a:spcPts val="300"/>
              </a:spcBef>
              <a:spcAft>
                <a:spcPts val="800"/>
              </a:spcAft>
            </a:pPr>
            <a:endParaRPr lang="en-GB" sz="1200" b="1" dirty="0">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dirty="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3DEB518-5320-ECB6-73AB-185D8FDD428F}"/>
              </a:ext>
            </a:extLst>
          </p:cNvPr>
          <p:cNvPicPr>
            <a:picLocks noChangeAspect="1"/>
          </p:cNvPicPr>
          <p:nvPr/>
        </p:nvPicPr>
        <p:blipFill>
          <a:blip r:embed="rId2"/>
          <a:stretch>
            <a:fillRect/>
          </a:stretch>
        </p:blipFill>
        <p:spPr>
          <a:xfrm>
            <a:off x="868547" y="698500"/>
            <a:ext cx="6281553" cy="1295400"/>
          </a:xfrm>
          <a:prstGeom prst="rect">
            <a:avLst/>
          </a:prstGeom>
        </p:spPr>
      </p:pic>
      <p:pic>
        <p:nvPicPr>
          <p:cNvPr id="7" name="Picture 6">
            <a:extLst>
              <a:ext uri="{FF2B5EF4-FFF2-40B4-BE49-F238E27FC236}">
                <a16:creationId xmlns:a16="http://schemas.microsoft.com/office/drawing/2014/main" id="{9D6EE878-696C-A9F0-767C-F7FA716BAE8C}"/>
              </a:ext>
            </a:extLst>
          </p:cNvPr>
          <p:cNvPicPr>
            <a:picLocks noChangeAspect="1"/>
          </p:cNvPicPr>
          <p:nvPr/>
        </p:nvPicPr>
        <p:blipFill>
          <a:blip r:embed="rId3"/>
          <a:stretch>
            <a:fillRect/>
          </a:stretch>
        </p:blipFill>
        <p:spPr>
          <a:xfrm>
            <a:off x="868547" y="1685290"/>
            <a:ext cx="6318504" cy="1303020"/>
          </a:xfrm>
          <a:prstGeom prst="rect">
            <a:avLst/>
          </a:prstGeom>
        </p:spPr>
      </p:pic>
      <p:sp>
        <p:nvSpPr>
          <p:cNvPr id="2" name="Slide Number Placeholder 1">
            <a:extLst>
              <a:ext uri="{FF2B5EF4-FFF2-40B4-BE49-F238E27FC236}">
                <a16:creationId xmlns:a16="http://schemas.microsoft.com/office/drawing/2014/main" id="{DB1974E0-4DF9-7FD3-4F47-6E93E049CE08}"/>
              </a:ext>
            </a:extLst>
          </p:cNvPr>
          <p:cNvSpPr>
            <a:spLocks noGrp="1"/>
          </p:cNvSpPr>
          <p:nvPr>
            <p:ph type="sldNum" sz="quarter" idx="12"/>
          </p:nvPr>
        </p:nvSpPr>
        <p:spPr/>
        <p:txBody>
          <a:bodyPr/>
          <a:lstStyle/>
          <a:p>
            <a:fld id="{A49C798E-A141-4728-B2C1-C020555BD9EF}" type="slidenum">
              <a:rPr lang="en-GB" smtClean="0"/>
              <a:t>57</a:t>
            </a:fld>
            <a:endParaRPr lang="en-GB"/>
          </a:p>
        </p:txBody>
      </p:sp>
    </p:spTree>
    <p:extLst>
      <p:ext uri="{BB962C8B-B14F-4D97-AF65-F5344CB8AC3E}">
        <p14:creationId xmlns:p14="http://schemas.microsoft.com/office/powerpoint/2010/main" val="37655428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5A1E49-6E60-20B5-019A-09B701DC2DF4}"/>
              </a:ext>
            </a:extLst>
          </p:cNvPr>
          <p:cNvSpPr txBox="1"/>
          <p:nvPr/>
        </p:nvSpPr>
        <p:spPr>
          <a:xfrm>
            <a:off x="228600" y="165100"/>
            <a:ext cx="6413500" cy="8771632"/>
          </a:xfrm>
          <a:prstGeom prst="rect">
            <a:avLst/>
          </a:prstGeom>
          <a:noFill/>
        </p:spPr>
        <p:txBody>
          <a:bodyPr wrap="square" rtlCol="0">
            <a:spAutoFit/>
          </a:bodyPr>
          <a:lstStyle/>
          <a:p>
            <a:r>
              <a:rPr lang="en-US" sz="1200" b="1" dirty="0"/>
              <a:t>EXAM Q ANSWERS</a:t>
            </a:r>
          </a:p>
          <a:p>
            <a:r>
              <a:rPr lang="en-US" sz="1200" dirty="0"/>
              <a:t>Q1.  (a)</a:t>
            </a:r>
          </a:p>
          <a:p>
            <a:r>
              <a:rPr lang="en-US" sz="1200" dirty="0"/>
              <a:t>  </a:t>
            </a:r>
          </a:p>
          <a:p>
            <a:r>
              <a:rPr lang="en-US" sz="1200" dirty="0"/>
              <a:t>(b)  longitudinal  1</a:t>
            </a:r>
          </a:p>
          <a:p>
            <a:r>
              <a:rPr lang="en-US" sz="1200" dirty="0"/>
              <a:t>(c)  Level 2: The method would lead to the production of a valid outcome. Key steps are identified and logically sequenced.										3−4</a:t>
            </a:r>
          </a:p>
          <a:p>
            <a:r>
              <a:rPr lang="en-US" sz="1200" dirty="0"/>
              <a:t>Level 1: The method would not necessarily lead to a valid outcome. Some relevant steps are identified, but links are not made clear. 								1−2</a:t>
            </a:r>
          </a:p>
          <a:p>
            <a:r>
              <a:rPr lang="en-US" sz="1200" dirty="0"/>
              <a:t>No relevant content											0</a:t>
            </a:r>
          </a:p>
          <a:p>
            <a:r>
              <a:rPr lang="en-US" sz="1200" dirty="0"/>
              <a:t>Indicative content</a:t>
            </a:r>
          </a:p>
          <a:p>
            <a:r>
              <a:rPr lang="en-US" sz="1200" dirty="0"/>
              <a:t>•   measure the distance between the student with the bricks and the wall</a:t>
            </a:r>
          </a:p>
          <a:p>
            <a:r>
              <a:rPr lang="en-US" sz="1200" dirty="0"/>
              <a:t>•   trundle wheel or tape measure</a:t>
            </a:r>
          </a:p>
          <a:p>
            <a:r>
              <a:rPr lang="en-US" sz="1200" dirty="0"/>
              <a:t>•   measure the time taken from banging the bricks to the echo</a:t>
            </a:r>
          </a:p>
          <a:p>
            <a:r>
              <a:rPr lang="en-US" sz="1200" dirty="0"/>
              <a:t>•   double the measured distance to give the distance travelled or half the time</a:t>
            </a:r>
          </a:p>
          <a:p>
            <a:r>
              <a:rPr lang="en-US" sz="1200" dirty="0"/>
              <a:t>•   use:     </a:t>
            </a:r>
          </a:p>
          <a:p>
            <a:r>
              <a:rPr lang="en-US" sz="1200" dirty="0"/>
              <a:t>•   repeat timings</a:t>
            </a:r>
          </a:p>
          <a:p>
            <a:r>
              <a:rPr lang="en-US" sz="1200" dirty="0"/>
              <a:t>•   remove anomalies</a:t>
            </a:r>
          </a:p>
          <a:p>
            <a:r>
              <a:rPr lang="en-US" sz="1200" dirty="0"/>
              <a:t>•   calculate a mean       [8]</a:t>
            </a:r>
          </a:p>
          <a:p>
            <a:r>
              <a:rPr lang="en-US" sz="1200" dirty="0"/>
              <a:t>Q2.  (a)  Level 3: The design/plan would lead to the production of a valid outcome. All key steps are identified and logically sequenced.    5−6</a:t>
            </a:r>
          </a:p>
          <a:p>
            <a:r>
              <a:rPr lang="en-US" sz="1200" dirty="0"/>
              <a:t>Level 2: The design/plan would not necessarily lead to a valid outcome. Most steps are identified, but the plan is not fully logically sequenced.  3−4</a:t>
            </a:r>
          </a:p>
          <a:p>
            <a:r>
              <a:rPr lang="en-US" sz="1200" dirty="0"/>
              <a:t>Level 1: The design/plan would not lead to a valid outcome. Some relevant steps are identified, but links are not made clear.  1−2</a:t>
            </a:r>
          </a:p>
          <a:p>
            <a:r>
              <a:rPr lang="en-US" sz="1200" dirty="0"/>
              <a:t>No relevant content  0</a:t>
            </a:r>
          </a:p>
          <a:p>
            <a:r>
              <a:rPr lang="en-US" sz="1200" dirty="0"/>
              <a:t>Indicative content</a:t>
            </a:r>
          </a:p>
          <a:p>
            <a:r>
              <a:rPr lang="en-US" sz="1200" dirty="0"/>
              <a:t>•   if two quantities have been determined, v = f λ can be used to find the third. </a:t>
            </a:r>
          </a:p>
          <a:p>
            <a:r>
              <a:rPr lang="en-US" sz="1200" dirty="0"/>
              <a:t>Frequency</a:t>
            </a:r>
          </a:p>
          <a:p>
            <a:r>
              <a:rPr lang="en-US" sz="1200" dirty="0"/>
              <a:t>•   use a </a:t>
            </a:r>
            <a:r>
              <a:rPr lang="en-US" sz="1200" dirty="0" err="1"/>
              <a:t>stopclock</a:t>
            </a:r>
            <a:endParaRPr lang="en-US" sz="1200" dirty="0"/>
          </a:p>
          <a:p>
            <a:r>
              <a:rPr lang="en-US" sz="1200" dirty="0"/>
              <a:t>•   count the number of waves passing a point in a fixed time period</a:t>
            </a:r>
          </a:p>
          <a:p>
            <a:r>
              <a:rPr lang="en-US" sz="1200" dirty="0"/>
              <a:t>•   divide the time by the number of waves to determine the time for one wave, T</a:t>
            </a:r>
          </a:p>
          <a:p>
            <a:r>
              <a:rPr lang="en-US" sz="1200" dirty="0"/>
              <a:t>•   f = 1/T</a:t>
            </a:r>
          </a:p>
          <a:p>
            <a:r>
              <a:rPr lang="en-US" sz="1200" dirty="0"/>
              <a:t>•   read the frequency off the oscillator</a:t>
            </a:r>
          </a:p>
          <a:p>
            <a:r>
              <a:rPr lang="en-US" sz="1200" dirty="0"/>
              <a:t>Wavelength</a:t>
            </a:r>
          </a:p>
          <a:p>
            <a:r>
              <a:rPr lang="en-US" sz="1200" dirty="0"/>
              <a:t>•   use a camera to freeze the image</a:t>
            </a:r>
          </a:p>
          <a:p>
            <a:r>
              <a:rPr lang="en-US" sz="1200" dirty="0"/>
              <a:t>•   use a </a:t>
            </a:r>
            <a:r>
              <a:rPr lang="en-US" sz="1200" dirty="0" err="1"/>
              <a:t>metre</a:t>
            </a:r>
            <a:r>
              <a:rPr lang="en-US" sz="1200" dirty="0"/>
              <a:t> rule to measure the distance between two wavefronts</a:t>
            </a:r>
          </a:p>
          <a:p>
            <a:r>
              <a:rPr lang="en-US" sz="1200" dirty="0"/>
              <a:t>•   count the number of waves between the wavefronts</a:t>
            </a:r>
          </a:p>
          <a:p>
            <a:r>
              <a:rPr lang="en-US" sz="1200" dirty="0"/>
              <a:t>•   divide distance by the number of waves to determine λ</a:t>
            </a:r>
          </a:p>
          <a:p>
            <a:r>
              <a:rPr lang="en-US" sz="1200" dirty="0"/>
              <a:t>Velocity</a:t>
            </a:r>
          </a:p>
          <a:p>
            <a:r>
              <a:rPr lang="en-US" sz="1200" dirty="0"/>
              <a:t>•   determine a mean value of frequency</a:t>
            </a:r>
          </a:p>
          <a:p>
            <a:r>
              <a:rPr lang="en-US" sz="1200" dirty="0"/>
              <a:t>•   determine a mean value of wavelength</a:t>
            </a:r>
          </a:p>
          <a:p>
            <a:r>
              <a:rPr lang="en-US" sz="1200" dirty="0"/>
              <a:t>•   measure the time it takes one wavefront to travel the length of the screen</a:t>
            </a:r>
          </a:p>
          <a:p>
            <a:r>
              <a:rPr lang="en-US" sz="1200" dirty="0"/>
              <a:t>•   measure the length of the screen</a:t>
            </a:r>
          </a:p>
          <a:p>
            <a:r>
              <a:rPr lang="en-US" sz="1200" dirty="0"/>
              <a:t>•   speed = distance / time</a:t>
            </a:r>
          </a:p>
          <a:p>
            <a:r>
              <a:rPr lang="en-US" sz="1200" dirty="0"/>
              <a:t>To access Level 3 there must be a description of how frequency, wavelength and velocity can be determined</a:t>
            </a:r>
          </a:p>
          <a:p>
            <a:endParaRPr lang="en-US" sz="1200" dirty="0"/>
          </a:p>
        </p:txBody>
      </p:sp>
      <p:sp>
        <p:nvSpPr>
          <p:cNvPr id="2" name="Slide Number Placeholder 1">
            <a:extLst>
              <a:ext uri="{FF2B5EF4-FFF2-40B4-BE49-F238E27FC236}">
                <a16:creationId xmlns:a16="http://schemas.microsoft.com/office/drawing/2014/main" id="{7341BBD3-59FF-C0E3-0BFA-F133C9D112C9}"/>
              </a:ext>
            </a:extLst>
          </p:cNvPr>
          <p:cNvSpPr>
            <a:spLocks noGrp="1"/>
          </p:cNvSpPr>
          <p:nvPr>
            <p:ph type="sldNum" sz="quarter" idx="12"/>
          </p:nvPr>
        </p:nvSpPr>
        <p:spPr/>
        <p:txBody>
          <a:bodyPr/>
          <a:lstStyle/>
          <a:p>
            <a:fld id="{A49C798E-A141-4728-B2C1-C020555BD9EF}" type="slidenum">
              <a:rPr lang="en-GB" smtClean="0"/>
              <a:t>58</a:t>
            </a:fld>
            <a:endParaRPr lang="en-GB"/>
          </a:p>
        </p:txBody>
      </p:sp>
    </p:spTree>
    <p:extLst>
      <p:ext uri="{BB962C8B-B14F-4D97-AF65-F5344CB8AC3E}">
        <p14:creationId xmlns:p14="http://schemas.microsoft.com/office/powerpoint/2010/main" val="25057591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7267B0-5C85-62A3-9B50-1F417768AB34}"/>
              </a:ext>
            </a:extLst>
          </p:cNvPr>
          <p:cNvSpPr>
            <a:spLocks noGrp="1"/>
          </p:cNvSpPr>
          <p:nvPr>
            <p:ph idx="1"/>
          </p:nvPr>
        </p:nvSpPr>
        <p:spPr>
          <a:xfrm>
            <a:off x="204788" y="211666"/>
            <a:ext cx="6475412" cy="8830733"/>
          </a:xfrm>
          <a:ln>
            <a:solidFill>
              <a:schemeClr val="tx1"/>
            </a:solidFill>
          </a:ln>
        </p:spPr>
        <p:txBody>
          <a:bodyPr>
            <a:normAutofit fontScale="25000" lnSpcReduction="20000"/>
          </a:bodyPr>
          <a:lstStyle/>
          <a:p>
            <a:pPr marL="0" indent="0">
              <a:buNone/>
            </a:pPr>
            <a:r>
              <a:rPr lang="en-US" sz="4800" dirty="0"/>
              <a:t>(b)  (the duck) moves perpendicular to the direction of wave travel.  duck moves up and down is insufficient       1</a:t>
            </a:r>
          </a:p>
          <a:p>
            <a:pPr marL="0" indent="0">
              <a:buNone/>
            </a:pPr>
            <a:r>
              <a:rPr lang="en-US" sz="4800" dirty="0"/>
              <a:t>(c)  mean maximum height = 511    and    mean minimum height = 500       (1)</a:t>
            </a:r>
          </a:p>
          <a:p>
            <a:pPr marL="0" indent="0">
              <a:buNone/>
            </a:pPr>
            <a:r>
              <a:rPr lang="en-US" sz="4800" dirty="0"/>
              <a:t>511 − 500 = 11  allow a calculated difference from incorrect means     1</a:t>
            </a:r>
          </a:p>
          <a:p>
            <a:pPr marL="0" indent="0">
              <a:buNone/>
            </a:pPr>
            <a:r>
              <a:rPr lang="en-US" sz="4800" dirty="0"/>
              <a:t>11 / 2 = 5.5 (mm)</a:t>
            </a:r>
          </a:p>
          <a:p>
            <a:pPr marL="0" indent="0">
              <a:buNone/>
            </a:pPr>
            <a:r>
              <a:rPr lang="en-US" sz="4800" dirty="0"/>
              <a:t>allow their difference divided by 2</a:t>
            </a:r>
          </a:p>
          <a:p>
            <a:pPr marL="0" indent="0">
              <a:buNone/>
            </a:pPr>
            <a:r>
              <a:rPr lang="en-US" sz="4800" dirty="0"/>
              <a:t>any correct method of determining the mean amplitude can score 3 marks  </a:t>
            </a:r>
          </a:p>
          <a:p>
            <a:pPr marL="0" indent="0">
              <a:buNone/>
            </a:pPr>
            <a:r>
              <a:rPr lang="en-US" sz="4800" dirty="0"/>
              <a:t>an answer of 5.5 (mm) gains 3 marks					[10]</a:t>
            </a:r>
          </a:p>
          <a:p>
            <a:r>
              <a:rPr lang="en-US" sz="4800" dirty="0"/>
              <a:t>Q3.</a:t>
            </a:r>
          </a:p>
          <a:p>
            <a:pPr marL="0" indent="0">
              <a:buNone/>
            </a:pPr>
            <a:r>
              <a:rPr lang="en-US" sz="4800" dirty="0"/>
              <a:t>(a)Level 2: The design/plan would lead to the production of a valid outcome. All key steps are identified and logically sequenced.        3−4</a:t>
            </a:r>
          </a:p>
          <a:p>
            <a:pPr marL="0" indent="0">
              <a:buNone/>
            </a:pPr>
            <a:r>
              <a:rPr lang="en-US" sz="4800" dirty="0"/>
              <a:t>Level 1: The design/plan would not necessarily lead to a valid outcome. Most steps are identified, but the plan is not fully logically sequenced.        1−2</a:t>
            </a:r>
          </a:p>
          <a:p>
            <a:pPr marL="0" indent="0">
              <a:buNone/>
            </a:pPr>
            <a:r>
              <a:rPr lang="en-US" sz="4800" dirty="0"/>
              <a:t>No relevant content     0</a:t>
            </a:r>
          </a:p>
          <a:p>
            <a:pPr marL="0" indent="0">
              <a:buNone/>
            </a:pPr>
            <a:r>
              <a:rPr lang="en-US" sz="4800" dirty="0"/>
              <a:t>Indicative content</a:t>
            </a:r>
          </a:p>
          <a:p>
            <a:pPr marL="0" indent="0">
              <a:buNone/>
            </a:pPr>
            <a:r>
              <a:rPr lang="en-US" sz="4800" dirty="0"/>
              <a:t>Wavelength</a:t>
            </a:r>
          </a:p>
          <a:p>
            <a:pPr marL="0" indent="0">
              <a:buNone/>
            </a:pPr>
            <a:r>
              <a:rPr lang="en-US" sz="4800" dirty="0"/>
              <a:t>•  place a </a:t>
            </a:r>
            <a:r>
              <a:rPr lang="en-US" sz="4800" dirty="0" err="1"/>
              <a:t>metre</a:t>
            </a:r>
            <a:r>
              <a:rPr lang="en-US" sz="4800" dirty="0"/>
              <a:t> rule at the side of the screen perpendicular to the wave fronts</a:t>
            </a:r>
          </a:p>
          <a:p>
            <a:r>
              <a:rPr lang="en-US" sz="4800" dirty="0"/>
              <a:t> use the </a:t>
            </a:r>
            <a:r>
              <a:rPr lang="en-US" sz="4800" dirty="0" err="1"/>
              <a:t>metre</a:t>
            </a:r>
            <a:r>
              <a:rPr lang="en-US" sz="4800" dirty="0"/>
              <a:t> rule to measure the length of the screen</a:t>
            </a:r>
          </a:p>
          <a:p>
            <a:r>
              <a:rPr lang="en-US" sz="4800" dirty="0"/>
              <a:t>take a photograph of the shadow on the screen</a:t>
            </a:r>
          </a:p>
          <a:p>
            <a:r>
              <a:rPr lang="en-US" sz="4800" dirty="0"/>
              <a:t> count the number of complete waves on the screen</a:t>
            </a:r>
          </a:p>
          <a:p>
            <a:r>
              <a:rPr lang="en-US" sz="4800" dirty="0"/>
              <a:t> determine the wavelength by dividing the length of the by the number of complete waves</a:t>
            </a:r>
          </a:p>
          <a:p>
            <a:r>
              <a:rPr lang="en-US" sz="4800" dirty="0"/>
              <a:t>or </a:t>
            </a:r>
          </a:p>
          <a:p>
            <a:r>
              <a:rPr lang="en-US" sz="4800" dirty="0"/>
              <a:t> place a </a:t>
            </a:r>
            <a:r>
              <a:rPr lang="en-US" sz="4800" dirty="0" err="1"/>
              <a:t>metre</a:t>
            </a:r>
            <a:r>
              <a:rPr lang="en-US" sz="4800" dirty="0"/>
              <a:t> rule at the side of the screen perpendicular to the wave fronts</a:t>
            </a:r>
          </a:p>
          <a:p>
            <a:r>
              <a:rPr lang="en-US" sz="4800" dirty="0"/>
              <a:t> take a photograph of the shadow on the screen</a:t>
            </a:r>
          </a:p>
          <a:p>
            <a:r>
              <a:rPr lang="en-US" sz="4800" dirty="0"/>
              <a:t>use the </a:t>
            </a:r>
            <a:r>
              <a:rPr lang="en-US" sz="4800" dirty="0" err="1"/>
              <a:t>metre</a:t>
            </a:r>
            <a:r>
              <a:rPr lang="en-US" sz="4800" dirty="0"/>
              <a:t> rule to measure the distance between two wave front</a:t>
            </a:r>
          </a:p>
          <a:p>
            <a:r>
              <a:rPr lang="en-US" sz="4800" dirty="0"/>
              <a:t>Frequency</a:t>
            </a:r>
          </a:p>
          <a:p>
            <a:r>
              <a:rPr lang="en-US" sz="4800" dirty="0"/>
              <a:t>count the number of waves that pass a given point</a:t>
            </a:r>
          </a:p>
          <a:p>
            <a:r>
              <a:rPr lang="en-US" sz="4800" dirty="0"/>
              <a:t> time how long it takes for the waves to pass that point using a stop clock</a:t>
            </a:r>
          </a:p>
          <a:p>
            <a:r>
              <a:rPr lang="en-US" sz="4800" dirty="0"/>
              <a:t>frequency is number of waves divided by time taken</a:t>
            </a:r>
          </a:p>
          <a:p>
            <a:r>
              <a:rPr lang="en-US" sz="4800" dirty="0"/>
              <a:t>or </a:t>
            </a:r>
          </a:p>
          <a:p>
            <a:r>
              <a:rPr lang="en-US" sz="4800" dirty="0"/>
              <a:t>put a stop clock on the screen</a:t>
            </a:r>
          </a:p>
          <a:p>
            <a:r>
              <a:rPr lang="en-US" sz="4800" dirty="0"/>
              <a:t>use a digital video camera to record the waves passing a point</a:t>
            </a:r>
          </a:p>
          <a:p>
            <a:r>
              <a:rPr lang="en-US" sz="4800" dirty="0"/>
              <a:t>replay in slow motion and count the number of waves passing a point in 1 second</a:t>
            </a:r>
          </a:p>
          <a:p>
            <a:r>
              <a:rPr lang="en-US" sz="4800" dirty="0"/>
              <a:t>There must be a description of both frequency and wavelength measurement to access level 2</a:t>
            </a:r>
          </a:p>
          <a:p>
            <a:pPr marL="0" indent="0">
              <a:buNone/>
            </a:pPr>
            <a:r>
              <a:rPr lang="en-US" sz="4800" dirty="0"/>
              <a:t>(b)  mean f = 9.5 Hz     1</a:t>
            </a:r>
          </a:p>
          <a:p>
            <a:r>
              <a:rPr lang="en-US" sz="4800" dirty="0"/>
              <a:t>mean λ = 0.020 m   1</a:t>
            </a:r>
          </a:p>
          <a:p>
            <a:r>
              <a:rPr lang="en-US" sz="4800" dirty="0"/>
              <a:t>v = 9.5 × 0.020   allow a correct substitution of an incorrect value of mean frequency and/or </a:t>
            </a:r>
          </a:p>
          <a:p>
            <a:r>
              <a:rPr lang="en-US" sz="4800" dirty="0"/>
              <a:t>Wavelength        1</a:t>
            </a:r>
          </a:p>
          <a:p>
            <a:r>
              <a:rPr lang="en-US" sz="4800" dirty="0"/>
              <a:t>v = 0.19 (m/s)    allow a correct calculation using an incorrect value of mean frequency and/or wavelength  1</a:t>
            </a:r>
            <a:endParaRPr lang="en-GB" sz="4800" dirty="0"/>
          </a:p>
        </p:txBody>
      </p:sp>
      <p:sp>
        <p:nvSpPr>
          <p:cNvPr id="2" name="Slide Number Placeholder 1">
            <a:extLst>
              <a:ext uri="{FF2B5EF4-FFF2-40B4-BE49-F238E27FC236}">
                <a16:creationId xmlns:a16="http://schemas.microsoft.com/office/drawing/2014/main" id="{3C0E26C1-7EE3-8A6E-E64A-AC960DC3B162}"/>
              </a:ext>
            </a:extLst>
          </p:cNvPr>
          <p:cNvSpPr>
            <a:spLocks noGrp="1"/>
          </p:cNvSpPr>
          <p:nvPr>
            <p:ph type="sldNum" sz="quarter" idx="12"/>
          </p:nvPr>
        </p:nvSpPr>
        <p:spPr/>
        <p:txBody>
          <a:bodyPr/>
          <a:lstStyle/>
          <a:p>
            <a:fld id="{A49C798E-A141-4728-B2C1-C020555BD9EF}" type="slidenum">
              <a:rPr lang="en-GB" smtClean="0"/>
              <a:t>59</a:t>
            </a:fld>
            <a:endParaRPr lang="en-GB"/>
          </a:p>
        </p:txBody>
      </p:sp>
    </p:spTree>
    <p:extLst>
      <p:ext uri="{BB962C8B-B14F-4D97-AF65-F5344CB8AC3E}">
        <p14:creationId xmlns:p14="http://schemas.microsoft.com/office/powerpoint/2010/main" val="315140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7E826F0-4691-CDF3-2187-A160123533FB}"/>
              </a:ext>
            </a:extLst>
          </p:cNvPr>
          <p:cNvSpPr txBox="1"/>
          <p:nvPr/>
        </p:nvSpPr>
        <p:spPr>
          <a:xfrm>
            <a:off x="273050" y="309843"/>
            <a:ext cx="6311900" cy="525400"/>
          </a:xfrm>
          <a:prstGeom prst="rect">
            <a:avLst/>
          </a:prstGeom>
          <a:noFill/>
          <a:ln w="12700">
            <a:solidFill>
              <a:schemeClr val="tx1"/>
            </a:solidFill>
            <a:prstDash val="dash"/>
          </a:ln>
        </p:spPr>
        <p:txBody>
          <a:bodyPr wrap="square" rtlCol="0">
            <a:spAutoFit/>
          </a:bodyPr>
          <a:lstStyle/>
          <a:p>
            <a:r>
              <a:rPr lang="en-GB" sz="1200" b="1" dirty="0"/>
              <a:t>AQA Content</a:t>
            </a:r>
          </a:p>
          <a:p>
            <a:pPr>
              <a:lnSpc>
                <a:spcPct val="150000"/>
              </a:lnSpc>
            </a:pPr>
            <a:endParaRPr lang="en-GB" sz="1200" dirty="0"/>
          </a:p>
        </p:txBody>
      </p:sp>
      <p:pic>
        <p:nvPicPr>
          <p:cNvPr id="10" name="Picture 9">
            <a:extLst>
              <a:ext uri="{FF2B5EF4-FFF2-40B4-BE49-F238E27FC236}">
                <a16:creationId xmlns:a16="http://schemas.microsoft.com/office/drawing/2014/main" id="{AAAA77D4-B12D-2C6C-910A-3F370C1A3F86}"/>
              </a:ext>
            </a:extLst>
          </p:cNvPr>
          <p:cNvPicPr>
            <a:picLocks noChangeAspect="1"/>
          </p:cNvPicPr>
          <p:nvPr/>
        </p:nvPicPr>
        <p:blipFill>
          <a:blip r:embed="rId2"/>
          <a:stretch>
            <a:fillRect/>
          </a:stretch>
        </p:blipFill>
        <p:spPr>
          <a:xfrm>
            <a:off x="211288" y="954586"/>
            <a:ext cx="6373662" cy="5043126"/>
          </a:xfrm>
          <a:prstGeom prst="rect">
            <a:avLst/>
          </a:prstGeom>
        </p:spPr>
      </p:pic>
      <p:pic>
        <p:nvPicPr>
          <p:cNvPr id="12" name="Picture 11">
            <a:extLst>
              <a:ext uri="{FF2B5EF4-FFF2-40B4-BE49-F238E27FC236}">
                <a16:creationId xmlns:a16="http://schemas.microsoft.com/office/drawing/2014/main" id="{C106BFDF-919D-2AE5-4501-1222A25EC14F}"/>
              </a:ext>
            </a:extLst>
          </p:cNvPr>
          <p:cNvPicPr>
            <a:picLocks noChangeAspect="1"/>
          </p:cNvPicPr>
          <p:nvPr/>
        </p:nvPicPr>
        <p:blipFill>
          <a:blip r:embed="rId3"/>
          <a:stretch>
            <a:fillRect/>
          </a:stretch>
        </p:blipFill>
        <p:spPr>
          <a:xfrm>
            <a:off x="211288" y="5997712"/>
            <a:ext cx="6109999" cy="1895931"/>
          </a:xfrm>
          <a:prstGeom prst="rect">
            <a:avLst/>
          </a:prstGeom>
        </p:spPr>
      </p:pic>
      <p:sp>
        <p:nvSpPr>
          <p:cNvPr id="2" name="Slide Number Placeholder 1">
            <a:extLst>
              <a:ext uri="{FF2B5EF4-FFF2-40B4-BE49-F238E27FC236}">
                <a16:creationId xmlns:a16="http://schemas.microsoft.com/office/drawing/2014/main" id="{7299DF6C-7B12-07AA-A69E-8C9B2595D77A}"/>
              </a:ext>
            </a:extLst>
          </p:cNvPr>
          <p:cNvSpPr>
            <a:spLocks noGrp="1"/>
          </p:cNvSpPr>
          <p:nvPr>
            <p:ph type="sldNum" sz="quarter" idx="12"/>
          </p:nvPr>
        </p:nvSpPr>
        <p:spPr/>
        <p:txBody>
          <a:bodyPr/>
          <a:lstStyle/>
          <a:p>
            <a:fld id="{A49C798E-A141-4728-B2C1-C020555BD9EF}" type="slidenum">
              <a:rPr lang="en-GB" smtClean="0"/>
              <a:t>6</a:t>
            </a:fld>
            <a:endParaRPr lang="en-GB"/>
          </a:p>
        </p:txBody>
      </p:sp>
    </p:spTree>
    <p:extLst>
      <p:ext uri="{BB962C8B-B14F-4D97-AF65-F5344CB8AC3E}">
        <p14:creationId xmlns:p14="http://schemas.microsoft.com/office/powerpoint/2010/main" val="35168653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8D50FC-EFB8-F8D2-A732-9376803FF28B}"/>
              </a:ext>
            </a:extLst>
          </p:cNvPr>
          <p:cNvSpPr>
            <a:spLocks noGrp="1"/>
          </p:cNvSpPr>
          <p:nvPr>
            <p:ph idx="1"/>
          </p:nvPr>
        </p:nvSpPr>
        <p:spPr>
          <a:xfrm>
            <a:off x="268288" y="364067"/>
            <a:ext cx="5915025" cy="5801784"/>
          </a:xfrm>
          <a:ln>
            <a:solidFill>
              <a:schemeClr val="tx1"/>
            </a:solidFill>
          </a:ln>
        </p:spPr>
        <p:txBody>
          <a:bodyPr>
            <a:normAutofit/>
          </a:bodyPr>
          <a:lstStyle/>
          <a:p>
            <a:endParaRPr lang="en-US" sz="1200" dirty="0"/>
          </a:p>
          <a:p>
            <a:r>
              <a:rPr lang="en-US" sz="1200" dirty="0"/>
              <a:t>or</a:t>
            </a:r>
          </a:p>
          <a:p>
            <a:r>
              <a:rPr lang="en-US" sz="1200" dirty="0"/>
              <a:t>v = 9.8 × 0.017  and  v = 9.4 × 0.022  and v = 9.3 × 0.021 (2)</a:t>
            </a:r>
          </a:p>
          <a:p>
            <a:r>
              <a:rPr lang="en-US" sz="1200" dirty="0"/>
              <a:t>   v = 0.19 (m/s) (1)</a:t>
            </a:r>
          </a:p>
          <a:p>
            <a:r>
              <a:rPr lang="en-US" sz="1200" dirty="0"/>
              <a:t>allow a maximum of 2 marks if a single pair of values is used</a:t>
            </a:r>
          </a:p>
          <a:p>
            <a:r>
              <a:rPr lang="en-US" sz="1200" dirty="0"/>
              <a:t>(c)  reduces the effect of random errors</a:t>
            </a:r>
          </a:p>
          <a:p>
            <a:r>
              <a:rPr lang="en-US" sz="1200" dirty="0"/>
              <a:t>allow anomalous readings can be discarded before calculating a mean            1</a:t>
            </a:r>
          </a:p>
          <a:p>
            <a:r>
              <a:rPr lang="en-US" sz="1200" dirty="0"/>
              <a:t>(d)  deeper water means longer wavelength                                                       1</a:t>
            </a:r>
          </a:p>
          <a:p>
            <a:r>
              <a:rPr lang="en-US" sz="1200" dirty="0"/>
              <a:t>Because  v increases and f is constant</a:t>
            </a:r>
          </a:p>
          <a:p>
            <a:r>
              <a:rPr lang="en-US" sz="1200" dirty="0"/>
              <a:t>allow for a fixed frequency period is constant   1</a:t>
            </a:r>
          </a:p>
          <a:p>
            <a:endParaRPr lang="en-GB" dirty="0"/>
          </a:p>
        </p:txBody>
      </p:sp>
      <p:sp>
        <p:nvSpPr>
          <p:cNvPr id="2" name="Slide Number Placeholder 1">
            <a:extLst>
              <a:ext uri="{FF2B5EF4-FFF2-40B4-BE49-F238E27FC236}">
                <a16:creationId xmlns:a16="http://schemas.microsoft.com/office/drawing/2014/main" id="{DEE4DFC0-CDF9-3233-59A4-E9CDE4CAA9A6}"/>
              </a:ext>
            </a:extLst>
          </p:cNvPr>
          <p:cNvSpPr>
            <a:spLocks noGrp="1"/>
          </p:cNvSpPr>
          <p:nvPr>
            <p:ph type="sldNum" sz="quarter" idx="12"/>
          </p:nvPr>
        </p:nvSpPr>
        <p:spPr/>
        <p:txBody>
          <a:bodyPr/>
          <a:lstStyle/>
          <a:p>
            <a:fld id="{A49C798E-A141-4728-B2C1-C020555BD9EF}" type="slidenum">
              <a:rPr lang="en-GB" smtClean="0"/>
              <a:t>60</a:t>
            </a:fld>
            <a:endParaRPr lang="en-GB"/>
          </a:p>
        </p:txBody>
      </p:sp>
    </p:spTree>
    <p:extLst>
      <p:ext uri="{BB962C8B-B14F-4D97-AF65-F5344CB8AC3E}">
        <p14:creationId xmlns:p14="http://schemas.microsoft.com/office/powerpoint/2010/main" val="11062586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461665"/>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a:t>
            </a:r>
            <a:r>
              <a:rPr lang="en-GB" sz="1200" dirty="0"/>
              <a:t>We are learning about the types of electromagnetic radiation and their uses. </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425196"/>
            <a:ext cx="6311900" cy="1015663"/>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Electromagnetic waves are used extensively by the human race; their use underpins modern civilization. For example, electromagnetic waves are used for communication, cooking, security cameras etc. It is inevitable that we will find more uses for electromagnetic waves so it is essential that we understand their nature, potential and associated hazards. </a:t>
            </a: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a:t>3</a:t>
            </a:r>
          </a:p>
        </p:txBody>
      </p:sp>
      <p:sp>
        <p:nvSpPr>
          <p:cNvPr id="5" name="TextBox 4">
            <a:extLst>
              <a:ext uri="{FF2B5EF4-FFF2-40B4-BE49-F238E27FC236}">
                <a16:creationId xmlns:a16="http://schemas.microsoft.com/office/drawing/2014/main" id="{D798ADA4-8C5D-5F55-D650-967146F9CDB4}"/>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3:  Uses and applications of electromagnetic waves.</a:t>
            </a:r>
          </a:p>
        </p:txBody>
      </p:sp>
      <p:sp>
        <p:nvSpPr>
          <p:cNvPr id="7" name="Slide Number Placeholder 6">
            <a:extLst>
              <a:ext uri="{FF2B5EF4-FFF2-40B4-BE49-F238E27FC236}">
                <a16:creationId xmlns:a16="http://schemas.microsoft.com/office/drawing/2014/main" id="{5073AE1D-38D8-D3BF-2F17-E21D4FD4CD16}"/>
              </a:ext>
            </a:extLst>
          </p:cNvPr>
          <p:cNvSpPr>
            <a:spLocks noGrp="1"/>
          </p:cNvSpPr>
          <p:nvPr>
            <p:ph type="sldNum" sz="quarter" idx="12"/>
          </p:nvPr>
        </p:nvSpPr>
        <p:spPr/>
        <p:txBody>
          <a:bodyPr/>
          <a:lstStyle/>
          <a:p>
            <a:fld id="{A49C798E-A141-4728-B2C1-C020555BD9EF}" type="slidenum">
              <a:rPr lang="en-GB" smtClean="0"/>
              <a:t>61</a:t>
            </a:fld>
            <a:endParaRPr lang="en-GB"/>
          </a:p>
        </p:txBody>
      </p:sp>
    </p:spTree>
    <p:extLst>
      <p:ext uri="{BB962C8B-B14F-4D97-AF65-F5344CB8AC3E}">
        <p14:creationId xmlns:p14="http://schemas.microsoft.com/office/powerpoint/2010/main" val="13450953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7E826F0-4691-CDF3-2187-A160123533FB}"/>
              </a:ext>
            </a:extLst>
          </p:cNvPr>
          <p:cNvSpPr txBox="1"/>
          <p:nvPr/>
        </p:nvSpPr>
        <p:spPr>
          <a:xfrm>
            <a:off x="273050" y="309843"/>
            <a:ext cx="6311900" cy="525400"/>
          </a:xfrm>
          <a:prstGeom prst="rect">
            <a:avLst/>
          </a:prstGeom>
          <a:noFill/>
          <a:ln w="12700">
            <a:solidFill>
              <a:schemeClr val="tx1"/>
            </a:solidFill>
            <a:prstDash val="dash"/>
          </a:ln>
        </p:spPr>
        <p:txBody>
          <a:bodyPr wrap="square" rtlCol="0">
            <a:spAutoFit/>
          </a:bodyPr>
          <a:lstStyle/>
          <a:p>
            <a:r>
              <a:rPr lang="en-GB" sz="1200" b="1"/>
              <a:t>AQA Content</a:t>
            </a:r>
          </a:p>
          <a:p>
            <a:pPr>
              <a:lnSpc>
                <a:spcPct val="150000"/>
              </a:lnSpc>
            </a:pPr>
            <a:endParaRPr lang="en-GB" sz="1200"/>
          </a:p>
        </p:txBody>
      </p:sp>
      <p:pic>
        <p:nvPicPr>
          <p:cNvPr id="5" name="Picture 4">
            <a:extLst>
              <a:ext uri="{FF2B5EF4-FFF2-40B4-BE49-F238E27FC236}">
                <a16:creationId xmlns:a16="http://schemas.microsoft.com/office/drawing/2014/main" id="{CD523B55-AD8C-67FE-8884-E36F9DDBAF98}"/>
              </a:ext>
            </a:extLst>
          </p:cNvPr>
          <p:cNvPicPr>
            <a:picLocks noChangeAspect="1"/>
          </p:cNvPicPr>
          <p:nvPr/>
        </p:nvPicPr>
        <p:blipFill>
          <a:blip r:embed="rId2"/>
          <a:stretch>
            <a:fillRect/>
          </a:stretch>
        </p:blipFill>
        <p:spPr>
          <a:xfrm>
            <a:off x="273050" y="926011"/>
            <a:ext cx="5886450" cy="4686574"/>
          </a:xfrm>
          <a:prstGeom prst="rect">
            <a:avLst/>
          </a:prstGeom>
        </p:spPr>
      </p:pic>
      <p:pic>
        <p:nvPicPr>
          <p:cNvPr id="8" name="Picture 7">
            <a:extLst>
              <a:ext uri="{FF2B5EF4-FFF2-40B4-BE49-F238E27FC236}">
                <a16:creationId xmlns:a16="http://schemas.microsoft.com/office/drawing/2014/main" id="{2B000FA4-15E5-0E78-852A-FAE999592B76}"/>
              </a:ext>
            </a:extLst>
          </p:cNvPr>
          <p:cNvPicPr>
            <a:picLocks noChangeAspect="1"/>
          </p:cNvPicPr>
          <p:nvPr/>
        </p:nvPicPr>
        <p:blipFill>
          <a:blip r:embed="rId3"/>
          <a:stretch>
            <a:fillRect/>
          </a:stretch>
        </p:blipFill>
        <p:spPr>
          <a:xfrm>
            <a:off x="273051" y="5612585"/>
            <a:ext cx="5886450" cy="2404830"/>
          </a:xfrm>
          <a:prstGeom prst="rect">
            <a:avLst/>
          </a:prstGeom>
        </p:spPr>
      </p:pic>
      <p:pic>
        <p:nvPicPr>
          <p:cNvPr id="10" name="Picture 9">
            <a:extLst>
              <a:ext uri="{FF2B5EF4-FFF2-40B4-BE49-F238E27FC236}">
                <a16:creationId xmlns:a16="http://schemas.microsoft.com/office/drawing/2014/main" id="{FF9A8297-EEB5-CE63-9CAE-6D6D57BACBAE}"/>
              </a:ext>
            </a:extLst>
          </p:cNvPr>
          <p:cNvPicPr>
            <a:picLocks noChangeAspect="1"/>
          </p:cNvPicPr>
          <p:nvPr/>
        </p:nvPicPr>
        <p:blipFill>
          <a:blip r:embed="rId4"/>
          <a:stretch>
            <a:fillRect/>
          </a:stretch>
        </p:blipFill>
        <p:spPr>
          <a:xfrm>
            <a:off x="273051" y="8124961"/>
            <a:ext cx="5886450" cy="651609"/>
          </a:xfrm>
          <a:prstGeom prst="rect">
            <a:avLst/>
          </a:prstGeom>
        </p:spPr>
      </p:pic>
      <p:sp>
        <p:nvSpPr>
          <p:cNvPr id="2" name="Slide Number Placeholder 1">
            <a:extLst>
              <a:ext uri="{FF2B5EF4-FFF2-40B4-BE49-F238E27FC236}">
                <a16:creationId xmlns:a16="http://schemas.microsoft.com/office/drawing/2014/main" id="{4F69C2F5-EFBF-F4FA-4E6A-4C54D4CF0884}"/>
              </a:ext>
            </a:extLst>
          </p:cNvPr>
          <p:cNvSpPr>
            <a:spLocks noGrp="1"/>
          </p:cNvSpPr>
          <p:nvPr>
            <p:ph type="sldNum" sz="quarter" idx="12"/>
          </p:nvPr>
        </p:nvSpPr>
        <p:spPr/>
        <p:txBody>
          <a:bodyPr/>
          <a:lstStyle/>
          <a:p>
            <a:fld id="{A49C798E-A141-4728-B2C1-C020555BD9EF}" type="slidenum">
              <a:rPr lang="en-GB" smtClean="0"/>
              <a:t>62</a:t>
            </a:fld>
            <a:endParaRPr lang="en-GB"/>
          </a:p>
        </p:txBody>
      </p:sp>
    </p:spTree>
    <p:extLst>
      <p:ext uri="{BB962C8B-B14F-4D97-AF65-F5344CB8AC3E}">
        <p14:creationId xmlns:p14="http://schemas.microsoft.com/office/powerpoint/2010/main" val="27066855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95877"/>
            <a:ext cx="6311900" cy="7758149"/>
          </a:xfrm>
          <a:prstGeom prst="rect">
            <a:avLst/>
          </a:prstGeom>
          <a:noFill/>
          <a:ln w="28575">
            <a:noFill/>
          </a:ln>
        </p:spPr>
        <p:txBody>
          <a:bodyPr wrap="square" rtlCol="0">
            <a:spAutoFit/>
          </a:bodyPr>
          <a:lstStyle/>
          <a:p>
            <a:r>
              <a:rPr lang="en-GB" sz="1400" b="1" u="sng" dirty="0"/>
              <a:t>I wasn’t there but I still care!</a:t>
            </a:r>
          </a:p>
          <a:p>
            <a:pPr>
              <a:lnSpc>
                <a:spcPct val="150000"/>
              </a:lnSpc>
            </a:pPr>
            <a:r>
              <a:rPr lang="en-GB" sz="1200" dirty="0"/>
              <a:t>……………………………………………………………………………………………………………………………………………………………………………………………………………………………………………………………………………………………………………………………………………………………………………………………………………………………………………………………………………………………………………………………………………………………………………………………………………………………………………………………………………………………………………………………………………………………………………………………………………………………………………………………………………………………………………………………………………………………………………………………………………………………………………………………………………………………………………………………………………………………………………………………………………………………………………………………………………………………………………………………………………………………………………………………………………………………………………………………………………………………………………………………………………………………………………………………………………………………………………………………………………………………………………………………………………………………………………………………………………………………………………………………………………………………………………………………………………………………………………………………………………………………………………………………………………………………………………………………………………………………………………………………………………………………………………………………………………………………………………………………………………………………………………………………………………………………………………………………………………………………………………………………………………………………………………………………………………………………………………………………………………………………………………………………………………………………………………………………………………………………………………………………………………………………………………………………………………………………………………………………………………………………………………………………………………………………………………………………………………………………………………………………………………………………………………………………………………………………………………………………………………………………………………………………………………………………………………………………………………………………………………………………………………………………………………………………………………………………………………………………………………………………………………………………………………………………………………………………………………………………………………………………………………………………………………………………………………………………………………………………………………………………………………………………………………………………………………………………………………………………………………………</a:t>
            </a:r>
          </a:p>
          <a:p>
            <a:pPr>
              <a:lnSpc>
                <a:spcPct val="150000"/>
              </a:lnSpc>
            </a:pPr>
            <a:endParaRPr lang="en-GB" sz="1200" dirty="0"/>
          </a:p>
        </p:txBody>
      </p:sp>
      <p:sp>
        <p:nvSpPr>
          <p:cNvPr id="2" name="Slide Number Placeholder 1">
            <a:extLst>
              <a:ext uri="{FF2B5EF4-FFF2-40B4-BE49-F238E27FC236}">
                <a16:creationId xmlns:a16="http://schemas.microsoft.com/office/drawing/2014/main" id="{AF367A6E-DDB2-4F1C-27BF-E1B0CA1D31C4}"/>
              </a:ext>
            </a:extLst>
          </p:cNvPr>
          <p:cNvSpPr>
            <a:spLocks noGrp="1"/>
          </p:cNvSpPr>
          <p:nvPr>
            <p:ph type="sldNum" sz="quarter" idx="12"/>
          </p:nvPr>
        </p:nvSpPr>
        <p:spPr/>
        <p:txBody>
          <a:bodyPr/>
          <a:lstStyle/>
          <a:p>
            <a:fld id="{A49C798E-A141-4728-B2C1-C020555BD9EF}" type="slidenum">
              <a:rPr lang="en-GB" smtClean="0"/>
              <a:t>63</a:t>
            </a:fld>
            <a:endParaRPr lang="en-GB"/>
          </a:p>
        </p:txBody>
      </p:sp>
    </p:spTree>
    <p:extLst>
      <p:ext uri="{BB962C8B-B14F-4D97-AF65-F5344CB8AC3E}">
        <p14:creationId xmlns:p14="http://schemas.microsoft.com/office/powerpoint/2010/main" val="3316528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a:solidFill>
                            <a:schemeClr val="tx1"/>
                          </a:solidFill>
                        </a:rPr>
                        <a:t>1</a:t>
                      </a:r>
                    </a:p>
                    <a:p>
                      <a:pPr>
                        <a:lnSpc>
                          <a:spcPct val="150000"/>
                        </a:lnSpc>
                      </a:pPr>
                      <a:r>
                        <a:rPr lang="en-GB" sz="1200">
                          <a:solidFill>
                            <a:schemeClr val="tx1"/>
                          </a:solidFill>
                        </a:rPr>
                        <a:t>2</a:t>
                      </a:r>
                    </a:p>
                    <a:p>
                      <a:pPr>
                        <a:lnSpc>
                          <a:spcPct val="150000"/>
                        </a:lnSpc>
                      </a:pPr>
                      <a:r>
                        <a:rPr lang="en-GB" sz="1200">
                          <a:solidFill>
                            <a:schemeClr val="tx1"/>
                          </a:solidFill>
                        </a:rPr>
                        <a:t>3</a:t>
                      </a:r>
                    </a:p>
                    <a:p>
                      <a:pPr>
                        <a:lnSpc>
                          <a:spcPct val="150000"/>
                        </a:lnSpc>
                      </a:pPr>
                      <a:r>
                        <a:rPr lang="en-GB" sz="1200">
                          <a:solidFill>
                            <a:schemeClr val="tx1"/>
                          </a:solidFill>
                        </a:rPr>
                        <a:t>4</a:t>
                      </a:r>
                    </a:p>
                    <a:p>
                      <a:pPr>
                        <a:lnSpc>
                          <a:spcPct val="150000"/>
                        </a:lnSpc>
                      </a:pPr>
                      <a:r>
                        <a:rPr lang="en-GB" sz="1200">
                          <a:solidFill>
                            <a:schemeClr val="tx1"/>
                          </a:solidFill>
                        </a:rPr>
                        <a:t>5</a:t>
                      </a:r>
                    </a:p>
                    <a:p>
                      <a:pPr>
                        <a:lnSpc>
                          <a:spcPct val="150000"/>
                        </a:lnSpc>
                      </a:pPr>
                      <a:r>
                        <a:rPr lang="en-GB" sz="1200">
                          <a:solidFill>
                            <a:schemeClr val="tx1"/>
                          </a:solidFill>
                        </a:rPr>
                        <a:t>6</a:t>
                      </a:r>
                    </a:p>
                    <a:p>
                      <a:pPr>
                        <a:lnSpc>
                          <a:spcPct val="150000"/>
                        </a:lnSpc>
                      </a:pPr>
                      <a:r>
                        <a:rPr lang="en-GB" sz="1200">
                          <a:solidFill>
                            <a:schemeClr val="tx1"/>
                          </a:solidFill>
                        </a:rPr>
                        <a:t>7</a:t>
                      </a:r>
                    </a:p>
                    <a:p>
                      <a:pPr>
                        <a:lnSpc>
                          <a:spcPct val="150000"/>
                        </a:lnSpc>
                      </a:pPr>
                      <a:r>
                        <a:rPr lang="en-GB" sz="1200">
                          <a:solidFill>
                            <a:schemeClr val="tx1"/>
                          </a:solidFill>
                        </a:rPr>
                        <a:t>8</a:t>
                      </a:r>
                    </a:p>
                    <a:p>
                      <a:pPr>
                        <a:lnSpc>
                          <a:spcPct val="150000"/>
                        </a:lnSpc>
                      </a:pPr>
                      <a:r>
                        <a:rPr lang="en-GB" sz="1200">
                          <a:solidFill>
                            <a:schemeClr val="tx1"/>
                          </a:solidFill>
                        </a:rPr>
                        <a:t>9</a:t>
                      </a:r>
                    </a:p>
                    <a:p>
                      <a:pPr>
                        <a:lnSpc>
                          <a:spcPct val="150000"/>
                        </a:lnSpc>
                      </a:pPr>
                      <a:r>
                        <a:rPr lang="en-GB" sz="1200">
                          <a:solidFill>
                            <a:schemeClr val="tx1"/>
                          </a:solidFill>
                        </a:rPr>
                        <a:t>10</a:t>
                      </a:r>
                    </a:p>
                    <a:p>
                      <a:pPr>
                        <a:lnSpc>
                          <a:spcPct val="150000"/>
                        </a:lnSpc>
                      </a:pPr>
                      <a:r>
                        <a:rPr lang="en-GB" sz="1200">
                          <a:solidFill>
                            <a:schemeClr val="tx1"/>
                          </a:solidFill>
                        </a:rPr>
                        <a:t>11</a:t>
                      </a:r>
                    </a:p>
                    <a:p>
                      <a:pPr>
                        <a:lnSpc>
                          <a:spcPct val="150000"/>
                        </a:lnSpc>
                      </a:pPr>
                      <a:r>
                        <a:rPr lang="en-GB" sz="1200">
                          <a:solidFill>
                            <a:schemeClr val="tx1"/>
                          </a:solidFill>
                        </a:rPr>
                        <a:t>12</a:t>
                      </a:r>
                    </a:p>
                    <a:p>
                      <a:pPr>
                        <a:lnSpc>
                          <a:spcPct val="150000"/>
                        </a:lnSpc>
                      </a:pPr>
                      <a:r>
                        <a:rPr lang="en-GB" sz="1200">
                          <a:solidFill>
                            <a:schemeClr val="tx1"/>
                          </a:solidFill>
                        </a:rPr>
                        <a:t>13</a:t>
                      </a:r>
                    </a:p>
                    <a:p>
                      <a:pPr>
                        <a:lnSpc>
                          <a:spcPct val="150000"/>
                        </a:lnSpc>
                      </a:pPr>
                      <a:r>
                        <a:rPr lang="en-GB" sz="1200">
                          <a:solidFill>
                            <a:schemeClr val="tx1"/>
                          </a:solidFill>
                        </a:rPr>
                        <a:t>14</a:t>
                      </a:r>
                    </a:p>
                    <a:p>
                      <a:pPr>
                        <a:lnSpc>
                          <a:spcPct val="150000"/>
                        </a:lnSpc>
                      </a:pPr>
                      <a:r>
                        <a:rPr lang="en-GB" sz="1200">
                          <a:solidFill>
                            <a:schemeClr val="tx1"/>
                          </a:solidFill>
                        </a:rPr>
                        <a:t>15</a:t>
                      </a:r>
                    </a:p>
                    <a:p>
                      <a:pPr>
                        <a:lnSpc>
                          <a:spcPct val="150000"/>
                        </a:lnSpc>
                      </a:pPr>
                      <a:r>
                        <a:rPr lang="en-GB" sz="1200">
                          <a:solidFill>
                            <a:schemeClr val="tx1"/>
                          </a:solidFill>
                        </a:rPr>
                        <a:t>16</a:t>
                      </a:r>
                    </a:p>
                    <a:p>
                      <a:pPr>
                        <a:lnSpc>
                          <a:spcPct val="150000"/>
                        </a:lnSpc>
                      </a:pPr>
                      <a:r>
                        <a:rPr lang="en-GB" sz="1200">
                          <a:solidFill>
                            <a:schemeClr val="tx1"/>
                          </a:solidFill>
                        </a:rPr>
                        <a:t>17</a:t>
                      </a:r>
                    </a:p>
                    <a:p>
                      <a:pPr>
                        <a:lnSpc>
                          <a:spcPct val="150000"/>
                        </a:lnSpc>
                      </a:pPr>
                      <a:r>
                        <a:rPr lang="en-GB" sz="1200">
                          <a:solidFill>
                            <a:schemeClr val="tx1"/>
                          </a:solidFill>
                        </a:rPr>
                        <a:t>18</a:t>
                      </a:r>
                    </a:p>
                    <a:p>
                      <a:pPr>
                        <a:lnSpc>
                          <a:spcPct val="150000"/>
                        </a:lnSpc>
                      </a:pPr>
                      <a:r>
                        <a:rPr lang="en-GB" sz="1200">
                          <a:solidFill>
                            <a:schemeClr val="tx1"/>
                          </a:solidFill>
                        </a:rPr>
                        <a:t>19</a:t>
                      </a:r>
                    </a:p>
                    <a:p>
                      <a:pPr>
                        <a:lnSpc>
                          <a:spcPct val="150000"/>
                        </a:lnSpc>
                      </a:pPr>
                      <a:r>
                        <a:rPr lang="en-GB" sz="1200">
                          <a:solidFill>
                            <a:schemeClr val="tx1"/>
                          </a:solidFill>
                        </a:rPr>
                        <a:t>20</a:t>
                      </a:r>
                    </a:p>
                    <a:p>
                      <a:pPr>
                        <a:lnSpc>
                          <a:spcPct val="150000"/>
                        </a:lnSpc>
                      </a:pPr>
                      <a:r>
                        <a:rPr lang="en-GB" sz="1200">
                          <a:solidFill>
                            <a:schemeClr val="tx1"/>
                          </a:solidFill>
                        </a:rPr>
                        <a:t>21</a:t>
                      </a:r>
                    </a:p>
                    <a:p>
                      <a:pPr>
                        <a:lnSpc>
                          <a:spcPct val="150000"/>
                        </a:lnSpc>
                      </a:pPr>
                      <a:r>
                        <a:rPr lang="en-GB" sz="1200">
                          <a:solidFill>
                            <a:schemeClr val="tx1"/>
                          </a:solidFill>
                        </a:rPr>
                        <a:t>22</a:t>
                      </a:r>
                    </a:p>
                    <a:p>
                      <a:pPr>
                        <a:lnSpc>
                          <a:spcPct val="150000"/>
                        </a:lnSpc>
                      </a:pPr>
                      <a:r>
                        <a:rPr lang="en-GB" sz="1200">
                          <a:solidFill>
                            <a:schemeClr val="tx1"/>
                          </a:solidFill>
                        </a:rPr>
                        <a:t>23</a:t>
                      </a:r>
                    </a:p>
                    <a:p>
                      <a:pPr>
                        <a:lnSpc>
                          <a:spcPct val="150000"/>
                        </a:lnSpc>
                      </a:pPr>
                      <a:r>
                        <a:rPr lang="en-GB" sz="1200">
                          <a:solidFill>
                            <a:schemeClr val="tx1"/>
                          </a:solidFill>
                        </a:rPr>
                        <a:t>24</a:t>
                      </a:r>
                    </a:p>
                    <a:p>
                      <a:pPr>
                        <a:lnSpc>
                          <a:spcPct val="150000"/>
                        </a:lnSpc>
                      </a:pPr>
                      <a:r>
                        <a:rPr lang="en-GB" sz="1200">
                          <a:solidFill>
                            <a:schemeClr val="tx1"/>
                          </a:solidFill>
                        </a:rPr>
                        <a:t>25</a:t>
                      </a:r>
                    </a:p>
                    <a:p>
                      <a:pPr>
                        <a:lnSpc>
                          <a:spcPct val="150000"/>
                        </a:lnSpc>
                      </a:pPr>
                      <a:r>
                        <a:rPr lang="en-GB" sz="1200">
                          <a:solidFill>
                            <a:schemeClr val="tx1"/>
                          </a:solidFill>
                        </a:rPr>
                        <a:t>26</a:t>
                      </a:r>
                    </a:p>
                    <a:p>
                      <a:pPr>
                        <a:lnSpc>
                          <a:spcPct val="150000"/>
                        </a:lnSpc>
                      </a:pPr>
                      <a:r>
                        <a:rPr lang="en-GB" sz="1200">
                          <a:solidFill>
                            <a:schemeClr val="tx1"/>
                          </a:solidFill>
                        </a:rPr>
                        <a:t>27</a:t>
                      </a:r>
                    </a:p>
                    <a:p>
                      <a:pPr>
                        <a:lnSpc>
                          <a:spcPct val="150000"/>
                        </a:lnSpc>
                      </a:pPr>
                      <a:r>
                        <a:rPr lang="en-GB" sz="1200">
                          <a:solidFill>
                            <a:schemeClr val="tx1"/>
                          </a:solidFill>
                        </a:rPr>
                        <a:t>28</a:t>
                      </a:r>
                    </a:p>
                    <a:p>
                      <a:pPr>
                        <a:lnSpc>
                          <a:spcPct val="150000"/>
                        </a:lnSpc>
                      </a:pPr>
                      <a:r>
                        <a:rPr lang="en-GB" sz="1200">
                          <a:solidFill>
                            <a:schemeClr val="tx1"/>
                          </a:solidFill>
                        </a:rPr>
                        <a:t>29</a:t>
                      </a:r>
                    </a:p>
                    <a:p>
                      <a:pPr>
                        <a:lnSpc>
                          <a:spcPct val="150000"/>
                        </a:lnSpc>
                      </a:pPr>
                      <a:r>
                        <a:rPr lang="en-GB" sz="120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dirty="0">
                          <a:solidFill>
                            <a:schemeClr val="tx1"/>
                          </a:solidFill>
                        </a:rPr>
                        <a:t>Electromagnetic waves</a:t>
                      </a:r>
                    </a:p>
                    <a:p>
                      <a:pPr>
                        <a:lnSpc>
                          <a:spcPct val="150000"/>
                        </a:lnSpc>
                      </a:pPr>
                      <a:r>
                        <a:rPr lang="en-GB" sz="1200" b="0" dirty="0">
                          <a:solidFill>
                            <a:schemeClr val="tx1"/>
                          </a:solidFill>
                        </a:rPr>
                        <a:t>Electromagnetic waves are transverse waves. Their vibrations or  oscillations are changes in electrical and magnetic fields at right angles to the direction of wave travel.</a:t>
                      </a:r>
                    </a:p>
                    <a:p>
                      <a:pPr>
                        <a:lnSpc>
                          <a:spcPct val="150000"/>
                        </a:lnSpc>
                      </a:pPr>
                      <a:r>
                        <a:rPr lang="en-GB" sz="1200" b="0" dirty="0">
                          <a:solidFill>
                            <a:schemeClr val="tx1"/>
                          </a:solidFill>
                        </a:rPr>
                        <a:t>All electromagnetic waves: </a:t>
                      </a:r>
                    </a:p>
                    <a:p>
                      <a:pPr marL="171450" indent="-171450">
                        <a:lnSpc>
                          <a:spcPct val="150000"/>
                        </a:lnSpc>
                        <a:buFont typeface="Arial" panose="020B0604020202020204" pitchFamily="34" charset="0"/>
                        <a:buChar char="•"/>
                      </a:pPr>
                      <a:r>
                        <a:rPr lang="en-GB" sz="1200" b="0" dirty="0">
                          <a:solidFill>
                            <a:schemeClr val="tx1"/>
                          </a:solidFill>
                        </a:rPr>
                        <a:t>transfer energy as radiation from the source of the waves to an absorber </a:t>
                      </a:r>
                    </a:p>
                    <a:p>
                      <a:pPr marL="171450" indent="-171450">
                        <a:lnSpc>
                          <a:spcPct val="150000"/>
                        </a:lnSpc>
                        <a:buFont typeface="Arial" panose="020B0604020202020204" pitchFamily="34" charset="0"/>
                        <a:buChar char="•"/>
                      </a:pPr>
                      <a:r>
                        <a:rPr lang="en-GB" sz="1200" b="0" dirty="0">
                          <a:solidFill>
                            <a:schemeClr val="tx1"/>
                          </a:solidFill>
                        </a:rPr>
                        <a:t>can travel through a vacuum such as in space </a:t>
                      </a:r>
                    </a:p>
                    <a:p>
                      <a:pPr marL="171450" indent="-171450">
                        <a:lnSpc>
                          <a:spcPct val="150000"/>
                        </a:lnSpc>
                        <a:buFont typeface="Arial" panose="020B0604020202020204" pitchFamily="34" charset="0"/>
                        <a:buChar char="•"/>
                      </a:pPr>
                      <a:r>
                        <a:rPr lang="en-GB" sz="1200" b="0" dirty="0">
                          <a:solidFill>
                            <a:schemeClr val="tx1"/>
                          </a:solidFill>
                        </a:rPr>
                        <a:t>travel at the same speed through a vacuum or the air</a:t>
                      </a:r>
                    </a:p>
                    <a:p>
                      <a:pPr>
                        <a:lnSpc>
                          <a:spcPct val="150000"/>
                        </a:lnSpc>
                      </a:pPr>
                      <a:r>
                        <a:rPr lang="en-GB" sz="1200" b="0" dirty="0">
                          <a:solidFill>
                            <a:schemeClr val="tx1"/>
                          </a:solidFill>
                        </a:rPr>
                        <a:t>Electromagnetic waves travel at 300 million metres per second (m/s) through a vacuum.</a:t>
                      </a:r>
                    </a:p>
                    <a:p>
                      <a:pPr>
                        <a:lnSpc>
                          <a:spcPct val="150000"/>
                        </a:lnSpc>
                      </a:pPr>
                      <a:r>
                        <a:rPr lang="en-GB" sz="1200" b="1" dirty="0">
                          <a:solidFill>
                            <a:schemeClr val="tx1"/>
                          </a:solidFill>
                        </a:rPr>
                        <a:t>Electromagnetic spectrum</a:t>
                      </a:r>
                    </a:p>
                    <a:p>
                      <a:pPr>
                        <a:lnSpc>
                          <a:spcPct val="150000"/>
                        </a:lnSpc>
                      </a:pPr>
                      <a:r>
                        <a:rPr lang="en-GB" sz="1200" b="0" dirty="0">
                          <a:solidFill>
                            <a:schemeClr val="tx1"/>
                          </a:solidFill>
                        </a:rPr>
                        <a:t>Electromagnetic waves form a continuous spectrum of waves. This includes:</a:t>
                      </a:r>
                    </a:p>
                    <a:p>
                      <a:pPr marL="171450" indent="-171450">
                        <a:lnSpc>
                          <a:spcPct val="150000"/>
                        </a:lnSpc>
                        <a:buFont typeface="Arial" panose="020B0604020202020204" pitchFamily="34" charset="0"/>
                        <a:buChar char="•"/>
                      </a:pPr>
                      <a:r>
                        <a:rPr lang="en-GB" sz="1200" b="0" dirty="0">
                          <a:solidFill>
                            <a:schemeClr val="tx1"/>
                          </a:solidFill>
                        </a:rPr>
                        <a:t>waves with a very short wavelength. high frequency and high energy</a:t>
                      </a:r>
                    </a:p>
                    <a:p>
                      <a:pPr marL="171450" indent="-171450">
                        <a:lnSpc>
                          <a:spcPct val="150000"/>
                        </a:lnSpc>
                        <a:buFont typeface="Arial" panose="020B0604020202020204" pitchFamily="34" charset="0"/>
                        <a:buChar char="•"/>
                      </a:pPr>
                      <a:r>
                        <a:rPr lang="en-GB" sz="1200" b="0" dirty="0">
                          <a:solidFill>
                            <a:schemeClr val="tx1"/>
                          </a:solidFill>
                        </a:rPr>
                        <a:t>waves with a very long wavelength, low frequency and low energy</a:t>
                      </a:r>
                    </a:p>
                    <a:p>
                      <a:pPr>
                        <a:lnSpc>
                          <a:spcPct val="150000"/>
                        </a:lnSpc>
                      </a:pPr>
                      <a:r>
                        <a:rPr lang="en-GB" sz="1200" b="0" dirty="0">
                          <a:solidFill>
                            <a:schemeClr val="tx1"/>
                          </a:solidFill>
                        </a:rPr>
                        <a:t>Electromagnetic waves can be separated into seven distinct groups in the spectrum.</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r>
                        <a:rPr lang="en-GB" sz="1200" b="0" dirty="0">
                          <a:solidFill>
                            <a:schemeClr val="tx1"/>
                          </a:solidFill>
                        </a:rPr>
                        <a:t>Each group contains a range of frequencies. For example, visible light contains all the frequencies that can be detected by the human eye:</a:t>
                      </a:r>
                    </a:p>
                    <a:p>
                      <a:pPr marL="171450" indent="-171450">
                        <a:lnSpc>
                          <a:spcPct val="150000"/>
                        </a:lnSpc>
                        <a:buFont typeface="Arial" panose="020B0604020202020204" pitchFamily="34" charset="0"/>
                        <a:buChar char="•"/>
                      </a:pPr>
                      <a:r>
                        <a:rPr lang="en-GB" sz="1200" b="0" dirty="0">
                          <a:solidFill>
                            <a:schemeClr val="tx1"/>
                          </a:solidFill>
                        </a:rPr>
                        <a:t>red light has the lowest frequencies of visible light</a:t>
                      </a:r>
                    </a:p>
                    <a:p>
                      <a:pPr marL="171450" indent="-171450">
                        <a:lnSpc>
                          <a:spcPct val="150000"/>
                        </a:lnSpc>
                        <a:buFont typeface="Arial" panose="020B0604020202020204" pitchFamily="34" charset="0"/>
                        <a:buChar char="•"/>
                      </a:pPr>
                      <a:r>
                        <a:rPr lang="en-GB" sz="1200" b="0" dirty="0">
                          <a:solidFill>
                            <a:schemeClr val="tx1"/>
                          </a:solidFill>
                        </a:rPr>
                        <a:t>violet light has the highest frequencies of visible light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descr="A diagram of a spectrum&#10;&#10;Description automatically generated">
            <a:extLst>
              <a:ext uri="{FF2B5EF4-FFF2-40B4-BE49-F238E27FC236}">
                <a16:creationId xmlns:a16="http://schemas.microsoft.com/office/drawing/2014/main" id="{66D25467-0B92-9EFA-0E38-F53F9A860F96}"/>
              </a:ext>
            </a:extLst>
          </p:cNvPr>
          <p:cNvPicPr>
            <a:picLocks noChangeAspect="1"/>
          </p:cNvPicPr>
          <p:nvPr/>
        </p:nvPicPr>
        <p:blipFill>
          <a:blip r:embed="rId2"/>
          <a:stretch>
            <a:fillRect/>
          </a:stretch>
        </p:blipFill>
        <p:spPr>
          <a:xfrm>
            <a:off x="774700" y="4188684"/>
            <a:ext cx="5654675" cy="1912078"/>
          </a:xfrm>
          <a:prstGeom prst="rect">
            <a:avLst/>
          </a:prstGeom>
        </p:spPr>
      </p:pic>
      <p:sp>
        <p:nvSpPr>
          <p:cNvPr id="3" name="Slide Number Placeholder 2">
            <a:extLst>
              <a:ext uri="{FF2B5EF4-FFF2-40B4-BE49-F238E27FC236}">
                <a16:creationId xmlns:a16="http://schemas.microsoft.com/office/drawing/2014/main" id="{C4C07141-822E-C23E-0971-2F3B0368F0C1}"/>
              </a:ext>
            </a:extLst>
          </p:cNvPr>
          <p:cNvSpPr>
            <a:spLocks noGrp="1"/>
          </p:cNvSpPr>
          <p:nvPr>
            <p:ph type="sldNum" sz="quarter" idx="12"/>
          </p:nvPr>
        </p:nvSpPr>
        <p:spPr/>
        <p:txBody>
          <a:bodyPr/>
          <a:lstStyle/>
          <a:p>
            <a:fld id="{A49C798E-A141-4728-B2C1-C020555BD9EF}" type="slidenum">
              <a:rPr lang="en-GB" smtClean="0"/>
              <a:t>64</a:t>
            </a:fld>
            <a:endParaRPr lang="en-GB"/>
          </a:p>
        </p:txBody>
      </p:sp>
    </p:spTree>
    <p:extLst>
      <p:ext uri="{BB962C8B-B14F-4D97-AF65-F5344CB8AC3E}">
        <p14:creationId xmlns:p14="http://schemas.microsoft.com/office/powerpoint/2010/main" val="19012679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a:solidFill>
                            <a:schemeClr val="tx1"/>
                          </a:solidFill>
                        </a:rPr>
                        <a:t>1</a:t>
                      </a:r>
                    </a:p>
                    <a:p>
                      <a:pPr>
                        <a:lnSpc>
                          <a:spcPct val="150000"/>
                        </a:lnSpc>
                      </a:pPr>
                      <a:r>
                        <a:rPr lang="en-GB" sz="1200">
                          <a:solidFill>
                            <a:schemeClr val="tx1"/>
                          </a:solidFill>
                        </a:rPr>
                        <a:t>2</a:t>
                      </a:r>
                    </a:p>
                    <a:p>
                      <a:pPr>
                        <a:lnSpc>
                          <a:spcPct val="150000"/>
                        </a:lnSpc>
                      </a:pPr>
                      <a:r>
                        <a:rPr lang="en-GB" sz="1200">
                          <a:solidFill>
                            <a:schemeClr val="tx1"/>
                          </a:solidFill>
                        </a:rPr>
                        <a:t>3</a:t>
                      </a:r>
                    </a:p>
                    <a:p>
                      <a:pPr>
                        <a:lnSpc>
                          <a:spcPct val="150000"/>
                        </a:lnSpc>
                      </a:pPr>
                      <a:r>
                        <a:rPr lang="en-GB" sz="1200">
                          <a:solidFill>
                            <a:schemeClr val="tx1"/>
                          </a:solidFill>
                        </a:rPr>
                        <a:t>4</a:t>
                      </a:r>
                    </a:p>
                    <a:p>
                      <a:pPr>
                        <a:lnSpc>
                          <a:spcPct val="150000"/>
                        </a:lnSpc>
                      </a:pPr>
                      <a:r>
                        <a:rPr lang="en-GB" sz="1200">
                          <a:solidFill>
                            <a:schemeClr val="tx1"/>
                          </a:solidFill>
                        </a:rPr>
                        <a:t>5</a:t>
                      </a:r>
                    </a:p>
                    <a:p>
                      <a:pPr>
                        <a:lnSpc>
                          <a:spcPct val="150000"/>
                        </a:lnSpc>
                      </a:pPr>
                      <a:r>
                        <a:rPr lang="en-GB" sz="1200">
                          <a:solidFill>
                            <a:schemeClr val="tx1"/>
                          </a:solidFill>
                        </a:rPr>
                        <a:t>6</a:t>
                      </a:r>
                    </a:p>
                    <a:p>
                      <a:pPr>
                        <a:lnSpc>
                          <a:spcPct val="150000"/>
                        </a:lnSpc>
                      </a:pPr>
                      <a:r>
                        <a:rPr lang="en-GB" sz="1200">
                          <a:solidFill>
                            <a:schemeClr val="tx1"/>
                          </a:solidFill>
                        </a:rPr>
                        <a:t>7</a:t>
                      </a:r>
                    </a:p>
                    <a:p>
                      <a:pPr>
                        <a:lnSpc>
                          <a:spcPct val="150000"/>
                        </a:lnSpc>
                      </a:pPr>
                      <a:r>
                        <a:rPr lang="en-GB" sz="1200">
                          <a:solidFill>
                            <a:schemeClr val="tx1"/>
                          </a:solidFill>
                        </a:rPr>
                        <a:t>8</a:t>
                      </a:r>
                    </a:p>
                    <a:p>
                      <a:pPr>
                        <a:lnSpc>
                          <a:spcPct val="150000"/>
                        </a:lnSpc>
                      </a:pPr>
                      <a:r>
                        <a:rPr lang="en-GB" sz="1200">
                          <a:solidFill>
                            <a:schemeClr val="tx1"/>
                          </a:solidFill>
                        </a:rPr>
                        <a:t>9</a:t>
                      </a:r>
                    </a:p>
                    <a:p>
                      <a:pPr>
                        <a:lnSpc>
                          <a:spcPct val="150000"/>
                        </a:lnSpc>
                      </a:pPr>
                      <a:r>
                        <a:rPr lang="en-GB" sz="1200">
                          <a:solidFill>
                            <a:schemeClr val="tx1"/>
                          </a:solidFill>
                        </a:rPr>
                        <a:t>10</a:t>
                      </a:r>
                    </a:p>
                    <a:p>
                      <a:pPr>
                        <a:lnSpc>
                          <a:spcPct val="150000"/>
                        </a:lnSpc>
                      </a:pPr>
                      <a:r>
                        <a:rPr lang="en-GB" sz="1200">
                          <a:solidFill>
                            <a:schemeClr val="tx1"/>
                          </a:solidFill>
                        </a:rPr>
                        <a:t>11</a:t>
                      </a:r>
                    </a:p>
                    <a:p>
                      <a:pPr>
                        <a:lnSpc>
                          <a:spcPct val="150000"/>
                        </a:lnSpc>
                      </a:pPr>
                      <a:r>
                        <a:rPr lang="en-GB" sz="1200">
                          <a:solidFill>
                            <a:schemeClr val="tx1"/>
                          </a:solidFill>
                        </a:rPr>
                        <a:t>12</a:t>
                      </a:r>
                    </a:p>
                    <a:p>
                      <a:pPr>
                        <a:lnSpc>
                          <a:spcPct val="150000"/>
                        </a:lnSpc>
                      </a:pPr>
                      <a:r>
                        <a:rPr lang="en-GB" sz="1200">
                          <a:solidFill>
                            <a:schemeClr val="tx1"/>
                          </a:solidFill>
                        </a:rPr>
                        <a:t>13</a:t>
                      </a:r>
                    </a:p>
                    <a:p>
                      <a:pPr>
                        <a:lnSpc>
                          <a:spcPct val="150000"/>
                        </a:lnSpc>
                      </a:pPr>
                      <a:r>
                        <a:rPr lang="en-GB" sz="1200">
                          <a:solidFill>
                            <a:schemeClr val="tx1"/>
                          </a:solidFill>
                        </a:rPr>
                        <a:t>14</a:t>
                      </a:r>
                    </a:p>
                    <a:p>
                      <a:pPr>
                        <a:lnSpc>
                          <a:spcPct val="150000"/>
                        </a:lnSpc>
                      </a:pPr>
                      <a:r>
                        <a:rPr lang="en-GB" sz="1200">
                          <a:solidFill>
                            <a:schemeClr val="tx1"/>
                          </a:solidFill>
                        </a:rPr>
                        <a:t>15</a:t>
                      </a:r>
                    </a:p>
                    <a:p>
                      <a:pPr>
                        <a:lnSpc>
                          <a:spcPct val="150000"/>
                        </a:lnSpc>
                      </a:pPr>
                      <a:r>
                        <a:rPr lang="en-GB" sz="1200">
                          <a:solidFill>
                            <a:schemeClr val="tx1"/>
                          </a:solidFill>
                        </a:rPr>
                        <a:t>16</a:t>
                      </a:r>
                    </a:p>
                    <a:p>
                      <a:pPr>
                        <a:lnSpc>
                          <a:spcPct val="150000"/>
                        </a:lnSpc>
                      </a:pPr>
                      <a:r>
                        <a:rPr lang="en-GB" sz="1200">
                          <a:solidFill>
                            <a:schemeClr val="tx1"/>
                          </a:solidFill>
                        </a:rPr>
                        <a:t>17</a:t>
                      </a:r>
                    </a:p>
                    <a:p>
                      <a:pPr>
                        <a:lnSpc>
                          <a:spcPct val="150000"/>
                        </a:lnSpc>
                      </a:pPr>
                      <a:r>
                        <a:rPr lang="en-GB" sz="1200">
                          <a:solidFill>
                            <a:schemeClr val="tx1"/>
                          </a:solidFill>
                        </a:rPr>
                        <a:t>18</a:t>
                      </a:r>
                    </a:p>
                    <a:p>
                      <a:pPr>
                        <a:lnSpc>
                          <a:spcPct val="150000"/>
                        </a:lnSpc>
                      </a:pPr>
                      <a:r>
                        <a:rPr lang="en-GB" sz="1200">
                          <a:solidFill>
                            <a:schemeClr val="tx1"/>
                          </a:solidFill>
                        </a:rPr>
                        <a:t>19</a:t>
                      </a:r>
                    </a:p>
                    <a:p>
                      <a:pPr>
                        <a:lnSpc>
                          <a:spcPct val="150000"/>
                        </a:lnSpc>
                      </a:pPr>
                      <a:r>
                        <a:rPr lang="en-GB" sz="1200">
                          <a:solidFill>
                            <a:schemeClr val="tx1"/>
                          </a:solidFill>
                        </a:rPr>
                        <a:t>20</a:t>
                      </a:r>
                    </a:p>
                    <a:p>
                      <a:pPr>
                        <a:lnSpc>
                          <a:spcPct val="150000"/>
                        </a:lnSpc>
                      </a:pPr>
                      <a:r>
                        <a:rPr lang="en-GB" sz="1200">
                          <a:solidFill>
                            <a:schemeClr val="tx1"/>
                          </a:solidFill>
                        </a:rPr>
                        <a:t>21</a:t>
                      </a:r>
                    </a:p>
                    <a:p>
                      <a:pPr>
                        <a:lnSpc>
                          <a:spcPct val="150000"/>
                        </a:lnSpc>
                      </a:pPr>
                      <a:r>
                        <a:rPr lang="en-GB" sz="1200">
                          <a:solidFill>
                            <a:schemeClr val="tx1"/>
                          </a:solidFill>
                        </a:rPr>
                        <a:t>22</a:t>
                      </a:r>
                    </a:p>
                    <a:p>
                      <a:pPr>
                        <a:lnSpc>
                          <a:spcPct val="150000"/>
                        </a:lnSpc>
                      </a:pPr>
                      <a:r>
                        <a:rPr lang="en-GB" sz="1200">
                          <a:solidFill>
                            <a:schemeClr val="tx1"/>
                          </a:solidFill>
                        </a:rPr>
                        <a:t>23</a:t>
                      </a:r>
                    </a:p>
                    <a:p>
                      <a:pPr>
                        <a:lnSpc>
                          <a:spcPct val="150000"/>
                        </a:lnSpc>
                      </a:pPr>
                      <a:r>
                        <a:rPr lang="en-GB" sz="1200">
                          <a:solidFill>
                            <a:schemeClr val="tx1"/>
                          </a:solidFill>
                        </a:rPr>
                        <a:t>24</a:t>
                      </a:r>
                    </a:p>
                    <a:p>
                      <a:pPr>
                        <a:lnSpc>
                          <a:spcPct val="150000"/>
                        </a:lnSpc>
                      </a:pPr>
                      <a:r>
                        <a:rPr lang="en-GB" sz="1200">
                          <a:solidFill>
                            <a:schemeClr val="tx1"/>
                          </a:solidFill>
                        </a:rPr>
                        <a:t>25</a:t>
                      </a:r>
                    </a:p>
                    <a:p>
                      <a:pPr>
                        <a:lnSpc>
                          <a:spcPct val="150000"/>
                        </a:lnSpc>
                      </a:pPr>
                      <a:r>
                        <a:rPr lang="en-GB" sz="1200">
                          <a:solidFill>
                            <a:schemeClr val="tx1"/>
                          </a:solidFill>
                        </a:rPr>
                        <a:t>26</a:t>
                      </a:r>
                    </a:p>
                    <a:p>
                      <a:pPr>
                        <a:lnSpc>
                          <a:spcPct val="150000"/>
                        </a:lnSpc>
                      </a:pPr>
                      <a:r>
                        <a:rPr lang="en-GB" sz="1200">
                          <a:solidFill>
                            <a:schemeClr val="tx1"/>
                          </a:solidFill>
                        </a:rPr>
                        <a:t>27</a:t>
                      </a:r>
                    </a:p>
                    <a:p>
                      <a:pPr>
                        <a:lnSpc>
                          <a:spcPct val="150000"/>
                        </a:lnSpc>
                      </a:pPr>
                      <a:r>
                        <a:rPr lang="en-GB" sz="1200">
                          <a:solidFill>
                            <a:schemeClr val="tx1"/>
                          </a:solidFill>
                        </a:rPr>
                        <a:t>28</a:t>
                      </a:r>
                    </a:p>
                    <a:p>
                      <a:pPr>
                        <a:lnSpc>
                          <a:spcPct val="150000"/>
                        </a:lnSpc>
                      </a:pPr>
                      <a:r>
                        <a:rPr lang="en-GB" sz="1200">
                          <a:solidFill>
                            <a:schemeClr val="tx1"/>
                          </a:solidFill>
                        </a:rPr>
                        <a:t>29</a:t>
                      </a:r>
                    </a:p>
                    <a:p>
                      <a:pPr>
                        <a:lnSpc>
                          <a:spcPct val="150000"/>
                        </a:lnSpc>
                      </a:pPr>
                      <a:r>
                        <a:rPr lang="en-GB" sz="120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none" dirty="0">
                          <a:solidFill>
                            <a:schemeClr val="tx1"/>
                          </a:solidFill>
                        </a:rPr>
                        <a:t>Behaviour and uses of electromagnetic waves</a:t>
                      </a:r>
                    </a:p>
                    <a:p>
                      <a:pPr>
                        <a:lnSpc>
                          <a:spcPct val="150000"/>
                        </a:lnSpc>
                      </a:pPr>
                      <a:r>
                        <a:rPr lang="en-GB" sz="1200" b="0" u="none" dirty="0">
                          <a:solidFill>
                            <a:schemeClr val="tx1"/>
                          </a:solidFill>
                        </a:rPr>
                        <a:t>The behaviour of an electromagnetic wave in a substance depends on its frequency. The differing behaviours of different groups in the electromagnetic spectrum make them suitable for a range of uses.</a:t>
                      </a:r>
                    </a:p>
                    <a:p>
                      <a:pPr>
                        <a:lnSpc>
                          <a:spcPct val="150000"/>
                        </a:lnSpc>
                      </a:pPr>
                      <a:r>
                        <a:rPr lang="en-GB" sz="1200" b="1" u="none" dirty="0">
                          <a:solidFill>
                            <a:schemeClr val="tx1"/>
                          </a:solidFill>
                        </a:rPr>
                        <a:t>Radio waves</a:t>
                      </a:r>
                    </a:p>
                    <a:p>
                      <a:pPr>
                        <a:lnSpc>
                          <a:spcPct val="150000"/>
                        </a:lnSpc>
                      </a:pPr>
                      <a:r>
                        <a:rPr lang="en-GB" sz="1200" b="0" u="none" dirty="0">
                          <a:solidFill>
                            <a:schemeClr val="tx1"/>
                          </a:solidFill>
                        </a:rPr>
                        <a:t>Radio waves are used for communication such as television and radio.</a:t>
                      </a:r>
                    </a:p>
                    <a:p>
                      <a:pPr>
                        <a:lnSpc>
                          <a:spcPct val="150000"/>
                        </a:lnSpc>
                      </a:pPr>
                      <a:r>
                        <a:rPr lang="en-GB" sz="1200" b="1" i="0" u="none" dirty="0">
                          <a:solidFill>
                            <a:schemeClr val="tx1"/>
                          </a:solidFill>
                        </a:rPr>
                        <a:t>Radio waves - Higher</a:t>
                      </a:r>
                    </a:p>
                    <a:p>
                      <a:pPr>
                        <a:lnSpc>
                          <a:spcPct val="150000"/>
                        </a:lnSpc>
                      </a:pPr>
                      <a:r>
                        <a:rPr lang="en-GB" sz="1200" b="0" u="none" dirty="0">
                          <a:solidFill>
                            <a:schemeClr val="tx1"/>
                          </a:solidFill>
                        </a:rPr>
                        <a:t>Radio waves are transmitted easily through air. They do not cause damage if absorbed by the human body, and they can be reflected to change their direction. These properties make them ideal for communications.</a:t>
                      </a:r>
                    </a:p>
                    <a:p>
                      <a:pPr>
                        <a:lnSpc>
                          <a:spcPct val="150000"/>
                        </a:lnSpc>
                      </a:pPr>
                      <a:r>
                        <a:rPr lang="en-GB" sz="1200" b="0" u="none" dirty="0">
                          <a:solidFill>
                            <a:schemeClr val="tx1"/>
                          </a:solidFill>
                        </a:rPr>
                        <a:t>Radio waves can be produced by oscillations in electrical circuits. When radio waves are absorbed by a conductor, they create an alternating current. This electrical current has the same frequency as the radio waves. Information is coded into the wave before transmission, which can then be decoded when the wave is received. Television and radio systems use this principle to broadcast information.</a:t>
                      </a:r>
                    </a:p>
                    <a:p>
                      <a:pPr>
                        <a:lnSpc>
                          <a:spcPct val="150000"/>
                        </a:lnSpc>
                      </a:pPr>
                      <a:r>
                        <a:rPr lang="en-GB" sz="1200" b="1" u="none" dirty="0">
                          <a:solidFill>
                            <a:schemeClr val="tx1"/>
                          </a:solidFill>
                        </a:rPr>
                        <a:t>Microwaves</a:t>
                      </a:r>
                    </a:p>
                    <a:p>
                      <a:pPr>
                        <a:lnSpc>
                          <a:spcPct val="150000"/>
                        </a:lnSpc>
                      </a:pPr>
                      <a:r>
                        <a:rPr lang="en-GB" sz="1200" b="0" u="none" dirty="0">
                          <a:solidFill>
                            <a:schemeClr val="tx1"/>
                          </a:solidFill>
                        </a:rPr>
                        <a:t>Microwaves are used for cooking food and for satellite communications.</a:t>
                      </a:r>
                    </a:p>
                    <a:p>
                      <a:pPr>
                        <a:lnSpc>
                          <a:spcPct val="150000"/>
                        </a:lnSpc>
                      </a:pPr>
                      <a:r>
                        <a:rPr lang="en-GB" sz="1200" b="1" u="none" dirty="0">
                          <a:solidFill>
                            <a:schemeClr val="tx1"/>
                          </a:solidFill>
                        </a:rPr>
                        <a:t>Microwaves - Higher</a:t>
                      </a:r>
                    </a:p>
                    <a:p>
                      <a:pPr>
                        <a:lnSpc>
                          <a:spcPct val="150000"/>
                        </a:lnSpc>
                      </a:pPr>
                      <a:r>
                        <a:rPr lang="en-GB" sz="1200" b="0" u="none" dirty="0">
                          <a:solidFill>
                            <a:schemeClr val="tx1"/>
                          </a:solidFill>
                        </a:rPr>
                        <a:t>High frequency microwaves have frequencies which are easily absorbed by molecules in food. The internal energy of the molecules increases when they absorb microwaves, which causes heating. Microwaves pass easily through the atmosphere, so they can pass between stations on Earth and satellites in orbit.</a:t>
                      </a:r>
                    </a:p>
                    <a:p>
                      <a:pPr>
                        <a:lnSpc>
                          <a:spcPct val="150000"/>
                        </a:lnSpc>
                      </a:pPr>
                      <a:r>
                        <a:rPr lang="en-GB" sz="1200" b="1" u="none" dirty="0">
                          <a:solidFill>
                            <a:schemeClr val="tx1"/>
                          </a:solidFill>
                        </a:rPr>
                        <a:t>Infrared</a:t>
                      </a:r>
                    </a:p>
                    <a:p>
                      <a:pPr>
                        <a:lnSpc>
                          <a:spcPct val="150000"/>
                        </a:lnSpc>
                      </a:pPr>
                      <a:r>
                        <a:rPr lang="en-GB" sz="1200" b="0" u="none" dirty="0">
                          <a:solidFill>
                            <a:schemeClr val="tx1"/>
                          </a:solidFill>
                        </a:rPr>
                        <a:t>Infrared light is used by electrical heaters, cookers for cooking food, and by infrared cameras which detect people in the dark.</a:t>
                      </a:r>
                    </a:p>
                    <a:p>
                      <a:pPr>
                        <a:lnSpc>
                          <a:spcPct val="150000"/>
                        </a:lnSpc>
                      </a:pPr>
                      <a:r>
                        <a:rPr lang="en-GB" sz="1200" b="1" u="none" dirty="0">
                          <a:solidFill>
                            <a:schemeClr val="tx1"/>
                          </a:solidFill>
                        </a:rPr>
                        <a:t>Infrared - Higher</a:t>
                      </a:r>
                    </a:p>
                    <a:p>
                      <a:pPr>
                        <a:lnSpc>
                          <a:spcPct val="150000"/>
                        </a:lnSpc>
                      </a:pPr>
                      <a:r>
                        <a:rPr lang="en-GB" sz="1200" b="0" u="none" dirty="0">
                          <a:solidFill>
                            <a:schemeClr val="tx1"/>
                          </a:solidFill>
                        </a:rPr>
                        <a:t>Infrared light has frequencies which are absorbed by some chemical bonds. The internal energy of the bonds increases when they absorb infrared light, which causes heating. This makes infrared light useful for electrical heaters and for cooking food. All objects emit infrared light. The human eye cannot see this light but infrared cameras can detect it. This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B58EF7AE-2D41-C104-1528-A9547112C70A}"/>
              </a:ext>
            </a:extLst>
          </p:cNvPr>
          <p:cNvSpPr>
            <a:spLocks noGrp="1"/>
          </p:cNvSpPr>
          <p:nvPr>
            <p:ph type="sldNum" sz="quarter" idx="12"/>
          </p:nvPr>
        </p:nvSpPr>
        <p:spPr/>
        <p:txBody>
          <a:bodyPr/>
          <a:lstStyle/>
          <a:p>
            <a:fld id="{A49C798E-A141-4728-B2C1-C020555BD9EF}" type="slidenum">
              <a:rPr lang="en-GB" smtClean="0"/>
              <a:t>65</a:t>
            </a:fld>
            <a:endParaRPr lang="en-GB"/>
          </a:p>
        </p:txBody>
      </p:sp>
    </p:spTree>
    <p:extLst>
      <p:ext uri="{BB962C8B-B14F-4D97-AF65-F5344CB8AC3E}">
        <p14:creationId xmlns:p14="http://schemas.microsoft.com/office/powerpoint/2010/main" val="5673012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a:solidFill>
                            <a:schemeClr val="tx1"/>
                          </a:solidFill>
                        </a:rPr>
                        <a:t>1</a:t>
                      </a:r>
                    </a:p>
                    <a:p>
                      <a:pPr>
                        <a:lnSpc>
                          <a:spcPct val="150000"/>
                        </a:lnSpc>
                      </a:pPr>
                      <a:r>
                        <a:rPr lang="en-GB" sz="1200">
                          <a:solidFill>
                            <a:schemeClr val="tx1"/>
                          </a:solidFill>
                        </a:rPr>
                        <a:t>2</a:t>
                      </a:r>
                    </a:p>
                    <a:p>
                      <a:pPr>
                        <a:lnSpc>
                          <a:spcPct val="150000"/>
                        </a:lnSpc>
                      </a:pPr>
                      <a:r>
                        <a:rPr lang="en-GB" sz="1200">
                          <a:solidFill>
                            <a:schemeClr val="tx1"/>
                          </a:solidFill>
                        </a:rPr>
                        <a:t>3</a:t>
                      </a:r>
                    </a:p>
                    <a:p>
                      <a:pPr>
                        <a:lnSpc>
                          <a:spcPct val="150000"/>
                        </a:lnSpc>
                      </a:pPr>
                      <a:r>
                        <a:rPr lang="en-GB" sz="1200">
                          <a:solidFill>
                            <a:schemeClr val="tx1"/>
                          </a:solidFill>
                        </a:rPr>
                        <a:t>4</a:t>
                      </a:r>
                    </a:p>
                    <a:p>
                      <a:pPr>
                        <a:lnSpc>
                          <a:spcPct val="150000"/>
                        </a:lnSpc>
                      </a:pPr>
                      <a:r>
                        <a:rPr lang="en-GB" sz="1200">
                          <a:solidFill>
                            <a:schemeClr val="tx1"/>
                          </a:solidFill>
                        </a:rPr>
                        <a:t>5</a:t>
                      </a:r>
                    </a:p>
                    <a:p>
                      <a:pPr>
                        <a:lnSpc>
                          <a:spcPct val="150000"/>
                        </a:lnSpc>
                      </a:pPr>
                      <a:r>
                        <a:rPr lang="en-GB" sz="1200">
                          <a:solidFill>
                            <a:schemeClr val="tx1"/>
                          </a:solidFill>
                        </a:rPr>
                        <a:t>6</a:t>
                      </a:r>
                    </a:p>
                    <a:p>
                      <a:pPr>
                        <a:lnSpc>
                          <a:spcPct val="150000"/>
                        </a:lnSpc>
                      </a:pPr>
                      <a:r>
                        <a:rPr lang="en-GB" sz="1200">
                          <a:solidFill>
                            <a:schemeClr val="tx1"/>
                          </a:solidFill>
                        </a:rPr>
                        <a:t>7</a:t>
                      </a:r>
                    </a:p>
                    <a:p>
                      <a:pPr>
                        <a:lnSpc>
                          <a:spcPct val="150000"/>
                        </a:lnSpc>
                      </a:pPr>
                      <a:r>
                        <a:rPr lang="en-GB" sz="1200">
                          <a:solidFill>
                            <a:schemeClr val="tx1"/>
                          </a:solidFill>
                        </a:rPr>
                        <a:t>8</a:t>
                      </a:r>
                    </a:p>
                    <a:p>
                      <a:pPr>
                        <a:lnSpc>
                          <a:spcPct val="150000"/>
                        </a:lnSpc>
                      </a:pPr>
                      <a:r>
                        <a:rPr lang="en-GB" sz="1200">
                          <a:solidFill>
                            <a:schemeClr val="tx1"/>
                          </a:solidFill>
                        </a:rPr>
                        <a:t>9</a:t>
                      </a:r>
                    </a:p>
                    <a:p>
                      <a:pPr>
                        <a:lnSpc>
                          <a:spcPct val="150000"/>
                        </a:lnSpc>
                      </a:pPr>
                      <a:r>
                        <a:rPr lang="en-GB" sz="1200">
                          <a:solidFill>
                            <a:schemeClr val="tx1"/>
                          </a:solidFill>
                        </a:rPr>
                        <a:t>10</a:t>
                      </a:r>
                    </a:p>
                    <a:p>
                      <a:pPr>
                        <a:lnSpc>
                          <a:spcPct val="150000"/>
                        </a:lnSpc>
                      </a:pPr>
                      <a:r>
                        <a:rPr lang="en-GB" sz="1200">
                          <a:solidFill>
                            <a:schemeClr val="tx1"/>
                          </a:solidFill>
                        </a:rPr>
                        <a:t>11</a:t>
                      </a:r>
                    </a:p>
                    <a:p>
                      <a:pPr>
                        <a:lnSpc>
                          <a:spcPct val="150000"/>
                        </a:lnSpc>
                      </a:pPr>
                      <a:r>
                        <a:rPr lang="en-GB" sz="1200">
                          <a:solidFill>
                            <a:schemeClr val="tx1"/>
                          </a:solidFill>
                        </a:rPr>
                        <a:t>12</a:t>
                      </a:r>
                    </a:p>
                    <a:p>
                      <a:pPr>
                        <a:lnSpc>
                          <a:spcPct val="150000"/>
                        </a:lnSpc>
                      </a:pPr>
                      <a:r>
                        <a:rPr lang="en-GB" sz="1200">
                          <a:solidFill>
                            <a:schemeClr val="tx1"/>
                          </a:solidFill>
                        </a:rPr>
                        <a:t>13</a:t>
                      </a:r>
                    </a:p>
                    <a:p>
                      <a:pPr>
                        <a:lnSpc>
                          <a:spcPct val="150000"/>
                        </a:lnSpc>
                      </a:pPr>
                      <a:r>
                        <a:rPr lang="en-GB" sz="1200">
                          <a:solidFill>
                            <a:schemeClr val="tx1"/>
                          </a:solidFill>
                        </a:rPr>
                        <a:t>14</a:t>
                      </a:r>
                    </a:p>
                    <a:p>
                      <a:pPr>
                        <a:lnSpc>
                          <a:spcPct val="150000"/>
                        </a:lnSpc>
                      </a:pPr>
                      <a:r>
                        <a:rPr lang="en-GB" sz="1200">
                          <a:solidFill>
                            <a:schemeClr val="tx1"/>
                          </a:solidFill>
                        </a:rPr>
                        <a:t>15</a:t>
                      </a:r>
                    </a:p>
                    <a:p>
                      <a:pPr>
                        <a:lnSpc>
                          <a:spcPct val="150000"/>
                        </a:lnSpc>
                      </a:pPr>
                      <a:r>
                        <a:rPr lang="en-GB" sz="1200">
                          <a:solidFill>
                            <a:schemeClr val="tx1"/>
                          </a:solidFill>
                        </a:rPr>
                        <a:t>16</a:t>
                      </a:r>
                    </a:p>
                    <a:p>
                      <a:pPr>
                        <a:lnSpc>
                          <a:spcPct val="150000"/>
                        </a:lnSpc>
                      </a:pPr>
                      <a:r>
                        <a:rPr lang="en-GB" sz="1200">
                          <a:solidFill>
                            <a:schemeClr val="tx1"/>
                          </a:solidFill>
                        </a:rPr>
                        <a:t>17</a:t>
                      </a:r>
                    </a:p>
                    <a:p>
                      <a:pPr>
                        <a:lnSpc>
                          <a:spcPct val="150000"/>
                        </a:lnSpc>
                      </a:pPr>
                      <a:r>
                        <a:rPr lang="en-GB" sz="1200">
                          <a:solidFill>
                            <a:schemeClr val="tx1"/>
                          </a:solidFill>
                        </a:rPr>
                        <a:t>18</a:t>
                      </a:r>
                    </a:p>
                    <a:p>
                      <a:pPr>
                        <a:lnSpc>
                          <a:spcPct val="150000"/>
                        </a:lnSpc>
                      </a:pPr>
                      <a:r>
                        <a:rPr lang="en-GB" sz="1200">
                          <a:solidFill>
                            <a:schemeClr val="tx1"/>
                          </a:solidFill>
                        </a:rPr>
                        <a:t>19</a:t>
                      </a:r>
                    </a:p>
                    <a:p>
                      <a:pPr>
                        <a:lnSpc>
                          <a:spcPct val="150000"/>
                        </a:lnSpc>
                      </a:pPr>
                      <a:r>
                        <a:rPr lang="en-GB" sz="1200">
                          <a:solidFill>
                            <a:schemeClr val="tx1"/>
                          </a:solidFill>
                        </a:rPr>
                        <a:t>20</a:t>
                      </a:r>
                    </a:p>
                    <a:p>
                      <a:pPr>
                        <a:lnSpc>
                          <a:spcPct val="150000"/>
                        </a:lnSpc>
                      </a:pPr>
                      <a:r>
                        <a:rPr lang="en-GB" sz="1200">
                          <a:solidFill>
                            <a:schemeClr val="tx1"/>
                          </a:solidFill>
                        </a:rPr>
                        <a:t>21</a:t>
                      </a:r>
                    </a:p>
                    <a:p>
                      <a:pPr>
                        <a:lnSpc>
                          <a:spcPct val="150000"/>
                        </a:lnSpc>
                      </a:pPr>
                      <a:r>
                        <a:rPr lang="en-GB" sz="1200">
                          <a:solidFill>
                            <a:schemeClr val="tx1"/>
                          </a:solidFill>
                        </a:rPr>
                        <a:t>22</a:t>
                      </a:r>
                    </a:p>
                    <a:p>
                      <a:pPr>
                        <a:lnSpc>
                          <a:spcPct val="150000"/>
                        </a:lnSpc>
                      </a:pPr>
                      <a:r>
                        <a:rPr lang="en-GB" sz="1200">
                          <a:solidFill>
                            <a:schemeClr val="tx1"/>
                          </a:solidFill>
                        </a:rPr>
                        <a:t>23</a:t>
                      </a:r>
                    </a:p>
                    <a:p>
                      <a:pPr>
                        <a:lnSpc>
                          <a:spcPct val="150000"/>
                        </a:lnSpc>
                      </a:pPr>
                      <a:r>
                        <a:rPr lang="en-GB" sz="1200">
                          <a:solidFill>
                            <a:schemeClr val="tx1"/>
                          </a:solidFill>
                        </a:rPr>
                        <a:t>24</a:t>
                      </a:r>
                    </a:p>
                    <a:p>
                      <a:pPr>
                        <a:lnSpc>
                          <a:spcPct val="150000"/>
                        </a:lnSpc>
                      </a:pPr>
                      <a:r>
                        <a:rPr lang="en-GB" sz="1200">
                          <a:solidFill>
                            <a:schemeClr val="tx1"/>
                          </a:solidFill>
                        </a:rPr>
                        <a:t>25</a:t>
                      </a:r>
                    </a:p>
                    <a:p>
                      <a:pPr>
                        <a:lnSpc>
                          <a:spcPct val="150000"/>
                        </a:lnSpc>
                      </a:pPr>
                      <a:r>
                        <a:rPr lang="en-GB" sz="1200">
                          <a:solidFill>
                            <a:schemeClr val="tx1"/>
                          </a:solidFill>
                        </a:rPr>
                        <a:t>26</a:t>
                      </a:r>
                    </a:p>
                    <a:p>
                      <a:pPr>
                        <a:lnSpc>
                          <a:spcPct val="150000"/>
                        </a:lnSpc>
                      </a:pPr>
                      <a:r>
                        <a:rPr lang="en-GB" sz="1200">
                          <a:solidFill>
                            <a:schemeClr val="tx1"/>
                          </a:solidFill>
                        </a:rPr>
                        <a:t>27</a:t>
                      </a:r>
                    </a:p>
                    <a:p>
                      <a:pPr>
                        <a:lnSpc>
                          <a:spcPct val="150000"/>
                        </a:lnSpc>
                      </a:pPr>
                      <a:r>
                        <a:rPr lang="en-GB" sz="1200">
                          <a:solidFill>
                            <a:schemeClr val="tx1"/>
                          </a:solidFill>
                        </a:rPr>
                        <a:t>28</a:t>
                      </a:r>
                    </a:p>
                    <a:p>
                      <a:pPr>
                        <a:lnSpc>
                          <a:spcPct val="150000"/>
                        </a:lnSpc>
                      </a:pPr>
                      <a:r>
                        <a:rPr lang="en-GB" sz="1200">
                          <a:solidFill>
                            <a:schemeClr val="tx1"/>
                          </a:solidFill>
                        </a:rPr>
                        <a:t>29</a:t>
                      </a:r>
                    </a:p>
                    <a:p>
                      <a:pPr>
                        <a:lnSpc>
                          <a:spcPct val="150000"/>
                        </a:lnSpc>
                      </a:pPr>
                      <a:r>
                        <a:rPr lang="en-GB" sz="120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u="none" dirty="0">
                          <a:solidFill>
                            <a:schemeClr val="tx1"/>
                          </a:solidFill>
                        </a:rPr>
                        <a:t>'thermal imaging' is useful for detecting people in the dark.</a:t>
                      </a:r>
                    </a:p>
                    <a:p>
                      <a:pPr>
                        <a:lnSpc>
                          <a:spcPct val="150000"/>
                        </a:lnSpc>
                      </a:pPr>
                      <a:r>
                        <a:rPr lang="en-GB" sz="1200" b="1" u="none" dirty="0">
                          <a:solidFill>
                            <a:schemeClr val="tx1"/>
                          </a:solidFill>
                        </a:rPr>
                        <a:t>Visible light</a:t>
                      </a:r>
                    </a:p>
                    <a:p>
                      <a:pPr>
                        <a:lnSpc>
                          <a:spcPct val="150000"/>
                        </a:lnSpc>
                      </a:pPr>
                      <a:r>
                        <a:rPr lang="en-GB" sz="1200" b="0" u="none" dirty="0">
                          <a:solidFill>
                            <a:schemeClr val="tx1"/>
                          </a:solidFill>
                        </a:rPr>
                        <a:t>Visible light is the light we can see. It is used in fibre optic communications, where coded pulses of light travel through glass fibres from a source to a receiver.</a:t>
                      </a:r>
                    </a:p>
                    <a:p>
                      <a:pPr>
                        <a:lnSpc>
                          <a:spcPct val="150000"/>
                        </a:lnSpc>
                      </a:pPr>
                      <a:r>
                        <a:rPr lang="en-GB" sz="1200" b="1" u="none" dirty="0">
                          <a:solidFill>
                            <a:schemeClr val="tx1"/>
                          </a:solidFill>
                        </a:rPr>
                        <a:t>Ultraviolet, electromagnetic waves in medicine and ionising radiation</a:t>
                      </a:r>
                    </a:p>
                    <a:p>
                      <a:pPr>
                        <a:lnSpc>
                          <a:spcPct val="150000"/>
                        </a:lnSpc>
                      </a:pPr>
                      <a:r>
                        <a:rPr lang="en-GB" sz="1200" b="1" u="none" dirty="0">
                          <a:solidFill>
                            <a:schemeClr val="tx1"/>
                          </a:solidFill>
                        </a:rPr>
                        <a:t>Ultraviolet</a:t>
                      </a:r>
                    </a:p>
                    <a:p>
                      <a:pPr>
                        <a:lnSpc>
                          <a:spcPct val="150000"/>
                        </a:lnSpc>
                      </a:pPr>
                      <a:r>
                        <a:rPr lang="en-GB" sz="1200" b="0" u="none" dirty="0">
                          <a:solidFill>
                            <a:schemeClr val="tx1"/>
                          </a:solidFill>
                        </a:rPr>
                        <a:t>We cannot see ultraviolet light but it can have hazardous effects on the human body. Ultraviolet light in sunlight can cause the skin to tan or burn. Fluorescent substances are used in energy-efficient lamps - they absorb ultraviolet light produced inside the lamp, and re-emit the energy as visible light.</a:t>
                      </a:r>
                    </a:p>
                    <a:p>
                      <a:pPr>
                        <a:lnSpc>
                          <a:spcPct val="150000"/>
                        </a:lnSpc>
                      </a:pPr>
                      <a:r>
                        <a:rPr lang="en-GB" sz="1200" b="1" u="none" dirty="0">
                          <a:solidFill>
                            <a:schemeClr val="tx1"/>
                          </a:solidFill>
                        </a:rPr>
                        <a:t>Electromagnetic waves in medicine</a:t>
                      </a:r>
                    </a:p>
                    <a:p>
                      <a:pPr>
                        <a:lnSpc>
                          <a:spcPct val="150000"/>
                        </a:lnSpc>
                      </a:pPr>
                      <a:r>
                        <a:rPr lang="en-GB" sz="1200" b="0" u="none" dirty="0">
                          <a:solidFill>
                            <a:schemeClr val="tx1"/>
                          </a:solidFill>
                        </a:rPr>
                        <a:t>Changes in atoms and their nuclei can cause electromagnetic waves to be generated or absorbed. Gamma rays are produced by changes in the nucleus of an atom. They are a form of nuclear radiation. High energy waves such as X-rays and gamma rays are transmitted through body tissues with very little absorption. This makes them ideal for internal imaging. X-rays are absorbed by dense structures like bones, which is why X-ray photos are used to help identify broken bones.</a:t>
                      </a:r>
                    </a:p>
                    <a:p>
                      <a:pPr>
                        <a:lnSpc>
                          <a:spcPct val="150000"/>
                        </a:lnSpc>
                      </a:pPr>
                      <a:r>
                        <a:rPr lang="en-GB" sz="1200" b="1" u="none" dirty="0">
                          <a:solidFill>
                            <a:schemeClr val="tx1"/>
                          </a:solidFill>
                        </a:rPr>
                        <a:t>Ionising radiation</a:t>
                      </a:r>
                    </a:p>
                    <a:p>
                      <a:pPr>
                        <a:lnSpc>
                          <a:spcPct val="150000"/>
                        </a:lnSpc>
                      </a:pPr>
                      <a:r>
                        <a:rPr lang="en-GB" sz="1200" b="0" u="none" dirty="0">
                          <a:solidFill>
                            <a:schemeClr val="tx1"/>
                          </a:solidFill>
                        </a:rPr>
                        <a:t>Ultraviolet waves, X-rays and gamma rays are types of ionising radiation. They can add or remove electrons from molecules, producing electrically charged ions. Ionisation can have hazardous effects on the body:</a:t>
                      </a:r>
                    </a:p>
                    <a:p>
                      <a:pPr marL="171450" indent="-171450">
                        <a:lnSpc>
                          <a:spcPct val="150000"/>
                        </a:lnSpc>
                        <a:buFont typeface="Arial" panose="020B0604020202020204" pitchFamily="34" charset="0"/>
                        <a:buChar char="•"/>
                      </a:pPr>
                      <a:r>
                        <a:rPr lang="en-GB" sz="1200" b="0" u="none" dirty="0">
                          <a:solidFill>
                            <a:schemeClr val="tx1"/>
                          </a:solidFill>
                        </a:rPr>
                        <a:t>ultraviolet waves can cause skin to age prematurely and increase the risk of skin cancer</a:t>
                      </a:r>
                    </a:p>
                    <a:p>
                      <a:pPr marL="171450" indent="-171450">
                        <a:lnSpc>
                          <a:spcPct val="150000"/>
                        </a:lnSpc>
                        <a:buFont typeface="Arial" panose="020B0604020202020204" pitchFamily="34" charset="0"/>
                        <a:buChar char="•"/>
                      </a:pPr>
                      <a:r>
                        <a:rPr lang="en-GB" sz="1200" b="0" u="none" dirty="0">
                          <a:solidFill>
                            <a:schemeClr val="tx1"/>
                          </a:solidFill>
                        </a:rPr>
                        <a:t>x-rays and gamma rays can cause the mutation of genes, which can lead to 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3BD1B5BE-C2F7-8269-6B30-775EF8BAB1D0}"/>
              </a:ext>
            </a:extLst>
          </p:cNvPr>
          <p:cNvSpPr>
            <a:spLocks noGrp="1"/>
          </p:cNvSpPr>
          <p:nvPr>
            <p:ph type="sldNum" sz="quarter" idx="12"/>
          </p:nvPr>
        </p:nvSpPr>
        <p:spPr/>
        <p:txBody>
          <a:bodyPr/>
          <a:lstStyle/>
          <a:p>
            <a:fld id="{A49C798E-A141-4728-B2C1-C020555BD9EF}" type="slidenum">
              <a:rPr lang="en-GB" smtClean="0"/>
              <a:t>66</a:t>
            </a:fld>
            <a:endParaRPr lang="en-GB"/>
          </a:p>
        </p:txBody>
      </p:sp>
    </p:spTree>
    <p:extLst>
      <p:ext uri="{BB962C8B-B14F-4D97-AF65-F5344CB8AC3E}">
        <p14:creationId xmlns:p14="http://schemas.microsoft.com/office/powerpoint/2010/main" val="4392351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B53926-3C96-7BA8-9B87-1FD74A1A6D86}"/>
              </a:ext>
            </a:extLst>
          </p:cNvPr>
          <p:cNvPicPr>
            <a:picLocks noChangeAspect="1"/>
          </p:cNvPicPr>
          <p:nvPr/>
        </p:nvPicPr>
        <p:blipFill>
          <a:blip r:embed="rId2"/>
          <a:stretch>
            <a:fillRect/>
          </a:stretch>
        </p:blipFill>
        <p:spPr>
          <a:xfrm rot="16200000">
            <a:off x="-781672" y="1594183"/>
            <a:ext cx="8421341" cy="5955633"/>
          </a:xfrm>
          <a:prstGeom prst="rect">
            <a:avLst/>
          </a:prstGeom>
        </p:spPr>
      </p:pic>
      <p:sp>
        <p:nvSpPr>
          <p:cNvPr id="6" name="Rectangle 5">
            <a:extLst>
              <a:ext uri="{FF2B5EF4-FFF2-40B4-BE49-F238E27FC236}">
                <a16:creationId xmlns:a16="http://schemas.microsoft.com/office/drawing/2014/main" id="{52FFF039-749A-26A7-19F5-8278AA588C5D}"/>
              </a:ext>
            </a:extLst>
          </p:cNvPr>
          <p:cNvSpPr/>
          <p:nvPr/>
        </p:nvSpPr>
        <p:spPr>
          <a:xfrm>
            <a:off x="192505" y="242008"/>
            <a:ext cx="6497053" cy="865998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A1C84BE2-59E2-2452-D840-05943787DE6A}"/>
              </a:ext>
            </a:extLst>
          </p:cNvPr>
          <p:cNvSpPr>
            <a:spLocks noGrp="1"/>
          </p:cNvSpPr>
          <p:nvPr>
            <p:ph type="sldNum" sz="quarter" idx="12"/>
          </p:nvPr>
        </p:nvSpPr>
        <p:spPr/>
        <p:txBody>
          <a:bodyPr/>
          <a:lstStyle/>
          <a:p>
            <a:fld id="{A49C798E-A141-4728-B2C1-C020555BD9EF}" type="slidenum">
              <a:rPr lang="en-GB" smtClean="0"/>
              <a:t>67</a:t>
            </a:fld>
            <a:endParaRPr lang="en-GB"/>
          </a:p>
        </p:txBody>
      </p:sp>
    </p:spTree>
    <p:extLst>
      <p:ext uri="{BB962C8B-B14F-4D97-AF65-F5344CB8AC3E}">
        <p14:creationId xmlns:p14="http://schemas.microsoft.com/office/powerpoint/2010/main" val="34805156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7481151"/>
          </a:xfrm>
          <a:prstGeom prst="rect">
            <a:avLst/>
          </a:prstGeom>
          <a:noFill/>
          <a:ln w="28575">
            <a:noFill/>
          </a:ln>
        </p:spPr>
        <p:txBody>
          <a:bodyPr wrap="square" lIns="91440" tIns="45720" rIns="91440" bIns="45720" rtlCol="0" anchor="t">
            <a:spAutoFit/>
          </a:bodyPr>
          <a:lstStyle/>
          <a:p>
            <a:r>
              <a:rPr lang="en-GB" sz="1400" b="1" u="sng" dirty="0"/>
              <a:t>Rehearsal Questions</a:t>
            </a:r>
          </a:p>
          <a:p>
            <a:pPr>
              <a:lnSpc>
                <a:spcPct val="150000"/>
              </a:lnSpc>
            </a:pPr>
            <a:endParaRPr lang="en-GB" sz="1200" dirty="0"/>
          </a:p>
          <a:p>
            <a:pPr marL="228600" indent="-228600">
              <a:lnSpc>
                <a:spcPct val="150000"/>
              </a:lnSpc>
              <a:buAutoNum type="alphaLcPeriod"/>
            </a:pPr>
            <a:r>
              <a:rPr lang="en-GB" sz="1200" dirty="0">
                <a:ea typeface="Calibri" panose="020F0502020204030204"/>
                <a:cs typeface="Calibri" panose="020F0502020204030204"/>
              </a:rPr>
              <a:t>How many types of electromagnetic wave are there?  </a:t>
            </a:r>
            <a:endParaRPr lang="en-GB" sz="1200" b="1" dirty="0">
              <a:ea typeface="Calibri" panose="020F0502020204030204"/>
              <a:cs typeface="Calibri" panose="020F0502020204030204"/>
            </a:endParaRPr>
          </a:p>
          <a:p>
            <a:pPr>
              <a:lnSpc>
                <a:spcPct val="150000"/>
              </a:lnSpc>
            </a:pPr>
            <a:r>
              <a:rPr lang="en-GB" sz="1200" dirty="0">
                <a:ea typeface="Calibri" panose="020F0502020204030204"/>
                <a:cs typeface="Calibri" panose="020F0502020204030204"/>
              </a:rPr>
              <a:t>…............................................................................................................................................................</a:t>
            </a:r>
          </a:p>
          <a:p>
            <a:pPr>
              <a:lnSpc>
                <a:spcPct val="150000"/>
              </a:lnSpc>
            </a:pPr>
            <a:r>
              <a:rPr lang="en-GB" sz="1200" dirty="0">
                <a:ea typeface="Calibri" panose="020F0502020204030204"/>
                <a:cs typeface="Calibri" panose="020F0502020204030204"/>
              </a:rPr>
              <a:t>b..   Are electromagnetic waves longitudinal or transverse?  …............................................................................................................................................................</a:t>
            </a:r>
          </a:p>
          <a:p>
            <a:pPr>
              <a:lnSpc>
                <a:spcPct val="150000"/>
              </a:lnSpc>
            </a:pPr>
            <a:r>
              <a:rPr lang="en-GB" sz="1200" dirty="0">
                <a:ea typeface="Calibri" panose="020F0502020204030204"/>
                <a:cs typeface="Calibri" panose="020F0502020204030204"/>
              </a:rPr>
              <a:t>c.   Name two wave properties that all electromagnetic waves have in common. </a:t>
            </a:r>
            <a:endParaRPr lang="en-US" sz="1200" dirty="0">
              <a:ea typeface="Calibri"/>
              <a:cs typeface="Calibri"/>
            </a:endParaRPr>
          </a:p>
          <a:p>
            <a:pPr>
              <a:lnSpc>
                <a:spcPct val="150000"/>
              </a:lnSpc>
            </a:pPr>
            <a:r>
              <a:rPr lang="en-GB" sz="1200" dirty="0">
                <a:ea typeface="Calibri"/>
                <a:cs typeface="Calibri"/>
              </a:rPr>
              <a:t>…...........................................................................................................................................................</a:t>
            </a:r>
          </a:p>
          <a:p>
            <a:pPr>
              <a:lnSpc>
                <a:spcPct val="150000"/>
              </a:lnSpc>
            </a:pPr>
            <a:r>
              <a:rPr lang="en-GB" sz="1200" dirty="0">
                <a:ea typeface="Calibri"/>
                <a:cs typeface="Calibri"/>
              </a:rPr>
              <a:t>d.   Which type of electromagnetic radiation do our eyes detect? …............................................................................................................................................................</a:t>
            </a:r>
          </a:p>
          <a:p>
            <a:pPr>
              <a:lnSpc>
                <a:spcPct val="150000"/>
              </a:lnSpc>
            </a:pPr>
            <a:r>
              <a:rPr lang="en-GB" sz="1200" dirty="0">
                <a:ea typeface="Calibri"/>
                <a:cs typeface="Calibri"/>
              </a:rPr>
              <a:t>e.   Name two types of electromagnetic wave that are used to communicate over large distances. </a:t>
            </a:r>
            <a:endParaRPr lang="en-US" sz="1200" dirty="0">
              <a:ea typeface="Calibri"/>
              <a:cs typeface="Calibri"/>
            </a:endParaRPr>
          </a:p>
          <a:p>
            <a:pPr>
              <a:lnSpc>
                <a:spcPct val="150000"/>
              </a:lnSpc>
            </a:pPr>
            <a:r>
              <a:rPr lang="en-GB" sz="1200" dirty="0">
                <a:ea typeface="Calibri"/>
                <a:cs typeface="Calibri"/>
              </a:rPr>
              <a:t>…...........................................................................................................................................................</a:t>
            </a:r>
          </a:p>
          <a:p>
            <a:pPr>
              <a:lnSpc>
                <a:spcPct val="150000"/>
              </a:lnSpc>
            </a:pPr>
            <a:r>
              <a:rPr lang="en-GB" sz="1200" dirty="0">
                <a:ea typeface="Calibri"/>
                <a:cs typeface="Calibri"/>
              </a:rPr>
              <a:t>f. Name two types of electromagnetic radiation used for cooking,. </a:t>
            </a:r>
            <a:endParaRPr lang="en-US" sz="1200" dirty="0">
              <a:ea typeface="Calibri"/>
              <a:cs typeface="Calibri"/>
            </a:endParaRPr>
          </a:p>
          <a:p>
            <a:pPr>
              <a:lnSpc>
                <a:spcPct val="150000"/>
              </a:lnSpc>
            </a:pPr>
            <a:r>
              <a:rPr lang="en-GB" sz="1200" dirty="0">
                <a:ea typeface="Calibri"/>
                <a:cs typeface="Calibri"/>
              </a:rPr>
              <a:t>…...........................................................................................................................................................</a:t>
            </a:r>
          </a:p>
          <a:p>
            <a:pPr>
              <a:lnSpc>
                <a:spcPct val="150000"/>
              </a:lnSpc>
            </a:pPr>
            <a:r>
              <a:rPr lang="en-GB" sz="1200" dirty="0">
                <a:ea typeface="Calibri"/>
                <a:cs typeface="Calibri"/>
              </a:rPr>
              <a:t>g.   All types of electromagnetic radiation are a specific form of a wave. Are they longitudinal or transverse?  </a:t>
            </a:r>
          </a:p>
          <a:p>
            <a:pPr>
              <a:lnSpc>
                <a:spcPct val="150000"/>
              </a:lnSpc>
            </a:pPr>
            <a:r>
              <a:rPr lang="en-GB" sz="1200" dirty="0">
                <a:ea typeface="Calibri"/>
                <a:cs typeface="Calibri"/>
              </a:rPr>
              <a:t>…............................................................................................................................................................</a:t>
            </a:r>
          </a:p>
          <a:p>
            <a:pPr>
              <a:lnSpc>
                <a:spcPct val="150000"/>
              </a:lnSpc>
            </a:pPr>
            <a:r>
              <a:rPr lang="en-GB" sz="1200" dirty="0">
                <a:ea typeface="Calibri"/>
                <a:cs typeface="Calibri"/>
              </a:rPr>
              <a:t>h.    List three types of electromagnetic wave used for communication. </a:t>
            </a:r>
          </a:p>
          <a:p>
            <a:pPr>
              <a:lnSpc>
                <a:spcPct val="150000"/>
              </a:lnSpc>
            </a:pPr>
            <a:r>
              <a:rPr lang="en-GB" sz="1200" dirty="0">
                <a:ea typeface="Calibri"/>
                <a:cs typeface="Calibri"/>
              </a:rPr>
              <a:t>…...........................................................................................................................................................</a:t>
            </a:r>
          </a:p>
          <a:p>
            <a:pPr>
              <a:lnSpc>
                <a:spcPct val="150000"/>
              </a:lnSpc>
            </a:pPr>
            <a:r>
              <a:rPr lang="en-GB" sz="1200" dirty="0" err="1">
                <a:ea typeface="Calibri"/>
                <a:cs typeface="Calibri"/>
              </a:rPr>
              <a:t>i</a:t>
            </a:r>
            <a:r>
              <a:rPr lang="en-GB" sz="1200" dirty="0">
                <a:ea typeface="Calibri"/>
                <a:cs typeface="Calibri"/>
              </a:rPr>
              <a:t>. What wave properties do all electromagnetic waves have in common.</a:t>
            </a:r>
          </a:p>
          <a:p>
            <a:pPr>
              <a:lnSpc>
                <a:spcPct val="150000"/>
              </a:lnSpc>
            </a:pPr>
            <a:r>
              <a:rPr lang="en-GB" sz="1200" dirty="0">
                <a:ea typeface="Calibri"/>
                <a:cs typeface="Calibri"/>
              </a:rPr>
              <a:t>…...........................................................................................................................................................</a:t>
            </a:r>
          </a:p>
          <a:p>
            <a:pPr>
              <a:lnSpc>
                <a:spcPct val="150000"/>
              </a:lnSpc>
            </a:pPr>
            <a:r>
              <a:rPr lang="en-GB" sz="1200" dirty="0">
                <a:ea typeface="Calibri"/>
                <a:cs typeface="Calibri"/>
              </a:rPr>
              <a:t>j.    How many types of electromagnetic wave do we know exist?  </a:t>
            </a:r>
          </a:p>
          <a:p>
            <a:pPr>
              <a:lnSpc>
                <a:spcPct val="150000"/>
              </a:lnSpc>
            </a:pPr>
            <a:r>
              <a:rPr lang="en-GB" sz="1200" dirty="0">
                <a:ea typeface="Calibri"/>
                <a:cs typeface="Calibri"/>
              </a:rPr>
              <a:t>…............................................................................................................................................................</a:t>
            </a:r>
          </a:p>
          <a:p>
            <a:pPr>
              <a:lnSpc>
                <a:spcPct val="150000"/>
              </a:lnSpc>
            </a:pPr>
            <a:r>
              <a:rPr lang="en-GB" sz="1200" dirty="0">
                <a:ea typeface="Calibri"/>
                <a:cs typeface="Calibri"/>
              </a:rPr>
              <a:t>k. People cook food on a dally basis. Which two forms of electromagnetic wave can be used for cooking? …............................................................................................................................................................</a:t>
            </a:r>
          </a:p>
          <a:p>
            <a:pPr>
              <a:lnSpc>
                <a:spcPct val="150000"/>
              </a:lnSpc>
            </a:pPr>
            <a:r>
              <a:rPr lang="en-GB" sz="1200" dirty="0">
                <a:ea typeface="Calibri"/>
                <a:cs typeface="Calibri"/>
              </a:rPr>
              <a:t>.</a:t>
            </a:r>
          </a:p>
        </p:txBody>
      </p:sp>
      <p:sp>
        <p:nvSpPr>
          <p:cNvPr id="2" name="Slide Number Placeholder 1">
            <a:extLst>
              <a:ext uri="{FF2B5EF4-FFF2-40B4-BE49-F238E27FC236}">
                <a16:creationId xmlns:a16="http://schemas.microsoft.com/office/drawing/2014/main" id="{F88242EF-8410-584A-8BCE-991463517357}"/>
              </a:ext>
            </a:extLst>
          </p:cNvPr>
          <p:cNvSpPr>
            <a:spLocks noGrp="1"/>
          </p:cNvSpPr>
          <p:nvPr>
            <p:ph type="sldNum" sz="quarter" idx="12"/>
          </p:nvPr>
        </p:nvSpPr>
        <p:spPr/>
        <p:txBody>
          <a:bodyPr/>
          <a:lstStyle/>
          <a:p>
            <a:fld id="{A49C798E-A141-4728-B2C1-C020555BD9EF}" type="slidenum">
              <a:rPr lang="en-GB" smtClean="0"/>
              <a:t>68</a:t>
            </a:fld>
            <a:endParaRPr lang="en-GB"/>
          </a:p>
        </p:txBody>
      </p:sp>
    </p:spTree>
    <p:extLst>
      <p:ext uri="{BB962C8B-B14F-4D97-AF65-F5344CB8AC3E}">
        <p14:creationId xmlns:p14="http://schemas.microsoft.com/office/powerpoint/2010/main" val="38777340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8035148"/>
          </a:xfrm>
          <a:prstGeom prst="rect">
            <a:avLst/>
          </a:prstGeom>
          <a:noFill/>
          <a:ln w="28575">
            <a:noFill/>
          </a:ln>
        </p:spPr>
        <p:txBody>
          <a:bodyPr wrap="square" lIns="91440" tIns="45720" rIns="91440" bIns="45720" rtlCol="0" anchor="t">
            <a:spAutoFit/>
          </a:bodyPr>
          <a:lstStyle/>
          <a:p>
            <a:r>
              <a:rPr lang="en-GB" sz="1400" b="1" u="sng" dirty="0"/>
              <a:t>Rehearsal Questions - ANSWERS</a:t>
            </a:r>
          </a:p>
          <a:p>
            <a:pPr>
              <a:lnSpc>
                <a:spcPct val="150000"/>
              </a:lnSpc>
            </a:pPr>
            <a:endParaRPr lang="en-GB" sz="1200" dirty="0"/>
          </a:p>
          <a:p>
            <a:pPr marL="228600" indent="-228600">
              <a:lnSpc>
                <a:spcPct val="150000"/>
              </a:lnSpc>
              <a:buAutoNum type="alphaLcPeriod"/>
            </a:pPr>
            <a:r>
              <a:rPr lang="en-GB" sz="1200" dirty="0">
                <a:ea typeface="Calibri" panose="020F0502020204030204"/>
                <a:cs typeface="Calibri" panose="020F0502020204030204"/>
              </a:rPr>
              <a:t>How many types of electromagnetic wave are there?   </a:t>
            </a:r>
            <a:r>
              <a:rPr lang="en-GB" sz="1200" b="1" dirty="0">
                <a:ea typeface="Calibri" panose="020F0502020204030204"/>
                <a:cs typeface="Calibri" panose="020F0502020204030204"/>
              </a:rPr>
              <a:t>SEVEN</a:t>
            </a:r>
          </a:p>
          <a:p>
            <a:pPr>
              <a:lnSpc>
                <a:spcPct val="150000"/>
              </a:lnSpc>
            </a:pPr>
            <a:r>
              <a:rPr lang="en-GB" sz="1200" dirty="0">
                <a:ea typeface="Calibri" panose="020F0502020204030204"/>
                <a:cs typeface="Calibri" panose="020F0502020204030204"/>
              </a:rPr>
              <a:t>…............................................................................................................................................................bb.   Are electromagnetic waves longitudinal or transverse?  </a:t>
            </a:r>
            <a:r>
              <a:rPr lang="en-GB" sz="1200" b="1" dirty="0">
                <a:ea typeface="Calibri" panose="020F0502020204030204"/>
                <a:cs typeface="Calibri" panose="020F0502020204030204"/>
              </a:rPr>
              <a:t>TRANSVERSE</a:t>
            </a:r>
            <a:endParaRPr lang="en-US" sz="1200" b="1" dirty="0">
              <a:ea typeface="Calibri" panose="020F0502020204030204"/>
              <a:cs typeface="Calibri" panose="020F0502020204030204"/>
            </a:endParaRPr>
          </a:p>
          <a:p>
            <a:pPr>
              <a:lnSpc>
                <a:spcPct val="150000"/>
              </a:lnSpc>
            </a:pPr>
            <a:r>
              <a:rPr lang="en-GB" sz="1200" dirty="0">
                <a:ea typeface="Calibri"/>
                <a:cs typeface="Calibri"/>
              </a:rPr>
              <a:t>…............................................................................................................................................................cc.   Name two wave properties that all electromagnetic waves have in common. </a:t>
            </a:r>
            <a:endParaRPr lang="en-US" sz="1200" dirty="0">
              <a:ea typeface="Calibri"/>
              <a:cs typeface="Calibri"/>
            </a:endParaRPr>
          </a:p>
          <a:p>
            <a:pPr>
              <a:lnSpc>
                <a:spcPct val="150000"/>
              </a:lnSpc>
            </a:pPr>
            <a:r>
              <a:rPr lang="en-GB" sz="1200" b="1" dirty="0">
                <a:ea typeface="Calibri"/>
                <a:cs typeface="Calibri"/>
              </a:rPr>
              <a:t>They have a wavelength and a frequency. Also, an amplitude. Oscillations are perpendicular to the direction of travel. </a:t>
            </a:r>
          </a:p>
          <a:p>
            <a:pPr>
              <a:lnSpc>
                <a:spcPct val="150000"/>
              </a:lnSpc>
            </a:pPr>
            <a:r>
              <a:rPr lang="en-GB" sz="1200" dirty="0">
                <a:ea typeface="Calibri"/>
                <a:cs typeface="Calibri"/>
              </a:rPr>
              <a:t>d.   Which type of electromagnetic radiation do our eyes detect?  </a:t>
            </a:r>
            <a:r>
              <a:rPr lang="en-GB" sz="1200" b="1" dirty="0">
                <a:ea typeface="Calibri"/>
                <a:cs typeface="Calibri"/>
              </a:rPr>
              <a:t>Visible light.</a:t>
            </a:r>
            <a:endParaRPr lang="en-US" sz="1200" dirty="0">
              <a:ea typeface="Calibri"/>
              <a:cs typeface="Calibri"/>
            </a:endParaRPr>
          </a:p>
          <a:p>
            <a:pPr>
              <a:lnSpc>
                <a:spcPct val="150000"/>
              </a:lnSpc>
            </a:pPr>
            <a:r>
              <a:rPr lang="en-GB" sz="1200" dirty="0">
                <a:ea typeface="Calibri"/>
                <a:cs typeface="Calibri"/>
              </a:rPr>
              <a:t>…............................................................................................................................................................</a:t>
            </a:r>
          </a:p>
          <a:p>
            <a:pPr>
              <a:lnSpc>
                <a:spcPct val="150000"/>
              </a:lnSpc>
            </a:pPr>
            <a:r>
              <a:rPr lang="en-GB" sz="1200" dirty="0">
                <a:ea typeface="Calibri"/>
                <a:cs typeface="Calibri"/>
              </a:rPr>
              <a:t>e.   Name two types of electromagnetic wave that are used to communicate over large distances. </a:t>
            </a:r>
            <a:endParaRPr lang="en-US" sz="1200" dirty="0">
              <a:ea typeface="Calibri"/>
              <a:cs typeface="Calibri"/>
            </a:endParaRPr>
          </a:p>
          <a:p>
            <a:pPr>
              <a:lnSpc>
                <a:spcPct val="150000"/>
              </a:lnSpc>
            </a:pPr>
            <a:r>
              <a:rPr lang="en-GB" sz="1200" b="1" dirty="0">
                <a:ea typeface="Calibri"/>
                <a:cs typeface="Calibri"/>
              </a:rPr>
              <a:t>Microwaves and radio waves and visible light.</a:t>
            </a:r>
            <a:r>
              <a:rPr lang="en-GB" sz="1200" dirty="0">
                <a:ea typeface="Calibri"/>
                <a:cs typeface="Calibri"/>
              </a:rPr>
              <a:t>.   </a:t>
            </a:r>
          </a:p>
          <a:p>
            <a:pPr>
              <a:lnSpc>
                <a:spcPct val="150000"/>
              </a:lnSpc>
            </a:pPr>
            <a:r>
              <a:rPr lang="en-GB" sz="1200" dirty="0">
                <a:ea typeface="Calibri"/>
                <a:cs typeface="Calibri"/>
              </a:rPr>
              <a:t>f. Name two types of electromagnetic radiation used for cooking,. </a:t>
            </a:r>
            <a:endParaRPr lang="en-US" sz="1200" dirty="0">
              <a:ea typeface="Calibri"/>
              <a:cs typeface="Calibri"/>
            </a:endParaRPr>
          </a:p>
          <a:p>
            <a:pPr>
              <a:lnSpc>
                <a:spcPct val="150000"/>
              </a:lnSpc>
            </a:pPr>
            <a:r>
              <a:rPr lang="en-GB" sz="1200" b="1" dirty="0">
                <a:ea typeface="Calibri"/>
                <a:cs typeface="Calibri"/>
              </a:rPr>
              <a:t>Microwaves and infra-red. </a:t>
            </a:r>
            <a:r>
              <a:rPr lang="en-GB" sz="1200" dirty="0">
                <a:ea typeface="Calibri"/>
                <a:cs typeface="Calibri"/>
              </a:rPr>
              <a:t>..........................................................</a:t>
            </a:r>
          </a:p>
          <a:p>
            <a:pPr>
              <a:lnSpc>
                <a:spcPct val="150000"/>
              </a:lnSpc>
            </a:pPr>
            <a:r>
              <a:rPr lang="en-GB" sz="1200" dirty="0">
                <a:ea typeface="Calibri"/>
                <a:cs typeface="Calibri"/>
              </a:rPr>
              <a:t>g.   All types of electromagnetic radiation are a specific form of a wave. Are they longitudinal or transverse?  </a:t>
            </a:r>
            <a:r>
              <a:rPr lang="en-GB" sz="1200" b="1" dirty="0">
                <a:ea typeface="Calibri"/>
                <a:cs typeface="Calibri"/>
              </a:rPr>
              <a:t>Transverse.</a:t>
            </a:r>
            <a:endParaRPr lang="en-GB" sz="1200" dirty="0">
              <a:ea typeface="Calibri"/>
              <a:cs typeface="Calibri"/>
            </a:endParaRPr>
          </a:p>
          <a:p>
            <a:pPr>
              <a:lnSpc>
                <a:spcPct val="150000"/>
              </a:lnSpc>
            </a:pPr>
            <a:r>
              <a:rPr lang="en-GB" sz="1200" dirty="0">
                <a:ea typeface="Calibri"/>
                <a:cs typeface="Calibri"/>
              </a:rPr>
              <a:t>…............................................................................................................................................................</a:t>
            </a:r>
          </a:p>
          <a:p>
            <a:pPr>
              <a:lnSpc>
                <a:spcPct val="150000"/>
              </a:lnSpc>
            </a:pPr>
            <a:r>
              <a:rPr lang="en-GB" sz="1200" dirty="0">
                <a:ea typeface="Calibri"/>
                <a:cs typeface="Calibri"/>
              </a:rPr>
              <a:t>h.    List three types of electromagnetic wave used for communication. </a:t>
            </a:r>
          </a:p>
          <a:p>
            <a:pPr>
              <a:lnSpc>
                <a:spcPct val="150000"/>
              </a:lnSpc>
            </a:pPr>
            <a:r>
              <a:rPr lang="en-GB" sz="1200" b="1" dirty="0">
                <a:ea typeface="Calibri"/>
                <a:cs typeface="Calibri"/>
              </a:rPr>
              <a:t>Microwaves and radio waves and visible light.</a:t>
            </a:r>
            <a:r>
              <a:rPr lang="en-GB" sz="1200" dirty="0">
                <a:ea typeface="Calibri"/>
                <a:cs typeface="Calibri"/>
              </a:rPr>
              <a:t>.   .....................</a:t>
            </a:r>
          </a:p>
          <a:p>
            <a:pPr marL="228600" indent="-228600">
              <a:lnSpc>
                <a:spcPct val="150000"/>
              </a:lnSpc>
              <a:buAutoNum type="romanLcPeriod"/>
            </a:pPr>
            <a:r>
              <a:rPr lang="en-GB" sz="1200" dirty="0">
                <a:ea typeface="Calibri"/>
                <a:cs typeface="Calibri"/>
              </a:rPr>
              <a:t>What wave properties do all electromagnetic waves have in common.</a:t>
            </a:r>
          </a:p>
          <a:p>
            <a:pPr>
              <a:lnSpc>
                <a:spcPct val="150000"/>
              </a:lnSpc>
            </a:pPr>
            <a:r>
              <a:rPr lang="en-GB" sz="1200" b="1" dirty="0">
                <a:ea typeface="Calibri"/>
                <a:cs typeface="Calibri"/>
              </a:rPr>
              <a:t>They have a wavelength and a frequency. Also, an amplitude. Oscillations are perpendicular to the direction of travel. </a:t>
            </a:r>
          </a:p>
          <a:p>
            <a:pPr>
              <a:lnSpc>
                <a:spcPct val="150000"/>
              </a:lnSpc>
            </a:pPr>
            <a:r>
              <a:rPr lang="en-GB" sz="1200" dirty="0">
                <a:ea typeface="Calibri"/>
                <a:cs typeface="Calibri"/>
              </a:rPr>
              <a:t>j.    How many types of electromagnetic wave do we know exist?  </a:t>
            </a:r>
            <a:r>
              <a:rPr lang="en-GB" sz="1200" b="1" dirty="0">
                <a:ea typeface="Calibri"/>
                <a:cs typeface="Calibri"/>
              </a:rPr>
              <a:t>Seven. </a:t>
            </a:r>
            <a:endParaRPr lang="en-GB" sz="1200" dirty="0">
              <a:ea typeface="Calibri"/>
              <a:cs typeface="Calibri"/>
            </a:endParaRPr>
          </a:p>
          <a:p>
            <a:pPr>
              <a:lnSpc>
                <a:spcPct val="150000"/>
              </a:lnSpc>
            </a:pPr>
            <a:r>
              <a:rPr lang="en-GB" sz="1200" dirty="0">
                <a:ea typeface="Calibri"/>
                <a:cs typeface="Calibri"/>
              </a:rPr>
              <a:t>…............................................................................................................................................................</a:t>
            </a:r>
          </a:p>
          <a:p>
            <a:pPr>
              <a:lnSpc>
                <a:spcPct val="150000"/>
              </a:lnSpc>
            </a:pPr>
            <a:r>
              <a:rPr lang="en-GB" sz="1200" dirty="0">
                <a:ea typeface="Calibri"/>
                <a:cs typeface="Calibri"/>
              </a:rPr>
              <a:t>k. People cook food on a dally basis. Which two forms of electromagnetic wave can be used for cooking?  </a:t>
            </a:r>
            <a:r>
              <a:rPr lang="en-GB" sz="1200" b="1" dirty="0">
                <a:ea typeface="Calibri"/>
                <a:cs typeface="Calibri"/>
              </a:rPr>
              <a:t>Microwaves and infra-red.</a:t>
            </a:r>
            <a:endParaRPr lang="en-GB" sz="1200" dirty="0">
              <a:ea typeface="Calibri"/>
              <a:cs typeface="Calibri"/>
            </a:endParaRPr>
          </a:p>
          <a:p>
            <a:pPr>
              <a:lnSpc>
                <a:spcPct val="150000"/>
              </a:lnSpc>
            </a:pPr>
            <a:r>
              <a:rPr lang="en-GB" sz="1200" dirty="0">
                <a:ea typeface="Calibri"/>
                <a:cs typeface="Calibri"/>
              </a:rPr>
              <a:t>…............................................................................................................................................................</a:t>
            </a:r>
          </a:p>
          <a:p>
            <a:pPr>
              <a:lnSpc>
                <a:spcPct val="150000"/>
              </a:lnSpc>
            </a:pPr>
            <a:r>
              <a:rPr lang="en-GB" sz="1200" dirty="0">
                <a:ea typeface="Calibri"/>
                <a:cs typeface="Calibri"/>
              </a:rPr>
              <a:t>.</a:t>
            </a:r>
          </a:p>
        </p:txBody>
      </p:sp>
      <p:sp>
        <p:nvSpPr>
          <p:cNvPr id="2" name="Slide Number Placeholder 1">
            <a:extLst>
              <a:ext uri="{FF2B5EF4-FFF2-40B4-BE49-F238E27FC236}">
                <a16:creationId xmlns:a16="http://schemas.microsoft.com/office/drawing/2014/main" id="{A6A3B342-6AFF-E59C-590F-36A8F8F38F1E}"/>
              </a:ext>
            </a:extLst>
          </p:cNvPr>
          <p:cNvSpPr>
            <a:spLocks noGrp="1"/>
          </p:cNvSpPr>
          <p:nvPr>
            <p:ph type="sldNum" sz="quarter" idx="12"/>
          </p:nvPr>
        </p:nvSpPr>
        <p:spPr/>
        <p:txBody>
          <a:bodyPr/>
          <a:lstStyle/>
          <a:p>
            <a:fld id="{A49C798E-A141-4728-B2C1-C020555BD9EF}" type="slidenum">
              <a:rPr lang="en-GB" smtClean="0"/>
              <a:t>69</a:t>
            </a:fld>
            <a:endParaRPr lang="en-GB"/>
          </a:p>
        </p:txBody>
      </p:sp>
    </p:spTree>
    <p:extLst>
      <p:ext uri="{BB962C8B-B14F-4D97-AF65-F5344CB8AC3E}">
        <p14:creationId xmlns:p14="http://schemas.microsoft.com/office/powerpoint/2010/main" val="67751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882137132"/>
              </p:ext>
            </p:extLst>
          </p:nvPr>
        </p:nvGraphicFramePr>
        <p:xfrm>
          <a:off x="348914" y="324854"/>
          <a:ext cx="6274909" cy="8506326"/>
        </p:xfrm>
        <a:graphic>
          <a:graphicData uri="http://schemas.openxmlformats.org/drawingml/2006/table">
            <a:tbl>
              <a:tblPr firstRow="1" bandRow="1">
                <a:tableStyleId>{5C22544A-7EE6-4342-B048-85BDC9FD1C3A}</a:tableStyleId>
              </a:tblPr>
              <a:tblGrid>
                <a:gridCol w="379927">
                  <a:extLst>
                    <a:ext uri="{9D8B030D-6E8A-4147-A177-3AD203B41FA5}">
                      <a16:colId xmlns:a16="http://schemas.microsoft.com/office/drawing/2014/main" val="1728834577"/>
                    </a:ext>
                  </a:extLst>
                </a:gridCol>
                <a:gridCol w="5894982">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kern="1200" dirty="0">
                          <a:solidFill>
                            <a:schemeClr val="tx1"/>
                          </a:solidFill>
                          <a:effectLst/>
                          <a:latin typeface="+mn-lt"/>
                          <a:ea typeface="+mn-ea"/>
                          <a:cs typeface="+mn-cs"/>
                        </a:rPr>
                        <a:t>Types of waves</a:t>
                      </a:r>
                    </a:p>
                    <a:p>
                      <a:pPr fontAlgn="base">
                        <a:lnSpc>
                          <a:spcPct val="150000"/>
                        </a:lnSpc>
                      </a:pPr>
                      <a:r>
                        <a:rPr lang="en-GB" sz="1200" b="0" i="0" kern="1200" dirty="0">
                          <a:solidFill>
                            <a:schemeClr val="tx1"/>
                          </a:solidFill>
                          <a:effectLst/>
                          <a:latin typeface="+mn-lt"/>
                          <a:ea typeface="+mn-ea"/>
                          <a:cs typeface="+mn-cs"/>
                        </a:rPr>
                        <a:t>A wave is a disturbance that propagates energy from one place to another without transporting any matter. A general example would be a stone hitting the surface of the water and creating ripples that travel in the shape of concentric circles with its radius increasing until they strike the boundary of the pond. Waves are one of the ways in which energy may be transferred between stores. Waves can be described as </a:t>
                      </a:r>
                      <a:r>
                        <a:rPr lang="en-GB" sz="1200" b="0" i="1" kern="1200" dirty="0">
                          <a:solidFill>
                            <a:schemeClr val="tx1"/>
                          </a:solidFill>
                          <a:effectLst/>
                          <a:latin typeface="+mn-lt"/>
                          <a:ea typeface="+mn-ea"/>
                          <a:cs typeface="+mn-cs"/>
                        </a:rPr>
                        <a:t>oscillations</a:t>
                      </a:r>
                      <a:r>
                        <a:rPr lang="en-GB" sz="1200" b="0" i="0" kern="1200" dirty="0">
                          <a:solidFill>
                            <a:schemeClr val="tx1"/>
                          </a:solidFill>
                          <a:effectLst/>
                          <a:latin typeface="+mn-lt"/>
                          <a:ea typeface="+mn-ea"/>
                          <a:cs typeface="+mn-cs"/>
                        </a:rPr>
                        <a:t>, or </a:t>
                      </a:r>
                      <a:r>
                        <a:rPr lang="en-GB" sz="1200" b="0" i="1" kern="1200" dirty="0">
                          <a:solidFill>
                            <a:schemeClr val="tx1"/>
                          </a:solidFill>
                          <a:effectLst/>
                          <a:latin typeface="+mn-lt"/>
                          <a:ea typeface="+mn-ea"/>
                          <a:cs typeface="+mn-cs"/>
                        </a:rPr>
                        <a:t>vibrations</a:t>
                      </a:r>
                      <a:r>
                        <a:rPr lang="en-GB" sz="1200" b="0" i="0" kern="1200" dirty="0">
                          <a:solidFill>
                            <a:schemeClr val="tx1"/>
                          </a:solidFill>
                          <a:effectLst/>
                          <a:latin typeface="+mn-lt"/>
                          <a:ea typeface="+mn-ea"/>
                          <a:cs typeface="+mn-cs"/>
                        </a:rPr>
                        <a:t> about a rest position. For example: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sound waves cause air particles to vibrate back and forth</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ripples cause water particles to vibrate up and down</a:t>
                      </a:r>
                    </a:p>
                    <a:p>
                      <a:pPr fontAlgn="base">
                        <a:lnSpc>
                          <a:spcPct val="150000"/>
                        </a:lnSpc>
                      </a:pPr>
                      <a:r>
                        <a:rPr lang="en-GB" sz="1200" b="0" i="0" dirty="0">
                          <a:solidFill>
                            <a:srgbClr val="111111"/>
                          </a:solidFill>
                          <a:effectLst/>
                          <a:latin typeface="-apple-system"/>
                        </a:rPr>
                        <a:t>Longitudinal and transverse waves are two types of waves that differ in the direction of particle oscillation relative to the direction of wave propagation.</a:t>
                      </a:r>
                      <a:endParaRPr lang="en-GB" sz="1200" b="0" i="0" kern="1200" dirty="0">
                        <a:solidFill>
                          <a:schemeClr val="tx1"/>
                        </a:solidFill>
                        <a:effectLst/>
                        <a:latin typeface="+mn-lt"/>
                        <a:ea typeface="+mn-ea"/>
                        <a:cs typeface="+mn-cs"/>
                      </a:endParaRP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In </a:t>
                      </a:r>
                      <a:r>
                        <a:rPr lang="en-GB" sz="1200" b="0" i="1" kern="1200" dirty="0">
                          <a:solidFill>
                            <a:schemeClr val="tx1"/>
                          </a:solidFill>
                          <a:effectLst/>
                          <a:latin typeface="+mn-lt"/>
                          <a:ea typeface="+mn-ea"/>
                          <a:cs typeface="+mn-cs"/>
                        </a:rPr>
                        <a:t>longitudinal waves</a:t>
                      </a:r>
                      <a:r>
                        <a:rPr lang="en-GB" sz="1200" b="0" i="0" kern="1200" dirty="0">
                          <a:solidFill>
                            <a:schemeClr val="tx1"/>
                          </a:solidFill>
                          <a:effectLst/>
                          <a:latin typeface="+mn-lt"/>
                          <a:ea typeface="+mn-ea"/>
                          <a:cs typeface="+mn-cs"/>
                        </a:rPr>
                        <a:t>, the vibrations are parallel to the direction of wave travel.</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In </a:t>
                      </a:r>
                      <a:r>
                        <a:rPr lang="en-GB" sz="1200" b="0" i="1" kern="1200" dirty="0">
                          <a:solidFill>
                            <a:schemeClr val="tx1"/>
                          </a:solidFill>
                          <a:effectLst/>
                          <a:latin typeface="+mn-lt"/>
                          <a:ea typeface="+mn-ea"/>
                          <a:cs typeface="+mn-cs"/>
                        </a:rPr>
                        <a:t>transverse waves</a:t>
                      </a:r>
                      <a:r>
                        <a:rPr lang="en-GB" sz="1200" b="0" i="0" kern="1200" dirty="0">
                          <a:solidFill>
                            <a:schemeClr val="tx1"/>
                          </a:solidFill>
                          <a:effectLst/>
                          <a:latin typeface="+mn-lt"/>
                          <a:ea typeface="+mn-ea"/>
                          <a:cs typeface="+mn-cs"/>
                        </a:rPr>
                        <a:t>, the vibrations are at right angles to the direction of wave travel.</a:t>
                      </a:r>
                    </a:p>
                    <a:p>
                      <a:pPr fontAlgn="base">
                        <a:lnSpc>
                          <a:spcPct val="150000"/>
                        </a:lnSpc>
                      </a:pPr>
                      <a:r>
                        <a:rPr lang="en-GB" sz="1200" b="1" i="0" kern="1200" dirty="0">
                          <a:solidFill>
                            <a:schemeClr val="tx1"/>
                          </a:solidFill>
                          <a:effectLst/>
                          <a:latin typeface="+mn-lt"/>
                          <a:ea typeface="+mn-ea"/>
                          <a:cs typeface="+mn-cs"/>
                        </a:rPr>
                        <a:t>Mechanical waves</a:t>
                      </a:r>
                      <a:r>
                        <a:rPr lang="en-GB" sz="1200" b="0" i="0" kern="1200" dirty="0">
                          <a:solidFill>
                            <a:schemeClr val="tx1"/>
                          </a:solidFill>
                          <a:effectLst/>
                          <a:latin typeface="+mn-lt"/>
                          <a:ea typeface="+mn-ea"/>
                          <a:cs typeface="+mn-cs"/>
                        </a:rPr>
                        <a:t> cause oscillations of particles in a solid, liquid or gas and must have a </a:t>
                      </a:r>
                      <a:r>
                        <a:rPr lang="en-GB" sz="1200" b="0" i="1" kern="1200" dirty="0">
                          <a:solidFill>
                            <a:schemeClr val="tx1"/>
                          </a:solidFill>
                          <a:effectLst/>
                          <a:latin typeface="+mn-lt"/>
                          <a:ea typeface="+mn-ea"/>
                          <a:cs typeface="+mn-cs"/>
                        </a:rPr>
                        <a:t>medium</a:t>
                      </a:r>
                      <a:r>
                        <a:rPr lang="en-GB" sz="1200" b="0" i="0" kern="1200" dirty="0">
                          <a:solidFill>
                            <a:schemeClr val="tx1"/>
                          </a:solidFill>
                          <a:effectLst/>
                          <a:latin typeface="+mn-lt"/>
                          <a:ea typeface="+mn-ea"/>
                          <a:cs typeface="+mn-cs"/>
                        </a:rPr>
                        <a:t> to travel through. </a:t>
                      </a:r>
                      <a:r>
                        <a:rPr lang="en-GB" sz="1200" b="1" i="0" kern="1200" dirty="0">
                          <a:solidFill>
                            <a:schemeClr val="tx1"/>
                          </a:solidFill>
                          <a:effectLst/>
                          <a:latin typeface="+mn-lt"/>
                          <a:ea typeface="+mn-ea"/>
                          <a:cs typeface="+mn-cs"/>
                        </a:rPr>
                        <a:t>Electromagnetic waves</a:t>
                      </a:r>
                      <a:r>
                        <a:rPr lang="en-GB" sz="1200" b="0" i="0" kern="1200" dirty="0">
                          <a:solidFill>
                            <a:schemeClr val="tx1"/>
                          </a:solidFill>
                          <a:effectLst/>
                          <a:latin typeface="+mn-lt"/>
                          <a:ea typeface="+mn-ea"/>
                          <a:cs typeface="+mn-cs"/>
                        </a:rPr>
                        <a:t> cause oscillations in electrical and magnetic fields.</a:t>
                      </a:r>
                    </a:p>
                    <a:p>
                      <a:pPr fontAlgn="base">
                        <a:lnSpc>
                          <a:spcPct val="150000"/>
                        </a:lnSpc>
                      </a:pPr>
                      <a:r>
                        <a:rPr lang="en-GB" sz="1200" b="1" i="0" kern="1200" dirty="0">
                          <a:solidFill>
                            <a:schemeClr val="tx1"/>
                          </a:solidFill>
                          <a:effectLst/>
                          <a:latin typeface="+mn-lt"/>
                          <a:ea typeface="+mn-ea"/>
                          <a:cs typeface="+mn-cs"/>
                        </a:rPr>
                        <a:t>Longitudinal waves</a:t>
                      </a:r>
                    </a:p>
                    <a:p>
                      <a:pPr fontAlgn="base">
                        <a:lnSpc>
                          <a:spcPct val="150000"/>
                        </a:lnSpc>
                      </a:pPr>
                      <a:r>
                        <a:rPr lang="en-GB" sz="1200" b="0" i="0" kern="1200" dirty="0">
                          <a:solidFill>
                            <a:schemeClr val="tx1"/>
                          </a:solidFill>
                          <a:effectLst/>
                          <a:latin typeface="+mn-lt"/>
                          <a:ea typeface="+mn-ea"/>
                          <a:cs typeface="+mn-cs"/>
                        </a:rPr>
                        <a:t>In </a:t>
                      </a:r>
                      <a:r>
                        <a:rPr lang="en-GB" sz="1200" b="0" i="1" kern="1200" dirty="0">
                          <a:solidFill>
                            <a:schemeClr val="tx1"/>
                          </a:solidFill>
                          <a:effectLst/>
                          <a:latin typeface="+mn-lt"/>
                          <a:ea typeface="+mn-ea"/>
                          <a:cs typeface="+mn-cs"/>
                        </a:rPr>
                        <a:t>longitudinal waves</a:t>
                      </a:r>
                      <a:r>
                        <a:rPr lang="en-GB" sz="1200" b="0" i="0" kern="1200" dirty="0">
                          <a:solidFill>
                            <a:schemeClr val="tx1"/>
                          </a:solidFill>
                          <a:effectLst/>
                          <a:latin typeface="+mn-lt"/>
                          <a:ea typeface="+mn-ea"/>
                          <a:cs typeface="+mn-cs"/>
                        </a:rPr>
                        <a:t>, the vibrations are parallel to the direction of wave travel.</a:t>
                      </a:r>
                    </a:p>
                    <a:p>
                      <a:pPr fontAlgn="base">
                        <a:lnSpc>
                          <a:spcPct val="150000"/>
                        </a:lnSpc>
                      </a:pPr>
                      <a:r>
                        <a:rPr lang="en-GB" sz="1200" b="0" i="0" kern="1200" dirty="0">
                          <a:solidFill>
                            <a:schemeClr val="tx1"/>
                          </a:solidFill>
                          <a:effectLst/>
                          <a:latin typeface="+mn-lt"/>
                          <a:ea typeface="+mn-ea"/>
                          <a:cs typeface="+mn-cs"/>
                        </a:rPr>
                        <a:t>Examples of longitudinal waves include: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sound waves</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ultrasound waves</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seismic P-waves</a:t>
                      </a:r>
                    </a:p>
                    <a:p>
                      <a:pPr fontAlgn="base">
                        <a:lnSpc>
                          <a:spcPct val="150000"/>
                        </a:lnSpc>
                      </a:pPr>
                      <a:r>
                        <a:rPr lang="en-GB" sz="1200" b="0" i="0" kern="1200" dirty="0">
                          <a:solidFill>
                            <a:schemeClr val="tx1"/>
                          </a:solidFill>
                          <a:effectLst/>
                          <a:latin typeface="+mn-lt"/>
                          <a:ea typeface="+mn-ea"/>
                          <a:cs typeface="+mn-cs"/>
                        </a:rPr>
                        <a:t>One way to remember the movement of particles in longitudinal waves is to use the 'P' sound: longitudinal waves such as seismic </a:t>
                      </a:r>
                      <a:r>
                        <a:rPr lang="en-GB" sz="1200" b="1" i="0" kern="1200" dirty="0">
                          <a:solidFill>
                            <a:schemeClr val="tx1"/>
                          </a:solidFill>
                          <a:effectLst/>
                          <a:latin typeface="+mn-lt"/>
                          <a:ea typeface="+mn-ea"/>
                          <a:cs typeface="+mn-cs"/>
                        </a:rPr>
                        <a:t>P</a:t>
                      </a:r>
                      <a:r>
                        <a:rPr lang="en-GB" sz="1200" b="0" i="0" kern="1200" dirty="0">
                          <a:solidFill>
                            <a:schemeClr val="tx1"/>
                          </a:solidFill>
                          <a:effectLst/>
                          <a:latin typeface="+mn-lt"/>
                          <a:ea typeface="+mn-ea"/>
                          <a:cs typeface="+mn-cs"/>
                        </a:rPr>
                        <a:t>-waves may be thought of as </a:t>
                      </a:r>
                      <a:r>
                        <a:rPr lang="en-GB" sz="1200" b="1" i="0" kern="1200" dirty="0">
                          <a:solidFill>
                            <a:schemeClr val="tx1"/>
                          </a:solidFill>
                          <a:effectLst/>
                          <a:latin typeface="+mn-lt"/>
                          <a:ea typeface="+mn-ea"/>
                          <a:cs typeface="+mn-cs"/>
                        </a:rPr>
                        <a:t>p</a:t>
                      </a:r>
                      <a:r>
                        <a:rPr lang="en-GB" sz="1200" b="0" i="0" kern="1200" dirty="0">
                          <a:solidFill>
                            <a:schemeClr val="tx1"/>
                          </a:solidFill>
                          <a:effectLst/>
                          <a:latin typeface="+mn-lt"/>
                          <a:ea typeface="+mn-ea"/>
                          <a:cs typeface="+mn-cs"/>
                        </a:rPr>
                        <a:t>ressure or </a:t>
                      </a:r>
                      <a:r>
                        <a:rPr lang="en-GB" sz="1200" b="1" i="0" kern="1200" dirty="0">
                          <a:solidFill>
                            <a:schemeClr val="tx1"/>
                          </a:solidFill>
                          <a:effectLst/>
                          <a:latin typeface="+mn-lt"/>
                          <a:ea typeface="+mn-ea"/>
                          <a:cs typeface="+mn-cs"/>
                        </a:rPr>
                        <a:t>p</a:t>
                      </a:r>
                      <a:r>
                        <a:rPr lang="en-GB" sz="1200" b="0" i="0" kern="1200" dirty="0">
                          <a:solidFill>
                            <a:schemeClr val="tx1"/>
                          </a:solidFill>
                          <a:effectLst/>
                          <a:latin typeface="+mn-lt"/>
                          <a:ea typeface="+mn-ea"/>
                          <a:cs typeface="+mn-cs"/>
                        </a:rPr>
                        <a:t>ush waves as the particles move </a:t>
                      </a:r>
                      <a:r>
                        <a:rPr lang="en-GB" sz="1200" b="1" i="0" kern="1200" dirty="0">
                          <a:solidFill>
                            <a:schemeClr val="tx1"/>
                          </a:solidFill>
                          <a:effectLst/>
                          <a:latin typeface="+mn-lt"/>
                          <a:ea typeface="+mn-ea"/>
                          <a:cs typeface="+mn-cs"/>
                        </a:rPr>
                        <a:t>p</a:t>
                      </a:r>
                      <a:r>
                        <a:rPr lang="en-GB" sz="1200" b="0" i="0" kern="1200" dirty="0">
                          <a:solidFill>
                            <a:schemeClr val="tx1"/>
                          </a:solidFill>
                          <a:effectLst/>
                          <a:latin typeface="+mn-lt"/>
                          <a:ea typeface="+mn-ea"/>
                          <a:cs typeface="+mn-cs"/>
                        </a:rPr>
                        <a:t>arallel to the wave.</a:t>
                      </a:r>
                    </a:p>
                    <a:p>
                      <a:pPr fontAlgn="base">
                        <a:lnSpc>
                          <a:spcPct val="150000"/>
                        </a:lnSpc>
                      </a:pPr>
                      <a:r>
                        <a:rPr lang="en-GB" sz="1200" b="1" i="0" kern="1200" dirty="0">
                          <a:solidFill>
                            <a:schemeClr val="tx1"/>
                          </a:solidFill>
                          <a:effectLst/>
                          <a:latin typeface="+mn-lt"/>
                          <a:ea typeface="+mn-ea"/>
                          <a:cs typeface="+mn-cs"/>
                        </a:rPr>
                        <a:t>Demonstrating longitudinal waves</a:t>
                      </a:r>
                    </a:p>
                    <a:p>
                      <a:pPr fontAlgn="base">
                        <a:lnSpc>
                          <a:spcPct val="150000"/>
                        </a:lnSpc>
                      </a:pPr>
                      <a:r>
                        <a:rPr lang="en-GB" sz="1200" b="0" i="0" kern="1200" dirty="0">
                          <a:solidFill>
                            <a:schemeClr val="tx1"/>
                          </a:solidFill>
                          <a:effectLst/>
                          <a:latin typeface="+mn-lt"/>
                          <a:ea typeface="+mn-ea"/>
                          <a:cs typeface="+mn-cs"/>
                        </a:rPr>
                        <a:t>Longitudinal waves show areas of </a:t>
                      </a:r>
                      <a:r>
                        <a:rPr lang="en-GB" sz="1200" b="0" i="1" kern="1200" dirty="0">
                          <a:solidFill>
                            <a:schemeClr val="tx1"/>
                          </a:solidFill>
                          <a:effectLst/>
                          <a:latin typeface="+mn-lt"/>
                          <a:ea typeface="+mn-ea"/>
                          <a:cs typeface="+mn-cs"/>
                        </a:rPr>
                        <a:t>compression</a:t>
                      </a:r>
                      <a:r>
                        <a:rPr lang="en-GB" sz="1200" b="0" i="0" kern="1200" dirty="0">
                          <a:solidFill>
                            <a:schemeClr val="tx1"/>
                          </a:solidFill>
                          <a:effectLst/>
                          <a:latin typeface="+mn-lt"/>
                          <a:ea typeface="+mn-ea"/>
                          <a:cs typeface="+mn-cs"/>
                        </a:rPr>
                        <a:t> and </a:t>
                      </a:r>
                      <a:r>
                        <a:rPr lang="en-GB" sz="1200" b="0" i="1" kern="1200" dirty="0">
                          <a:solidFill>
                            <a:schemeClr val="tx1"/>
                          </a:solidFill>
                          <a:effectLst/>
                          <a:latin typeface="+mn-lt"/>
                          <a:ea typeface="+mn-ea"/>
                          <a:cs typeface="+mn-cs"/>
                        </a:rPr>
                        <a:t>rarefaction</a:t>
                      </a:r>
                      <a:r>
                        <a:rPr lang="en-GB" sz="1200" b="0" i="0" kern="1200" dirty="0">
                          <a:solidFill>
                            <a:schemeClr val="tx1"/>
                          </a:solidFill>
                          <a:effectLst/>
                          <a:latin typeface="+mn-lt"/>
                          <a:ea typeface="+mn-ea"/>
                          <a:cs typeface="+mn-cs"/>
                        </a:rPr>
                        <a:t>:</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compressions are regions of high pressure due to particles being close together</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rarefactions are regions of low pressure due to particles being spread further apart</a:t>
                      </a:r>
                    </a:p>
                    <a:p>
                      <a:pPr fontAlgn="base">
                        <a:lnSpc>
                          <a:spcPct val="150000"/>
                        </a:lnSpc>
                      </a:pPr>
                      <a:r>
                        <a:rPr lang="en-GB" sz="1200" b="0" i="0" kern="1200" dirty="0">
                          <a:solidFill>
                            <a:schemeClr val="tx1"/>
                          </a:solidFill>
                          <a:effectLst/>
                          <a:latin typeface="+mn-lt"/>
                          <a:ea typeface="+mn-ea"/>
                          <a:cs typeface="+mn-cs"/>
                        </a:rPr>
                        <a:t>Longitudinal waves are often demonstrated by pushing and pulling a stretched slinky spring.</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F8D8321B-1BDA-9AE0-3E85-8C01F2C05E3D}"/>
              </a:ext>
            </a:extLst>
          </p:cNvPr>
          <p:cNvSpPr>
            <a:spLocks noGrp="1"/>
          </p:cNvSpPr>
          <p:nvPr>
            <p:ph type="sldNum" sz="quarter" idx="12"/>
          </p:nvPr>
        </p:nvSpPr>
        <p:spPr/>
        <p:txBody>
          <a:bodyPr/>
          <a:lstStyle/>
          <a:p>
            <a:fld id="{A49C798E-A141-4728-B2C1-C020555BD9EF}" type="slidenum">
              <a:rPr lang="en-GB" smtClean="0"/>
              <a:t>7</a:t>
            </a:fld>
            <a:endParaRPr lang="en-GB"/>
          </a:p>
        </p:txBody>
      </p:sp>
    </p:spTree>
    <p:extLst>
      <p:ext uri="{BB962C8B-B14F-4D97-AF65-F5344CB8AC3E}">
        <p14:creationId xmlns:p14="http://schemas.microsoft.com/office/powerpoint/2010/main" val="15305762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7817CEF-B05D-5483-FB95-F46328EA42D4}"/>
              </a:ext>
            </a:extLst>
          </p:cNvPr>
          <p:cNvSpPr/>
          <p:nvPr/>
        </p:nvSpPr>
        <p:spPr>
          <a:xfrm>
            <a:off x="2473523" y="6795492"/>
            <a:ext cx="1303734" cy="3303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A9E7BC3-765E-0123-CB95-7D9E4B282829}"/>
              </a:ext>
            </a:extLst>
          </p:cNvPr>
          <p:cNvSpPr/>
          <p:nvPr/>
        </p:nvSpPr>
        <p:spPr>
          <a:xfrm>
            <a:off x="3830835" y="7358062"/>
            <a:ext cx="366117" cy="1464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255B576-4BB9-5BEC-090E-6A176AFA3B6E}"/>
              </a:ext>
            </a:extLst>
          </p:cNvPr>
          <p:cNvSpPr/>
          <p:nvPr/>
        </p:nvSpPr>
        <p:spPr>
          <a:xfrm>
            <a:off x="1669851" y="8536781"/>
            <a:ext cx="2303859" cy="2946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9A3D56D-FDB5-9C0C-EDA6-DE6D46D8E09D}"/>
              </a:ext>
            </a:extLst>
          </p:cNvPr>
          <p:cNvSpPr/>
          <p:nvPr/>
        </p:nvSpPr>
        <p:spPr>
          <a:xfrm>
            <a:off x="392905" y="7161609"/>
            <a:ext cx="651867" cy="848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0F1DD56-458B-7864-F662-F5D9123F0830}"/>
              </a:ext>
            </a:extLst>
          </p:cNvPr>
          <p:cNvSpPr txBox="1"/>
          <p:nvPr/>
        </p:nvSpPr>
        <p:spPr>
          <a:xfrm>
            <a:off x="392905" y="307446"/>
            <a:ext cx="6176337" cy="2279727"/>
          </a:xfrm>
          <a:prstGeom prst="rect">
            <a:avLst/>
          </a:prstGeom>
          <a:noFill/>
        </p:spPr>
        <p:txBody>
          <a:bodyPr wrap="square" rtlCol="0">
            <a:spAutoFit/>
          </a:bodyPr>
          <a:lstStyle/>
          <a:p>
            <a:pPr>
              <a:lnSpc>
                <a:spcPct val="150000"/>
              </a:lnSpc>
            </a:pPr>
            <a:r>
              <a:rPr lang="en-GB" sz="1200" b="1" u="sng" dirty="0">
                <a:ln w="0"/>
              </a:rPr>
              <a:t>Wrong answers</a:t>
            </a:r>
          </a:p>
          <a:p>
            <a:pPr>
              <a:lnSpc>
                <a:spcPct val="150000"/>
              </a:lnSpc>
            </a:pPr>
            <a:r>
              <a:rPr lang="en-GB" sz="1200" dirty="0">
                <a:ln w="0"/>
              </a:rPr>
              <a:t>There are nine types of electromagnetic wave. All electromagnetic waves have some wave properties in common because they are longitudinal waves.  For example, they have a frequency and a wavelength. They are travel at different speeds through a vacuum. </a:t>
            </a:r>
          </a:p>
          <a:p>
            <a:pPr>
              <a:lnSpc>
                <a:spcPct val="150000"/>
              </a:lnSpc>
            </a:pPr>
            <a:r>
              <a:rPr lang="en-GB" sz="1200" dirty="0">
                <a:ln w="0"/>
              </a:rPr>
              <a:t>Humans use different electromagnetic waves for different purposes. For example, infra-red and ultraviolet  are used for cooking. Microwaves, </a:t>
            </a:r>
            <a:r>
              <a:rPr lang="en-GB" sz="1200" dirty="0" err="1">
                <a:ln w="0"/>
              </a:rPr>
              <a:t>radiowaves</a:t>
            </a:r>
            <a:r>
              <a:rPr lang="en-GB" sz="1200" dirty="0">
                <a:ln w="0"/>
              </a:rPr>
              <a:t> and gamma waves are used for communications. </a:t>
            </a:r>
          </a:p>
          <a:p>
            <a:pPr>
              <a:lnSpc>
                <a:spcPct val="150000"/>
              </a:lnSpc>
            </a:pPr>
            <a:endParaRPr lang="en-GB" sz="1200" b="1" dirty="0">
              <a:ln w="0"/>
            </a:endParaRPr>
          </a:p>
        </p:txBody>
      </p:sp>
      <p:sp>
        <p:nvSpPr>
          <p:cNvPr id="5" name="TextBox 4">
            <a:extLst>
              <a:ext uri="{FF2B5EF4-FFF2-40B4-BE49-F238E27FC236}">
                <a16:creationId xmlns:a16="http://schemas.microsoft.com/office/drawing/2014/main" id="{01F850E6-3827-69EE-E8D5-06F154C196A1}"/>
              </a:ext>
            </a:extLst>
          </p:cNvPr>
          <p:cNvSpPr txBox="1"/>
          <p:nvPr/>
        </p:nvSpPr>
        <p:spPr>
          <a:xfrm>
            <a:off x="392905" y="2858200"/>
            <a:ext cx="6176337" cy="2556726"/>
          </a:xfrm>
          <a:prstGeom prst="rect">
            <a:avLst/>
          </a:prstGeom>
          <a:noFill/>
        </p:spPr>
        <p:txBody>
          <a:bodyPr wrap="square" rtlCol="0">
            <a:spAutoFit/>
          </a:bodyPr>
          <a:lstStyle/>
          <a:p>
            <a:pPr>
              <a:lnSpc>
                <a:spcPct val="150000"/>
              </a:lnSpc>
            </a:pPr>
            <a:r>
              <a:rPr lang="en-GB" sz="1200" b="1" u="sng" dirty="0">
                <a:ln w="0"/>
              </a:rPr>
              <a:t>Wrong answers - ANSWERS</a:t>
            </a:r>
          </a:p>
          <a:p>
            <a:pPr>
              <a:lnSpc>
                <a:spcPct val="150000"/>
              </a:lnSpc>
            </a:pPr>
            <a:r>
              <a:rPr lang="en-GB" sz="1200" dirty="0">
                <a:ln w="0"/>
              </a:rPr>
              <a:t>There are </a:t>
            </a:r>
            <a:r>
              <a:rPr lang="en-GB" sz="1200" b="1" dirty="0">
                <a:ln w="0"/>
              </a:rPr>
              <a:t>nine</a:t>
            </a:r>
            <a:r>
              <a:rPr lang="en-GB" sz="1200" dirty="0">
                <a:ln w="0"/>
              </a:rPr>
              <a:t> types of electromagnetic wave. All electromagnetic waves have some wave properties in common because they are</a:t>
            </a:r>
            <a:r>
              <a:rPr lang="en-GB" sz="1200" b="1" dirty="0">
                <a:ln w="0"/>
              </a:rPr>
              <a:t> transverse </a:t>
            </a:r>
            <a:r>
              <a:rPr lang="en-GB" sz="1200" dirty="0">
                <a:ln w="0"/>
              </a:rPr>
              <a:t>waves.  For example, they have a frequency and a wavelength. They are travel at </a:t>
            </a:r>
            <a:r>
              <a:rPr lang="en-GB" sz="1200" b="1" dirty="0">
                <a:ln w="0"/>
              </a:rPr>
              <a:t>the same</a:t>
            </a:r>
            <a:r>
              <a:rPr lang="en-GB" sz="1200" dirty="0">
                <a:ln w="0"/>
              </a:rPr>
              <a:t> speeds through a vacuum. </a:t>
            </a:r>
          </a:p>
          <a:p>
            <a:pPr>
              <a:lnSpc>
                <a:spcPct val="150000"/>
              </a:lnSpc>
            </a:pPr>
            <a:r>
              <a:rPr lang="en-GB" sz="1200" dirty="0">
                <a:ln w="0"/>
              </a:rPr>
              <a:t>Humans use different electromagnetic waves for different purposes. For example, infra-red and </a:t>
            </a:r>
            <a:r>
              <a:rPr lang="en-GB" sz="1200" b="1" dirty="0">
                <a:ln w="0"/>
              </a:rPr>
              <a:t>microwaves </a:t>
            </a:r>
            <a:r>
              <a:rPr lang="en-GB" sz="1200" dirty="0">
                <a:ln w="0"/>
              </a:rPr>
              <a:t>are used for cooking. Microwaves, </a:t>
            </a:r>
            <a:r>
              <a:rPr lang="en-GB" sz="1200" dirty="0" err="1">
                <a:ln w="0"/>
              </a:rPr>
              <a:t>radiowaves</a:t>
            </a:r>
            <a:r>
              <a:rPr lang="en-GB" sz="1200" dirty="0">
                <a:ln w="0"/>
              </a:rPr>
              <a:t> and </a:t>
            </a:r>
            <a:r>
              <a:rPr lang="en-GB" sz="1200" b="1" dirty="0">
                <a:ln w="0"/>
              </a:rPr>
              <a:t>visible light </a:t>
            </a:r>
            <a:r>
              <a:rPr lang="en-GB" sz="1200" dirty="0">
                <a:ln w="0"/>
              </a:rPr>
              <a:t>are used for communications. </a:t>
            </a:r>
          </a:p>
          <a:p>
            <a:pPr>
              <a:lnSpc>
                <a:spcPct val="150000"/>
              </a:lnSpc>
            </a:pPr>
            <a:r>
              <a:rPr lang="en-GB" sz="1200" dirty="0" err="1">
                <a:ln w="0"/>
              </a:rPr>
              <a:t>Radiowaves</a:t>
            </a:r>
            <a:r>
              <a:rPr lang="en-GB" sz="1200" dirty="0">
                <a:ln w="0"/>
              </a:rPr>
              <a:t> can interact with conductors. When they do this they induce a potential difference and a current. The current will have the same frequency as the </a:t>
            </a:r>
            <a:r>
              <a:rPr lang="en-GB" sz="1200" dirty="0" err="1">
                <a:ln w="0"/>
              </a:rPr>
              <a:t>radiowave</a:t>
            </a:r>
            <a:r>
              <a:rPr lang="en-GB" sz="1200" dirty="0">
                <a:ln w="0"/>
              </a:rPr>
              <a:t>. </a:t>
            </a:r>
          </a:p>
        </p:txBody>
      </p:sp>
      <p:sp>
        <p:nvSpPr>
          <p:cNvPr id="3" name="Slide Number Placeholder 2">
            <a:extLst>
              <a:ext uri="{FF2B5EF4-FFF2-40B4-BE49-F238E27FC236}">
                <a16:creationId xmlns:a16="http://schemas.microsoft.com/office/drawing/2014/main" id="{BBD13021-C272-6495-A9A7-B7BA23B4B339}"/>
              </a:ext>
            </a:extLst>
          </p:cNvPr>
          <p:cNvSpPr>
            <a:spLocks noGrp="1"/>
          </p:cNvSpPr>
          <p:nvPr>
            <p:ph type="sldNum" sz="quarter" idx="12"/>
          </p:nvPr>
        </p:nvSpPr>
        <p:spPr/>
        <p:txBody>
          <a:bodyPr/>
          <a:lstStyle/>
          <a:p>
            <a:fld id="{A49C798E-A141-4728-B2C1-C020555BD9EF}" type="slidenum">
              <a:rPr lang="en-GB" smtClean="0"/>
              <a:t>70</a:t>
            </a:fld>
            <a:endParaRPr lang="en-GB"/>
          </a:p>
        </p:txBody>
      </p:sp>
    </p:spTree>
    <p:extLst>
      <p:ext uri="{BB962C8B-B14F-4D97-AF65-F5344CB8AC3E}">
        <p14:creationId xmlns:p14="http://schemas.microsoft.com/office/powerpoint/2010/main" val="6982507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7817CEF-B05D-5483-FB95-F46328EA42D4}"/>
              </a:ext>
            </a:extLst>
          </p:cNvPr>
          <p:cNvSpPr/>
          <p:nvPr/>
        </p:nvSpPr>
        <p:spPr>
          <a:xfrm>
            <a:off x="2473523" y="6795492"/>
            <a:ext cx="1303734" cy="3303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A9E7BC3-765E-0123-CB95-7D9E4B282829}"/>
              </a:ext>
            </a:extLst>
          </p:cNvPr>
          <p:cNvSpPr/>
          <p:nvPr/>
        </p:nvSpPr>
        <p:spPr>
          <a:xfrm>
            <a:off x="3830835" y="7358062"/>
            <a:ext cx="366117" cy="1464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255B576-4BB9-5BEC-090E-6A176AFA3B6E}"/>
              </a:ext>
            </a:extLst>
          </p:cNvPr>
          <p:cNvSpPr/>
          <p:nvPr/>
        </p:nvSpPr>
        <p:spPr>
          <a:xfrm>
            <a:off x="1669851" y="8536781"/>
            <a:ext cx="2303859" cy="2946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9A3D56D-FDB5-9C0C-EDA6-DE6D46D8E09D}"/>
              </a:ext>
            </a:extLst>
          </p:cNvPr>
          <p:cNvSpPr/>
          <p:nvPr/>
        </p:nvSpPr>
        <p:spPr>
          <a:xfrm>
            <a:off x="392905" y="7161609"/>
            <a:ext cx="651867" cy="848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0F1DD56-458B-7864-F662-F5D9123F0830}"/>
              </a:ext>
            </a:extLst>
          </p:cNvPr>
          <p:cNvSpPr txBox="1"/>
          <p:nvPr/>
        </p:nvSpPr>
        <p:spPr>
          <a:xfrm>
            <a:off x="392905" y="307446"/>
            <a:ext cx="6176337" cy="3387722"/>
          </a:xfrm>
          <a:prstGeom prst="rect">
            <a:avLst/>
          </a:prstGeom>
          <a:noFill/>
        </p:spPr>
        <p:txBody>
          <a:bodyPr wrap="square" rtlCol="0">
            <a:spAutoFit/>
          </a:bodyPr>
          <a:lstStyle/>
          <a:p>
            <a:pPr>
              <a:lnSpc>
                <a:spcPct val="150000"/>
              </a:lnSpc>
            </a:pPr>
            <a:r>
              <a:rPr lang="en-GB" sz="1200" b="1" u="sng" dirty="0">
                <a:ln w="0"/>
              </a:rPr>
              <a:t>Wrong answers – Higher Tier only</a:t>
            </a:r>
          </a:p>
          <a:p>
            <a:pPr>
              <a:lnSpc>
                <a:spcPct val="150000"/>
              </a:lnSpc>
            </a:pPr>
            <a:r>
              <a:rPr lang="en-GB" sz="1200" dirty="0">
                <a:ln w="0"/>
              </a:rPr>
              <a:t>There are nine types of electromagnetic wave. All electromagnetic waves have some wave properties in common because they are longitudinal waves.  For example, they have a frequency and a wavelength. They are travel at different speeds through a vacuum. </a:t>
            </a:r>
          </a:p>
          <a:p>
            <a:pPr>
              <a:lnSpc>
                <a:spcPct val="150000"/>
              </a:lnSpc>
            </a:pPr>
            <a:r>
              <a:rPr lang="en-GB" sz="1200" dirty="0">
                <a:ln w="0"/>
              </a:rPr>
              <a:t>Humans use different electromagnetic waves for different purposes. For example, infra-red and ultraviolet  are used for cooking. Microwaves, </a:t>
            </a:r>
            <a:r>
              <a:rPr lang="en-GB" sz="1200" dirty="0" err="1">
                <a:ln w="0"/>
              </a:rPr>
              <a:t>radiowaves</a:t>
            </a:r>
            <a:r>
              <a:rPr lang="en-GB" sz="1200" dirty="0">
                <a:ln w="0"/>
              </a:rPr>
              <a:t> and gamma waves are used for communications. </a:t>
            </a:r>
          </a:p>
          <a:p>
            <a:pPr>
              <a:lnSpc>
                <a:spcPct val="150000"/>
              </a:lnSpc>
            </a:pPr>
            <a:r>
              <a:rPr lang="en-GB" sz="1200" dirty="0" err="1">
                <a:ln w="0"/>
              </a:rPr>
              <a:t>Radiowaves</a:t>
            </a:r>
            <a:r>
              <a:rPr lang="en-GB" sz="1200" dirty="0">
                <a:ln w="0"/>
              </a:rPr>
              <a:t> can be used to communicate with satellites because they can penetrate the atmosphere. However, microwaves reflect off the atmosphere and so do not communicate with satellites. Gamma waves can also be used to communicate over long distances. For example, pulses of gamma waves are used to communicate using fibre optics. </a:t>
            </a:r>
          </a:p>
          <a:p>
            <a:pPr>
              <a:lnSpc>
                <a:spcPct val="150000"/>
              </a:lnSpc>
            </a:pPr>
            <a:endParaRPr lang="en-GB" sz="1200" dirty="0">
              <a:ln w="0"/>
            </a:endParaRPr>
          </a:p>
        </p:txBody>
      </p:sp>
      <p:sp>
        <p:nvSpPr>
          <p:cNvPr id="3" name="TextBox 2">
            <a:extLst>
              <a:ext uri="{FF2B5EF4-FFF2-40B4-BE49-F238E27FC236}">
                <a16:creationId xmlns:a16="http://schemas.microsoft.com/office/drawing/2014/main" id="{647F71B1-F780-E19F-B659-C3B464FB806E}"/>
              </a:ext>
            </a:extLst>
          </p:cNvPr>
          <p:cNvSpPr txBox="1"/>
          <p:nvPr/>
        </p:nvSpPr>
        <p:spPr>
          <a:xfrm>
            <a:off x="340831" y="4324653"/>
            <a:ext cx="6176337" cy="3387722"/>
          </a:xfrm>
          <a:prstGeom prst="rect">
            <a:avLst/>
          </a:prstGeom>
          <a:noFill/>
        </p:spPr>
        <p:txBody>
          <a:bodyPr wrap="square" rtlCol="0">
            <a:spAutoFit/>
          </a:bodyPr>
          <a:lstStyle/>
          <a:p>
            <a:pPr>
              <a:lnSpc>
                <a:spcPct val="150000"/>
              </a:lnSpc>
            </a:pPr>
            <a:r>
              <a:rPr lang="en-GB" sz="1200" b="1" u="sng" dirty="0">
                <a:ln w="0"/>
              </a:rPr>
              <a:t>Wrong answers – Higher Tier only</a:t>
            </a:r>
          </a:p>
          <a:p>
            <a:pPr>
              <a:lnSpc>
                <a:spcPct val="150000"/>
              </a:lnSpc>
            </a:pPr>
            <a:r>
              <a:rPr lang="en-GB" sz="1200" dirty="0">
                <a:ln w="0"/>
              </a:rPr>
              <a:t>There are</a:t>
            </a:r>
            <a:r>
              <a:rPr lang="en-GB" sz="1200" b="1" dirty="0">
                <a:ln w="0"/>
              </a:rPr>
              <a:t> seven </a:t>
            </a:r>
            <a:r>
              <a:rPr lang="en-GB" sz="1200" dirty="0">
                <a:ln w="0"/>
              </a:rPr>
              <a:t>types of electromagnetic wave. All electromagnetic waves have some wave properties in common because they are </a:t>
            </a:r>
            <a:r>
              <a:rPr lang="en-GB" sz="1200" b="1" dirty="0">
                <a:ln w="0"/>
              </a:rPr>
              <a:t>transverse</a:t>
            </a:r>
            <a:r>
              <a:rPr lang="en-GB" sz="1200" dirty="0">
                <a:ln w="0"/>
              </a:rPr>
              <a:t> waves.  For example, they have a frequency and a wavelength. They are travel at </a:t>
            </a:r>
            <a:r>
              <a:rPr lang="en-GB" sz="1200" b="1" dirty="0">
                <a:ln w="0"/>
              </a:rPr>
              <a:t>the same</a:t>
            </a:r>
            <a:r>
              <a:rPr lang="en-GB" sz="1200" dirty="0">
                <a:ln w="0"/>
              </a:rPr>
              <a:t> speeds through a vacuum. </a:t>
            </a:r>
          </a:p>
          <a:p>
            <a:pPr>
              <a:lnSpc>
                <a:spcPct val="150000"/>
              </a:lnSpc>
            </a:pPr>
            <a:r>
              <a:rPr lang="en-GB" sz="1200" dirty="0">
                <a:ln w="0"/>
              </a:rPr>
              <a:t>Humans use different electromagnetic waves for different purposes. For example, infra-red and </a:t>
            </a:r>
            <a:r>
              <a:rPr lang="en-GB" sz="1200" b="1" dirty="0">
                <a:ln w="0"/>
              </a:rPr>
              <a:t>microwaves</a:t>
            </a:r>
            <a:r>
              <a:rPr lang="en-GB" sz="1200" dirty="0">
                <a:ln w="0"/>
              </a:rPr>
              <a:t>  are used for cooking. Microwaves, </a:t>
            </a:r>
            <a:r>
              <a:rPr lang="en-GB" sz="1200" dirty="0" err="1">
                <a:ln w="0"/>
              </a:rPr>
              <a:t>radiowaves</a:t>
            </a:r>
            <a:r>
              <a:rPr lang="en-GB" sz="1200" dirty="0">
                <a:ln w="0"/>
              </a:rPr>
              <a:t> and </a:t>
            </a:r>
            <a:r>
              <a:rPr lang="en-GB" sz="1200" b="1" dirty="0">
                <a:ln w="0"/>
              </a:rPr>
              <a:t>visible light </a:t>
            </a:r>
            <a:r>
              <a:rPr lang="en-GB" sz="1200" dirty="0">
                <a:ln w="0"/>
              </a:rPr>
              <a:t>are used for communications. </a:t>
            </a:r>
          </a:p>
          <a:p>
            <a:pPr>
              <a:lnSpc>
                <a:spcPct val="150000"/>
              </a:lnSpc>
            </a:pPr>
            <a:r>
              <a:rPr lang="en-GB" sz="1200" b="1" dirty="0">
                <a:ln w="0"/>
              </a:rPr>
              <a:t>Microwaves </a:t>
            </a:r>
            <a:r>
              <a:rPr lang="en-GB" sz="1200" dirty="0">
                <a:ln w="0"/>
              </a:rPr>
              <a:t>can be used to communicate with satellites because they can penetrate the atmosphere. However, </a:t>
            </a:r>
            <a:r>
              <a:rPr lang="en-GB" sz="1200" b="1" dirty="0" err="1">
                <a:ln w="0"/>
              </a:rPr>
              <a:t>radiowaves</a:t>
            </a:r>
            <a:r>
              <a:rPr lang="en-GB" sz="1200" dirty="0">
                <a:ln w="0"/>
              </a:rPr>
              <a:t> reflect off the atmosphere and so do not communicate with satellites. </a:t>
            </a:r>
            <a:r>
              <a:rPr lang="en-GB" sz="1200" b="1" dirty="0">
                <a:ln w="0"/>
              </a:rPr>
              <a:t>Visible light </a:t>
            </a:r>
            <a:r>
              <a:rPr lang="en-GB" sz="1200" dirty="0">
                <a:ln w="0"/>
              </a:rPr>
              <a:t>can also be used to communicate over long distances. For example, pulses of </a:t>
            </a:r>
            <a:r>
              <a:rPr lang="en-GB" sz="1200" b="1" dirty="0">
                <a:ln w="0"/>
              </a:rPr>
              <a:t>visible light </a:t>
            </a:r>
            <a:r>
              <a:rPr lang="en-GB" sz="1200" dirty="0">
                <a:ln w="0"/>
              </a:rPr>
              <a:t>are used to communicate using fibre optics. </a:t>
            </a:r>
          </a:p>
          <a:p>
            <a:pPr>
              <a:lnSpc>
                <a:spcPct val="150000"/>
              </a:lnSpc>
            </a:pPr>
            <a:endParaRPr lang="en-GB" sz="1200" dirty="0">
              <a:ln w="0"/>
            </a:endParaRPr>
          </a:p>
        </p:txBody>
      </p:sp>
      <p:sp>
        <p:nvSpPr>
          <p:cNvPr id="5" name="Slide Number Placeholder 4">
            <a:extLst>
              <a:ext uri="{FF2B5EF4-FFF2-40B4-BE49-F238E27FC236}">
                <a16:creationId xmlns:a16="http://schemas.microsoft.com/office/drawing/2014/main" id="{DF6A7016-B750-8262-318A-B2C5E15DCF8F}"/>
              </a:ext>
            </a:extLst>
          </p:cNvPr>
          <p:cNvSpPr>
            <a:spLocks noGrp="1"/>
          </p:cNvSpPr>
          <p:nvPr>
            <p:ph type="sldNum" sz="quarter" idx="12"/>
          </p:nvPr>
        </p:nvSpPr>
        <p:spPr/>
        <p:txBody>
          <a:bodyPr/>
          <a:lstStyle/>
          <a:p>
            <a:fld id="{A49C798E-A141-4728-B2C1-C020555BD9EF}" type="slidenum">
              <a:rPr lang="en-GB" smtClean="0"/>
              <a:t>71</a:t>
            </a:fld>
            <a:endParaRPr lang="en-GB"/>
          </a:p>
        </p:txBody>
      </p:sp>
    </p:spTree>
    <p:extLst>
      <p:ext uri="{BB962C8B-B14F-4D97-AF65-F5344CB8AC3E}">
        <p14:creationId xmlns:p14="http://schemas.microsoft.com/office/powerpoint/2010/main" val="1663225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A9E7BC3-765E-0123-CB95-7D9E4B282829}"/>
              </a:ext>
            </a:extLst>
          </p:cNvPr>
          <p:cNvSpPr/>
          <p:nvPr/>
        </p:nvSpPr>
        <p:spPr>
          <a:xfrm>
            <a:off x="3830835" y="7358062"/>
            <a:ext cx="366117" cy="1464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255B576-4BB9-5BEC-090E-6A176AFA3B6E}"/>
              </a:ext>
            </a:extLst>
          </p:cNvPr>
          <p:cNvSpPr/>
          <p:nvPr/>
        </p:nvSpPr>
        <p:spPr>
          <a:xfrm>
            <a:off x="1669851" y="8536781"/>
            <a:ext cx="2303859" cy="2946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9A3D56D-FDB5-9C0C-EDA6-DE6D46D8E09D}"/>
              </a:ext>
            </a:extLst>
          </p:cNvPr>
          <p:cNvSpPr/>
          <p:nvPr/>
        </p:nvSpPr>
        <p:spPr>
          <a:xfrm>
            <a:off x="392905" y="7161609"/>
            <a:ext cx="651867" cy="848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C140315-F313-1E97-7807-9AC312DA2623}"/>
              </a:ext>
            </a:extLst>
          </p:cNvPr>
          <p:cNvSpPr txBox="1"/>
          <p:nvPr/>
        </p:nvSpPr>
        <p:spPr>
          <a:xfrm>
            <a:off x="228600" y="321470"/>
            <a:ext cx="6400800" cy="7081041"/>
          </a:xfrm>
          <a:prstGeom prst="rect">
            <a:avLst/>
          </a:prstGeom>
          <a:noFill/>
        </p:spPr>
        <p:txBody>
          <a:bodyPr wrap="square" rtlCol="0">
            <a:spAutoFit/>
          </a:bodyPr>
          <a:lstStyle/>
          <a:p>
            <a:r>
              <a:rPr lang="en-GB" sz="1200" b="1" u="sng" dirty="0"/>
              <a:t>If it didn’t…</a:t>
            </a:r>
          </a:p>
          <a:p>
            <a:endParaRPr lang="en-GB" sz="1200" b="1" u="sng" dirty="0"/>
          </a:p>
          <a:p>
            <a:pPr>
              <a:lnSpc>
                <a:spcPct val="150000"/>
              </a:lnSpc>
            </a:pPr>
            <a:r>
              <a:rPr lang="en-GB" sz="1200" b="1" u="sng" dirty="0"/>
              <a:t>I DO</a:t>
            </a:r>
          </a:p>
          <a:p>
            <a:pPr marL="228600" indent="-228600">
              <a:lnSpc>
                <a:spcPct val="150000"/>
              </a:lnSpc>
              <a:buAutoNum type="alphaLcPeriod"/>
            </a:pPr>
            <a:r>
              <a:rPr lang="en-GB" sz="1200" dirty="0"/>
              <a:t>The different types of electromagnetic radiation have different frequencies and wavelengths. This they didn’t have different wavelengths, how would their properties be affected? </a:t>
            </a:r>
          </a:p>
          <a:p>
            <a:pPr>
              <a:lnSpc>
                <a:spcPct val="150000"/>
              </a:lnSpc>
            </a:pPr>
            <a:r>
              <a:rPr lang="en-GB" sz="1200" dirty="0"/>
              <a:t>…………………………………………………………………………………………………………………………………………………………………………………………………………………………………………………………………………………………………………………………</a:t>
            </a:r>
          </a:p>
          <a:p>
            <a:pPr>
              <a:lnSpc>
                <a:spcPct val="150000"/>
              </a:lnSpc>
            </a:pPr>
            <a:r>
              <a:rPr lang="en-GB" sz="1200" b="1" u="sng" dirty="0"/>
              <a:t>WE DO</a:t>
            </a:r>
          </a:p>
          <a:p>
            <a:pPr>
              <a:lnSpc>
                <a:spcPct val="150000"/>
              </a:lnSpc>
            </a:pPr>
            <a:r>
              <a:rPr lang="en-GB" sz="1200" dirty="0"/>
              <a:t>b. If molecules in our food didn’t absorb microwaves, how would it affect how we cook food? </a:t>
            </a:r>
          </a:p>
          <a:p>
            <a:pPr>
              <a:lnSpc>
                <a:spcPct val="150000"/>
              </a:lnSpc>
            </a:pPr>
            <a:r>
              <a:rPr lang="en-GB" sz="1200" dirty="0"/>
              <a:t>…………………………………………………………………………………………………………………………………………………………………………………………………………………………………………………………………………………………………………………………</a:t>
            </a:r>
          </a:p>
          <a:p>
            <a:pPr>
              <a:lnSpc>
                <a:spcPct val="150000"/>
              </a:lnSpc>
            </a:pPr>
            <a:r>
              <a:rPr lang="en-GB" sz="1200" b="1" u="sng" dirty="0"/>
              <a:t>YOU DO</a:t>
            </a:r>
          </a:p>
          <a:p>
            <a:pPr>
              <a:lnSpc>
                <a:spcPct val="150000"/>
              </a:lnSpc>
            </a:pPr>
            <a:r>
              <a:rPr lang="en-GB" sz="1200" dirty="0"/>
              <a:t>c. If our skin didn’t absorb ultra-violet light, how would our lives be affected?</a:t>
            </a:r>
          </a:p>
          <a:p>
            <a:pPr>
              <a:lnSpc>
                <a:spcPct val="150000"/>
              </a:lnSpc>
            </a:pPr>
            <a:r>
              <a:rPr lang="en-GB" sz="1200" dirty="0"/>
              <a:t>…………………………………………………………………………………………………………………………………………………………………………………………………………………………………………………………………………………………………………………………</a:t>
            </a:r>
          </a:p>
          <a:p>
            <a:pPr>
              <a:lnSpc>
                <a:spcPct val="150000"/>
              </a:lnSpc>
            </a:pPr>
            <a:r>
              <a:rPr lang="en-GB" sz="1200" b="1" u="sng" dirty="0"/>
              <a:t>YOU DO</a:t>
            </a:r>
          </a:p>
          <a:p>
            <a:pPr>
              <a:lnSpc>
                <a:spcPct val="150000"/>
              </a:lnSpc>
            </a:pPr>
            <a:r>
              <a:rPr lang="en-GB" sz="1200" dirty="0"/>
              <a:t>d. How would satellite communication be affected if microwaves could not penetrate the atmosphere? </a:t>
            </a:r>
          </a:p>
          <a:p>
            <a:pPr>
              <a:lnSpc>
                <a:spcPct val="150000"/>
              </a:lnSpc>
            </a:pPr>
            <a:r>
              <a:rPr lang="en-GB" sz="1200" dirty="0"/>
              <a:t>…………………………………………………………………………………………………………………………………………………………………………………………………………………………………………………………………………………………………………………………</a:t>
            </a:r>
          </a:p>
          <a:p>
            <a:pPr>
              <a:lnSpc>
                <a:spcPct val="150000"/>
              </a:lnSpc>
            </a:pPr>
            <a:r>
              <a:rPr lang="en-GB" sz="1200" b="1" u="sng" dirty="0"/>
              <a:t>YOU DO</a:t>
            </a:r>
          </a:p>
          <a:p>
            <a:pPr>
              <a:lnSpc>
                <a:spcPct val="150000"/>
              </a:lnSpc>
            </a:pPr>
            <a:r>
              <a:rPr lang="en-GB" sz="1200" dirty="0"/>
              <a:t>e. If infra-red radiation did not exist, how would our lives be affected? </a:t>
            </a:r>
          </a:p>
          <a:p>
            <a:pPr>
              <a:lnSpc>
                <a:spcPct val="150000"/>
              </a:lnSpc>
            </a:pPr>
            <a:r>
              <a:rPr lang="en-GB" sz="1200" dirty="0"/>
              <a:t>…………………………………………………………………………………………………………………………………………………………………………………………………………………………………………………………………………………………………………………………</a:t>
            </a:r>
          </a:p>
          <a:p>
            <a:pPr>
              <a:lnSpc>
                <a:spcPct val="150000"/>
              </a:lnSpc>
            </a:pPr>
            <a:endParaRPr lang="en-GB" sz="1200" dirty="0"/>
          </a:p>
          <a:p>
            <a:pPr>
              <a:lnSpc>
                <a:spcPct val="150000"/>
              </a:lnSpc>
            </a:pPr>
            <a:endParaRPr lang="en-GB" sz="1200" dirty="0"/>
          </a:p>
        </p:txBody>
      </p:sp>
      <p:sp>
        <p:nvSpPr>
          <p:cNvPr id="5" name="TextBox 4">
            <a:extLst>
              <a:ext uri="{FF2B5EF4-FFF2-40B4-BE49-F238E27FC236}">
                <a16:creationId xmlns:a16="http://schemas.microsoft.com/office/drawing/2014/main" id="{A400C9E2-B0B5-8DA7-0F58-B56F98AAB3FB}"/>
              </a:ext>
            </a:extLst>
          </p:cNvPr>
          <p:cNvSpPr txBox="1"/>
          <p:nvPr/>
        </p:nvSpPr>
        <p:spPr>
          <a:xfrm>
            <a:off x="574766" y="1698171"/>
            <a:ext cx="5660571" cy="461665"/>
          </a:xfrm>
          <a:prstGeom prst="rect">
            <a:avLst/>
          </a:prstGeom>
          <a:solidFill>
            <a:schemeClr val="bg1"/>
          </a:solidFill>
        </p:spPr>
        <p:txBody>
          <a:bodyPr wrap="square" rtlCol="0">
            <a:spAutoFit/>
          </a:bodyPr>
          <a:lstStyle/>
          <a:p>
            <a:r>
              <a:rPr lang="en-GB" sz="1200" dirty="0"/>
              <a:t>All types of EM wave would have the same properties because properties depend on the wavelength and frequency.  </a:t>
            </a:r>
          </a:p>
        </p:txBody>
      </p:sp>
      <p:sp>
        <p:nvSpPr>
          <p:cNvPr id="6" name="TextBox 5">
            <a:extLst>
              <a:ext uri="{FF2B5EF4-FFF2-40B4-BE49-F238E27FC236}">
                <a16:creationId xmlns:a16="http://schemas.microsoft.com/office/drawing/2014/main" id="{0F3095E3-EB11-2589-163E-59BA82AEACC3}"/>
              </a:ext>
            </a:extLst>
          </p:cNvPr>
          <p:cNvSpPr txBox="1"/>
          <p:nvPr/>
        </p:nvSpPr>
        <p:spPr>
          <a:xfrm>
            <a:off x="574765" y="2791413"/>
            <a:ext cx="5660571" cy="461665"/>
          </a:xfrm>
          <a:prstGeom prst="rect">
            <a:avLst/>
          </a:prstGeom>
          <a:solidFill>
            <a:schemeClr val="bg1"/>
          </a:solidFill>
        </p:spPr>
        <p:txBody>
          <a:bodyPr wrap="square" rtlCol="0">
            <a:spAutoFit/>
          </a:bodyPr>
          <a:lstStyle/>
          <a:p>
            <a:r>
              <a:rPr lang="en-GB" sz="1200" dirty="0"/>
              <a:t>When microwaves are absorbed the food gets hotter. So, if they are not absorbed, the food would not heat up.</a:t>
            </a:r>
          </a:p>
        </p:txBody>
      </p:sp>
      <p:sp>
        <p:nvSpPr>
          <p:cNvPr id="15" name="TextBox 14">
            <a:extLst>
              <a:ext uri="{FF2B5EF4-FFF2-40B4-BE49-F238E27FC236}">
                <a16:creationId xmlns:a16="http://schemas.microsoft.com/office/drawing/2014/main" id="{149437E8-592A-42AE-397D-F58652F0E511}"/>
              </a:ext>
            </a:extLst>
          </p:cNvPr>
          <p:cNvSpPr txBox="1"/>
          <p:nvPr/>
        </p:nvSpPr>
        <p:spPr>
          <a:xfrm>
            <a:off x="598714" y="3741017"/>
            <a:ext cx="5660571" cy="646331"/>
          </a:xfrm>
          <a:prstGeom prst="rect">
            <a:avLst/>
          </a:prstGeom>
          <a:solidFill>
            <a:schemeClr val="bg1"/>
          </a:solidFill>
        </p:spPr>
        <p:txBody>
          <a:bodyPr wrap="square" rtlCol="0">
            <a:spAutoFit/>
          </a:bodyPr>
          <a:lstStyle/>
          <a:p>
            <a:r>
              <a:rPr lang="en-GB" sz="1200" dirty="0"/>
              <a:t>UV waves can cause skin cancer; if they aren’t absorbed, nobody would get skin cancer caused by exposure to UV light. UV light also helps our body make vitamin D. So, we would have to take vitamin D supplements. </a:t>
            </a:r>
          </a:p>
        </p:txBody>
      </p:sp>
      <p:sp>
        <p:nvSpPr>
          <p:cNvPr id="16" name="TextBox 15">
            <a:extLst>
              <a:ext uri="{FF2B5EF4-FFF2-40B4-BE49-F238E27FC236}">
                <a16:creationId xmlns:a16="http://schemas.microsoft.com/office/drawing/2014/main" id="{2A55329F-4AC6-93DC-C065-8BD8FAD3787A}"/>
              </a:ext>
            </a:extLst>
          </p:cNvPr>
          <p:cNvSpPr txBox="1"/>
          <p:nvPr/>
        </p:nvSpPr>
        <p:spPr>
          <a:xfrm>
            <a:off x="392905" y="5180207"/>
            <a:ext cx="6034021" cy="461665"/>
          </a:xfrm>
          <a:prstGeom prst="rect">
            <a:avLst/>
          </a:prstGeom>
          <a:solidFill>
            <a:schemeClr val="bg1"/>
          </a:solidFill>
        </p:spPr>
        <p:txBody>
          <a:bodyPr wrap="square" rtlCol="0">
            <a:spAutoFit/>
          </a:bodyPr>
          <a:lstStyle/>
          <a:p>
            <a:r>
              <a:rPr lang="en-GB" sz="1200" dirty="0"/>
              <a:t>Microwaves could not be used to communicate with satellites, so we would have to rely on other forms of communication. </a:t>
            </a:r>
          </a:p>
        </p:txBody>
      </p:sp>
      <p:sp>
        <p:nvSpPr>
          <p:cNvPr id="17" name="TextBox 16">
            <a:extLst>
              <a:ext uri="{FF2B5EF4-FFF2-40B4-BE49-F238E27FC236}">
                <a16:creationId xmlns:a16="http://schemas.microsoft.com/office/drawing/2014/main" id="{4A63A458-8525-8BC1-65EE-BA5D79064D1E}"/>
              </a:ext>
            </a:extLst>
          </p:cNvPr>
          <p:cNvSpPr txBox="1"/>
          <p:nvPr/>
        </p:nvSpPr>
        <p:spPr>
          <a:xfrm>
            <a:off x="465907" y="6291359"/>
            <a:ext cx="5660571" cy="461665"/>
          </a:xfrm>
          <a:prstGeom prst="rect">
            <a:avLst/>
          </a:prstGeom>
          <a:solidFill>
            <a:schemeClr val="bg1"/>
          </a:solidFill>
        </p:spPr>
        <p:txBody>
          <a:bodyPr wrap="square" rtlCol="0">
            <a:spAutoFit/>
          </a:bodyPr>
          <a:lstStyle/>
          <a:p>
            <a:r>
              <a:rPr lang="en-GB" sz="1200" dirty="0"/>
              <a:t>Infra-red radiation is also known as thermal energy. If this did not exist, the Earth would be much cooler and it is unlikely that life could exist. </a:t>
            </a:r>
          </a:p>
        </p:txBody>
      </p:sp>
      <p:sp>
        <p:nvSpPr>
          <p:cNvPr id="3" name="Slide Number Placeholder 2">
            <a:extLst>
              <a:ext uri="{FF2B5EF4-FFF2-40B4-BE49-F238E27FC236}">
                <a16:creationId xmlns:a16="http://schemas.microsoft.com/office/drawing/2014/main" id="{C7DF8A90-0B48-AF44-EECD-3D5DDCE1DEF9}"/>
              </a:ext>
            </a:extLst>
          </p:cNvPr>
          <p:cNvSpPr>
            <a:spLocks noGrp="1"/>
          </p:cNvSpPr>
          <p:nvPr>
            <p:ph type="sldNum" sz="quarter" idx="12"/>
          </p:nvPr>
        </p:nvSpPr>
        <p:spPr/>
        <p:txBody>
          <a:bodyPr/>
          <a:lstStyle/>
          <a:p>
            <a:fld id="{A49C798E-A141-4728-B2C1-C020555BD9EF}" type="slidenum">
              <a:rPr lang="en-GB" smtClean="0"/>
              <a:t>72</a:t>
            </a:fld>
            <a:endParaRPr lang="en-GB"/>
          </a:p>
        </p:txBody>
      </p:sp>
    </p:spTree>
    <p:extLst>
      <p:ext uri="{BB962C8B-B14F-4D97-AF65-F5344CB8AC3E}">
        <p14:creationId xmlns:p14="http://schemas.microsoft.com/office/powerpoint/2010/main" val="38988058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7F961B19-3C12-A0A8-CB22-E8BF5EE2E4C8}"/>
              </a:ext>
            </a:extLst>
          </p:cNvPr>
          <p:cNvSpPr txBox="1"/>
          <p:nvPr/>
        </p:nvSpPr>
        <p:spPr>
          <a:xfrm>
            <a:off x="306977" y="277949"/>
            <a:ext cx="6244046" cy="8373703"/>
          </a:xfrm>
          <a:prstGeom prst="rect">
            <a:avLst/>
          </a:prstGeom>
          <a:noFill/>
        </p:spPr>
        <p:txBody>
          <a:bodyPr wrap="square">
            <a:spAutoFit/>
          </a:bodyPr>
          <a:lstStyle/>
          <a:p>
            <a:pPr>
              <a:lnSpc>
                <a:spcPct val="150000"/>
              </a:lnSpc>
            </a:pPr>
            <a:r>
              <a:rPr lang="en-GB" sz="1200" b="1" u="sng" dirty="0"/>
              <a:t>Spaced questions</a:t>
            </a:r>
          </a:p>
          <a:p>
            <a:pPr>
              <a:lnSpc>
                <a:spcPct val="150000"/>
              </a:lnSpc>
            </a:pPr>
            <a:r>
              <a:rPr lang="en-GB" sz="1200" dirty="0"/>
              <a:t>Electromagnetic waves transfer energy from one place to another. When we talk about objects having energy, we talk about the amount of energy that they have in energy stores. There are eight energy stores:  </a:t>
            </a:r>
            <a:r>
              <a:rPr lang="en-GB" sz="1200" b="1" dirty="0"/>
              <a:t>Chemical; gravity; kinetic; thermal; elastic; vibration; nuclear and electromagnetic. </a:t>
            </a:r>
          </a:p>
          <a:p>
            <a:pPr>
              <a:lnSpc>
                <a:spcPct val="150000"/>
              </a:lnSpc>
            </a:pPr>
            <a:r>
              <a:rPr lang="en-GB" sz="1200" dirty="0"/>
              <a:t>a. Humans have a chemical energy store in their bodies. When they walk along a flat road, which stores receive energy from their chemical energy store? </a:t>
            </a:r>
          </a:p>
          <a:p>
            <a:pPr>
              <a:lnSpc>
                <a:spcPct val="150000"/>
              </a:lnSpc>
            </a:pPr>
            <a:r>
              <a:rPr lang="en-GB" sz="1200" dirty="0"/>
              <a:t>……………………………………………………………………………………………………………………………………………………….</a:t>
            </a:r>
          </a:p>
          <a:p>
            <a:pPr>
              <a:lnSpc>
                <a:spcPct val="150000"/>
              </a:lnSpc>
            </a:pPr>
            <a:r>
              <a:rPr lang="en-GB" sz="1200" dirty="0"/>
              <a:t>b. Humans have a chemical energy store in their bodies. When they climb a ladder, which stores receive energy from their chemical energy store? </a:t>
            </a:r>
          </a:p>
          <a:p>
            <a:pPr>
              <a:lnSpc>
                <a:spcPct val="150000"/>
              </a:lnSpc>
            </a:pPr>
            <a:r>
              <a:rPr lang="en-GB" sz="1200" dirty="0"/>
              <a:t>……………………………………………………………………………………………………………………………………………………….</a:t>
            </a:r>
          </a:p>
          <a:p>
            <a:pPr>
              <a:lnSpc>
                <a:spcPct val="150000"/>
              </a:lnSpc>
            </a:pPr>
            <a:r>
              <a:rPr lang="en-GB" sz="1200" dirty="0"/>
              <a:t>c. The wind has energy in a kinetic energy store. When the wind turns a wind turbine, which energy store in the wind turbine receives energy?  ……………………………………………………………………………………………………………………………………………………….</a:t>
            </a:r>
          </a:p>
          <a:p>
            <a:pPr>
              <a:lnSpc>
                <a:spcPct val="150000"/>
              </a:lnSpc>
            </a:pPr>
            <a:r>
              <a:rPr lang="en-GB" sz="1200" dirty="0"/>
              <a:t>d. When a sky diver is in a plane at 10,000 feet, they have energy in their gravitational store. When they jump out, which store is energy transferred to?  ……………………………………………………………………………………………………………………………………………………….</a:t>
            </a:r>
          </a:p>
          <a:p>
            <a:pPr>
              <a:lnSpc>
                <a:spcPct val="150000"/>
              </a:lnSpc>
            </a:pPr>
            <a:r>
              <a:rPr lang="en-GB" sz="1200" dirty="0"/>
              <a:t>e. When a sky diver jumps out of a plane, their weight pulls them towards the Earth. Air resistance tries to slow them down. When they first jump out, they accelerate. Are the forces balanced or unbalanced? ……………………………………………………………………………………………………………………………………………………….</a:t>
            </a:r>
          </a:p>
          <a:p>
            <a:pPr>
              <a:lnSpc>
                <a:spcPct val="150000"/>
              </a:lnSpc>
            </a:pPr>
            <a:r>
              <a:rPr lang="en-GB" sz="1200" dirty="0"/>
              <a:t>f. As the sky diver accelerates, air resistance increases. Eventually weight is balanced by air resistance. Describe their motion when the forces are balanced. ……………………………………………………………………………………………………………………………………………………….</a:t>
            </a:r>
          </a:p>
          <a:p>
            <a:pPr>
              <a:lnSpc>
                <a:spcPct val="150000"/>
              </a:lnSpc>
            </a:pPr>
            <a:r>
              <a:rPr lang="en-GB" sz="1200" dirty="0"/>
              <a:t>g. Define ‘terminal velocity.. ………………………………………………………………………………………………………………………………………………………………………………………………………………………………………………………………………………………………………………………………………………………………………………………………………………………………………………………………………</a:t>
            </a:r>
          </a:p>
          <a:p>
            <a:pPr>
              <a:lnSpc>
                <a:spcPct val="150000"/>
              </a:lnSpc>
            </a:pPr>
            <a:endParaRPr lang="en-GB" sz="1200" dirty="0"/>
          </a:p>
          <a:p>
            <a:pPr>
              <a:lnSpc>
                <a:spcPct val="150000"/>
              </a:lnSpc>
            </a:pPr>
            <a:endParaRPr lang="en-GB" sz="1200" dirty="0"/>
          </a:p>
        </p:txBody>
      </p:sp>
      <p:sp>
        <p:nvSpPr>
          <p:cNvPr id="16" name="TextBox 15">
            <a:extLst>
              <a:ext uri="{FF2B5EF4-FFF2-40B4-BE49-F238E27FC236}">
                <a16:creationId xmlns:a16="http://schemas.microsoft.com/office/drawing/2014/main" id="{00281B9A-5AC6-3D40-8BA0-E80D55AB0EF7}"/>
              </a:ext>
            </a:extLst>
          </p:cNvPr>
          <p:cNvSpPr txBox="1"/>
          <p:nvPr/>
        </p:nvSpPr>
        <p:spPr>
          <a:xfrm>
            <a:off x="362495" y="2167597"/>
            <a:ext cx="1776548" cy="276999"/>
          </a:xfrm>
          <a:prstGeom prst="rect">
            <a:avLst/>
          </a:prstGeom>
          <a:noFill/>
        </p:spPr>
        <p:txBody>
          <a:bodyPr wrap="square" rtlCol="0">
            <a:spAutoFit/>
          </a:bodyPr>
          <a:lstStyle/>
          <a:p>
            <a:r>
              <a:rPr lang="en-GB" sz="1200" b="1" dirty="0"/>
              <a:t>Kinetic</a:t>
            </a:r>
          </a:p>
        </p:txBody>
      </p:sp>
      <p:sp>
        <p:nvSpPr>
          <p:cNvPr id="17" name="TextBox 16">
            <a:extLst>
              <a:ext uri="{FF2B5EF4-FFF2-40B4-BE49-F238E27FC236}">
                <a16:creationId xmlns:a16="http://schemas.microsoft.com/office/drawing/2014/main" id="{28EB99D5-5FFA-4838-B06F-FC2FCAC0A065}"/>
              </a:ext>
            </a:extLst>
          </p:cNvPr>
          <p:cNvSpPr txBox="1"/>
          <p:nvPr/>
        </p:nvSpPr>
        <p:spPr>
          <a:xfrm>
            <a:off x="362495" y="2990557"/>
            <a:ext cx="1776548" cy="276999"/>
          </a:xfrm>
          <a:prstGeom prst="rect">
            <a:avLst/>
          </a:prstGeom>
          <a:noFill/>
        </p:spPr>
        <p:txBody>
          <a:bodyPr wrap="square" rtlCol="0">
            <a:spAutoFit/>
          </a:bodyPr>
          <a:lstStyle/>
          <a:p>
            <a:r>
              <a:rPr lang="en-GB" sz="1200" b="1" dirty="0"/>
              <a:t>Kinetic and gravitational</a:t>
            </a:r>
          </a:p>
        </p:txBody>
      </p:sp>
      <p:sp>
        <p:nvSpPr>
          <p:cNvPr id="18" name="TextBox 17">
            <a:extLst>
              <a:ext uri="{FF2B5EF4-FFF2-40B4-BE49-F238E27FC236}">
                <a16:creationId xmlns:a16="http://schemas.microsoft.com/office/drawing/2014/main" id="{5E282E26-EC46-025F-D881-877BED23142C}"/>
              </a:ext>
            </a:extLst>
          </p:cNvPr>
          <p:cNvSpPr txBox="1"/>
          <p:nvPr/>
        </p:nvSpPr>
        <p:spPr>
          <a:xfrm>
            <a:off x="362495" y="3813517"/>
            <a:ext cx="1776548" cy="276999"/>
          </a:xfrm>
          <a:prstGeom prst="rect">
            <a:avLst/>
          </a:prstGeom>
          <a:noFill/>
        </p:spPr>
        <p:txBody>
          <a:bodyPr wrap="square" rtlCol="0">
            <a:spAutoFit/>
          </a:bodyPr>
          <a:lstStyle/>
          <a:p>
            <a:r>
              <a:rPr lang="en-GB" sz="1200" b="1" dirty="0"/>
              <a:t>Kinetic</a:t>
            </a:r>
          </a:p>
        </p:txBody>
      </p:sp>
      <p:sp>
        <p:nvSpPr>
          <p:cNvPr id="19" name="TextBox 18">
            <a:extLst>
              <a:ext uri="{FF2B5EF4-FFF2-40B4-BE49-F238E27FC236}">
                <a16:creationId xmlns:a16="http://schemas.microsoft.com/office/drawing/2014/main" id="{223BB75B-5773-512D-2DE9-397D4F2AF829}"/>
              </a:ext>
            </a:extLst>
          </p:cNvPr>
          <p:cNvSpPr txBox="1"/>
          <p:nvPr/>
        </p:nvSpPr>
        <p:spPr>
          <a:xfrm>
            <a:off x="362495" y="4652219"/>
            <a:ext cx="1776548" cy="276999"/>
          </a:xfrm>
          <a:prstGeom prst="rect">
            <a:avLst/>
          </a:prstGeom>
          <a:noFill/>
        </p:spPr>
        <p:txBody>
          <a:bodyPr wrap="square" rtlCol="0">
            <a:spAutoFit/>
          </a:bodyPr>
          <a:lstStyle/>
          <a:p>
            <a:r>
              <a:rPr lang="en-GB" sz="1200" b="1" dirty="0"/>
              <a:t>Kinetic</a:t>
            </a:r>
          </a:p>
        </p:txBody>
      </p:sp>
      <p:sp>
        <p:nvSpPr>
          <p:cNvPr id="20" name="TextBox 19">
            <a:extLst>
              <a:ext uri="{FF2B5EF4-FFF2-40B4-BE49-F238E27FC236}">
                <a16:creationId xmlns:a16="http://schemas.microsoft.com/office/drawing/2014/main" id="{8E91E8FD-6DE9-425E-33A1-BB425F75FCDE}"/>
              </a:ext>
            </a:extLst>
          </p:cNvPr>
          <p:cNvSpPr txBox="1"/>
          <p:nvPr/>
        </p:nvSpPr>
        <p:spPr>
          <a:xfrm>
            <a:off x="362495" y="5737945"/>
            <a:ext cx="1776548" cy="276999"/>
          </a:xfrm>
          <a:prstGeom prst="rect">
            <a:avLst/>
          </a:prstGeom>
          <a:noFill/>
        </p:spPr>
        <p:txBody>
          <a:bodyPr wrap="square" rtlCol="0">
            <a:spAutoFit/>
          </a:bodyPr>
          <a:lstStyle/>
          <a:p>
            <a:r>
              <a:rPr lang="en-GB" sz="1200" b="1" dirty="0"/>
              <a:t>Unbalanced</a:t>
            </a:r>
          </a:p>
        </p:txBody>
      </p:sp>
      <p:sp>
        <p:nvSpPr>
          <p:cNvPr id="21" name="TextBox 20">
            <a:extLst>
              <a:ext uri="{FF2B5EF4-FFF2-40B4-BE49-F238E27FC236}">
                <a16:creationId xmlns:a16="http://schemas.microsoft.com/office/drawing/2014/main" id="{313724C5-5D7D-C599-5102-961CF8585815}"/>
              </a:ext>
            </a:extLst>
          </p:cNvPr>
          <p:cNvSpPr txBox="1"/>
          <p:nvPr/>
        </p:nvSpPr>
        <p:spPr>
          <a:xfrm>
            <a:off x="362494" y="6546672"/>
            <a:ext cx="4732019" cy="276999"/>
          </a:xfrm>
          <a:prstGeom prst="rect">
            <a:avLst/>
          </a:prstGeom>
          <a:noFill/>
        </p:spPr>
        <p:txBody>
          <a:bodyPr wrap="square" rtlCol="0">
            <a:spAutoFit/>
          </a:bodyPr>
          <a:lstStyle/>
          <a:p>
            <a:r>
              <a:rPr lang="en-GB" sz="1200" b="1" dirty="0"/>
              <a:t>Falling towards the Earth at a constant velocity.</a:t>
            </a:r>
          </a:p>
        </p:txBody>
      </p:sp>
      <p:sp>
        <p:nvSpPr>
          <p:cNvPr id="22" name="TextBox 21">
            <a:extLst>
              <a:ext uri="{FF2B5EF4-FFF2-40B4-BE49-F238E27FC236}">
                <a16:creationId xmlns:a16="http://schemas.microsoft.com/office/drawing/2014/main" id="{BD9240AA-356A-0B7F-DB50-51EEE1A79A46}"/>
              </a:ext>
            </a:extLst>
          </p:cNvPr>
          <p:cNvSpPr txBox="1"/>
          <p:nvPr/>
        </p:nvSpPr>
        <p:spPr>
          <a:xfrm>
            <a:off x="423818" y="7401565"/>
            <a:ext cx="5782491" cy="461665"/>
          </a:xfrm>
          <a:prstGeom prst="rect">
            <a:avLst/>
          </a:prstGeom>
          <a:noFill/>
        </p:spPr>
        <p:txBody>
          <a:bodyPr wrap="square" rtlCol="0">
            <a:spAutoFit/>
          </a:bodyPr>
          <a:lstStyle/>
          <a:p>
            <a:r>
              <a:rPr lang="en-GB" sz="1200" b="1" i="0" dirty="0">
                <a:solidFill>
                  <a:srgbClr val="040C28"/>
                </a:solidFill>
                <a:effectLst/>
                <a:latin typeface="Google Sans"/>
              </a:rPr>
              <a:t>The maximum speed of an object, reached when the forces moving the object are balanced by its frictional forces</a:t>
            </a:r>
            <a:endParaRPr lang="en-GB" sz="1200" b="1" dirty="0"/>
          </a:p>
        </p:txBody>
      </p:sp>
      <p:sp>
        <p:nvSpPr>
          <p:cNvPr id="2" name="Slide Number Placeholder 1">
            <a:extLst>
              <a:ext uri="{FF2B5EF4-FFF2-40B4-BE49-F238E27FC236}">
                <a16:creationId xmlns:a16="http://schemas.microsoft.com/office/drawing/2014/main" id="{F9262E56-BD04-BA2D-83B8-98F239E65B5E}"/>
              </a:ext>
            </a:extLst>
          </p:cNvPr>
          <p:cNvSpPr>
            <a:spLocks noGrp="1"/>
          </p:cNvSpPr>
          <p:nvPr>
            <p:ph type="sldNum" sz="quarter" idx="12"/>
          </p:nvPr>
        </p:nvSpPr>
        <p:spPr/>
        <p:txBody>
          <a:bodyPr/>
          <a:lstStyle/>
          <a:p>
            <a:fld id="{A49C798E-A141-4728-B2C1-C020555BD9EF}" type="slidenum">
              <a:rPr lang="en-GB" smtClean="0"/>
              <a:t>73</a:t>
            </a:fld>
            <a:endParaRPr lang="en-GB"/>
          </a:p>
        </p:txBody>
      </p:sp>
    </p:spTree>
    <p:extLst>
      <p:ext uri="{BB962C8B-B14F-4D97-AF65-F5344CB8AC3E}">
        <p14:creationId xmlns:p14="http://schemas.microsoft.com/office/powerpoint/2010/main" val="31590129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74610" y="177002"/>
            <a:ext cx="650878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a:p>
          <a:p>
            <a:pPr>
              <a:lnSpc>
                <a:spcPct val="150000"/>
              </a:lnSpc>
            </a:pPr>
            <a:endParaRPr lang="en-GB" sz="1200"/>
          </a:p>
        </p:txBody>
      </p:sp>
      <p:sp>
        <p:nvSpPr>
          <p:cNvPr id="10" name="TextBox 9">
            <a:extLst>
              <a:ext uri="{FF2B5EF4-FFF2-40B4-BE49-F238E27FC236}">
                <a16:creationId xmlns:a16="http://schemas.microsoft.com/office/drawing/2014/main" id="{1FB3D11E-9C21-0161-0D8B-E5DE1D5103F2}"/>
              </a:ext>
            </a:extLst>
          </p:cNvPr>
          <p:cNvSpPr txBox="1"/>
          <p:nvPr/>
        </p:nvSpPr>
        <p:spPr>
          <a:xfrm>
            <a:off x="339634" y="216698"/>
            <a:ext cx="3431176" cy="340734"/>
          </a:xfrm>
          <a:prstGeom prst="rect">
            <a:avLst/>
          </a:prstGeom>
          <a:noFill/>
        </p:spPr>
        <p:txBody>
          <a:bodyPr wrap="square">
            <a:spAutoFit/>
          </a:bodyPr>
          <a:lstStyle/>
          <a:p>
            <a:pPr>
              <a:lnSpc>
                <a:spcPct val="150000"/>
              </a:lnSpc>
            </a:pPr>
            <a:r>
              <a:rPr lang="en-GB" sz="1200" b="1" u="sng" dirty="0"/>
              <a:t>Exam questions</a:t>
            </a:r>
          </a:p>
        </p:txBody>
      </p:sp>
      <p:pic>
        <p:nvPicPr>
          <p:cNvPr id="12" name="Picture 11">
            <a:extLst>
              <a:ext uri="{FF2B5EF4-FFF2-40B4-BE49-F238E27FC236}">
                <a16:creationId xmlns:a16="http://schemas.microsoft.com/office/drawing/2014/main" id="{052C525A-D203-43FF-DEFA-6FBDBBAE62FE}"/>
              </a:ext>
            </a:extLst>
          </p:cNvPr>
          <p:cNvPicPr>
            <a:picLocks noChangeAspect="1"/>
          </p:cNvPicPr>
          <p:nvPr/>
        </p:nvPicPr>
        <p:blipFill>
          <a:blip r:embed="rId2"/>
          <a:stretch>
            <a:fillRect/>
          </a:stretch>
        </p:blipFill>
        <p:spPr>
          <a:xfrm>
            <a:off x="339634" y="688418"/>
            <a:ext cx="6245316" cy="3488075"/>
          </a:xfrm>
          <a:prstGeom prst="rect">
            <a:avLst/>
          </a:prstGeom>
        </p:spPr>
      </p:pic>
      <p:pic>
        <p:nvPicPr>
          <p:cNvPr id="14" name="Picture 13">
            <a:extLst>
              <a:ext uri="{FF2B5EF4-FFF2-40B4-BE49-F238E27FC236}">
                <a16:creationId xmlns:a16="http://schemas.microsoft.com/office/drawing/2014/main" id="{5329B2B0-DBB0-0308-F9D3-5D470DD8463A}"/>
              </a:ext>
            </a:extLst>
          </p:cNvPr>
          <p:cNvPicPr>
            <a:picLocks noChangeAspect="1"/>
          </p:cNvPicPr>
          <p:nvPr/>
        </p:nvPicPr>
        <p:blipFill>
          <a:blip r:embed="rId3"/>
          <a:stretch>
            <a:fillRect/>
          </a:stretch>
        </p:blipFill>
        <p:spPr>
          <a:xfrm>
            <a:off x="339634" y="4462458"/>
            <a:ext cx="6245316" cy="4234493"/>
          </a:xfrm>
          <a:prstGeom prst="rect">
            <a:avLst/>
          </a:prstGeom>
        </p:spPr>
      </p:pic>
      <p:sp>
        <p:nvSpPr>
          <p:cNvPr id="15" name="TextBox 14">
            <a:extLst>
              <a:ext uri="{FF2B5EF4-FFF2-40B4-BE49-F238E27FC236}">
                <a16:creationId xmlns:a16="http://schemas.microsoft.com/office/drawing/2014/main" id="{2450813D-7D08-A274-0BE3-DB3BAF33EF24}"/>
              </a:ext>
            </a:extLst>
          </p:cNvPr>
          <p:cNvSpPr txBox="1"/>
          <p:nvPr/>
        </p:nvSpPr>
        <p:spPr>
          <a:xfrm>
            <a:off x="2426110" y="2548962"/>
            <a:ext cx="368709" cy="369332"/>
          </a:xfrm>
          <a:prstGeom prst="rect">
            <a:avLst/>
          </a:prstGeom>
          <a:noFill/>
        </p:spPr>
        <p:txBody>
          <a:bodyPr wrap="square" rtlCol="0">
            <a:spAutoFit/>
          </a:bodyPr>
          <a:lstStyle/>
          <a:p>
            <a:r>
              <a:rPr lang="en-GB" dirty="0"/>
              <a:t>X</a:t>
            </a:r>
          </a:p>
        </p:txBody>
      </p:sp>
      <p:sp>
        <p:nvSpPr>
          <p:cNvPr id="16" name="TextBox 15">
            <a:extLst>
              <a:ext uri="{FF2B5EF4-FFF2-40B4-BE49-F238E27FC236}">
                <a16:creationId xmlns:a16="http://schemas.microsoft.com/office/drawing/2014/main" id="{19C087A5-F070-0DC1-6F98-1A4C4357C690}"/>
              </a:ext>
            </a:extLst>
          </p:cNvPr>
          <p:cNvSpPr txBox="1"/>
          <p:nvPr/>
        </p:nvSpPr>
        <p:spPr>
          <a:xfrm>
            <a:off x="4751772" y="5480635"/>
            <a:ext cx="1327355" cy="276999"/>
          </a:xfrm>
          <a:prstGeom prst="rect">
            <a:avLst/>
          </a:prstGeom>
          <a:noFill/>
        </p:spPr>
        <p:txBody>
          <a:bodyPr wrap="square" rtlCol="0">
            <a:spAutoFit/>
          </a:bodyPr>
          <a:lstStyle/>
          <a:p>
            <a:r>
              <a:rPr lang="en-GB" sz="1200" b="1" dirty="0"/>
              <a:t>frequency</a:t>
            </a:r>
          </a:p>
        </p:txBody>
      </p:sp>
      <p:sp>
        <p:nvSpPr>
          <p:cNvPr id="17" name="TextBox 16">
            <a:extLst>
              <a:ext uri="{FF2B5EF4-FFF2-40B4-BE49-F238E27FC236}">
                <a16:creationId xmlns:a16="http://schemas.microsoft.com/office/drawing/2014/main" id="{F95A62D0-90EC-617E-95E3-571C2BB62EE1}"/>
              </a:ext>
            </a:extLst>
          </p:cNvPr>
          <p:cNvSpPr txBox="1"/>
          <p:nvPr/>
        </p:nvSpPr>
        <p:spPr>
          <a:xfrm>
            <a:off x="2037870" y="5869009"/>
            <a:ext cx="1327355" cy="276999"/>
          </a:xfrm>
          <a:prstGeom prst="rect">
            <a:avLst/>
          </a:prstGeom>
          <a:noFill/>
        </p:spPr>
        <p:txBody>
          <a:bodyPr wrap="square" rtlCol="0">
            <a:spAutoFit/>
          </a:bodyPr>
          <a:lstStyle/>
          <a:p>
            <a:r>
              <a:rPr lang="en-GB" sz="1200" b="1" dirty="0"/>
              <a:t>wavelength</a:t>
            </a:r>
          </a:p>
        </p:txBody>
      </p:sp>
      <p:sp>
        <p:nvSpPr>
          <p:cNvPr id="18" name="TextBox 17">
            <a:extLst>
              <a:ext uri="{FF2B5EF4-FFF2-40B4-BE49-F238E27FC236}">
                <a16:creationId xmlns:a16="http://schemas.microsoft.com/office/drawing/2014/main" id="{2B44EB94-87C3-6FED-47AF-989648B183CA}"/>
              </a:ext>
            </a:extLst>
          </p:cNvPr>
          <p:cNvSpPr txBox="1"/>
          <p:nvPr/>
        </p:nvSpPr>
        <p:spPr>
          <a:xfrm>
            <a:off x="1283109" y="7793673"/>
            <a:ext cx="1327355" cy="276999"/>
          </a:xfrm>
          <a:prstGeom prst="rect">
            <a:avLst/>
          </a:prstGeom>
          <a:noFill/>
        </p:spPr>
        <p:txBody>
          <a:bodyPr wrap="square" rtlCol="0">
            <a:spAutoFit/>
          </a:bodyPr>
          <a:lstStyle/>
          <a:p>
            <a:r>
              <a:rPr lang="en-GB" sz="1200" b="1" dirty="0"/>
              <a:t>Visible light</a:t>
            </a:r>
          </a:p>
        </p:txBody>
      </p:sp>
      <p:sp>
        <p:nvSpPr>
          <p:cNvPr id="19" name="TextBox 18">
            <a:extLst>
              <a:ext uri="{FF2B5EF4-FFF2-40B4-BE49-F238E27FC236}">
                <a16:creationId xmlns:a16="http://schemas.microsoft.com/office/drawing/2014/main" id="{41A403EF-AE75-EF1B-78F4-50B55BECC20B}"/>
              </a:ext>
            </a:extLst>
          </p:cNvPr>
          <p:cNvSpPr txBox="1"/>
          <p:nvPr/>
        </p:nvSpPr>
        <p:spPr>
          <a:xfrm>
            <a:off x="1273131" y="8171207"/>
            <a:ext cx="1327355" cy="276999"/>
          </a:xfrm>
          <a:prstGeom prst="rect">
            <a:avLst/>
          </a:prstGeom>
          <a:noFill/>
        </p:spPr>
        <p:txBody>
          <a:bodyPr wrap="square" rtlCol="0">
            <a:spAutoFit/>
          </a:bodyPr>
          <a:lstStyle/>
          <a:p>
            <a:r>
              <a:rPr lang="en-GB" sz="1200" b="1" dirty="0"/>
              <a:t>Gamma</a:t>
            </a:r>
          </a:p>
        </p:txBody>
      </p:sp>
      <p:sp>
        <p:nvSpPr>
          <p:cNvPr id="2" name="Slide Number Placeholder 1">
            <a:extLst>
              <a:ext uri="{FF2B5EF4-FFF2-40B4-BE49-F238E27FC236}">
                <a16:creationId xmlns:a16="http://schemas.microsoft.com/office/drawing/2014/main" id="{1F12EDA9-F103-0971-7374-45E6251C8C88}"/>
              </a:ext>
            </a:extLst>
          </p:cNvPr>
          <p:cNvSpPr>
            <a:spLocks noGrp="1"/>
          </p:cNvSpPr>
          <p:nvPr>
            <p:ph type="sldNum" sz="quarter" idx="12"/>
          </p:nvPr>
        </p:nvSpPr>
        <p:spPr/>
        <p:txBody>
          <a:bodyPr/>
          <a:lstStyle/>
          <a:p>
            <a:fld id="{A49C798E-A141-4728-B2C1-C020555BD9EF}" type="slidenum">
              <a:rPr lang="en-GB" smtClean="0"/>
              <a:t>74</a:t>
            </a:fld>
            <a:endParaRPr lang="en-GB"/>
          </a:p>
        </p:txBody>
      </p:sp>
    </p:spTree>
    <p:extLst>
      <p:ext uri="{BB962C8B-B14F-4D97-AF65-F5344CB8AC3E}">
        <p14:creationId xmlns:p14="http://schemas.microsoft.com/office/powerpoint/2010/main" val="2156572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a:p>
          <a:p>
            <a:pPr>
              <a:lnSpc>
                <a:spcPct val="150000"/>
              </a:lnSpc>
            </a:pPr>
            <a:endParaRPr lang="en-GB" sz="1200"/>
          </a:p>
        </p:txBody>
      </p:sp>
      <p:pic>
        <p:nvPicPr>
          <p:cNvPr id="23" name="Picture 22">
            <a:extLst>
              <a:ext uri="{FF2B5EF4-FFF2-40B4-BE49-F238E27FC236}">
                <a16:creationId xmlns:a16="http://schemas.microsoft.com/office/drawing/2014/main" id="{523490D8-483C-A802-F06F-B729C48828B6}"/>
              </a:ext>
            </a:extLst>
          </p:cNvPr>
          <p:cNvPicPr>
            <a:picLocks noChangeAspect="1"/>
          </p:cNvPicPr>
          <p:nvPr/>
        </p:nvPicPr>
        <p:blipFill>
          <a:blip r:embed="rId2"/>
          <a:stretch>
            <a:fillRect/>
          </a:stretch>
        </p:blipFill>
        <p:spPr>
          <a:xfrm>
            <a:off x="273050" y="302844"/>
            <a:ext cx="6311900" cy="3914179"/>
          </a:xfrm>
          <a:prstGeom prst="rect">
            <a:avLst/>
          </a:prstGeom>
        </p:spPr>
      </p:pic>
      <p:cxnSp>
        <p:nvCxnSpPr>
          <p:cNvPr id="25" name="Straight Connector 24">
            <a:extLst>
              <a:ext uri="{FF2B5EF4-FFF2-40B4-BE49-F238E27FC236}">
                <a16:creationId xmlns:a16="http://schemas.microsoft.com/office/drawing/2014/main" id="{CF4C28B3-868D-29DF-9C36-2F7B7AF24015}"/>
              </a:ext>
            </a:extLst>
          </p:cNvPr>
          <p:cNvCxnSpPr/>
          <p:nvPr/>
        </p:nvCxnSpPr>
        <p:spPr>
          <a:xfrm>
            <a:off x="2448232" y="2013155"/>
            <a:ext cx="1194620" cy="1651819"/>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4F61717-7BD6-7B57-7399-B7FBF1DEBE77}"/>
              </a:ext>
            </a:extLst>
          </p:cNvPr>
          <p:cNvCxnSpPr>
            <a:cxnSpLocks/>
          </p:cNvCxnSpPr>
          <p:nvPr/>
        </p:nvCxnSpPr>
        <p:spPr>
          <a:xfrm flipV="1">
            <a:off x="2448232" y="2322871"/>
            <a:ext cx="1194620" cy="354677"/>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9E3A36D7-A001-88DD-6D9C-AE3A1FF840BF}"/>
              </a:ext>
            </a:extLst>
          </p:cNvPr>
          <p:cNvCxnSpPr>
            <a:cxnSpLocks/>
          </p:cNvCxnSpPr>
          <p:nvPr/>
        </p:nvCxnSpPr>
        <p:spPr>
          <a:xfrm flipV="1">
            <a:off x="2448232" y="2987264"/>
            <a:ext cx="1194620" cy="287895"/>
          </a:xfrm>
          <a:prstGeom prst="line">
            <a:avLst/>
          </a:prstGeom>
          <a:ln w="28575"/>
        </p:spPr>
        <p:style>
          <a:lnRef idx="1">
            <a:schemeClr val="dk1"/>
          </a:lnRef>
          <a:fillRef idx="0">
            <a:schemeClr val="dk1"/>
          </a:fillRef>
          <a:effectRef idx="0">
            <a:schemeClr val="dk1"/>
          </a:effectRef>
          <a:fontRef idx="minor">
            <a:schemeClr val="tx1"/>
          </a:fontRef>
        </p:style>
      </p:cxnSp>
      <p:sp>
        <p:nvSpPr>
          <p:cNvPr id="2" name="Slide Number Placeholder 1">
            <a:extLst>
              <a:ext uri="{FF2B5EF4-FFF2-40B4-BE49-F238E27FC236}">
                <a16:creationId xmlns:a16="http://schemas.microsoft.com/office/drawing/2014/main" id="{0456537D-D891-1FBB-02AE-A25C25EFE24D}"/>
              </a:ext>
            </a:extLst>
          </p:cNvPr>
          <p:cNvSpPr>
            <a:spLocks noGrp="1"/>
          </p:cNvSpPr>
          <p:nvPr>
            <p:ph type="sldNum" sz="quarter" idx="12"/>
          </p:nvPr>
        </p:nvSpPr>
        <p:spPr/>
        <p:txBody>
          <a:bodyPr/>
          <a:lstStyle/>
          <a:p>
            <a:fld id="{A49C798E-A141-4728-B2C1-C020555BD9EF}" type="slidenum">
              <a:rPr lang="en-GB" smtClean="0"/>
              <a:t>75</a:t>
            </a:fld>
            <a:endParaRPr lang="en-GB"/>
          </a:p>
        </p:txBody>
      </p:sp>
    </p:spTree>
    <p:extLst>
      <p:ext uri="{BB962C8B-B14F-4D97-AF65-F5344CB8AC3E}">
        <p14:creationId xmlns:p14="http://schemas.microsoft.com/office/powerpoint/2010/main" val="33892973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925B9FC-414B-D55C-48E7-DB4D6384FCB2}"/>
              </a:ext>
            </a:extLst>
          </p:cNvPr>
          <p:cNvSpPr/>
          <p:nvPr/>
        </p:nvSpPr>
        <p:spPr>
          <a:xfrm>
            <a:off x="553640" y="6215062"/>
            <a:ext cx="3500437" cy="3125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A9E7BC3-765E-0123-CB95-7D9E4B282829}"/>
              </a:ext>
            </a:extLst>
          </p:cNvPr>
          <p:cNvSpPr/>
          <p:nvPr/>
        </p:nvSpPr>
        <p:spPr>
          <a:xfrm>
            <a:off x="3830835" y="7358062"/>
            <a:ext cx="366117" cy="1464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255B576-4BB9-5BEC-090E-6A176AFA3B6E}"/>
              </a:ext>
            </a:extLst>
          </p:cNvPr>
          <p:cNvSpPr/>
          <p:nvPr/>
        </p:nvSpPr>
        <p:spPr>
          <a:xfrm>
            <a:off x="1669851" y="8536781"/>
            <a:ext cx="2303859" cy="2946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9A3D56D-FDB5-9C0C-EDA6-DE6D46D8E09D}"/>
              </a:ext>
            </a:extLst>
          </p:cNvPr>
          <p:cNvSpPr/>
          <p:nvPr/>
        </p:nvSpPr>
        <p:spPr>
          <a:xfrm>
            <a:off x="392905" y="7161609"/>
            <a:ext cx="651867" cy="848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A3BAE567-4FF5-41C6-5159-D5BB38613FA6}"/>
              </a:ext>
            </a:extLst>
          </p:cNvPr>
          <p:cNvPicPr>
            <a:picLocks noChangeAspect="1"/>
          </p:cNvPicPr>
          <p:nvPr/>
        </p:nvPicPr>
        <p:blipFill>
          <a:blip r:embed="rId2"/>
          <a:stretch>
            <a:fillRect/>
          </a:stretch>
        </p:blipFill>
        <p:spPr>
          <a:xfrm>
            <a:off x="288758" y="410339"/>
            <a:ext cx="6220326" cy="4888364"/>
          </a:xfrm>
          <a:prstGeom prst="rect">
            <a:avLst/>
          </a:prstGeom>
        </p:spPr>
      </p:pic>
      <p:sp>
        <p:nvSpPr>
          <p:cNvPr id="21" name="TextBox 20">
            <a:extLst>
              <a:ext uri="{FF2B5EF4-FFF2-40B4-BE49-F238E27FC236}">
                <a16:creationId xmlns:a16="http://schemas.microsoft.com/office/drawing/2014/main" id="{FE70EEB8-94FA-7A0A-E226-616E5D6879C7}"/>
              </a:ext>
            </a:extLst>
          </p:cNvPr>
          <p:cNvSpPr txBox="1"/>
          <p:nvPr/>
        </p:nvSpPr>
        <p:spPr>
          <a:xfrm>
            <a:off x="1494425" y="3998423"/>
            <a:ext cx="1327355" cy="276999"/>
          </a:xfrm>
          <a:prstGeom prst="rect">
            <a:avLst/>
          </a:prstGeom>
          <a:noFill/>
        </p:spPr>
        <p:txBody>
          <a:bodyPr wrap="square" rtlCol="0">
            <a:spAutoFit/>
          </a:bodyPr>
          <a:lstStyle/>
          <a:p>
            <a:r>
              <a:rPr lang="en-GB" sz="1200" b="1" dirty="0"/>
              <a:t>Microwaves</a:t>
            </a:r>
          </a:p>
        </p:txBody>
      </p:sp>
      <p:sp>
        <p:nvSpPr>
          <p:cNvPr id="22" name="TextBox 21">
            <a:extLst>
              <a:ext uri="{FF2B5EF4-FFF2-40B4-BE49-F238E27FC236}">
                <a16:creationId xmlns:a16="http://schemas.microsoft.com/office/drawing/2014/main" id="{6A4DF129-F9D5-6771-F695-1D71C0B9CF6F}"/>
              </a:ext>
            </a:extLst>
          </p:cNvPr>
          <p:cNvSpPr txBox="1"/>
          <p:nvPr/>
        </p:nvSpPr>
        <p:spPr>
          <a:xfrm>
            <a:off x="1410851" y="4958940"/>
            <a:ext cx="4591743" cy="1297278"/>
          </a:xfrm>
          <a:prstGeom prst="rect">
            <a:avLst/>
          </a:prstGeom>
          <a:noFill/>
        </p:spPr>
        <p:txBody>
          <a:bodyPr wrap="square" rtlCol="0">
            <a:spAutoFit/>
          </a:bodyPr>
          <a:lstStyle/>
          <a:p>
            <a:pPr>
              <a:lnSpc>
                <a:spcPct val="107000"/>
              </a:lnSpc>
              <a:spcBef>
                <a:spcPts val="1200"/>
              </a:spcBef>
              <a:spcAft>
                <a:spcPts val="800"/>
              </a:spcAft>
            </a:pPr>
            <a:r>
              <a:rPr lang="en-GB" sz="1200" b="1" kern="0" dirty="0">
                <a:effectLst/>
                <a:latin typeface="Calibri" panose="020F0502020204030204" pitchFamily="34" charset="0"/>
                <a:ea typeface="Times New Roman" panose="02020603050405020304" pitchFamily="18" charset="0"/>
                <a:cs typeface="Calibri" panose="020F0502020204030204" pitchFamily="34" charset="0"/>
              </a:rPr>
              <a:t>can pass through the ionosphere</a:t>
            </a:r>
            <a:endParaRPr lang="en-GB" sz="1200" b="1"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GB" sz="1200" b="1" i="1" kern="0" dirty="0">
                <a:effectLst/>
                <a:latin typeface="Calibri" panose="020F0502020204030204" pitchFamily="34" charset="0"/>
                <a:ea typeface="Times New Roman" panose="02020603050405020304" pitchFamily="18" charset="0"/>
                <a:cs typeface="Calibri" panose="020F0502020204030204" pitchFamily="34" charset="0"/>
              </a:rPr>
              <a:t>accept travels in a straight line</a:t>
            </a:r>
            <a:endParaRPr lang="en-GB" sz="1200" b="1"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GB" sz="1200" b="1" i="1" kern="0" dirty="0">
                <a:effectLst/>
                <a:latin typeface="Calibri" panose="020F0502020204030204" pitchFamily="34" charset="0"/>
                <a:ea typeface="Times New Roman" panose="02020603050405020304" pitchFamily="18" charset="0"/>
                <a:cs typeface="Calibri" panose="020F0502020204030204" pitchFamily="34" charset="0"/>
              </a:rPr>
              <a:t>accept atmosphere for ionosphere</a:t>
            </a:r>
            <a:endParaRPr lang="en-GB" sz="1200" b="1"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GB" sz="1200" b="1" i="1" kern="0" dirty="0">
                <a:effectLst/>
                <a:latin typeface="Calibri" panose="020F0502020204030204" pitchFamily="34" charset="0"/>
                <a:ea typeface="Times New Roman" panose="02020603050405020304" pitchFamily="18" charset="0"/>
                <a:cs typeface="Calibri" panose="020F0502020204030204" pitchFamily="34" charset="0"/>
              </a:rPr>
              <a:t>do not accept air for ionosphere</a:t>
            </a:r>
            <a:endParaRPr lang="en-GB" sz="1200" b="1"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E528E24C-ABE8-3DB9-4462-4FF115531129}"/>
              </a:ext>
            </a:extLst>
          </p:cNvPr>
          <p:cNvSpPr>
            <a:spLocks noGrp="1"/>
          </p:cNvSpPr>
          <p:nvPr>
            <p:ph type="sldNum" sz="quarter" idx="12"/>
          </p:nvPr>
        </p:nvSpPr>
        <p:spPr/>
        <p:txBody>
          <a:bodyPr/>
          <a:lstStyle/>
          <a:p>
            <a:fld id="{A49C798E-A141-4728-B2C1-C020555BD9EF}" type="slidenum">
              <a:rPr lang="en-GB" smtClean="0"/>
              <a:t>76</a:t>
            </a:fld>
            <a:endParaRPr lang="en-GB"/>
          </a:p>
        </p:txBody>
      </p:sp>
    </p:spTree>
    <p:extLst>
      <p:ext uri="{BB962C8B-B14F-4D97-AF65-F5344CB8AC3E}">
        <p14:creationId xmlns:p14="http://schemas.microsoft.com/office/powerpoint/2010/main" val="10545525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a:p>
          <a:p>
            <a:pPr>
              <a:lnSpc>
                <a:spcPct val="150000"/>
              </a:lnSpc>
            </a:pPr>
            <a:endParaRPr lang="en-GB" sz="1200"/>
          </a:p>
        </p:txBody>
      </p:sp>
      <p:pic>
        <p:nvPicPr>
          <p:cNvPr id="10" name="Picture 9">
            <a:extLst>
              <a:ext uri="{FF2B5EF4-FFF2-40B4-BE49-F238E27FC236}">
                <a16:creationId xmlns:a16="http://schemas.microsoft.com/office/drawing/2014/main" id="{90DFEF7A-1452-BF9E-36A2-2FD99708482A}"/>
              </a:ext>
            </a:extLst>
          </p:cNvPr>
          <p:cNvPicPr>
            <a:picLocks noChangeAspect="1"/>
          </p:cNvPicPr>
          <p:nvPr/>
        </p:nvPicPr>
        <p:blipFill>
          <a:blip r:embed="rId2"/>
          <a:stretch>
            <a:fillRect/>
          </a:stretch>
        </p:blipFill>
        <p:spPr>
          <a:xfrm>
            <a:off x="191837" y="288758"/>
            <a:ext cx="6474325" cy="5141376"/>
          </a:xfrm>
          <a:prstGeom prst="rect">
            <a:avLst/>
          </a:prstGeom>
        </p:spPr>
      </p:pic>
      <p:pic>
        <p:nvPicPr>
          <p:cNvPr id="12" name="Picture 11">
            <a:extLst>
              <a:ext uri="{FF2B5EF4-FFF2-40B4-BE49-F238E27FC236}">
                <a16:creationId xmlns:a16="http://schemas.microsoft.com/office/drawing/2014/main" id="{83DF1B44-D1D6-4F7E-5C90-C5E22E38CB30}"/>
              </a:ext>
            </a:extLst>
          </p:cNvPr>
          <p:cNvPicPr>
            <a:picLocks noChangeAspect="1"/>
          </p:cNvPicPr>
          <p:nvPr/>
        </p:nvPicPr>
        <p:blipFill>
          <a:blip r:embed="rId3"/>
          <a:stretch>
            <a:fillRect/>
          </a:stretch>
        </p:blipFill>
        <p:spPr>
          <a:xfrm>
            <a:off x="420196" y="5528442"/>
            <a:ext cx="6164753" cy="3228494"/>
          </a:xfrm>
          <a:prstGeom prst="rect">
            <a:avLst/>
          </a:prstGeom>
        </p:spPr>
      </p:pic>
      <p:pic>
        <p:nvPicPr>
          <p:cNvPr id="14" name="Picture 13">
            <a:extLst>
              <a:ext uri="{FF2B5EF4-FFF2-40B4-BE49-F238E27FC236}">
                <a16:creationId xmlns:a16="http://schemas.microsoft.com/office/drawing/2014/main" id="{0E938BF0-C91B-52F4-2937-6B84457ECAFC}"/>
              </a:ext>
            </a:extLst>
          </p:cNvPr>
          <p:cNvPicPr>
            <a:picLocks noChangeAspect="1"/>
          </p:cNvPicPr>
          <p:nvPr/>
        </p:nvPicPr>
        <p:blipFill>
          <a:blip r:embed="rId4"/>
          <a:stretch>
            <a:fillRect/>
          </a:stretch>
        </p:blipFill>
        <p:spPr>
          <a:xfrm>
            <a:off x="1340439" y="4732862"/>
            <a:ext cx="3659264" cy="493093"/>
          </a:xfrm>
          <a:prstGeom prst="rect">
            <a:avLst/>
          </a:prstGeom>
        </p:spPr>
      </p:pic>
      <p:pic>
        <p:nvPicPr>
          <p:cNvPr id="16" name="Picture 15">
            <a:extLst>
              <a:ext uri="{FF2B5EF4-FFF2-40B4-BE49-F238E27FC236}">
                <a16:creationId xmlns:a16="http://schemas.microsoft.com/office/drawing/2014/main" id="{33F63EC0-4D26-55DF-084F-CD6E717307E2}"/>
              </a:ext>
            </a:extLst>
          </p:cNvPr>
          <p:cNvPicPr>
            <a:picLocks noChangeAspect="1"/>
          </p:cNvPicPr>
          <p:nvPr/>
        </p:nvPicPr>
        <p:blipFill>
          <a:blip r:embed="rId5"/>
          <a:stretch>
            <a:fillRect/>
          </a:stretch>
        </p:blipFill>
        <p:spPr>
          <a:xfrm>
            <a:off x="968647" y="6884299"/>
            <a:ext cx="3404250" cy="1466528"/>
          </a:xfrm>
          <a:prstGeom prst="rect">
            <a:avLst/>
          </a:prstGeom>
        </p:spPr>
      </p:pic>
      <p:sp>
        <p:nvSpPr>
          <p:cNvPr id="2" name="Slide Number Placeholder 1">
            <a:extLst>
              <a:ext uri="{FF2B5EF4-FFF2-40B4-BE49-F238E27FC236}">
                <a16:creationId xmlns:a16="http://schemas.microsoft.com/office/drawing/2014/main" id="{13498D03-F2CB-4A9B-1E0A-142E555E6230}"/>
              </a:ext>
            </a:extLst>
          </p:cNvPr>
          <p:cNvSpPr>
            <a:spLocks noGrp="1"/>
          </p:cNvSpPr>
          <p:nvPr>
            <p:ph type="sldNum" sz="quarter" idx="12"/>
          </p:nvPr>
        </p:nvSpPr>
        <p:spPr/>
        <p:txBody>
          <a:bodyPr/>
          <a:lstStyle/>
          <a:p>
            <a:fld id="{A49C798E-A141-4728-B2C1-C020555BD9EF}" type="slidenum">
              <a:rPr lang="en-GB" smtClean="0"/>
              <a:t>77</a:t>
            </a:fld>
            <a:endParaRPr lang="en-GB"/>
          </a:p>
        </p:txBody>
      </p:sp>
    </p:spTree>
    <p:extLst>
      <p:ext uri="{BB962C8B-B14F-4D97-AF65-F5344CB8AC3E}">
        <p14:creationId xmlns:p14="http://schemas.microsoft.com/office/powerpoint/2010/main" val="12749822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47915DB-BC06-BEC8-9B58-459996947FFE}"/>
              </a:ext>
            </a:extLst>
          </p:cNvPr>
          <p:cNvPicPr>
            <a:picLocks noChangeAspect="1"/>
          </p:cNvPicPr>
          <p:nvPr/>
        </p:nvPicPr>
        <p:blipFill>
          <a:blip r:embed="rId2"/>
          <a:stretch>
            <a:fillRect/>
          </a:stretch>
        </p:blipFill>
        <p:spPr>
          <a:xfrm>
            <a:off x="240632" y="299031"/>
            <a:ext cx="6278519" cy="5885201"/>
          </a:xfrm>
          <a:prstGeom prst="rect">
            <a:avLst/>
          </a:prstGeom>
        </p:spPr>
      </p:pic>
      <p:pic>
        <p:nvPicPr>
          <p:cNvPr id="14" name="Picture 13">
            <a:extLst>
              <a:ext uri="{FF2B5EF4-FFF2-40B4-BE49-F238E27FC236}">
                <a16:creationId xmlns:a16="http://schemas.microsoft.com/office/drawing/2014/main" id="{74648760-936F-D3CE-AD52-C82AAEC0F482}"/>
              </a:ext>
            </a:extLst>
          </p:cNvPr>
          <p:cNvPicPr>
            <a:picLocks noChangeAspect="1"/>
          </p:cNvPicPr>
          <p:nvPr/>
        </p:nvPicPr>
        <p:blipFill>
          <a:blip r:embed="rId3"/>
          <a:stretch>
            <a:fillRect/>
          </a:stretch>
        </p:blipFill>
        <p:spPr>
          <a:xfrm>
            <a:off x="886960" y="3179020"/>
            <a:ext cx="1118822" cy="291524"/>
          </a:xfrm>
          <a:prstGeom prst="rect">
            <a:avLst/>
          </a:prstGeom>
        </p:spPr>
      </p:pic>
      <p:pic>
        <p:nvPicPr>
          <p:cNvPr id="16" name="Picture 15">
            <a:extLst>
              <a:ext uri="{FF2B5EF4-FFF2-40B4-BE49-F238E27FC236}">
                <a16:creationId xmlns:a16="http://schemas.microsoft.com/office/drawing/2014/main" id="{1ABF5F10-4404-568C-52FE-1F2D9C5A5630}"/>
              </a:ext>
            </a:extLst>
          </p:cNvPr>
          <p:cNvPicPr>
            <a:picLocks noChangeAspect="1"/>
          </p:cNvPicPr>
          <p:nvPr/>
        </p:nvPicPr>
        <p:blipFill>
          <a:blip r:embed="rId4"/>
          <a:stretch>
            <a:fillRect/>
          </a:stretch>
        </p:blipFill>
        <p:spPr>
          <a:xfrm>
            <a:off x="828423" y="5050706"/>
            <a:ext cx="3750952" cy="693711"/>
          </a:xfrm>
          <a:prstGeom prst="rect">
            <a:avLst/>
          </a:prstGeom>
        </p:spPr>
      </p:pic>
      <p:sp>
        <p:nvSpPr>
          <p:cNvPr id="2" name="Slide Number Placeholder 1">
            <a:extLst>
              <a:ext uri="{FF2B5EF4-FFF2-40B4-BE49-F238E27FC236}">
                <a16:creationId xmlns:a16="http://schemas.microsoft.com/office/drawing/2014/main" id="{7D1F937B-E537-B892-4A08-86F2CAD90035}"/>
              </a:ext>
            </a:extLst>
          </p:cNvPr>
          <p:cNvSpPr>
            <a:spLocks noGrp="1"/>
          </p:cNvSpPr>
          <p:nvPr>
            <p:ph type="sldNum" sz="quarter" idx="12"/>
          </p:nvPr>
        </p:nvSpPr>
        <p:spPr/>
        <p:txBody>
          <a:bodyPr/>
          <a:lstStyle/>
          <a:p>
            <a:fld id="{A49C798E-A141-4728-B2C1-C020555BD9EF}" type="slidenum">
              <a:rPr lang="en-GB" smtClean="0"/>
              <a:t>78</a:t>
            </a:fld>
            <a:endParaRPr lang="en-GB"/>
          </a:p>
        </p:txBody>
      </p:sp>
    </p:spTree>
    <p:extLst>
      <p:ext uri="{BB962C8B-B14F-4D97-AF65-F5344CB8AC3E}">
        <p14:creationId xmlns:p14="http://schemas.microsoft.com/office/powerpoint/2010/main" val="16381589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6A2EF8B2-EF98-A95B-A111-4A4131DC2F56}"/>
              </a:ext>
            </a:extLst>
          </p:cNvPr>
          <p:cNvPicPr>
            <a:picLocks noChangeAspect="1"/>
          </p:cNvPicPr>
          <p:nvPr/>
        </p:nvPicPr>
        <p:blipFill>
          <a:blip r:embed="rId2"/>
          <a:stretch>
            <a:fillRect/>
          </a:stretch>
        </p:blipFill>
        <p:spPr>
          <a:xfrm>
            <a:off x="184150" y="303350"/>
            <a:ext cx="6489700" cy="2021761"/>
          </a:xfrm>
          <a:prstGeom prst="rect">
            <a:avLst/>
          </a:prstGeom>
        </p:spPr>
      </p:pic>
      <p:pic>
        <p:nvPicPr>
          <p:cNvPr id="24" name="Picture 23">
            <a:extLst>
              <a:ext uri="{FF2B5EF4-FFF2-40B4-BE49-F238E27FC236}">
                <a16:creationId xmlns:a16="http://schemas.microsoft.com/office/drawing/2014/main" id="{9081E81C-71BB-E092-9011-B1CDCA1EC2E1}"/>
              </a:ext>
            </a:extLst>
          </p:cNvPr>
          <p:cNvPicPr>
            <a:picLocks noChangeAspect="1"/>
          </p:cNvPicPr>
          <p:nvPr/>
        </p:nvPicPr>
        <p:blipFill>
          <a:blip r:embed="rId3"/>
          <a:stretch>
            <a:fillRect/>
          </a:stretch>
        </p:blipFill>
        <p:spPr>
          <a:xfrm>
            <a:off x="184150" y="2361835"/>
            <a:ext cx="6373061" cy="1971523"/>
          </a:xfrm>
          <a:prstGeom prst="rect">
            <a:avLst/>
          </a:prstGeom>
        </p:spPr>
      </p:pic>
      <p:pic>
        <p:nvPicPr>
          <p:cNvPr id="26" name="Picture 25">
            <a:extLst>
              <a:ext uri="{FF2B5EF4-FFF2-40B4-BE49-F238E27FC236}">
                <a16:creationId xmlns:a16="http://schemas.microsoft.com/office/drawing/2014/main" id="{A0952B50-BC1E-F99A-33F1-1FA3F14A1129}"/>
              </a:ext>
            </a:extLst>
          </p:cNvPr>
          <p:cNvPicPr>
            <a:picLocks noChangeAspect="1"/>
          </p:cNvPicPr>
          <p:nvPr/>
        </p:nvPicPr>
        <p:blipFill>
          <a:blip r:embed="rId4"/>
          <a:stretch>
            <a:fillRect/>
          </a:stretch>
        </p:blipFill>
        <p:spPr>
          <a:xfrm>
            <a:off x="901637" y="677491"/>
            <a:ext cx="4075944" cy="1540756"/>
          </a:xfrm>
          <a:prstGeom prst="rect">
            <a:avLst/>
          </a:prstGeom>
        </p:spPr>
      </p:pic>
      <p:pic>
        <p:nvPicPr>
          <p:cNvPr id="28" name="Picture 27">
            <a:extLst>
              <a:ext uri="{FF2B5EF4-FFF2-40B4-BE49-F238E27FC236}">
                <a16:creationId xmlns:a16="http://schemas.microsoft.com/office/drawing/2014/main" id="{A9107808-AB22-9BA6-4A5A-E5F2302F0E68}"/>
              </a:ext>
            </a:extLst>
          </p:cNvPr>
          <p:cNvPicPr>
            <a:picLocks noChangeAspect="1"/>
          </p:cNvPicPr>
          <p:nvPr/>
        </p:nvPicPr>
        <p:blipFill>
          <a:blip r:embed="rId5"/>
          <a:stretch>
            <a:fillRect/>
          </a:stretch>
        </p:blipFill>
        <p:spPr>
          <a:xfrm>
            <a:off x="1286082" y="3606597"/>
            <a:ext cx="3396531" cy="1266784"/>
          </a:xfrm>
          <a:prstGeom prst="rect">
            <a:avLst/>
          </a:prstGeom>
        </p:spPr>
      </p:pic>
      <p:sp>
        <p:nvSpPr>
          <p:cNvPr id="2" name="Slide Number Placeholder 1">
            <a:extLst>
              <a:ext uri="{FF2B5EF4-FFF2-40B4-BE49-F238E27FC236}">
                <a16:creationId xmlns:a16="http://schemas.microsoft.com/office/drawing/2014/main" id="{23D1D14A-2461-CECB-EB00-BFD8C441731A}"/>
              </a:ext>
            </a:extLst>
          </p:cNvPr>
          <p:cNvSpPr>
            <a:spLocks noGrp="1"/>
          </p:cNvSpPr>
          <p:nvPr>
            <p:ph type="sldNum" sz="quarter" idx="12"/>
          </p:nvPr>
        </p:nvSpPr>
        <p:spPr/>
        <p:txBody>
          <a:bodyPr/>
          <a:lstStyle/>
          <a:p>
            <a:fld id="{A49C798E-A141-4728-B2C1-C020555BD9EF}" type="slidenum">
              <a:rPr lang="en-GB" smtClean="0"/>
              <a:t>79</a:t>
            </a:fld>
            <a:endParaRPr lang="en-GB"/>
          </a:p>
        </p:txBody>
      </p:sp>
    </p:spTree>
    <p:extLst>
      <p:ext uri="{BB962C8B-B14F-4D97-AF65-F5344CB8AC3E}">
        <p14:creationId xmlns:p14="http://schemas.microsoft.com/office/powerpoint/2010/main" val="858815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904023790"/>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r>
                        <a:rPr lang="en-GB" sz="1200" b="0" i="0" kern="1200" dirty="0">
                          <a:solidFill>
                            <a:schemeClr val="tx1"/>
                          </a:solidFill>
                          <a:effectLst/>
                          <a:latin typeface="+mn-lt"/>
                          <a:ea typeface="+mn-ea"/>
                          <a:cs typeface="+mn-cs"/>
                        </a:rPr>
                        <a:t>In the diagram above, the compressions move from left to right and energy is transferred from left to right. However, none of the particles are transported along a longitudinal wave. Instead, they move backwards and forwards between compressions as the wave is transmitted through the </a:t>
                      </a:r>
                      <a:r>
                        <a:rPr lang="en-GB" sz="1200" b="0" i="1" kern="1200" dirty="0">
                          <a:solidFill>
                            <a:schemeClr val="tx1"/>
                          </a:solidFill>
                          <a:effectLst/>
                          <a:latin typeface="+mn-lt"/>
                          <a:ea typeface="+mn-ea"/>
                          <a:cs typeface="+mn-cs"/>
                        </a:rPr>
                        <a:t>medium. </a:t>
                      </a:r>
                      <a:r>
                        <a:rPr lang="en-GB" sz="1200" b="0" i="0" kern="1200" dirty="0">
                          <a:solidFill>
                            <a:schemeClr val="tx1"/>
                          </a:solidFill>
                          <a:effectLst/>
                          <a:latin typeface="+mn-lt"/>
                          <a:ea typeface="+mn-ea"/>
                          <a:cs typeface="+mn-cs"/>
                        </a:rPr>
                        <a:t>In longitudinal waves, the particles oscillate parallel to the direction of wave propagation</a:t>
                      </a:r>
                    </a:p>
                    <a:p>
                      <a:pPr fontAlgn="base">
                        <a:lnSpc>
                          <a:spcPct val="150000"/>
                        </a:lnSpc>
                      </a:pPr>
                      <a:r>
                        <a:rPr lang="en-GB" sz="1200" b="1" i="0" kern="1200" dirty="0">
                          <a:solidFill>
                            <a:schemeClr val="tx1"/>
                          </a:solidFill>
                          <a:effectLst/>
                          <a:latin typeface="+mn-lt"/>
                          <a:ea typeface="+mn-ea"/>
                          <a:cs typeface="+mn-cs"/>
                        </a:rPr>
                        <a:t>Transverse waves</a:t>
                      </a:r>
                    </a:p>
                    <a:p>
                      <a:pPr fontAlgn="base">
                        <a:lnSpc>
                          <a:spcPct val="150000"/>
                        </a:lnSpc>
                      </a:pPr>
                      <a:r>
                        <a:rPr lang="en-GB" sz="1200" b="0" i="0" kern="1200" dirty="0">
                          <a:solidFill>
                            <a:schemeClr val="tx1"/>
                          </a:solidFill>
                          <a:effectLst/>
                          <a:latin typeface="+mn-lt"/>
                          <a:ea typeface="+mn-ea"/>
                          <a:cs typeface="+mn-cs"/>
                        </a:rPr>
                        <a:t>In </a:t>
                      </a:r>
                      <a:r>
                        <a:rPr lang="en-GB" sz="1200" b="0" i="1" kern="1200" dirty="0">
                          <a:solidFill>
                            <a:schemeClr val="tx1"/>
                          </a:solidFill>
                          <a:effectLst/>
                          <a:latin typeface="+mn-lt"/>
                          <a:ea typeface="+mn-ea"/>
                          <a:cs typeface="+mn-cs"/>
                        </a:rPr>
                        <a:t>transverse waves</a:t>
                      </a:r>
                      <a:r>
                        <a:rPr lang="en-GB" sz="1200" b="0" i="0" kern="1200" dirty="0">
                          <a:solidFill>
                            <a:schemeClr val="tx1"/>
                          </a:solidFill>
                          <a:effectLst/>
                          <a:latin typeface="+mn-lt"/>
                          <a:ea typeface="+mn-ea"/>
                          <a:cs typeface="+mn-cs"/>
                        </a:rPr>
                        <a:t>, the vibrations are at right angles to the direction of wave travel.</a:t>
                      </a:r>
                    </a:p>
                    <a:p>
                      <a:pPr fontAlgn="base">
                        <a:lnSpc>
                          <a:spcPct val="150000"/>
                        </a:lnSpc>
                      </a:pPr>
                      <a:r>
                        <a:rPr lang="en-GB" sz="1200" b="0" i="0" kern="1200" dirty="0">
                          <a:solidFill>
                            <a:schemeClr val="tx1"/>
                          </a:solidFill>
                          <a:effectLst/>
                          <a:latin typeface="+mn-lt"/>
                          <a:ea typeface="+mn-ea"/>
                          <a:cs typeface="+mn-cs"/>
                        </a:rPr>
                        <a:t>Examples of transverse waves include: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ripples on the surface of water</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vibrations in a guitar string</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a Mexican wave in a sports stadium</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electromagnetic waves - </a:t>
                      </a:r>
                      <a:r>
                        <a:rPr lang="en-GB" sz="1200" b="0" i="0" kern="1200" dirty="0" err="1">
                          <a:solidFill>
                            <a:schemeClr val="tx1"/>
                          </a:solidFill>
                          <a:effectLst/>
                          <a:latin typeface="+mn-lt"/>
                          <a:ea typeface="+mn-ea"/>
                          <a:cs typeface="+mn-cs"/>
                        </a:rPr>
                        <a:t>eg</a:t>
                      </a:r>
                      <a:r>
                        <a:rPr lang="en-GB" sz="1200" b="0" i="0" kern="1200" dirty="0">
                          <a:solidFill>
                            <a:schemeClr val="tx1"/>
                          </a:solidFill>
                          <a:effectLst/>
                          <a:latin typeface="+mn-lt"/>
                          <a:ea typeface="+mn-ea"/>
                          <a:cs typeface="+mn-cs"/>
                        </a:rPr>
                        <a:t> light waves, microwaves, radio waves</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seismic S-waves</a:t>
                      </a:r>
                    </a:p>
                    <a:p>
                      <a:pPr fontAlgn="base">
                        <a:lnSpc>
                          <a:spcPct val="150000"/>
                        </a:lnSpc>
                      </a:pPr>
                      <a:r>
                        <a:rPr lang="en-GB" sz="1200" b="0" i="0" kern="1200" dirty="0">
                          <a:solidFill>
                            <a:schemeClr val="tx1"/>
                          </a:solidFill>
                          <a:effectLst/>
                          <a:latin typeface="+mn-lt"/>
                          <a:ea typeface="+mn-ea"/>
                          <a:cs typeface="+mn-cs"/>
                        </a:rPr>
                        <a:t>One way to remember the movement of particles in transverse waves is to use the 'S' sound: tran</a:t>
                      </a:r>
                      <a:r>
                        <a:rPr lang="en-GB" sz="1200" b="1" i="0" kern="1200" dirty="0">
                          <a:solidFill>
                            <a:schemeClr val="tx1"/>
                          </a:solidFill>
                          <a:effectLst/>
                          <a:latin typeface="+mn-lt"/>
                          <a:ea typeface="+mn-ea"/>
                          <a:cs typeface="+mn-cs"/>
                        </a:rPr>
                        <a:t>s</a:t>
                      </a:r>
                      <a:r>
                        <a:rPr lang="en-GB" sz="1200" b="0" i="0" kern="1200" dirty="0">
                          <a:solidFill>
                            <a:schemeClr val="tx1"/>
                          </a:solidFill>
                          <a:effectLst/>
                          <a:latin typeface="+mn-lt"/>
                          <a:ea typeface="+mn-ea"/>
                          <a:cs typeface="+mn-cs"/>
                        </a:rPr>
                        <a:t>ver</a:t>
                      </a:r>
                      <a:r>
                        <a:rPr lang="en-GB" sz="1200" b="1" i="0" kern="1200" dirty="0">
                          <a:solidFill>
                            <a:schemeClr val="tx1"/>
                          </a:solidFill>
                          <a:effectLst/>
                          <a:latin typeface="+mn-lt"/>
                          <a:ea typeface="+mn-ea"/>
                          <a:cs typeface="+mn-cs"/>
                        </a:rPr>
                        <a:t>s</a:t>
                      </a:r>
                      <a:r>
                        <a:rPr lang="en-GB" sz="1200" b="0" i="0" kern="1200" dirty="0">
                          <a:solidFill>
                            <a:schemeClr val="tx1"/>
                          </a:solidFill>
                          <a:effectLst/>
                          <a:latin typeface="+mn-lt"/>
                          <a:ea typeface="+mn-ea"/>
                          <a:cs typeface="+mn-cs"/>
                        </a:rPr>
                        <a:t>e waves such as seismic </a:t>
                      </a:r>
                      <a:r>
                        <a:rPr lang="en-GB" sz="1200" b="1" i="0" kern="1200" dirty="0">
                          <a:solidFill>
                            <a:schemeClr val="tx1"/>
                          </a:solidFill>
                          <a:effectLst/>
                          <a:latin typeface="+mn-lt"/>
                          <a:ea typeface="+mn-ea"/>
                          <a:cs typeface="+mn-cs"/>
                        </a:rPr>
                        <a:t>S</a:t>
                      </a:r>
                      <a:r>
                        <a:rPr lang="en-GB" sz="1200" b="0" i="0" kern="1200" dirty="0">
                          <a:solidFill>
                            <a:schemeClr val="tx1"/>
                          </a:solidFill>
                          <a:effectLst/>
                          <a:latin typeface="+mn-lt"/>
                          <a:ea typeface="+mn-ea"/>
                          <a:cs typeface="+mn-cs"/>
                        </a:rPr>
                        <a:t>-waves may be thought of as </a:t>
                      </a:r>
                      <a:r>
                        <a:rPr lang="en-GB" sz="1200" b="1" i="0" kern="1200" dirty="0">
                          <a:solidFill>
                            <a:schemeClr val="tx1"/>
                          </a:solidFill>
                          <a:effectLst/>
                          <a:latin typeface="+mn-lt"/>
                          <a:ea typeface="+mn-ea"/>
                          <a:cs typeface="+mn-cs"/>
                        </a:rPr>
                        <a:t>s</a:t>
                      </a:r>
                      <a:r>
                        <a:rPr lang="en-GB" sz="1200" b="0" i="0" kern="1200" dirty="0">
                          <a:solidFill>
                            <a:schemeClr val="tx1"/>
                          </a:solidFill>
                          <a:effectLst/>
                          <a:latin typeface="+mn-lt"/>
                          <a:ea typeface="+mn-ea"/>
                          <a:cs typeface="+mn-cs"/>
                        </a:rPr>
                        <a:t>hake or </a:t>
                      </a:r>
                      <a:r>
                        <a:rPr lang="en-GB" sz="1200" b="1" i="0" kern="1200" dirty="0">
                          <a:solidFill>
                            <a:schemeClr val="tx1"/>
                          </a:solidFill>
                          <a:effectLst/>
                          <a:latin typeface="+mn-lt"/>
                          <a:ea typeface="+mn-ea"/>
                          <a:cs typeface="+mn-cs"/>
                        </a:rPr>
                        <a:t>s</a:t>
                      </a:r>
                      <a:r>
                        <a:rPr lang="en-GB" sz="1200" b="0" i="0" kern="1200" dirty="0">
                          <a:solidFill>
                            <a:schemeClr val="tx1"/>
                          </a:solidFill>
                          <a:effectLst/>
                          <a:latin typeface="+mn-lt"/>
                          <a:ea typeface="+mn-ea"/>
                          <a:cs typeface="+mn-cs"/>
                        </a:rPr>
                        <a:t>hear waves as the particles move from </a:t>
                      </a:r>
                      <a:r>
                        <a:rPr lang="en-GB" sz="1200" b="1" i="0" kern="1200" dirty="0">
                          <a:solidFill>
                            <a:schemeClr val="tx1"/>
                          </a:solidFill>
                          <a:effectLst/>
                          <a:latin typeface="+mn-lt"/>
                          <a:ea typeface="+mn-ea"/>
                          <a:cs typeface="+mn-cs"/>
                        </a:rPr>
                        <a:t>s</a:t>
                      </a:r>
                      <a:r>
                        <a:rPr lang="en-GB" sz="1200" b="0" i="0" kern="1200" dirty="0">
                          <a:solidFill>
                            <a:schemeClr val="tx1"/>
                          </a:solidFill>
                          <a:effectLst/>
                          <a:latin typeface="+mn-lt"/>
                          <a:ea typeface="+mn-ea"/>
                          <a:cs typeface="+mn-cs"/>
                        </a:rPr>
                        <a:t>ide-to-</a:t>
                      </a:r>
                      <a:r>
                        <a:rPr lang="en-GB" sz="1200" b="1" i="0" kern="1200" dirty="0">
                          <a:solidFill>
                            <a:schemeClr val="tx1"/>
                          </a:solidFill>
                          <a:effectLst/>
                          <a:latin typeface="+mn-lt"/>
                          <a:ea typeface="+mn-ea"/>
                          <a:cs typeface="+mn-cs"/>
                        </a:rPr>
                        <a:t>s</a:t>
                      </a:r>
                      <a:r>
                        <a:rPr lang="en-GB" sz="1200" b="0" i="0" kern="1200" dirty="0">
                          <a:solidFill>
                            <a:schemeClr val="tx1"/>
                          </a:solidFill>
                          <a:effectLst/>
                          <a:latin typeface="+mn-lt"/>
                          <a:ea typeface="+mn-ea"/>
                          <a:cs typeface="+mn-cs"/>
                        </a:rPr>
                        <a:t>ide - cro</a:t>
                      </a:r>
                      <a:r>
                        <a:rPr lang="en-GB" sz="1200" b="1" i="0" kern="1200" dirty="0">
                          <a:solidFill>
                            <a:schemeClr val="tx1"/>
                          </a:solidFill>
                          <a:effectLst/>
                          <a:latin typeface="+mn-lt"/>
                          <a:ea typeface="+mn-ea"/>
                          <a:cs typeface="+mn-cs"/>
                        </a:rPr>
                        <a:t>ss</a:t>
                      </a:r>
                      <a:r>
                        <a:rPr lang="en-GB" sz="1200" b="0" i="0" kern="1200" dirty="0">
                          <a:solidFill>
                            <a:schemeClr val="tx1"/>
                          </a:solidFill>
                          <a:effectLst/>
                          <a:latin typeface="+mn-lt"/>
                          <a:ea typeface="+mn-ea"/>
                          <a:cs typeface="+mn-cs"/>
                        </a:rPr>
                        <a:t>ing the direction of wave travel.</a:t>
                      </a:r>
                    </a:p>
                    <a:p>
                      <a:pPr fontAlgn="base">
                        <a:lnSpc>
                          <a:spcPct val="150000"/>
                        </a:lnSpc>
                      </a:pPr>
                      <a:r>
                        <a:rPr lang="en-GB" sz="1200" b="1" i="0" kern="1200" dirty="0">
                          <a:solidFill>
                            <a:schemeClr val="tx1"/>
                          </a:solidFill>
                          <a:effectLst/>
                          <a:latin typeface="+mn-lt"/>
                          <a:ea typeface="+mn-ea"/>
                          <a:cs typeface="+mn-cs"/>
                        </a:rPr>
                        <a:t>Demonstrating transverse waves</a:t>
                      </a:r>
                    </a:p>
                    <a:p>
                      <a:pPr fontAlgn="base">
                        <a:lnSpc>
                          <a:spcPct val="150000"/>
                        </a:lnSpc>
                      </a:pPr>
                      <a:r>
                        <a:rPr lang="en-GB" sz="1200" b="0" i="0" kern="1200" dirty="0">
                          <a:solidFill>
                            <a:schemeClr val="tx1"/>
                          </a:solidFill>
                          <a:effectLst/>
                          <a:latin typeface="+mn-lt"/>
                          <a:ea typeface="+mn-ea"/>
                          <a:cs typeface="+mn-cs"/>
                        </a:rPr>
                        <a:t>Transverse waves are often demonstrated by moving a rope rapidly up and down.</a:t>
                      </a:r>
                    </a:p>
                    <a:p>
                      <a:pPr>
                        <a:lnSpc>
                          <a:spcPct val="150000"/>
                        </a:lnSpc>
                      </a:pPr>
                      <a:endParaRPr lang="en-GB"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181F880B-C6AF-248A-AC07-176364CFB8AB}"/>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850899" y="510343"/>
            <a:ext cx="5418143" cy="1585158"/>
          </a:xfrm>
          <a:prstGeom prst="rect">
            <a:avLst/>
          </a:prstGeom>
          <a:noFill/>
        </p:spPr>
      </p:pic>
      <p:pic>
        <p:nvPicPr>
          <p:cNvPr id="7" name="Picture 6">
            <a:extLst>
              <a:ext uri="{FF2B5EF4-FFF2-40B4-BE49-F238E27FC236}">
                <a16:creationId xmlns:a16="http://schemas.microsoft.com/office/drawing/2014/main" id="{22E07259-966F-707B-2025-DC5316D15D3D}"/>
              </a:ext>
            </a:extLst>
          </p:cNvPr>
          <p:cNvPicPr>
            <a:picLocks noChangeAspect="1"/>
          </p:cNvPicPr>
          <p:nvPr/>
        </p:nvPicPr>
        <p:blipFill>
          <a:blip r:embed="rId4">
            <a:grayscl/>
          </a:blip>
          <a:stretch>
            <a:fillRect/>
          </a:stretch>
        </p:blipFill>
        <p:spPr>
          <a:xfrm>
            <a:off x="850899" y="7318819"/>
            <a:ext cx="5194300" cy="1314838"/>
          </a:xfrm>
          <a:prstGeom prst="rect">
            <a:avLst/>
          </a:prstGeom>
        </p:spPr>
      </p:pic>
      <p:sp>
        <p:nvSpPr>
          <p:cNvPr id="3" name="Slide Number Placeholder 2">
            <a:extLst>
              <a:ext uri="{FF2B5EF4-FFF2-40B4-BE49-F238E27FC236}">
                <a16:creationId xmlns:a16="http://schemas.microsoft.com/office/drawing/2014/main" id="{3B14D85C-E264-04A3-AA2D-882884A5781B}"/>
              </a:ext>
            </a:extLst>
          </p:cNvPr>
          <p:cNvSpPr>
            <a:spLocks noGrp="1"/>
          </p:cNvSpPr>
          <p:nvPr>
            <p:ph type="sldNum" sz="quarter" idx="12"/>
          </p:nvPr>
        </p:nvSpPr>
        <p:spPr/>
        <p:txBody>
          <a:bodyPr/>
          <a:lstStyle/>
          <a:p>
            <a:fld id="{A49C798E-A141-4728-B2C1-C020555BD9EF}" type="slidenum">
              <a:rPr lang="en-GB" smtClean="0"/>
              <a:t>8</a:t>
            </a:fld>
            <a:endParaRPr lang="en-GB"/>
          </a:p>
        </p:txBody>
      </p:sp>
    </p:spTree>
    <p:extLst>
      <p:ext uri="{BB962C8B-B14F-4D97-AF65-F5344CB8AC3E}">
        <p14:creationId xmlns:p14="http://schemas.microsoft.com/office/powerpoint/2010/main" val="34229619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780268"/>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dirty="0"/>
              <a:t>To understand the different effects a material may have on a wave.</a:t>
            </a:r>
          </a:p>
          <a:p>
            <a:pPr marL="171450" indent="-171450">
              <a:buFont typeface="Arial" panose="020B0604020202020204" pitchFamily="34" charset="0"/>
              <a:buChar char="•"/>
            </a:pPr>
            <a:r>
              <a:rPr lang="en-GB" sz="1200" dirty="0"/>
              <a:t>To understand the effects that electromagnetic waves can have on the human body.</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541854"/>
            <a:ext cx="6311900" cy="830997"/>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why certain electromagnetic waves are used for specific purposes. It also helps us to understand why different things can occur when a wave meets a material.</a:t>
            </a:r>
          </a:p>
          <a:p>
            <a:endParaRPr lang="en-US" sz="1200" dirty="0">
              <a:latin typeface="+mj-lt"/>
            </a:endParaRPr>
          </a:p>
        </p:txBody>
      </p:sp>
      <p:sp>
        <p:nvSpPr>
          <p:cNvPr id="5" name="TextBox 4">
            <a:extLst>
              <a:ext uri="{FF2B5EF4-FFF2-40B4-BE49-F238E27FC236}">
                <a16:creationId xmlns:a16="http://schemas.microsoft.com/office/drawing/2014/main" id="{8EB17887-C304-C6A6-7E3D-ACAC601F68B0}"/>
              </a:ext>
            </a:extLst>
          </p:cNvPr>
          <p:cNvSpPr txBox="1"/>
          <p:nvPr/>
        </p:nvSpPr>
        <p:spPr>
          <a:xfrm>
            <a:off x="273050" y="285804"/>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4: </a:t>
            </a:r>
            <a:r>
              <a:rPr lang="en-GB" sz="1800" b="1" u="sng" dirty="0"/>
              <a:t>Properties of electromagnetic waves</a:t>
            </a:r>
            <a:endParaRPr lang="en-GB" b="1" u="sng" dirty="0"/>
          </a:p>
        </p:txBody>
      </p:sp>
      <p:sp>
        <p:nvSpPr>
          <p:cNvPr id="2" name="Slide Number Placeholder 1">
            <a:extLst>
              <a:ext uri="{FF2B5EF4-FFF2-40B4-BE49-F238E27FC236}">
                <a16:creationId xmlns:a16="http://schemas.microsoft.com/office/drawing/2014/main" id="{449FBC41-95CB-3001-8D13-27FB1CE03BB4}"/>
              </a:ext>
            </a:extLst>
          </p:cNvPr>
          <p:cNvSpPr>
            <a:spLocks noGrp="1"/>
          </p:cNvSpPr>
          <p:nvPr>
            <p:ph type="sldNum" sz="quarter" idx="12"/>
          </p:nvPr>
        </p:nvSpPr>
        <p:spPr/>
        <p:txBody>
          <a:bodyPr/>
          <a:lstStyle/>
          <a:p>
            <a:fld id="{A49C798E-A141-4728-B2C1-C020555BD9EF}" type="slidenum">
              <a:rPr lang="en-GB" smtClean="0"/>
              <a:t>80</a:t>
            </a:fld>
            <a:endParaRPr lang="en-GB"/>
          </a:p>
        </p:txBody>
      </p:sp>
    </p:spTree>
    <p:extLst>
      <p:ext uri="{BB962C8B-B14F-4D97-AF65-F5344CB8AC3E}">
        <p14:creationId xmlns:p14="http://schemas.microsoft.com/office/powerpoint/2010/main" val="2755248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7E826F0-4691-CDF3-2187-A160123533FB}"/>
              </a:ext>
            </a:extLst>
          </p:cNvPr>
          <p:cNvSpPr txBox="1"/>
          <p:nvPr/>
        </p:nvSpPr>
        <p:spPr>
          <a:xfrm>
            <a:off x="273050" y="309843"/>
            <a:ext cx="6311900" cy="8373703"/>
          </a:xfrm>
          <a:prstGeom prst="rect">
            <a:avLst/>
          </a:prstGeom>
          <a:noFill/>
          <a:ln w="12700">
            <a:solidFill>
              <a:schemeClr val="tx1"/>
            </a:solidFill>
            <a:prstDash val="dash"/>
          </a:ln>
        </p:spPr>
        <p:txBody>
          <a:bodyPr wrap="square" rtlCol="0">
            <a:spAutoFit/>
          </a:bodyPr>
          <a:lstStyle/>
          <a:p>
            <a:r>
              <a:rPr lang="en-GB" sz="1200" b="1" dirty="0"/>
              <a:t>AQA Content</a:t>
            </a:r>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p:txBody>
      </p:sp>
      <p:pic>
        <p:nvPicPr>
          <p:cNvPr id="3" name="Picture 2">
            <a:extLst>
              <a:ext uri="{FF2B5EF4-FFF2-40B4-BE49-F238E27FC236}">
                <a16:creationId xmlns:a16="http://schemas.microsoft.com/office/drawing/2014/main" id="{6AB1944C-998F-EF45-D3A0-FBD03F2C435A}"/>
              </a:ext>
            </a:extLst>
          </p:cNvPr>
          <p:cNvPicPr>
            <a:picLocks noChangeAspect="1"/>
          </p:cNvPicPr>
          <p:nvPr/>
        </p:nvPicPr>
        <p:blipFill>
          <a:blip r:embed="rId2"/>
          <a:stretch>
            <a:fillRect/>
          </a:stretch>
        </p:blipFill>
        <p:spPr>
          <a:xfrm>
            <a:off x="285750" y="609542"/>
            <a:ext cx="6299200" cy="2552757"/>
          </a:xfrm>
          <a:prstGeom prst="rect">
            <a:avLst/>
          </a:prstGeom>
        </p:spPr>
      </p:pic>
      <p:pic>
        <p:nvPicPr>
          <p:cNvPr id="7" name="Picture 6">
            <a:extLst>
              <a:ext uri="{FF2B5EF4-FFF2-40B4-BE49-F238E27FC236}">
                <a16:creationId xmlns:a16="http://schemas.microsoft.com/office/drawing/2014/main" id="{F53AE931-E718-B02F-04F0-24764CC46BCA}"/>
              </a:ext>
            </a:extLst>
          </p:cNvPr>
          <p:cNvPicPr>
            <a:picLocks noChangeAspect="1"/>
          </p:cNvPicPr>
          <p:nvPr/>
        </p:nvPicPr>
        <p:blipFill>
          <a:blip r:embed="rId3"/>
          <a:stretch>
            <a:fillRect/>
          </a:stretch>
        </p:blipFill>
        <p:spPr>
          <a:xfrm>
            <a:off x="285750" y="3276599"/>
            <a:ext cx="6286500" cy="5225238"/>
          </a:xfrm>
          <a:prstGeom prst="rect">
            <a:avLst/>
          </a:prstGeom>
        </p:spPr>
      </p:pic>
      <p:sp>
        <p:nvSpPr>
          <p:cNvPr id="2" name="Slide Number Placeholder 1">
            <a:extLst>
              <a:ext uri="{FF2B5EF4-FFF2-40B4-BE49-F238E27FC236}">
                <a16:creationId xmlns:a16="http://schemas.microsoft.com/office/drawing/2014/main" id="{4F450421-AEBF-6A8F-B364-A56275D6341E}"/>
              </a:ext>
            </a:extLst>
          </p:cNvPr>
          <p:cNvSpPr>
            <a:spLocks noGrp="1"/>
          </p:cNvSpPr>
          <p:nvPr>
            <p:ph type="sldNum" sz="quarter" idx="12"/>
          </p:nvPr>
        </p:nvSpPr>
        <p:spPr/>
        <p:txBody>
          <a:bodyPr/>
          <a:lstStyle/>
          <a:p>
            <a:fld id="{A49C798E-A141-4728-B2C1-C020555BD9EF}" type="slidenum">
              <a:rPr lang="en-GB" smtClean="0"/>
              <a:t>81</a:t>
            </a:fld>
            <a:endParaRPr lang="en-GB"/>
          </a:p>
        </p:txBody>
      </p:sp>
    </p:spTree>
    <p:extLst>
      <p:ext uri="{BB962C8B-B14F-4D97-AF65-F5344CB8AC3E}">
        <p14:creationId xmlns:p14="http://schemas.microsoft.com/office/powerpoint/2010/main" val="9377898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64762"/>
            <a:ext cx="6311900" cy="7758149"/>
          </a:xfrm>
          <a:prstGeom prst="rect">
            <a:avLst/>
          </a:prstGeom>
          <a:noFill/>
          <a:ln w="28575">
            <a:noFill/>
          </a:ln>
        </p:spPr>
        <p:txBody>
          <a:bodyPr wrap="square" rtlCol="0">
            <a:spAutoFit/>
          </a:bodyPr>
          <a:lstStyle/>
          <a:p>
            <a:r>
              <a:rPr lang="en-GB" sz="1400" b="1" u="sng" dirty="0"/>
              <a:t>I wasn’t there but I still care!</a:t>
            </a:r>
          </a:p>
          <a:p>
            <a:pPr>
              <a:lnSpc>
                <a:spcPct val="150000"/>
              </a:lnSpc>
            </a:pPr>
            <a:r>
              <a:rPr lang="en-GB" sz="1200" dirty="0"/>
              <a:t>……………………………………………………………………………………………………………………………………………………………………………………………………………………………………………………………………………………………………………………………………………………………………………………………………………………………………………………………………………………………………………………………………………………………………………………………………………………………………………………………………………………………………………………………………………………………………………………………………………………………………………………………………………………………………………………………………………………………………………………………………………………………………………………………………………………………………………………………………………………………………………………………………………………………………………………………………………………………………………………………………………………………………………………………………………………………………………………………………………………………………………………………………………………………………………………………………………………………………………………………………………………………………………………………………………………………………………………………………………………………………………………………………………………………………………………………………………………………………………………………………………………………………………………………………………………………………………………………………………………………………………………………………………………………………………………………………………………………………………………………………………………………………………………………………………………………………………………………………………………………………………………………………………………………………………………………………………………………………………………………………………………………………………………………………………………………………………………………………………………………………………………………………………………………………………………………………………………………………………………………………………………………………………………………………………………………………………………………………………………………………………………………………………………………………………………………………………………………………………………………………………………………………………………………………………………………………………………………………………………………………………………………………………………………………………………………………………………………………………………………………………………………………………………………………………………………………………………………………………………………………………………………………………………………………………………………………………………………………………………………………………………………………………………………………………………………………………………………………………………………………………………</a:t>
            </a:r>
          </a:p>
          <a:p>
            <a:pPr>
              <a:lnSpc>
                <a:spcPct val="150000"/>
              </a:lnSpc>
            </a:pPr>
            <a:endParaRPr lang="en-GB" sz="1200" dirty="0"/>
          </a:p>
        </p:txBody>
      </p:sp>
      <p:sp>
        <p:nvSpPr>
          <p:cNvPr id="2" name="Slide Number Placeholder 1">
            <a:extLst>
              <a:ext uri="{FF2B5EF4-FFF2-40B4-BE49-F238E27FC236}">
                <a16:creationId xmlns:a16="http://schemas.microsoft.com/office/drawing/2014/main" id="{2E700376-A552-0049-1F53-08CBB589F017}"/>
              </a:ext>
            </a:extLst>
          </p:cNvPr>
          <p:cNvSpPr>
            <a:spLocks noGrp="1"/>
          </p:cNvSpPr>
          <p:nvPr>
            <p:ph type="sldNum" sz="quarter" idx="12"/>
          </p:nvPr>
        </p:nvSpPr>
        <p:spPr/>
        <p:txBody>
          <a:bodyPr/>
          <a:lstStyle/>
          <a:p>
            <a:fld id="{A49C798E-A141-4728-B2C1-C020555BD9EF}" type="slidenum">
              <a:rPr lang="en-GB" smtClean="0"/>
              <a:t>82</a:t>
            </a:fld>
            <a:endParaRPr lang="en-GB"/>
          </a:p>
        </p:txBody>
      </p:sp>
    </p:spTree>
    <p:extLst>
      <p:ext uri="{BB962C8B-B14F-4D97-AF65-F5344CB8AC3E}">
        <p14:creationId xmlns:p14="http://schemas.microsoft.com/office/powerpoint/2010/main" val="39205988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b="1" dirty="0">
                          <a:solidFill>
                            <a:schemeClr val="tx1"/>
                          </a:solidFill>
                        </a:rPr>
                        <a:t>1</a:t>
                      </a:r>
                    </a:p>
                    <a:p>
                      <a:pPr>
                        <a:lnSpc>
                          <a:spcPct val="150000"/>
                        </a:lnSpc>
                      </a:pPr>
                      <a:r>
                        <a:rPr lang="en-GB" sz="1200" b="1" dirty="0">
                          <a:solidFill>
                            <a:schemeClr val="tx1"/>
                          </a:solidFill>
                        </a:rPr>
                        <a:t>2</a:t>
                      </a:r>
                    </a:p>
                    <a:p>
                      <a:pPr>
                        <a:lnSpc>
                          <a:spcPct val="150000"/>
                        </a:lnSpc>
                      </a:pPr>
                      <a:r>
                        <a:rPr lang="en-GB" sz="1200" b="1" dirty="0">
                          <a:solidFill>
                            <a:schemeClr val="tx1"/>
                          </a:solidFill>
                        </a:rPr>
                        <a:t>3</a:t>
                      </a:r>
                    </a:p>
                    <a:p>
                      <a:pPr>
                        <a:lnSpc>
                          <a:spcPct val="150000"/>
                        </a:lnSpc>
                      </a:pPr>
                      <a:r>
                        <a:rPr lang="en-GB" sz="1200" b="1" dirty="0">
                          <a:solidFill>
                            <a:schemeClr val="tx1"/>
                          </a:solidFill>
                        </a:rPr>
                        <a:t>4</a:t>
                      </a:r>
                    </a:p>
                    <a:p>
                      <a:pPr>
                        <a:lnSpc>
                          <a:spcPct val="150000"/>
                        </a:lnSpc>
                      </a:pPr>
                      <a:r>
                        <a:rPr lang="en-GB" sz="1200" b="1" dirty="0">
                          <a:solidFill>
                            <a:schemeClr val="tx1"/>
                          </a:solidFill>
                        </a:rPr>
                        <a:t>5</a:t>
                      </a:r>
                    </a:p>
                    <a:p>
                      <a:pPr>
                        <a:lnSpc>
                          <a:spcPct val="150000"/>
                        </a:lnSpc>
                      </a:pPr>
                      <a:r>
                        <a:rPr lang="en-GB" sz="1200" b="1" dirty="0">
                          <a:solidFill>
                            <a:schemeClr val="tx1"/>
                          </a:solidFill>
                        </a:rPr>
                        <a:t>6</a:t>
                      </a:r>
                    </a:p>
                    <a:p>
                      <a:pPr>
                        <a:lnSpc>
                          <a:spcPct val="150000"/>
                        </a:lnSpc>
                      </a:pPr>
                      <a:r>
                        <a:rPr lang="en-GB" sz="1200" b="1" dirty="0">
                          <a:solidFill>
                            <a:schemeClr val="tx1"/>
                          </a:solidFill>
                        </a:rPr>
                        <a:t>7</a:t>
                      </a:r>
                    </a:p>
                    <a:p>
                      <a:pPr>
                        <a:lnSpc>
                          <a:spcPct val="150000"/>
                        </a:lnSpc>
                      </a:pPr>
                      <a:r>
                        <a:rPr lang="en-GB" sz="1200" b="1" dirty="0">
                          <a:solidFill>
                            <a:schemeClr val="tx1"/>
                          </a:solidFill>
                        </a:rPr>
                        <a:t>8</a:t>
                      </a:r>
                    </a:p>
                    <a:p>
                      <a:pPr>
                        <a:lnSpc>
                          <a:spcPct val="150000"/>
                        </a:lnSpc>
                      </a:pPr>
                      <a:r>
                        <a:rPr lang="en-GB" sz="1200" b="1" dirty="0">
                          <a:solidFill>
                            <a:schemeClr val="tx1"/>
                          </a:solidFill>
                        </a:rPr>
                        <a:t>9</a:t>
                      </a:r>
                    </a:p>
                    <a:p>
                      <a:pPr>
                        <a:lnSpc>
                          <a:spcPct val="150000"/>
                        </a:lnSpc>
                      </a:pPr>
                      <a:r>
                        <a:rPr lang="en-GB" sz="1200" b="1" dirty="0">
                          <a:solidFill>
                            <a:schemeClr val="tx1"/>
                          </a:solidFill>
                        </a:rPr>
                        <a:t>10</a:t>
                      </a:r>
                    </a:p>
                    <a:p>
                      <a:pPr>
                        <a:lnSpc>
                          <a:spcPct val="150000"/>
                        </a:lnSpc>
                      </a:pPr>
                      <a:r>
                        <a:rPr lang="en-GB" sz="1200" b="1" dirty="0">
                          <a:solidFill>
                            <a:schemeClr val="tx1"/>
                          </a:solidFill>
                        </a:rPr>
                        <a:t>11</a:t>
                      </a:r>
                    </a:p>
                    <a:p>
                      <a:pPr>
                        <a:lnSpc>
                          <a:spcPct val="150000"/>
                        </a:lnSpc>
                      </a:pPr>
                      <a:r>
                        <a:rPr lang="en-GB" sz="1200" b="1" dirty="0">
                          <a:solidFill>
                            <a:schemeClr val="tx1"/>
                          </a:solidFill>
                        </a:rPr>
                        <a:t>12</a:t>
                      </a:r>
                    </a:p>
                    <a:p>
                      <a:pPr>
                        <a:lnSpc>
                          <a:spcPct val="150000"/>
                        </a:lnSpc>
                      </a:pPr>
                      <a:r>
                        <a:rPr lang="en-GB" sz="1200" b="1" dirty="0">
                          <a:solidFill>
                            <a:schemeClr val="tx1"/>
                          </a:solidFill>
                        </a:rPr>
                        <a:t>13</a:t>
                      </a:r>
                    </a:p>
                    <a:p>
                      <a:pPr>
                        <a:lnSpc>
                          <a:spcPct val="150000"/>
                        </a:lnSpc>
                      </a:pPr>
                      <a:r>
                        <a:rPr lang="en-GB" sz="1200" b="1" dirty="0">
                          <a:solidFill>
                            <a:schemeClr val="tx1"/>
                          </a:solidFill>
                        </a:rPr>
                        <a:t>14</a:t>
                      </a:r>
                    </a:p>
                    <a:p>
                      <a:pPr>
                        <a:lnSpc>
                          <a:spcPct val="150000"/>
                        </a:lnSpc>
                      </a:pPr>
                      <a:r>
                        <a:rPr lang="en-GB" sz="1200" b="1" dirty="0">
                          <a:solidFill>
                            <a:schemeClr val="tx1"/>
                          </a:solidFill>
                        </a:rPr>
                        <a:t>15</a:t>
                      </a:r>
                    </a:p>
                    <a:p>
                      <a:pPr>
                        <a:lnSpc>
                          <a:spcPct val="150000"/>
                        </a:lnSpc>
                      </a:pPr>
                      <a:r>
                        <a:rPr lang="en-GB" sz="1200" b="1" dirty="0">
                          <a:solidFill>
                            <a:schemeClr val="tx1"/>
                          </a:solidFill>
                        </a:rPr>
                        <a:t>16</a:t>
                      </a:r>
                    </a:p>
                    <a:p>
                      <a:pPr>
                        <a:lnSpc>
                          <a:spcPct val="150000"/>
                        </a:lnSpc>
                      </a:pPr>
                      <a:r>
                        <a:rPr lang="en-GB" sz="1200" b="1" dirty="0">
                          <a:solidFill>
                            <a:schemeClr val="tx1"/>
                          </a:solidFill>
                        </a:rPr>
                        <a:t>17</a:t>
                      </a:r>
                    </a:p>
                    <a:p>
                      <a:pPr>
                        <a:lnSpc>
                          <a:spcPct val="150000"/>
                        </a:lnSpc>
                      </a:pPr>
                      <a:r>
                        <a:rPr lang="en-GB" sz="1200" b="1" dirty="0">
                          <a:solidFill>
                            <a:schemeClr val="tx1"/>
                          </a:solidFill>
                        </a:rPr>
                        <a:t>18</a:t>
                      </a:r>
                    </a:p>
                    <a:p>
                      <a:pPr>
                        <a:lnSpc>
                          <a:spcPct val="150000"/>
                        </a:lnSpc>
                      </a:pPr>
                      <a:r>
                        <a:rPr lang="en-GB" sz="1200" b="1" dirty="0">
                          <a:solidFill>
                            <a:schemeClr val="tx1"/>
                          </a:solidFill>
                        </a:rPr>
                        <a:t>19</a:t>
                      </a:r>
                    </a:p>
                    <a:p>
                      <a:pPr>
                        <a:lnSpc>
                          <a:spcPct val="150000"/>
                        </a:lnSpc>
                      </a:pPr>
                      <a:r>
                        <a:rPr lang="en-GB" sz="1200" b="1" dirty="0">
                          <a:solidFill>
                            <a:schemeClr val="tx1"/>
                          </a:solidFill>
                        </a:rPr>
                        <a:t>20</a:t>
                      </a:r>
                    </a:p>
                    <a:p>
                      <a:pPr>
                        <a:lnSpc>
                          <a:spcPct val="150000"/>
                        </a:lnSpc>
                      </a:pPr>
                      <a:r>
                        <a:rPr lang="en-GB" sz="1200" b="1" dirty="0">
                          <a:solidFill>
                            <a:schemeClr val="tx1"/>
                          </a:solidFill>
                        </a:rPr>
                        <a:t>21</a:t>
                      </a:r>
                    </a:p>
                    <a:p>
                      <a:pPr>
                        <a:lnSpc>
                          <a:spcPct val="150000"/>
                        </a:lnSpc>
                      </a:pPr>
                      <a:r>
                        <a:rPr lang="en-GB" sz="1200" b="1" dirty="0">
                          <a:solidFill>
                            <a:schemeClr val="tx1"/>
                          </a:solidFill>
                        </a:rPr>
                        <a:t>22</a:t>
                      </a:r>
                    </a:p>
                    <a:p>
                      <a:pPr>
                        <a:lnSpc>
                          <a:spcPct val="150000"/>
                        </a:lnSpc>
                      </a:pPr>
                      <a:r>
                        <a:rPr lang="en-GB" sz="1200" b="1" dirty="0">
                          <a:solidFill>
                            <a:schemeClr val="tx1"/>
                          </a:solidFill>
                        </a:rPr>
                        <a:t>23</a:t>
                      </a:r>
                    </a:p>
                    <a:p>
                      <a:pPr>
                        <a:lnSpc>
                          <a:spcPct val="150000"/>
                        </a:lnSpc>
                      </a:pPr>
                      <a:r>
                        <a:rPr lang="en-GB" sz="1200" b="1" dirty="0">
                          <a:solidFill>
                            <a:schemeClr val="tx1"/>
                          </a:solidFill>
                        </a:rPr>
                        <a:t>24</a:t>
                      </a:r>
                    </a:p>
                    <a:p>
                      <a:pPr>
                        <a:lnSpc>
                          <a:spcPct val="150000"/>
                        </a:lnSpc>
                      </a:pPr>
                      <a:r>
                        <a:rPr lang="en-GB" sz="1200" b="1" dirty="0">
                          <a:solidFill>
                            <a:schemeClr val="tx1"/>
                          </a:solidFill>
                        </a:rPr>
                        <a:t>25</a:t>
                      </a:r>
                    </a:p>
                    <a:p>
                      <a:pPr>
                        <a:lnSpc>
                          <a:spcPct val="150000"/>
                        </a:lnSpc>
                      </a:pPr>
                      <a:r>
                        <a:rPr lang="en-GB" sz="1200" b="1" dirty="0">
                          <a:solidFill>
                            <a:schemeClr val="tx1"/>
                          </a:solidFill>
                        </a:rPr>
                        <a:t>26</a:t>
                      </a:r>
                    </a:p>
                    <a:p>
                      <a:pPr>
                        <a:lnSpc>
                          <a:spcPct val="150000"/>
                        </a:lnSpc>
                      </a:pPr>
                      <a:r>
                        <a:rPr lang="en-GB" sz="1200" b="1" dirty="0">
                          <a:solidFill>
                            <a:schemeClr val="tx1"/>
                          </a:solidFill>
                        </a:rPr>
                        <a:t>27</a:t>
                      </a:r>
                    </a:p>
                    <a:p>
                      <a:pPr>
                        <a:lnSpc>
                          <a:spcPct val="150000"/>
                        </a:lnSpc>
                      </a:pPr>
                      <a:r>
                        <a:rPr lang="en-GB" sz="1200" b="1" dirty="0">
                          <a:solidFill>
                            <a:schemeClr val="tx1"/>
                          </a:solidFill>
                        </a:rPr>
                        <a:t>28</a:t>
                      </a:r>
                    </a:p>
                    <a:p>
                      <a:pPr>
                        <a:lnSpc>
                          <a:spcPct val="150000"/>
                        </a:lnSpc>
                      </a:pPr>
                      <a:r>
                        <a:rPr lang="en-GB" sz="1200" b="1" dirty="0">
                          <a:solidFill>
                            <a:schemeClr val="tx1"/>
                          </a:solidFill>
                        </a:rPr>
                        <a:t>29</a:t>
                      </a:r>
                    </a:p>
                    <a:p>
                      <a:pPr>
                        <a:lnSpc>
                          <a:spcPct val="150000"/>
                        </a:lnSpc>
                      </a:pPr>
                      <a:r>
                        <a:rPr lang="en-GB" sz="1200" b="1"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u="sng" kern="1200" dirty="0">
                          <a:solidFill>
                            <a:schemeClr val="tx1"/>
                          </a:solidFill>
                          <a:effectLst/>
                          <a:latin typeface="+mn-lt"/>
                          <a:ea typeface="+mn-ea"/>
                          <a:cs typeface="+mn-cs"/>
                        </a:rPr>
                        <a:t>Transmission and absorption</a:t>
                      </a:r>
                    </a:p>
                    <a:p>
                      <a:pPr fontAlgn="base">
                        <a:lnSpc>
                          <a:spcPct val="150000"/>
                        </a:lnSpc>
                      </a:pPr>
                      <a:r>
                        <a:rPr lang="en-GB" sz="1200" b="0" i="0" kern="1200" dirty="0">
                          <a:solidFill>
                            <a:schemeClr val="tx1"/>
                          </a:solidFill>
                          <a:effectLst/>
                          <a:latin typeface="+mn-lt"/>
                          <a:ea typeface="+mn-ea"/>
                          <a:cs typeface="+mn-cs"/>
                        </a:rPr>
                        <a:t>Waves arriving at the interface (boundary) between two materials can be reflected, refracted, transmitted or absorbed.</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Absorption occurs when most of the energy being transferred by a wave is transferred to the material the wave is hitting.</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Transmission occurs when most of the energy being transferred by a wave is retained as the wave passes through the material it hits.</a:t>
                      </a:r>
                    </a:p>
                    <a:p>
                      <a:pPr fontAlgn="base">
                        <a:lnSpc>
                          <a:spcPct val="150000"/>
                        </a:lnSpc>
                      </a:pPr>
                      <a:r>
                        <a:rPr lang="en-GB" sz="1200" b="0" i="0" kern="1200" dirty="0">
                          <a:solidFill>
                            <a:schemeClr val="tx1"/>
                          </a:solidFill>
                          <a:effectLst/>
                          <a:latin typeface="+mn-lt"/>
                          <a:ea typeface="+mn-ea"/>
                          <a:cs typeface="+mn-cs"/>
                        </a:rPr>
                        <a:t>The type of wave, its properties such as wavelength, and the difference between the two media will determine what happens to most of the wave energy.</a:t>
                      </a:r>
                    </a:p>
                    <a:p>
                      <a:pPr fontAlgn="base">
                        <a:lnSpc>
                          <a:spcPct val="150000"/>
                        </a:lnSpc>
                      </a:pPr>
                      <a:r>
                        <a:rPr lang="en-GB" sz="1200" b="1" i="0" kern="1200" dirty="0">
                          <a:solidFill>
                            <a:schemeClr val="tx1"/>
                          </a:solidFill>
                          <a:effectLst/>
                          <a:latin typeface="+mn-lt"/>
                          <a:ea typeface="+mn-ea"/>
                          <a:cs typeface="+mn-cs"/>
                        </a:rPr>
                        <a:t>Common examples of absorption of wave energy:</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waves hitting the beach usually give most of their energy to the sand</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sunlight landing on a face is mostly absorbed, warming the skin</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sound waves hitting thick curtains give up their energy and the sound is muffled</a:t>
                      </a:r>
                    </a:p>
                    <a:p>
                      <a:pPr fontAlgn="base">
                        <a:lnSpc>
                          <a:spcPct val="150000"/>
                        </a:lnSpc>
                      </a:pPr>
                      <a:r>
                        <a:rPr lang="en-GB" sz="1200" b="1" i="0" kern="1200" dirty="0">
                          <a:solidFill>
                            <a:schemeClr val="tx1"/>
                          </a:solidFill>
                          <a:effectLst/>
                          <a:latin typeface="+mn-lt"/>
                          <a:ea typeface="+mn-ea"/>
                          <a:cs typeface="+mn-cs"/>
                        </a:rPr>
                        <a:t>Common examples of transmission of wave energy:</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sea waves passing a shallow area continue with their energy mostly unchanged</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light passing through a glass window continues with over 95% of its energy</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ultrasound waves scanning a baby pass from flesh into bone and continue with enough energy for the machine to detect the echo</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1" i="0" u="sng" kern="1200" dirty="0">
                          <a:solidFill>
                            <a:schemeClr val="tx1"/>
                          </a:solidFill>
                          <a:effectLst/>
                          <a:latin typeface="+mn-lt"/>
                          <a:ea typeface="+mn-ea"/>
                          <a:cs typeface="+mn-cs"/>
                        </a:rPr>
                        <a:t>Effect of wavelength on absorption</a:t>
                      </a:r>
                    </a:p>
                    <a:p>
                      <a:pPr fontAlgn="base">
                        <a:lnSpc>
                          <a:spcPct val="150000"/>
                        </a:lnSpc>
                      </a:pPr>
                      <a:r>
                        <a:rPr lang="en-GB" sz="1200" b="0" i="0" kern="1200" dirty="0">
                          <a:solidFill>
                            <a:schemeClr val="tx1"/>
                          </a:solidFill>
                          <a:effectLst/>
                          <a:latin typeface="+mn-lt"/>
                          <a:ea typeface="+mn-ea"/>
                          <a:cs typeface="+mn-cs"/>
                        </a:rPr>
                        <a:t>Wavelength has a big effect on how much of a wave's energy is reflected, absorbed or transmitted at an interface.</a:t>
                      </a:r>
                    </a:p>
                    <a:p>
                      <a:pPr fontAlgn="base">
                        <a:lnSpc>
                          <a:spcPct val="150000"/>
                        </a:lnSpc>
                      </a:pPr>
                      <a:r>
                        <a:rPr lang="en-GB" sz="1200" b="0" i="0" kern="1200" dirty="0">
                          <a:solidFill>
                            <a:schemeClr val="tx1"/>
                          </a:solidFill>
                          <a:effectLst/>
                          <a:latin typeface="+mn-lt"/>
                          <a:ea typeface="+mn-ea"/>
                          <a:cs typeface="+mn-cs"/>
                        </a:rPr>
                        <a:t>For example, a greenhouse uses these differences to raise the temperature inside.</a:t>
                      </a:r>
                    </a:p>
                    <a:p>
                      <a:pPr fontAlgn="base">
                        <a:lnSpc>
                          <a:spcPct val="150000"/>
                        </a:lnSpc>
                      </a:pPr>
                      <a:r>
                        <a:rPr lang="en-GB" sz="1200" b="0" i="0" kern="1200" dirty="0">
                          <a:solidFill>
                            <a:schemeClr val="tx1"/>
                          </a:solidFill>
                          <a:effectLst/>
                          <a:latin typeface="+mn-lt"/>
                          <a:ea typeface="+mn-ea"/>
                          <a:cs typeface="+mn-cs"/>
                        </a:rPr>
                        <a:t>Ultraviolet light has a very short wavelength, and this is mostly transmitted by the glass. The plants, soil and floor in the greenhouse mostly absorb ultraviolet, and their temperature rises.</a:t>
                      </a:r>
                    </a:p>
                    <a:p>
                      <a:pPr>
                        <a:lnSpc>
                          <a:spcPct val="150000"/>
                        </a:lnSpc>
                      </a:pPr>
                      <a:r>
                        <a:rPr lang="en-GB" sz="1200" b="0" i="0" kern="1200" dirty="0">
                          <a:solidFill>
                            <a:schemeClr val="tx1"/>
                          </a:solidFill>
                          <a:effectLst/>
                          <a:latin typeface="+mn-lt"/>
                          <a:ea typeface="+mn-ea"/>
                          <a:cs typeface="+mn-cs"/>
                        </a:rPr>
                        <a:t>The plants, soil and floor emit infrared light which has a longer wavelength that is mostly reflected by glass. The infrared cannot escape the greenhouse and reflects until it is re-absorbed by objects inside the greenhouse. The amount of energy in the greenhouse rises so its temperature increases.</a:t>
                      </a: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F2DD4EED-F7E9-E957-3239-CFBEB6E571D8}"/>
              </a:ext>
            </a:extLst>
          </p:cNvPr>
          <p:cNvSpPr>
            <a:spLocks noGrp="1"/>
          </p:cNvSpPr>
          <p:nvPr>
            <p:ph type="sldNum" sz="quarter" idx="12"/>
          </p:nvPr>
        </p:nvSpPr>
        <p:spPr/>
        <p:txBody>
          <a:bodyPr/>
          <a:lstStyle/>
          <a:p>
            <a:fld id="{A49C798E-A141-4728-B2C1-C020555BD9EF}" type="slidenum">
              <a:rPr lang="en-GB" smtClean="0"/>
              <a:t>83</a:t>
            </a:fld>
            <a:endParaRPr lang="en-GB"/>
          </a:p>
        </p:txBody>
      </p:sp>
    </p:spTree>
    <p:extLst>
      <p:ext uri="{BB962C8B-B14F-4D97-AF65-F5344CB8AC3E}">
        <p14:creationId xmlns:p14="http://schemas.microsoft.com/office/powerpoint/2010/main" val="19694642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u="sng" kern="1200" dirty="0">
                          <a:solidFill>
                            <a:schemeClr val="tx1"/>
                          </a:solidFill>
                          <a:effectLst/>
                          <a:latin typeface="+mn-lt"/>
                          <a:ea typeface="+mn-ea"/>
                          <a:cs typeface="+mn-cs"/>
                        </a:rPr>
                        <a:t>Reflection of waves</a:t>
                      </a:r>
                    </a:p>
                    <a:p>
                      <a:pPr fontAlgn="base">
                        <a:lnSpc>
                          <a:spcPct val="150000"/>
                        </a:lnSpc>
                      </a:pPr>
                      <a:r>
                        <a:rPr lang="en-GB" sz="1200" b="0" i="1" kern="1200" dirty="0">
                          <a:solidFill>
                            <a:schemeClr val="tx1"/>
                          </a:solidFill>
                          <a:effectLst/>
                          <a:latin typeface="+mn-lt"/>
                          <a:ea typeface="+mn-ea"/>
                          <a:cs typeface="+mn-cs"/>
                        </a:rPr>
                        <a:t>Waves</a:t>
                      </a:r>
                      <a:r>
                        <a:rPr lang="en-GB" sz="1200" b="0" i="0" kern="1200" dirty="0">
                          <a:solidFill>
                            <a:schemeClr val="tx1"/>
                          </a:solidFill>
                          <a:effectLst/>
                          <a:latin typeface="+mn-lt"/>
                          <a:ea typeface="+mn-ea"/>
                          <a:cs typeface="+mn-cs"/>
                        </a:rPr>
                        <a:t> - including sound and light waves - can be reflected at the boundary between two different materials. The reflection of sound causes echoes.</a:t>
                      </a:r>
                    </a:p>
                    <a:p>
                      <a:pPr fontAlgn="base">
                        <a:lnSpc>
                          <a:spcPct val="150000"/>
                        </a:lnSpc>
                      </a:pPr>
                      <a:r>
                        <a:rPr lang="en-GB" sz="1200" b="0" i="0" kern="1200" dirty="0">
                          <a:solidFill>
                            <a:schemeClr val="tx1"/>
                          </a:solidFill>
                          <a:effectLst/>
                          <a:latin typeface="+mn-lt"/>
                          <a:ea typeface="+mn-ea"/>
                          <a:cs typeface="+mn-cs"/>
                        </a:rPr>
                        <a:t>The law of reflection states that:</a:t>
                      </a:r>
                    </a:p>
                    <a:p>
                      <a:pPr fontAlgn="base">
                        <a:lnSpc>
                          <a:spcPct val="150000"/>
                        </a:lnSpc>
                      </a:pPr>
                      <a:r>
                        <a:rPr lang="en-GB" sz="1200" b="0" i="0" kern="1200" dirty="0">
                          <a:solidFill>
                            <a:schemeClr val="tx1"/>
                          </a:solidFill>
                          <a:effectLst/>
                          <a:latin typeface="+mn-lt"/>
                          <a:ea typeface="+mn-ea"/>
                          <a:cs typeface="+mn-cs"/>
                        </a:rPr>
                        <a:t>angle of incidence = angle of reflection</a:t>
                      </a:r>
                    </a:p>
                    <a:p>
                      <a:pPr fontAlgn="base">
                        <a:lnSpc>
                          <a:spcPct val="150000"/>
                        </a:lnSpc>
                      </a:pPr>
                      <a:r>
                        <a:rPr lang="en-GB" sz="1200" b="0" i="0" kern="1200" dirty="0">
                          <a:solidFill>
                            <a:schemeClr val="tx1"/>
                          </a:solidFill>
                          <a:effectLst/>
                          <a:latin typeface="+mn-lt"/>
                          <a:ea typeface="+mn-ea"/>
                          <a:cs typeface="+mn-cs"/>
                        </a:rPr>
                        <a:t>For example, if a light ray hits a surface at 32°, it will be reflected at 32°.</a:t>
                      </a: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r>
                        <a:rPr lang="en-GB" sz="1200" b="1" i="0" u="sng" kern="1200" dirty="0">
                          <a:solidFill>
                            <a:schemeClr val="tx1"/>
                          </a:solidFill>
                          <a:effectLst/>
                          <a:latin typeface="+mn-lt"/>
                          <a:ea typeface="+mn-ea"/>
                          <a:cs typeface="+mn-cs"/>
                        </a:rPr>
                        <a:t>Refraction of waves</a:t>
                      </a:r>
                    </a:p>
                    <a:p>
                      <a:pPr fontAlgn="base">
                        <a:lnSpc>
                          <a:spcPct val="150000"/>
                        </a:lnSpc>
                      </a:pPr>
                      <a:r>
                        <a:rPr lang="en-GB" sz="1200" b="0" i="0" kern="1200" dirty="0">
                          <a:solidFill>
                            <a:schemeClr val="tx1"/>
                          </a:solidFill>
                          <a:effectLst/>
                          <a:latin typeface="+mn-lt"/>
                          <a:ea typeface="+mn-ea"/>
                          <a:cs typeface="+mn-cs"/>
                        </a:rPr>
                        <a:t>Waves </a:t>
                      </a:r>
                      <a:r>
                        <a:rPr lang="en-GB" sz="1200" b="0" i="1" kern="1200" dirty="0">
                          <a:solidFill>
                            <a:schemeClr val="tx1"/>
                          </a:solidFill>
                          <a:effectLst/>
                          <a:latin typeface="+mn-lt"/>
                          <a:ea typeface="+mn-ea"/>
                          <a:cs typeface="+mn-cs"/>
                        </a:rPr>
                        <a:t>transmitted</a:t>
                      </a:r>
                      <a:r>
                        <a:rPr lang="en-GB" sz="1200" b="0" i="0" kern="1200" dirty="0">
                          <a:solidFill>
                            <a:schemeClr val="tx1"/>
                          </a:solidFill>
                          <a:effectLst/>
                          <a:latin typeface="+mn-lt"/>
                          <a:ea typeface="+mn-ea"/>
                          <a:cs typeface="+mn-cs"/>
                        </a:rPr>
                        <a:t> at the interface (boundary) between two materials may change direction. </a:t>
                      </a:r>
                      <a:r>
                        <a:rPr lang="en-GB" sz="1200" b="0" i="1" kern="1200" dirty="0">
                          <a:solidFill>
                            <a:schemeClr val="tx1"/>
                          </a:solidFill>
                          <a:effectLst/>
                          <a:latin typeface="+mn-lt"/>
                          <a:ea typeface="+mn-ea"/>
                          <a:cs typeface="+mn-cs"/>
                        </a:rPr>
                        <a:t>Refraction</a:t>
                      </a:r>
                      <a:r>
                        <a:rPr lang="en-GB" sz="1200" b="0" i="0" kern="1200" dirty="0">
                          <a:solidFill>
                            <a:schemeClr val="tx1"/>
                          </a:solidFill>
                          <a:effectLst/>
                          <a:latin typeface="+mn-lt"/>
                          <a:ea typeface="+mn-ea"/>
                          <a:cs typeface="+mn-cs"/>
                        </a:rPr>
                        <a:t> is the change in direction of a wave at such a boundary. All wave types can be refracted.</a:t>
                      </a:r>
                    </a:p>
                    <a:p>
                      <a:pPr fontAlgn="base">
                        <a:lnSpc>
                          <a:spcPct val="150000"/>
                        </a:lnSpc>
                      </a:pPr>
                      <a:r>
                        <a:rPr lang="en-GB" sz="1200" b="0" i="0" kern="1200" dirty="0">
                          <a:solidFill>
                            <a:schemeClr val="tx1"/>
                          </a:solidFill>
                          <a:effectLst/>
                          <a:latin typeface="+mn-lt"/>
                          <a:ea typeface="+mn-ea"/>
                          <a:cs typeface="+mn-cs"/>
                        </a:rPr>
                        <a:t>It is important to be able to draw </a:t>
                      </a:r>
                      <a:r>
                        <a:rPr lang="en-GB" sz="1200" b="0" i="1" kern="1200" dirty="0">
                          <a:solidFill>
                            <a:schemeClr val="tx1"/>
                          </a:solidFill>
                          <a:effectLst/>
                          <a:latin typeface="+mn-lt"/>
                          <a:ea typeface="+mn-ea"/>
                          <a:cs typeface="+mn-cs"/>
                        </a:rPr>
                        <a:t>ray diagrams</a:t>
                      </a:r>
                      <a:r>
                        <a:rPr lang="en-GB" sz="1200" b="0" i="0" kern="1200" dirty="0">
                          <a:solidFill>
                            <a:schemeClr val="tx1"/>
                          </a:solidFill>
                          <a:effectLst/>
                          <a:latin typeface="+mn-lt"/>
                          <a:ea typeface="+mn-ea"/>
                          <a:cs typeface="+mn-cs"/>
                        </a:rPr>
                        <a:t> to show the refraction of a wave at a boundary.</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1026" name="Picture 2">
            <a:extLst>
              <a:ext uri="{FF2B5EF4-FFF2-40B4-BE49-F238E27FC236}">
                <a16:creationId xmlns:a16="http://schemas.microsoft.com/office/drawing/2014/main" id="{F923C4EC-FFC1-E0FE-2121-83378195763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05067" y="2133599"/>
            <a:ext cx="2647865" cy="25781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diagram shows the refraction of a ray after it travels through glass. It begins at a 55 degree angle and refracts at a 33 degree angle.">
            <a:extLst>
              <a:ext uri="{FF2B5EF4-FFF2-40B4-BE49-F238E27FC236}">
                <a16:creationId xmlns:a16="http://schemas.microsoft.com/office/drawing/2014/main" id="{58BA9B8A-9E70-EBC9-67B4-CDF63CFDB5A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05067" y="6240963"/>
            <a:ext cx="2647865" cy="257818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55A0BCB-3C5B-A2F8-308A-A1C6F483CD81}"/>
              </a:ext>
            </a:extLst>
          </p:cNvPr>
          <p:cNvSpPr>
            <a:spLocks noGrp="1"/>
          </p:cNvSpPr>
          <p:nvPr>
            <p:ph type="sldNum" sz="quarter" idx="12"/>
          </p:nvPr>
        </p:nvSpPr>
        <p:spPr/>
        <p:txBody>
          <a:bodyPr/>
          <a:lstStyle/>
          <a:p>
            <a:fld id="{A49C798E-A141-4728-B2C1-C020555BD9EF}" type="slidenum">
              <a:rPr lang="en-GB" smtClean="0"/>
              <a:t>84</a:t>
            </a:fld>
            <a:endParaRPr lang="en-GB"/>
          </a:p>
        </p:txBody>
      </p:sp>
    </p:spTree>
    <p:extLst>
      <p:ext uri="{BB962C8B-B14F-4D97-AF65-F5344CB8AC3E}">
        <p14:creationId xmlns:p14="http://schemas.microsoft.com/office/powerpoint/2010/main" val="2466861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u="sng" kern="1200" dirty="0">
                          <a:solidFill>
                            <a:schemeClr val="tx1"/>
                          </a:solidFill>
                          <a:effectLst/>
                          <a:latin typeface="+mn-lt"/>
                          <a:ea typeface="+mn-ea"/>
                          <a:cs typeface="+mn-cs"/>
                        </a:rPr>
                        <a:t>Explaining refraction - HT</a:t>
                      </a:r>
                    </a:p>
                    <a:p>
                      <a:pPr fontAlgn="base">
                        <a:lnSpc>
                          <a:spcPct val="150000"/>
                        </a:lnSpc>
                      </a:pPr>
                      <a:r>
                        <a:rPr lang="en-GB" sz="1200" b="0" i="0" kern="1200" dirty="0">
                          <a:solidFill>
                            <a:schemeClr val="tx1"/>
                          </a:solidFill>
                          <a:effectLst/>
                          <a:latin typeface="+mn-lt"/>
                          <a:ea typeface="+mn-ea"/>
                          <a:cs typeface="+mn-cs"/>
                        </a:rPr>
                        <a:t>The </a:t>
                      </a:r>
                      <a:r>
                        <a:rPr lang="en-GB" sz="1200" b="0" i="1" kern="1200" dirty="0">
                          <a:solidFill>
                            <a:schemeClr val="tx1"/>
                          </a:solidFill>
                          <a:effectLst/>
                          <a:latin typeface="+mn-lt"/>
                          <a:ea typeface="+mn-ea"/>
                          <a:cs typeface="+mn-cs"/>
                        </a:rPr>
                        <a:t>density</a:t>
                      </a:r>
                      <a:r>
                        <a:rPr lang="en-GB" sz="1200" b="0" i="0" kern="1200" dirty="0">
                          <a:solidFill>
                            <a:schemeClr val="tx1"/>
                          </a:solidFill>
                          <a:effectLst/>
                          <a:latin typeface="+mn-lt"/>
                          <a:ea typeface="+mn-ea"/>
                          <a:cs typeface="+mn-cs"/>
                        </a:rPr>
                        <a:t> of a material is one of the factors that affects the speed that a wave will be transmitted through it.</a:t>
                      </a:r>
                    </a:p>
                    <a:p>
                      <a:pPr fontAlgn="base">
                        <a:lnSpc>
                          <a:spcPct val="150000"/>
                        </a:lnSpc>
                      </a:pPr>
                      <a:r>
                        <a:rPr lang="en-GB" sz="1200" b="1" i="0" kern="1200" dirty="0">
                          <a:solidFill>
                            <a:schemeClr val="tx1"/>
                          </a:solidFill>
                          <a:effectLst/>
                          <a:latin typeface="+mn-lt"/>
                          <a:ea typeface="+mn-ea"/>
                          <a:cs typeface="+mn-cs"/>
                        </a:rPr>
                        <a:t>Key fact</a:t>
                      </a: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A useful way of remembering the speed and direction changes of waves during refraction is 'FAST': Faster - Away / Slower - Towards</a:t>
                      </a:r>
                    </a:p>
                    <a:p>
                      <a:pPr fontAlgn="base">
                        <a:lnSpc>
                          <a:spcPct val="150000"/>
                        </a:lnSpc>
                      </a:pPr>
                      <a:r>
                        <a:rPr lang="en-GB" sz="1200" b="1" i="0" u="sng" kern="1200" dirty="0">
                          <a:solidFill>
                            <a:schemeClr val="tx1"/>
                          </a:solidFill>
                          <a:effectLst/>
                          <a:latin typeface="+mn-lt"/>
                          <a:ea typeface="+mn-ea"/>
                          <a:cs typeface="+mn-cs"/>
                        </a:rPr>
                        <a:t>Wave speed, frequency and wavelength in refraction</a:t>
                      </a:r>
                    </a:p>
                    <a:p>
                      <a:pPr fontAlgn="base">
                        <a:lnSpc>
                          <a:spcPct val="150000"/>
                        </a:lnSpc>
                      </a:pPr>
                      <a:r>
                        <a:rPr lang="en-GB" sz="1200" b="0" i="0" kern="1200" dirty="0">
                          <a:solidFill>
                            <a:schemeClr val="tx1"/>
                          </a:solidFill>
                          <a:effectLst/>
                          <a:latin typeface="+mn-lt"/>
                          <a:ea typeface="+mn-ea"/>
                          <a:cs typeface="+mn-cs"/>
                        </a:rPr>
                        <a:t>For a given </a:t>
                      </a:r>
                      <a:r>
                        <a:rPr lang="en-GB" sz="1200" b="0" i="1" kern="1200" dirty="0">
                          <a:solidFill>
                            <a:schemeClr val="tx1"/>
                          </a:solidFill>
                          <a:effectLst/>
                          <a:latin typeface="+mn-lt"/>
                          <a:ea typeface="+mn-ea"/>
                          <a:cs typeface="+mn-cs"/>
                        </a:rPr>
                        <a:t>frequency</a:t>
                      </a:r>
                      <a:r>
                        <a:rPr lang="en-GB" sz="1200" b="0" i="0" kern="1200" dirty="0">
                          <a:solidFill>
                            <a:schemeClr val="tx1"/>
                          </a:solidFill>
                          <a:effectLst/>
                          <a:latin typeface="+mn-lt"/>
                          <a:ea typeface="+mn-ea"/>
                          <a:cs typeface="+mn-cs"/>
                        </a:rPr>
                        <a:t> of light, the </a:t>
                      </a:r>
                      <a:r>
                        <a:rPr lang="en-GB" sz="1200" b="0" i="1" kern="1200" dirty="0">
                          <a:solidFill>
                            <a:schemeClr val="tx1"/>
                          </a:solidFill>
                          <a:effectLst/>
                          <a:latin typeface="+mn-lt"/>
                          <a:ea typeface="+mn-ea"/>
                          <a:cs typeface="+mn-cs"/>
                        </a:rPr>
                        <a:t>wavelength</a:t>
                      </a:r>
                      <a:r>
                        <a:rPr lang="en-GB" sz="1200" b="0" i="0" kern="1200" dirty="0">
                          <a:solidFill>
                            <a:schemeClr val="tx1"/>
                          </a:solidFill>
                          <a:effectLst/>
                          <a:latin typeface="+mn-lt"/>
                          <a:ea typeface="+mn-ea"/>
                          <a:cs typeface="+mn-cs"/>
                        </a:rPr>
                        <a:t> is </a:t>
                      </a:r>
                      <a:r>
                        <a:rPr lang="en-GB" sz="1200" b="0" i="1" kern="1200" dirty="0">
                          <a:solidFill>
                            <a:schemeClr val="tx1"/>
                          </a:solidFill>
                          <a:effectLst/>
                          <a:latin typeface="+mn-lt"/>
                          <a:ea typeface="+mn-ea"/>
                          <a:cs typeface="+mn-cs"/>
                        </a:rPr>
                        <a:t>proportional</a:t>
                      </a:r>
                      <a:r>
                        <a:rPr lang="en-GB" sz="1200" b="0" i="0" kern="1200" dirty="0">
                          <a:solidFill>
                            <a:schemeClr val="tx1"/>
                          </a:solidFill>
                          <a:effectLst/>
                          <a:latin typeface="+mn-lt"/>
                          <a:ea typeface="+mn-ea"/>
                          <a:cs typeface="+mn-cs"/>
                        </a:rPr>
                        <a:t> to the wave speed:</a:t>
                      </a:r>
                    </a:p>
                    <a:p>
                      <a:pPr fontAlgn="base">
                        <a:lnSpc>
                          <a:spcPct val="150000"/>
                        </a:lnSpc>
                      </a:pPr>
                      <a:r>
                        <a:rPr lang="en-GB" sz="1200" b="0" i="0" kern="1200" dirty="0">
                          <a:solidFill>
                            <a:schemeClr val="tx1"/>
                          </a:solidFill>
                          <a:effectLst/>
                          <a:latin typeface="+mn-lt"/>
                          <a:ea typeface="+mn-ea"/>
                          <a:cs typeface="+mn-cs"/>
                        </a:rPr>
                        <a:t>wave speed = frequency × wavelength</a:t>
                      </a:r>
                    </a:p>
                    <a:p>
                      <a:pPr fontAlgn="base">
                        <a:lnSpc>
                          <a:spcPct val="150000"/>
                        </a:lnSpc>
                      </a:pPr>
                      <a:r>
                        <a:rPr lang="en-GB" sz="1200" b="0" i="0" kern="1200" dirty="0">
                          <a:solidFill>
                            <a:schemeClr val="tx1"/>
                          </a:solidFill>
                          <a:effectLst/>
                          <a:latin typeface="+mn-lt"/>
                          <a:ea typeface="+mn-ea"/>
                          <a:cs typeface="+mn-cs"/>
                        </a:rPr>
                        <a:t>So if a wave slows down, its wavelength will decrease. The effect of this can be shown using wave front diagrams, like the one below. The diagram shows that as a wave travels across a depth boundary it slows down and the wavelength decreases. Although the wave slows down, its frequency remains the same, due to the fact that its wavelength is shorter.</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2050" name="Picture 2" descr="Wave front diagram, illustrating a wave as it travels from air into water, and slows down.">
            <a:extLst>
              <a:ext uri="{FF2B5EF4-FFF2-40B4-BE49-F238E27FC236}">
                <a16:creationId xmlns:a16="http://schemas.microsoft.com/office/drawing/2014/main" id="{324BB079-BD56-F426-C6C1-DC9DC8D581B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04950" y="4114799"/>
            <a:ext cx="3848100" cy="35443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611F19E-4351-00A1-D7A0-1DE6EBAC6E70}"/>
              </a:ext>
            </a:extLst>
          </p:cNvPr>
          <p:cNvSpPr>
            <a:spLocks noGrp="1"/>
          </p:cNvSpPr>
          <p:nvPr>
            <p:ph type="sldNum" sz="quarter" idx="12"/>
          </p:nvPr>
        </p:nvSpPr>
        <p:spPr/>
        <p:txBody>
          <a:bodyPr/>
          <a:lstStyle/>
          <a:p>
            <a:fld id="{A49C798E-A141-4728-B2C1-C020555BD9EF}" type="slidenum">
              <a:rPr lang="en-GB" smtClean="0"/>
              <a:t>85</a:t>
            </a:fld>
            <a:endParaRPr lang="en-GB"/>
          </a:p>
        </p:txBody>
      </p:sp>
    </p:spTree>
    <p:extLst>
      <p:ext uri="{BB962C8B-B14F-4D97-AF65-F5344CB8AC3E}">
        <p14:creationId xmlns:p14="http://schemas.microsoft.com/office/powerpoint/2010/main" val="10674553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a:t>
            </a:r>
          </a:p>
          <a:p>
            <a:pPr marL="228600" indent="-228600">
              <a:lnSpc>
                <a:spcPct val="150000"/>
              </a:lnSpc>
              <a:buFont typeface="+mj-lt"/>
              <a:buAutoNum type="arabicPeriod"/>
            </a:pPr>
            <a:r>
              <a:rPr lang="en-GB" sz="1200" dirty="0">
                <a:solidFill>
                  <a:schemeClr val="tx1"/>
                </a:solidFill>
              </a:rPr>
              <a:t>What is the law of reflection? ................................................................................................................. .................................................................................................................................................................</a:t>
            </a:r>
          </a:p>
          <a:p>
            <a:pPr marL="228600" indent="-228600">
              <a:lnSpc>
                <a:spcPct val="150000"/>
              </a:lnSpc>
              <a:buFont typeface="+mj-lt"/>
              <a:buAutoNum type="arabicPeriod"/>
            </a:pPr>
            <a:r>
              <a:rPr lang="en-GB" sz="1200" dirty="0">
                <a:solidFill>
                  <a:schemeClr val="tx1"/>
                </a:solidFill>
              </a:rPr>
              <a:t>When a wave crosses a boundary between two different mediums, it is refracted. What happens to the wave when it is refracted? ................................................................................................................ .................................................................................................................................................................</a:t>
            </a:r>
          </a:p>
          <a:p>
            <a:pPr marL="228600" indent="-228600">
              <a:lnSpc>
                <a:spcPct val="150000"/>
              </a:lnSpc>
              <a:buFont typeface="+mj-lt"/>
              <a:buAutoNum type="arabicPeriod"/>
            </a:pPr>
            <a:r>
              <a:rPr lang="en-GB" sz="1200" dirty="0">
                <a:solidFill>
                  <a:schemeClr val="tx1"/>
                </a:solidFill>
              </a:rPr>
              <a:t>What happens to the energy of a wave when it is absorbed by a material? ......................................... .................................................................................................................................................................</a:t>
            </a:r>
          </a:p>
          <a:p>
            <a:pPr marL="228600" indent="-228600">
              <a:lnSpc>
                <a:spcPct val="150000"/>
              </a:lnSpc>
              <a:buFont typeface="+mj-lt"/>
              <a:buAutoNum type="arabicPeriod"/>
            </a:pPr>
            <a:r>
              <a:rPr lang="en-GB" sz="1200" dirty="0">
                <a:solidFill>
                  <a:schemeClr val="tx1"/>
                </a:solidFill>
              </a:rPr>
              <a:t>What happens to the energy of a wave when it is transmitted? ........................................................... .................................................................................................................................................................</a:t>
            </a:r>
          </a:p>
          <a:p>
            <a:pPr marL="228600" indent="-228600">
              <a:lnSpc>
                <a:spcPct val="150000"/>
              </a:lnSpc>
              <a:buFont typeface="+mj-lt"/>
              <a:buAutoNum type="arabicPeriod"/>
            </a:pPr>
            <a:r>
              <a:rPr lang="en-GB" sz="1200" dirty="0">
                <a:solidFill>
                  <a:schemeClr val="tx1"/>
                </a:solidFill>
              </a:rPr>
              <a:t>When a wave is refracted, what happens to its speed and direction? ................................................... .................................................................................................................................................................</a:t>
            </a:r>
          </a:p>
          <a:p>
            <a:pPr marL="228600" indent="-228600">
              <a:lnSpc>
                <a:spcPct val="150000"/>
              </a:lnSpc>
              <a:buFont typeface="+mj-lt"/>
              <a:buAutoNum type="arabicPeriod"/>
            </a:pPr>
            <a:r>
              <a:rPr lang="en-GB" sz="1200" dirty="0">
                <a:solidFill>
                  <a:schemeClr val="tx1"/>
                </a:solidFill>
              </a:rPr>
              <a:t>Waves hitting a beach is an example of absorption. What does this tell you about the energy of the wave? ...................................................................................................................................................... .................................................................................................................................................................</a:t>
            </a:r>
          </a:p>
          <a:p>
            <a:pPr marL="228600" indent="-228600">
              <a:lnSpc>
                <a:spcPct val="150000"/>
              </a:lnSpc>
              <a:buFont typeface="+mj-lt"/>
              <a:buAutoNum type="arabicPeriod"/>
            </a:pPr>
            <a:r>
              <a:rPr lang="en-GB" sz="1200" dirty="0">
                <a:solidFill>
                  <a:schemeClr val="tx1"/>
                </a:solidFill>
              </a:rPr>
              <a:t>How is the angle of incidence related to the angle of reflection? ......................................................... .................................................................................................................................................................</a:t>
            </a:r>
          </a:p>
          <a:p>
            <a:pPr marL="228600" indent="-228600">
              <a:lnSpc>
                <a:spcPct val="150000"/>
              </a:lnSpc>
              <a:buFont typeface="+mj-lt"/>
              <a:buAutoNum type="arabicPeriod"/>
            </a:pPr>
            <a:r>
              <a:rPr lang="en-GB" sz="1200" dirty="0">
                <a:solidFill>
                  <a:schemeClr val="tx1"/>
                </a:solidFill>
              </a:rPr>
              <a:t>Light is transmitted through transparent materials, such as glass. What does this mean? ................... .................................................................................................................................................................</a:t>
            </a:r>
          </a:p>
          <a:p>
            <a:pPr marL="228600" indent="-228600">
              <a:lnSpc>
                <a:spcPct val="150000"/>
              </a:lnSpc>
              <a:buFont typeface="+mj-lt"/>
              <a:buAutoNum type="arabicPeriod"/>
            </a:pPr>
            <a:r>
              <a:rPr lang="en-GB" sz="1200" dirty="0">
                <a:solidFill>
                  <a:schemeClr val="tx1"/>
                </a:solidFill>
              </a:rPr>
              <a:t>When a wave arrives at the interface between two different materials, most of its energy is transferred to the material it hits. What is this an example of? .............................................................</a:t>
            </a:r>
          </a:p>
          <a:p>
            <a:pPr marL="228600" indent="-228600">
              <a:lnSpc>
                <a:spcPct val="150000"/>
              </a:lnSpc>
              <a:buFont typeface="+mj-lt"/>
              <a:buAutoNum type="arabicPeriod"/>
            </a:pPr>
            <a:r>
              <a:rPr lang="en-GB" sz="1200" dirty="0">
                <a:solidFill>
                  <a:schemeClr val="tx1"/>
                </a:solidFill>
              </a:rPr>
              <a:t>If light hits a mirror at an angle of 42</a:t>
            </a:r>
            <a:r>
              <a:rPr lang="en-GB" sz="1200" baseline="30000" dirty="0">
                <a:solidFill>
                  <a:schemeClr val="tx1"/>
                </a:solidFill>
              </a:rPr>
              <a:t>o</a:t>
            </a:r>
            <a:r>
              <a:rPr lang="en-GB" sz="1200" dirty="0">
                <a:solidFill>
                  <a:schemeClr val="tx1"/>
                </a:solidFill>
              </a:rPr>
              <a:t>, what angle will it reflect at? How do you know? ..................... .................................................................................................................................................................</a:t>
            </a:r>
          </a:p>
          <a:p>
            <a:pPr marL="228600" indent="-228600">
              <a:lnSpc>
                <a:spcPct val="150000"/>
              </a:lnSpc>
              <a:buFont typeface="+mj-lt"/>
              <a:buAutoNum type="arabicPeriod"/>
            </a:pPr>
            <a:r>
              <a:rPr lang="en-GB" sz="1200" dirty="0">
                <a:solidFill>
                  <a:schemeClr val="tx1"/>
                </a:solidFill>
              </a:rPr>
              <a:t>When light passes through material with a different density than the air, it changes speed and direction. What is this an example of? ...................................................................................................</a:t>
            </a:r>
          </a:p>
          <a:p>
            <a:pPr marL="228600" indent="-228600">
              <a:lnSpc>
                <a:spcPct val="150000"/>
              </a:lnSpc>
              <a:buFont typeface="+mj-lt"/>
              <a:buAutoNum type="arabicPeriod"/>
            </a:pPr>
            <a:r>
              <a:rPr lang="en-GB" sz="1200" dirty="0">
                <a:solidFill>
                  <a:schemeClr val="tx1"/>
                </a:solidFill>
              </a:rPr>
              <a:t>If most of the energy transferred by a wave is retained as it crosses a boundary between two different materials, what do we say has happened to it? ......................................................................</a:t>
            </a:r>
          </a:p>
        </p:txBody>
      </p:sp>
      <p:sp>
        <p:nvSpPr>
          <p:cNvPr id="2" name="TextBox 1">
            <a:extLst>
              <a:ext uri="{FF2B5EF4-FFF2-40B4-BE49-F238E27FC236}">
                <a16:creationId xmlns:a16="http://schemas.microsoft.com/office/drawing/2014/main" id="{514A2021-5F0F-918D-81F6-09653A82438A}"/>
              </a:ext>
            </a:extLst>
          </p:cNvPr>
          <p:cNvSpPr txBox="1"/>
          <p:nvPr/>
        </p:nvSpPr>
        <p:spPr>
          <a:xfrm>
            <a:off x="2603500" y="571500"/>
            <a:ext cx="3606800" cy="276999"/>
          </a:xfrm>
          <a:prstGeom prst="rect">
            <a:avLst/>
          </a:prstGeom>
          <a:solidFill>
            <a:schemeClr val="bg1"/>
          </a:solidFill>
          <a:ln>
            <a:solidFill>
              <a:schemeClr val="tx1"/>
            </a:solidFill>
          </a:ln>
        </p:spPr>
        <p:txBody>
          <a:bodyPr wrap="square" rtlCol="0">
            <a:spAutoFit/>
          </a:bodyPr>
          <a:lstStyle/>
          <a:p>
            <a:r>
              <a:rPr lang="en-GB" sz="1200" dirty="0"/>
              <a:t>Angle of incidence = angle of reflection</a:t>
            </a:r>
          </a:p>
        </p:txBody>
      </p:sp>
      <p:sp>
        <p:nvSpPr>
          <p:cNvPr id="3" name="TextBox 2">
            <a:extLst>
              <a:ext uri="{FF2B5EF4-FFF2-40B4-BE49-F238E27FC236}">
                <a16:creationId xmlns:a16="http://schemas.microsoft.com/office/drawing/2014/main" id="{5E794083-9041-8CBE-7F82-87CBACDA0323}"/>
              </a:ext>
            </a:extLst>
          </p:cNvPr>
          <p:cNvSpPr txBox="1"/>
          <p:nvPr/>
        </p:nvSpPr>
        <p:spPr>
          <a:xfrm>
            <a:off x="2489200" y="1397000"/>
            <a:ext cx="4013200" cy="461665"/>
          </a:xfrm>
          <a:prstGeom prst="rect">
            <a:avLst/>
          </a:prstGeom>
          <a:solidFill>
            <a:schemeClr val="bg1"/>
          </a:solidFill>
          <a:ln>
            <a:solidFill>
              <a:schemeClr val="tx1"/>
            </a:solidFill>
          </a:ln>
        </p:spPr>
        <p:txBody>
          <a:bodyPr wrap="square" rtlCol="0">
            <a:spAutoFit/>
          </a:bodyPr>
          <a:lstStyle/>
          <a:p>
            <a:r>
              <a:rPr lang="en-GB" sz="1200" dirty="0"/>
              <a:t>The wave will change its speed and direction, depending on the density of the second medium.</a:t>
            </a:r>
          </a:p>
        </p:txBody>
      </p:sp>
      <p:sp>
        <p:nvSpPr>
          <p:cNvPr id="5" name="TextBox 4">
            <a:extLst>
              <a:ext uri="{FF2B5EF4-FFF2-40B4-BE49-F238E27FC236}">
                <a16:creationId xmlns:a16="http://schemas.microsoft.com/office/drawing/2014/main" id="{DE40B0B4-52E5-889D-A904-F590C183CECE}"/>
              </a:ext>
            </a:extLst>
          </p:cNvPr>
          <p:cNvSpPr txBox="1"/>
          <p:nvPr/>
        </p:nvSpPr>
        <p:spPr>
          <a:xfrm>
            <a:off x="584200" y="2162433"/>
            <a:ext cx="5918200" cy="276999"/>
          </a:xfrm>
          <a:prstGeom prst="rect">
            <a:avLst/>
          </a:prstGeom>
          <a:solidFill>
            <a:schemeClr val="bg1"/>
          </a:solidFill>
          <a:ln>
            <a:solidFill>
              <a:schemeClr val="tx1"/>
            </a:solidFill>
          </a:ln>
        </p:spPr>
        <p:txBody>
          <a:bodyPr wrap="square" rtlCol="0">
            <a:spAutoFit/>
          </a:bodyPr>
          <a:lstStyle/>
          <a:p>
            <a:r>
              <a:rPr lang="en-GB" sz="1200" dirty="0"/>
              <a:t>Most of the energy is absorbed by the material</a:t>
            </a:r>
          </a:p>
        </p:txBody>
      </p:sp>
      <p:sp>
        <p:nvSpPr>
          <p:cNvPr id="7" name="TextBox 6">
            <a:extLst>
              <a:ext uri="{FF2B5EF4-FFF2-40B4-BE49-F238E27FC236}">
                <a16:creationId xmlns:a16="http://schemas.microsoft.com/office/drawing/2014/main" id="{698A4140-A743-7775-5DD5-97B0D43C1E9D}"/>
              </a:ext>
            </a:extLst>
          </p:cNvPr>
          <p:cNvSpPr txBox="1"/>
          <p:nvPr/>
        </p:nvSpPr>
        <p:spPr>
          <a:xfrm>
            <a:off x="584200" y="2717800"/>
            <a:ext cx="5918200" cy="276999"/>
          </a:xfrm>
          <a:prstGeom prst="rect">
            <a:avLst/>
          </a:prstGeom>
          <a:solidFill>
            <a:schemeClr val="bg1"/>
          </a:solidFill>
          <a:ln>
            <a:solidFill>
              <a:schemeClr val="tx1"/>
            </a:solidFill>
          </a:ln>
        </p:spPr>
        <p:txBody>
          <a:bodyPr wrap="square" rtlCol="0">
            <a:spAutoFit/>
          </a:bodyPr>
          <a:lstStyle/>
          <a:p>
            <a:r>
              <a:rPr lang="en-GB" sz="1200" dirty="0"/>
              <a:t>Most of the energy is retained by the wave as it passes through</a:t>
            </a:r>
          </a:p>
        </p:txBody>
      </p:sp>
      <p:sp>
        <p:nvSpPr>
          <p:cNvPr id="8" name="TextBox 7">
            <a:extLst>
              <a:ext uri="{FF2B5EF4-FFF2-40B4-BE49-F238E27FC236}">
                <a16:creationId xmlns:a16="http://schemas.microsoft.com/office/drawing/2014/main" id="{2087404D-3419-431F-ED5F-574729EE8857}"/>
              </a:ext>
            </a:extLst>
          </p:cNvPr>
          <p:cNvSpPr txBox="1"/>
          <p:nvPr/>
        </p:nvSpPr>
        <p:spPr>
          <a:xfrm>
            <a:off x="584200" y="3273167"/>
            <a:ext cx="5918200" cy="276999"/>
          </a:xfrm>
          <a:prstGeom prst="rect">
            <a:avLst/>
          </a:prstGeom>
          <a:solidFill>
            <a:schemeClr val="bg1"/>
          </a:solidFill>
          <a:ln>
            <a:solidFill>
              <a:schemeClr val="tx1"/>
            </a:solidFill>
          </a:ln>
        </p:spPr>
        <p:txBody>
          <a:bodyPr wrap="square" rtlCol="0">
            <a:spAutoFit/>
          </a:bodyPr>
          <a:lstStyle/>
          <a:p>
            <a:r>
              <a:rPr lang="en-GB" sz="1200" dirty="0"/>
              <a:t>Its speed and direction change</a:t>
            </a:r>
          </a:p>
        </p:txBody>
      </p:sp>
      <p:sp>
        <p:nvSpPr>
          <p:cNvPr id="9" name="TextBox 8">
            <a:extLst>
              <a:ext uri="{FF2B5EF4-FFF2-40B4-BE49-F238E27FC236}">
                <a16:creationId xmlns:a16="http://schemas.microsoft.com/office/drawing/2014/main" id="{107A02FE-8D77-ED93-9CF1-36E99732CC86}"/>
              </a:ext>
            </a:extLst>
          </p:cNvPr>
          <p:cNvSpPr txBox="1"/>
          <p:nvPr/>
        </p:nvSpPr>
        <p:spPr>
          <a:xfrm>
            <a:off x="584200" y="4035167"/>
            <a:ext cx="5918200" cy="276999"/>
          </a:xfrm>
          <a:prstGeom prst="rect">
            <a:avLst/>
          </a:prstGeom>
          <a:solidFill>
            <a:schemeClr val="bg1"/>
          </a:solidFill>
          <a:ln>
            <a:solidFill>
              <a:schemeClr val="tx1"/>
            </a:solidFill>
          </a:ln>
        </p:spPr>
        <p:txBody>
          <a:bodyPr wrap="square" rtlCol="0">
            <a:spAutoFit/>
          </a:bodyPr>
          <a:lstStyle/>
          <a:p>
            <a:r>
              <a:rPr lang="en-GB" sz="1200" dirty="0"/>
              <a:t>Most of the energy in the wave is transferred to the sand of the beach</a:t>
            </a:r>
          </a:p>
        </p:txBody>
      </p:sp>
      <p:sp>
        <p:nvSpPr>
          <p:cNvPr id="10" name="TextBox 9">
            <a:extLst>
              <a:ext uri="{FF2B5EF4-FFF2-40B4-BE49-F238E27FC236}">
                <a16:creationId xmlns:a16="http://schemas.microsoft.com/office/drawing/2014/main" id="{53B7F3F6-CF54-7D41-F762-ABB379031327}"/>
              </a:ext>
            </a:extLst>
          </p:cNvPr>
          <p:cNvSpPr txBox="1"/>
          <p:nvPr/>
        </p:nvSpPr>
        <p:spPr>
          <a:xfrm>
            <a:off x="584200" y="4693335"/>
            <a:ext cx="5918200" cy="276999"/>
          </a:xfrm>
          <a:prstGeom prst="rect">
            <a:avLst/>
          </a:prstGeom>
          <a:solidFill>
            <a:schemeClr val="bg1"/>
          </a:solidFill>
          <a:ln>
            <a:solidFill>
              <a:schemeClr val="tx1"/>
            </a:solidFill>
          </a:ln>
        </p:spPr>
        <p:txBody>
          <a:bodyPr wrap="square" rtlCol="0">
            <a:spAutoFit/>
          </a:bodyPr>
          <a:lstStyle/>
          <a:p>
            <a:r>
              <a:rPr lang="en-GB" sz="1200" dirty="0"/>
              <a:t>They are the same (angle of incidence = angle of reflection)</a:t>
            </a:r>
          </a:p>
        </p:txBody>
      </p:sp>
      <p:sp>
        <p:nvSpPr>
          <p:cNvPr id="11" name="TextBox 10">
            <a:extLst>
              <a:ext uri="{FF2B5EF4-FFF2-40B4-BE49-F238E27FC236}">
                <a16:creationId xmlns:a16="http://schemas.microsoft.com/office/drawing/2014/main" id="{003C0BB8-6B18-1C94-070F-C407009923DD}"/>
              </a:ext>
            </a:extLst>
          </p:cNvPr>
          <p:cNvSpPr txBox="1"/>
          <p:nvPr/>
        </p:nvSpPr>
        <p:spPr>
          <a:xfrm>
            <a:off x="584200" y="5213003"/>
            <a:ext cx="5918200" cy="276999"/>
          </a:xfrm>
          <a:prstGeom prst="rect">
            <a:avLst/>
          </a:prstGeom>
          <a:solidFill>
            <a:schemeClr val="bg1"/>
          </a:solidFill>
          <a:ln>
            <a:solidFill>
              <a:schemeClr val="tx1"/>
            </a:solidFill>
          </a:ln>
        </p:spPr>
        <p:txBody>
          <a:bodyPr wrap="square" rtlCol="0">
            <a:spAutoFit/>
          </a:bodyPr>
          <a:lstStyle/>
          <a:p>
            <a:r>
              <a:rPr lang="en-GB" sz="1200" dirty="0"/>
              <a:t>Most of the energy is retained by the wave as it passes through</a:t>
            </a:r>
          </a:p>
        </p:txBody>
      </p:sp>
      <p:sp>
        <p:nvSpPr>
          <p:cNvPr id="12" name="TextBox 11">
            <a:extLst>
              <a:ext uri="{FF2B5EF4-FFF2-40B4-BE49-F238E27FC236}">
                <a16:creationId xmlns:a16="http://schemas.microsoft.com/office/drawing/2014/main" id="{297205B0-E203-AF64-60D8-934F568FE62E}"/>
              </a:ext>
            </a:extLst>
          </p:cNvPr>
          <p:cNvSpPr txBox="1"/>
          <p:nvPr/>
        </p:nvSpPr>
        <p:spPr>
          <a:xfrm>
            <a:off x="4406900" y="5760565"/>
            <a:ext cx="2095500" cy="276999"/>
          </a:xfrm>
          <a:prstGeom prst="rect">
            <a:avLst/>
          </a:prstGeom>
          <a:solidFill>
            <a:schemeClr val="bg1"/>
          </a:solidFill>
          <a:ln>
            <a:solidFill>
              <a:schemeClr val="tx1"/>
            </a:solidFill>
          </a:ln>
        </p:spPr>
        <p:txBody>
          <a:bodyPr wrap="square" rtlCol="0">
            <a:spAutoFit/>
          </a:bodyPr>
          <a:lstStyle/>
          <a:p>
            <a:r>
              <a:rPr lang="en-GB" sz="1200" dirty="0"/>
              <a:t>Absorption</a:t>
            </a:r>
          </a:p>
        </p:txBody>
      </p:sp>
      <p:sp>
        <p:nvSpPr>
          <p:cNvPr id="13" name="TextBox 12">
            <a:extLst>
              <a:ext uri="{FF2B5EF4-FFF2-40B4-BE49-F238E27FC236}">
                <a16:creationId xmlns:a16="http://schemas.microsoft.com/office/drawing/2014/main" id="{B4C04984-17DB-8E50-BAF1-8D1B3D027F54}"/>
              </a:ext>
            </a:extLst>
          </p:cNvPr>
          <p:cNvSpPr txBox="1"/>
          <p:nvPr/>
        </p:nvSpPr>
        <p:spPr>
          <a:xfrm>
            <a:off x="584200" y="6302293"/>
            <a:ext cx="5918200" cy="276999"/>
          </a:xfrm>
          <a:prstGeom prst="rect">
            <a:avLst/>
          </a:prstGeom>
          <a:solidFill>
            <a:schemeClr val="bg1"/>
          </a:solidFill>
          <a:ln>
            <a:solidFill>
              <a:schemeClr val="tx1"/>
            </a:solidFill>
          </a:ln>
        </p:spPr>
        <p:txBody>
          <a:bodyPr wrap="square" rtlCol="0">
            <a:spAutoFit/>
          </a:bodyPr>
          <a:lstStyle/>
          <a:p>
            <a:r>
              <a:rPr lang="en-GB" sz="1200" dirty="0"/>
              <a:t>It will reflect at 42</a:t>
            </a:r>
            <a:r>
              <a:rPr lang="en-GB" sz="1200" baseline="30000" dirty="0"/>
              <a:t>o</a:t>
            </a:r>
            <a:r>
              <a:rPr lang="en-GB" sz="1200" dirty="0"/>
              <a:t> because angle of incidence = angle of reflection</a:t>
            </a:r>
          </a:p>
        </p:txBody>
      </p:sp>
      <p:sp>
        <p:nvSpPr>
          <p:cNvPr id="14" name="TextBox 13">
            <a:extLst>
              <a:ext uri="{FF2B5EF4-FFF2-40B4-BE49-F238E27FC236}">
                <a16:creationId xmlns:a16="http://schemas.microsoft.com/office/drawing/2014/main" id="{D6DCE319-637D-0FAC-B379-B90A91407708}"/>
              </a:ext>
            </a:extLst>
          </p:cNvPr>
          <p:cNvSpPr txBox="1"/>
          <p:nvPr/>
        </p:nvSpPr>
        <p:spPr>
          <a:xfrm>
            <a:off x="3759200" y="6844021"/>
            <a:ext cx="1473200" cy="276999"/>
          </a:xfrm>
          <a:prstGeom prst="rect">
            <a:avLst/>
          </a:prstGeom>
          <a:solidFill>
            <a:schemeClr val="bg1"/>
          </a:solidFill>
          <a:ln>
            <a:solidFill>
              <a:schemeClr val="tx1"/>
            </a:solidFill>
          </a:ln>
        </p:spPr>
        <p:txBody>
          <a:bodyPr wrap="square" rtlCol="0">
            <a:spAutoFit/>
          </a:bodyPr>
          <a:lstStyle/>
          <a:p>
            <a:r>
              <a:rPr lang="en-GB" sz="1200" dirty="0"/>
              <a:t>Refraction</a:t>
            </a:r>
          </a:p>
        </p:txBody>
      </p:sp>
      <p:sp>
        <p:nvSpPr>
          <p:cNvPr id="15" name="TextBox 14">
            <a:extLst>
              <a:ext uri="{FF2B5EF4-FFF2-40B4-BE49-F238E27FC236}">
                <a16:creationId xmlns:a16="http://schemas.microsoft.com/office/drawing/2014/main" id="{58303786-2DF1-CD65-9473-BE0C62233C82}"/>
              </a:ext>
            </a:extLst>
          </p:cNvPr>
          <p:cNvSpPr txBox="1"/>
          <p:nvPr/>
        </p:nvSpPr>
        <p:spPr>
          <a:xfrm>
            <a:off x="4349750" y="7385749"/>
            <a:ext cx="1765300" cy="276999"/>
          </a:xfrm>
          <a:prstGeom prst="rect">
            <a:avLst/>
          </a:prstGeom>
          <a:solidFill>
            <a:schemeClr val="bg1"/>
          </a:solidFill>
          <a:ln>
            <a:solidFill>
              <a:schemeClr val="tx1"/>
            </a:solidFill>
          </a:ln>
        </p:spPr>
        <p:txBody>
          <a:bodyPr wrap="square" rtlCol="0">
            <a:spAutoFit/>
          </a:bodyPr>
          <a:lstStyle/>
          <a:p>
            <a:r>
              <a:rPr lang="en-GB" sz="1200" dirty="0"/>
              <a:t>It was transmitted</a:t>
            </a:r>
          </a:p>
        </p:txBody>
      </p:sp>
      <p:sp>
        <p:nvSpPr>
          <p:cNvPr id="6" name="Slide Number Placeholder 5">
            <a:extLst>
              <a:ext uri="{FF2B5EF4-FFF2-40B4-BE49-F238E27FC236}">
                <a16:creationId xmlns:a16="http://schemas.microsoft.com/office/drawing/2014/main" id="{346E24EB-536D-44B2-3BCB-77BA29A1937E}"/>
              </a:ext>
            </a:extLst>
          </p:cNvPr>
          <p:cNvSpPr>
            <a:spLocks noGrp="1"/>
          </p:cNvSpPr>
          <p:nvPr>
            <p:ph type="sldNum" sz="quarter" idx="12"/>
          </p:nvPr>
        </p:nvSpPr>
        <p:spPr/>
        <p:txBody>
          <a:bodyPr/>
          <a:lstStyle/>
          <a:p>
            <a:fld id="{A49C798E-A141-4728-B2C1-C020555BD9EF}" type="slidenum">
              <a:rPr lang="en-GB" smtClean="0"/>
              <a:t>86</a:t>
            </a:fld>
            <a:endParaRPr lang="en-GB"/>
          </a:p>
        </p:txBody>
      </p:sp>
    </p:spTree>
    <p:extLst>
      <p:ext uri="{BB962C8B-B14F-4D97-AF65-F5344CB8AC3E}">
        <p14:creationId xmlns:p14="http://schemas.microsoft.com/office/powerpoint/2010/main" val="10426520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Contrasting concepts</a:t>
            </a:r>
            <a:endParaRPr lang="en-GB" sz="1200" dirty="0">
              <a:solidFill>
                <a:schemeClr val="tx1"/>
              </a:solidFill>
            </a:endParaRPr>
          </a:p>
          <a:p>
            <a:pPr>
              <a:lnSpc>
                <a:spcPct val="150000"/>
              </a:lnSpc>
            </a:pPr>
            <a:r>
              <a:rPr lang="en-GB" sz="1200" b="1" dirty="0">
                <a:solidFill>
                  <a:schemeClr val="tx1"/>
                </a:solidFill>
              </a:rPr>
              <a:t>I DO:</a:t>
            </a:r>
            <a:r>
              <a:rPr lang="en-GB" sz="1200" dirty="0">
                <a:solidFill>
                  <a:schemeClr val="tx1"/>
                </a:solidFill>
              </a:rPr>
              <a:t> Compare the angle of incidence to the angle of reflection, when a wave is reflected.</a:t>
            </a:r>
          </a:p>
          <a:p>
            <a:pPr>
              <a:lnSpc>
                <a:spcPct val="150000"/>
              </a:lnSpc>
            </a:pPr>
            <a:r>
              <a:rPr lang="en-GB" sz="1200" dirty="0">
                <a:solidFill>
                  <a:schemeClr val="tx1"/>
                </a:solidFill>
              </a:rPr>
              <a:t>.....................................................................................................................................................................................................................................................................................................................................................................................................................................................................................................................</a:t>
            </a:r>
          </a:p>
          <a:p>
            <a:pPr>
              <a:lnSpc>
                <a:spcPct val="150000"/>
              </a:lnSpc>
            </a:pPr>
            <a:r>
              <a:rPr lang="en-GB" sz="1200" b="1" dirty="0">
                <a:solidFill>
                  <a:schemeClr val="tx1"/>
                </a:solidFill>
              </a:rPr>
              <a:t>WE DO:</a:t>
            </a:r>
            <a:r>
              <a:rPr lang="en-GB" sz="1200" dirty="0">
                <a:solidFill>
                  <a:schemeClr val="tx1"/>
                </a:solidFill>
              </a:rPr>
              <a:t> Compare what happens to the energy of a wave during absorption and transmission.</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Compare what happens to a wave during reflection and refraction.</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Compare the direction change during refraction when a wave speeds up to when a wave slows down.</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Compare the frequency, wavelength, and speed of a wave in air to when it passes through a more dense medium.</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Compare what happens to waves with short wavelengths to those with long wavelengths when they hit the glass walls of a greenhouse.</a:t>
            </a:r>
          </a:p>
          <a:p>
            <a:pPr>
              <a:lnSpc>
                <a:spcPct val="150000"/>
              </a:lnSpc>
            </a:pPr>
            <a:r>
              <a:rPr lang="en-GB" sz="1200" dirty="0">
                <a:solidFill>
                  <a:schemeClr val="tx1"/>
                </a:solidFill>
              </a:rPr>
              <a:t>.....................................................................................................................................................................................................................................................................................................................................................................................................................................................................................................................</a:t>
            </a:r>
            <a:endParaRPr lang="en-GB" sz="1200" b="1" dirty="0">
              <a:solidFill>
                <a:schemeClr val="tx1"/>
              </a:solidFill>
            </a:endParaRPr>
          </a:p>
          <a:p>
            <a:pPr>
              <a:lnSpc>
                <a:spcPct val="150000"/>
              </a:lnSpc>
            </a:pPr>
            <a:endParaRPr lang="en-GB" sz="1200" b="1" dirty="0">
              <a:solidFill>
                <a:schemeClr val="tx1"/>
              </a:solidFill>
            </a:endParaRPr>
          </a:p>
        </p:txBody>
      </p:sp>
      <p:sp>
        <p:nvSpPr>
          <p:cNvPr id="5" name="TextBox 4">
            <a:extLst>
              <a:ext uri="{FF2B5EF4-FFF2-40B4-BE49-F238E27FC236}">
                <a16:creationId xmlns:a16="http://schemas.microsoft.com/office/drawing/2014/main" id="{A8C65535-4BC2-9B2B-61F5-BAE7EE206DD5}"/>
              </a:ext>
            </a:extLst>
          </p:cNvPr>
          <p:cNvSpPr txBox="1"/>
          <p:nvPr/>
        </p:nvSpPr>
        <p:spPr>
          <a:xfrm>
            <a:off x="469900" y="847467"/>
            <a:ext cx="5918200" cy="461665"/>
          </a:xfrm>
          <a:prstGeom prst="rect">
            <a:avLst/>
          </a:prstGeom>
          <a:solidFill>
            <a:schemeClr val="bg1"/>
          </a:solidFill>
          <a:ln>
            <a:solidFill>
              <a:schemeClr val="tx1"/>
            </a:solidFill>
          </a:ln>
        </p:spPr>
        <p:txBody>
          <a:bodyPr wrap="square" rtlCol="0">
            <a:spAutoFit/>
          </a:bodyPr>
          <a:lstStyle/>
          <a:p>
            <a:r>
              <a:rPr lang="en-GB" sz="1200" dirty="0"/>
              <a:t>When a wave is reflected, the angle of incidence will be the same as the angle of reflection. This is known as the law of reflection.</a:t>
            </a:r>
          </a:p>
        </p:txBody>
      </p:sp>
      <p:sp>
        <p:nvSpPr>
          <p:cNvPr id="7" name="TextBox 6">
            <a:extLst>
              <a:ext uri="{FF2B5EF4-FFF2-40B4-BE49-F238E27FC236}">
                <a16:creationId xmlns:a16="http://schemas.microsoft.com/office/drawing/2014/main" id="{8CA429EC-9EB3-4711-D163-EE47C452D320}"/>
              </a:ext>
            </a:extLst>
          </p:cNvPr>
          <p:cNvSpPr txBox="1"/>
          <p:nvPr/>
        </p:nvSpPr>
        <p:spPr>
          <a:xfrm>
            <a:off x="469900" y="1966099"/>
            <a:ext cx="5918200" cy="646331"/>
          </a:xfrm>
          <a:prstGeom prst="rect">
            <a:avLst/>
          </a:prstGeom>
          <a:solidFill>
            <a:schemeClr val="bg1"/>
          </a:solidFill>
          <a:ln>
            <a:solidFill>
              <a:schemeClr val="tx1"/>
            </a:solidFill>
          </a:ln>
        </p:spPr>
        <p:txBody>
          <a:bodyPr wrap="square" rtlCol="0">
            <a:spAutoFit/>
          </a:bodyPr>
          <a:lstStyle/>
          <a:p>
            <a:r>
              <a:rPr lang="en-GB" sz="1200" dirty="0"/>
              <a:t>When a wave is absorbed, most of the energy is transferred form the wave to the material it hits. However, during transmission, most of the energy is retained by the wave as it passes through the material.</a:t>
            </a:r>
          </a:p>
        </p:txBody>
      </p:sp>
      <p:sp>
        <p:nvSpPr>
          <p:cNvPr id="8" name="TextBox 7">
            <a:extLst>
              <a:ext uri="{FF2B5EF4-FFF2-40B4-BE49-F238E27FC236}">
                <a16:creationId xmlns:a16="http://schemas.microsoft.com/office/drawing/2014/main" id="{AF52ABD0-42A1-B3B1-FB9A-A3EB6503FFE5}"/>
              </a:ext>
            </a:extLst>
          </p:cNvPr>
          <p:cNvSpPr txBox="1"/>
          <p:nvPr/>
        </p:nvSpPr>
        <p:spPr>
          <a:xfrm>
            <a:off x="469900" y="2992398"/>
            <a:ext cx="5918200" cy="646331"/>
          </a:xfrm>
          <a:prstGeom prst="rect">
            <a:avLst/>
          </a:prstGeom>
          <a:solidFill>
            <a:schemeClr val="bg1"/>
          </a:solidFill>
          <a:ln>
            <a:solidFill>
              <a:schemeClr val="tx1"/>
            </a:solidFill>
          </a:ln>
        </p:spPr>
        <p:txBody>
          <a:bodyPr wrap="square" rtlCol="0">
            <a:spAutoFit/>
          </a:bodyPr>
          <a:lstStyle/>
          <a:p>
            <a:r>
              <a:rPr lang="en-GB" sz="1200" dirty="0"/>
              <a:t>When a wave is reflected, it bounces off the surface at the same angle it hit (law of reflection). However, when a wave is refracted, it changes speed and direction as it passes though the material.</a:t>
            </a:r>
          </a:p>
        </p:txBody>
      </p:sp>
      <p:sp>
        <p:nvSpPr>
          <p:cNvPr id="9" name="TextBox 8">
            <a:extLst>
              <a:ext uri="{FF2B5EF4-FFF2-40B4-BE49-F238E27FC236}">
                <a16:creationId xmlns:a16="http://schemas.microsoft.com/office/drawing/2014/main" id="{51AD3EBB-1BBD-0460-21E5-E5ADA8C6A420}"/>
              </a:ext>
            </a:extLst>
          </p:cNvPr>
          <p:cNvSpPr txBox="1"/>
          <p:nvPr/>
        </p:nvSpPr>
        <p:spPr>
          <a:xfrm>
            <a:off x="469900" y="4376350"/>
            <a:ext cx="5918200" cy="646331"/>
          </a:xfrm>
          <a:prstGeom prst="rect">
            <a:avLst/>
          </a:prstGeom>
          <a:solidFill>
            <a:schemeClr val="bg1"/>
          </a:solidFill>
          <a:ln>
            <a:solidFill>
              <a:schemeClr val="tx1"/>
            </a:solidFill>
          </a:ln>
        </p:spPr>
        <p:txBody>
          <a:bodyPr wrap="square" rtlCol="0">
            <a:spAutoFit/>
          </a:bodyPr>
          <a:lstStyle/>
          <a:p>
            <a:r>
              <a:rPr lang="en-GB" sz="1200" dirty="0"/>
              <a:t>If a wave speeds up during refraction, it moves away from the normal (angle of refraction &gt; angle of incidence) However, if a wave slows down, it moves towards the normal (angle of refraction &lt; angle of incidence) </a:t>
            </a:r>
          </a:p>
        </p:txBody>
      </p:sp>
      <p:sp>
        <p:nvSpPr>
          <p:cNvPr id="10" name="TextBox 9">
            <a:extLst>
              <a:ext uri="{FF2B5EF4-FFF2-40B4-BE49-F238E27FC236}">
                <a16:creationId xmlns:a16="http://schemas.microsoft.com/office/drawing/2014/main" id="{FD70095E-AE40-B6E6-E9A5-70FA86E48789}"/>
              </a:ext>
            </a:extLst>
          </p:cNvPr>
          <p:cNvSpPr txBox="1"/>
          <p:nvPr/>
        </p:nvSpPr>
        <p:spPr>
          <a:xfrm>
            <a:off x="469900" y="5760302"/>
            <a:ext cx="5918200" cy="646331"/>
          </a:xfrm>
          <a:prstGeom prst="rect">
            <a:avLst/>
          </a:prstGeom>
          <a:solidFill>
            <a:schemeClr val="bg1"/>
          </a:solidFill>
          <a:ln>
            <a:solidFill>
              <a:schemeClr val="tx1"/>
            </a:solidFill>
          </a:ln>
        </p:spPr>
        <p:txBody>
          <a:bodyPr wrap="square" rtlCol="0">
            <a:spAutoFit/>
          </a:bodyPr>
          <a:lstStyle/>
          <a:p>
            <a:r>
              <a:rPr lang="en-GB" sz="1200" dirty="0"/>
              <a:t>When a wave passes through a more dense material than air, its speed decreases. Its wavelength also decreases. These things allow the frequency of the wave to remain unchanged.</a:t>
            </a:r>
          </a:p>
        </p:txBody>
      </p:sp>
      <p:sp>
        <p:nvSpPr>
          <p:cNvPr id="11" name="TextBox 10">
            <a:extLst>
              <a:ext uri="{FF2B5EF4-FFF2-40B4-BE49-F238E27FC236}">
                <a16:creationId xmlns:a16="http://schemas.microsoft.com/office/drawing/2014/main" id="{A3E663E1-181E-44FC-F826-06106AA3BCC4}"/>
              </a:ext>
            </a:extLst>
          </p:cNvPr>
          <p:cNvSpPr txBox="1"/>
          <p:nvPr/>
        </p:nvSpPr>
        <p:spPr>
          <a:xfrm>
            <a:off x="469900" y="7210155"/>
            <a:ext cx="5918200" cy="646331"/>
          </a:xfrm>
          <a:prstGeom prst="rect">
            <a:avLst/>
          </a:prstGeom>
          <a:solidFill>
            <a:schemeClr val="bg1"/>
          </a:solidFill>
          <a:ln>
            <a:solidFill>
              <a:schemeClr val="tx1"/>
            </a:solidFill>
          </a:ln>
        </p:spPr>
        <p:txBody>
          <a:bodyPr wrap="square" rtlCol="0">
            <a:spAutoFit/>
          </a:bodyPr>
          <a:lstStyle/>
          <a:p>
            <a:r>
              <a:rPr lang="en-GB" sz="1200" dirty="0"/>
              <a:t>Waves with shorter wavelengths (e.g. UV) are mostly transmitted by the glass, whereas waves with longer wavelengths (e.g. IR) are mostly reflected by the glass. Both of these things allow the energy of the greenhouse to increase, increasing its temperature.</a:t>
            </a:r>
          </a:p>
        </p:txBody>
      </p:sp>
      <p:sp>
        <p:nvSpPr>
          <p:cNvPr id="2" name="Slide Number Placeholder 1">
            <a:extLst>
              <a:ext uri="{FF2B5EF4-FFF2-40B4-BE49-F238E27FC236}">
                <a16:creationId xmlns:a16="http://schemas.microsoft.com/office/drawing/2014/main" id="{93EAAB2A-019D-A3D1-C8AA-E4982994B177}"/>
              </a:ext>
            </a:extLst>
          </p:cNvPr>
          <p:cNvSpPr>
            <a:spLocks noGrp="1"/>
          </p:cNvSpPr>
          <p:nvPr>
            <p:ph type="sldNum" sz="quarter" idx="12"/>
          </p:nvPr>
        </p:nvSpPr>
        <p:spPr/>
        <p:txBody>
          <a:bodyPr/>
          <a:lstStyle/>
          <a:p>
            <a:fld id="{A49C798E-A141-4728-B2C1-C020555BD9EF}" type="slidenum">
              <a:rPr lang="en-GB" smtClean="0"/>
              <a:t>87</a:t>
            </a:fld>
            <a:endParaRPr lang="en-GB"/>
          </a:p>
        </p:txBody>
      </p:sp>
    </p:spTree>
    <p:extLst>
      <p:ext uri="{BB962C8B-B14F-4D97-AF65-F5344CB8AC3E}">
        <p14:creationId xmlns:p14="http://schemas.microsoft.com/office/powerpoint/2010/main" val="18182336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Wrong answers</a:t>
            </a:r>
            <a:endParaRPr lang="en-GB" sz="1200" dirty="0">
              <a:solidFill>
                <a:schemeClr val="tx1"/>
              </a:solidFill>
            </a:endParaRPr>
          </a:p>
          <a:p>
            <a:pPr>
              <a:lnSpc>
                <a:spcPct val="150000"/>
              </a:lnSpc>
            </a:pPr>
            <a:r>
              <a:rPr lang="en-GB" sz="1200" b="1" dirty="0">
                <a:solidFill>
                  <a:schemeClr val="tx1"/>
                </a:solidFill>
              </a:rPr>
              <a:t>I DO:</a:t>
            </a:r>
            <a:r>
              <a:rPr lang="en-GB" sz="1200" dirty="0">
                <a:solidFill>
                  <a:schemeClr val="tx1"/>
                </a:solidFill>
              </a:rPr>
              <a:t> “When a wave is refracted, it always slows down”. Explain why this statement is incorrect.</a:t>
            </a:r>
          </a:p>
          <a:p>
            <a:pPr>
              <a:lnSpc>
                <a:spcPct val="150000"/>
              </a:lnSpc>
            </a:pPr>
            <a:r>
              <a:rPr lang="en-GB" sz="1200" dirty="0">
                <a:solidFill>
                  <a:schemeClr val="tx1"/>
                </a:solidFill>
              </a:rPr>
              <a:t>.....................................................................................................................................................................................................................................................................................................................................................................................................................................................................................................................</a:t>
            </a:r>
          </a:p>
          <a:p>
            <a:pPr>
              <a:lnSpc>
                <a:spcPct val="150000"/>
              </a:lnSpc>
            </a:pPr>
            <a:r>
              <a:rPr lang="en-GB" sz="1200" b="1" dirty="0">
                <a:solidFill>
                  <a:schemeClr val="tx1"/>
                </a:solidFill>
              </a:rPr>
              <a:t>WE DO:</a:t>
            </a:r>
            <a:r>
              <a:rPr lang="en-GB" sz="1200" dirty="0">
                <a:solidFill>
                  <a:schemeClr val="tx1"/>
                </a:solidFill>
              </a:rPr>
              <a:t> “When a wave is reflected, it reflects at the same angle, meaning it only reflects in one direction”. Explain why this statement is incorrect.</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“When a wave is absorbed, all of the energy is transferred to the material”. Explain why this statement is incorrect.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“When a wave is transmitted, all of the energy passes through and is retained by the wave”. Explain why this statement is incorrect.</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“When a wave is refracted through a more dense medium, its frequency changes, as the waves are closer together”. Explain why this statement is incorrect.</a:t>
            </a:r>
            <a:endParaRPr lang="en-GB" sz="1200" b="1" dirty="0">
              <a:solidFill>
                <a:schemeClr val="tx1"/>
              </a:solidFill>
            </a:endParaRP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“Because a greenhouse is made of glass, all waves can pass through easily”. Explain why this statement is incorrect.</a:t>
            </a:r>
            <a:r>
              <a:rPr lang="en-GB" sz="1200" b="1" dirty="0">
                <a:solidFill>
                  <a:schemeClr val="tx1"/>
                </a:solidFill>
              </a:rPr>
              <a:t> </a:t>
            </a:r>
            <a:r>
              <a:rPr lang="en-GB" sz="1200" dirty="0">
                <a:solidFill>
                  <a:schemeClr val="tx1"/>
                </a:solidFill>
              </a:rPr>
              <a:t>.....................................................................................................................................................................................................................................................................................................................................................................................................................................................................................................................</a:t>
            </a:r>
          </a:p>
          <a:p>
            <a:pPr>
              <a:lnSpc>
                <a:spcPct val="150000"/>
              </a:lnSpc>
            </a:pPr>
            <a:endParaRPr lang="en-GB" sz="1200" b="1" dirty="0">
              <a:solidFill>
                <a:schemeClr val="tx1"/>
              </a:solidFill>
            </a:endParaRPr>
          </a:p>
        </p:txBody>
      </p:sp>
      <p:sp>
        <p:nvSpPr>
          <p:cNvPr id="5" name="TextBox 4">
            <a:extLst>
              <a:ext uri="{FF2B5EF4-FFF2-40B4-BE49-F238E27FC236}">
                <a16:creationId xmlns:a16="http://schemas.microsoft.com/office/drawing/2014/main" id="{2E43430E-21EB-BAEF-F669-56A81D63EBA1}"/>
              </a:ext>
            </a:extLst>
          </p:cNvPr>
          <p:cNvSpPr txBox="1"/>
          <p:nvPr/>
        </p:nvSpPr>
        <p:spPr>
          <a:xfrm>
            <a:off x="381000" y="847467"/>
            <a:ext cx="5918200" cy="461665"/>
          </a:xfrm>
          <a:prstGeom prst="rect">
            <a:avLst/>
          </a:prstGeom>
          <a:solidFill>
            <a:schemeClr val="bg1"/>
          </a:solidFill>
          <a:ln>
            <a:solidFill>
              <a:schemeClr val="tx1"/>
            </a:solidFill>
          </a:ln>
        </p:spPr>
        <p:txBody>
          <a:bodyPr wrap="square" rtlCol="0">
            <a:spAutoFit/>
          </a:bodyPr>
          <a:lstStyle/>
          <a:p>
            <a:r>
              <a:rPr lang="en-GB" sz="1200" dirty="0"/>
              <a:t>The wave will slow down only if it passes into a </a:t>
            </a:r>
            <a:r>
              <a:rPr lang="en-GB" sz="1200" u="sng" dirty="0"/>
              <a:t>more dense</a:t>
            </a:r>
            <a:r>
              <a:rPr lang="en-GB" sz="1200" dirty="0"/>
              <a:t> medium. If it passes into a </a:t>
            </a:r>
            <a:r>
              <a:rPr lang="en-GB" sz="1200" u="sng" dirty="0"/>
              <a:t>less dense</a:t>
            </a:r>
            <a:r>
              <a:rPr lang="en-GB" sz="1200" dirty="0"/>
              <a:t> medium, the wave will actually speed up.</a:t>
            </a:r>
          </a:p>
        </p:txBody>
      </p:sp>
      <p:sp>
        <p:nvSpPr>
          <p:cNvPr id="7" name="TextBox 6">
            <a:extLst>
              <a:ext uri="{FF2B5EF4-FFF2-40B4-BE49-F238E27FC236}">
                <a16:creationId xmlns:a16="http://schemas.microsoft.com/office/drawing/2014/main" id="{0CDEDE93-03C0-C19A-7C58-BCADE8910E20}"/>
              </a:ext>
            </a:extLst>
          </p:cNvPr>
          <p:cNvSpPr txBox="1"/>
          <p:nvPr/>
        </p:nvSpPr>
        <p:spPr>
          <a:xfrm>
            <a:off x="381000" y="2206367"/>
            <a:ext cx="5918200" cy="461665"/>
          </a:xfrm>
          <a:prstGeom prst="rect">
            <a:avLst/>
          </a:prstGeom>
          <a:solidFill>
            <a:schemeClr val="bg1"/>
          </a:solidFill>
          <a:ln>
            <a:solidFill>
              <a:schemeClr val="tx1"/>
            </a:solidFill>
          </a:ln>
        </p:spPr>
        <p:txBody>
          <a:bodyPr wrap="square" rtlCol="0">
            <a:spAutoFit/>
          </a:bodyPr>
          <a:lstStyle/>
          <a:p>
            <a:r>
              <a:rPr lang="en-GB" sz="1200" dirty="0"/>
              <a:t>Although the angle of incidence = angle of reflection, the wave is reflected in all directions, but at the same angle.</a:t>
            </a:r>
          </a:p>
        </p:txBody>
      </p:sp>
      <p:sp>
        <p:nvSpPr>
          <p:cNvPr id="8" name="TextBox 7">
            <a:extLst>
              <a:ext uri="{FF2B5EF4-FFF2-40B4-BE49-F238E27FC236}">
                <a16:creationId xmlns:a16="http://schemas.microsoft.com/office/drawing/2014/main" id="{D0F0BA1B-B83A-9DB3-9BDF-3FA211E58037}"/>
              </a:ext>
            </a:extLst>
          </p:cNvPr>
          <p:cNvSpPr txBox="1"/>
          <p:nvPr/>
        </p:nvSpPr>
        <p:spPr>
          <a:xfrm>
            <a:off x="381000" y="3553599"/>
            <a:ext cx="5918200" cy="646331"/>
          </a:xfrm>
          <a:prstGeom prst="rect">
            <a:avLst/>
          </a:prstGeom>
          <a:solidFill>
            <a:schemeClr val="bg1"/>
          </a:solidFill>
          <a:ln>
            <a:solidFill>
              <a:schemeClr val="tx1"/>
            </a:solidFill>
          </a:ln>
        </p:spPr>
        <p:txBody>
          <a:bodyPr wrap="square" rtlCol="0">
            <a:spAutoFit/>
          </a:bodyPr>
          <a:lstStyle/>
          <a:p>
            <a:r>
              <a:rPr lang="en-GB" sz="1200" dirty="0"/>
              <a:t>When a wave is absorbed, this only means that most of the energy has been transferred to the material. Some of the energy is not transferred, and may be either transmitted, reflected or refracted.</a:t>
            </a:r>
          </a:p>
        </p:txBody>
      </p:sp>
      <p:sp>
        <p:nvSpPr>
          <p:cNvPr id="9" name="TextBox 8">
            <a:extLst>
              <a:ext uri="{FF2B5EF4-FFF2-40B4-BE49-F238E27FC236}">
                <a16:creationId xmlns:a16="http://schemas.microsoft.com/office/drawing/2014/main" id="{8068C21C-97A5-E398-3382-4BF37E639372}"/>
              </a:ext>
            </a:extLst>
          </p:cNvPr>
          <p:cNvSpPr txBox="1"/>
          <p:nvPr/>
        </p:nvSpPr>
        <p:spPr>
          <a:xfrm>
            <a:off x="381000" y="4944071"/>
            <a:ext cx="5918200" cy="461665"/>
          </a:xfrm>
          <a:prstGeom prst="rect">
            <a:avLst/>
          </a:prstGeom>
          <a:solidFill>
            <a:schemeClr val="bg1"/>
          </a:solidFill>
          <a:ln>
            <a:solidFill>
              <a:schemeClr val="tx1"/>
            </a:solidFill>
          </a:ln>
        </p:spPr>
        <p:txBody>
          <a:bodyPr wrap="square" rtlCol="0">
            <a:spAutoFit/>
          </a:bodyPr>
          <a:lstStyle/>
          <a:p>
            <a:r>
              <a:rPr lang="en-GB" sz="1200" dirty="0"/>
              <a:t>When a wave is transmitted, this only means that most of the energy is retained by the wave. Some of the energy may be absorbed, reflected or refracted.</a:t>
            </a:r>
          </a:p>
        </p:txBody>
      </p:sp>
      <p:sp>
        <p:nvSpPr>
          <p:cNvPr id="10" name="TextBox 9">
            <a:extLst>
              <a:ext uri="{FF2B5EF4-FFF2-40B4-BE49-F238E27FC236}">
                <a16:creationId xmlns:a16="http://schemas.microsoft.com/office/drawing/2014/main" id="{F1BDCFBE-600F-DBF9-E4E1-A55C672C0034}"/>
              </a:ext>
            </a:extLst>
          </p:cNvPr>
          <p:cNvSpPr txBox="1"/>
          <p:nvPr/>
        </p:nvSpPr>
        <p:spPr>
          <a:xfrm>
            <a:off x="381000" y="6291302"/>
            <a:ext cx="5918200" cy="646331"/>
          </a:xfrm>
          <a:prstGeom prst="rect">
            <a:avLst/>
          </a:prstGeom>
          <a:solidFill>
            <a:schemeClr val="bg1"/>
          </a:solidFill>
          <a:ln>
            <a:solidFill>
              <a:schemeClr val="tx1"/>
            </a:solidFill>
          </a:ln>
        </p:spPr>
        <p:txBody>
          <a:bodyPr wrap="square" rtlCol="0">
            <a:spAutoFit/>
          </a:bodyPr>
          <a:lstStyle/>
          <a:p>
            <a:r>
              <a:rPr lang="en-GB" sz="1200" dirty="0"/>
              <a:t>If the waves are closer together, this means that their </a:t>
            </a:r>
            <a:r>
              <a:rPr lang="en-GB" sz="1200" u="sng" dirty="0"/>
              <a:t>wavelength</a:t>
            </a:r>
            <a:r>
              <a:rPr lang="en-GB" sz="1200" dirty="0"/>
              <a:t> has decreased. However, the waves will also be moving slower, meaning that there will still be the same number of waves </a:t>
            </a:r>
            <a:r>
              <a:rPr lang="en-GB" sz="1200" u="sng" dirty="0"/>
              <a:t>per second</a:t>
            </a:r>
            <a:r>
              <a:rPr lang="en-GB" sz="1200" dirty="0"/>
              <a:t>. This means the frequency actually stays the same.</a:t>
            </a:r>
          </a:p>
        </p:txBody>
      </p:sp>
      <p:sp>
        <p:nvSpPr>
          <p:cNvPr id="11" name="TextBox 10">
            <a:extLst>
              <a:ext uri="{FF2B5EF4-FFF2-40B4-BE49-F238E27FC236}">
                <a16:creationId xmlns:a16="http://schemas.microsoft.com/office/drawing/2014/main" id="{7F9B604A-EF25-BDC8-DFC0-1939EC2703A9}"/>
              </a:ext>
            </a:extLst>
          </p:cNvPr>
          <p:cNvSpPr txBox="1"/>
          <p:nvPr/>
        </p:nvSpPr>
        <p:spPr>
          <a:xfrm>
            <a:off x="381000" y="7650202"/>
            <a:ext cx="5918200" cy="646331"/>
          </a:xfrm>
          <a:prstGeom prst="rect">
            <a:avLst/>
          </a:prstGeom>
          <a:solidFill>
            <a:schemeClr val="bg1"/>
          </a:solidFill>
          <a:ln>
            <a:solidFill>
              <a:schemeClr val="tx1"/>
            </a:solidFill>
          </a:ln>
        </p:spPr>
        <p:txBody>
          <a:bodyPr wrap="square" rtlCol="0">
            <a:spAutoFit/>
          </a:bodyPr>
          <a:lstStyle/>
          <a:p>
            <a:r>
              <a:rPr lang="en-GB" sz="1200" dirty="0"/>
              <a:t>In a greenhouse, waves with a shorter wavelength are better able to be transmitted (pass through), whereas waves with a longer wavelength are more likely to be reflected by the glass.</a:t>
            </a:r>
          </a:p>
        </p:txBody>
      </p:sp>
      <p:sp>
        <p:nvSpPr>
          <p:cNvPr id="2" name="Slide Number Placeholder 1">
            <a:extLst>
              <a:ext uri="{FF2B5EF4-FFF2-40B4-BE49-F238E27FC236}">
                <a16:creationId xmlns:a16="http://schemas.microsoft.com/office/drawing/2014/main" id="{58F12798-E3CC-5580-FA52-C4821B229AE4}"/>
              </a:ext>
            </a:extLst>
          </p:cNvPr>
          <p:cNvSpPr>
            <a:spLocks noGrp="1"/>
          </p:cNvSpPr>
          <p:nvPr>
            <p:ph type="sldNum" sz="quarter" idx="12"/>
          </p:nvPr>
        </p:nvSpPr>
        <p:spPr/>
        <p:txBody>
          <a:bodyPr/>
          <a:lstStyle/>
          <a:p>
            <a:fld id="{A49C798E-A141-4728-B2C1-C020555BD9EF}" type="slidenum">
              <a:rPr lang="en-GB" smtClean="0"/>
              <a:t>88</a:t>
            </a:fld>
            <a:endParaRPr lang="en-GB"/>
          </a:p>
        </p:txBody>
      </p:sp>
    </p:spTree>
    <p:extLst>
      <p:ext uri="{BB962C8B-B14F-4D97-AF65-F5344CB8AC3E}">
        <p14:creationId xmlns:p14="http://schemas.microsoft.com/office/powerpoint/2010/main" val="17074457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dirty="0">
                          <a:solidFill>
                            <a:schemeClr val="tx1"/>
                          </a:solidFill>
                        </a:rPr>
                        <a:t>Changes in atoms, and the nuclei of atoms, can result in electromagnetic waves being generated or absorbed over a wide range of frequencies. </a:t>
                      </a:r>
                    </a:p>
                    <a:p>
                      <a:pPr marL="171450" indent="-171450">
                        <a:lnSpc>
                          <a:spcPct val="150000"/>
                        </a:lnSpc>
                        <a:buFont typeface="Arial" panose="020B0604020202020204" pitchFamily="34" charset="0"/>
                        <a:buChar char="•"/>
                      </a:pPr>
                      <a:r>
                        <a:rPr lang="en-GB" sz="1200" b="0" dirty="0">
                          <a:solidFill>
                            <a:schemeClr val="tx1"/>
                          </a:solidFill>
                        </a:rPr>
                        <a:t>Gamma rays, for example, originate from changes in the nuclei of atoms.</a:t>
                      </a:r>
                    </a:p>
                    <a:p>
                      <a:pPr marL="171450" indent="-171450">
                        <a:lnSpc>
                          <a:spcPct val="150000"/>
                        </a:lnSpc>
                        <a:buFont typeface="Arial" panose="020B0604020202020204" pitchFamily="34" charset="0"/>
                        <a:buChar char="•"/>
                      </a:pPr>
                      <a:endParaRPr lang="en-GB" sz="1200" b="0" dirty="0">
                        <a:solidFill>
                          <a:schemeClr val="tx1"/>
                        </a:solidFill>
                      </a:endParaRPr>
                    </a:p>
                    <a:p>
                      <a:pPr marL="0" indent="0">
                        <a:lnSpc>
                          <a:spcPct val="150000"/>
                        </a:lnSpc>
                        <a:buFont typeface="Arial" panose="020B0604020202020204" pitchFamily="34" charset="0"/>
                        <a:buNone/>
                      </a:pPr>
                      <a:r>
                        <a:rPr lang="en-GB" sz="1200" b="1" u="sng" dirty="0">
                          <a:solidFill>
                            <a:schemeClr val="tx1"/>
                          </a:solidFill>
                        </a:rPr>
                        <a:t>Radio waves</a:t>
                      </a:r>
                      <a:endParaRPr lang="en-GB" sz="1200" b="0" u="none" dirty="0">
                        <a:solidFill>
                          <a:schemeClr val="tx1"/>
                        </a:solidFill>
                      </a:endParaRPr>
                    </a:p>
                    <a:p>
                      <a:pPr marL="0" indent="0">
                        <a:lnSpc>
                          <a:spcPct val="150000"/>
                        </a:lnSpc>
                        <a:buFont typeface="Arial" panose="020B0604020202020204" pitchFamily="34" charset="0"/>
                        <a:buNone/>
                      </a:pPr>
                      <a:r>
                        <a:rPr lang="en-GB" sz="1200" b="0" i="0" kern="1200" dirty="0">
                          <a:solidFill>
                            <a:schemeClr val="tx1"/>
                          </a:solidFill>
                          <a:effectLst/>
                          <a:latin typeface="+mn-lt"/>
                          <a:ea typeface="+mn-ea"/>
                          <a:cs typeface="+mn-cs"/>
                        </a:rPr>
                        <a:t>Radio waves are used for communication such as broadcasting television and radio, communications and satellite transmissions. Radio waves can be produced by </a:t>
                      </a:r>
                      <a:r>
                        <a:rPr lang="en-GB" sz="1200" b="0" i="1" kern="1200" dirty="0">
                          <a:solidFill>
                            <a:schemeClr val="tx1"/>
                          </a:solidFill>
                          <a:effectLst/>
                          <a:latin typeface="+mn-lt"/>
                          <a:ea typeface="+mn-ea"/>
                          <a:cs typeface="+mn-cs"/>
                        </a:rPr>
                        <a:t>oscillations</a:t>
                      </a:r>
                      <a:r>
                        <a:rPr lang="en-GB" sz="1200" b="0" i="0" kern="1200" dirty="0">
                          <a:solidFill>
                            <a:schemeClr val="tx1"/>
                          </a:solidFill>
                          <a:effectLst/>
                          <a:latin typeface="+mn-lt"/>
                          <a:ea typeface="+mn-ea"/>
                          <a:cs typeface="+mn-cs"/>
                        </a:rPr>
                        <a:t> (back and forth movement) in electrical circuits. When radio waves are absorbed by a </a:t>
                      </a:r>
                      <a:r>
                        <a:rPr lang="en-GB" sz="1200" b="0" i="1" kern="1200" dirty="0">
                          <a:solidFill>
                            <a:schemeClr val="tx1"/>
                          </a:solidFill>
                          <a:effectLst/>
                          <a:latin typeface="+mn-lt"/>
                          <a:ea typeface="+mn-ea"/>
                          <a:cs typeface="+mn-cs"/>
                        </a:rPr>
                        <a:t>conductor</a:t>
                      </a:r>
                      <a:r>
                        <a:rPr lang="en-GB" sz="1200" b="0" i="0" kern="1200" dirty="0">
                          <a:solidFill>
                            <a:schemeClr val="tx1"/>
                          </a:solidFill>
                          <a:effectLst/>
                          <a:latin typeface="+mn-lt"/>
                          <a:ea typeface="+mn-ea"/>
                          <a:cs typeface="+mn-cs"/>
                        </a:rPr>
                        <a:t>, they create an </a:t>
                      </a:r>
                      <a:r>
                        <a:rPr lang="en-GB" sz="1200" b="0" i="1" kern="1200" dirty="0">
                          <a:solidFill>
                            <a:schemeClr val="tx1"/>
                          </a:solidFill>
                          <a:effectLst/>
                          <a:latin typeface="+mn-lt"/>
                          <a:ea typeface="+mn-ea"/>
                          <a:cs typeface="+mn-cs"/>
                        </a:rPr>
                        <a:t>alternating current</a:t>
                      </a:r>
                      <a:r>
                        <a:rPr lang="en-GB" sz="1200" b="0" i="0" kern="1200" dirty="0">
                          <a:solidFill>
                            <a:schemeClr val="tx1"/>
                          </a:solidFill>
                          <a:effectLst/>
                          <a:latin typeface="+mn-lt"/>
                          <a:ea typeface="+mn-ea"/>
                          <a:cs typeface="+mn-cs"/>
                        </a:rPr>
                        <a:t>. This electrical current has the same frequency as the radio waves. Information is coded into the wave before transmission, which can then be decoded when the wave is received. Television and radio systems use this principle to broadcast information.</a:t>
                      </a:r>
                    </a:p>
                    <a:p>
                      <a:pPr marL="0" indent="0">
                        <a:lnSpc>
                          <a:spcPct val="150000"/>
                        </a:lnSpc>
                        <a:buFont typeface="Arial" panose="020B0604020202020204" pitchFamily="34" charset="0"/>
                        <a:buNone/>
                      </a:pPr>
                      <a:endParaRPr lang="en-GB" sz="1200" b="0" i="0" u="sng" kern="1200" dirty="0">
                        <a:solidFill>
                          <a:schemeClr val="tx1"/>
                        </a:solidFill>
                        <a:effectLst/>
                        <a:latin typeface="+mn-lt"/>
                        <a:ea typeface="+mn-ea"/>
                        <a:cs typeface="+mn-cs"/>
                      </a:endParaRPr>
                    </a:p>
                    <a:p>
                      <a:pPr marL="0" indent="0">
                        <a:lnSpc>
                          <a:spcPct val="150000"/>
                        </a:lnSpc>
                        <a:buFont typeface="Arial" panose="020B0604020202020204" pitchFamily="34" charset="0"/>
                        <a:buNone/>
                      </a:pPr>
                      <a:r>
                        <a:rPr lang="en-GB" sz="1200" b="1" i="0" u="sng" kern="1200" dirty="0">
                          <a:solidFill>
                            <a:schemeClr val="tx1"/>
                          </a:solidFill>
                          <a:effectLst/>
                          <a:latin typeface="+mn-lt"/>
                          <a:ea typeface="+mn-ea"/>
                          <a:cs typeface="+mn-cs"/>
                        </a:rPr>
                        <a:t>Hazardous radiation</a:t>
                      </a:r>
                    </a:p>
                    <a:p>
                      <a:pPr marL="0" indent="0">
                        <a:lnSpc>
                          <a:spcPct val="150000"/>
                        </a:lnSpc>
                        <a:buFont typeface="Arial" panose="020B0604020202020204" pitchFamily="34" charset="0"/>
                        <a:buNone/>
                      </a:pPr>
                      <a:r>
                        <a:rPr lang="en-GB" sz="1200" b="0" i="0" u="none" kern="1200" dirty="0">
                          <a:solidFill>
                            <a:schemeClr val="tx1"/>
                          </a:solidFill>
                          <a:effectLst/>
                          <a:latin typeface="+mn-lt"/>
                          <a:ea typeface="+mn-ea"/>
                          <a:cs typeface="+mn-cs"/>
                        </a:rPr>
                        <a:t>Electromagnetic waves increase in energy as the frequency increases (and wavelength decreases). This increases their potential for having hazardous effects on human body tissues. These effects vary depending on the type of electromagnetic wave, as well as the size of the dose. Radiation dose (in sieverts) is a measure of the risk of harm resulting from an exposure of the body to the radiation.</a:t>
                      </a:r>
                    </a:p>
                    <a:p>
                      <a:pPr marL="171450" indent="-171450" fontAlgn="base">
                        <a:lnSpc>
                          <a:spcPct val="150000"/>
                        </a:lnSpc>
                        <a:buFont typeface="Arial" panose="020B0604020202020204" pitchFamily="34" charset="0"/>
                        <a:buChar char="•"/>
                      </a:pPr>
                      <a:r>
                        <a:rPr lang="en-GB" sz="1200" b="1" i="0" kern="1200" dirty="0">
                          <a:solidFill>
                            <a:schemeClr val="tx1"/>
                          </a:solidFill>
                          <a:effectLst/>
                          <a:latin typeface="+mn-lt"/>
                          <a:ea typeface="+mn-ea"/>
                          <a:cs typeface="+mn-cs"/>
                        </a:rPr>
                        <a:t>ultraviolet waves </a:t>
                      </a:r>
                      <a:r>
                        <a:rPr lang="en-GB" sz="1200" b="0" i="0" kern="1200" dirty="0">
                          <a:solidFill>
                            <a:schemeClr val="tx1"/>
                          </a:solidFill>
                          <a:effectLst/>
                          <a:latin typeface="+mn-lt"/>
                          <a:ea typeface="+mn-ea"/>
                          <a:cs typeface="+mn-cs"/>
                        </a:rPr>
                        <a:t>can damage skin cells and lead to skin cancer and damage the eyes, it can cause skin to age prematurely;</a:t>
                      </a:r>
                    </a:p>
                    <a:p>
                      <a:pPr marL="171450" indent="-171450" fontAlgn="base">
                        <a:lnSpc>
                          <a:spcPct val="150000"/>
                        </a:lnSpc>
                        <a:buFont typeface="Arial" panose="020B0604020202020204" pitchFamily="34" charset="0"/>
                        <a:buChar char="•"/>
                      </a:pPr>
                      <a:r>
                        <a:rPr lang="en-GB" sz="1200" b="1" i="0" kern="1200" dirty="0">
                          <a:solidFill>
                            <a:schemeClr val="tx1"/>
                          </a:solidFill>
                          <a:effectLst/>
                          <a:latin typeface="+mn-lt"/>
                          <a:ea typeface="+mn-ea"/>
                          <a:cs typeface="+mn-cs"/>
                        </a:rPr>
                        <a:t>X-rays</a:t>
                      </a:r>
                      <a:r>
                        <a:rPr lang="en-GB" sz="1200" b="0" i="0" kern="1200" dirty="0">
                          <a:solidFill>
                            <a:schemeClr val="tx1"/>
                          </a:solidFill>
                          <a:effectLst/>
                          <a:latin typeface="+mn-lt"/>
                          <a:ea typeface="+mn-ea"/>
                          <a:cs typeface="+mn-cs"/>
                        </a:rPr>
                        <a:t> damage cells inside the body. They cause dangerous </a:t>
                      </a:r>
                      <a:r>
                        <a:rPr lang="en-GB" sz="1200" b="0" i="1" kern="1200" dirty="0">
                          <a:solidFill>
                            <a:schemeClr val="tx1"/>
                          </a:solidFill>
                          <a:effectLst/>
                          <a:latin typeface="+mn-lt"/>
                          <a:ea typeface="+mn-ea"/>
                          <a:cs typeface="+mn-cs"/>
                        </a:rPr>
                        <a:t>ionisation</a:t>
                      </a:r>
                      <a:r>
                        <a:rPr lang="en-GB" sz="1200" b="0" i="0" kern="1200" dirty="0">
                          <a:solidFill>
                            <a:schemeClr val="tx1"/>
                          </a:solidFill>
                          <a:effectLst/>
                          <a:latin typeface="+mn-lt"/>
                          <a:ea typeface="+mn-ea"/>
                          <a:cs typeface="+mn-cs"/>
                        </a:rPr>
                        <a:t> and when this happens with </a:t>
                      </a:r>
                      <a:r>
                        <a:rPr lang="en-GB" sz="1200" b="0" i="1" kern="1200" dirty="0">
                          <a:solidFill>
                            <a:schemeClr val="tx1"/>
                          </a:solidFill>
                          <a:effectLst/>
                          <a:latin typeface="+mn-lt"/>
                          <a:ea typeface="+mn-ea"/>
                          <a:cs typeface="+mn-cs"/>
                        </a:rPr>
                        <a:t>molecules</a:t>
                      </a:r>
                      <a:r>
                        <a:rPr lang="en-GB" sz="1200" b="0" i="0" kern="1200" dirty="0">
                          <a:solidFill>
                            <a:schemeClr val="tx1"/>
                          </a:solidFill>
                          <a:effectLst/>
                          <a:latin typeface="+mn-lt"/>
                          <a:ea typeface="+mn-ea"/>
                          <a:cs typeface="+mn-cs"/>
                        </a:rPr>
                        <a:t> in living cells, the genetic material of a cell, the </a:t>
                      </a:r>
                      <a:r>
                        <a:rPr lang="en-GB" sz="1200" b="0" i="1" kern="1200" dirty="0">
                          <a:solidFill>
                            <a:schemeClr val="tx1"/>
                          </a:solidFill>
                          <a:effectLst/>
                          <a:latin typeface="+mn-lt"/>
                          <a:ea typeface="+mn-ea"/>
                          <a:cs typeface="+mn-cs"/>
                        </a:rPr>
                        <a:t>DNA</a:t>
                      </a:r>
                      <a:r>
                        <a:rPr lang="en-GB" sz="1200" b="0" i="0" kern="1200" dirty="0">
                          <a:solidFill>
                            <a:schemeClr val="tx1"/>
                          </a:solidFill>
                          <a:effectLst/>
                          <a:latin typeface="+mn-lt"/>
                          <a:ea typeface="+mn-ea"/>
                          <a:cs typeface="+mn-cs"/>
                        </a:rPr>
                        <a:t> is damaged. This can lead to cancer. This is why doctors and dentists stand behind protective screens when taking lots of X-rays;</a:t>
                      </a:r>
                    </a:p>
                    <a:p>
                      <a:pPr marL="171450" indent="-171450" fontAlgn="base">
                        <a:lnSpc>
                          <a:spcPct val="150000"/>
                        </a:lnSpc>
                        <a:buFont typeface="Arial" panose="020B0604020202020204" pitchFamily="34" charset="0"/>
                        <a:buChar char="•"/>
                      </a:pPr>
                      <a:r>
                        <a:rPr lang="en-GB" sz="1200" b="1" i="0" kern="1200" dirty="0">
                          <a:solidFill>
                            <a:schemeClr val="tx1"/>
                          </a:solidFill>
                          <a:effectLst/>
                          <a:latin typeface="+mn-lt"/>
                          <a:ea typeface="+mn-ea"/>
                          <a:cs typeface="+mn-cs"/>
                        </a:rPr>
                        <a:t>gamma rays</a:t>
                      </a:r>
                      <a:r>
                        <a:rPr lang="en-GB" sz="1200" b="0" i="0" kern="1200" dirty="0">
                          <a:solidFill>
                            <a:schemeClr val="tx1"/>
                          </a:solidFill>
                          <a:effectLst/>
                          <a:latin typeface="+mn-lt"/>
                          <a:ea typeface="+mn-ea"/>
                          <a:cs typeface="+mn-cs"/>
                        </a:rPr>
                        <a:t> also damage cells inside the body causing dangerous ionisation in living cells which damages DNA. This can lead to cell death and cancer.</a:t>
                      </a:r>
                    </a:p>
                    <a:p>
                      <a:pPr marL="0" indent="0">
                        <a:lnSpc>
                          <a:spcPct val="150000"/>
                        </a:lnSpc>
                        <a:buFont typeface="Arial" panose="020B0604020202020204" pitchFamily="34" charset="0"/>
                        <a:buNone/>
                      </a:pPr>
                      <a:endParaRPr lang="en-GB" sz="11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26EEF606-6A83-4C9E-37D6-F6F3559FC682}"/>
              </a:ext>
            </a:extLst>
          </p:cNvPr>
          <p:cNvSpPr>
            <a:spLocks noGrp="1"/>
          </p:cNvSpPr>
          <p:nvPr>
            <p:ph type="sldNum" sz="quarter" idx="12"/>
          </p:nvPr>
        </p:nvSpPr>
        <p:spPr/>
        <p:txBody>
          <a:bodyPr/>
          <a:lstStyle/>
          <a:p>
            <a:fld id="{A49C798E-A141-4728-B2C1-C020555BD9EF}" type="slidenum">
              <a:rPr lang="en-GB" smtClean="0"/>
              <a:t>89</a:t>
            </a:fld>
            <a:endParaRPr lang="en-GB"/>
          </a:p>
        </p:txBody>
      </p:sp>
    </p:spTree>
    <p:extLst>
      <p:ext uri="{BB962C8B-B14F-4D97-AF65-F5344CB8AC3E}">
        <p14:creationId xmlns:p14="http://schemas.microsoft.com/office/powerpoint/2010/main" val="191212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100426538"/>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0" i="0" kern="1200" dirty="0">
                          <a:solidFill>
                            <a:schemeClr val="tx1"/>
                          </a:solidFill>
                          <a:effectLst/>
                          <a:latin typeface="+mn-lt"/>
                          <a:ea typeface="+mn-ea"/>
                          <a:cs typeface="+mn-cs"/>
                        </a:rPr>
                        <a:t>In the diagram above,  the rope moves up and down, producing peaks and troughs. Energy is transferred from left to right. However, none of the particles are transported along a transverse wave. The particles move up and down as the wave is transmitted through the </a:t>
                      </a:r>
                      <a:r>
                        <a:rPr lang="en-GB" sz="1200" b="0" i="1" kern="1200" dirty="0">
                          <a:solidFill>
                            <a:schemeClr val="tx1"/>
                          </a:solidFill>
                          <a:effectLst/>
                          <a:latin typeface="+mn-lt"/>
                          <a:ea typeface="+mn-ea"/>
                          <a:cs typeface="+mn-cs"/>
                        </a:rPr>
                        <a:t>medium</a:t>
                      </a:r>
                      <a:r>
                        <a:rPr lang="en-GB" sz="1200" b="0" i="0" kern="1200" dirty="0">
                          <a:solidFill>
                            <a:schemeClr val="tx1"/>
                          </a:solidFill>
                          <a:effectLst/>
                          <a:latin typeface="+mn-lt"/>
                          <a:ea typeface="+mn-ea"/>
                          <a:cs typeface="+mn-cs"/>
                        </a:rPr>
                        <a:t>. In a transverse wave the medium or the channel moves perpendicular to the direction of the wave.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53BBF735-AF97-5259-B8AB-234FDE61A017}"/>
              </a:ext>
            </a:extLst>
          </p:cNvPr>
          <p:cNvSpPr>
            <a:spLocks noGrp="1"/>
          </p:cNvSpPr>
          <p:nvPr>
            <p:ph type="sldNum" sz="quarter" idx="12"/>
          </p:nvPr>
        </p:nvSpPr>
        <p:spPr/>
        <p:txBody>
          <a:bodyPr/>
          <a:lstStyle/>
          <a:p>
            <a:fld id="{A49C798E-A141-4728-B2C1-C020555BD9EF}" type="slidenum">
              <a:rPr lang="en-GB" smtClean="0"/>
              <a:t>9</a:t>
            </a:fld>
            <a:endParaRPr lang="en-GB"/>
          </a:p>
        </p:txBody>
      </p:sp>
    </p:spTree>
    <p:extLst>
      <p:ext uri="{BB962C8B-B14F-4D97-AF65-F5344CB8AC3E}">
        <p14:creationId xmlns:p14="http://schemas.microsoft.com/office/powerpoint/2010/main" val="39534738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a:t>
            </a:r>
          </a:p>
          <a:p>
            <a:pPr marL="228600" indent="-228600">
              <a:lnSpc>
                <a:spcPct val="150000"/>
              </a:lnSpc>
              <a:buFont typeface="+mj-lt"/>
              <a:buAutoNum type="arabicPeriod"/>
            </a:pPr>
            <a:r>
              <a:rPr lang="en-GB" sz="1200" dirty="0">
                <a:solidFill>
                  <a:schemeClr val="tx1"/>
                </a:solidFill>
              </a:rPr>
              <a:t>Changes within the nuclei of atoms release which type of electromagnetic wave? .............................</a:t>
            </a:r>
          </a:p>
          <a:p>
            <a:pPr marL="228600" indent="-228600">
              <a:lnSpc>
                <a:spcPct val="150000"/>
              </a:lnSpc>
              <a:buFont typeface="+mj-lt"/>
              <a:buAutoNum type="arabicPeriod"/>
            </a:pPr>
            <a:r>
              <a:rPr lang="en-GB" sz="1200" dirty="0">
                <a:solidFill>
                  <a:schemeClr val="tx1"/>
                </a:solidFill>
              </a:rPr>
              <a:t>How can radio waves be produced? ....................................................................................................... .................................................................................................................................................................</a:t>
            </a:r>
          </a:p>
          <a:p>
            <a:pPr marL="228600" indent="-228600">
              <a:lnSpc>
                <a:spcPct val="150000"/>
              </a:lnSpc>
              <a:buFont typeface="+mj-lt"/>
              <a:buAutoNum type="arabicPeriod"/>
            </a:pPr>
            <a:r>
              <a:rPr lang="en-GB" sz="1200" dirty="0">
                <a:solidFill>
                  <a:schemeClr val="tx1"/>
                </a:solidFill>
              </a:rPr>
              <a:t>What effects can ultraviolet (UV) radiation have on the body? ............................................................. .................................................................................................................................................................</a:t>
            </a:r>
          </a:p>
          <a:p>
            <a:pPr marL="228600" indent="-228600">
              <a:lnSpc>
                <a:spcPct val="150000"/>
              </a:lnSpc>
              <a:buFont typeface="+mj-lt"/>
              <a:buAutoNum type="arabicPeriod"/>
            </a:pPr>
            <a:r>
              <a:rPr lang="en-GB" sz="1200" dirty="0">
                <a:solidFill>
                  <a:schemeClr val="tx1"/>
                </a:solidFill>
              </a:rPr>
              <a:t>X-rays and gamma rays both cause dangerous ionisation within cells. What does this mean? ............ .................................................................................................................................................................</a:t>
            </a:r>
          </a:p>
          <a:p>
            <a:pPr marL="228600" indent="-228600">
              <a:lnSpc>
                <a:spcPct val="150000"/>
              </a:lnSpc>
              <a:buFont typeface="+mj-lt"/>
              <a:buAutoNum type="arabicPeriod"/>
            </a:pPr>
            <a:r>
              <a:rPr lang="en-GB" sz="1200" dirty="0">
                <a:solidFill>
                  <a:schemeClr val="tx1"/>
                </a:solidFill>
              </a:rPr>
              <a:t>Oscillations within an electrical current produce which type of waves? ...............................................</a:t>
            </a:r>
          </a:p>
          <a:p>
            <a:pPr marL="228600" indent="-228600">
              <a:lnSpc>
                <a:spcPct val="150000"/>
              </a:lnSpc>
              <a:buFont typeface="+mj-lt"/>
              <a:buAutoNum type="arabicPeriod"/>
            </a:pPr>
            <a:r>
              <a:rPr lang="en-GB" sz="1200" dirty="0">
                <a:solidFill>
                  <a:schemeClr val="tx1"/>
                </a:solidFill>
              </a:rPr>
              <a:t>Which type of electromagnetic radiation causes the skin to age prematurely? ....................................</a:t>
            </a:r>
          </a:p>
          <a:p>
            <a:pPr marL="228600" indent="-228600">
              <a:lnSpc>
                <a:spcPct val="150000"/>
              </a:lnSpc>
              <a:buFont typeface="+mj-lt"/>
              <a:buAutoNum type="arabicPeriod"/>
            </a:pPr>
            <a:r>
              <a:rPr lang="en-GB" sz="1200" dirty="0">
                <a:solidFill>
                  <a:schemeClr val="tx1"/>
                </a:solidFill>
              </a:rPr>
              <a:t>How can gamma rays be produced? ....................................................................................................... .................................................................................................................................................................</a:t>
            </a:r>
          </a:p>
          <a:p>
            <a:pPr marL="228600" indent="-228600">
              <a:lnSpc>
                <a:spcPct val="150000"/>
              </a:lnSpc>
              <a:buFont typeface="+mj-lt"/>
              <a:buAutoNum type="arabicPeriod"/>
            </a:pPr>
            <a:r>
              <a:rPr lang="en-GB" sz="1200" dirty="0">
                <a:solidFill>
                  <a:schemeClr val="tx1"/>
                </a:solidFill>
              </a:rPr>
              <a:t>DNA within the nuclei of cells can be damaged by radiation. What is this process called? .................................................................................................................................................................</a:t>
            </a:r>
          </a:p>
          <a:p>
            <a:pPr marL="228600" indent="-228600">
              <a:lnSpc>
                <a:spcPct val="150000"/>
              </a:lnSpc>
              <a:buFont typeface="+mj-lt"/>
              <a:buAutoNum type="arabicPeriod"/>
            </a:pPr>
            <a:r>
              <a:rPr lang="en-GB" sz="1200" dirty="0">
                <a:solidFill>
                  <a:schemeClr val="tx1"/>
                </a:solidFill>
              </a:rPr>
              <a:t>Which types of radiation can cause ionisation within body cells, and what happens as a result of this? ......................................................................................................................................................... .................................................................................................................................................................</a:t>
            </a:r>
          </a:p>
          <a:p>
            <a:pPr marL="228600" indent="-228600">
              <a:lnSpc>
                <a:spcPct val="150000"/>
              </a:lnSpc>
              <a:buFont typeface="+mj-lt"/>
              <a:buAutoNum type="arabicPeriod"/>
            </a:pPr>
            <a:r>
              <a:rPr lang="en-GB" sz="1200" dirty="0">
                <a:solidFill>
                  <a:schemeClr val="tx1"/>
                </a:solidFill>
              </a:rPr>
              <a:t>Radio waves can be produced by the oscillations in electrical current. How can these radio waves then effect the electrical current of a conductor? .................................................................................. .................................................................................................................................................................</a:t>
            </a:r>
          </a:p>
          <a:p>
            <a:pPr marL="228600" indent="-228600">
              <a:lnSpc>
                <a:spcPct val="150000"/>
              </a:lnSpc>
              <a:buFont typeface="+mj-lt"/>
              <a:buAutoNum type="arabicPeriod"/>
            </a:pPr>
            <a:r>
              <a:rPr lang="en-GB" sz="1200" dirty="0">
                <a:solidFill>
                  <a:schemeClr val="tx1"/>
                </a:solidFill>
              </a:rPr>
              <a:t>Which type of electromagnetic radiation is likely to lead to skin cancer? .............................................</a:t>
            </a:r>
          </a:p>
          <a:p>
            <a:pPr marL="228600" indent="-228600">
              <a:lnSpc>
                <a:spcPct val="150000"/>
              </a:lnSpc>
              <a:buFont typeface="+mj-lt"/>
              <a:buAutoNum type="arabicPeriod"/>
            </a:pPr>
            <a:r>
              <a:rPr lang="en-GB" sz="1200" dirty="0">
                <a:solidFill>
                  <a:schemeClr val="tx1"/>
                </a:solidFill>
              </a:rPr>
              <a:t>Gamma rays are produced by changes within which part of an atom? .................................................</a:t>
            </a:r>
          </a:p>
          <a:p>
            <a:pPr marL="228600" indent="-228600">
              <a:lnSpc>
                <a:spcPct val="150000"/>
              </a:lnSpc>
              <a:buFont typeface="+mj-lt"/>
              <a:buAutoNum type="arabicPeriod"/>
            </a:pPr>
            <a:endParaRPr lang="en-GB" sz="1200" dirty="0">
              <a:solidFill>
                <a:schemeClr val="tx1"/>
              </a:solidFill>
            </a:endParaRPr>
          </a:p>
        </p:txBody>
      </p:sp>
      <p:sp>
        <p:nvSpPr>
          <p:cNvPr id="2" name="TextBox 1">
            <a:extLst>
              <a:ext uri="{FF2B5EF4-FFF2-40B4-BE49-F238E27FC236}">
                <a16:creationId xmlns:a16="http://schemas.microsoft.com/office/drawing/2014/main" id="{8AADA6EE-882D-E229-EA0B-8CF83119A21B}"/>
              </a:ext>
            </a:extLst>
          </p:cNvPr>
          <p:cNvSpPr txBox="1"/>
          <p:nvPr/>
        </p:nvSpPr>
        <p:spPr>
          <a:xfrm>
            <a:off x="5562600" y="469901"/>
            <a:ext cx="1016000" cy="276999"/>
          </a:xfrm>
          <a:prstGeom prst="rect">
            <a:avLst/>
          </a:prstGeom>
          <a:solidFill>
            <a:schemeClr val="bg1"/>
          </a:solidFill>
          <a:ln>
            <a:solidFill>
              <a:schemeClr val="tx1"/>
            </a:solidFill>
          </a:ln>
        </p:spPr>
        <p:txBody>
          <a:bodyPr wrap="square" rtlCol="0">
            <a:spAutoFit/>
          </a:bodyPr>
          <a:lstStyle/>
          <a:p>
            <a:r>
              <a:rPr lang="en-GB" sz="1200" dirty="0"/>
              <a:t>Gamma rays</a:t>
            </a:r>
          </a:p>
        </p:txBody>
      </p:sp>
      <p:sp>
        <p:nvSpPr>
          <p:cNvPr id="3" name="TextBox 2">
            <a:extLst>
              <a:ext uri="{FF2B5EF4-FFF2-40B4-BE49-F238E27FC236}">
                <a16:creationId xmlns:a16="http://schemas.microsoft.com/office/drawing/2014/main" id="{0BED3914-C49A-20D3-4834-83B4629BBBA9}"/>
              </a:ext>
            </a:extLst>
          </p:cNvPr>
          <p:cNvSpPr txBox="1"/>
          <p:nvPr/>
        </p:nvSpPr>
        <p:spPr>
          <a:xfrm>
            <a:off x="2743200" y="887801"/>
            <a:ext cx="3835400" cy="276999"/>
          </a:xfrm>
          <a:prstGeom prst="rect">
            <a:avLst/>
          </a:prstGeom>
          <a:solidFill>
            <a:schemeClr val="bg1"/>
          </a:solidFill>
          <a:ln>
            <a:solidFill>
              <a:schemeClr val="tx1"/>
            </a:solidFill>
          </a:ln>
        </p:spPr>
        <p:txBody>
          <a:bodyPr wrap="square" rtlCol="0">
            <a:spAutoFit/>
          </a:bodyPr>
          <a:lstStyle/>
          <a:p>
            <a:r>
              <a:rPr lang="en-GB" sz="1200" dirty="0"/>
              <a:t>Oscillations within an electrical current.</a:t>
            </a:r>
          </a:p>
        </p:txBody>
      </p:sp>
      <p:sp>
        <p:nvSpPr>
          <p:cNvPr id="5" name="TextBox 4">
            <a:extLst>
              <a:ext uri="{FF2B5EF4-FFF2-40B4-BE49-F238E27FC236}">
                <a16:creationId xmlns:a16="http://schemas.microsoft.com/office/drawing/2014/main" id="{EDC574AD-88E1-1D83-C4BD-AC318AA3189A}"/>
              </a:ext>
            </a:extLst>
          </p:cNvPr>
          <p:cNvSpPr txBox="1"/>
          <p:nvPr/>
        </p:nvSpPr>
        <p:spPr>
          <a:xfrm>
            <a:off x="609600" y="1633501"/>
            <a:ext cx="5969000" cy="276999"/>
          </a:xfrm>
          <a:prstGeom prst="rect">
            <a:avLst/>
          </a:prstGeom>
          <a:solidFill>
            <a:schemeClr val="bg1"/>
          </a:solidFill>
          <a:ln>
            <a:solidFill>
              <a:schemeClr val="tx1"/>
            </a:solidFill>
          </a:ln>
        </p:spPr>
        <p:txBody>
          <a:bodyPr wrap="square" rtlCol="0">
            <a:spAutoFit/>
          </a:bodyPr>
          <a:lstStyle/>
          <a:p>
            <a:r>
              <a:rPr lang="en-GB" sz="1200" dirty="0"/>
              <a:t>Damage skin cells, lead to skin cancer, damage the eyes, cause skin to age prematurely </a:t>
            </a:r>
          </a:p>
        </p:txBody>
      </p:sp>
      <p:sp>
        <p:nvSpPr>
          <p:cNvPr id="7" name="TextBox 6">
            <a:extLst>
              <a:ext uri="{FF2B5EF4-FFF2-40B4-BE49-F238E27FC236}">
                <a16:creationId xmlns:a16="http://schemas.microsoft.com/office/drawing/2014/main" id="{37184BB7-743B-4DA6-4C84-28A77FC14676}"/>
              </a:ext>
            </a:extLst>
          </p:cNvPr>
          <p:cNvSpPr txBox="1"/>
          <p:nvPr/>
        </p:nvSpPr>
        <p:spPr>
          <a:xfrm>
            <a:off x="609600" y="2151804"/>
            <a:ext cx="5969000" cy="276999"/>
          </a:xfrm>
          <a:prstGeom prst="rect">
            <a:avLst/>
          </a:prstGeom>
          <a:solidFill>
            <a:schemeClr val="bg1"/>
          </a:solidFill>
          <a:ln>
            <a:solidFill>
              <a:schemeClr val="tx1"/>
            </a:solidFill>
          </a:ln>
        </p:spPr>
        <p:txBody>
          <a:bodyPr wrap="square" rtlCol="0">
            <a:spAutoFit/>
          </a:bodyPr>
          <a:lstStyle/>
          <a:p>
            <a:r>
              <a:rPr lang="en-GB" sz="1200" dirty="0"/>
              <a:t>They can damage DNA and cause mutations.</a:t>
            </a:r>
          </a:p>
        </p:txBody>
      </p:sp>
      <p:sp>
        <p:nvSpPr>
          <p:cNvPr id="8" name="TextBox 7">
            <a:extLst>
              <a:ext uri="{FF2B5EF4-FFF2-40B4-BE49-F238E27FC236}">
                <a16:creationId xmlns:a16="http://schemas.microsoft.com/office/drawing/2014/main" id="{18ADB85E-08A6-2B29-610B-99BDCDA37764}"/>
              </a:ext>
            </a:extLst>
          </p:cNvPr>
          <p:cNvSpPr txBox="1"/>
          <p:nvPr/>
        </p:nvSpPr>
        <p:spPr>
          <a:xfrm>
            <a:off x="4914900" y="2455409"/>
            <a:ext cx="1663700" cy="276999"/>
          </a:xfrm>
          <a:prstGeom prst="rect">
            <a:avLst/>
          </a:prstGeom>
          <a:solidFill>
            <a:schemeClr val="bg1"/>
          </a:solidFill>
          <a:ln>
            <a:solidFill>
              <a:schemeClr val="tx1"/>
            </a:solidFill>
          </a:ln>
        </p:spPr>
        <p:txBody>
          <a:bodyPr wrap="square" rtlCol="0">
            <a:spAutoFit/>
          </a:bodyPr>
          <a:lstStyle/>
          <a:p>
            <a:r>
              <a:rPr lang="en-GB" sz="1200" dirty="0"/>
              <a:t>Radio waves</a:t>
            </a:r>
          </a:p>
        </p:txBody>
      </p:sp>
      <p:sp>
        <p:nvSpPr>
          <p:cNvPr id="9" name="TextBox 8">
            <a:extLst>
              <a:ext uri="{FF2B5EF4-FFF2-40B4-BE49-F238E27FC236}">
                <a16:creationId xmlns:a16="http://schemas.microsoft.com/office/drawing/2014/main" id="{A575C225-426E-0414-F28A-8B8D9FD79F2F}"/>
              </a:ext>
            </a:extLst>
          </p:cNvPr>
          <p:cNvSpPr txBox="1"/>
          <p:nvPr/>
        </p:nvSpPr>
        <p:spPr>
          <a:xfrm>
            <a:off x="5359400" y="2747507"/>
            <a:ext cx="1219200" cy="276999"/>
          </a:xfrm>
          <a:prstGeom prst="rect">
            <a:avLst/>
          </a:prstGeom>
          <a:solidFill>
            <a:schemeClr val="bg1"/>
          </a:solidFill>
          <a:ln>
            <a:solidFill>
              <a:schemeClr val="tx1"/>
            </a:solidFill>
          </a:ln>
        </p:spPr>
        <p:txBody>
          <a:bodyPr wrap="square" rtlCol="0">
            <a:spAutoFit/>
          </a:bodyPr>
          <a:lstStyle/>
          <a:p>
            <a:r>
              <a:rPr lang="en-GB" sz="1200" dirty="0"/>
              <a:t>Ultraviolet (UV)</a:t>
            </a:r>
          </a:p>
        </p:txBody>
      </p:sp>
      <p:sp>
        <p:nvSpPr>
          <p:cNvPr id="10" name="TextBox 9">
            <a:extLst>
              <a:ext uri="{FF2B5EF4-FFF2-40B4-BE49-F238E27FC236}">
                <a16:creationId xmlns:a16="http://schemas.microsoft.com/office/drawing/2014/main" id="{69512452-7731-1001-69BB-925F4FC262ED}"/>
              </a:ext>
            </a:extLst>
          </p:cNvPr>
          <p:cNvSpPr txBox="1"/>
          <p:nvPr/>
        </p:nvSpPr>
        <p:spPr>
          <a:xfrm>
            <a:off x="609600" y="3215001"/>
            <a:ext cx="5969000" cy="276999"/>
          </a:xfrm>
          <a:prstGeom prst="rect">
            <a:avLst/>
          </a:prstGeom>
          <a:solidFill>
            <a:schemeClr val="bg1"/>
          </a:solidFill>
          <a:ln>
            <a:solidFill>
              <a:schemeClr val="tx1"/>
            </a:solidFill>
          </a:ln>
        </p:spPr>
        <p:txBody>
          <a:bodyPr wrap="square" rtlCol="0">
            <a:spAutoFit/>
          </a:bodyPr>
          <a:lstStyle/>
          <a:p>
            <a:r>
              <a:rPr lang="en-GB" sz="1200" dirty="0"/>
              <a:t>Changes within the nuclei of atoms</a:t>
            </a:r>
          </a:p>
        </p:txBody>
      </p:sp>
      <p:sp>
        <p:nvSpPr>
          <p:cNvPr id="11" name="TextBox 10">
            <a:extLst>
              <a:ext uri="{FF2B5EF4-FFF2-40B4-BE49-F238E27FC236}">
                <a16:creationId xmlns:a16="http://schemas.microsoft.com/office/drawing/2014/main" id="{EE00BDF4-C275-66D0-1E31-F72819C67BA1}"/>
              </a:ext>
            </a:extLst>
          </p:cNvPr>
          <p:cNvSpPr txBox="1"/>
          <p:nvPr/>
        </p:nvSpPr>
        <p:spPr>
          <a:xfrm>
            <a:off x="1790700" y="3836093"/>
            <a:ext cx="3606800" cy="276999"/>
          </a:xfrm>
          <a:prstGeom prst="rect">
            <a:avLst/>
          </a:prstGeom>
          <a:solidFill>
            <a:schemeClr val="bg1"/>
          </a:solidFill>
          <a:ln>
            <a:solidFill>
              <a:schemeClr val="tx1"/>
            </a:solidFill>
          </a:ln>
        </p:spPr>
        <p:txBody>
          <a:bodyPr wrap="square" rtlCol="0">
            <a:spAutoFit/>
          </a:bodyPr>
          <a:lstStyle/>
          <a:p>
            <a:r>
              <a:rPr lang="en-GB" sz="1200" dirty="0"/>
              <a:t>Ionisation</a:t>
            </a:r>
          </a:p>
        </p:txBody>
      </p:sp>
      <p:sp>
        <p:nvSpPr>
          <p:cNvPr id="12" name="TextBox 11">
            <a:extLst>
              <a:ext uri="{FF2B5EF4-FFF2-40B4-BE49-F238E27FC236}">
                <a16:creationId xmlns:a16="http://schemas.microsoft.com/office/drawing/2014/main" id="{4EE8E509-D2C2-D42B-6D15-5C6AE9A6396A}"/>
              </a:ext>
            </a:extLst>
          </p:cNvPr>
          <p:cNvSpPr txBox="1"/>
          <p:nvPr/>
        </p:nvSpPr>
        <p:spPr>
          <a:xfrm>
            <a:off x="800100" y="4357900"/>
            <a:ext cx="5778500" cy="276999"/>
          </a:xfrm>
          <a:prstGeom prst="rect">
            <a:avLst/>
          </a:prstGeom>
          <a:solidFill>
            <a:schemeClr val="bg1"/>
          </a:solidFill>
          <a:ln>
            <a:solidFill>
              <a:schemeClr val="tx1"/>
            </a:solidFill>
          </a:ln>
        </p:spPr>
        <p:txBody>
          <a:bodyPr wrap="square" rtlCol="0">
            <a:spAutoFit/>
          </a:bodyPr>
          <a:lstStyle/>
          <a:p>
            <a:r>
              <a:rPr lang="en-GB" sz="1200" dirty="0"/>
              <a:t>X-rays and gamma rays. Damages to the DNA of cells can lead to cell death and cancer </a:t>
            </a:r>
          </a:p>
        </p:txBody>
      </p:sp>
      <p:sp>
        <p:nvSpPr>
          <p:cNvPr id="13" name="TextBox 12">
            <a:extLst>
              <a:ext uri="{FF2B5EF4-FFF2-40B4-BE49-F238E27FC236}">
                <a16:creationId xmlns:a16="http://schemas.microsoft.com/office/drawing/2014/main" id="{5E51A96A-3D92-203C-4A95-E717D16E0463}"/>
              </a:ext>
            </a:extLst>
          </p:cNvPr>
          <p:cNvSpPr txBox="1"/>
          <p:nvPr/>
        </p:nvSpPr>
        <p:spPr>
          <a:xfrm>
            <a:off x="514350" y="5462605"/>
            <a:ext cx="6064250" cy="277000"/>
          </a:xfrm>
          <a:prstGeom prst="rect">
            <a:avLst/>
          </a:prstGeom>
          <a:solidFill>
            <a:schemeClr val="bg1"/>
          </a:solidFill>
          <a:ln>
            <a:solidFill>
              <a:schemeClr val="tx1"/>
            </a:solidFill>
          </a:ln>
        </p:spPr>
        <p:txBody>
          <a:bodyPr wrap="square" rtlCol="0">
            <a:spAutoFit/>
          </a:bodyPr>
          <a:lstStyle/>
          <a:p>
            <a:r>
              <a:rPr lang="en-GB" sz="1200" dirty="0"/>
              <a:t>Create an alternating current when absorbed by a conductor.</a:t>
            </a:r>
          </a:p>
        </p:txBody>
      </p:sp>
      <p:sp>
        <p:nvSpPr>
          <p:cNvPr id="15" name="TextBox 14">
            <a:extLst>
              <a:ext uri="{FF2B5EF4-FFF2-40B4-BE49-F238E27FC236}">
                <a16:creationId xmlns:a16="http://schemas.microsoft.com/office/drawing/2014/main" id="{D47D9319-3A5B-C167-4DD4-7324E500F9CC}"/>
              </a:ext>
            </a:extLst>
          </p:cNvPr>
          <p:cNvSpPr txBox="1"/>
          <p:nvPr/>
        </p:nvSpPr>
        <p:spPr>
          <a:xfrm>
            <a:off x="5137150" y="5742006"/>
            <a:ext cx="1219200" cy="276999"/>
          </a:xfrm>
          <a:prstGeom prst="rect">
            <a:avLst/>
          </a:prstGeom>
          <a:solidFill>
            <a:schemeClr val="bg1"/>
          </a:solidFill>
          <a:ln>
            <a:solidFill>
              <a:schemeClr val="tx1"/>
            </a:solidFill>
          </a:ln>
        </p:spPr>
        <p:txBody>
          <a:bodyPr wrap="square" rtlCol="0">
            <a:spAutoFit/>
          </a:bodyPr>
          <a:lstStyle/>
          <a:p>
            <a:r>
              <a:rPr lang="en-GB" sz="1200" dirty="0"/>
              <a:t>Ultraviolet (UV)</a:t>
            </a:r>
          </a:p>
        </p:txBody>
      </p:sp>
      <p:sp>
        <p:nvSpPr>
          <p:cNvPr id="16" name="TextBox 15">
            <a:extLst>
              <a:ext uri="{FF2B5EF4-FFF2-40B4-BE49-F238E27FC236}">
                <a16:creationId xmlns:a16="http://schemas.microsoft.com/office/drawing/2014/main" id="{72EE5DD5-176A-5CFE-06C5-FF429322E27A}"/>
              </a:ext>
            </a:extLst>
          </p:cNvPr>
          <p:cNvSpPr txBox="1"/>
          <p:nvPr/>
        </p:nvSpPr>
        <p:spPr>
          <a:xfrm>
            <a:off x="4914900" y="6098900"/>
            <a:ext cx="1219200" cy="276999"/>
          </a:xfrm>
          <a:prstGeom prst="rect">
            <a:avLst/>
          </a:prstGeom>
          <a:solidFill>
            <a:schemeClr val="bg1"/>
          </a:solidFill>
          <a:ln>
            <a:solidFill>
              <a:schemeClr val="tx1"/>
            </a:solidFill>
          </a:ln>
        </p:spPr>
        <p:txBody>
          <a:bodyPr wrap="square" rtlCol="0">
            <a:spAutoFit/>
          </a:bodyPr>
          <a:lstStyle/>
          <a:p>
            <a:r>
              <a:rPr lang="en-GB" sz="1200" dirty="0"/>
              <a:t>The nucleus</a:t>
            </a:r>
          </a:p>
        </p:txBody>
      </p:sp>
      <p:sp>
        <p:nvSpPr>
          <p:cNvPr id="6" name="Slide Number Placeholder 5">
            <a:extLst>
              <a:ext uri="{FF2B5EF4-FFF2-40B4-BE49-F238E27FC236}">
                <a16:creationId xmlns:a16="http://schemas.microsoft.com/office/drawing/2014/main" id="{65B5A1EA-8C26-428D-69E2-A59841616915}"/>
              </a:ext>
            </a:extLst>
          </p:cNvPr>
          <p:cNvSpPr>
            <a:spLocks noGrp="1"/>
          </p:cNvSpPr>
          <p:nvPr>
            <p:ph type="sldNum" sz="quarter" idx="12"/>
          </p:nvPr>
        </p:nvSpPr>
        <p:spPr/>
        <p:txBody>
          <a:bodyPr/>
          <a:lstStyle/>
          <a:p>
            <a:fld id="{A49C798E-A141-4728-B2C1-C020555BD9EF}" type="slidenum">
              <a:rPr lang="en-GB" smtClean="0"/>
              <a:t>90</a:t>
            </a:fld>
            <a:endParaRPr lang="en-GB"/>
          </a:p>
        </p:txBody>
      </p:sp>
    </p:spTree>
    <p:extLst>
      <p:ext uri="{BB962C8B-B14F-4D97-AF65-F5344CB8AC3E}">
        <p14:creationId xmlns:p14="http://schemas.microsoft.com/office/powerpoint/2010/main" val="3950034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Wrong answers</a:t>
            </a:r>
          </a:p>
          <a:p>
            <a:pPr>
              <a:lnSpc>
                <a:spcPct val="150000"/>
              </a:lnSpc>
            </a:pPr>
            <a:r>
              <a:rPr lang="en-GB" sz="1200" b="1" dirty="0">
                <a:solidFill>
                  <a:schemeClr val="tx1"/>
                </a:solidFill>
              </a:rPr>
              <a:t>I DO: </a:t>
            </a:r>
            <a:r>
              <a:rPr lang="en-GB" sz="1200" dirty="0">
                <a:solidFill>
                  <a:schemeClr val="tx1"/>
                </a:solidFill>
              </a:rPr>
              <a:t>“Changes to the electrons of an atom release gamma rays” Explain why this statement is incorrect.</a:t>
            </a:r>
            <a:r>
              <a:rPr lang="en-GB" sz="1200" b="1" dirty="0">
                <a:solidFill>
                  <a:schemeClr val="tx1"/>
                </a:solidFill>
              </a:rPr>
              <a:t> </a:t>
            </a:r>
            <a:r>
              <a:rPr lang="en-GB" sz="1200" dirty="0">
                <a:solidFill>
                  <a:schemeClr val="tx1"/>
                </a:solidFill>
              </a:rPr>
              <a:t>.....................................................................................................................................................................................................................................................................................................................................................................................................................................................................................................................</a:t>
            </a:r>
          </a:p>
          <a:p>
            <a:pPr>
              <a:lnSpc>
                <a:spcPct val="150000"/>
              </a:lnSpc>
            </a:pPr>
            <a:r>
              <a:rPr lang="en-GB" sz="1200" b="1" dirty="0">
                <a:solidFill>
                  <a:schemeClr val="tx1"/>
                </a:solidFill>
              </a:rPr>
              <a:t>WE DO:</a:t>
            </a:r>
            <a:r>
              <a:rPr lang="en-GB" sz="1200" dirty="0">
                <a:solidFill>
                  <a:schemeClr val="tx1"/>
                </a:solidFill>
              </a:rPr>
              <a:t> “Waves with longer wavelengths also have more energy”. Explain why this statement is incorrect.</a:t>
            </a:r>
            <a:r>
              <a:rPr lang="en-GB" sz="1200" b="1" dirty="0">
                <a:solidFill>
                  <a:schemeClr val="tx1"/>
                </a:solidFill>
              </a:rPr>
              <a:t> </a:t>
            </a: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“Radio waves produce a direct current when absorbed by a conductor”. Explain why this statement is incorrect.</a:t>
            </a:r>
            <a:r>
              <a:rPr lang="en-GB" sz="1200" b="1" dirty="0">
                <a:solidFill>
                  <a:schemeClr val="tx1"/>
                </a:solidFill>
              </a:rPr>
              <a:t> </a:t>
            </a: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“X-rays and gamma rays damage the mitochondria in cells, preventing respiration and causing cell death”. Explain why this statement is incorrect.</a:t>
            </a:r>
            <a:r>
              <a:rPr lang="en-GB" sz="1200" b="1" dirty="0">
                <a:solidFill>
                  <a:schemeClr val="tx1"/>
                </a:solidFill>
              </a:rPr>
              <a:t> </a:t>
            </a: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“Ultraviolet waves always cause skin cancer”. Explain why this statement is incorrect.</a:t>
            </a:r>
            <a:r>
              <a:rPr lang="en-GB" sz="1200" b="1" dirty="0">
                <a:solidFill>
                  <a:schemeClr val="tx1"/>
                </a:solidFill>
              </a:rPr>
              <a:t> </a:t>
            </a: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“Ionisation leads to cancer because the DNA is destroyed”. Explain why this statement is incorrect.</a:t>
            </a:r>
            <a:r>
              <a:rPr lang="en-GB" sz="1200" b="1" dirty="0">
                <a:solidFill>
                  <a:schemeClr val="tx1"/>
                </a:solidFill>
              </a:rPr>
              <a:t> </a:t>
            </a:r>
            <a:r>
              <a:rPr lang="en-GB" sz="1200" dirty="0">
                <a:solidFill>
                  <a:schemeClr val="tx1"/>
                </a:solidFill>
              </a:rPr>
              <a:t>.....................................................................................................................................................................................................................................................................................................................................................................................................................................................................................................................</a:t>
            </a:r>
          </a:p>
          <a:p>
            <a:pPr>
              <a:lnSpc>
                <a:spcPct val="150000"/>
              </a:lnSpc>
            </a:pPr>
            <a:endParaRPr lang="en-GB" sz="1200" b="1" dirty="0">
              <a:solidFill>
                <a:schemeClr val="tx1"/>
              </a:solidFill>
            </a:endParaRPr>
          </a:p>
        </p:txBody>
      </p:sp>
      <p:sp>
        <p:nvSpPr>
          <p:cNvPr id="5" name="TextBox 4">
            <a:extLst>
              <a:ext uri="{FF2B5EF4-FFF2-40B4-BE49-F238E27FC236}">
                <a16:creationId xmlns:a16="http://schemas.microsoft.com/office/drawing/2014/main" id="{3C67BD91-9521-518D-2EFE-6A46AD94FABC}"/>
              </a:ext>
            </a:extLst>
          </p:cNvPr>
          <p:cNvSpPr txBox="1"/>
          <p:nvPr/>
        </p:nvSpPr>
        <p:spPr>
          <a:xfrm>
            <a:off x="469900" y="1088767"/>
            <a:ext cx="5918200" cy="461665"/>
          </a:xfrm>
          <a:prstGeom prst="rect">
            <a:avLst/>
          </a:prstGeom>
          <a:solidFill>
            <a:schemeClr val="bg1"/>
          </a:solidFill>
          <a:ln>
            <a:solidFill>
              <a:schemeClr val="tx1"/>
            </a:solidFill>
          </a:ln>
        </p:spPr>
        <p:txBody>
          <a:bodyPr wrap="square" rtlCol="0">
            <a:spAutoFit/>
          </a:bodyPr>
          <a:lstStyle/>
          <a:p>
            <a:r>
              <a:rPr lang="en-GB" sz="1200" dirty="0"/>
              <a:t>Electrons have no effect on releasing gamma rays. Gamma rays are released when changes occur within the </a:t>
            </a:r>
            <a:r>
              <a:rPr lang="en-GB" sz="1200" u="sng" dirty="0"/>
              <a:t>nucleus</a:t>
            </a:r>
            <a:r>
              <a:rPr lang="en-GB" sz="1200" dirty="0"/>
              <a:t> of an atom.</a:t>
            </a:r>
          </a:p>
        </p:txBody>
      </p:sp>
      <p:sp>
        <p:nvSpPr>
          <p:cNvPr id="6" name="TextBox 5">
            <a:extLst>
              <a:ext uri="{FF2B5EF4-FFF2-40B4-BE49-F238E27FC236}">
                <a16:creationId xmlns:a16="http://schemas.microsoft.com/office/drawing/2014/main" id="{43DC4C75-DB4E-E545-FDED-BBF4FCF24C1A}"/>
              </a:ext>
            </a:extLst>
          </p:cNvPr>
          <p:cNvSpPr txBox="1"/>
          <p:nvPr/>
        </p:nvSpPr>
        <p:spPr>
          <a:xfrm>
            <a:off x="469900" y="2448699"/>
            <a:ext cx="5918200" cy="646331"/>
          </a:xfrm>
          <a:prstGeom prst="rect">
            <a:avLst/>
          </a:prstGeom>
          <a:solidFill>
            <a:schemeClr val="bg1"/>
          </a:solidFill>
          <a:ln>
            <a:solidFill>
              <a:schemeClr val="tx1"/>
            </a:solidFill>
          </a:ln>
        </p:spPr>
        <p:txBody>
          <a:bodyPr wrap="square" rtlCol="0">
            <a:spAutoFit/>
          </a:bodyPr>
          <a:lstStyle/>
          <a:p>
            <a:r>
              <a:rPr lang="en-GB" sz="1200" dirty="0"/>
              <a:t>Waves with shorter wavelengths actually have more energy, as they have a much higher frequency (more waves per second), allowing them to transfer more energy within a period of time.</a:t>
            </a:r>
          </a:p>
        </p:txBody>
      </p:sp>
      <p:sp>
        <p:nvSpPr>
          <p:cNvPr id="7" name="TextBox 6">
            <a:extLst>
              <a:ext uri="{FF2B5EF4-FFF2-40B4-BE49-F238E27FC236}">
                <a16:creationId xmlns:a16="http://schemas.microsoft.com/office/drawing/2014/main" id="{2B77D05B-7706-F1B3-A727-CB44A39A5AF8}"/>
              </a:ext>
            </a:extLst>
          </p:cNvPr>
          <p:cNvSpPr txBox="1"/>
          <p:nvPr/>
        </p:nvSpPr>
        <p:spPr>
          <a:xfrm>
            <a:off x="469900" y="3882767"/>
            <a:ext cx="5918200" cy="461665"/>
          </a:xfrm>
          <a:prstGeom prst="rect">
            <a:avLst/>
          </a:prstGeom>
          <a:solidFill>
            <a:schemeClr val="bg1"/>
          </a:solidFill>
          <a:ln>
            <a:solidFill>
              <a:schemeClr val="tx1"/>
            </a:solidFill>
          </a:ln>
        </p:spPr>
        <p:txBody>
          <a:bodyPr wrap="square" rtlCol="0">
            <a:spAutoFit/>
          </a:bodyPr>
          <a:lstStyle/>
          <a:p>
            <a:r>
              <a:rPr lang="en-GB" sz="1200" dirty="0"/>
              <a:t>Radio waves produce an alternating current when absorbed by a conductor, as they cause oscillations (back and forth movements) within the circuit.</a:t>
            </a:r>
          </a:p>
        </p:txBody>
      </p:sp>
      <p:sp>
        <p:nvSpPr>
          <p:cNvPr id="8" name="TextBox 7">
            <a:extLst>
              <a:ext uri="{FF2B5EF4-FFF2-40B4-BE49-F238E27FC236}">
                <a16:creationId xmlns:a16="http://schemas.microsoft.com/office/drawing/2014/main" id="{ACFB6AF7-CD1E-B9CD-A372-D642CD354F92}"/>
              </a:ext>
            </a:extLst>
          </p:cNvPr>
          <p:cNvSpPr txBox="1"/>
          <p:nvPr/>
        </p:nvSpPr>
        <p:spPr>
          <a:xfrm>
            <a:off x="469900" y="5263981"/>
            <a:ext cx="5918200" cy="646331"/>
          </a:xfrm>
          <a:prstGeom prst="rect">
            <a:avLst/>
          </a:prstGeom>
          <a:solidFill>
            <a:schemeClr val="bg1"/>
          </a:solidFill>
          <a:ln>
            <a:solidFill>
              <a:schemeClr val="tx1"/>
            </a:solidFill>
          </a:ln>
        </p:spPr>
        <p:txBody>
          <a:bodyPr wrap="square" rtlCol="0">
            <a:spAutoFit/>
          </a:bodyPr>
          <a:lstStyle/>
          <a:p>
            <a:r>
              <a:rPr lang="en-GB" sz="1200" dirty="0"/>
              <a:t>X-rays and gamma rays actually damage the DNA, found in the nucleus. This can cause cell death because the nucleus controls the activities of the cell, and if the DNA is damaged it may not be able to do this.</a:t>
            </a:r>
          </a:p>
        </p:txBody>
      </p:sp>
      <p:sp>
        <p:nvSpPr>
          <p:cNvPr id="9" name="TextBox 8">
            <a:extLst>
              <a:ext uri="{FF2B5EF4-FFF2-40B4-BE49-F238E27FC236}">
                <a16:creationId xmlns:a16="http://schemas.microsoft.com/office/drawing/2014/main" id="{886E546B-878E-95BF-1BA1-D97D8F19A6F1}"/>
              </a:ext>
            </a:extLst>
          </p:cNvPr>
          <p:cNvSpPr txBox="1"/>
          <p:nvPr/>
        </p:nvSpPr>
        <p:spPr>
          <a:xfrm>
            <a:off x="469900" y="6368196"/>
            <a:ext cx="5918200" cy="461665"/>
          </a:xfrm>
          <a:prstGeom prst="rect">
            <a:avLst/>
          </a:prstGeom>
          <a:solidFill>
            <a:schemeClr val="bg1"/>
          </a:solidFill>
          <a:ln>
            <a:solidFill>
              <a:schemeClr val="tx1"/>
            </a:solidFill>
          </a:ln>
        </p:spPr>
        <p:txBody>
          <a:bodyPr wrap="square" rtlCol="0">
            <a:spAutoFit/>
          </a:bodyPr>
          <a:lstStyle/>
          <a:p>
            <a:r>
              <a:rPr lang="en-GB" sz="1200" dirty="0"/>
              <a:t>Ultraviolet waves can cause damage skin cells, but won’t always cause cancer. It does increase the chances of skin cancer, but the risk depends on the radiation dose.</a:t>
            </a:r>
          </a:p>
        </p:txBody>
      </p:sp>
      <p:sp>
        <p:nvSpPr>
          <p:cNvPr id="10" name="TextBox 9">
            <a:extLst>
              <a:ext uri="{FF2B5EF4-FFF2-40B4-BE49-F238E27FC236}">
                <a16:creationId xmlns:a16="http://schemas.microsoft.com/office/drawing/2014/main" id="{1A543DEC-E61E-8786-F47A-5C46A5090446}"/>
              </a:ext>
            </a:extLst>
          </p:cNvPr>
          <p:cNvSpPr txBox="1"/>
          <p:nvPr/>
        </p:nvSpPr>
        <p:spPr>
          <a:xfrm>
            <a:off x="469900" y="7654498"/>
            <a:ext cx="5918200" cy="646331"/>
          </a:xfrm>
          <a:prstGeom prst="rect">
            <a:avLst/>
          </a:prstGeom>
          <a:solidFill>
            <a:schemeClr val="bg1"/>
          </a:solidFill>
          <a:ln>
            <a:solidFill>
              <a:schemeClr val="tx1"/>
            </a:solidFill>
          </a:ln>
        </p:spPr>
        <p:txBody>
          <a:bodyPr wrap="square" rtlCol="0">
            <a:spAutoFit/>
          </a:bodyPr>
          <a:lstStyle/>
          <a:p>
            <a:r>
              <a:rPr lang="en-GB" sz="1200" dirty="0"/>
              <a:t>Ionisation doesn’t destroy the DNA, only damage it. However, this can lead to cancer as this damage may cause the cells to start to divide uncontrollably, as opposed to the normal, controlled division.</a:t>
            </a:r>
          </a:p>
        </p:txBody>
      </p:sp>
      <p:sp>
        <p:nvSpPr>
          <p:cNvPr id="2" name="Slide Number Placeholder 1">
            <a:extLst>
              <a:ext uri="{FF2B5EF4-FFF2-40B4-BE49-F238E27FC236}">
                <a16:creationId xmlns:a16="http://schemas.microsoft.com/office/drawing/2014/main" id="{9DF6A0DC-FBDB-930E-58B2-6F8F0C0CC73F}"/>
              </a:ext>
            </a:extLst>
          </p:cNvPr>
          <p:cNvSpPr>
            <a:spLocks noGrp="1"/>
          </p:cNvSpPr>
          <p:nvPr>
            <p:ph type="sldNum" sz="quarter" idx="12"/>
          </p:nvPr>
        </p:nvSpPr>
        <p:spPr/>
        <p:txBody>
          <a:bodyPr/>
          <a:lstStyle/>
          <a:p>
            <a:fld id="{A49C798E-A141-4728-B2C1-C020555BD9EF}" type="slidenum">
              <a:rPr lang="en-GB" smtClean="0"/>
              <a:t>91</a:t>
            </a:fld>
            <a:endParaRPr lang="en-GB"/>
          </a:p>
        </p:txBody>
      </p:sp>
    </p:spTree>
    <p:extLst>
      <p:ext uri="{BB962C8B-B14F-4D97-AF65-F5344CB8AC3E}">
        <p14:creationId xmlns:p14="http://schemas.microsoft.com/office/powerpoint/2010/main" val="33568479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Interleaving questions – YOU DO</a:t>
            </a:r>
            <a:endParaRPr lang="en-GB" sz="1200" dirty="0">
              <a:solidFill>
                <a:schemeClr val="tx1"/>
              </a:solidFill>
            </a:endParaRPr>
          </a:p>
          <a:p>
            <a:pPr>
              <a:lnSpc>
                <a:spcPct val="150000"/>
              </a:lnSpc>
            </a:pPr>
            <a:r>
              <a:rPr lang="en-GB" sz="1200" dirty="0">
                <a:solidFill>
                  <a:schemeClr val="tx1"/>
                </a:solidFill>
              </a:rPr>
              <a:t>We are currently learning about how materials affect waves, and how electromagnetic waves can affect the human body. This links in to the following key topics: Energy, cells and organisation, particles, forces.</a:t>
            </a:r>
          </a:p>
          <a:p>
            <a:pPr>
              <a:lnSpc>
                <a:spcPct val="150000"/>
              </a:lnSpc>
            </a:pPr>
            <a:r>
              <a:rPr lang="en-GB" sz="1200" dirty="0">
                <a:solidFill>
                  <a:schemeClr val="tx1"/>
                </a:solidFill>
              </a:rPr>
              <a:t>The following questions will link our current topic with these previous topics:</a:t>
            </a:r>
          </a:p>
          <a:p>
            <a:pPr marL="228600" indent="-228600">
              <a:lnSpc>
                <a:spcPct val="150000"/>
              </a:lnSpc>
              <a:buFont typeface="+mj-lt"/>
              <a:buAutoNum type="arabicPeriod"/>
            </a:pPr>
            <a:r>
              <a:rPr lang="en-GB" sz="1200" dirty="0">
                <a:solidFill>
                  <a:schemeClr val="tx1"/>
                </a:solidFill>
              </a:rPr>
              <a:t>Refraction occurs when a wave passes into a medium that is more/less dense than air. Define density, and state its units. ..................................................................................................................................................................................................................................................................................................................................</a:t>
            </a:r>
          </a:p>
          <a:p>
            <a:pPr marL="228600" indent="-228600">
              <a:lnSpc>
                <a:spcPct val="150000"/>
              </a:lnSpc>
              <a:buFont typeface="+mj-lt"/>
              <a:buAutoNum type="arabicPeriod"/>
            </a:pPr>
            <a:r>
              <a:rPr lang="en-GB" sz="1200" dirty="0">
                <a:solidFill>
                  <a:schemeClr val="tx1"/>
                </a:solidFill>
              </a:rPr>
              <a:t>Solids and liquids are more dense mediums than gases. Draw particle diagrams for a solid and a liquid to show this.</a:t>
            </a: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r>
              <a:rPr lang="en-GB" sz="1200" dirty="0">
                <a:solidFill>
                  <a:schemeClr val="tx1"/>
                </a:solidFill>
              </a:rPr>
              <a:t>We use the equation “wave speed = frequency x wavelength” to calculate the speed of a wave. What equation would we use to calculate the speed of other objects? ..................................................................................................................................................................................................................................................................................................................................</a:t>
            </a:r>
          </a:p>
          <a:p>
            <a:pPr marL="228600" indent="-228600">
              <a:lnSpc>
                <a:spcPct val="150000"/>
              </a:lnSpc>
              <a:buFont typeface="+mj-lt"/>
              <a:buAutoNum type="arabicPeriod"/>
            </a:pPr>
            <a:r>
              <a:rPr lang="en-GB" sz="1200" dirty="0">
                <a:solidFill>
                  <a:schemeClr val="tx1"/>
                </a:solidFill>
              </a:rPr>
              <a:t>Using the equation in question 4, calculate the speed of a car that travels 5 km in 10 minutes. Give your answer to 1 </a:t>
            </a:r>
            <a:r>
              <a:rPr lang="en-GB" sz="1200" dirty="0" err="1">
                <a:solidFill>
                  <a:schemeClr val="tx1"/>
                </a:solidFill>
              </a:rPr>
              <a:t>d.p.</a:t>
            </a:r>
            <a:r>
              <a:rPr lang="en-GB" sz="1200" dirty="0">
                <a:solidFill>
                  <a:schemeClr val="tx1"/>
                </a:solidFill>
              </a:rPr>
              <a:t> ...................................................................................................................................................................................................................................................................................................................................................................................................................................................................................................</a:t>
            </a:r>
          </a:p>
          <a:p>
            <a:pPr marL="228600" indent="-228600">
              <a:lnSpc>
                <a:spcPct val="150000"/>
              </a:lnSpc>
              <a:buFont typeface="+mj-lt"/>
              <a:buAutoNum type="arabicPeriod"/>
            </a:pPr>
            <a:r>
              <a:rPr lang="en-GB" sz="1200" dirty="0">
                <a:solidFill>
                  <a:schemeClr val="tx1"/>
                </a:solidFill>
              </a:rPr>
              <a:t>In a greenhouse, ultraviolet waves from the Sun are absorbed by the soil, plants, and floor, increasing their temperature. Which energy store is being filled when this happens? .................................................................................................................................................................</a:t>
            </a:r>
          </a:p>
        </p:txBody>
      </p:sp>
      <p:sp>
        <p:nvSpPr>
          <p:cNvPr id="3" name="Rectangle 2">
            <a:extLst>
              <a:ext uri="{FF2B5EF4-FFF2-40B4-BE49-F238E27FC236}">
                <a16:creationId xmlns:a16="http://schemas.microsoft.com/office/drawing/2014/main" id="{21BBC337-5AA4-1378-98AB-BCBC16FDDBD2}"/>
              </a:ext>
            </a:extLst>
          </p:cNvPr>
          <p:cNvSpPr/>
          <p:nvPr/>
        </p:nvSpPr>
        <p:spPr>
          <a:xfrm>
            <a:off x="774700" y="3270250"/>
            <a:ext cx="2273300" cy="1587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03411A7-BB2D-010E-8568-E633C63A77F4}"/>
              </a:ext>
            </a:extLst>
          </p:cNvPr>
          <p:cNvSpPr/>
          <p:nvPr/>
        </p:nvSpPr>
        <p:spPr>
          <a:xfrm>
            <a:off x="3784602" y="3270250"/>
            <a:ext cx="2273300" cy="1587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F616F5D-15DF-6A53-5085-2FECDC7A94E0}"/>
              </a:ext>
            </a:extLst>
          </p:cNvPr>
          <p:cNvSpPr txBox="1"/>
          <p:nvPr/>
        </p:nvSpPr>
        <p:spPr>
          <a:xfrm>
            <a:off x="1661121" y="4864100"/>
            <a:ext cx="500458" cy="276999"/>
          </a:xfrm>
          <a:prstGeom prst="rect">
            <a:avLst/>
          </a:prstGeom>
          <a:noFill/>
        </p:spPr>
        <p:txBody>
          <a:bodyPr wrap="none" rtlCol="0">
            <a:spAutoFit/>
          </a:bodyPr>
          <a:lstStyle/>
          <a:p>
            <a:pPr algn="ctr"/>
            <a:r>
              <a:rPr lang="en-GB" sz="1200" b="1" u="sng" dirty="0"/>
              <a:t>Solid</a:t>
            </a:r>
          </a:p>
        </p:txBody>
      </p:sp>
      <p:sp>
        <p:nvSpPr>
          <p:cNvPr id="7" name="TextBox 6">
            <a:extLst>
              <a:ext uri="{FF2B5EF4-FFF2-40B4-BE49-F238E27FC236}">
                <a16:creationId xmlns:a16="http://schemas.microsoft.com/office/drawing/2014/main" id="{3342A547-A10E-7120-3B3E-0EDC61DD7E7E}"/>
              </a:ext>
            </a:extLst>
          </p:cNvPr>
          <p:cNvSpPr txBox="1"/>
          <p:nvPr/>
        </p:nvSpPr>
        <p:spPr>
          <a:xfrm>
            <a:off x="4632551" y="4870451"/>
            <a:ext cx="577402" cy="276999"/>
          </a:xfrm>
          <a:prstGeom prst="rect">
            <a:avLst/>
          </a:prstGeom>
          <a:noFill/>
        </p:spPr>
        <p:txBody>
          <a:bodyPr wrap="none" rtlCol="0">
            <a:spAutoFit/>
          </a:bodyPr>
          <a:lstStyle/>
          <a:p>
            <a:pPr algn="ctr"/>
            <a:r>
              <a:rPr lang="en-GB" sz="1200" b="1" u="sng" dirty="0"/>
              <a:t>Liquid</a:t>
            </a:r>
          </a:p>
        </p:txBody>
      </p:sp>
      <p:sp>
        <p:nvSpPr>
          <p:cNvPr id="8" name="TextBox 7">
            <a:extLst>
              <a:ext uri="{FF2B5EF4-FFF2-40B4-BE49-F238E27FC236}">
                <a16:creationId xmlns:a16="http://schemas.microsoft.com/office/drawing/2014/main" id="{B214FEE0-95B7-F9B4-023E-B1AC2EEFF5D9}"/>
              </a:ext>
            </a:extLst>
          </p:cNvPr>
          <p:cNvSpPr txBox="1"/>
          <p:nvPr/>
        </p:nvSpPr>
        <p:spPr>
          <a:xfrm>
            <a:off x="596900" y="2197101"/>
            <a:ext cx="5867400" cy="276999"/>
          </a:xfrm>
          <a:prstGeom prst="rect">
            <a:avLst/>
          </a:prstGeom>
          <a:solidFill>
            <a:schemeClr val="bg1"/>
          </a:solidFill>
          <a:ln>
            <a:solidFill>
              <a:schemeClr val="tx1"/>
            </a:solidFill>
          </a:ln>
        </p:spPr>
        <p:txBody>
          <a:bodyPr wrap="square" rtlCol="0">
            <a:spAutoFit/>
          </a:bodyPr>
          <a:lstStyle/>
          <a:p>
            <a:r>
              <a:rPr lang="en-GB" sz="1200" dirty="0"/>
              <a:t>The mass of a given volume of a substance. Density is measured in kg/m</a:t>
            </a:r>
            <a:r>
              <a:rPr lang="en-GB" sz="1200" baseline="30000" dirty="0"/>
              <a:t>3</a:t>
            </a:r>
            <a:r>
              <a:rPr lang="en-GB" sz="1200" dirty="0"/>
              <a:t>.</a:t>
            </a:r>
          </a:p>
        </p:txBody>
      </p:sp>
      <p:grpSp>
        <p:nvGrpSpPr>
          <p:cNvPr id="22" name="Group 21">
            <a:extLst>
              <a:ext uri="{FF2B5EF4-FFF2-40B4-BE49-F238E27FC236}">
                <a16:creationId xmlns:a16="http://schemas.microsoft.com/office/drawing/2014/main" id="{0C3714A8-1F8D-191F-18C6-C8BDB052518E}"/>
              </a:ext>
            </a:extLst>
          </p:cNvPr>
          <p:cNvGrpSpPr/>
          <p:nvPr/>
        </p:nvGrpSpPr>
        <p:grpSpPr>
          <a:xfrm>
            <a:off x="1035048" y="3362325"/>
            <a:ext cx="1752603" cy="1403349"/>
            <a:chOff x="-4505736" y="3282951"/>
            <a:chExt cx="1752603" cy="1403349"/>
          </a:xfrm>
        </p:grpSpPr>
        <p:sp>
          <p:nvSpPr>
            <p:cNvPr id="9" name="Rectangle 8">
              <a:extLst>
                <a:ext uri="{FF2B5EF4-FFF2-40B4-BE49-F238E27FC236}">
                  <a16:creationId xmlns:a16="http://schemas.microsoft.com/office/drawing/2014/main" id="{05963FF1-601E-2AA0-EC72-5260146AF094}"/>
                </a:ext>
              </a:extLst>
            </p:cNvPr>
            <p:cNvSpPr/>
            <p:nvPr/>
          </p:nvSpPr>
          <p:spPr>
            <a:xfrm>
              <a:off x="-4505736" y="3282951"/>
              <a:ext cx="1741284" cy="14033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606A3BF0-64CC-28EF-547A-C83A00D4B296}"/>
                </a:ext>
              </a:extLst>
            </p:cNvPr>
            <p:cNvSpPr/>
            <p:nvPr/>
          </p:nvSpPr>
          <p:spPr>
            <a:xfrm>
              <a:off x="-4505736" y="3282951"/>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0D4ABA5-A41E-45AE-96BC-4BEC25F1CC12}"/>
                </a:ext>
              </a:extLst>
            </p:cNvPr>
            <p:cNvSpPr/>
            <p:nvPr/>
          </p:nvSpPr>
          <p:spPr>
            <a:xfrm>
              <a:off x="-4073936" y="3282951"/>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3E69818-5165-053A-FEBC-400D6F401108}"/>
                </a:ext>
              </a:extLst>
            </p:cNvPr>
            <p:cNvSpPr/>
            <p:nvPr/>
          </p:nvSpPr>
          <p:spPr>
            <a:xfrm>
              <a:off x="-3639371" y="3282951"/>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DBBF443D-5EB9-B418-9585-716963C2E63E}"/>
                </a:ext>
              </a:extLst>
            </p:cNvPr>
            <p:cNvSpPr/>
            <p:nvPr/>
          </p:nvSpPr>
          <p:spPr>
            <a:xfrm>
              <a:off x="-3196252" y="3282951"/>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946D2BF4-BB7F-EAC0-83F9-B520F71AA30F}"/>
                </a:ext>
              </a:extLst>
            </p:cNvPr>
            <p:cNvSpPr/>
            <p:nvPr/>
          </p:nvSpPr>
          <p:spPr>
            <a:xfrm>
              <a:off x="-4505736" y="3756025"/>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CA65F924-221F-7954-18B0-C8D9F202BA49}"/>
                </a:ext>
              </a:extLst>
            </p:cNvPr>
            <p:cNvSpPr/>
            <p:nvPr/>
          </p:nvSpPr>
          <p:spPr>
            <a:xfrm>
              <a:off x="-4073936" y="3756025"/>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306FE300-B17F-DEC3-4676-7233E2BC9081}"/>
                </a:ext>
              </a:extLst>
            </p:cNvPr>
            <p:cNvSpPr/>
            <p:nvPr/>
          </p:nvSpPr>
          <p:spPr>
            <a:xfrm>
              <a:off x="-3639371" y="3756025"/>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C1AE2C7-CCF2-851D-B382-F992D6E74846}"/>
                </a:ext>
              </a:extLst>
            </p:cNvPr>
            <p:cNvSpPr/>
            <p:nvPr/>
          </p:nvSpPr>
          <p:spPr>
            <a:xfrm>
              <a:off x="-3196252" y="3756025"/>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8606ACE8-FA42-A817-5AA9-45858E120F04}"/>
                </a:ext>
              </a:extLst>
            </p:cNvPr>
            <p:cNvSpPr/>
            <p:nvPr/>
          </p:nvSpPr>
          <p:spPr>
            <a:xfrm>
              <a:off x="-4494417" y="4213225"/>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43E0F967-8C25-EE9B-35DC-A19D98D8D6E5}"/>
                </a:ext>
              </a:extLst>
            </p:cNvPr>
            <p:cNvSpPr/>
            <p:nvPr/>
          </p:nvSpPr>
          <p:spPr>
            <a:xfrm>
              <a:off x="-4062617" y="4213225"/>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88CADE7E-964F-3B86-1A97-BE5DCFC94A25}"/>
                </a:ext>
              </a:extLst>
            </p:cNvPr>
            <p:cNvSpPr/>
            <p:nvPr/>
          </p:nvSpPr>
          <p:spPr>
            <a:xfrm>
              <a:off x="-3628052" y="4213225"/>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A665CB79-B422-B93F-2852-D00CB0AE6C35}"/>
                </a:ext>
              </a:extLst>
            </p:cNvPr>
            <p:cNvSpPr/>
            <p:nvPr/>
          </p:nvSpPr>
          <p:spPr>
            <a:xfrm>
              <a:off x="-3184933" y="4213225"/>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a:extLst>
              <a:ext uri="{FF2B5EF4-FFF2-40B4-BE49-F238E27FC236}">
                <a16:creationId xmlns:a16="http://schemas.microsoft.com/office/drawing/2014/main" id="{28A9BAC2-6181-F9B3-5EE7-1530B2E9DBBD}"/>
              </a:ext>
            </a:extLst>
          </p:cNvPr>
          <p:cNvGrpSpPr/>
          <p:nvPr/>
        </p:nvGrpSpPr>
        <p:grpSpPr>
          <a:xfrm>
            <a:off x="4042551" y="3372326"/>
            <a:ext cx="1757401" cy="1415100"/>
            <a:chOff x="-4215151" y="4560249"/>
            <a:chExt cx="1757401" cy="1415100"/>
          </a:xfrm>
        </p:grpSpPr>
        <p:sp>
          <p:nvSpPr>
            <p:cNvPr id="28" name="Rectangle 27">
              <a:extLst>
                <a:ext uri="{FF2B5EF4-FFF2-40B4-BE49-F238E27FC236}">
                  <a16:creationId xmlns:a16="http://schemas.microsoft.com/office/drawing/2014/main" id="{11451C81-EE3F-5E31-3F7E-601FADD7AFCF}"/>
                </a:ext>
              </a:extLst>
            </p:cNvPr>
            <p:cNvSpPr/>
            <p:nvPr/>
          </p:nvSpPr>
          <p:spPr>
            <a:xfrm>
              <a:off x="-4215151" y="4572000"/>
              <a:ext cx="1741284" cy="14033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F512FF2A-56D9-CB8E-0FB1-C9EE799CC71A}"/>
                </a:ext>
              </a:extLst>
            </p:cNvPr>
            <p:cNvSpPr/>
            <p:nvPr/>
          </p:nvSpPr>
          <p:spPr>
            <a:xfrm>
              <a:off x="-4213821" y="4572000"/>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5B0403E2-C3E2-BA87-5013-A5BE2682883F}"/>
                </a:ext>
              </a:extLst>
            </p:cNvPr>
            <p:cNvSpPr/>
            <p:nvPr/>
          </p:nvSpPr>
          <p:spPr>
            <a:xfrm>
              <a:off x="-3787680" y="4727149"/>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76F0B9F-F882-340D-4428-5BF8C66F3E96}"/>
                </a:ext>
              </a:extLst>
            </p:cNvPr>
            <p:cNvSpPr/>
            <p:nvPr/>
          </p:nvSpPr>
          <p:spPr>
            <a:xfrm>
              <a:off x="-4093993" y="5045074"/>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1E7E525-8B93-D3F1-323F-C213506D03C0}"/>
                </a:ext>
              </a:extLst>
            </p:cNvPr>
            <p:cNvSpPr/>
            <p:nvPr/>
          </p:nvSpPr>
          <p:spPr>
            <a:xfrm>
              <a:off x="-4212703" y="5492748"/>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AAD2D105-111A-B1F9-ACDC-35F3FB3B92B7}"/>
                </a:ext>
              </a:extLst>
            </p:cNvPr>
            <p:cNvSpPr/>
            <p:nvPr/>
          </p:nvSpPr>
          <p:spPr>
            <a:xfrm>
              <a:off x="-3759383" y="5351249"/>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9ED2A0B4-DDFB-8103-1067-92593135BBA4}"/>
                </a:ext>
              </a:extLst>
            </p:cNvPr>
            <p:cNvSpPr/>
            <p:nvPr/>
          </p:nvSpPr>
          <p:spPr>
            <a:xfrm>
              <a:off x="-3344561" y="4560249"/>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0AF93D4A-8CFD-2A0C-17FF-03A2B280E17C}"/>
                </a:ext>
              </a:extLst>
            </p:cNvPr>
            <p:cNvSpPr/>
            <p:nvPr/>
          </p:nvSpPr>
          <p:spPr>
            <a:xfrm>
              <a:off x="-3398441" y="5029200"/>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C43B8C00-9596-EFF3-712C-3AC698846C9B}"/>
                </a:ext>
              </a:extLst>
            </p:cNvPr>
            <p:cNvSpPr/>
            <p:nvPr/>
          </p:nvSpPr>
          <p:spPr>
            <a:xfrm>
              <a:off x="-2969033" y="4855049"/>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C83A9938-FF54-F115-497D-B01620DD621A}"/>
                </a:ext>
              </a:extLst>
            </p:cNvPr>
            <p:cNvSpPr/>
            <p:nvPr/>
          </p:nvSpPr>
          <p:spPr>
            <a:xfrm>
              <a:off x="-3353116" y="5473187"/>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97C569A8-62D0-99DB-AA73-383F92FCB007}"/>
                </a:ext>
              </a:extLst>
            </p:cNvPr>
            <p:cNvSpPr/>
            <p:nvPr/>
          </p:nvSpPr>
          <p:spPr>
            <a:xfrm>
              <a:off x="-2889550" y="5351249"/>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2" name="TextBox 51">
            <a:extLst>
              <a:ext uri="{FF2B5EF4-FFF2-40B4-BE49-F238E27FC236}">
                <a16:creationId xmlns:a16="http://schemas.microsoft.com/office/drawing/2014/main" id="{844D92D7-7B54-4BFD-CFF6-44C9F36F8FEC}"/>
              </a:ext>
            </a:extLst>
          </p:cNvPr>
          <p:cNvSpPr txBox="1"/>
          <p:nvPr/>
        </p:nvSpPr>
        <p:spPr>
          <a:xfrm>
            <a:off x="596900" y="5777425"/>
            <a:ext cx="5867400" cy="276999"/>
          </a:xfrm>
          <a:prstGeom prst="rect">
            <a:avLst/>
          </a:prstGeom>
          <a:solidFill>
            <a:schemeClr val="bg1"/>
          </a:solidFill>
          <a:ln>
            <a:solidFill>
              <a:schemeClr val="tx1"/>
            </a:solidFill>
          </a:ln>
        </p:spPr>
        <p:txBody>
          <a:bodyPr wrap="square" rtlCol="0">
            <a:spAutoFit/>
          </a:bodyPr>
          <a:lstStyle/>
          <a:p>
            <a:r>
              <a:rPr lang="en-GB" sz="1200" dirty="0"/>
              <a:t>Speed = distance / time.</a:t>
            </a:r>
          </a:p>
        </p:txBody>
      </p:sp>
      <p:sp>
        <p:nvSpPr>
          <p:cNvPr id="53" name="TextBox 52">
            <a:extLst>
              <a:ext uri="{FF2B5EF4-FFF2-40B4-BE49-F238E27FC236}">
                <a16:creationId xmlns:a16="http://schemas.microsoft.com/office/drawing/2014/main" id="{092AB7D1-CFF6-922B-66E9-15552149D9C6}"/>
              </a:ext>
            </a:extLst>
          </p:cNvPr>
          <p:cNvSpPr txBox="1"/>
          <p:nvPr/>
        </p:nvSpPr>
        <p:spPr>
          <a:xfrm>
            <a:off x="596900" y="6855852"/>
            <a:ext cx="5867400" cy="830997"/>
          </a:xfrm>
          <a:prstGeom prst="rect">
            <a:avLst/>
          </a:prstGeom>
          <a:solidFill>
            <a:schemeClr val="bg1"/>
          </a:solidFill>
          <a:ln>
            <a:solidFill>
              <a:schemeClr val="tx1"/>
            </a:solidFill>
          </a:ln>
        </p:spPr>
        <p:txBody>
          <a:bodyPr wrap="square" rtlCol="0">
            <a:spAutoFit/>
          </a:bodyPr>
          <a:lstStyle/>
          <a:p>
            <a:r>
              <a:rPr lang="en-GB" sz="1200" dirty="0"/>
              <a:t>5km = 5000 m                 10 minutes = 600 s</a:t>
            </a:r>
          </a:p>
          <a:p>
            <a:r>
              <a:rPr lang="en-GB" sz="1200" dirty="0"/>
              <a:t>Speed = distance/time</a:t>
            </a:r>
          </a:p>
          <a:p>
            <a:r>
              <a:rPr lang="en-GB" sz="1200" dirty="0"/>
              <a:t>Speed = 5000 / 600</a:t>
            </a:r>
          </a:p>
          <a:p>
            <a:r>
              <a:rPr lang="en-GB" sz="1200" dirty="0"/>
              <a:t>Speed = 8.3 m/s</a:t>
            </a:r>
          </a:p>
        </p:txBody>
      </p:sp>
      <p:sp>
        <p:nvSpPr>
          <p:cNvPr id="54" name="TextBox 53">
            <a:extLst>
              <a:ext uri="{FF2B5EF4-FFF2-40B4-BE49-F238E27FC236}">
                <a16:creationId xmlns:a16="http://schemas.microsoft.com/office/drawing/2014/main" id="{1AEEDB6F-3859-F467-2DE7-AB1776551C43}"/>
              </a:ext>
            </a:extLst>
          </p:cNvPr>
          <p:cNvSpPr txBox="1"/>
          <p:nvPr/>
        </p:nvSpPr>
        <p:spPr>
          <a:xfrm>
            <a:off x="596900" y="8211278"/>
            <a:ext cx="5867400" cy="276999"/>
          </a:xfrm>
          <a:prstGeom prst="rect">
            <a:avLst/>
          </a:prstGeom>
          <a:solidFill>
            <a:schemeClr val="bg1"/>
          </a:solidFill>
          <a:ln>
            <a:solidFill>
              <a:schemeClr val="tx1"/>
            </a:solidFill>
          </a:ln>
        </p:spPr>
        <p:txBody>
          <a:bodyPr wrap="square" rtlCol="0">
            <a:spAutoFit/>
          </a:bodyPr>
          <a:lstStyle/>
          <a:p>
            <a:r>
              <a:rPr lang="en-GB" sz="1200" dirty="0"/>
              <a:t>The thermal store.</a:t>
            </a:r>
          </a:p>
        </p:txBody>
      </p:sp>
      <p:sp>
        <p:nvSpPr>
          <p:cNvPr id="2" name="Slide Number Placeholder 1">
            <a:extLst>
              <a:ext uri="{FF2B5EF4-FFF2-40B4-BE49-F238E27FC236}">
                <a16:creationId xmlns:a16="http://schemas.microsoft.com/office/drawing/2014/main" id="{16DB657E-194E-8F71-CD6D-84915B8879D6}"/>
              </a:ext>
            </a:extLst>
          </p:cNvPr>
          <p:cNvSpPr>
            <a:spLocks noGrp="1"/>
          </p:cNvSpPr>
          <p:nvPr>
            <p:ph type="sldNum" sz="quarter" idx="12"/>
          </p:nvPr>
        </p:nvSpPr>
        <p:spPr/>
        <p:txBody>
          <a:bodyPr/>
          <a:lstStyle/>
          <a:p>
            <a:fld id="{A49C798E-A141-4728-B2C1-C020555BD9EF}" type="slidenum">
              <a:rPr lang="en-GB" smtClean="0"/>
              <a:t>92</a:t>
            </a:fld>
            <a:endParaRPr lang="en-GB"/>
          </a:p>
        </p:txBody>
      </p:sp>
    </p:spTree>
    <p:extLst>
      <p:ext uri="{BB962C8B-B14F-4D97-AF65-F5344CB8AC3E}">
        <p14:creationId xmlns:p14="http://schemas.microsoft.com/office/powerpoint/2010/main" val="28787978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Interleaving questions continued – YOU DO</a:t>
            </a:r>
            <a:endParaRPr lang="en-GB" sz="1200" dirty="0">
              <a:solidFill>
                <a:schemeClr val="tx1"/>
              </a:solidFill>
            </a:endParaRPr>
          </a:p>
          <a:p>
            <a:pPr marL="228600" indent="-228600">
              <a:lnSpc>
                <a:spcPct val="150000"/>
              </a:lnSpc>
              <a:buFont typeface="+mj-lt"/>
              <a:buAutoNum type="arabicPeriod" startAt="6"/>
            </a:pPr>
            <a:r>
              <a:rPr lang="en-GB" sz="1200" dirty="0">
                <a:solidFill>
                  <a:schemeClr val="tx1"/>
                </a:solidFill>
              </a:rPr>
              <a:t>Electromagnetic radiation can affect cells in the human body. What is a cell? ..................................................................................................................................................................................................................................................................................................................................</a:t>
            </a:r>
          </a:p>
          <a:p>
            <a:pPr marL="228600" indent="-228600">
              <a:lnSpc>
                <a:spcPct val="150000"/>
              </a:lnSpc>
              <a:buFont typeface="+mj-lt"/>
              <a:buAutoNum type="arabicPeriod" startAt="6"/>
            </a:pPr>
            <a:r>
              <a:rPr lang="en-GB" sz="1200" dirty="0">
                <a:solidFill>
                  <a:schemeClr val="tx1"/>
                </a:solidFill>
              </a:rPr>
              <a:t>The DNA, which can be damaged by radiation, is found in the nucleus (an organelle). Other organelles include the mitochondria and the cell membrane. What are the functions of these organelles?</a:t>
            </a:r>
          </a:p>
          <a:p>
            <a:pPr marL="685800" lvl="1" indent="-228600">
              <a:lnSpc>
                <a:spcPct val="150000"/>
              </a:lnSpc>
              <a:buFont typeface="+mj-lt"/>
              <a:buAutoNum type="alphaLcParenR"/>
            </a:pPr>
            <a:r>
              <a:rPr lang="en-GB" sz="1200" dirty="0">
                <a:solidFill>
                  <a:schemeClr val="tx1"/>
                </a:solidFill>
              </a:rPr>
              <a:t>Mitochondria: ............................................................................................................................. .....................................................................................................................................................</a:t>
            </a:r>
          </a:p>
          <a:p>
            <a:pPr marL="685800" lvl="1" indent="-228600">
              <a:lnSpc>
                <a:spcPct val="150000"/>
              </a:lnSpc>
              <a:buFont typeface="+mj-lt"/>
              <a:buAutoNum type="alphaLcParenR"/>
            </a:pPr>
            <a:r>
              <a:rPr lang="en-GB" sz="1200" dirty="0">
                <a:solidFill>
                  <a:schemeClr val="tx1"/>
                </a:solidFill>
              </a:rPr>
              <a:t>Cell membrane: ........................................................................................................................... .....................................................................................................................................................</a:t>
            </a:r>
          </a:p>
          <a:p>
            <a:pPr marL="228600" indent="-228600">
              <a:lnSpc>
                <a:spcPct val="150000"/>
              </a:lnSpc>
              <a:buFont typeface="+mj-lt"/>
              <a:buAutoNum type="arabicPeriod" startAt="6"/>
            </a:pPr>
            <a:r>
              <a:rPr lang="en-GB" sz="1200" dirty="0">
                <a:solidFill>
                  <a:schemeClr val="tx1"/>
                </a:solidFill>
              </a:rPr>
              <a:t>Damage to the DNA within the nucleus of a cell can lead to cancer. What is cancer? ..................................................................................................................................................................................................................................................................................................................................</a:t>
            </a:r>
          </a:p>
          <a:p>
            <a:pPr marL="228600" indent="-228600">
              <a:lnSpc>
                <a:spcPct val="150000"/>
              </a:lnSpc>
              <a:buFont typeface="+mj-lt"/>
              <a:buAutoNum type="arabicPeriod" startAt="6"/>
            </a:pPr>
            <a:r>
              <a:rPr lang="en-GB" sz="1200" dirty="0">
                <a:solidFill>
                  <a:schemeClr val="tx1"/>
                </a:solidFill>
              </a:rPr>
              <a:t>A tumour can be one of two types: Malignant and Benign. Compare these two types of tumour. ...................................................................................................................................................................................................................................................................................................................................................................................................................................................................................................</a:t>
            </a:r>
          </a:p>
          <a:p>
            <a:pPr marL="228600" indent="-228600">
              <a:lnSpc>
                <a:spcPct val="150000"/>
              </a:lnSpc>
              <a:buFont typeface="+mj-lt"/>
              <a:buAutoNum type="arabicPeriod" startAt="6"/>
            </a:pPr>
            <a:r>
              <a:rPr lang="en-GB" sz="1200" dirty="0">
                <a:solidFill>
                  <a:schemeClr val="tx1"/>
                </a:solidFill>
              </a:rPr>
              <a:t>Cancer is an example of a non-communicable disease. Define non-communicable disease. ..................................................................................................................................................................................................................................................................................................................................</a:t>
            </a:r>
          </a:p>
          <a:p>
            <a:pPr marL="228600" indent="-228600">
              <a:lnSpc>
                <a:spcPct val="150000"/>
              </a:lnSpc>
              <a:buFont typeface="+mj-lt"/>
              <a:buAutoNum type="arabicPeriod" startAt="6"/>
            </a:pPr>
            <a:r>
              <a:rPr lang="en-GB" sz="1200" dirty="0">
                <a:solidFill>
                  <a:schemeClr val="tx1"/>
                </a:solidFill>
              </a:rPr>
              <a:t>Why do we </a:t>
            </a:r>
            <a:r>
              <a:rPr lang="en-GB" sz="1200" b="1" u="sng" dirty="0">
                <a:solidFill>
                  <a:schemeClr val="tx1"/>
                </a:solidFill>
              </a:rPr>
              <a:t>NOT</a:t>
            </a:r>
            <a:r>
              <a:rPr lang="en-GB" sz="1200" dirty="0">
                <a:solidFill>
                  <a:schemeClr val="tx1"/>
                </a:solidFill>
              </a:rPr>
              <a:t> say that risk factors cause diseases? ........................................................................... ..................................................................................................................................................................................................................................................................................................................................</a:t>
            </a:r>
          </a:p>
        </p:txBody>
      </p:sp>
      <p:sp>
        <p:nvSpPr>
          <p:cNvPr id="2" name="TextBox 1">
            <a:extLst>
              <a:ext uri="{FF2B5EF4-FFF2-40B4-BE49-F238E27FC236}">
                <a16:creationId xmlns:a16="http://schemas.microsoft.com/office/drawing/2014/main" id="{C13CB771-EF14-981F-E8EC-4C39936D1D00}"/>
              </a:ext>
            </a:extLst>
          </p:cNvPr>
          <p:cNvSpPr txBox="1"/>
          <p:nvPr/>
        </p:nvSpPr>
        <p:spPr>
          <a:xfrm>
            <a:off x="622300" y="825501"/>
            <a:ext cx="5867400" cy="276999"/>
          </a:xfrm>
          <a:prstGeom prst="rect">
            <a:avLst/>
          </a:prstGeom>
          <a:solidFill>
            <a:schemeClr val="bg1"/>
          </a:solidFill>
          <a:ln>
            <a:solidFill>
              <a:schemeClr val="tx1"/>
            </a:solidFill>
          </a:ln>
        </p:spPr>
        <p:txBody>
          <a:bodyPr wrap="square" rtlCol="0">
            <a:spAutoFit/>
          </a:bodyPr>
          <a:lstStyle/>
          <a:p>
            <a:r>
              <a:rPr lang="en-GB" sz="1200" dirty="0"/>
              <a:t>The building block of all living things / the unit of life.</a:t>
            </a:r>
          </a:p>
        </p:txBody>
      </p:sp>
      <p:sp>
        <p:nvSpPr>
          <p:cNvPr id="3" name="TextBox 2">
            <a:extLst>
              <a:ext uri="{FF2B5EF4-FFF2-40B4-BE49-F238E27FC236}">
                <a16:creationId xmlns:a16="http://schemas.microsoft.com/office/drawing/2014/main" id="{34B888B0-965C-66AD-7293-2575724F40B2}"/>
              </a:ext>
            </a:extLst>
          </p:cNvPr>
          <p:cNvSpPr txBox="1"/>
          <p:nvPr/>
        </p:nvSpPr>
        <p:spPr>
          <a:xfrm>
            <a:off x="1879600" y="2171701"/>
            <a:ext cx="4610100" cy="276999"/>
          </a:xfrm>
          <a:prstGeom prst="rect">
            <a:avLst/>
          </a:prstGeom>
          <a:solidFill>
            <a:schemeClr val="bg1"/>
          </a:solidFill>
          <a:ln>
            <a:solidFill>
              <a:schemeClr val="tx1"/>
            </a:solidFill>
          </a:ln>
        </p:spPr>
        <p:txBody>
          <a:bodyPr wrap="square" rtlCol="0">
            <a:spAutoFit/>
          </a:bodyPr>
          <a:lstStyle/>
          <a:p>
            <a:r>
              <a:rPr lang="en-GB" sz="1200" dirty="0"/>
              <a:t>The site of aerobic respiration, releasing energy.</a:t>
            </a:r>
          </a:p>
        </p:txBody>
      </p:sp>
      <p:sp>
        <p:nvSpPr>
          <p:cNvPr id="5" name="TextBox 4">
            <a:extLst>
              <a:ext uri="{FF2B5EF4-FFF2-40B4-BE49-F238E27FC236}">
                <a16:creationId xmlns:a16="http://schemas.microsoft.com/office/drawing/2014/main" id="{E83427E1-E6A3-25C9-4AFC-1D38BAAA65BC}"/>
              </a:ext>
            </a:extLst>
          </p:cNvPr>
          <p:cNvSpPr txBox="1"/>
          <p:nvPr/>
        </p:nvSpPr>
        <p:spPr>
          <a:xfrm>
            <a:off x="2019300" y="2781301"/>
            <a:ext cx="4470400" cy="276999"/>
          </a:xfrm>
          <a:prstGeom prst="rect">
            <a:avLst/>
          </a:prstGeom>
          <a:solidFill>
            <a:schemeClr val="bg1"/>
          </a:solidFill>
          <a:ln>
            <a:solidFill>
              <a:schemeClr val="tx1"/>
            </a:solidFill>
          </a:ln>
        </p:spPr>
        <p:txBody>
          <a:bodyPr wrap="square" rtlCol="0">
            <a:spAutoFit/>
          </a:bodyPr>
          <a:lstStyle/>
          <a:p>
            <a:r>
              <a:rPr lang="en-GB" sz="1200" dirty="0"/>
              <a:t>Controls what enters and leaves the cell</a:t>
            </a:r>
          </a:p>
        </p:txBody>
      </p:sp>
      <p:sp>
        <p:nvSpPr>
          <p:cNvPr id="6" name="TextBox 5">
            <a:extLst>
              <a:ext uri="{FF2B5EF4-FFF2-40B4-BE49-F238E27FC236}">
                <a16:creationId xmlns:a16="http://schemas.microsoft.com/office/drawing/2014/main" id="{935D4B6F-F9B4-6774-F95D-2270BDA9D0B1}"/>
              </a:ext>
            </a:extLst>
          </p:cNvPr>
          <p:cNvSpPr txBox="1"/>
          <p:nvPr/>
        </p:nvSpPr>
        <p:spPr>
          <a:xfrm>
            <a:off x="622300" y="3568701"/>
            <a:ext cx="5867400" cy="276999"/>
          </a:xfrm>
          <a:prstGeom prst="rect">
            <a:avLst/>
          </a:prstGeom>
          <a:solidFill>
            <a:schemeClr val="bg1"/>
          </a:solidFill>
          <a:ln>
            <a:solidFill>
              <a:schemeClr val="tx1"/>
            </a:solidFill>
          </a:ln>
        </p:spPr>
        <p:txBody>
          <a:bodyPr wrap="square" rtlCol="0">
            <a:spAutoFit/>
          </a:bodyPr>
          <a:lstStyle/>
          <a:p>
            <a:r>
              <a:rPr lang="en-GB" sz="1200" dirty="0"/>
              <a:t>The uncontrolled growth and division of cells within the body.</a:t>
            </a:r>
          </a:p>
        </p:txBody>
      </p:sp>
      <p:sp>
        <p:nvSpPr>
          <p:cNvPr id="7" name="TextBox 6">
            <a:extLst>
              <a:ext uri="{FF2B5EF4-FFF2-40B4-BE49-F238E27FC236}">
                <a16:creationId xmlns:a16="http://schemas.microsoft.com/office/drawing/2014/main" id="{5C1BBC26-8DC7-417F-51A4-3B32DBDB157F}"/>
              </a:ext>
            </a:extLst>
          </p:cNvPr>
          <p:cNvSpPr txBox="1"/>
          <p:nvPr/>
        </p:nvSpPr>
        <p:spPr>
          <a:xfrm>
            <a:off x="622300" y="4356101"/>
            <a:ext cx="5867400" cy="461665"/>
          </a:xfrm>
          <a:prstGeom prst="rect">
            <a:avLst/>
          </a:prstGeom>
          <a:solidFill>
            <a:schemeClr val="bg1"/>
          </a:solidFill>
          <a:ln>
            <a:solidFill>
              <a:schemeClr val="tx1"/>
            </a:solidFill>
          </a:ln>
        </p:spPr>
        <p:txBody>
          <a:bodyPr wrap="square" rtlCol="0">
            <a:spAutoFit/>
          </a:bodyPr>
          <a:lstStyle/>
          <a:p>
            <a:r>
              <a:rPr lang="en-GB" sz="1200" dirty="0"/>
              <a:t>Malignant tumours grow uncontrollably to any size and spread around the body, whereas benign tumours grow to a certain size and then stop, and do not spread.</a:t>
            </a:r>
          </a:p>
        </p:txBody>
      </p:sp>
      <p:sp>
        <p:nvSpPr>
          <p:cNvPr id="8" name="TextBox 7">
            <a:extLst>
              <a:ext uri="{FF2B5EF4-FFF2-40B4-BE49-F238E27FC236}">
                <a16:creationId xmlns:a16="http://schemas.microsoft.com/office/drawing/2014/main" id="{5E01079A-B425-0ED1-075B-FD672456DF28}"/>
              </a:ext>
            </a:extLst>
          </p:cNvPr>
          <p:cNvSpPr txBox="1"/>
          <p:nvPr/>
        </p:nvSpPr>
        <p:spPr>
          <a:xfrm>
            <a:off x="622300" y="5524501"/>
            <a:ext cx="5867400" cy="276999"/>
          </a:xfrm>
          <a:prstGeom prst="rect">
            <a:avLst/>
          </a:prstGeom>
          <a:solidFill>
            <a:schemeClr val="bg1"/>
          </a:solidFill>
          <a:ln>
            <a:solidFill>
              <a:schemeClr val="tx1"/>
            </a:solidFill>
          </a:ln>
        </p:spPr>
        <p:txBody>
          <a:bodyPr wrap="square" rtlCol="0">
            <a:spAutoFit/>
          </a:bodyPr>
          <a:lstStyle/>
          <a:p>
            <a:r>
              <a:rPr lang="en-GB" sz="1200" dirty="0"/>
              <a:t>A disease that can not be transmitted from one person to another by any means.</a:t>
            </a:r>
          </a:p>
        </p:txBody>
      </p:sp>
      <p:sp>
        <p:nvSpPr>
          <p:cNvPr id="9" name="TextBox 8">
            <a:extLst>
              <a:ext uri="{FF2B5EF4-FFF2-40B4-BE49-F238E27FC236}">
                <a16:creationId xmlns:a16="http://schemas.microsoft.com/office/drawing/2014/main" id="{DC831985-583F-3DEC-CE24-E9C7BE56382F}"/>
              </a:ext>
            </a:extLst>
          </p:cNvPr>
          <p:cNvSpPr txBox="1"/>
          <p:nvPr/>
        </p:nvSpPr>
        <p:spPr>
          <a:xfrm>
            <a:off x="622300" y="6338669"/>
            <a:ext cx="5867400" cy="646331"/>
          </a:xfrm>
          <a:prstGeom prst="rect">
            <a:avLst/>
          </a:prstGeom>
          <a:solidFill>
            <a:schemeClr val="bg1"/>
          </a:solidFill>
          <a:ln>
            <a:solidFill>
              <a:schemeClr val="tx1"/>
            </a:solidFill>
          </a:ln>
        </p:spPr>
        <p:txBody>
          <a:bodyPr wrap="square" rtlCol="0">
            <a:spAutoFit/>
          </a:bodyPr>
          <a:lstStyle/>
          <a:p>
            <a:r>
              <a:rPr lang="en-GB" sz="1200" dirty="0"/>
              <a:t>Risk factors only increase the chances of getting a disease. Not everyone with the risk factor gets the disease, and people who don’t have the risk factor can still get it (e.g. not every smoker gets lung cancer, and some non-smokers get lung cancer).</a:t>
            </a:r>
          </a:p>
        </p:txBody>
      </p:sp>
      <p:sp>
        <p:nvSpPr>
          <p:cNvPr id="10" name="Slide Number Placeholder 9">
            <a:extLst>
              <a:ext uri="{FF2B5EF4-FFF2-40B4-BE49-F238E27FC236}">
                <a16:creationId xmlns:a16="http://schemas.microsoft.com/office/drawing/2014/main" id="{3E387957-2C58-E462-1AD4-D226C4D532F1}"/>
              </a:ext>
            </a:extLst>
          </p:cNvPr>
          <p:cNvSpPr>
            <a:spLocks noGrp="1"/>
          </p:cNvSpPr>
          <p:nvPr>
            <p:ph type="sldNum" sz="quarter" idx="12"/>
          </p:nvPr>
        </p:nvSpPr>
        <p:spPr/>
        <p:txBody>
          <a:bodyPr/>
          <a:lstStyle/>
          <a:p>
            <a:fld id="{A49C798E-A141-4728-B2C1-C020555BD9EF}" type="slidenum">
              <a:rPr lang="en-GB" smtClean="0"/>
              <a:t>93</a:t>
            </a:fld>
            <a:endParaRPr lang="en-GB"/>
          </a:p>
        </p:txBody>
      </p:sp>
    </p:spTree>
    <p:extLst>
      <p:ext uri="{BB962C8B-B14F-4D97-AF65-F5344CB8AC3E}">
        <p14:creationId xmlns:p14="http://schemas.microsoft.com/office/powerpoint/2010/main" val="32686756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rectangular object with a rectangle and a square object with a square object with a square object with a square object with a square object with a square object with a square object with&#10;&#10;Description automatically generated">
            <a:extLst>
              <a:ext uri="{FF2B5EF4-FFF2-40B4-BE49-F238E27FC236}">
                <a16:creationId xmlns:a16="http://schemas.microsoft.com/office/drawing/2014/main" id="{ED072281-F5D4-D92E-D410-F178DFEF63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2013469"/>
            <a:ext cx="2540000" cy="1936230"/>
          </a:xfrm>
          <a:prstGeom prst="rect">
            <a:avLst/>
          </a:prstGeom>
          <a:noFill/>
          <a:ln>
            <a:noFill/>
          </a:ln>
        </p:spPr>
      </p:pic>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 – Tier 1</a:t>
            </a:r>
          </a:p>
        </p:txBody>
      </p:sp>
      <p:sp>
        <p:nvSpPr>
          <p:cNvPr id="3" name="TextBox 2">
            <a:extLst>
              <a:ext uri="{FF2B5EF4-FFF2-40B4-BE49-F238E27FC236}">
                <a16:creationId xmlns:a16="http://schemas.microsoft.com/office/drawing/2014/main" id="{3AC7497E-9FC7-49EA-95C9-15CCAE9477F5}"/>
              </a:ext>
            </a:extLst>
          </p:cNvPr>
          <p:cNvSpPr txBox="1"/>
          <p:nvPr/>
        </p:nvSpPr>
        <p:spPr>
          <a:xfrm>
            <a:off x="139700" y="606092"/>
            <a:ext cx="6578600" cy="6751335"/>
          </a:xfrm>
          <a:prstGeom prst="rect">
            <a:avLst/>
          </a:prstGeom>
          <a:noFill/>
        </p:spPr>
        <p:txBody>
          <a:bodyPr wrap="square">
            <a:spAutoFit/>
          </a:bodyPr>
          <a:lstStyle/>
          <a:p>
            <a:pPr marL="95250" marR="28575">
              <a:lnSpc>
                <a:spcPct val="107000"/>
              </a:lnSpc>
              <a:spcBef>
                <a:spcPts val="2250"/>
              </a:spcBef>
              <a:spcAft>
                <a:spcPts val="225"/>
              </a:spcAft>
            </a:pPr>
            <a:r>
              <a:rPr lang="en-GB" sz="1200" b="1" dirty="0">
                <a:solidFill>
                  <a:schemeClr val="tx1"/>
                </a:solidFill>
                <a:effectLst/>
                <a:ea typeface="Times New Roman" panose="02020603050405020304" pitchFamily="18" charset="0"/>
                <a:cs typeface="Times New Roman" panose="02020603050405020304" pitchFamily="18" charset="0"/>
              </a:rPr>
              <a:t>Q1. </a:t>
            </a:r>
            <a:r>
              <a:rPr lang="en-GB" sz="1200" dirty="0">
                <a:solidFill>
                  <a:schemeClr val="tx1"/>
                </a:solidFill>
                <a:effectLst/>
                <a:ea typeface="Times New Roman" panose="02020603050405020304" pitchFamily="18" charset="0"/>
                <a:cs typeface="Times New Roman" panose="02020603050405020304" pitchFamily="18" charset="0"/>
              </a:rPr>
              <a:t>A student used a laser to investigate the change of direction of light as it entered a glass block.</a:t>
            </a:r>
          </a:p>
          <a:p>
            <a:pPr marL="552450" marR="28575" lvl="1">
              <a:lnSpc>
                <a:spcPct val="107000"/>
              </a:lnSpc>
              <a:spcBef>
                <a:spcPts val="2250"/>
              </a:spcBef>
              <a:spcAft>
                <a:spcPts val="225"/>
              </a:spcAft>
            </a:pPr>
            <a:r>
              <a:rPr lang="en-GB" sz="1200" dirty="0">
                <a:solidFill>
                  <a:schemeClr val="tx1"/>
                </a:solidFill>
                <a:effectLst/>
                <a:ea typeface="Times New Roman" panose="02020603050405020304" pitchFamily="18" charset="0"/>
                <a:cs typeface="Times New Roman" panose="02020603050405020304" pitchFamily="18" charset="0"/>
              </a:rPr>
              <a:t>The apparatus is shown in </a:t>
            </a:r>
            <a:r>
              <a:rPr lang="en-GB" sz="1200" b="1" dirty="0">
                <a:solidFill>
                  <a:schemeClr val="tx1"/>
                </a:solidFill>
                <a:effectLst/>
                <a:ea typeface="Times New Roman" panose="02020603050405020304" pitchFamily="18" charset="0"/>
                <a:cs typeface="Times New Roman" panose="02020603050405020304" pitchFamily="18" charset="0"/>
              </a:rPr>
              <a:t>Figure 1</a:t>
            </a:r>
            <a:r>
              <a:rPr lang="en-GB" sz="1200" dirty="0">
                <a:solidFill>
                  <a:schemeClr val="tx1"/>
                </a:solidFill>
                <a:effectLst/>
                <a:ea typeface="Times New Roman" panose="02020603050405020304" pitchFamily="18" charset="0"/>
                <a:cs typeface="Times New Roman" panose="02020603050405020304" pitchFamily="18" charset="0"/>
              </a:rPr>
              <a:t>.</a:t>
            </a:r>
          </a:p>
          <a:p>
            <a:pPr marL="552450" marR="28575" lvl="1">
              <a:lnSpc>
                <a:spcPct val="107000"/>
              </a:lnSpc>
              <a:spcBef>
                <a:spcPts val="2250"/>
              </a:spcBef>
              <a:spcAft>
                <a:spcPts val="225"/>
              </a:spcAft>
            </a:pPr>
            <a:r>
              <a:rPr lang="en-GB" sz="1200" dirty="0">
                <a:solidFill>
                  <a:schemeClr val="tx1"/>
                </a:solidFill>
                <a:effectLst/>
                <a:ea typeface="Times New Roman" panose="02020603050405020304" pitchFamily="18" charset="0"/>
                <a:cs typeface="Times New Roman" panose="02020603050405020304" pitchFamily="18" charset="0"/>
              </a:rPr>
              <a:t>The path of a ray of light as it enters the glass block is shown.</a:t>
            </a:r>
          </a:p>
          <a:p>
            <a:pPr algn="ctr">
              <a:lnSpc>
                <a:spcPct val="107000"/>
              </a:lnSpc>
              <a:spcBef>
                <a:spcPts val="12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Figure 1</a:t>
            </a:r>
            <a:endParaRPr lang="en-GB" sz="1200" dirty="0">
              <a:solidFill>
                <a:schemeClr val="tx1"/>
              </a:solidFill>
              <a:effectLst/>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 </a:t>
            </a:r>
            <a:endParaRPr lang="en-GB" sz="1200" dirty="0">
              <a:solidFill>
                <a:schemeClr val="tx1"/>
              </a:solidFill>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(a)     The student marked crosses to show the path of the ray of light that left the glass block.</a:t>
            </a:r>
          </a:p>
          <a:p>
            <a:pPr lvl="1">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Use a ruler to help you to draw the path of the ray of light through and out of the glass block.</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(2)</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(b)     Light from lasers can damage your eyes.</a:t>
            </a:r>
          </a:p>
          <a:p>
            <a:pPr lvl="1">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Suggest </a:t>
            </a:r>
            <a:r>
              <a:rPr lang="en-GB" sz="1200" b="1" dirty="0">
                <a:solidFill>
                  <a:schemeClr val="tx1"/>
                </a:solidFill>
                <a:effectLst/>
                <a:ea typeface="Times New Roman" panose="02020603050405020304" pitchFamily="18" charset="0"/>
                <a:cs typeface="Times New Roman" panose="02020603050405020304" pitchFamily="18" charset="0"/>
              </a:rPr>
              <a:t>one</a:t>
            </a:r>
            <a:r>
              <a:rPr lang="en-GB" sz="1200" dirty="0">
                <a:solidFill>
                  <a:schemeClr val="tx1"/>
                </a:solidFill>
                <a:effectLst/>
                <a:ea typeface="Times New Roman" panose="02020603050405020304" pitchFamily="18" charset="0"/>
                <a:cs typeface="Times New Roman" panose="02020603050405020304" pitchFamily="18" charset="0"/>
              </a:rPr>
              <a:t> safety precaution that the student should have taken during his investigation.</a:t>
            </a:r>
          </a:p>
          <a:p>
            <a:pPr lvl="1">
              <a:lnSpc>
                <a:spcPct val="150000"/>
              </a:lnSpc>
              <a:spcBef>
                <a:spcPts val="1200"/>
              </a:spcBef>
              <a:spcAft>
                <a:spcPts val="800"/>
              </a:spcAft>
            </a:pPr>
            <a:r>
              <a:rPr lang="en-GB" sz="1200" dirty="0">
                <a:solidFill>
                  <a:schemeClr val="tx1"/>
                </a:solidFill>
                <a:ea typeface="Times New Roman" panose="02020603050405020304" pitchFamily="18" charset="0"/>
                <a:cs typeface="Times New Roman" panose="02020603050405020304" pitchFamily="18" charset="0"/>
              </a:rPr>
              <a:t>......................................................................................................................................................................................................................................................................................................................</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(1)</a:t>
            </a:r>
            <a:endParaRPr lang="en-GB" sz="1200" dirty="0">
              <a:solidFill>
                <a:schemeClr val="tx1"/>
              </a:solidFill>
              <a:effectLst/>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57FB33B-CAC0-13F4-5452-BC094168C3A1}"/>
              </a:ext>
            </a:extLst>
          </p:cNvPr>
          <p:cNvPicPr>
            <a:picLocks noChangeAspect="1"/>
          </p:cNvPicPr>
          <p:nvPr/>
        </p:nvPicPr>
        <p:blipFill>
          <a:blip r:embed="rId3"/>
          <a:stretch>
            <a:fillRect/>
          </a:stretch>
        </p:blipFill>
        <p:spPr>
          <a:xfrm>
            <a:off x="847680" y="3724818"/>
            <a:ext cx="5162639" cy="1683058"/>
          </a:xfrm>
          <a:prstGeom prst="rect">
            <a:avLst/>
          </a:prstGeom>
          <a:ln>
            <a:solidFill>
              <a:schemeClr val="tx1"/>
            </a:solidFill>
          </a:ln>
        </p:spPr>
      </p:pic>
      <p:pic>
        <p:nvPicPr>
          <p:cNvPr id="11" name="Picture 10">
            <a:extLst>
              <a:ext uri="{FF2B5EF4-FFF2-40B4-BE49-F238E27FC236}">
                <a16:creationId xmlns:a16="http://schemas.microsoft.com/office/drawing/2014/main" id="{759015E7-28B5-0396-B2CC-EB3178445124}"/>
              </a:ext>
            </a:extLst>
          </p:cNvPr>
          <p:cNvPicPr>
            <a:picLocks noChangeAspect="1"/>
          </p:cNvPicPr>
          <p:nvPr/>
        </p:nvPicPr>
        <p:blipFill>
          <a:blip r:embed="rId4"/>
          <a:stretch>
            <a:fillRect/>
          </a:stretch>
        </p:blipFill>
        <p:spPr>
          <a:xfrm>
            <a:off x="615434" y="6393664"/>
            <a:ext cx="5627131" cy="1927526"/>
          </a:xfrm>
          <a:prstGeom prst="rect">
            <a:avLst/>
          </a:prstGeom>
          <a:ln>
            <a:solidFill>
              <a:schemeClr val="tx1"/>
            </a:solidFill>
          </a:ln>
        </p:spPr>
      </p:pic>
      <p:sp>
        <p:nvSpPr>
          <p:cNvPr id="2" name="Slide Number Placeholder 1">
            <a:extLst>
              <a:ext uri="{FF2B5EF4-FFF2-40B4-BE49-F238E27FC236}">
                <a16:creationId xmlns:a16="http://schemas.microsoft.com/office/drawing/2014/main" id="{9184A91F-FA31-E958-5892-1289CA9849A4}"/>
              </a:ext>
            </a:extLst>
          </p:cNvPr>
          <p:cNvSpPr>
            <a:spLocks noGrp="1"/>
          </p:cNvSpPr>
          <p:nvPr>
            <p:ph type="sldNum" sz="quarter" idx="12"/>
          </p:nvPr>
        </p:nvSpPr>
        <p:spPr/>
        <p:txBody>
          <a:bodyPr/>
          <a:lstStyle/>
          <a:p>
            <a:fld id="{A49C798E-A141-4728-B2C1-C020555BD9EF}" type="slidenum">
              <a:rPr lang="en-GB" smtClean="0"/>
              <a:t>94</a:t>
            </a:fld>
            <a:endParaRPr lang="en-GB"/>
          </a:p>
        </p:txBody>
      </p:sp>
    </p:spTree>
    <p:extLst>
      <p:ext uri="{BB962C8B-B14F-4D97-AF65-F5344CB8AC3E}">
        <p14:creationId xmlns:p14="http://schemas.microsoft.com/office/powerpoint/2010/main" val="21863018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245B902-1FD4-A969-12AA-8A811C8BA9C7}"/>
              </a:ext>
            </a:extLst>
          </p:cNvPr>
          <p:cNvSpPr txBox="1"/>
          <p:nvPr/>
        </p:nvSpPr>
        <p:spPr>
          <a:xfrm>
            <a:off x="139700" y="190500"/>
            <a:ext cx="6578600" cy="5665269"/>
          </a:xfrm>
          <a:prstGeom prst="rect">
            <a:avLst/>
          </a:prstGeom>
          <a:noFill/>
        </p:spPr>
        <p:txBody>
          <a:bodyPr wrap="square">
            <a:spAutoFit/>
          </a:bodyPr>
          <a:lstStyle/>
          <a:p>
            <a:pPr marL="95250" marR="28575">
              <a:lnSpc>
                <a:spcPct val="150000"/>
              </a:lnSpc>
              <a:spcBef>
                <a:spcPts val="2250"/>
              </a:spcBef>
              <a:spcAft>
                <a:spcPts val="225"/>
              </a:spcAft>
            </a:pPr>
            <a:r>
              <a:rPr lang="en-GB" sz="1200" b="1" dirty="0">
                <a:solidFill>
                  <a:srgbClr val="000000"/>
                </a:solidFill>
                <a:effectLst/>
                <a:ea typeface="Times New Roman" panose="02020603050405020304" pitchFamily="18" charset="0"/>
                <a:cs typeface="Times New Roman" panose="02020603050405020304" pitchFamily="18" charset="0"/>
              </a:rPr>
              <a:t>Q2. </a:t>
            </a:r>
            <a:r>
              <a:rPr lang="en-GB" sz="1200" dirty="0">
                <a:effectLst/>
                <a:ea typeface="Times New Roman" panose="02020603050405020304" pitchFamily="18" charset="0"/>
                <a:cs typeface="Times New Roman" panose="02020603050405020304" pitchFamily="18" charset="0"/>
              </a:rPr>
              <a:t>The diagram shows a ray of light travelling through a glass block.</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 </a:t>
            </a:r>
          </a:p>
          <a:p>
            <a:pPr>
              <a:lnSpc>
                <a:spcPct val="150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lvl="1">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     Complete the diagram to show what happens to the ray of light when it comes out of the glass.</a:t>
            </a:r>
          </a:p>
          <a:p>
            <a:pPr algn="r">
              <a:lnSpc>
                <a:spcPct val="150000"/>
              </a:lnSpc>
              <a:spcBef>
                <a:spcPts val="300"/>
              </a:spcBef>
              <a:spcAft>
                <a:spcPts val="800"/>
              </a:spcAft>
            </a:pPr>
            <a:r>
              <a:rPr lang="en-GB" sz="1200" b="1" dirty="0">
                <a:effectLst/>
                <a:ea typeface="Times New Roman" panose="02020603050405020304" pitchFamily="18" charset="0"/>
                <a:cs typeface="Times New Roman" panose="02020603050405020304" pitchFamily="18" charset="0"/>
              </a:rPr>
              <a:t>(2)</a:t>
            </a:r>
            <a:endParaRPr lang="en-GB" sz="1200" dirty="0">
              <a:effectLst/>
              <a:ea typeface="Times New Roman" panose="02020603050405020304" pitchFamily="18" charset="0"/>
              <a:cs typeface="Times New Roman" panose="02020603050405020304" pitchFamily="18" charset="0"/>
            </a:endParaRPr>
          </a:p>
          <a:p>
            <a:pPr lvl="1">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(b)     Explain why this happens to the ray of light. ......................................................................................................................................................................................................................................................................................................................</a:t>
            </a:r>
          </a:p>
          <a:p>
            <a:pPr algn="r">
              <a:lnSpc>
                <a:spcPct val="150000"/>
              </a:lnSpc>
              <a:spcBef>
                <a:spcPts val="300"/>
              </a:spcBef>
              <a:spcAft>
                <a:spcPts val="800"/>
              </a:spcAft>
            </a:pPr>
            <a:r>
              <a:rPr lang="en-GB" sz="1200" b="1" dirty="0">
                <a:effectLst/>
                <a:ea typeface="Times New Roman" panose="02020603050405020304" pitchFamily="18" charset="0"/>
                <a:cs typeface="Times New Roman" panose="02020603050405020304" pitchFamily="18" charset="0"/>
              </a:rPr>
              <a:t>(2)</a:t>
            </a:r>
            <a:endParaRPr lang="en-GB" sz="1200" dirty="0">
              <a:effectLst/>
              <a:ea typeface="Times New Roman" panose="02020603050405020304" pitchFamily="18" charset="0"/>
              <a:cs typeface="Times New Roman" panose="02020603050405020304" pitchFamily="18" charset="0"/>
            </a:endParaRPr>
          </a:p>
        </p:txBody>
      </p:sp>
      <p:pic>
        <p:nvPicPr>
          <p:cNvPr id="6" name="Picture 5" descr="A black and white image of a person walking on a string&#10;&#10;Description automatically generated">
            <a:extLst>
              <a:ext uri="{FF2B5EF4-FFF2-40B4-BE49-F238E27FC236}">
                <a16:creationId xmlns:a16="http://schemas.microsoft.com/office/drawing/2014/main" id="{1CC5CD27-37A7-44E1-A427-BDFA17B12D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635000"/>
            <a:ext cx="3835400" cy="2245112"/>
          </a:xfrm>
          <a:prstGeom prst="rect">
            <a:avLst/>
          </a:prstGeom>
          <a:noFill/>
          <a:ln>
            <a:noFill/>
          </a:ln>
        </p:spPr>
      </p:pic>
      <p:pic>
        <p:nvPicPr>
          <p:cNvPr id="8" name="Picture 7">
            <a:extLst>
              <a:ext uri="{FF2B5EF4-FFF2-40B4-BE49-F238E27FC236}">
                <a16:creationId xmlns:a16="http://schemas.microsoft.com/office/drawing/2014/main" id="{8F36CFCD-0640-35C9-0B98-8796BF7F1ACE}"/>
              </a:ext>
            </a:extLst>
          </p:cNvPr>
          <p:cNvPicPr>
            <a:picLocks noChangeAspect="1"/>
          </p:cNvPicPr>
          <p:nvPr/>
        </p:nvPicPr>
        <p:blipFill>
          <a:blip r:embed="rId3"/>
          <a:stretch>
            <a:fillRect/>
          </a:stretch>
        </p:blipFill>
        <p:spPr>
          <a:xfrm>
            <a:off x="930191" y="3121412"/>
            <a:ext cx="5419391" cy="1336288"/>
          </a:xfrm>
          <a:prstGeom prst="rect">
            <a:avLst/>
          </a:prstGeom>
          <a:ln>
            <a:solidFill>
              <a:schemeClr val="tx1"/>
            </a:solidFill>
          </a:ln>
        </p:spPr>
      </p:pic>
      <p:pic>
        <p:nvPicPr>
          <p:cNvPr id="10" name="Picture 9">
            <a:extLst>
              <a:ext uri="{FF2B5EF4-FFF2-40B4-BE49-F238E27FC236}">
                <a16:creationId xmlns:a16="http://schemas.microsoft.com/office/drawing/2014/main" id="{C1DBC6FE-7D40-942C-BA8F-B07AF7B84F91}"/>
              </a:ext>
            </a:extLst>
          </p:cNvPr>
          <p:cNvPicPr>
            <a:picLocks noChangeAspect="1"/>
          </p:cNvPicPr>
          <p:nvPr/>
        </p:nvPicPr>
        <p:blipFill>
          <a:blip r:embed="rId4"/>
          <a:stretch>
            <a:fillRect/>
          </a:stretch>
        </p:blipFill>
        <p:spPr>
          <a:xfrm>
            <a:off x="930191" y="4903214"/>
            <a:ext cx="5404562" cy="1776986"/>
          </a:xfrm>
          <a:prstGeom prst="rect">
            <a:avLst/>
          </a:prstGeom>
          <a:ln>
            <a:solidFill>
              <a:schemeClr val="tx1"/>
            </a:solidFill>
          </a:ln>
        </p:spPr>
      </p:pic>
      <p:sp>
        <p:nvSpPr>
          <p:cNvPr id="2" name="Slide Number Placeholder 1">
            <a:extLst>
              <a:ext uri="{FF2B5EF4-FFF2-40B4-BE49-F238E27FC236}">
                <a16:creationId xmlns:a16="http://schemas.microsoft.com/office/drawing/2014/main" id="{2531A841-AA33-D03F-8F28-66D5F0019A76}"/>
              </a:ext>
            </a:extLst>
          </p:cNvPr>
          <p:cNvSpPr>
            <a:spLocks noGrp="1"/>
          </p:cNvSpPr>
          <p:nvPr>
            <p:ph type="sldNum" sz="quarter" idx="12"/>
          </p:nvPr>
        </p:nvSpPr>
        <p:spPr/>
        <p:txBody>
          <a:bodyPr/>
          <a:lstStyle/>
          <a:p>
            <a:fld id="{A49C798E-A141-4728-B2C1-C020555BD9EF}" type="slidenum">
              <a:rPr lang="en-GB" smtClean="0"/>
              <a:t>95</a:t>
            </a:fld>
            <a:endParaRPr lang="en-GB"/>
          </a:p>
        </p:txBody>
      </p:sp>
    </p:spTree>
    <p:extLst>
      <p:ext uri="{BB962C8B-B14F-4D97-AF65-F5344CB8AC3E}">
        <p14:creationId xmlns:p14="http://schemas.microsoft.com/office/powerpoint/2010/main" val="20662303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 – Tier 2</a:t>
            </a:r>
          </a:p>
          <a:p>
            <a:pPr>
              <a:lnSpc>
                <a:spcPct val="150000"/>
              </a:lnSpc>
            </a:pPr>
            <a:r>
              <a:rPr lang="en-GB" sz="1200" b="1" dirty="0">
                <a:solidFill>
                  <a:schemeClr val="tx1"/>
                </a:solidFill>
                <a:effectLst/>
                <a:ea typeface="Times New Roman" panose="02020603050405020304" pitchFamily="18" charset="0"/>
                <a:cs typeface="Times New Roman" panose="02020603050405020304" pitchFamily="18" charset="0"/>
              </a:rPr>
              <a:t>Q1. </a:t>
            </a:r>
            <a:r>
              <a:rPr lang="en-GB" sz="1200" dirty="0">
                <a:solidFill>
                  <a:schemeClr val="tx1"/>
                </a:solidFill>
                <a:effectLst/>
                <a:ea typeface="Times New Roman" panose="02020603050405020304" pitchFamily="18" charset="0"/>
                <a:cs typeface="Times New Roman" panose="02020603050405020304" pitchFamily="18" charset="0"/>
              </a:rPr>
              <a:t>Explain fully why pregnant women should not normally have X-rays of the lower body.</a:t>
            </a:r>
          </a:p>
          <a:p>
            <a:pPr lvl="1">
              <a:lnSpc>
                <a:spcPct val="150000"/>
              </a:lnSpc>
            </a:pPr>
            <a:r>
              <a:rPr lang="en-GB" sz="1200" dirty="0">
                <a:solidFill>
                  <a:schemeClr val="tx1"/>
                </a:solidFill>
                <a:ea typeface="Times New Roman" panose="02020603050405020304" pitchFamily="18" charset="0"/>
                <a:cs typeface="Times New Roman" panose="02020603050405020304" pitchFamily="18" charset="0"/>
              </a:rPr>
              <a:t>.......................................................................................................................................................................................................................................................................................................................................................................................................................................................................................................................................................................................................................................................................................................................................................................................................</a:t>
            </a:r>
          </a:p>
          <a:p>
            <a:pPr lvl="1" algn="r">
              <a:lnSpc>
                <a:spcPct val="150000"/>
              </a:lnSpc>
            </a:pPr>
            <a:r>
              <a:rPr lang="en-GB" sz="1200" b="1" dirty="0">
                <a:solidFill>
                  <a:schemeClr val="tx1"/>
                </a:solidFill>
                <a:ea typeface="Times New Roman" panose="02020603050405020304" pitchFamily="18" charset="0"/>
                <a:cs typeface="Times New Roman" panose="02020603050405020304" pitchFamily="18" charset="0"/>
              </a:rPr>
              <a:t>(Total 4 marks)</a:t>
            </a:r>
          </a:p>
          <a:p>
            <a:pPr lvl="1" algn="r">
              <a:lnSpc>
                <a:spcPct val="150000"/>
              </a:lnSpc>
            </a:pPr>
            <a:endParaRPr lang="en-GB" sz="1200" b="1" dirty="0">
              <a:solidFill>
                <a:schemeClr val="tx1"/>
              </a:solidFill>
              <a:ea typeface="Times New Roman" panose="02020603050405020304" pitchFamily="18" charset="0"/>
              <a:cs typeface="Times New Roman" panose="02020603050405020304" pitchFamily="18" charset="0"/>
            </a:endParaRPr>
          </a:p>
          <a:p>
            <a:pPr>
              <a:lnSpc>
                <a:spcPct val="150000"/>
              </a:lnSpc>
            </a:pPr>
            <a:r>
              <a:rPr lang="en-GB" sz="1200" b="1" dirty="0">
                <a:solidFill>
                  <a:schemeClr val="tx1"/>
                </a:solidFill>
                <a:effectLst/>
                <a:ea typeface="Times New Roman" panose="02020603050405020304" pitchFamily="18" charset="0"/>
                <a:cs typeface="Times New Roman" panose="02020603050405020304" pitchFamily="18" charset="0"/>
              </a:rPr>
              <a:t>Q2.</a:t>
            </a:r>
            <a:endParaRPr lang="en-GB" sz="1200" dirty="0">
              <a:solidFill>
                <a:schemeClr val="tx1"/>
              </a:solidFill>
              <a:effectLst/>
              <a:ea typeface="Times New Roman" panose="02020603050405020304" pitchFamily="18" charset="0"/>
              <a:cs typeface="Times New Roman" panose="02020603050405020304" pitchFamily="18" charset="0"/>
            </a:endParaRPr>
          </a:p>
          <a:p>
            <a:pPr marL="228600" indent="-228600">
              <a:lnSpc>
                <a:spcPct val="150000"/>
              </a:lnSpc>
              <a:spcAft>
                <a:spcPts val="800"/>
              </a:spcAft>
              <a:buFont typeface="+mj-lt"/>
              <a:buAutoNum type="alphaLcParenR"/>
            </a:pPr>
            <a:r>
              <a:rPr lang="en-GB" sz="1200" dirty="0">
                <a:solidFill>
                  <a:schemeClr val="tx1"/>
                </a:solidFill>
                <a:effectLst/>
                <a:ea typeface="Times New Roman" panose="02020603050405020304" pitchFamily="18" charset="0"/>
                <a:cs typeface="Times New Roman" panose="02020603050405020304" pitchFamily="18" charset="0"/>
              </a:rPr>
              <a:t>The diagrams show rays of light. Each ray strikes a surface of a glass block.</a:t>
            </a:r>
          </a:p>
          <a:p>
            <a:pPr marL="685800" lvl="1" indent="-228600">
              <a:lnSpc>
                <a:spcPct val="150000"/>
              </a:lnSpc>
              <a:spcAft>
                <a:spcPts val="800"/>
              </a:spcAft>
              <a:buFont typeface="+mj-lt"/>
              <a:buAutoNum type="romanLcPeriod"/>
            </a:pPr>
            <a:endParaRPr lang="en-GB" sz="1200" dirty="0">
              <a:solidFill>
                <a:schemeClr val="tx1"/>
              </a:solidFill>
              <a:ea typeface="Times New Roman" panose="02020603050405020304" pitchFamily="18" charset="0"/>
              <a:cs typeface="Times New Roman" panose="02020603050405020304" pitchFamily="18" charset="0"/>
            </a:endParaRPr>
          </a:p>
          <a:p>
            <a:pPr marL="685800" lvl="1" indent="-228600">
              <a:lnSpc>
                <a:spcPct val="150000"/>
              </a:lnSpc>
              <a:spcAft>
                <a:spcPts val="800"/>
              </a:spcAft>
              <a:buFont typeface="+mj-lt"/>
              <a:buAutoNum type="romanLcPeriod"/>
            </a:pPr>
            <a:endParaRPr lang="en-GB" sz="1200" dirty="0">
              <a:solidFill>
                <a:schemeClr val="tx1"/>
              </a:solidFill>
              <a:effectLst/>
              <a:ea typeface="Times New Roman" panose="02020603050405020304" pitchFamily="18" charset="0"/>
              <a:cs typeface="Times New Roman" panose="02020603050405020304" pitchFamily="18" charset="0"/>
            </a:endParaRPr>
          </a:p>
          <a:p>
            <a:pPr marL="685800" lvl="1" indent="-228600">
              <a:lnSpc>
                <a:spcPct val="150000"/>
              </a:lnSpc>
              <a:spcAft>
                <a:spcPts val="800"/>
              </a:spcAft>
              <a:buFont typeface="+mj-lt"/>
              <a:buAutoNum type="romanLcPeriod"/>
            </a:pPr>
            <a:endParaRPr lang="en-GB" sz="1200" dirty="0">
              <a:solidFill>
                <a:schemeClr val="tx1"/>
              </a:solidFill>
              <a:ea typeface="Times New Roman" panose="02020603050405020304" pitchFamily="18" charset="0"/>
              <a:cs typeface="Times New Roman" panose="02020603050405020304" pitchFamily="18" charset="0"/>
            </a:endParaRPr>
          </a:p>
          <a:p>
            <a:pPr marL="685800" lvl="1" indent="-228600">
              <a:lnSpc>
                <a:spcPct val="150000"/>
              </a:lnSpc>
              <a:spcAft>
                <a:spcPts val="800"/>
              </a:spcAft>
              <a:buFont typeface="+mj-lt"/>
              <a:buAutoNum type="romanLcPeriod"/>
            </a:pPr>
            <a:endParaRPr lang="en-GB" sz="1200" dirty="0">
              <a:solidFill>
                <a:schemeClr val="tx1"/>
              </a:solidFill>
              <a:effectLst/>
              <a:ea typeface="Times New Roman" panose="02020603050405020304" pitchFamily="18" charset="0"/>
              <a:cs typeface="Times New Roman" panose="02020603050405020304" pitchFamily="18" charset="0"/>
            </a:endParaRPr>
          </a:p>
          <a:p>
            <a:pPr marL="685800" lvl="1" indent="-228600">
              <a:lnSpc>
                <a:spcPct val="150000"/>
              </a:lnSpc>
              <a:spcAft>
                <a:spcPts val="800"/>
              </a:spcAft>
              <a:buFont typeface="+mj-lt"/>
              <a:buAutoNum type="romanLcPeriod"/>
            </a:pPr>
            <a:endParaRPr lang="en-GB" sz="1200" dirty="0">
              <a:solidFill>
                <a:schemeClr val="tx1"/>
              </a:solidFill>
              <a:effectLst/>
              <a:ea typeface="Times New Roman" panose="02020603050405020304" pitchFamily="18" charset="0"/>
              <a:cs typeface="Times New Roman" panose="02020603050405020304" pitchFamily="18" charset="0"/>
            </a:endParaRPr>
          </a:p>
          <a:p>
            <a:pPr marL="685800" lvl="1" indent="-228600">
              <a:lnSpc>
                <a:spcPct val="150000"/>
              </a:lnSpc>
              <a:spcAft>
                <a:spcPts val="800"/>
              </a:spcAft>
              <a:buFont typeface="+mj-lt"/>
              <a:buAutoNum type="romanLcPeriod"/>
            </a:pPr>
            <a:endParaRPr lang="en-GB" sz="1200" dirty="0">
              <a:solidFill>
                <a:schemeClr val="tx1"/>
              </a:solidFill>
              <a:ea typeface="Times New Roman" panose="02020603050405020304" pitchFamily="18" charset="0"/>
              <a:cs typeface="Times New Roman" panose="02020603050405020304" pitchFamily="18" charset="0"/>
            </a:endParaRPr>
          </a:p>
          <a:p>
            <a:pPr marL="685800" lvl="1" indent="-228600">
              <a:lnSpc>
                <a:spcPct val="150000"/>
              </a:lnSpc>
              <a:spcAft>
                <a:spcPts val="800"/>
              </a:spcAft>
              <a:buFont typeface="+mj-lt"/>
              <a:buAutoNum type="romanLcPeriod"/>
            </a:pPr>
            <a:endParaRPr lang="en-GB" sz="1200" dirty="0">
              <a:solidFill>
                <a:schemeClr val="tx1"/>
              </a:solidFill>
              <a:effectLst/>
              <a:ea typeface="Times New Roman" panose="02020603050405020304" pitchFamily="18" charset="0"/>
              <a:cs typeface="Times New Roman" panose="02020603050405020304" pitchFamily="18" charset="0"/>
            </a:endParaRPr>
          </a:p>
          <a:p>
            <a:pPr marL="742950" lvl="1" indent="-285750">
              <a:lnSpc>
                <a:spcPct val="150000"/>
              </a:lnSpc>
              <a:spcAft>
                <a:spcPts val="800"/>
              </a:spcAft>
              <a:buFont typeface="+mj-lt"/>
              <a:buAutoNum type="romanLcPeriod"/>
            </a:pPr>
            <a:r>
              <a:rPr lang="en-GB" sz="1200" dirty="0">
                <a:solidFill>
                  <a:schemeClr val="tx1"/>
                </a:solidFill>
                <a:effectLst/>
                <a:ea typeface="Times New Roman" panose="02020603050405020304" pitchFamily="18" charset="0"/>
                <a:cs typeface="Times New Roman" panose="02020603050405020304" pitchFamily="18" charset="0"/>
              </a:rPr>
              <a:t>On the diagram draw the path of each ray through the glass block and out into the air again.</a:t>
            </a:r>
          </a:p>
          <a:p>
            <a:pPr marL="742950" lvl="1" indent="-285750">
              <a:lnSpc>
                <a:spcPct val="150000"/>
              </a:lnSpc>
              <a:spcAft>
                <a:spcPts val="800"/>
              </a:spcAft>
              <a:buFont typeface="+mj-lt"/>
              <a:buAutoNum type="romanLcPeriod"/>
            </a:pPr>
            <a:r>
              <a:rPr lang="en-GB" sz="1200" dirty="0">
                <a:solidFill>
                  <a:schemeClr val="tx1"/>
                </a:solidFill>
                <a:effectLst/>
                <a:ea typeface="Times New Roman" panose="02020603050405020304" pitchFamily="18" charset="0"/>
                <a:cs typeface="Times New Roman" panose="02020603050405020304" pitchFamily="18" charset="0"/>
              </a:rPr>
              <a:t>Label another angle on the diagram which is equal to the angle marked </a:t>
            </a:r>
            <a:r>
              <a:rPr lang="en-GB" sz="1200" b="1" dirty="0">
                <a:solidFill>
                  <a:schemeClr val="tx1"/>
                </a:solidFill>
                <a:effectLst/>
                <a:ea typeface="Times New Roman" panose="02020603050405020304" pitchFamily="18" charset="0"/>
                <a:cs typeface="Times New Roman" panose="02020603050405020304" pitchFamily="18" charset="0"/>
              </a:rPr>
              <a:t>X</a:t>
            </a:r>
            <a:r>
              <a:rPr lang="en-GB" sz="1200" dirty="0">
                <a:solidFill>
                  <a:schemeClr val="tx1"/>
                </a:solidFill>
                <a:effectLst/>
                <a:ea typeface="Times New Roman" panose="02020603050405020304" pitchFamily="18" charset="0"/>
                <a:cs typeface="Times New Roman" panose="02020603050405020304" pitchFamily="18" charset="0"/>
              </a:rPr>
              <a:t>. Label this angle </a:t>
            </a:r>
            <a:r>
              <a:rPr lang="en-GB" sz="1200" b="1" dirty="0">
                <a:solidFill>
                  <a:schemeClr val="tx1"/>
                </a:solidFill>
                <a:effectLst/>
                <a:ea typeface="Times New Roman" panose="02020603050405020304" pitchFamily="18" charset="0"/>
                <a:cs typeface="Times New Roman" panose="02020603050405020304" pitchFamily="18" charset="0"/>
              </a:rPr>
              <a:t>Y</a:t>
            </a:r>
            <a:r>
              <a:rPr lang="en-GB" sz="1200" dirty="0">
                <a:solidFill>
                  <a:schemeClr val="tx1"/>
                </a:solidFill>
                <a:effectLst/>
                <a:ea typeface="Times New Roman" panose="02020603050405020304" pitchFamily="18" charset="0"/>
                <a:cs typeface="Times New Roman" panose="02020603050405020304" pitchFamily="18" charset="0"/>
              </a:rPr>
              <a:t>.</a:t>
            </a: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(4)</a:t>
            </a:r>
          </a:p>
          <a:p>
            <a:pPr>
              <a:lnSpc>
                <a:spcPct val="150000"/>
              </a:lnSpc>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pic>
        <p:nvPicPr>
          <p:cNvPr id="2" name="Picture 1" descr="A black background with a white x&#10;&#10;Description automatically generated">
            <a:extLst>
              <a:ext uri="{FF2B5EF4-FFF2-40B4-BE49-F238E27FC236}">
                <a16:creationId xmlns:a16="http://schemas.microsoft.com/office/drawing/2014/main" id="{8F8842C4-01D1-5F0B-7D7E-E46C73ED7F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7923" y="3530600"/>
            <a:ext cx="4542154" cy="2336800"/>
          </a:xfrm>
          <a:prstGeom prst="rect">
            <a:avLst/>
          </a:prstGeom>
          <a:noFill/>
          <a:ln>
            <a:noFill/>
          </a:ln>
        </p:spPr>
      </p:pic>
      <p:pic>
        <p:nvPicPr>
          <p:cNvPr id="5" name="Picture 4">
            <a:extLst>
              <a:ext uri="{FF2B5EF4-FFF2-40B4-BE49-F238E27FC236}">
                <a16:creationId xmlns:a16="http://schemas.microsoft.com/office/drawing/2014/main" id="{AF79862E-BA60-4F59-6A04-39A66EFCE196}"/>
              </a:ext>
            </a:extLst>
          </p:cNvPr>
          <p:cNvPicPr>
            <a:picLocks noChangeAspect="1"/>
          </p:cNvPicPr>
          <p:nvPr/>
        </p:nvPicPr>
        <p:blipFill>
          <a:blip r:embed="rId3"/>
          <a:stretch>
            <a:fillRect/>
          </a:stretch>
        </p:blipFill>
        <p:spPr>
          <a:xfrm>
            <a:off x="576205" y="885787"/>
            <a:ext cx="5705590" cy="1853305"/>
          </a:xfrm>
          <a:prstGeom prst="rect">
            <a:avLst/>
          </a:prstGeom>
          <a:ln>
            <a:solidFill>
              <a:schemeClr val="tx1"/>
            </a:solidFill>
          </a:ln>
        </p:spPr>
      </p:pic>
      <p:pic>
        <p:nvPicPr>
          <p:cNvPr id="7" name="Picture 6">
            <a:extLst>
              <a:ext uri="{FF2B5EF4-FFF2-40B4-BE49-F238E27FC236}">
                <a16:creationId xmlns:a16="http://schemas.microsoft.com/office/drawing/2014/main" id="{DC940E65-8A0F-D7C7-98C4-2F92B8D6353F}"/>
              </a:ext>
            </a:extLst>
          </p:cNvPr>
          <p:cNvPicPr>
            <a:picLocks noChangeAspect="1"/>
          </p:cNvPicPr>
          <p:nvPr/>
        </p:nvPicPr>
        <p:blipFill>
          <a:blip r:embed="rId4"/>
          <a:stretch>
            <a:fillRect/>
          </a:stretch>
        </p:blipFill>
        <p:spPr>
          <a:xfrm>
            <a:off x="576205" y="6137278"/>
            <a:ext cx="5908466" cy="2088252"/>
          </a:xfrm>
          <a:prstGeom prst="rect">
            <a:avLst/>
          </a:prstGeom>
          <a:ln>
            <a:solidFill>
              <a:schemeClr val="tx1"/>
            </a:solidFill>
          </a:ln>
        </p:spPr>
      </p:pic>
      <p:sp>
        <p:nvSpPr>
          <p:cNvPr id="3" name="Slide Number Placeholder 2">
            <a:extLst>
              <a:ext uri="{FF2B5EF4-FFF2-40B4-BE49-F238E27FC236}">
                <a16:creationId xmlns:a16="http://schemas.microsoft.com/office/drawing/2014/main" id="{4DD5ED4C-3699-2ADD-1817-8BB99D8D7F3F}"/>
              </a:ext>
            </a:extLst>
          </p:cNvPr>
          <p:cNvSpPr>
            <a:spLocks noGrp="1"/>
          </p:cNvSpPr>
          <p:nvPr>
            <p:ph type="sldNum" sz="quarter" idx="12"/>
          </p:nvPr>
        </p:nvSpPr>
        <p:spPr/>
        <p:txBody>
          <a:bodyPr/>
          <a:lstStyle/>
          <a:p>
            <a:fld id="{A49C798E-A141-4728-B2C1-C020555BD9EF}" type="slidenum">
              <a:rPr lang="en-GB" smtClean="0"/>
              <a:t>96</a:t>
            </a:fld>
            <a:endParaRPr lang="en-GB"/>
          </a:p>
        </p:txBody>
      </p:sp>
    </p:spTree>
    <p:extLst>
      <p:ext uri="{BB962C8B-B14F-4D97-AF65-F5344CB8AC3E}">
        <p14:creationId xmlns:p14="http://schemas.microsoft.com/office/powerpoint/2010/main" val="16928582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Bef>
                <a:spcPts val="3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(b)     The diagrams show two beakers. Both beakers have a drawing pin inside as shown.</a:t>
            </a: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 </a:t>
            </a:r>
          </a:p>
          <a:p>
            <a:pPr>
              <a:lnSpc>
                <a:spcPct val="150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The first beaker is empty. The eye cannot see the drawing pin.</a:t>
            </a:r>
            <a:br>
              <a:rPr lang="en-GB" sz="1200" dirty="0">
                <a:solidFill>
                  <a:schemeClr val="tx1"/>
                </a:solidFill>
                <a:effectLst/>
                <a:ea typeface="Times New Roman" panose="02020603050405020304" pitchFamily="18" charset="0"/>
                <a:cs typeface="Times New Roman" panose="02020603050405020304" pitchFamily="18" charset="0"/>
              </a:rPr>
            </a:br>
            <a:r>
              <a:rPr lang="en-GB" sz="1200" dirty="0">
                <a:solidFill>
                  <a:schemeClr val="tx1"/>
                </a:solidFill>
                <a:effectLst/>
                <a:ea typeface="Times New Roman" panose="02020603050405020304" pitchFamily="18" charset="0"/>
                <a:cs typeface="Times New Roman" panose="02020603050405020304" pitchFamily="18" charset="0"/>
              </a:rPr>
              <a:t>The second beaker is full of water and the eye can see the drawing pin.</a:t>
            </a: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Explain how the eye is able to see the drawing pin in the second beaker. You may add to the diagram if it helps your answer.</a:t>
            </a:r>
          </a:p>
          <a:p>
            <a:pPr>
              <a:lnSpc>
                <a:spcPct val="150000"/>
              </a:lnSpc>
              <a:spcBef>
                <a:spcPts val="1200"/>
              </a:spcBef>
              <a:spcAft>
                <a:spcPts val="800"/>
              </a:spcAft>
            </a:pPr>
            <a:r>
              <a:rPr lang="en-GB" sz="1200" dirty="0">
                <a:solidFill>
                  <a:schemeClr val="tx1"/>
                </a:solidFill>
                <a:ea typeface="Times New Roman" panose="02020603050405020304" pitchFamily="18" charset="0"/>
                <a:cs typeface="Times New Roman" panose="02020603050405020304" pitchFamily="18" charset="0"/>
              </a:rPr>
              <a:t>............................................................................................................................................................................................................................................................................................................................................................................................................................................................................................................................................................................................................................................................................................</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(3)</a:t>
            </a:r>
            <a:endParaRPr lang="en-GB" sz="1200" dirty="0">
              <a:solidFill>
                <a:schemeClr val="tx1"/>
              </a:solidFill>
              <a:effectLst/>
              <a:ea typeface="Times New Roman" panose="02020603050405020304" pitchFamily="18" charset="0"/>
              <a:cs typeface="Times New Roman" panose="02020603050405020304" pitchFamily="18" charset="0"/>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177E958B-B3F4-A994-F304-4D8611D5DA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775" y="717550"/>
            <a:ext cx="5124450" cy="2607816"/>
          </a:xfrm>
          <a:prstGeom prst="rect">
            <a:avLst/>
          </a:prstGeom>
          <a:noFill/>
          <a:ln>
            <a:noFill/>
          </a:ln>
        </p:spPr>
      </p:pic>
      <p:pic>
        <p:nvPicPr>
          <p:cNvPr id="5" name="Picture 4">
            <a:extLst>
              <a:ext uri="{FF2B5EF4-FFF2-40B4-BE49-F238E27FC236}">
                <a16:creationId xmlns:a16="http://schemas.microsoft.com/office/drawing/2014/main" id="{66D793B8-3B07-9BBF-7A9A-9D2689C6B07C}"/>
              </a:ext>
            </a:extLst>
          </p:cNvPr>
          <p:cNvPicPr>
            <a:picLocks noChangeAspect="1"/>
          </p:cNvPicPr>
          <p:nvPr/>
        </p:nvPicPr>
        <p:blipFill>
          <a:blip r:embed="rId3"/>
          <a:stretch>
            <a:fillRect/>
          </a:stretch>
        </p:blipFill>
        <p:spPr>
          <a:xfrm>
            <a:off x="474511" y="5586842"/>
            <a:ext cx="5908978" cy="1077055"/>
          </a:xfrm>
          <a:prstGeom prst="rect">
            <a:avLst/>
          </a:prstGeom>
          <a:ln>
            <a:solidFill>
              <a:schemeClr val="tx1"/>
            </a:solidFill>
          </a:ln>
        </p:spPr>
      </p:pic>
      <p:sp>
        <p:nvSpPr>
          <p:cNvPr id="3" name="Slide Number Placeholder 2">
            <a:extLst>
              <a:ext uri="{FF2B5EF4-FFF2-40B4-BE49-F238E27FC236}">
                <a16:creationId xmlns:a16="http://schemas.microsoft.com/office/drawing/2014/main" id="{6E60DE48-E995-1E0E-021B-2D9C1F704A26}"/>
              </a:ext>
            </a:extLst>
          </p:cNvPr>
          <p:cNvSpPr>
            <a:spLocks noGrp="1"/>
          </p:cNvSpPr>
          <p:nvPr>
            <p:ph type="sldNum" sz="quarter" idx="12"/>
          </p:nvPr>
        </p:nvSpPr>
        <p:spPr/>
        <p:txBody>
          <a:bodyPr/>
          <a:lstStyle/>
          <a:p>
            <a:fld id="{A49C798E-A141-4728-B2C1-C020555BD9EF}" type="slidenum">
              <a:rPr lang="en-GB" smtClean="0"/>
              <a:t>97</a:t>
            </a:fld>
            <a:endParaRPr lang="en-GB"/>
          </a:p>
        </p:txBody>
      </p:sp>
    </p:spTree>
    <p:extLst>
      <p:ext uri="{BB962C8B-B14F-4D97-AF65-F5344CB8AC3E}">
        <p14:creationId xmlns:p14="http://schemas.microsoft.com/office/powerpoint/2010/main" val="26383520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 – Tier 3</a:t>
            </a:r>
          </a:p>
          <a:p>
            <a:pPr marL="95250" marR="28575">
              <a:lnSpc>
                <a:spcPct val="150000"/>
              </a:lnSpc>
              <a:spcBef>
                <a:spcPts val="2250"/>
              </a:spcBef>
              <a:spcAft>
                <a:spcPts val="225"/>
              </a:spcAft>
            </a:pPr>
            <a:r>
              <a:rPr lang="en-GB" sz="1200" b="1" dirty="0">
                <a:solidFill>
                  <a:schemeClr val="tx1"/>
                </a:solidFill>
                <a:effectLst/>
                <a:ea typeface="Times New Roman" panose="02020603050405020304" pitchFamily="18" charset="0"/>
                <a:cs typeface="Times New Roman" panose="02020603050405020304" pitchFamily="18" charset="0"/>
              </a:rPr>
              <a:t>Q1. Figure 2</a:t>
            </a:r>
            <a:r>
              <a:rPr lang="en-GB" sz="1200" dirty="0">
                <a:solidFill>
                  <a:schemeClr val="tx1"/>
                </a:solidFill>
                <a:effectLst/>
                <a:ea typeface="Times New Roman" panose="02020603050405020304" pitchFamily="18" charset="0"/>
                <a:cs typeface="Times New Roman" panose="02020603050405020304" pitchFamily="18" charset="0"/>
              </a:rPr>
              <a:t> shows X-rays and gamma rays being used for medical imaging.</a:t>
            </a:r>
          </a:p>
          <a:p>
            <a:pPr algn="ctr">
              <a:lnSpc>
                <a:spcPct val="150000"/>
              </a:lnSpc>
              <a:spcBef>
                <a:spcPts val="1200"/>
              </a:spcBef>
              <a:spcAft>
                <a:spcPts val="800"/>
              </a:spcAft>
            </a:pPr>
            <a:endParaRPr lang="en-GB" sz="1200" b="1" dirty="0">
              <a:solidFill>
                <a:schemeClr val="tx1"/>
              </a:solidFill>
              <a:effectLst/>
              <a:ea typeface="Times New Roman" panose="02020603050405020304" pitchFamily="18" charset="0"/>
              <a:cs typeface="Times New Roman" panose="02020603050405020304" pitchFamily="18" charset="0"/>
            </a:endParaRPr>
          </a:p>
          <a:p>
            <a:pPr algn="ctr">
              <a:lnSpc>
                <a:spcPct val="150000"/>
              </a:lnSpc>
              <a:spcBef>
                <a:spcPts val="1200"/>
              </a:spcBef>
              <a:spcAft>
                <a:spcPts val="800"/>
              </a:spcAft>
            </a:pPr>
            <a:endParaRPr lang="en-GB" sz="1200" b="1" dirty="0">
              <a:solidFill>
                <a:schemeClr val="tx1"/>
              </a:solidFill>
              <a:ea typeface="Times New Roman" panose="02020603050405020304" pitchFamily="18" charset="0"/>
              <a:cs typeface="Times New Roman" panose="02020603050405020304" pitchFamily="18" charset="0"/>
            </a:endParaRPr>
          </a:p>
          <a:p>
            <a:pPr algn="ctr">
              <a:lnSpc>
                <a:spcPct val="150000"/>
              </a:lnSpc>
              <a:spcBef>
                <a:spcPts val="12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 </a:t>
            </a:r>
          </a:p>
          <a:p>
            <a:pPr algn="ctr">
              <a:lnSpc>
                <a:spcPct val="150000"/>
              </a:lnSpc>
              <a:spcBef>
                <a:spcPts val="1200"/>
              </a:spcBef>
              <a:spcAft>
                <a:spcPts val="800"/>
              </a:spcAft>
            </a:pPr>
            <a:endParaRPr lang="en-GB" sz="1200" b="1" dirty="0">
              <a:solidFill>
                <a:schemeClr val="tx1"/>
              </a:solidFill>
              <a:ea typeface="Times New Roman" panose="02020603050405020304" pitchFamily="18" charset="0"/>
              <a:cs typeface="Times New Roman" panose="02020603050405020304" pitchFamily="18" charset="0"/>
            </a:endParaRPr>
          </a:p>
          <a:p>
            <a:pPr algn="ctr">
              <a:lnSpc>
                <a:spcPct val="150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To use X-rays for medical imaging, a machine produces a very brief burst of X-rays. To use gamma rays for medical imaging, a radioactive isotope is injected into the patient’s blood. The isotope is circulated around the body in the blood. The isotope emits gamma rays.</a:t>
            </a: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Compare the potential risks to a patient of using X-rays and gamma rays for medical imaging.</a:t>
            </a:r>
          </a:p>
          <a:p>
            <a:pPr>
              <a:lnSpc>
                <a:spcPct val="150000"/>
              </a:lnSpc>
              <a:spcBef>
                <a:spcPts val="1200"/>
              </a:spcBef>
              <a:spcAft>
                <a:spcPts val="800"/>
              </a:spcAft>
            </a:pPr>
            <a:r>
              <a:rPr lang="en-GB" sz="1200" dirty="0">
                <a:solidFill>
                  <a:schemeClr val="tx1"/>
                </a:solidFill>
              </a:rPr>
              <a:t>.............................................................................................................................................................................................................................................................................................................................................................................................................................................................................................................................................................................................................................................................................................................................................................................................................................................................................................................................................................................................................................................................................................................................................................................................................................................................................................................................................................................................................................................................................................................................................................................................................................................................................................................................................................................................................................................................................................................</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(4)</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pic>
        <p:nvPicPr>
          <p:cNvPr id="2" name="Picture 1" descr="A person in a white coat and a person in a white robe&#10;&#10;Description automatically generated">
            <a:extLst>
              <a:ext uri="{FF2B5EF4-FFF2-40B4-BE49-F238E27FC236}">
                <a16:creationId xmlns:a16="http://schemas.microsoft.com/office/drawing/2014/main" id="{E5E58CF7-F0CE-2634-35D8-2B5DAF70B3C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65125" y="1485899"/>
            <a:ext cx="6127750" cy="2303443"/>
          </a:xfrm>
          <a:prstGeom prst="rect">
            <a:avLst/>
          </a:prstGeom>
          <a:noFill/>
          <a:ln>
            <a:noFill/>
          </a:ln>
        </p:spPr>
      </p:pic>
      <p:sp>
        <p:nvSpPr>
          <p:cNvPr id="3" name="TextBox 2">
            <a:extLst>
              <a:ext uri="{FF2B5EF4-FFF2-40B4-BE49-F238E27FC236}">
                <a16:creationId xmlns:a16="http://schemas.microsoft.com/office/drawing/2014/main" id="{6BCF49BB-E058-CFE2-2785-F91C2709AD0A}"/>
              </a:ext>
            </a:extLst>
          </p:cNvPr>
          <p:cNvSpPr txBox="1"/>
          <p:nvPr/>
        </p:nvSpPr>
        <p:spPr>
          <a:xfrm>
            <a:off x="3081853" y="1208900"/>
            <a:ext cx="694293" cy="276999"/>
          </a:xfrm>
          <a:prstGeom prst="rect">
            <a:avLst/>
          </a:prstGeom>
          <a:noFill/>
        </p:spPr>
        <p:txBody>
          <a:bodyPr wrap="none" rtlCol="0">
            <a:spAutoFit/>
          </a:bodyPr>
          <a:lstStyle/>
          <a:p>
            <a:r>
              <a:rPr lang="en-GB" sz="1200" b="1" dirty="0"/>
              <a:t>Figure 2</a:t>
            </a:r>
          </a:p>
        </p:txBody>
      </p:sp>
      <p:pic>
        <p:nvPicPr>
          <p:cNvPr id="6" name="Picture 5">
            <a:extLst>
              <a:ext uri="{FF2B5EF4-FFF2-40B4-BE49-F238E27FC236}">
                <a16:creationId xmlns:a16="http://schemas.microsoft.com/office/drawing/2014/main" id="{DC23EDD7-3D47-FF74-BE80-6E6FF5D489E1}"/>
              </a:ext>
            </a:extLst>
          </p:cNvPr>
          <p:cNvPicPr>
            <a:picLocks noChangeAspect="1"/>
          </p:cNvPicPr>
          <p:nvPr/>
        </p:nvPicPr>
        <p:blipFill>
          <a:blip r:embed="rId4"/>
          <a:stretch>
            <a:fillRect/>
          </a:stretch>
        </p:blipFill>
        <p:spPr>
          <a:xfrm>
            <a:off x="365125" y="5829265"/>
            <a:ext cx="5993593" cy="1828836"/>
          </a:xfrm>
          <a:prstGeom prst="rect">
            <a:avLst/>
          </a:prstGeom>
          <a:ln>
            <a:solidFill>
              <a:schemeClr val="tx1"/>
            </a:solidFill>
          </a:ln>
        </p:spPr>
      </p:pic>
      <p:sp>
        <p:nvSpPr>
          <p:cNvPr id="5" name="Slide Number Placeholder 4">
            <a:extLst>
              <a:ext uri="{FF2B5EF4-FFF2-40B4-BE49-F238E27FC236}">
                <a16:creationId xmlns:a16="http://schemas.microsoft.com/office/drawing/2014/main" id="{60F90DBA-E96F-5E22-D1EC-982415CCAC86}"/>
              </a:ext>
            </a:extLst>
          </p:cNvPr>
          <p:cNvSpPr>
            <a:spLocks noGrp="1"/>
          </p:cNvSpPr>
          <p:nvPr>
            <p:ph type="sldNum" sz="quarter" idx="12"/>
          </p:nvPr>
        </p:nvSpPr>
        <p:spPr/>
        <p:txBody>
          <a:bodyPr/>
          <a:lstStyle/>
          <a:p>
            <a:fld id="{A49C798E-A141-4728-B2C1-C020555BD9EF}" type="slidenum">
              <a:rPr lang="en-GB" smtClean="0"/>
              <a:t>98</a:t>
            </a:fld>
            <a:endParaRPr lang="en-GB"/>
          </a:p>
        </p:txBody>
      </p:sp>
    </p:spTree>
    <p:extLst>
      <p:ext uri="{BB962C8B-B14F-4D97-AF65-F5344CB8AC3E}">
        <p14:creationId xmlns:p14="http://schemas.microsoft.com/office/powerpoint/2010/main" val="19295293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 – Tier 3</a:t>
            </a:r>
          </a:p>
          <a:p>
            <a:pPr marL="95250" marR="28575">
              <a:lnSpc>
                <a:spcPct val="150000"/>
              </a:lnSpc>
              <a:spcBef>
                <a:spcPts val="2250"/>
              </a:spcBef>
              <a:spcAft>
                <a:spcPts val="225"/>
              </a:spcAft>
            </a:pPr>
            <a:r>
              <a:rPr lang="en-GB" sz="1200" b="1" dirty="0">
                <a:solidFill>
                  <a:schemeClr val="tx1"/>
                </a:solidFill>
                <a:effectLst/>
                <a:ea typeface="Times New Roman" panose="02020603050405020304" pitchFamily="18" charset="0"/>
                <a:cs typeface="Times New Roman" panose="02020603050405020304" pitchFamily="18" charset="0"/>
              </a:rPr>
              <a:t>Q2. </a:t>
            </a:r>
            <a:r>
              <a:rPr lang="en-GB" sz="1200" dirty="0">
                <a:solidFill>
                  <a:schemeClr val="tx1"/>
                </a:solidFill>
                <a:effectLst/>
                <a:ea typeface="Times New Roman" panose="02020603050405020304" pitchFamily="18" charset="0"/>
                <a:cs typeface="Times New Roman" panose="02020603050405020304" pitchFamily="18" charset="0"/>
              </a:rPr>
              <a:t>X-rays form part of the electromagnetic spectrum. Radiographers use X-rays to produce images of bones inside the body.</a:t>
            </a:r>
          </a:p>
          <a:p>
            <a:pPr marL="685800" lvl="1" indent="-228600">
              <a:lnSpc>
                <a:spcPct val="150000"/>
              </a:lnSpc>
              <a:spcBef>
                <a:spcPts val="1200"/>
              </a:spcBef>
              <a:spcAft>
                <a:spcPts val="800"/>
              </a:spcAft>
              <a:buFont typeface="+mj-lt"/>
              <a:buAutoNum type="alphaLcParenR"/>
            </a:pPr>
            <a:r>
              <a:rPr lang="en-GB" sz="1200" dirty="0">
                <a:solidFill>
                  <a:schemeClr val="tx1"/>
                </a:solidFill>
                <a:effectLst/>
                <a:ea typeface="Times New Roman" panose="02020603050405020304" pitchFamily="18" charset="0"/>
                <a:cs typeface="Times New Roman" panose="02020603050405020304" pitchFamily="18" charset="0"/>
              </a:rPr>
              <a:t>Explain why X-rays can be used to produce images of the bones inside the body.</a:t>
            </a:r>
          </a:p>
          <a:p>
            <a:pPr>
              <a:lnSpc>
                <a:spcPct val="150000"/>
              </a:lnSpc>
              <a:spcBef>
                <a:spcPts val="1200"/>
              </a:spcBef>
              <a:spcAft>
                <a:spcPts val="800"/>
              </a:spcAft>
            </a:pPr>
            <a:r>
              <a:rPr lang="en-GB" sz="1200" dirty="0">
                <a:solidFill>
                  <a:schemeClr val="tx1"/>
                </a:solidFill>
              </a:rPr>
              <a:t>.....................................................................................................................................................................................................................................................................................................................................................................................................................................................................................................................</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(2)</a:t>
            </a:r>
            <a:endParaRPr lang="en-GB"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685800" lvl="1" indent="-228600">
              <a:lnSpc>
                <a:spcPct val="150000"/>
              </a:lnSpc>
              <a:spcBef>
                <a:spcPts val="300"/>
              </a:spcBef>
              <a:spcAft>
                <a:spcPts val="800"/>
              </a:spcAft>
              <a:buFont typeface="+mj-lt"/>
              <a:buAutoNum type="alphaLcParenR" startAt="2"/>
            </a:pPr>
            <a:r>
              <a:rPr lang="en-GB" sz="1200" dirty="0">
                <a:solidFill>
                  <a:schemeClr val="tx1"/>
                </a:solidFill>
                <a:effectLst/>
                <a:ea typeface="Times New Roman" panose="02020603050405020304" pitchFamily="18" charset="0"/>
                <a:cs typeface="Times New Roman" panose="02020603050405020304" pitchFamily="18" charset="0"/>
              </a:rPr>
              <a:t>The table below shows the effect of exposure to different doses of radiation.</a:t>
            </a:r>
          </a:p>
          <a:p>
            <a:pPr marL="685800" lvl="1" indent="-228600">
              <a:lnSpc>
                <a:spcPct val="150000"/>
              </a:lnSpc>
              <a:spcBef>
                <a:spcPts val="300"/>
              </a:spcBef>
              <a:spcAft>
                <a:spcPts val="800"/>
              </a:spcAft>
              <a:buFont typeface="+mj-lt"/>
              <a:buAutoNum type="alphaLcParenR" startAt="2"/>
            </a:pPr>
            <a:endParaRPr lang="en-GB" sz="1200" dirty="0">
              <a:solidFill>
                <a:schemeClr val="tx1"/>
              </a:solidFill>
              <a:ea typeface="Times New Roman" panose="02020603050405020304" pitchFamily="18" charset="0"/>
              <a:cs typeface="Times New Roman" panose="02020603050405020304" pitchFamily="18" charset="0"/>
            </a:endParaRPr>
          </a:p>
          <a:p>
            <a:pPr marL="685800" lvl="1" indent="-228600">
              <a:lnSpc>
                <a:spcPct val="150000"/>
              </a:lnSpc>
              <a:spcBef>
                <a:spcPts val="300"/>
              </a:spcBef>
              <a:spcAft>
                <a:spcPts val="800"/>
              </a:spcAft>
              <a:buFont typeface="+mj-lt"/>
              <a:buAutoNum type="alphaLcParenR" startAt="2"/>
            </a:pPr>
            <a:endParaRPr lang="en-GB" sz="1200" dirty="0">
              <a:solidFill>
                <a:schemeClr val="tx1"/>
              </a:solidFill>
              <a:effectLst/>
              <a:ea typeface="Times New Roman" panose="02020603050405020304" pitchFamily="18" charset="0"/>
              <a:cs typeface="Times New Roman" panose="02020603050405020304" pitchFamily="18" charset="0"/>
            </a:endParaRPr>
          </a:p>
          <a:p>
            <a:pPr marL="685800" lvl="1" indent="-228600">
              <a:lnSpc>
                <a:spcPct val="150000"/>
              </a:lnSpc>
              <a:spcBef>
                <a:spcPts val="300"/>
              </a:spcBef>
              <a:spcAft>
                <a:spcPts val="800"/>
              </a:spcAft>
              <a:buFont typeface="+mj-lt"/>
              <a:buAutoNum type="alphaLcParenR" startAt="2"/>
            </a:pPr>
            <a:endParaRPr lang="en-GB" sz="1200" dirty="0">
              <a:solidFill>
                <a:schemeClr val="tx1"/>
              </a:solidFill>
              <a:ea typeface="Times New Roman" panose="02020603050405020304" pitchFamily="18" charset="0"/>
              <a:cs typeface="Times New Roman" panose="02020603050405020304" pitchFamily="18" charset="0"/>
            </a:endParaRPr>
          </a:p>
          <a:p>
            <a:pPr lvl="1">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During an X-ray a person receives a dose of 0.5 mSv. The radiographer takes many X-ray images each day.</a:t>
            </a:r>
          </a:p>
          <a:p>
            <a:pPr lvl="1">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Explain why the radiographer stands behind a protective screen when taking an X-ray image.</a:t>
            </a:r>
          </a:p>
          <a:p>
            <a:pPr>
              <a:lnSpc>
                <a:spcPct val="150000"/>
              </a:lnSpc>
              <a:spcBef>
                <a:spcPts val="300"/>
              </a:spcBef>
              <a:spcAft>
                <a:spcPts val="800"/>
              </a:spcAft>
            </a:pPr>
            <a:r>
              <a:rPr lang="en-GB" sz="1200" dirty="0">
                <a:solidFill>
                  <a:schemeClr val="tx1"/>
                </a:solidFill>
              </a:rPr>
              <a:t>..........................................................................................................................................................................................................................................................................................................................................................................................................................................................................................................................................................................................................................................................................................................................................................................................................................................................................................................................................................................................................................................</a:t>
            </a: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(3)</a:t>
            </a:r>
          </a:p>
          <a:p>
            <a:pPr>
              <a:lnSpc>
                <a:spcPct val="150000"/>
              </a:lnSpc>
              <a:spcBef>
                <a:spcPts val="3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C13D2AB9-CDE1-6E83-1B84-33DD911505ED}"/>
              </a:ext>
            </a:extLst>
          </p:cNvPr>
          <p:cNvGraphicFramePr>
            <a:graphicFrameLocks noGrp="1"/>
          </p:cNvGraphicFramePr>
          <p:nvPr/>
        </p:nvGraphicFramePr>
        <p:xfrm>
          <a:off x="511174" y="3812158"/>
          <a:ext cx="5940426" cy="1305942"/>
        </p:xfrm>
        <a:graphic>
          <a:graphicData uri="http://schemas.openxmlformats.org/drawingml/2006/table">
            <a:tbl>
              <a:tblPr>
                <a:tableStyleId>{616DA210-FB5B-4158-B5E0-FEB733F419BA}</a:tableStyleId>
              </a:tblPr>
              <a:tblGrid>
                <a:gridCol w="1980142">
                  <a:extLst>
                    <a:ext uri="{9D8B030D-6E8A-4147-A177-3AD203B41FA5}">
                      <a16:colId xmlns:a16="http://schemas.microsoft.com/office/drawing/2014/main" val="1449854045"/>
                    </a:ext>
                  </a:extLst>
                </a:gridCol>
                <a:gridCol w="3960284">
                  <a:extLst>
                    <a:ext uri="{9D8B030D-6E8A-4147-A177-3AD203B41FA5}">
                      <a16:colId xmlns:a16="http://schemas.microsoft.com/office/drawing/2014/main" val="3056569755"/>
                    </a:ext>
                  </a:extLst>
                </a:gridCol>
              </a:tblGrid>
              <a:tr h="270106">
                <a:tc>
                  <a:txBody>
                    <a:bodyPr/>
                    <a:lstStyle/>
                    <a:p>
                      <a:pPr marL="28575" marR="28575">
                        <a:lnSpc>
                          <a:spcPct val="107000"/>
                        </a:lnSpc>
                        <a:spcBef>
                          <a:spcPts val="450"/>
                        </a:spcBef>
                        <a:spcAft>
                          <a:spcPts val="450"/>
                        </a:spcAft>
                      </a:pPr>
                      <a:r>
                        <a:rPr lang="en-GB" sz="1600">
                          <a:solidFill>
                            <a:schemeClr val="tx1"/>
                          </a:solidFill>
                          <a:effectLst/>
                        </a:rPr>
                        <a:t>Dose in mSv</a:t>
                      </a:r>
                      <a:endParaRPr lang="en-GB"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600" dirty="0">
                          <a:solidFill>
                            <a:schemeClr val="tx1"/>
                          </a:solidFill>
                          <a:effectLst/>
                        </a:rPr>
                        <a:t>Effect on the human body</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2587646877"/>
                  </a:ext>
                </a:extLst>
              </a:tr>
              <a:tr h="495624">
                <a:tc>
                  <a:txBody>
                    <a:bodyPr/>
                    <a:lstStyle/>
                    <a:p>
                      <a:pPr marL="28575" marR="28575">
                        <a:lnSpc>
                          <a:spcPct val="107000"/>
                        </a:lnSpc>
                        <a:spcBef>
                          <a:spcPts val="450"/>
                        </a:spcBef>
                        <a:spcAft>
                          <a:spcPts val="450"/>
                        </a:spcAft>
                      </a:pPr>
                      <a:r>
                        <a:rPr lang="en-GB" sz="1600">
                          <a:solidFill>
                            <a:schemeClr val="tx1"/>
                          </a:solidFill>
                          <a:effectLst/>
                        </a:rPr>
                        <a:t>100</a:t>
                      </a:r>
                      <a:endParaRPr lang="en-GB"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600">
                          <a:solidFill>
                            <a:schemeClr val="tx1"/>
                          </a:solidFill>
                          <a:effectLst/>
                        </a:rPr>
                        <a:t>slightly increased risk of cancer</a:t>
                      </a:r>
                      <a:endParaRPr lang="en-GB"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2157406168"/>
                  </a:ext>
                </a:extLst>
              </a:tr>
              <a:tr h="270106">
                <a:tc>
                  <a:txBody>
                    <a:bodyPr/>
                    <a:lstStyle/>
                    <a:p>
                      <a:pPr marL="28575" marR="28575">
                        <a:lnSpc>
                          <a:spcPct val="107000"/>
                        </a:lnSpc>
                        <a:spcBef>
                          <a:spcPts val="450"/>
                        </a:spcBef>
                        <a:spcAft>
                          <a:spcPts val="450"/>
                        </a:spcAft>
                      </a:pPr>
                      <a:r>
                        <a:rPr lang="en-GB" sz="1600">
                          <a:solidFill>
                            <a:schemeClr val="tx1"/>
                          </a:solidFill>
                          <a:effectLst/>
                        </a:rPr>
                        <a:t>1000</a:t>
                      </a:r>
                      <a:endParaRPr lang="en-GB"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600">
                          <a:solidFill>
                            <a:schemeClr val="tx1"/>
                          </a:solidFill>
                          <a:effectLst/>
                        </a:rPr>
                        <a:t>5% increased risk of cancer</a:t>
                      </a:r>
                      <a:endParaRPr lang="en-GB"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3551183301"/>
                  </a:ext>
                </a:extLst>
              </a:tr>
              <a:tr h="270106">
                <a:tc>
                  <a:txBody>
                    <a:bodyPr/>
                    <a:lstStyle/>
                    <a:p>
                      <a:pPr marL="28575" marR="28575">
                        <a:lnSpc>
                          <a:spcPct val="107000"/>
                        </a:lnSpc>
                        <a:spcBef>
                          <a:spcPts val="450"/>
                        </a:spcBef>
                        <a:spcAft>
                          <a:spcPts val="450"/>
                        </a:spcAft>
                      </a:pPr>
                      <a:r>
                        <a:rPr lang="en-GB" sz="1600" dirty="0">
                          <a:solidFill>
                            <a:schemeClr val="tx1"/>
                          </a:solidFill>
                          <a:effectLst/>
                        </a:rPr>
                        <a:t>5000</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600" dirty="0">
                          <a:solidFill>
                            <a:schemeClr val="tx1"/>
                          </a:solidFill>
                          <a:effectLst/>
                        </a:rPr>
                        <a:t>high risk of death</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490852487"/>
                  </a:ext>
                </a:extLst>
              </a:tr>
            </a:tbl>
          </a:graphicData>
        </a:graphic>
      </p:graphicFrame>
      <p:pic>
        <p:nvPicPr>
          <p:cNvPr id="7" name="Picture 6">
            <a:extLst>
              <a:ext uri="{FF2B5EF4-FFF2-40B4-BE49-F238E27FC236}">
                <a16:creationId xmlns:a16="http://schemas.microsoft.com/office/drawing/2014/main" id="{04725EF0-5FEF-0A64-4920-34F1C16130A6}"/>
              </a:ext>
            </a:extLst>
          </p:cNvPr>
          <p:cNvPicPr>
            <a:picLocks noChangeAspect="1"/>
          </p:cNvPicPr>
          <p:nvPr/>
        </p:nvPicPr>
        <p:blipFill>
          <a:blip r:embed="rId2"/>
          <a:stretch>
            <a:fillRect/>
          </a:stretch>
        </p:blipFill>
        <p:spPr>
          <a:xfrm>
            <a:off x="511174" y="1939903"/>
            <a:ext cx="5979388" cy="1095397"/>
          </a:xfrm>
          <a:prstGeom prst="rect">
            <a:avLst/>
          </a:prstGeom>
          <a:ln>
            <a:solidFill>
              <a:schemeClr val="tx1"/>
            </a:solidFill>
          </a:ln>
        </p:spPr>
      </p:pic>
      <p:pic>
        <p:nvPicPr>
          <p:cNvPr id="9" name="Picture 8">
            <a:extLst>
              <a:ext uri="{FF2B5EF4-FFF2-40B4-BE49-F238E27FC236}">
                <a16:creationId xmlns:a16="http://schemas.microsoft.com/office/drawing/2014/main" id="{15F0D3CB-1AC2-DE47-330B-51E03B1F4B03}"/>
              </a:ext>
            </a:extLst>
          </p:cNvPr>
          <p:cNvPicPr>
            <a:picLocks noChangeAspect="1"/>
          </p:cNvPicPr>
          <p:nvPr/>
        </p:nvPicPr>
        <p:blipFill>
          <a:blip r:embed="rId3"/>
          <a:stretch>
            <a:fillRect/>
          </a:stretch>
        </p:blipFill>
        <p:spPr>
          <a:xfrm>
            <a:off x="352307" y="6197566"/>
            <a:ext cx="6207303" cy="1790734"/>
          </a:xfrm>
          <a:prstGeom prst="rect">
            <a:avLst/>
          </a:prstGeom>
          <a:ln>
            <a:solidFill>
              <a:schemeClr val="tx1"/>
            </a:solidFill>
          </a:ln>
        </p:spPr>
      </p:pic>
      <p:sp>
        <p:nvSpPr>
          <p:cNvPr id="2" name="Slide Number Placeholder 1">
            <a:extLst>
              <a:ext uri="{FF2B5EF4-FFF2-40B4-BE49-F238E27FC236}">
                <a16:creationId xmlns:a16="http://schemas.microsoft.com/office/drawing/2014/main" id="{53481A7F-7D66-1A16-9B1B-56DD69245E42}"/>
              </a:ext>
            </a:extLst>
          </p:cNvPr>
          <p:cNvSpPr>
            <a:spLocks noGrp="1"/>
          </p:cNvSpPr>
          <p:nvPr>
            <p:ph type="sldNum" sz="quarter" idx="12"/>
          </p:nvPr>
        </p:nvSpPr>
        <p:spPr/>
        <p:txBody>
          <a:bodyPr/>
          <a:lstStyle/>
          <a:p>
            <a:fld id="{A49C798E-A141-4728-B2C1-C020555BD9EF}" type="slidenum">
              <a:rPr lang="en-GB" smtClean="0"/>
              <a:t>99</a:t>
            </a:fld>
            <a:endParaRPr lang="en-GB"/>
          </a:p>
        </p:txBody>
      </p:sp>
    </p:spTree>
    <p:extLst>
      <p:ext uri="{BB962C8B-B14F-4D97-AF65-F5344CB8AC3E}">
        <p14:creationId xmlns:p14="http://schemas.microsoft.com/office/powerpoint/2010/main" val="17896033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3561</TotalTime>
  <Words>19865</Words>
  <Application>Microsoft Office PowerPoint</Application>
  <PresentationFormat>On-screen Show (4:3)</PresentationFormat>
  <Paragraphs>2914</Paragraphs>
  <Slides>130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130</vt:i4>
      </vt:variant>
    </vt:vector>
  </HeadingPairs>
  <TitlesOfParts>
    <vt:vector size="139" baseType="lpstr">
      <vt:lpstr>-apple-system</vt:lpstr>
      <vt:lpstr>Arial</vt:lpstr>
      <vt:lpstr>Calibri</vt:lpstr>
      <vt:lpstr>Calibri Light</vt:lpstr>
      <vt:lpstr>Google Sans</vt:lpstr>
      <vt:lpstr>One Stroke Script LET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Astrea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Sammy Mercer (Staff, Dearne)</dc:creator>
  <cp:lastModifiedBy>Derrick Venning</cp:lastModifiedBy>
  <cp:revision>50</cp:revision>
  <cp:lastPrinted>2023-11-03T14:11:18Z</cp:lastPrinted>
  <dcterms:created xsi:type="dcterms:W3CDTF">2023-05-15T10:20:51Z</dcterms:created>
  <dcterms:modified xsi:type="dcterms:W3CDTF">2023-11-12T20:01:43Z</dcterms:modified>
</cp:coreProperties>
</file>