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9" r:id="rId2"/>
    <p:sldId id="257" r:id="rId3"/>
    <p:sldId id="256" r:id="rId4"/>
    <p:sldId id="422" r:id="rId5"/>
    <p:sldId id="427" r:id="rId6"/>
    <p:sldId id="479" r:id="rId7"/>
    <p:sldId id="480" r:id="rId8"/>
    <p:sldId id="527" r:id="rId9"/>
    <p:sldId id="522" r:id="rId10"/>
    <p:sldId id="477" r:id="rId11"/>
    <p:sldId id="528" r:id="rId12"/>
    <p:sldId id="485" r:id="rId13"/>
    <p:sldId id="502" r:id="rId14"/>
    <p:sldId id="503" r:id="rId15"/>
    <p:sldId id="521" r:id="rId16"/>
    <p:sldId id="501" r:id="rId17"/>
    <p:sldId id="513" r:id="rId18"/>
    <p:sldId id="526" r:id="rId19"/>
    <p:sldId id="511" r:id="rId20"/>
    <p:sldId id="518" r:id="rId21"/>
    <p:sldId id="520" r:id="rId22"/>
    <p:sldId id="519" r:id="rId23"/>
    <p:sldId id="524" r:id="rId24"/>
    <p:sldId id="416" r:id="rId25"/>
    <p:sldId id="421" r:id="rId26"/>
    <p:sldId id="529" r:id="rId27"/>
    <p:sldId id="530" r:id="rId28"/>
    <p:sldId id="531" r:id="rId29"/>
    <p:sldId id="532" r:id="rId30"/>
    <p:sldId id="565" r:id="rId31"/>
    <p:sldId id="567" r:id="rId32"/>
    <p:sldId id="568" r:id="rId33"/>
    <p:sldId id="569" r:id="rId34"/>
    <p:sldId id="570" r:id="rId35"/>
    <p:sldId id="571" r:id="rId36"/>
    <p:sldId id="572" r:id="rId37"/>
    <p:sldId id="573" r:id="rId38"/>
    <p:sldId id="574" r:id="rId39"/>
    <p:sldId id="575" r:id="rId40"/>
    <p:sldId id="576" r:id="rId41"/>
    <p:sldId id="386" r:id="rId42"/>
    <p:sldId id="578" r:id="rId43"/>
    <p:sldId id="510" r:id="rId44"/>
    <p:sldId id="509" r:id="rId45"/>
    <p:sldId id="579" r:id="rId46"/>
    <p:sldId id="512" r:id="rId47"/>
    <p:sldId id="580" r:id="rId48"/>
    <p:sldId id="517" r:id="rId49"/>
    <p:sldId id="514" r:id="rId50"/>
    <p:sldId id="581" r:id="rId51"/>
    <p:sldId id="515" r:id="rId52"/>
    <p:sldId id="516" r:id="rId53"/>
    <p:sldId id="582" r:id="rId54"/>
    <p:sldId id="583" r:id="rId55"/>
    <p:sldId id="584" r:id="rId56"/>
    <p:sldId id="585" r:id="rId57"/>
    <p:sldId id="523" r:id="rId58"/>
    <p:sldId id="586" r:id="rId59"/>
    <p:sldId id="525" r:id="rId60"/>
    <p:sldId id="587" r:id="rId61"/>
    <p:sldId id="588" r:id="rId62"/>
    <p:sldId id="589" r:id="rId63"/>
    <p:sldId id="590" r:id="rId64"/>
    <p:sldId id="348" r:id="rId65"/>
    <p:sldId id="349" r:id="rId66"/>
    <p:sldId id="340" r:id="rId67"/>
    <p:sldId id="345" r:id="rId68"/>
    <p:sldId id="351" r:id="rId69"/>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6101" autoAdjust="0"/>
  </p:normalViewPr>
  <p:slideViewPr>
    <p:cSldViewPr snapToGrid="0">
      <p:cViewPr varScale="1">
        <p:scale>
          <a:sx n="86" d="100"/>
          <a:sy n="86" d="100"/>
        </p:scale>
        <p:origin x="3258" y="9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3B59ED24-671B-42FD-8564-48C409977E02}"/>
    <pc:docChg chg="custSel delSld modSld">
      <pc:chgData name="Derrick Venning" userId="6ef9305461909ead" providerId="LiveId" clId="{3B59ED24-671B-42FD-8564-48C409977E02}" dt="2023-10-22T21:57:20.580" v="12" actId="20577"/>
      <pc:docMkLst>
        <pc:docMk/>
      </pc:docMkLst>
      <pc:sldChg chg="modSp mod">
        <pc:chgData name="Derrick Venning" userId="6ef9305461909ead" providerId="LiveId" clId="{3B59ED24-671B-42FD-8564-48C409977E02}" dt="2023-10-22T21:57:20.580" v="12" actId="20577"/>
        <pc:sldMkLst>
          <pc:docMk/>
          <pc:sldMk cId="2384487569" sldId="339"/>
        </pc:sldMkLst>
        <pc:spChg chg="mod">
          <ac:chgData name="Derrick Venning" userId="6ef9305461909ead" providerId="LiveId" clId="{3B59ED24-671B-42FD-8564-48C409977E02}" dt="2023-10-22T21:57:20.580" v="12" actId="20577"/>
          <ac:spMkLst>
            <pc:docMk/>
            <pc:sldMk cId="2384487569" sldId="339"/>
            <ac:spMk id="7" creationId="{00000000-0000-0000-0000-000000000000}"/>
          </ac:spMkLst>
        </pc:spChg>
      </pc:sldChg>
      <pc:sldChg chg="del">
        <pc:chgData name="Derrick Venning" userId="6ef9305461909ead" providerId="LiveId" clId="{3B59ED24-671B-42FD-8564-48C409977E02}" dt="2023-10-22T21:50:33.566" v="2" actId="2696"/>
        <pc:sldMkLst>
          <pc:docMk/>
          <pc:sldMk cId="2844343129" sldId="341"/>
        </pc:sldMkLst>
      </pc:sldChg>
      <pc:sldChg chg="del">
        <pc:chgData name="Derrick Venning" userId="6ef9305461909ead" providerId="LiveId" clId="{3B59ED24-671B-42FD-8564-48C409977E02}" dt="2023-10-22T21:50:41.199" v="3" actId="2696"/>
        <pc:sldMkLst>
          <pc:docMk/>
          <pc:sldMk cId="1860776775" sldId="347"/>
        </pc:sldMkLst>
      </pc:sldChg>
      <pc:sldChg chg="del">
        <pc:chgData name="Derrick Venning" userId="6ef9305461909ead" providerId="LiveId" clId="{3B59ED24-671B-42FD-8564-48C409977E02}" dt="2023-10-22T21:53:10.488" v="10" actId="2696"/>
        <pc:sldMkLst>
          <pc:docMk/>
          <pc:sldMk cId="1318219529" sldId="354"/>
        </pc:sldMkLst>
      </pc:sldChg>
      <pc:sldChg chg="del">
        <pc:chgData name="Derrick Venning" userId="6ef9305461909ead" providerId="LiveId" clId="{3B59ED24-671B-42FD-8564-48C409977E02}" dt="2023-10-22T21:50:28.084" v="1" actId="2696"/>
        <pc:sldMkLst>
          <pc:docMk/>
          <pc:sldMk cId="3383337294" sldId="355"/>
        </pc:sldMkLst>
      </pc:sldChg>
      <pc:sldChg chg="del">
        <pc:chgData name="Derrick Venning" userId="6ef9305461909ead" providerId="LiveId" clId="{3B59ED24-671B-42FD-8564-48C409977E02}" dt="2023-10-22T21:50:41.199" v="3" actId="2696"/>
        <pc:sldMkLst>
          <pc:docMk/>
          <pc:sldMk cId="1465953596" sldId="360"/>
        </pc:sldMkLst>
      </pc:sldChg>
      <pc:sldChg chg="del">
        <pc:chgData name="Derrick Venning" userId="6ef9305461909ead" providerId="LiveId" clId="{3B59ED24-671B-42FD-8564-48C409977E02}" dt="2023-10-22T21:50:15.055" v="0" actId="2696"/>
        <pc:sldMkLst>
          <pc:docMk/>
          <pc:sldMk cId="3892206874" sldId="368"/>
        </pc:sldMkLst>
      </pc:sldChg>
      <pc:sldChg chg="del">
        <pc:chgData name="Derrick Venning" userId="6ef9305461909ead" providerId="LiveId" clId="{3B59ED24-671B-42FD-8564-48C409977E02}" dt="2023-10-22T21:50:15.055" v="0" actId="2696"/>
        <pc:sldMkLst>
          <pc:docMk/>
          <pc:sldMk cId="3637549354" sldId="374"/>
        </pc:sldMkLst>
      </pc:sldChg>
      <pc:sldChg chg="modSp mod">
        <pc:chgData name="Derrick Venning" userId="6ef9305461909ead" providerId="LiveId" clId="{3B59ED24-671B-42FD-8564-48C409977E02}" dt="2023-10-22T21:52:17.105" v="9" actId="1076"/>
        <pc:sldMkLst>
          <pc:docMk/>
          <pc:sldMk cId="2654943248" sldId="386"/>
        </pc:sldMkLst>
        <pc:spChg chg="mod">
          <ac:chgData name="Derrick Venning" userId="6ef9305461909ead" providerId="LiveId" clId="{3B59ED24-671B-42FD-8564-48C409977E02}" dt="2023-10-22T21:52:17.105" v="9" actId="1076"/>
          <ac:spMkLst>
            <pc:docMk/>
            <pc:sldMk cId="2654943248" sldId="386"/>
            <ac:spMk id="3" creationId="{A5946FD8-530D-6079-402A-1A540B4294FD}"/>
          </ac:spMkLst>
        </pc:spChg>
        <pc:spChg chg="mod">
          <ac:chgData name="Derrick Venning" userId="6ef9305461909ead" providerId="LiveId" clId="{3B59ED24-671B-42FD-8564-48C409977E02}" dt="2023-10-22T21:52:14.022" v="8" actId="1076"/>
          <ac:spMkLst>
            <pc:docMk/>
            <pc:sldMk cId="2654943248" sldId="386"/>
            <ac:spMk id="6" creationId="{955EFB52-62F8-A86A-FF61-59167841070A}"/>
          </ac:spMkLst>
        </pc:spChg>
      </pc:sldChg>
      <pc:sldChg chg="del">
        <pc:chgData name="Derrick Venning" userId="6ef9305461909ead" providerId="LiveId" clId="{3B59ED24-671B-42FD-8564-48C409977E02}" dt="2023-10-22T21:50:15.055" v="0" actId="2696"/>
        <pc:sldMkLst>
          <pc:docMk/>
          <pc:sldMk cId="3580597568" sldId="488"/>
        </pc:sldMkLst>
      </pc:sldChg>
      <pc:sldChg chg="del">
        <pc:chgData name="Derrick Venning" userId="6ef9305461909ead" providerId="LiveId" clId="{3B59ED24-671B-42FD-8564-48C409977E02}" dt="2023-10-22T21:50:15.055" v="0" actId="2696"/>
        <pc:sldMkLst>
          <pc:docMk/>
          <pc:sldMk cId="1608555577" sldId="489"/>
        </pc:sldMkLst>
      </pc:sldChg>
      <pc:sldChg chg="del">
        <pc:chgData name="Derrick Venning" userId="6ef9305461909ead" providerId="LiveId" clId="{3B59ED24-671B-42FD-8564-48C409977E02}" dt="2023-10-22T21:50:15.055" v="0" actId="2696"/>
        <pc:sldMkLst>
          <pc:docMk/>
          <pc:sldMk cId="815846253" sldId="491"/>
        </pc:sldMkLst>
      </pc:sldChg>
      <pc:sldChg chg="delSp modSp mod">
        <pc:chgData name="Derrick Venning" userId="6ef9305461909ead" providerId="LiveId" clId="{3B59ED24-671B-42FD-8564-48C409977E02}" dt="2023-10-22T21:51:28.633" v="7" actId="478"/>
        <pc:sldMkLst>
          <pc:docMk/>
          <pc:sldMk cId="1431440929" sldId="524"/>
        </pc:sldMkLst>
        <pc:spChg chg="del">
          <ac:chgData name="Derrick Venning" userId="6ef9305461909ead" providerId="LiveId" clId="{3B59ED24-671B-42FD-8564-48C409977E02}" dt="2023-10-22T21:51:22.548" v="4" actId="478"/>
          <ac:spMkLst>
            <pc:docMk/>
            <pc:sldMk cId="1431440929" sldId="524"/>
            <ac:spMk id="3" creationId="{B1B2378E-CC63-8531-7AC8-E53047271F30}"/>
          </ac:spMkLst>
        </pc:spChg>
        <pc:spChg chg="del mod">
          <ac:chgData name="Derrick Venning" userId="6ef9305461909ead" providerId="LiveId" clId="{3B59ED24-671B-42FD-8564-48C409977E02}" dt="2023-10-22T21:51:26.431" v="6" actId="478"/>
          <ac:spMkLst>
            <pc:docMk/>
            <pc:sldMk cId="1431440929" sldId="524"/>
            <ac:spMk id="5" creationId="{2DE1A976-9615-7AE7-05EE-F801B32153F2}"/>
          </ac:spMkLst>
        </pc:spChg>
        <pc:spChg chg="del">
          <ac:chgData name="Derrick Venning" userId="6ef9305461909ead" providerId="LiveId" clId="{3B59ED24-671B-42FD-8564-48C409977E02}" dt="2023-10-22T21:51:28.633" v="7" actId="478"/>
          <ac:spMkLst>
            <pc:docMk/>
            <pc:sldMk cId="1431440929" sldId="524"/>
            <ac:spMk id="7" creationId="{00D212FF-1A27-FE79-5C3F-E7B8FDB7C80E}"/>
          </ac:spMkLst>
        </pc:spChg>
      </pc:sldChg>
      <pc:sldChg chg="del">
        <pc:chgData name="Derrick Venning" userId="6ef9305461909ead" providerId="LiveId" clId="{3B59ED24-671B-42FD-8564-48C409977E02}" dt="2023-10-22T21:50:15.055" v="0" actId="2696"/>
        <pc:sldMkLst>
          <pc:docMk/>
          <pc:sldMk cId="2475442672" sldId="591"/>
        </pc:sldMkLst>
      </pc:sldChg>
      <pc:sldChg chg="del">
        <pc:chgData name="Derrick Venning" userId="6ef9305461909ead" providerId="LiveId" clId="{3B59ED24-671B-42FD-8564-48C409977E02}" dt="2023-10-22T21:50:15.055" v="0" actId="2696"/>
        <pc:sldMkLst>
          <pc:docMk/>
          <pc:sldMk cId="2189215931" sldId="592"/>
        </pc:sldMkLst>
      </pc:sldChg>
      <pc:sldChg chg="del">
        <pc:chgData name="Derrick Venning" userId="6ef9305461909ead" providerId="LiveId" clId="{3B59ED24-671B-42FD-8564-48C409977E02}" dt="2023-10-22T21:50:15.055" v="0" actId="2696"/>
        <pc:sldMkLst>
          <pc:docMk/>
          <pc:sldMk cId="690601833" sldId="593"/>
        </pc:sldMkLst>
      </pc:sldChg>
      <pc:sldChg chg="del">
        <pc:chgData name="Derrick Venning" userId="6ef9305461909ead" providerId="LiveId" clId="{3B59ED24-671B-42FD-8564-48C409977E02}" dt="2023-10-22T21:50:15.055" v="0" actId="2696"/>
        <pc:sldMkLst>
          <pc:docMk/>
          <pc:sldMk cId="3049879509" sldId="594"/>
        </pc:sldMkLst>
      </pc:sldChg>
      <pc:sldChg chg="del">
        <pc:chgData name="Derrick Venning" userId="6ef9305461909ead" providerId="LiveId" clId="{3B59ED24-671B-42FD-8564-48C409977E02}" dt="2023-10-22T21:50:15.055" v="0" actId="2696"/>
        <pc:sldMkLst>
          <pc:docMk/>
          <pc:sldMk cId="1450302625" sldId="595"/>
        </pc:sldMkLst>
      </pc:sldChg>
      <pc:sldChg chg="del">
        <pc:chgData name="Derrick Venning" userId="6ef9305461909ead" providerId="LiveId" clId="{3B59ED24-671B-42FD-8564-48C409977E02}" dt="2023-10-22T21:50:15.055" v="0" actId="2696"/>
        <pc:sldMkLst>
          <pc:docMk/>
          <pc:sldMk cId="1420057281" sldId="596"/>
        </pc:sldMkLst>
      </pc:sldChg>
      <pc:sldChg chg="del">
        <pc:chgData name="Derrick Venning" userId="6ef9305461909ead" providerId="LiveId" clId="{3B59ED24-671B-42FD-8564-48C409977E02}" dt="2023-10-22T21:50:15.055" v="0" actId="2696"/>
        <pc:sldMkLst>
          <pc:docMk/>
          <pc:sldMk cId="3317704930" sldId="597"/>
        </pc:sldMkLst>
      </pc:sldChg>
      <pc:sldChg chg="del">
        <pc:chgData name="Derrick Venning" userId="6ef9305461909ead" providerId="LiveId" clId="{3B59ED24-671B-42FD-8564-48C409977E02}" dt="2023-10-22T21:50:15.055" v="0" actId="2696"/>
        <pc:sldMkLst>
          <pc:docMk/>
          <pc:sldMk cId="3478155491" sldId="598"/>
        </pc:sldMkLst>
      </pc:sldChg>
      <pc:sldChg chg="del">
        <pc:chgData name="Derrick Venning" userId="6ef9305461909ead" providerId="LiveId" clId="{3B59ED24-671B-42FD-8564-48C409977E02}" dt="2023-10-22T21:50:15.055" v="0" actId="2696"/>
        <pc:sldMkLst>
          <pc:docMk/>
          <pc:sldMk cId="2145134176" sldId="602"/>
        </pc:sldMkLst>
      </pc:sldChg>
      <pc:sldChg chg="del">
        <pc:chgData name="Derrick Venning" userId="6ef9305461909ead" providerId="LiveId" clId="{3B59ED24-671B-42FD-8564-48C409977E02}" dt="2023-10-22T21:50:15.055" v="0" actId="2696"/>
        <pc:sldMkLst>
          <pc:docMk/>
          <pc:sldMk cId="394309832" sldId="603"/>
        </pc:sldMkLst>
      </pc:sldChg>
      <pc:sldChg chg="del">
        <pc:chgData name="Derrick Venning" userId="6ef9305461909ead" providerId="LiveId" clId="{3B59ED24-671B-42FD-8564-48C409977E02}" dt="2023-10-22T21:50:15.055" v="0" actId="2696"/>
        <pc:sldMkLst>
          <pc:docMk/>
          <pc:sldMk cId="4190738347" sldId="604"/>
        </pc:sldMkLst>
      </pc:sldChg>
      <pc:sldChg chg="del">
        <pc:chgData name="Derrick Venning" userId="6ef9305461909ead" providerId="LiveId" clId="{3B59ED24-671B-42FD-8564-48C409977E02}" dt="2023-10-22T21:50:15.055" v="0" actId="2696"/>
        <pc:sldMkLst>
          <pc:docMk/>
          <pc:sldMk cId="737268517" sldId="605"/>
        </pc:sldMkLst>
      </pc:sldChg>
      <pc:sldChg chg="del">
        <pc:chgData name="Derrick Venning" userId="6ef9305461909ead" providerId="LiveId" clId="{3B59ED24-671B-42FD-8564-48C409977E02}" dt="2023-10-22T21:50:15.055" v="0" actId="2696"/>
        <pc:sldMkLst>
          <pc:docMk/>
          <pc:sldMk cId="2119408429" sldId="606"/>
        </pc:sldMkLst>
      </pc:sldChg>
      <pc:sldChg chg="del">
        <pc:chgData name="Derrick Venning" userId="6ef9305461909ead" providerId="LiveId" clId="{3B59ED24-671B-42FD-8564-48C409977E02}" dt="2023-10-22T21:50:15.055" v="0" actId="2696"/>
        <pc:sldMkLst>
          <pc:docMk/>
          <pc:sldMk cId="758697220" sldId="607"/>
        </pc:sldMkLst>
      </pc:sldChg>
      <pc:sldChg chg="del">
        <pc:chgData name="Derrick Venning" userId="6ef9305461909ead" providerId="LiveId" clId="{3B59ED24-671B-42FD-8564-48C409977E02}" dt="2023-10-22T21:50:15.055" v="0" actId="2696"/>
        <pc:sldMkLst>
          <pc:docMk/>
          <pc:sldMk cId="4185411520" sldId="608"/>
        </pc:sldMkLst>
      </pc:sldChg>
      <pc:sldChg chg="del">
        <pc:chgData name="Derrick Venning" userId="6ef9305461909ead" providerId="LiveId" clId="{3B59ED24-671B-42FD-8564-48C409977E02}" dt="2023-10-22T21:50:15.055" v="0" actId="2696"/>
        <pc:sldMkLst>
          <pc:docMk/>
          <pc:sldMk cId="3822859944" sldId="609"/>
        </pc:sldMkLst>
      </pc:sldChg>
      <pc:sldChg chg="del">
        <pc:chgData name="Derrick Venning" userId="6ef9305461909ead" providerId="LiveId" clId="{3B59ED24-671B-42FD-8564-48C409977E02}" dt="2023-10-22T21:50:15.055" v="0" actId="2696"/>
        <pc:sldMkLst>
          <pc:docMk/>
          <pc:sldMk cId="1708300342" sldId="610"/>
        </pc:sldMkLst>
      </pc:sldChg>
      <pc:sldChg chg="del">
        <pc:chgData name="Derrick Venning" userId="6ef9305461909ead" providerId="LiveId" clId="{3B59ED24-671B-42FD-8564-48C409977E02}" dt="2023-10-22T21:50:15.055" v="0" actId="2696"/>
        <pc:sldMkLst>
          <pc:docMk/>
          <pc:sldMk cId="2843793938" sldId="611"/>
        </pc:sldMkLst>
      </pc:sldChg>
      <pc:sldChg chg="del">
        <pc:chgData name="Derrick Venning" userId="6ef9305461909ead" providerId="LiveId" clId="{3B59ED24-671B-42FD-8564-48C409977E02}" dt="2023-10-22T21:50:15.055" v="0" actId="2696"/>
        <pc:sldMkLst>
          <pc:docMk/>
          <pc:sldMk cId="1513287253" sldId="612"/>
        </pc:sldMkLst>
      </pc:sldChg>
      <pc:sldChg chg="del">
        <pc:chgData name="Derrick Venning" userId="6ef9305461909ead" providerId="LiveId" clId="{3B59ED24-671B-42FD-8564-48C409977E02}" dt="2023-10-22T21:50:15.055" v="0" actId="2696"/>
        <pc:sldMkLst>
          <pc:docMk/>
          <pc:sldMk cId="2222814227" sldId="613"/>
        </pc:sldMkLst>
      </pc:sldChg>
      <pc:sldChg chg="del">
        <pc:chgData name="Derrick Venning" userId="6ef9305461909ead" providerId="LiveId" clId="{3B59ED24-671B-42FD-8564-48C409977E02}" dt="2023-10-22T21:50:15.055" v="0" actId="2696"/>
        <pc:sldMkLst>
          <pc:docMk/>
          <pc:sldMk cId="2163096567" sldId="614"/>
        </pc:sldMkLst>
      </pc:sldChg>
      <pc:sldChg chg="del">
        <pc:chgData name="Derrick Venning" userId="6ef9305461909ead" providerId="LiveId" clId="{3B59ED24-671B-42FD-8564-48C409977E02}" dt="2023-10-22T21:50:15.055" v="0" actId="2696"/>
        <pc:sldMkLst>
          <pc:docMk/>
          <pc:sldMk cId="3246660762" sldId="615"/>
        </pc:sldMkLst>
      </pc:sldChg>
      <pc:sldChg chg="del">
        <pc:chgData name="Derrick Venning" userId="6ef9305461909ead" providerId="LiveId" clId="{3B59ED24-671B-42FD-8564-48C409977E02}" dt="2023-10-22T21:50:15.055" v="0" actId="2696"/>
        <pc:sldMkLst>
          <pc:docMk/>
          <pc:sldMk cId="1965620341" sldId="616"/>
        </pc:sldMkLst>
      </pc:sldChg>
      <pc:sldChg chg="del">
        <pc:chgData name="Derrick Venning" userId="6ef9305461909ead" providerId="LiveId" clId="{3B59ED24-671B-42FD-8564-48C409977E02}" dt="2023-10-22T21:50:15.055" v="0" actId="2696"/>
        <pc:sldMkLst>
          <pc:docMk/>
          <pc:sldMk cId="2606775997" sldId="617"/>
        </pc:sldMkLst>
      </pc:sldChg>
      <pc:sldChg chg="del">
        <pc:chgData name="Derrick Venning" userId="6ef9305461909ead" providerId="LiveId" clId="{3B59ED24-671B-42FD-8564-48C409977E02}" dt="2023-10-22T21:50:15.055" v="0" actId="2696"/>
        <pc:sldMkLst>
          <pc:docMk/>
          <pc:sldMk cId="3599695421" sldId="618"/>
        </pc:sldMkLst>
      </pc:sldChg>
      <pc:sldChg chg="del">
        <pc:chgData name="Derrick Venning" userId="6ef9305461909ead" providerId="LiveId" clId="{3B59ED24-671B-42FD-8564-48C409977E02}" dt="2023-10-22T21:50:28.084" v="1" actId="2696"/>
        <pc:sldMkLst>
          <pc:docMk/>
          <pc:sldMk cId="2366563823" sldId="61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C3DE815-77D9-4451-B994-3B6BCFA6B2CF}"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C3DE815-77D9-4451-B994-3B6BCFA6B2CF}" type="datetimeFigureOut">
              <a:rPr lang="en-GB" smtClean="0"/>
              <a:t>22/10/2023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C3DE815-77D9-4451-B994-3B6BCFA6B2CF}" type="datetimeFigureOut">
              <a:rPr lang="en-GB" smtClean="0"/>
              <a:t>22/10/2023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DE815-77D9-4451-B994-3B6BCFA6B2CF}" type="datetimeFigureOut">
              <a:rPr lang="en-GB" smtClean="0"/>
              <a:t>22/10/2023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C3DE815-77D9-4451-B994-3B6BCFA6B2CF}" type="datetimeFigureOut">
              <a:rPr lang="en-GB" smtClean="0"/>
              <a:t>22/10/2023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311899" cy="433196"/>
          </a:xfrm>
          <a:prstGeom prst="rect">
            <a:avLst/>
          </a:prstGeom>
          <a:noFill/>
        </p:spPr>
        <p:txBody>
          <a:bodyPr wrap="square" rtlCol="0">
            <a:spAutoFit/>
          </a:bodyPr>
          <a:lstStyle/>
          <a:p>
            <a:r>
              <a:rPr lang="en-GB" sz="2215" b="1" dirty="0"/>
              <a:t>KS4 Homeostasis &amp; Response </a:t>
            </a:r>
            <a:r>
              <a:rPr lang="en-GB" b="1" dirty="0"/>
              <a:t>(Trilogy student booklet A)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3891572282"/>
              </p:ext>
            </p:extLst>
          </p:nvPr>
        </p:nvGraphicFramePr>
        <p:xfrm>
          <a:off x="2690231" y="2888742"/>
          <a:ext cx="4028069" cy="305737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Homeostasis &amp; Response</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1666059935"/>
              </p:ext>
            </p:extLst>
          </p:nvPr>
        </p:nvGraphicFramePr>
        <p:xfrm>
          <a:off x="273050" y="6148929"/>
          <a:ext cx="6311899" cy="24841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Homeostasis</a:t>
                      </a:r>
                    </a:p>
                  </a:txBody>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3986441415"/>
                  </a:ext>
                </a:extLst>
              </a:tr>
              <a:tr h="370840">
                <a:tc>
                  <a:txBody>
                    <a:bodyPr/>
                    <a:lstStyle/>
                    <a:p>
                      <a:r>
                        <a:rPr lang="en-GB" sz="1200" dirty="0"/>
                        <a:t>Nervous system</a:t>
                      </a:r>
                    </a:p>
                  </a:txBody>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135617624"/>
                  </a:ext>
                </a:extLst>
              </a:tr>
              <a:tr h="370840">
                <a:tc>
                  <a:txBody>
                    <a:bodyPr/>
                    <a:lstStyle/>
                    <a:p>
                      <a:r>
                        <a:rPr lang="en-GB" sz="1200" dirty="0"/>
                        <a:t>Endocrine system</a:t>
                      </a:r>
                    </a:p>
                  </a:txBody>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4092558228"/>
                  </a:ext>
                </a:extLst>
              </a:tr>
              <a:tr h="370840">
                <a:tc>
                  <a:txBody>
                    <a:bodyPr/>
                    <a:lstStyle/>
                    <a:p>
                      <a:r>
                        <a:rPr lang="en-GB" sz="1200" dirty="0"/>
                        <a:t>Reproduction</a:t>
                      </a:r>
                    </a:p>
                  </a:txBody>
                  <a:tcPr/>
                </a:tc>
                <a:tc>
                  <a:txBody>
                    <a:bodyPr/>
                    <a:lstStyle/>
                    <a:p>
                      <a:r>
                        <a:rPr lang="en-GB" sz="1200" dirty="0"/>
                        <a:t>The process by which offspring are produced by parents. </a:t>
                      </a:r>
                    </a:p>
                  </a:txBody>
                  <a:tcPr/>
                </a:tc>
                <a:extLst>
                  <a:ext uri="{0D108BD9-81ED-4DB2-BD59-A6C34878D82A}">
                    <a16:rowId xmlns:a16="http://schemas.microsoft.com/office/drawing/2014/main" val="1426963129"/>
                  </a:ext>
                </a:extLst>
              </a:tr>
              <a:tr h="370840">
                <a:tc>
                  <a:txBody>
                    <a:bodyPr/>
                    <a:lstStyle/>
                    <a:p>
                      <a:r>
                        <a:rPr lang="en-GB" sz="1200" dirty="0"/>
                        <a:t>Hormone</a:t>
                      </a:r>
                    </a:p>
                  </a:txBody>
                  <a:tcPr/>
                </a:tc>
                <a:tc>
                  <a:txBody>
                    <a:bodyPr/>
                    <a:lstStyle/>
                    <a:p>
                      <a:r>
                        <a:rPr lang="en-GB" sz="1200" dirty="0"/>
                        <a:t>Chemical messengers produced by glands.</a:t>
                      </a:r>
                    </a:p>
                  </a:txBody>
                  <a:tcPr/>
                </a:tc>
                <a:extLst>
                  <a:ext uri="{0D108BD9-81ED-4DB2-BD59-A6C34878D82A}">
                    <a16:rowId xmlns:a16="http://schemas.microsoft.com/office/drawing/2014/main" val="3157404479"/>
                  </a:ext>
                </a:extLst>
              </a:tr>
            </a:tbl>
          </a:graphicData>
        </a:graphic>
      </p:graphicFrame>
      <p:pic>
        <p:nvPicPr>
          <p:cNvPr id="4" name="Picture 3">
            <a:extLst>
              <a:ext uri="{FF2B5EF4-FFF2-40B4-BE49-F238E27FC236}">
                <a16:creationId xmlns:a16="http://schemas.microsoft.com/office/drawing/2014/main" id="{EAFFC086-1416-A6EF-ABC7-80D2ECDE630D}"/>
              </a:ext>
            </a:extLst>
          </p:cNvPr>
          <p:cNvPicPr>
            <a:picLocks noChangeAspect="1"/>
          </p:cNvPicPr>
          <p:nvPr/>
        </p:nvPicPr>
        <p:blipFill>
          <a:blip r:embed="rId3"/>
          <a:stretch>
            <a:fillRect/>
          </a:stretch>
        </p:blipFill>
        <p:spPr>
          <a:xfrm>
            <a:off x="500473" y="2814996"/>
            <a:ext cx="2189758" cy="2786966"/>
          </a:xfrm>
          <a:prstGeom prst="rect">
            <a:avLst/>
          </a:prstGeom>
        </p:spPr>
      </p:pic>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858449843"/>
              </p:ext>
            </p:extLst>
          </p:nvPr>
        </p:nvGraphicFramePr>
        <p:xfrm>
          <a:off x="196181" y="151320"/>
          <a:ext cx="6465637" cy="8567039"/>
        </p:xfrm>
        <a:graphic>
          <a:graphicData uri="http://schemas.openxmlformats.org/drawingml/2006/table">
            <a:tbl>
              <a:tblPr firstRow="1" bandRow="1">
                <a:tableStyleId>{5C22544A-7EE6-4342-B048-85BDC9FD1C3A}</a:tableStyleId>
              </a:tblPr>
              <a:tblGrid>
                <a:gridCol w="391475">
                  <a:extLst>
                    <a:ext uri="{9D8B030D-6E8A-4147-A177-3AD203B41FA5}">
                      <a16:colId xmlns:a16="http://schemas.microsoft.com/office/drawing/2014/main" val="1728834577"/>
                    </a:ext>
                  </a:extLst>
                </a:gridCol>
                <a:gridCol w="6074162">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2. The </a:t>
                      </a:r>
                      <a:r>
                        <a:rPr lang="en-GB" sz="1200" b="1" u="sng" dirty="0">
                          <a:solidFill>
                            <a:schemeClr val="tx1"/>
                          </a:solidFill>
                        </a:rPr>
                        <a:t>sensory neurones</a:t>
                      </a:r>
                      <a:r>
                        <a:rPr lang="en-GB" sz="1200" b="0" dirty="0">
                          <a:solidFill>
                            <a:schemeClr val="tx1"/>
                          </a:solidFill>
                        </a:rPr>
                        <a:t> take messages/impulses from the receptors to the CNS.  They have a single, long axon that is insulated with myelin; this increases the speed of message transmission and prevents the message from being lost. </a:t>
                      </a:r>
                    </a:p>
                    <a:p>
                      <a:pPr>
                        <a:lnSpc>
                          <a:spcPct val="150000"/>
                        </a:lnSpc>
                      </a:pPr>
                      <a:r>
                        <a:rPr lang="en-GB" sz="1200" b="0" dirty="0">
                          <a:solidFill>
                            <a:schemeClr val="tx1"/>
                          </a:solidFill>
                        </a:rPr>
                        <a:t>3. The </a:t>
                      </a:r>
                      <a:r>
                        <a:rPr lang="en-GB" sz="1200" b="1" u="sng" dirty="0">
                          <a:solidFill>
                            <a:schemeClr val="tx1"/>
                          </a:solidFill>
                        </a:rPr>
                        <a:t>relay neurone </a:t>
                      </a:r>
                      <a:r>
                        <a:rPr lang="en-GB" sz="1200" b="0" dirty="0">
                          <a:solidFill>
                            <a:schemeClr val="tx1"/>
                          </a:solidFill>
                        </a:rPr>
                        <a:t>transfers messages from the sensory neurone to the motor neurone. They have a relatively simple structure; they don’t have an insulated axon as they transfer messages over short distances. Their cell body is central. </a:t>
                      </a:r>
                    </a:p>
                    <a:p>
                      <a:pPr>
                        <a:lnSpc>
                          <a:spcPct val="150000"/>
                        </a:lnSpc>
                      </a:pPr>
                      <a:r>
                        <a:rPr lang="en-GB" sz="1200" b="0" dirty="0">
                          <a:solidFill>
                            <a:schemeClr val="tx1"/>
                          </a:solidFill>
                        </a:rPr>
                        <a:t>3. The </a:t>
                      </a:r>
                      <a:r>
                        <a:rPr lang="en-GB" sz="1200" b="1" u="sng" dirty="0">
                          <a:solidFill>
                            <a:schemeClr val="tx1"/>
                          </a:solidFill>
                        </a:rPr>
                        <a:t>motor neurones</a:t>
                      </a:r>
                      <a:r>
                        <a:rPr lang="en-GB" sz="1200" b="0" dirty="0">
                          <a:solidFill>
                            <a:schemeClr val="tx1"/>
                          </a:solidFill>
                        </a:rPr>
                        <a:t> take messages/impulses from the CNS to effectors. They have a long myelinated (insulated) axon. The cell body is always at one end of the axon. </a:t>
                      </a:r>
                    </a:p>
                    <a:p>
                      <a:pPr>
                        <a:lnSpc>
                          <a:spcPct val="150000"/>
                        </a:lnSpc>
                      </a:pPr>
                      <a:r>
                        <a:rPr lang="en-GB" sz="1200" b="0" dirty="0">
                          <a:solidFill>
                            <a:schemeClr val="tx1"/>
                          </a:solidFill>
                        </a:rPr>
                        <a:t>4. The </a:t>
                      </a:r>
                      <a:r>
                        <a:rPr lang="en-GB" sz="1200" b="1" u="sng" dirty="0">
                          <a:solidFill>
                            <a:schemeClr val="tx1"/>
                          </a:solidFill>
                        </a:rPr>
                        <a:t>effectors (muscles and glands)</a:t>
                      </a:r>
                      <a:r>
                        <a:rPr lang="en-GB" sz="1200" b="0" dirty="0">
                          <a:solidFill>
                            <a:schemeClr val="tx1"/>
                          </a:solidFill>
                        </a:rPr>
                        <a:t> receive information from the CNS and act on that information.</a:t>
                      </a:r>
                    </a:p>
                    <a:p>
                      <a:pPr>
                        <a:lnSpc>
                          <a:spcPct val="150000"/>
                        </a:lnSpc>
                      </a:pPr>
                      <a:r>
                        <a:rPr lang="en-GB" sz="1200" b="0" dirty="0">
                          <a:solidFill>
                            <a:schemeClr val="tx1"/>
                          </a:solidFill>
                        </a:rPr>
                        <a:t>Receptors and effectors form part of complex organs and organ systems in multicellular organisms</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4" name="TextBox 3">
            <a:extLst>
              <a:ext uri="{FF2B5EF4-FFF2-40B4-BE49-F238E27FC236}">
                <a16:creationId xmlns:a16="http://schemas.microsoft.com/office/drawing/2014/main" id="{538A8A43-61A2-7FE3-311A-900672C936E0}"/>
              </a:ext>
            </a:extLst>
          </p:cNvPr>
          <p:cNvSpPr txBox="1"/>
          <p:nvPr/>
        </p:nvSpPr>
        <p:spPr>
          <a:xfrm>
            <a:off x="1639230" y="3655264"/>
            <a:ext cx="3824868" cy="276999"/>
          </a:xfrm>
          <a:prstGeom prst="rect">
            <a:avLst/>
          </a:prstGeom>
          <a:noFill/>
        </p:spPr>
        <p:txBody>
          <a:bodyPr wrap="square" rtlCol="0">
            <a:spAutoFit/>
          </a:bodyPr>
          <a:lstStyle/>
          <a:p>
            <a:pPr algn="ctr"/>
            <a:r>
              <a:rPr lang="en-GB" sz="1200" b="1" u="sng" dirty="0"/>
              <a:t>The three types of neurone</a:t>
            </a:r>
          </a:p>
        </p:txBody>
      </p:sp>
      <p:pic>
        <p:nvPicPr>
          <p:cNvPr id="7" name="Picture 6">
            <a:extLst>
              <a:ext uri="{FF2B5EF4-FFF2-40B4-BE49-F238E27FC236}">
                <a16:creationId xmlns:a16="http://schemas.microsoft.com/office/drawing/2014/main" id="{48D9DA1B-9437-8EA6-CF3B-B744CF1EAF45}"/>
              </a:ext>
            </a:extLst>
          </p:cNvPr>
          <p:cNvPicPr>
            <a:picLocks noChangeAspect="1"/>
          </p:cNvPicPr>
          <p:nvPr/>
        </p:nvPicPr>
        <p:blipFill>
          <a:blip r:embed="rId2"/>
          <a:stretch>
            <a:fillRect/>
          </a:stretch>
        </p:blipFill>
        <p:spPr>
          <a:xfrm>
            <a:off x="1360448" y="4261899"/>
            <a:ext cx="4605454" cy="3876813"/>
          </a:xfrm>
          <a:prstGeom prst="rect">
            <a:avLst/>
          </a:prstGeom>
        </p:spPr>
      </p:pic>
    </p:spTree>
    <p:extLst>
      <p:ext uri="{BB962C8B-B14F-4D97-AF65-F5344CB8AC3E}">
        <p14:creationId xmlns:p14="http://schemas.microsoft.com/office/powerpoint/2010/main" val="588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262573190"/>
              </p:ext>
            </p:extLst>
          </p:nvPr>
        </p:nvGraphicFramePr>
        <p:xfrm>
          <a:off x="196181" y="151320"/>
          <a:ext cx="6465637" cy="8506326"/>
        </p:xfrm>
        <a:graphic>
          <a:graphicData uri="http://schemas.openxmlformats.org/drawingml/2006/table">
            <a:tbl>
              <a:tblPr firstRow="1" bandRow="1">
                <a:tableStyleId>{5C22544A-7EE6-4342-B048-85BDC9FD1C3A}</a:tableStyleId>
              </a:tblPr>
              <a:tblGrid>
                <a:gridCol w="391475">
                  <a:extLst>
                    <a:ext uri="{9D8B030D-6E8A-4147-A177-3AD203B41FA5}">
                      <a16:colId xmlns:a16="http://schemas.microsoft.com/office/drawing/2014/main" val="1728834577"/>
                    </a:ext>
                  </a:extLst>
                </a:gridCol>
                <a:gridCol w="6074162">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4" name="TextBox 3">
            <a:extLst>
              <a:ext uri="{FF2B5EF4-FFF2-40B4-BE49-F238E27FC236}">
                <a16:creationId xmlns:a16="http://schemas.microsoft.com/office/drawing/2014/main" id="{538A8A43-61A2-7FE3-311A-900672C936E0}"/>
              </a:ext>
            </a:extLst>
          </p:cNvPr>
          <p:cNvSpPr txBox="1"/>
          <p:nvPr/>
        </p:nvSpPr>
        <p:spPr>
          <a:xfrm>
            <a:off x="1516565" y="425641"/>
            <a:ext cx="3824868" cy="276999"/>
          </a:xfrm>
          <a:prstGeom prst="rect">
            <a:avLst/>
          </a:prstGeom>
          <a:noFill/>
        </p:spPr>
        <p:txBody>
          <a:bodyPr wrap="square" rtlCol="0">
            <a:spAutoFit/>
          </a:bodyPr>
          <a:lstStyle/>
          <a:p>
            <a:pPr algn="ctr"/>
            <a:r>
              <a:rPr lang="en-GB" sz="1200" b="1" u="sng" dirty="0"/>
              <a:t>The three types of neurone</a:t>
            </a:r>
          </a:p>
        </p:txBody>
      </p:sp>
      <p:pic>
        <p:nvPicPr>
          <p:cNvPr id="5" name="Picture 4">
            <a:extLst>
              <a:ext uri="{FF2B5EF4-FFF2-40B4-BE49-F238E27FC236}">
                <a16:creationId xmlns:a16="http://schemas.microsoft.com/office/drawing/2014/main" id="{FCD187D0-8BF9-E4E6-23B0-F39E7C98FA36}"/>
              </a:ext>
            </a:extLst>
          </p:cNvPr>
          <p:cNvPicPr>
            <a:picLocks noChangeAspect="1"/>
          </p:cNvPicPr>
          <p:nvPr/>
        </p:nvPicPr>
        <p:blipFill>
          <a:blip r:embed="rId2"/>
          <a:stretch>
            <a:fillRect/>
          </a:stretch>
        </p:blipFill>
        <p:spPr>
          <a:xfrm>
            <a:off x="1035266" y="976961"/>
            <a:ext cx="5086753" cy="3250625"/>
          </a:xfrm>
          <a:prstGeom prst="rect">
            <a:avLst/>
          </a:prstGeom>
        </p:spPr>
      </p:pic>
    </p:spTree>
    <p:extLst>
      <p:ext uri="{BB962C8B-B14F-4D97-AF65-F5344CB8AC3E}">
        <p14:creationId xmlns:p14="http://schemas.microsoft.com/office/powerpoint/2010/main" val="388919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647746861"/>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5. The </a:t>
                      </a:r>
                      <a:r>
                        <a:rPr lang="en-GB" sz="1200" b="1" u="sng" dirty="0">
                          <a:solidFill>
                            <a:schemeClr val="tx1"/>
                          </a:solidFill>
                        </a:rPr>
                        <a:t>Synapse</a:t>
                      </a:r>
                      <a:r>
                        <a:rPr lang="en-GB" sz="1200" b="0" dirty="0">
                          <a:solidFill>
                            <a:schemeClr val="tx1"/>
                          </a:solidFill>
                        </a:rPr>
                        <a:t>.</a:t>
                      </a:r>
                    </a:p>
                    <a:p>
                      <a:pPr>
                        <a:lnSpc>
                          <a:spcPct val="150000"/>
                        </a:lnSpc>
                      </a:pPr>
                      <a:r>
                        <a:rPr lang="en-GB" sz="1200" b="0" dirty="0">
                          <a:solidFill>
                            <a:schemeClr val="tx1"/>
                          </a:solidFill>
                        </a:rPr>
                        <a:t>Neurons do not touch. There is a gap between them called a </a:t>
                      </a:r>
                      <a:r>
                        <a:rPr lang="en-GB" sz="1200" b="1" u="sng" dirty="0">
                          <a:solidFill>
                            <a:schemeClr val="tx1"/>
                          </a:solidFill>
                        </a:rPr>
                        <a:t>SYNAPSE</a:t>
                      </a:r>
                      <a:r>
                        <a:rPr lang="en-GB" sz="1200" b="0" dirty="0">
                          <a:solidFill>
                            <a:schemeClr val="tx1"/>
                          </a:solidFill>
                        </a:rPr>
                        <a:t>. The nerve signal is passed from one neurone to another across the synapse by </a:t>
                      </a:r>
                      <a:r>
                        <a:rPr lang="en-GB" sz="1200" b="1" u="sng" dirty="0">
                          <a:solidFill>
                            <a:schemeClr val="tx1"/>
                          </a:solidFill>
                        </a:rPr>
                        <a:t>chemical messengers called NEUROTRANSMITTERS</a:t>
                      </a:r>
                      <a:r>
                        <a:rPr lang="en-GB" sz="1200" b="0" dirty="0">
                          <a:solidFill>
                            <a:schemeClr val="tx1"/>
                          </a:solidFill>
                        </a:rPr>
                        <a:t>. These transmitters </a:t>
                      </a:r>
                      <a:r>
                        <a:rPr lang="en-GB" sz="1200" b="1" u="sng" dirty="0">
                          <a:solidFill>
                            <a:schemeClr val="tx1"/>
                          </a:solidFill>
                        </a:rPr>
                        <a:t>diffuse across the synapse</a:t>
                      </a:r>
                      <a:r>
                        <a:rPr lang="en-GB" sz="1200" b="0" dirty="0">
                          <a:solidFill>
                            <a:schemeClr val="tx1"/>
                          </a:solidFill>
                        </a:rPr>
                        <a:t> from one neurone to the next and set off a new electrical impulse in the next neurone. As neurones do not touch, the synapse allows for up to 10,000 neurones to be connected with each other. There are over 100 neurotransmitters that we know about. Many drugs,  legal, medical, and recreational, plus poisons, work by affecting the transmitters.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When the </a:t>
                      </a:r>
                      <a:r>
                        <a:rPr lang="en-GB" sz="1200" b="1" u="sng" dirty="0">
                          <a:solidFill>
                            <a:schemeClr val="tx1"/>
                          </a:solidFill>
                        </a:rPr>
                        <a:t>impulse reaches the end of the neurone it triggers the release of the </a:t>
                      </a:r>
                      <a:r>
                        <a:rPr lang="en-GB" sz="1200" b="1" u="sng" dirty="0" err="1">
                          <a:solidFill>
                            <a:schemeClr val="tx1"/>
                          </a:solidFill>
                        </a:rPr>
                        <a:t>nurotransmitter</a:t>
                      </a:r>
                      <a:r>
                        <a:rPr lang="en-GB" sz="1200" b="0" dirty="0">
                          <a:solidFill>
                            <a:schemeClr val="tx1"/>
                          </a:solidFill>
                        </a:rPr>
                        <a:t> which then diffuses across the synapse into the </a:t>
                      </a:r>
                      <a:r>
                        <a:rPr lang="en-GB" sz="1200" b="1" u="sng" dirty="0">
                          <a:solidFill>
                            <a:schemeClr val="tx1"/>
                          </a:solidFill>
                        </a:rPr>
                        <a:t>receptor site</a:t>
                      </a:r>
                      <a:r>
                        <a:rPr lang="en-GB" sz="1200" b="0" dirty="0">
                          <a:solidFill>
                            <a:schemeClr val="tx1"/>
                          </a:solidFill>
                        </a:rPr>
                        <a:t> of the next neurone. This then triggers the next impulse in the neurone.</a:t>
                      </a:r>
                    </a:p>
                    <a:p>
                      <a:pPr>
                        <a:lnSpc>
                          <a:spcPct val="150000"/>
                        </a:lnSpc>
                      </a:pPr>
                      <a:endParaRPr lang="en-GB" sz="1200" b="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group of objects with different angles&#10;&#10;Description automatically generated with medium confidence">
            <a:extLst>
              <a:ext uri="{FF2B5EF4-FFF2-40B4-BE49-F238E27FC236}">
                <a16:creationId xmlns:a16="http://schemas.microsoft.com/office/drawing/2014/main" id="{08463BD9-C1AF-3EAC-3458-21FB6E2A5336}"/>
              </a:ext>
            </a:extLst>
          </p:cNvPr>
          <p:cNvPicPr>
            <a:picLocks noChangeAspect="1"/>
          </p:cNvPicPr>
          <p:nvPr/>
        </p:nvPicPr>
        <p:blipFill>
          <a:blip r:embed="rId2"/>
          <a:stretch>
            <a:fillRect/>
          </a:stretch>
        </p:blipFill>
        <p:spPr>
          <a:xfrm>
            <a:off x="936702" y="3698009"/>
            <a:ext cx="5207620" cy="4550584"/>
          </a:xfrm>
          <a:prstGeom prst="rect">
            <a:avLst/>
          </a:prstGeom>
        </p:spPr>
      </p:pic>
      <p:sp>
        <p:nvSpPr>
          <p:cNvPr id="7" name="TextBox 6">
            <a:extLst>
              <a:ext uri="{FF2B5EF4-FFF2-40B4-BE49-F238E27FC236}">
                <a16:creationId xmlns:a16="http://schemas.microsoft.com/office/drawing/2014/main" id="{959C2730-EA4A-54C6-BB11-95C220F4F653}"/>
              </a:ext>
            </a:extLst>
          </p:cNvPr>
          <p:cNvSpPr txBox="1"/>
          <p:nvPr/>
        </p:nvSpPr>
        <p:spPr>
          <a:xfrm>
            <a:off x="1115121" y="3698009"/>
            <a:ext cx="1357791" cy="276999"/>
          </a:xfrm>
          <a:prstGeom prst="rect">
            <a:avLst/>
          </a:prstGeom>
          <a:solidFill>
            <a:schemeClr val="bg1"/>
          </a:solidFill>
          <a:ln>
            <a:solidFill>
              <a:schemeClr val="bg1"/>
            </a:solidFill>
          </a:ln>
        </p:spPr>
        <p:txBody>
          <a:bodyPr wrap="square" rtlCol="0">
            <a:spAutoFit/>
          </a:bodyPr>
          <a:lstStyle/>
          <a:p>
            <a:r>
              <a:rPr lang="en-GB" sz="1200" dirty="0"/>
              <a:t>Sensory neurone</a:t>
            </a:r>
          </a:p>
        </p:txBody>
      </p:sp>
      <p:sp>
        <p:nvSpPr>
          <p:cNvPr id="9" name="TextBox 8">
            <a:extLst>
              <a:ext uri="{FF2B5EF4-FFF2-40B4-BE49-F238E27FC236}">
                <a16:creationId xmlns:a16="http://schemas.microsoft.com/office/drawing/2014/main" id="{14CA840B-56D1-33D0-7912-A3A2DB344A6B}"/>
              </a:ext>
            </a:extLst>
          </p:cNvPr>
          <p:cNvSpPr txBox="1"/>
          <p:nvPr/>
        </p:nvSpPr>
        <p:spPr>
          <a:xfrm>
            <a:off x="4423316" y="5132799"/>
            <a:ext cx="1721006" cy="461665"/>
          </a:xfrm>
          <a:prstGeom prst="rect">
            <a:avLst/>
          </a:prstGeom>
          <a:solidFill>
            <a:schemeClr val="bg1"/>
          </a:solidFill>
          <a:ln>
            <a:solidFill>
              <a:schemeClr val="bg1"/>
            </a:solidFill>
          </a:ln>
        </p:spPr>
        <p:txBody>
          <a:bodyPr wrap="square" rtlCol="0">
            <a:spAutoFit/>
          </a:bodyPr>
          <a:lstStyle/>
          <a:p>
            <a:r>
              <a:rPr lang="en-GB" sz="1200" dirty="0"/>
              <a:t>Receptors</a:t>
            </a:r>
          </a:p>
          <a:p>
            <a:endParaRPr lang="en-GB" sz="1200" dirty="0"/>
          </a:p>
        </p:txBody>
      </p:sp>
    </p:spTree>
    <p:extLst>
      <p:ext uri="{BB962C8B-B14F-4D97-AF65-F5344CB8AC3E}">
        <p14:creationId xmlns:p14="http://schemas.microsoft.com/office/powerpoint/2010/main" val="324792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Nervous system</a:t>
            </a:r>
          </a:p>
          <a:p>
            <a:pPr>
              <a:lnSpc>
                <a:spcPct val="150000"/>
              </a:lnSpc>
            </a:pPr>
            <a:r>
              <a:rPr lang="en-GB" sz="1200" dirty="0">
                <a:solidFill>
                  <a:schemeClr val="tx1"/>
                </a:solidFill>
              </a:rPr>
              <a:t>1. What are the 3 parts of the nervous system ?</a:t>
            </a:r>
          </a:p>
          <a:p>
            <a:pPr>
              <a:lnSpc>
                <a:spcPct val="150000"/>
              </a:lnSpc>
            </a:pPr>
            <a:r>
              <a:rPr lang="en-GB" sz="1200" dirty="0">
                <a:solidFill>
                  <a:schemeClr val="tx1"/>
                </a:solidFill>
              </a:rPr>
              <a:t>.……………………………………………………………………............................................................................................... …………………………………………………………………………………………………………………………………………………………........</a:t>
            </a:r>
          </a:p>
          <a:p>
            <a:pPr>
              <a:lnSpc>
                <a:spcPct val="150000"/>
              </a:lnSpc>
            </a:pPr>
            <a:r>
              <a:rPr lang="en-GB" sz="1200" dirty="0">
                <a:solidFill>
                  <a:schemeClr val="tx1"/>
                </a:solidFill>
              </a:rPr>
              <a:t>2. What are neurones? </a:t>
            </a:r>
          </a:p>
          <a:p>
            <a:pPr>
              <a:lnSpc>
                <a:spcPct val="150000"/>
              </a:lnSpc>
            </a:pPr>
            <a:r>
              <a:rPr lang="en-GB" sz="1200" dirty="0">
                <a:solidFill>
                  <a:schemeClr val="tx1"/>
                </a:solidFill>
              </a:rPr>
              <a:t>…………………………………………………………………………………………………………………………....................................... …………………………………………………………………………………………………………………………………………………………......</a:t>
            </a:r>
          </a:p>
          <a:p>
            <a:pPr>
              <a:lnSpc>
                <a:spcPct val="150000"/>
              </a:lnSpc>
            </a:pPr>
            <a:r>
              <a:rPr lang="en-GB" sz="1200" dirty="0">
                <a:solidFill>
                  <a:schemeClr val="tx1"/>
                </a:solidFill>
              </a:rPr>
              <a:t>3. Name the 3 types of neurone found in the nervous system…</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4. Which neurone is responsible for sending an impulse to the brain? ……………………………………………………</a:t>
            </a:r>
          </a:p>
          <a:p>
            <a:pPr>
              <a:lnSpc>
                <a:spcPct val="150000"/>
              </a:lnSpc>
            </a:pPr>
            <a:r>
              <a:rPr lang="en-GB" sz="1200" dirty="0">
                <a:solidFill>
                  <a:schemeClr val="tx1"/>
                </a:solidFill>
              </a:rPr>
              <a:t>5. Which neurone is responsible for sending an impulse to the effectors? ……………………………………………..</a:t>
            </a:r>
          </a:p>
          <a:p>
            <a:pPr>
              <a:lnSpc>
                <a:spcPct val="150000"/>
              </a:lnSpc>
            </a:pPr>
            <a:r>
              <a:rPr lang="en-GB" sz="1200" dirty="0">
                <a:solidFill>
                  <a:schemeClr val="tx1"/>
                </a:solidFill>
              </a:rPr>
              <a:t>6. What are the components of the central nervous system.</a:t>
            </a:r>
          </a:p>
          <a:p>
            <a:pPr>
              <a:lnSpc>
                <a:spcPct val="150000"/>
              </a:lnSpc>
            </a:pPr>
            <a:r>
              <a:rPr lang="en-GB" sz="1200" dirty="0">
                <a:solidFill>
                  <a:schemeClr val="tx1"/>
                </a:solidFill>
              </a:rPr>
              <a:t>.……………………………………………………………………............................................................................................... …………………………………………………………………………………………………………………………………………………………........</a:t>
            </a:r>
          </a:p>
          <a:p>
            <a:pPr>
              <a:lnSpc>
                <a:spcPct val="150000"/>
              </a:lnSpc>
            </a:pPr>
            <a:r>
              <a:rPr lang="en-GB" sz="1200" dirty="0">
                <a:solidFill>
                  <a:schemeClr val="tx1"/>
                </a:solidFill>
              </a:rPr>
              <a:t>7. What type of cell carries impulses around the nervous system? …………………………………………………………</a:t>
            </a:r>
          </a:p>
          <a:p>
            <a:pPr>
              <a:lnSpc>
                <a:spcPct val="150000"/>
              </a:lnSpc>
            </a:pPr>
            <a:r>
              <a:rPr lang="en-GB" sz="1200" dirty="0">
                <a:solidFill>
                  <a:schemeClr val="tx1"/>
                </a:solidFill>
              </a:rPr>
              <a:t>8. There are three types of neurone in the nervous system. What are they? .……………………………………………………………………............................................................................................... …………………………………………………………………………………………………………………………………………………………........</a:t>
            </a:r>
          </a:p>
          <a:p>
            <a:pPr>
              <a:lnSpc>
                <a:spcPct val="150000"/>
              </a:lnSpc>
            </a:pPr>
            <a:r>
              <a:rPr lang="en-GB" sz="1200" dirty="0">
                <a:solidFill>
                  <a:schemeClr val="tx1"/>
                </a:solidFill>
              </a:rPr>
              <a:t>9. A type of neurone connects receptors to the coordination centre. Which neurone does this? .……………………………………………………………………...............................................................................................10. A neurone transmits messages to the effector from the coordination centre. Which neurone does this? ………………………………………………………………………………………………………………………………………………………..</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marL="228600" indent="-228600">
              <a:lnSpc>
                <a:spcPct val="150000"/>
              </a:lnSpc>
              <a:buAutoNum type="arabicPeriod"/>
            </a:pPr>
            <a:endParaRPr lang="en-GB" sz="1200" dirty="0">
              <a:solidFill>
                <a:schemeClr val="tx1"/>
              </a:solidFill>
            </a:endParaRPr>
          </a:p>
          <a:p>
            <a:pPr>
              <a:lnSpc>
                <a:spcPct val="150000"/>
              </a:lnSpc>
            </a:pPr>
            <a:endParaRPr lang="en-GB" sz="1200" dirty="0">
              <a:solidFill>
                <a:srgbClr val="FF0000"/>
              </a:solidFill>
            </a:endParaRPr>
          </a:p>
        </p:txBody>
      </p:sp>
    </p:spTree>
    <p:extLst>
      <p:ext uri="{BB962C8B-B14F-4D97-AF65-F5344CB8AC3E}">
        <p14:creationId xmlns:p14="http://schemas.microsoft.com/office/powerpoint/2010/main" val="401157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function of the sensory neurone to the motor neurone.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WE DO: </a:t>
            </a:r>
            <a:r>
              <a:rPr lang="en-GB" sz="1200" dirty="0">
                <a:solidFill>
                  <a:schemeClr val="tx1"/>
                </a:solidFill>
              </a:rPr>
              <a:t>Compare the function of receptors to effectors.</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 </a:t>
            </a:r>
            <a:r>
              <a:rPr lang="en-GB" sz="1200" dirty="0">
                <a:solidFill>
                  <a:schemeClr val="tx1"/>
                </a:solidFill>
              </a:rPr>
              <a:t>Compare the function of the receptor to the coordination centre.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the structure of a motor neurone to a sensory neurone.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b="1" dirty="0">
                <a:solidFill>
                  <a:schemeClr val="tx1"/>
                </a:solidFill>
              </a:rPr>
              <a:t>YOU DO:</a:t>
            </a:r>
            <a:r>
              <a:rPr lang="en-GB" sz="1200" dirty="0">
                <a:solidFill>
                  <a:schemeClr val="tx1"/>
                </a:solidFill>
              </a:rPr>
              <a:t> Compare the transmission of an impulse along a neurone to the transmission across a synapse.</a:t>
            </a:r>
          </a:p>
          <a:p>
            <a:pPr>
              <a:lnSpc>
                <a:spcPct val="150000"/>
              </a:lnSpc>
            </a:pPr>
            <a:r>
              <a:rPr lang="en-GB" sz="1200" dirty="0">
                <a:solidFill>
                  <a:schemeClr val="tx1"/>
                </a:solidFill>
              </a:rPr>
              <a:t>.……………………………………………………………………............................................................................................... …………………………………………………………………………………………………………………………………………………………........</a:t>
            </a:r>
          </a:p>
          <a:p>
            <a:pPr>
              <a:lnSpc>
                <a:spcPct val="150000"/>
              </a:lnSpc>
            </a:pPr>
            <a:r>
              <a:rPr lang="en-GB" sz="1200" dirty="0">
                <a:solidFill>
                  <a:schemeClr val="tx1"/>
                </a:solidFill>
              </a:rPr>
              <a:t>.……………………………………………………………………............................................................................................... …………………………………………………………………………………………………………………………………………………………........</a:t>
            </a:r>
          </a:p>
          <a:p>
            <a:pPr>
              <a:lnSpc>
                <a:spcPct val="150000"/>
              </a:lnSpc>
            </a:pPr>
            <a:r>
              <a:rPr lang="en-GB" sz="1200" dirty="0">
                <a:solidFill>
                  <a:schemeClr val="tx1"/>
                </a:solidFill>
              </a:rPr>
              <a:t>.……………………………………………………………………............................................................................................... …………………………………………………………………………………………………………………………………………………………........</a:t>
            </a:r>
          </a:p>
          <a:p>
            <a:endParaRPr lang="en-GB" sz="1200" b="1" dirty="0">
              <a:solidFill>
                <a:schemeClr val="tx1"/>
              </a:solidFill>
            </a:endParaRPr>
          </a:p>
        </p:txBody>
      </p:sp>
    </p:spTree>
    <p:extLst>
      <p:ext uri="{BB962C8B-B14F-4D97-AF65-F5344CB8AC3E}">
        <p14:creationId xmlns:p14="http://schemas.microsoft.com/office/powerpoint/2010/main" val="157663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019825199"/>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The Reflex Arc</a:t>
                      </a:r>
                    </a:p>
                    <a:p>
                      <a:pPr>
                        <a:lnSpc>
                          <a:spcPct val="150000"/>
                        </a:lnSpc>
                      </a:pPr>
                      <a:r>
                        <a:rPr lang="en-GB" sz="1200" b="0" dirty="0">
                          <a:solidFill>
                            <a:schemeClr val="tx1"/>
                          </a:solidFill>
                        </a:rPr>
                        <a:t>A reflex is a </a:t>
                      </a:r>
                      <a:r>
                        <a:rPr lang="en-GB" sz="1200" b="1" u="sng" dirty="0">
                          <a:solidFill>
                            <a:schemeClr val="tx1"/>
                          </a:solidFill>
                        </a:rPr>
                        <a:t>‘rapid automatic response to a stimuli’.</a:t>
                      </a:r>
                      <a:r>
                        <a:rPr lang="en-GB" sz="1200" b="0" u="none" dirty="0">
                          <a:solidFill>
                            <a:schemeClr val="tx1"/>
                          </a:solidFill>
                        </a:rPr>
                        <a:t> I</a:t>
                      </a:r>
                      <a:r>
                        <a:rPr lang="en-GB" sz="1200" b="0" dirty="0">
                          <a:solidFill>
                            <a:schemeClr val="tx1"/>
                          </a:solidFill>
                        </a:rPr>
                        <a:t>ts purpose is to protect us from harm and enable us to react </a:t>
                      </a:r>
                      <a:r>
                        <a:rPr lang="en-GB" sz="1200" b="1" u="sng" dirty="0">
                          <a:solidFill>
                            <a:schemeClr val="tx1"/>
                          </a:solidFill>
                        </a:rPr>
                        <a:t>without thinking</a:t>
                      </a:r>
                      <a:r>
                        <a:rPr lang="en-GB" sz="1200" b="0" dirty="0">
                          <a:solidFill>
                            <a:schemeClr val="tx1"/>
                          </a:solidFill>
                        </a:rPr>
                        <a:t>. It does not involve the conscious part of your brain initially. Because you don’t have to think about the response, it’s </a:t>
                      </a:r>
                      <a:r>
                        <a:rPr lang="en-GB" sz="1200" b="1" u="sng" dirty="0">
                          <a:solidFill>
                            <a:schemeClr val="tx1"/>
                          </a:solidFill>
                        </a:rPr>
                        <a:t>quicker than normal responses</a:t>
                      </a:r>
                      <a:r>
                        <a:rPr lang="en-GB" sz="1200" b="0" dirty="0">
                          <a:solidFill>
                            <a:schemeClr val="tx1"/>
                          </a:solidFill>
                        </a:rPr>
                        <a:t>. The passage of information form the receptor to the effector is called a reflex arc. There are still the 3 main components of a reflex action though: </a:t>
                      </a:r>
                      <a:r>
                        <a:rPr lang="en-GB" sz="1200" b="1" u="sng" dirty="0">
                          <a:solidFill>
                            <a:schemeClr val="tx1"/>
                          </a:solidFill>
                        </a:rPr>
                        <a:t>receptor, coordination centre and effector</a:t>
                      </a:r>
                      <a:r>
                        <a:rPr lang="en-GB" sz="1200" b="0" dirty="0">
                          <a:solidFill>
                            <a:schemeClr val="tx1"/>
                          </a:solidFill>
                        </a:rPr>
                        <a:t>.</a:t>
                      </a:r>
                    </a:p>
                    <a:p>
                      <a:pPr>
                        <a:lnSpc>
                          <a:spcPct val="150000"/>
                        </a:lnSpc>
                      </a:pPr>
                      <a:r>
                        <a:rPr lang="en-GB" sz="1200" b="0" dirty="0">
                          <a:solidFill>
                            <a:schemeClr val="tx1"/>
                          </a:solidFill>
                        </a:rPr>
                        <a:t>Information is received from the </a:t>
                      </a:r>
                      <a:r>
                        <a:rPr lang="en-GB" sz="1200" b="1" u="sng" dirty="0">
                          <a:solidFill>
                            <a:schemeClr val="tx1"/>
                          </a:solidFill>
                        </a:rPr>
                        <a:t>STIMULUS</a:t>
                      </a:r>
                      <a:r>
                        <a:rPr lang="en-GB" sz="1200" b="0" dirty="0">
                          <a:solidFill>
                            <a:schemeClr val="tx1"/>
                          </a:solidFill>
                        </a:rPr>
                        <a:t> by the </a:t>
                      </a:r>
                      <a:r>
                        <a:rPr lang="en-GB" sz="1200" b="1" u="sng" dirty="0">
                          <a:solidFill>
                            <a:schemeClr val="tx1"/>
                          </a:solidFill>
                        </a:rPr>
                        <a:t>RECEPTOR</a:t>
                      </a:r>
                      <a:r>
                        <a:rPr lang="en-GB" sz="1200" b="0" dirty="0">
                          <a:solidFill>
                            <a:schemeClr val="tx1"/>
                          </a:solidFill>
                        </a:rPr>
                        <a:t>. This passes via the </a:t>
                      </a:r>
                      <a:r>
                        <a:rPr lang="en-GB" sz="1200" b="1" u="sng" dirty="0">
                          <a:solidFill>
                            <a:schemeClr val="tx1"/>
                          </a:solidFill>
                        </a:rPr>
                        <a:t>SENSORY NEURONE</a:t>
                      </a:r>
                      <a:r>
                        <a:rPr lang="en-GB" sz="1200" b="0" dirty="0">
                          <a:solidFill>
                            <a:schemeClr val="tx1"/>
                          </a:solidFill>
                        </a:rPr>
                        <a:t> to the </a:t>
                      </a:r>
                      <a:r>
                        <a:rPr lang="en-GB" sz="1200" b="1" u="sng" dirty="0">
                          <a:solidFill>
                            <a:schemeClr val="tx1"/>
                          </a:solidFill>
                        </a:rPr>
                        <a:t>SPINAL CORD</a:t>
                      </a:r>
                      <a:r>
                        <a:rPr lang="en-GB" sz="1200" b="0" u="none" dirty="0">
                          <a:solidFill>
                            <a:schemeClr val="tx1"/>
                          </a:solidFill>
                        </a:rPr>
                        <a:t> (coordination centre)</a:t>
                      </a:r>
                      <a:r>
                        <a:rPr lang="en-GB" sz="1200" b="0" dirty="0">
                          <a:solidFill>
                            <a:schemeClr val="tx1"/>
                          </a:solidFill>
                        </a:rPr>
                        <a:t> which then passes it to the </a:t>
                      </a:r>
                      <a:r>
                        <a:rPr lang="en-GB" sz="1200" b="1" u="sng" dirty="0">
                          <a:solidFill>
                            <a:schemeClr val="tx1"/>
                          </a:solidFill>
                        </a:rPr>
                        <a:t>MOTOR NEURONE</a:t>
                      </a:r>
                      <a:r>
                        <a:rPr lang="en-GB" sz="1200" b="0" dirty="0">
                          <a:solidFill>
                            <a:schemeClr val="tx1"/>
                          </a:solidFill>
                        </a:rPr>
                        <a:t>, this transmits to the </a:t>
                      </a:r>
                      <a:r>
                        <a:rPr lang="en-GB" sz="1200" b="1" u="sng" dirty="0">
                          <a:solidFill>
                            <a:schemeClr val="tx1"/>
                          </a:solidFill>
                        </a:rPr>
                        <a:t>EFFECTOR</a:t>
                      </a:r>
                      <a:r>
                        <a:rPr lang="en-GB" sz="1200" b="0" dirty="0">
                          <a:solidFill>
                            <a:schemeClr val="tx1"/>
                          </a:solidFill>
                        </a:rPr>
                        <a:t> to action the response.</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6" name="TextBox 5">
            <a:extLst>
              <a:ext uri="{FF2B5EF4-FFF2-40B4-BE49-F238E27FC236}">
                <a16:creationId xmlns:a16="http://schemas.microsoft.com/office/drawing/2014/main" id="{122E648A-7265-01A1-D226-367E620AB666}"/>
              </a:ext>
            </a:extLst>
          </p:cNvPr>
          <p:cNvSpPr txBox="1"/>
          <p:nvPr/>
        </p:nvSpPr>
        <p:spPr>
          <a:xfrm>
            <a:off x="1293541" y="3362982"/>
            <a:ext cx="4661210" cy="276999"/>
          </a:xfrm>
          <a:prstGeom prst="rect">
            <a:avLst/>
          </a:prstGeom>
          <a:noFill/>
        </p:spPr>
        <p:txBody>
          <a:bodyPr wrap="square" rtlCol="0">
            <a:spAutoFit/>
          </a:bodyPr>
          <a:lstStyle/>
          <a:p>
            <a:pPr algn="ctr"/>
            <a:r>
              <a:rPr lang="en-GB" sz="1200" b="1" u="sng" dirty="0"/>
              <a:t>The Reflex Arc</a:t>
            </a:r>
          </a:p>
        </p:txBody>
      </p:sp>
      <p:pic>
        <p:nvPicPr>
          <p:cNvPr id="8" name="Picture 7">
            <a:extLst>
              <a:ext uri="{FF2B5EF4-FFF2-40B4-BE49-F238E27FC236}">
                <a16:creationId xmlns:a16="http://schemas.microsoft.com/office/drawing/2014/main" id="{51503C80-EC2C-29FB-49A4-AC92FC10C9E7}"/>
              </a:ext>
            </a:extLst>
          </p:cNvPr>
          <p:cNvPicPr>
            <a:picLocks noChangeAspect="1"/>
          </p:cNvPicPr>
          <p:nvPr/>
        </p:nvPicPr>
        <p:blipFill>
          <a:blip r:embed="rId2"/>
          <a:stretch>
            <a:fillRect/>
          </a:stretch>
        </p:blipFill>
        <p:spPr>
          <a:xfrm>
            <a:off x="1000455" y="3665096"/>
            <a:ext cx="5247382" cy="3013013"/>
          </a:xfrm>
          <a:prstGeom prst="rect">
            <a:avLst/>
          </a:prstGeom>
        </p:spPr>
      </p:pic>
    </p:spTree>
    <p:extLst>
      <p:ext uri="{BB962C8B-B14F-4D97-AF65-F5344CB8AC3E}">
        <p14:creationId xmlns:p14="http://schemas.microsoft.com/office/powerpoint/2010/main" val="2964257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Rehearsal questions – Reflex Arc</a:t>
            </a:r>
          </a:p>
          <a:p>
            <a:pPr>
              <a:lnSpc>
                <a:spcPct val="150000"/>
              </a:lnSpc>
            </a:pPr>
            <a:r>
              <a:rPr lang="en-GB" sz="1200" dirty="0">
                <a:solidFill>
                  <a:schemeClr val="tx1"/>
                </a:solidFill>
              </a:rPr>
              <a:t>1. What is a stimulus? .……………………………………………………………………............................................................................................... …………………………………………………………………………………………………………………………………………………………........</a:t>
            </a:r>
          </a:p>
          <a:p>
            <a:pPr>
              <a:lnSpc>
                <a:spcPct val="150000"/>
              </a:lnSpc>
            </a:pPr>
            <a:r>
              <a:rPr lang="en-GB" sz="1200" dirty="0">
                <a:solidFill>
                  <a:schemeClr val="tx1"/>
                </a:solidFill>
              </a:rPr>
              <a:t>2. How is a sensory neurone involved in a reflex? .……………………………………………………………………............................................................................................... …………………………………………………………………………………………………………………………………………………………........</a:t>
            </a:r>
          </a:p>
          <a:p>
            <a:pPr>
              <a:lnSpc>
                <a:spcPct val="150000"/>
              </a:lnSpc>
            </a:pPr>
            <a:r>
              <a:rPr lang="en-GB" sz="1200" dirty="0">
                <a:solidFill>
                  <a:schemeClr val="tx1"/>
                </a:solidFill>
              </a:rPr>
              <a:t>3. Which type of neurone connects the spinal cord to an effector? …………………………………………………………</a:t>
            </a:r>
          </a:p>
          <a:p>
            <a:pPr>
              <a:lnSpc>
                <a:spcPct val="150000"/>
              </a:lnSpc>
            </a:pPr>
            <a:r>
              <a:rPr lang="en-GB" sz="1200" dirty="0">
                <a:solidFill>
                  <a:schemeClr val="tx1"/>
                </a:solidFill>
              </a:rPr>
              <a:t>4. What is the function of the relay neurone? .……………………………………………………………………............................................................................................... …………………………………………………………………………………………………………………………………………………………........</a:t>
            </a:r>
          </a:p>
          <a:p>
            <a:pPr>
              <a:lnSpc>
                <a:spcPct val="150000"/>
              </a:lnSpc>
            </a:pPr>
            <a:r>
              <a:rPr lang="en-GB" sz="1200" dirty="0">
                <a:solidFill>
                  <a:schemeClr val="tx1"/>
                </a:solidFill>
              </a:rPr>
              <a:t>5. When the body detects a stimulus, how does this get transmitted to the spinal cord? …………………………………………………………………………………………………………………………………………………………………</a:t>
            </a:r>
          </a:p>
          <a:p>
            <a:pPr>
              <a:lnSpc>
                <a:spcPct val="150000"/>
              </a:lnSpc>
            </a:pPr>
            <a:r>
              <a:rPr lang="en-GB" sz="1200" dirty="0">
                <a:solidFill>
                  <a:schemeClr val="tx1"/>
                </a:solidFill>
              </a:rPr>
              <a:t>6. What do we call a detected change to our environment? ……………………………………………………………………</a:t>
            </a:r>
          </a:p>
          <a:p>
            <a:pPr>
              <a:lnSpc>
                <a:spcPct val="150000"/>
              </a:lnSpc>
            </a:pPr>
            <a:r>
              <a:rPr lang="en-GB" sz="1200" dirty="0">
                <a:solidFill>
                  <a:schemeClr val="tx1"/>
                </a:solidFill>
              </a:rPr>
              <a:t>7. Which neurone connects the other two types of neurones to each other? …………………………………………</a:t>
            </a:r>
          </a:p>
          <a:p>
            <a:pPr>
              <a:lnSpc>
                <a:spcPct val="150000"/>
              </a:lnSpc>
            </a:pPr>
            <a:r>
              <a:rPr lang="en-GB" sz="1200" dirty="0">
                <a:solidFill>
                  <a:schemeClr val="tx1"/>
                </a:solidFill>
              </a:rPr>
              <a:t>8. How does the response get to the effector? ……………………………………………………………………………………….</a:t>
            </a:r>
          </a:p>
          <a:p>
            <a:pPr>
              <a:lnSpc>
                <a:spcPct val="150000"/>
              </a:lnSpc>
            </a:pPr>
            <a:r>
              <a:rPr lang="en-GB" sz="1200" dirty="0">
                <a:solidFill>
                  <a:schemeClr val="tx1"/>
                </a:solidFill>
              </a:rPr>
              <a:t>9. Our body responds to various types of stimuli. Identify some examples of a stimulus. .……………………………………………………………………............................................................................................... …………………………………………………………………………………………………………………………………………………………........</a:t>
            </a:r>
          </a:p>
          <a:p>
            <a:pPr>
              <a:lnSpc>
                <a:spcPct val="150000"/>
              </a:lnSpc>
            </a:pPr>
            <a:r>
              <a:rPr lang="en-GB" sz="1200" dirty="0">
                <a:solidFill>
                  <a:schemeClr val="tx1"/>
                </a:solidFill>
              </a:rPr>
              <a:t>10. The motor neurone connects which two parts of the reflex arc? .……………………………………………………………………............................................................................................... …………………………………………………………………………………………………………………………………………………………........</a:t>
            </a:r>
          </a:p>
          <a:p>
            <a:pPr>
              <a:lnSpc>
                <a:spcPct val="150000"/>
              </a:lnSpc>
            </a:pPr>
            <a:r>
              <a:rPr lang="en-GB" sz="1200" dirty="0">
                <a:solidFill>
                  <a:schemeClr val="tx1"/>
                </a:solidFill>
              </a:rPr>
              <a:t>11. What is the function of the sensory neurone? .……………………………………………………………………............................................................................................... …………………………………………………………………………………………………………………………………………………………........</a:t>
            </a: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r>
              <a:rPr lang="en-GB" sz="1200" b="1" dirty="0">
                <a:solidFill>
                  <a:srgbClr val="FF0000"/>
                </a:solidFill>
              </a:rPr>
              <a:t>Use the components of the pathway to write your rehearsal questions</a:t>
            </a:r>
          </a:p>
          <a:p>
            <a:pPr>
              <a:lnSpc>
                <a:spcPct val="150000"/>
              </a:lnSpc>
            </a:pPr>
            <a:r>
              <a:rPr lang="en-GB" sz="1200" b="1" dirty="0">
                <a:solidFill>
                  <a:srgbClr val="FF0000"/>
                </a:solidFill>
              </a:rPr>
              <a:t>e.g. What is a stimulus, what does the sensory neurone do, which neurons connects the Spinal cord to the effector?</a:t>
            </a:r>
          </a:p>
          <a:p>
            <a:endParaRPr lang="en-GB" sz="1200" b="1" u="sng" dirty="0">
              <a:solidFill>
                <a:schemeClr val="tx1"/>
              </a:solidFill>
            </a:endParaRPr>
          </a:p>
          <a:p>
            <a:endParaRPr lang="en-GB" sz="1200" b="1" u="sng" dirty="0">
              <a:solidFill>
                <a:schemeClr val="tx1"/>
              </a:solidFill>
            </a:endParaRPr>
          </a:p>
          <a:p>
            <a:endParaRPr lang="en-GB" sz="1200" b="1" u="sng" dirty="0">
              <a:solidFill>
                <a:schemeClr val="tx1"/>
              </a:solidFill>
            </a:endParaRPr>
          </a:p>
          <a:p>
            <a:pPr marL="228600" indent="-228600">
              <a:buFont typeface="+mj-lt"/>
              <a:buAutoNum type="arabicPeriod"/>
            </a:pPr>
            <a:endParaRPr lang="en-GB" sz="1200" dirty="0">
              <a:solidFill>
                <a:schemeClr val="tx1"/>
              </a:solidFill>
            </a:endParaRPr>
          </a:p>
        </p:txBody>
      </p:sp>
    </p:spTree>
    <p:extLst>
      <p:ext uri="{BB962C8B-B14F-4D97-AF65-F5344CB8AC3E}">
        <p14:creationId xmlns:p14="http://schemas.microsoft.com/office/powerpoint/2010/main" val="388485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304800" y="457200"/>
            <a:ext cx="6273800" cy="82931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 didn’t – Nervous System</a:t>
            </a:r>
          </a:p>
          <a:p>
            <a:pPr>
              <a:lnSpc>
                <a:spcPct val="150000"/>
              </a:lnSpc>
            </a:pPr>
            <a:r>
              <a:rPr lang="en-GB" sz="1200" dirty="0">
                <a:solidFill>
                  <a:schemeClr val="tx1"/>
                </a:solidFill>
              </a:rPr>
              <a:t>What would happen if I didn’t:</a:t>
            </a:r>
          </a:p>
          <a:p>
            <a:pPr>
              <a:lnSpc>
                <a:spcPct val="150000"/>
              </a:lnSpc>
            </a:pPr>
            <a:r>
              <a:rPr lang="en-GB" sz="1200" dirty="0">
                <a:solidFill>
                  <a:schemeClr val="tx1"/>
                </a:solidFill>
              </a:rPr>
              <a:t>I DO </a:t>
            </a:r>
          </a:p>
          <a:p>
            <a:pPr marL="228600" indent="-228600">
              <a:lnSpc>
                <a:spcPct val="150000"/>
              </a:lnSpc>
              <a:buAutoNum type="arabicPeriod"/>
            </a:pPr>
            <a:r>
              <a:rPr lang="en-GB" sz="1200" dirty="0">
                <a:solidFill>
                  <a:schemeClr val="tx1"/>
                </a:solidFill>
              </a:rPr>
              <a:t>Have receptors?</a:t>
            </a:r>
          </a:p>
          <a:p>
            <a:pPr>
              <a:lnSpc>
                <a:spcPct val="150000"/>
              </a:lnSpc>
            </a:pPr>
            <a:r>
              <a:rPr lang="en-GB" sz="1200" dirty="0">
                <a:solidFill>
                  <a:schemeClr val="tx1"/>
                </a:solidFill>
              </a:rPr>
              <a:t>………………………………………………………………………………………………………………………………………………….…..………………………………………………………………………………………………………………………………………………….……..………………………………………………………………………………………………………………………………..............................</a:t>
            </a:r>
          </a:p>
          <a:p>
            <a:pPr>
              <a:lnSpc>
                <a:spcPct val="150000"/>
              </a:lnSpc>
            </a:pPr>
            <a:r>
              <a:rPr lang="en-GB" sz="1200" dirty="0">
                <a:solidFill>
                  <a:schemeClr val="tx1"/>
                </a:solidFill>
              </a:rPr>
              <a:t>WE DO</a:t>
            </a:r>
          </a:p>
          <a:p>
            <a:pPr>
              <a:lnSpc>
                <a:spcPct val="150000"/>
              </a:lnSpc>
            </a:pPr>
            <a:r>
              <a:rPr lang="en-GB" sz="1200" dirty="0">
                <a:solidFill>
                  <a:schemeClr val="tx1"/>
                </a:solidFill>
              </a:rPr>
              <a:t>2. Have a spinal cord?</a:t>
            </a:r>
          </a:p>
          <a:p>
            <a:pPr>
              <a:lnSpc>
                <a:spcPct val="150000"/>
              </a:lnSpc>
            </a:pPr>
            <a:r>
              <a:rPr lang="en-GB" sz="1200" dirty="0">
                <a:solidFill>
                  <a:schemeClr val="tx1"/>
                </a:solidFill>
              </a:rPr>
              <a:t>………………………………………………………………………………………………………………………………………………….…..………………………………………………………………………………………………………………………………………………….……..………………………………………………………………………………………………………………………………..............................</a:t>
            </a:r>
          </a:p>
          <a:p>
            <a:pPr>
              <a:lnSpc>
                <a:spcPct val="150000"/>
              </a:lnSpc>
            </a:pPr>
            <a:r>
              <a:rPr lang="en-GB" sz="1200" dirty="0">
                <a:solidFill>
                  <a:schemeClr val="tx1"/>
                </a:solidFill>
              </a:rPr>
              <a:t>YOU DO</a:t>
            </a:r>
          </a:p>
          <a:p>
            <a:pPr>
              <a:lnSpc>
                <a:spcPct val="150000"/>
              </a:lnSpc>
            </a:pPr>
            <a:r>
              <a:rPr lang="en-GB" sz="1200" dirty="0">
                <a:solidFill>
                  <a:schemeClr val="tx1"/>
                </a:solidFill>
              </a:rPr>
              <a:t>3. Have sensory neurones?</a:t>
            </a:r>
          </a:p>
          <a:p>
            <a:pPr>
              <a:lnSpc>
                <a:spcPct val="150000"/>
              </a:lnSpc>
            </a:pPr>
            <a:r>
              <a:rPr lang="en-GB" sz="1200" dirty="0">
                <a:solidFill>
                  <a:schemeClr val="tx1"/>
                </a:solidFill>
              </a:rPr>
              <a:t>………………………………………………………………………………………………………………………………………………….…..………………………………………………………………………………………………………………………………………………….……..………………………………………………………………………………………………………………………………..............................</a:t>
            </a:r>
          </a:p>
          <a:p>
            <a:pPr>
              <a:lnSpc>
                <a:spcPct val="150000"/>
              </a:lnSpc>
            </a:pPr>
            <a:r>
              <a:rPr lang="en-GB" sz="1200" dirty="0">
                <a:solidFill>
                  <a:schemeClr val="tx1"/>
                </a:solidFill>
              </a:rPr>
              <a:t>4. Have effectors?</a:t>
            </a:r>
          </a:p>
          <a:p>
            <a:pPr>
              <a:lnSpc>
                <a:spcPct val="150000"/>
              </a:lnSpc>
            </a:pPr>
            <a:r>
              <a:rPr lang="en-GB" sz="1200" dirty="0">
                <a:solidFill>
                  <a:schemeClr val="tx1"/>
                </a:solidFill>
              </a:rPr>
              <a:t>………………………………………………………………………………………………………………………………………………….…..………………………………………………………………………………………………………………………………………………….……..………………………………………………………………………………………………………………………………..............................</a:t>
            </a:r>
          </a:p>
          <a:p>
            <a:pPr>
              <a:lnSpc>
                <a:spcPct val="150000"/>
              </a:lnSpc>
            </a:pPr>
            <a:r>
              <a:rPr lang="en-GB" sz="1200" dirty="0">
                <a:solidFill>
                  <a:schemeClr val="tx1"/>
                </a:solidFill>
              </a:rPr>
              <a:t>5 . Have motor neurones?</a:t>
            </a:r>
          </a:p>
          <a:p>
            <a:pPr>
              <a:lnSpc>
                <a:spcPct val="150000"/>
              </a:lnSpc>
            </a:pPr>
            <a:r>
              <a:rPr lang="en-GB" sz="1200" dirty="0">
                <a:solidFill>
                  <a:schemeClr val="tx1"/>
                </a:solidFill>
              </a:rPr>
              <a:t>………………………………………………………………………………………………………………………………………………….…..………………………………………………………………………………………………………………………………………………….……..………………………………………………………………………………………………………………………………..............................</a:t>
            </a:r>
          </a:p>
          <a:p>
            <a:pPr>
              <a:lnSpc>
                <a:spcPct val="150000"/>
              </a:lnSpc>
            </a:pPr>
            <a:r>
              <a:rPr lang="en-GB" sz="1200" dirty="0">
                <a:solidFill>
                  <a:schemeClr val="tx1"/>
                </a:solidFill>
              </a:rPr>
              <a:t>6. Happen quickly?</a:t>
            </a:r>
          </a:p>
          <a:p>
            <a:pPr>
              <a:lnSpc>
                <a:spcPct val="150000"/>
              </a:lnSpc>
            </a:pPr>
            <a:r>
              <a:rPr lang="en-GB" sz="1200" dirty="0">
                <a:solidFill>
                  <a:schemeClr val="tx1"/>
                </a:solidFill>
              </a:rPr>
              <a:t>………………………………………………………………………………………………………………………………………………….…..………………………………………………………………………………………………………………………………………………….……..………………………………………………………………………………………………………………………………..............................</a:t>
            </a:r>
          </a:p>
          <a:p>
            <a:pPr>
              <a:lnSpc>
                <a:spcPct val="150000"/>
              </a:lnSpc>
            </a:pPr>
            <a:endParaRPr lang="en-GB" sz="1200" b="1" dirty="0">
              <a:solidFill>
                <a:schemeClr val="tx1"/>
              </a:solidFill>
            </a:endParaRPr>
          </a:p>
          <a:p>
            <a:endParaRPr lang="en-GB" sz="1200" b="1" u="sng" dirty="0">
              <a:solidFill>
                <a:schemeClr val="tx1"/>
              </a:solidFill>
            </a:endParaRPr>
          </a:p>
        </p:txBody>
      </p:sp>
    </p:spTree>
    <p:extLst>
      <p:ext uri="{BB962C8B-B14F-4D97-AF65-F5344CB8AC3E}">
        <p14:creationId xmlns:p14="http://schemas.microsoft.com/office/powerpoint/2010/main" val="337976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Spacing – Homeostasis</a:t>
            </a:r>
          </a:p>
          <a:p>
            <a:pPr>
              <a:lnSpc>
                <a:spcPct val="150000"/>
              </a:lnSpc>
            </a:pPr>
            <a:r>
              <a:rPr lang="en-GB" sz="1200" dirty="0">
                <a:solidFill>
                  <a:schemeClr val="tx1"/>
                </a:solidFill>
              </a:rPr>
              <a:t>1. The nervous and endocrine systems are made up from organs. What is an organ?</a:t>
            </a:r>
          </a:p>
          <a:p>
            <a:pPr>
              <a:lnSpc>
                <a:spcPct val="150000"/>
              </a:lnSpc>
            </a:pPr>
            <a:r>
              <a:rPr lang="en-GB" sz="1200" dirty="0">
                <a:solidFill>
                  <a:schemeClr val="tx1"/>
                </a:solidFill>
              </a:rPr>
              <a:t>………………………………………………………………………………………………………………………………………………….…..……......…………………………………………………………………………………………………………………………………………….……..………….</a:t>
            </a:r>
          </a:p>
          <a:p>
            <a:pPr>
              <a:lnSpc>
                <a:spcPct val="150000"/>
              </a:lnSpc>
            </a:pPr>
            <a:r>
              <a:rPr lang="en-GB" sz="1200" dirty="0">
                <a:solidFill>
                  <a:schemeClr val="tx1"/>
                </a:solidFill>
              </a:rPr>
              <a:t>2. Receptors are specialised body cells that detect changes. What are the five key organelles of an animal cell? ………………………………………………………………………………………………………………………………………………….…..……......…………………………………………………………………………………………………………………………………………….……..………….</a:t>
            </a:r>
          </a:p>
          <a:p>
            <a:pPr>
              <a:lnSpc>
                <a:spcPct val="150000"/>
              </a:lnSpc>
            </a:pPr>
            <a:r>
              <a:rPr lang="en-GB" sz="1200" dirty="0">
                <a:solidFill>
                  <a:schemeClr val="tx1"/>
                </a:solidFill>
              </a:rPr>
              <a:t>3. The nervous system contains many specialised cells. What is a specialised cell? ………………………………………………………………………………………………………………………………………………….…..……......…………………………………………………………………………………………………………………………………………….……..………….</a:t>
            </a:r>
          </a:p>
          <a:p>
            <a:pPr>
              <a:lnSpc>
                <a:spcPct val="150000"/>
              </a:lnSpc>
            </a:pPr>
            <a:r>
              <a:rPr lang="en-GB" sz="1200" dirty="0">
                <a:solidFill>
                  <a:schemeClr val="tx1"/>
                </a:solidFill>
              </a:rPr>
              <a:t>4. Describe the process that produces specialised cells. ………………………………………………………………………………………………………………………………………………….…..……......…………………………………………………………………………………………………………………………………………….……..………….</a:t>
            </a:r>
          </a:p>
          <a:p>
            <a:pPr>
              <a:lnSpc>
                <a:spcPct val="150000"/>
              </a:lnSpc>
            </a:pPr>
            <a:r>
              <a:rPr lang="en-GB" sz="1200" dirty="0">
                <a:solidFill>
                  <a:schemeClr val="tx1"/>
                </a:solidFill>
              </a:rPr>
              <a:t>5. Hormones are transported in the blood. Describe the journey of blood around the body, starting in the right atrium of the heart. ………………………………………………………………………………………………………………………………………………….…..……......…………………………………………………………………………………………………………………………………………….……..…………. ………………………………………………………………………………………………………………………………………………….…..……......…………………………………………………………………………………………………………………………………………….……..………….</a:t>
            </a:r>
          </a:p>
          <a:p>
            <a:pPr>
              <a:lnSpc>
                <a:spcPct val="150000"/>
              </a:lnSpc>
            </a:pPr>
            <a:r>
              <a:rPr lang="en-GB" sz="1200" dirty="0">
                <a:solidFill>
                  <a:schemeClr val="tx1"/>
                </a:solidFill>
              </a:rPr>
              <a:t>6. Nervous responses need to happen very quickly. Which equation is used to calculate speed? ………………………………………………………………………………………………………………………………………………….…..……......…………………………………………………………………………………………………………………………………………….……..………….</a:t>
            </a:r>
          </a:p>
          <a:p>
            <a:pPr>
              <a:lnSpc>
                <a:spcPct val="150000"/>
              </a:lnSpc>
            </a:pPr>
            <a:r>
              <a:rPr lang="en-GB" sz="1200" dirty="0">
                <a:solidFill>
                  <a:schemeClr val="tx1"/>
                </a:solidFill>
              </a:rPr>
              <a:t>7. Neurotransmitters are reabsorbed by neurones using active transport. What is active transport? ………………………………………………………………………………………………………………………………………………….…..……......…………………………………………………………………………………………………………………………………………….……..………….</a:t>
            </a:r>
          </a:p>
          <a:p>
            <a:pPr>
              <a:lnSpc>
                <a:spcPct val="150000"/>
              </a:lnSpc>
            </a:pPr>
            <a:r>
              <a:rPr lang="en-GB" sz="1200" dirty="0">
                <a:solidFill>
                  <a:schemeClr val="tx1"/>
                </a:solidFill>
              </a:rPr>
              <a:t>8. The energy required for active transport comes from cellular respiration. Give the word equation for this process: ………………………………………………………………………………………………………………………………………………….…..…….....</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endParaRPr lang="en-GB" sz="1200" u="sng" dirty="0">
              <a:solidFill>
                <a:schemeClr val="tx1"/>
              </a:solidFill>
            </a:endParaRPr>
          </a:p>
          <a:p>
            <a:endParaRPr lang="en-GB" sz="1200" b="1" u="sng" dirty="0">
              <a:solidFill>
                <a:schemeClr val="tx1"/>
              </a:solidFill>
            </a:endParaRPr>
          </a:p>
        </p:txBody>
      </p:sp>
    </p:spTree>
    <p:extLst>
      <p:ext uri="{BB962C8B-B14F-4D97-AF65-F5344CB8AC3E}">
        <p14:creationId xmlns:p14="http://schemas.microsoft.com/office/powerpoint/2010/main" val="231241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3350" y="142374"/>
            <a:ext cx="6591300" cy="8712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dirty="0">
                <a:solidFill>
                  <a:schemeClr val="tx1"/>
                </a:solidFill>
              </a:rPr>
              <a:t>9. Synapses between nerve cells can be affected by different drugs, including medicines. What is the function of the drug type: antibiotics? ………………………………………………………………………………………………………………………………………………….…..……......…………………………………………………………………………………………………………………………………………….……..………….</a:t>
            </a:r>
          </a:p>
          <a:p>
            <a:pPr>
              <a:lnSpc>
                <a:spcPct val="150000"/>
              </a:lnSpc>
            </a:pPr>
            <a:r>
              <a:rPr lang="en-GB" sz="1200" dirty="0">
                <a:solidFill>
                  <a:schemeClr val="tx1"/>
                </a:solidFill>
              </a:rPr>
              <a:t>10. Our body is sometimes capable of resisting disease without the use of medicines. Describe the specific and non-specific immune responses. </a:t>
            </a:r>
          </a:p>
          <a:p>
            <a:pPr>
              <a:lnSpc>
                <a:spcPct val="150000"/>
              </a:lnSpc>
            </a:pPr>
            <a:r>
              <a:rPr lang="en-GB" sz="1200" dirty="0">
                <a:solidFill>
                  <a:schemeClr val="tx1"/>
                </a:solidFill>
              </a:rPr>
              <a:t>………………………………………………………………………………………………………………………………………………….…..……......…………………………………………………………………………………………………………………………………………….……..…………. ………………………………………………………………………………………………………………………………………………….…..……......…………………………………………………………………………………………………………………………………………….……..…………. ………………………………………………………………………………………………………………………………………………….…..……......…………………………………………………………………………………………………………………………………………….……..…………. ………………………………………………………………………………………………………………………………………………….…..……......…………………………………………………………………………………………………………………………………………….……..…………. ………………………………………………………………………………………………………………………………………………….…..……......…………………………………………………………………………………………………………………………………………….……..………….</a:t>
            </a:r>
          </a:p>
          <a:p>
            <a:pPr>
              <a:lnSpc>
                <a:spcPct val="150000"/>
              </a:lnSpc>
            </a:pPr>
            <a:r>
              <a:rPr lang="en-GB" sz="1200" dirty="0">
                <a:solidFill>
                  <a:schemeClr val="tx1"/>
                </a:solidFill>
              </a:rPr>
              <a:t>11. An example of a stimulus would be being too close to an extremely high temperature. Which energy store of the body would increase in this situation? ……………………………………………………………………..</a:t>
            </a:r>
          </a:p>
          <a:p>
            <a:pPr>
              <a:lnSpc>
                <a:spcPct val="150000"/>
              </a:lnSpc>
            </a:pPr>
            <a:r>
              <a:rPr lang="en-GB" sz="1200" dirty="0">
                <a:solidFill>
                  <a:schemeClr val="tx1"/>
                </a:solidFill>
              </a:rPr>
              <a:t>12. Which energy pathway does the energy transfer use in this situation? ……………………………………………..</a:t>
            </a:r>
          </a:p>
          <a:p>
            <a:pPr>
              <a:lnSpc>
                <a:spcPct val="150000"/>
              </a:lnSpc>
            </a:pPr>
            <a:r>
              <a:rPr lang="en-GB" sz="1200" dirty="0">
                <a:solidFill>
                  <a:schemeClr val="tx1"/>
                </a:solidFill>
              </a:rPr>
              <a:t>13. As previously stated, energy is released by cellular respiration. Describe the energy transfers that takes place when this energy is used in the body. ………………………………………………………………………………………………………………………………………………….…..……......…………………………………………………………………………………………………………………………………………….……..…………. ………………………………………………………………………………………………………………………………………………….…..……......…………………………………………………………………………………………………………………………………………….……..………….</a:t>
            </a:r>
          </a:p>
          <a:p>
            <a:endParaRPr lang="en-GB" sz="1200" b="1" u="sng" dirty="0">
              <a:solidFill>
                <a:schemeClr val="tx1"/>
              </a:solidFill>
            </a:endParaRPr>
          </a:p>
          <a:p>
            <a:endParaRPr lang="en-GB" sz="1200" b="1" u="sng" dirty="0">
              <a:solidFill>
                <a:schemeClr val="tx1"/>
              </a:solidFill>
            </a:endParaRPr>
          </a:p>
        </p:txBody>
      </p:sp>
    </p:spTree>
    <p:extLst>
      <p:ext uri="{BB962C8B-B14F-4D97-AF65-F5344CB8AC3E}">
        <p14:creationId xmlns:p14="http://schemas.microsoft.com/office/powerpoint/2010/main" val="37151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3770513918"/>
              </p:ext>
            </p:extLst>
          </p:nvPr>
        </p:nvGraphicFramePr>
        <p:xfrm>
          <a:off x="273050" y="926634"/>
          <a:ext cx="6311900" cy="156972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The Cells and Organisation topic introduced the body structures required.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3524525738"/>
                  </a:ext>
                </a:extLst>
              </a:tr>
              <a:tr h="370840">
                <a:tc>
                  <a:txBody>
                    <a:bodyPr/>
                    <a:lstStyle/>
                    <a:p>
                      <a:pPr algn="ctr"/>
                      <a:r>
                        <a:rPr lang="en-GB" sz="1200" b="1" dirty="0"/>
                        <a:t>Y9</a:t>
                      </a:r>
                    </a:p>
                  </a:txBody>
                  <a:tcPr>
                    <a:solidFill>
                      <a:schemeClr val="bg1"/>
                    </a:solidFill>
                  </a:tcPr>
                </a:tc>
                <a:tc>
                  <a:txBody>
                    <a:bodyPr/>
                    <a:lstStyle/>
                    <a:p>
                      <a:r>
                        <a:rPr lang="en-GB" sz="1200" dirty="0"/>
                        <a:t>The GCSE Cell Biology topic added depth to prior learning from KS3. This is a threshold topic for this topic. </a:t>
                      </a:r>
                    </a:p>
                  </a:txBody>
                  <a:tcPr>
                    <a:solidFill>
                      <a:schemeClr val="bg1"/>
                    </a:solidFill>
                  </a:tcPr>
                </a:tc>
                <a:extLst>
                  <a:ext uri="{0D108BD9-81ED-4DB2-BD59-A6C34878D82A}">
                    <a16:rowId xmlns:a16="http://schemas.microsoft.com/office/drawing/2014/main" val="3248912250"/>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3590777611"/>
              </p:ext>
            </p:extLst>
          </p:nvPr>
        </p:nvGraphicFramePr>
        <p:xfrm>
          <a:off x="273050" y="2685598"/>
          <a:ext cx="6311901" cy="2388207"/>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247900">
                  <a:extLst>
                    <a:ext uri="{9D8B030D-6E8A-4147-A177-3AD203B41FA5}">
                      <a16:colId xmlns:a16="http://schemas.microsoft.com/office/drawing/2014/main" val="3913828224"/>
                    </a:ext>
                  </a:extLst>
                </a:gridCol>
                <a:gridCol w="914400">
                  <a:extLst>
                    <a:ext uri="{9D8B030D-6E8A-4147-A177-3AD203B41FA5}">
                      <a16:colId xmlns:a16="http://schemas.microsoft.com/office/drawing/2014/main" val="1664534013"/>
                    </a:ext>
                  </a:extLst>
                </a:gridCol>
                <a:gridCol w="2241551">
                  <a:extLst>
                    <a:ext uri="{9D8B030D-6E8A-4147-A177-3AD203B41FA5}">
                      <a16:colId xmlns:a16="http://schemas.microsoft.com/office/drawing/2014/main" val="852912441"/>
                    </a:ext>
                  </a:extLst>
                </a:gridCol>
              </a:tblGrid>
              <a:tr h="559407">
                <a:tc gridSpan="4">
                  <a:txBody>
                    <a:bodyPr/>
                    <a:lstStyle/>
                    <a:p>
                      <a:r>
                        <a:rPr lang="en-GB" sz="1200" b="1" dirty="0"/>
                        <a:t>Learning Journey </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4.5.1 &amp; 4.5.2.1 – Homeostasis and the human nervous system</a:t>
                      </a:r>
                      <a:endParaRPr lang="en-GB" sz="1200" b="1" dirty="0">
                        <a:solidFill>
                          <a:srgbClr val="00B050"/>
                        </a:solidFill>
                      </a:endParaRPr>
                    </a:p>
                  </a:txBody>
                  <a:tcPr/>
                </a:tc>
                <a:tc>
                  <a:txBody>
                    <a:bodyPr/>
                    <a:lstStyle/>
                    <a:p>
                      <a:r>
                        <a:rPr lang="en-GB" sz="1200" dirty="0"/>
                        <a:t>Subtopic 5</a:t>
                      </a:r>
                    </a:p>
                  </a:txBody>
                  <a:tcPr/>
                </a:tc>
                <a:tc>
                  <a:txBody>
                    <a:bodyPr/>
                    <a:lstStyle/>
                    <a:p>
                      <a:r>
                        <a:rPr lang="en-GB" sz="1200" dirty="0"/>
                        <a:t>4.5.3.4 Hormones in human reproduction</a:t>
                      </a:r>
                      <a:endParaRPr lang="en-GB" sz="1200" dirty="0">
                        <a:solidFill>
                          <a:srgbClr val="00B050"/>
                        </a:solidFill>
                      </a:endParaRPr>
                    </a:p>
                  </a:txBody>
                  <a:tcPr/>
                </a:tc>
                <a:extLst>
                  <a:ext uri="{0D108BD9-81ED-4DB2-BD59-A6C34878D82A}">
                    <a16:rowId xmlns:a16="http://schemas.microsoft.com/office/drawing/2014/main" val="3986441415"/>
                  </a:ext>
                </a:extLst>
              </a:tr>
              <a:tr h="439790">
                <a:tc>
                  <a:txBody>
                    <a:bodyPr/>
                    <a:lstStyle/>
                    <a:p>
                      <a:r>
                        <a:rPr lang="en-GB" sz="1200" dirty="0"/>
                        <a:t>Subtopic 2</a:t>
                      </a:r>
                    </a:p>
                  </a:txBody>
                  <a:tcPr/>
                </a:tc>
                <a:tc>
                  <a:txBody>
                    <a:bodyPr/>
                    <a:lstStyle/>
                    <a:p>
                      <a:r>
                        <a:rPr lang="en-GB" sz="1200" b="1" dirty="0"/>
                        <a:t>RP – practical &amp; analysis</a:t>
                      </a:r>
                      <a:endParaRPr lang="en-GB" sz="1200" b="1" dirty="0">
                        <a:solidFill>
                          <a:srgbClr val="00B050"/>
                        </a:solidFill>
                      </a:endParaRPr>
                    </a:p>
                  </a:txBody>
                  <a:tcPr/>
                </a:tc>
                <a:tc>
                  <a:txBody>
                    <a:bodyPr/>
                    <a:lstStyle/>
                    <a:p>
                      <a:r>
                        <a:rPr lang="en-GB" sz="1200" dirty="0"/>
                        <a:t>Subtopic 6</a:t>
                      </a:r>
                    </a:p>
                  </a:txBody>
                  <a:tcPr/>
                </a:tc>
                <a:tc>
                  <a:txBody>
                    <a:bodyPr/>
                    <a:lstStyle/>
                    <a:p>
                      <a:r>
                        <a:rPr lang="en-GB" sz="1200" dirty="0"/>
                        <a:t>4.5.3.5 Contraception</a:t>
                      </a:r>
                    </a:p>
                    <a:p>
                      <a:r>
                        <a:rPr lang="en-GB" sz="1200" dirty="0"/>
                        <a:t>4.5.3.6 HT only Infertility</a:t>
                      </a:r>
                      <a:endParaRPr lang="en-GB" sz="1200" dirty="0">
                        <a:solidFill>
                          <a:srgbClr val="92D050"/>
                        </a:solidFill>
                      </a:endParaRPr>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4.5.3.1 Human endocrine system</a:t>
                      </a:r>
                      <a:endParaRPr lang="en-GB" sz="1200" dirty="0">
                        <a:solidFill>
                          <a:srgbClr val="00B050"/>
                        </a:solidFill>
                      </a:endParaRPr>
                    </a:p>
                  </a:txBody>
                  <a:tcPr/>
                </a:tc>
                <a:tc>
                  <a:txBody>
                    <a:bodyPr/>
                    <a:lstStyle/>
                    <a:p>
                      <a:r>
                        <a:rPr lang="en-GB" sz="1200" dirty="0"/>
                        <a:t>Subtopic 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4.5.4.2 HT only Use of plant hormones</a:t>
                      </a:r>
                      <a:endParaRPr lang="en-GB" sz="1200" dirty="0">
                        <a:solidFill>
                          <a:srgbClr val="FF0000"/>
                        </a:solidFill>
                      </a:endParaRPr>
                    </a:p>
                  </a:txBody>
                  <a:tcPr/>
                </a:tc>
                <a:extLst>
                  <a:ext uri="{0D108BD9-81ED-4DB2-BD59-A6C34878D82A}">
                    <a16:rowId xmlns:a16="http://schemas.microsoft.com/office/drawing/2014/main" val="4092558228"/>
                  </a:ext>
                </a:extLst>
              </a:tr>
              <a:tr h="439790">
                <a:tc>
                  <a:txBody>
                    <a:bodyPr/>
                    <a:lstStyle/>
                    <a:p>
                      <a:r>
                        <a:rPr lang="en-GB" sz="1200" dirty="0"/>
                        <a:t>Subtopic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4.5.3.2 Control of blood glucose concentration</a:t>
                      </a:r>
                      <a:endParaRPr lang="en-GB" sz="1200" b="1" dirty="0">
                        <a:solidFill>
                          <a:srgbClr val="00B050"/>
                        </a:solidFill>
                      </a:endParaRPr>
                    </a:p>
                  </a:txBody>
                  <a:tcPr/>
                </a:tc>
                <a:tc>
                  <a:txBody>
                    <a:bodyPr/>
                    <a:lstStyle/>
                    <a:p>
                      <a:endParaRPr lang="en-GB" sz="1200" dirty="0"/>
                    </a:p>
                  </a:txBody>
                  <a:tcPr/>
                </a:tc>
                <a:tc>
                  <a:txBody>
                    <a:bodyPr/>
                    <a:lstStyle/>
                    <a:p>
                      <a:endParaRPr lang="en-GB" sz="1200" b="1" dirty="0"/>
                    </a:p>
                  </a:txBody>
                  <a:tcPr/>
                </a:tc>
                <a:extLst>
                  <a:ext uri="{0D108BD9-81ED-4DB2-BD59-A6C34878D82A}">
                    <a16:rowId xmlns:a16="http://schemas.microsoft.com/office/drawing/2014/main" val="1426963129"/>
                  </a:ext>
                </a:extLst>
              </a:tr>
            </a:tbl>
          </a:graphicData>
        </a:graphic>
      </p:graphicFrame>
      <p:graphicFrame>
        <p:nvGraphicFramePr>
          <p:cNvPr id="3" name="Table 8">
            <a:extLst>
              <a:ext uri="{FF2B5EF4-FFF2-40B4-BE49-F238E27FC236}">
                <a16:creationId xmlns:a16="http://schemas.microsoft.com/office/drawing/2014/main" id="{CE50DF32-C073-EB92-A501-6920ACDE6FA1}"/>
              </a:ext>
            </a:extLst>
          </p:cNvPr>
          <p:cNvGraphicFramePr>
            <a:graphicFrameLocks noGrp="1"/>
          </p:cNvGraphicFramePr>
          <p:nvPr>
            <p:extLst>
              <p:ext uri="{D42A27DB-BD31-4B8C-83A1-F6EECF244321}">
                <p14:modId xmlns:p14="http://schemas.microsoft.com/office/powerpoint/2010/main" val="2068271670"/>
              </p:ext>
            </p:extLst>
          </p:nvPr>
        </p:nvGraphicFramePr>
        <p:xfrm>
          <a:off x="273050" y="5189791"/>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the body responds to changes in the environment using the nervous system and the endocrine system.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 do…</a:t>
                      </a:r>
                    </a:p>
                  </a:txBody>
                  <a:tcPr/>
                </a:tc>
                <a:tc>
                  <a:txBody>
                    <a:bodyPr/>
                    <a:lstStyle/>
                    <a:p>
                      <a:r>
                        <a:rPr lang="en-GB" sz="1200" dirty="0"/>
                        <a:t>Explain how to determine the effect of distractions on reaction times. </a:t>
                      </a:r>
                    </a:p>
                  </a:txBody>
                  <a:tcPr/>
                </a:tc>
                <a:extLst>
                  <a:ext uri="{0D108BD9-81ED-4DB2-BD59-A6C34878D82A}">
                    <a16:rowId xmlns:a16="http://schemas.microsoft.com/office/drawing/2014/main" val="1000013991"/>
                  </a:ext>
                </a:extLst>
              </a:tr>
            </a:tbl>
          </a:graphicData>
        </a:graphic>
      </p:graphicFrame>
      <p:graphicFrame>
        <p:nvGraphicFramePr>
          <p:cNvPr id="8" name="Table 7">
            <a:extLst>
              <a:ext uri="{FF2B5EF4-FFF2-40B4-BE49-F238E27FC236}">
                <a16:creationId xmlns:a16="http://schemas.microsoft.com/office/drawing/2014/main" id="{36621CB1-D05F-893D-766C-DC06F2B0DCD6}"/>
              </a:ext>
            </a:extLst>
          </p:cNvPr>
          <p:cNvGraphicFramePr>
            <a:graphicFrameLocks noGrp="1"/>
          </p:cNvGraphicFramePr>
          <p:nvPr>
            <p:extLst>
              <p:ext uri="{D42A27DB-BD31-4B8C-83A1-F6EECF244321}">
                <p14:modId xmlns:p14="http://schemas.microsoft.com/office/powerpoint/2010/main" val="4247776816"/>
              </p:ext>
            </p:extLst>
          </p:nvPr>
        </p:nvGraphicFramePr>
        <p:xfrm>
          <a:off x="273050" y="7323868"/>
          <a:ext cx="6311900" cy="1376680"/>
        </p:xfrm>
        <a:graphic>
          <a:graphicData uri="http://schemas.openxmlformats.org/drawingml/2006/table">
            <a:tbl>
              <a:tblPr firstRow="1" bandRow="1">
                <a:tableStyleId>{5940675A-B579-460E-94D1-54222C63F5DA}</a:tableStyleId>
              </a:tblPr>
              <a:tblGrid>
                <a:gridCol w="6311900">
                  <a:extLst>
                    <a:ext uri="{9D8B030D-6E8A-4147-A177-3AD203B41FA5}">
                      <a16:colId xmlns:a16="http://schemas.microsoft.com/office/drawing/2014/main" val="2976228114"/>
                    </a:ext>
                  </a:extLst>
                </a:gridCol>
              </a:tblGrid>
              <a:tr h="370840">
                <a:tc>
                  <a:txBody>
                    <a:bodyPr/>
                    <a:lstStyle/>
                    <a:p>
                      <a:r>
                        <a:rPr lang="en-GB" sz="1200" b="1" dirty="0"/>
                        <a:t>How will this knowledge develop my understanding of future topics?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r>
                        <a:rPr lang="en-GB" sz="1200" dirty="0"/>
                        <a:t>This topic is one of the final topics in the course. It is not linked to future topics; however, it will deepen understanding of previous topics. For example, Organisation and Cell Biology.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bl>
          </a:graphicData>
        </a:graphic>
      </p:graphicFrame>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a:t>
            </a:r>
          </a:p>
        </p:txBody>
      </p:sp>
      <p:pic>
        <p:nvPicPr>
          <p:cNvPr id="5" name="Picture 4">
            <a:extLst>
              <a:ext uri="{FF2B5EF4-FFF2-40B4-BE49-F238E27FC236}">
                <a16:creationId xmlns:a16="http://schemas.microsoft.com/office/drawing/2014/main" id="{2152FBA9-CF77-B44B-940E-016402E390D4}"/>
              </a:ext>
            </a:extLst>
          </p:cNvPr>
          <p:cNvPicPr>
            <a:picLocks noChangeAspect="1"/>
          </p:cNvPicPr>
          <p:nvPr/>
        </p:nvPicPr>
        <p:blipFill>
          <a:blip r:embed="rId2"/>
          <a:stretch>
            <a:fillRect/>
          </a:stretch>
        </p:blipFill>
        <p:spPr>
          <a:xfrm>
            <a:off x="250698" y="448056"/>
            <a:ext cx="6356604" cy="8247888"/>
          </a:xfrm>
          <a:prstGeom prst="rect">
            <a:avLst/>
          </a:prstGeom>
        </p:spPr>
      </p:pic>
    </p:spTree>
    <p:extLst>
      <p:ext uri="{BB962C8B-B14F-4D97-AF65-F5344CB8AC3E}">
        <p14:creationId xmlns:p14="http://schemas.microsoft.com/office/powerpoint/2010/main" val="3846726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202454" y="138663"/>
            <a:ext cx="6453092" cy="85172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a:t>
            </a:r>
          </a:p>
        </p:txBody>
      </p:sp>
      <p:pic>
        <p:nvPicPr>
          <p:cNvPr id="3" name="Picture 2">
            <a:extLst>
              <a:ext uri="{FF2B5EF4-FFF2-40B4-BE49-F238E27FC236}">
                <a16:creationId xmlns:a16="http://schemas.microsoft.com/office/drawing/2014/main" id="{4F5B1700-4F35-8B2E-14CB-59C09B3D76AE}"/>
              </a:ext>
            </a:extLst>
          </p:cNvPr>
          <p:cNvPicPr>
            <a:picLocks noChangeAspect="1"/>
          </p:cNvPicPr>
          <p:nvPr/>
        </p:nvPicPr>
        <p:blipFill>
          <a:blip r:embed="rId2"/>
          <a:stretch>
            <a:fillRect/>
          </a:stretch>
        </p:blipFill>
        <p:spPr>
          <a:xfrm>
            <a:off x="359336" y="700774"/>
            <a:ext cx="6139328" cy="7742451"/>
          </a:xfrm>
          <a:prstGeom prst="rect">
            <a:avLst/>
          </a:prstGeom>
        </p:spPr>
      </p:pic>
    </p:spTree>
    <p:extLst>
      <p:ext uri="{BB962C8B-B14F-4D97-AF65-F5344CB8AC3E}">
        <p14:creationId xmlns:p14="http://schemas.microsoft.com/office/powerpoint/2010/main" val="301456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a:t>
            </a:r>
          </a:p>
        </p:txBody>
      </p:sp>
      <p:pic>
        <p:nvPicPr>
          <p:cNvPr id="2" name="Picture 1">
            <a:extLst>
              <a:ext uri="{FF2B5EF4-FFF2-40B4-BE49-F238E27FC236}">
                <a16:creationId xmlns:a16="http://schemas.microsoft.com/office/drawing/2014/main" id="{181FC13F-1841-460C-6DCB-AE6D8E8508C0}"/>
              </a:ext>
            </a:extLst>
          </p:cNvPr>
          <p:cNvPicPr>
            <a:picLocks noChangeAspect="1"/>
          </p:cNvPicPr>
          <p:nvPr/>
        </p:nvPicPr>
        <p:blipFill>
          <a:blip r:embed="rId2"/>
          <a:stretch>
            <a:fillRect/>
          </a:stretch>
        </p:blipFill>
        <p:spPr>
          <a:xfrm>
            <a:off x="269748" y="628650"/>
            <a:ext cx="6318504" cy="7886700"/>
          </a:xfrm>
          <a:prstGeom prst="rect">
            <a:avLst/>
          </a:prstGeom>
        </p:spPr>
      </p:pic>
    </p:spTree>
    <p:extLst>
      <p:ext uri="{BB962C8B-B14F-4D97-AF65-F5344CB8AC3E}">
        <p14:creationId xmlns:p14="http://schemas.microsoft.com/office/powerpoint/2010/main" val="3087931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a:t>
            </a:r>
          </a:p>
        </p:txBody>
      </p:sp>
      <p:pic>
        <p:nvPicPr>
          <p:cNvPr id="2" name="Picture 1">
            <a:extLst>
              <a:ext uri="{FF2B5EF4-FFF2-40B4-BE49-F238E27FC236}">
                <a16:creationId xmlns:a16="http://schemas.microsoft.com/office/drawing/2014/main" id="{61EF1D64-D9EF-6714-32A1-FFEBF053634F}"/>
              </a:ext>
            </a:extLst>
          </p:cNvPr>
          <p:cNvPicPr>
            <a:picLocks noChangeAspect="1"/>
          </p:cNvPicPr>
          <p:nvPr/>
        </p:nvPicPr>
        <p:blipFill>
          <a:blip r:embed="rId2"/>
          <a:stretch>
            <a:fillRect/>
          </a:stretch>
        </p:blipFill>
        <p:spPr>
          <a:xfrm>
            <a:off x="307209" y="393700"/>
            <a:ext cx="6243581" cy="8356600"/>
          </a:xfrm>
          <a:prstGeom prst="rect">
            <a:avLst/>
          </a:prstGeom>
        </p:spPr>
      </p:pic>
    </p:spTree>
    <p:extLst>
      <p:ext uri="{BB962C8B-B14F-4D97-AF65-F5344CB8AC3E}">
        <p14:creationId xmlns:p14="http://schemas.microsoft.com/office/powerpoint/2010/main" val="1431440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Required practical – practical &amp; analysis</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C</a:t>
            </a:r>
            <a:r>
              <a:rPr lang="en-GB" sz="1200" dirty="0"/>
              <a:t>arry out an investigation into the effect of a factor on human reaction time.</a:t>
            </a:r>
            <a:endParaRPr lang="en-GB" sz="1200" b="1" dirty="0"/>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440597"/>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Investigations are at the heart of science. Without experiments and investigations many scientific phenomena would not have been discovered or accepted. Current theories would also go unchallenged even if they contain errors.</a:t>
            </a:r>
          </a:p>
          <a:p>
            <a:r>
              <a:rPr lang="en-US" sz="1200" dirty="0">
                <a:latin typeface="+mj-lt"/>
              </a:rPr>
              <a:t>In this investigation you will investigate the effects of distractions on reaction times. </a:t>
            </a: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Tree>
    <p:extLst>
      <p:ext uri="{BB962C8B-B14F-4D97-AF65-F5344CB8AC3E}">
        <p14:creationId xmlns:p14="http://schemas.microsoft.com/office/powerpoint/2010/main" val="158036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801520097"/>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rPr>
                        <a:t>In this investigation you will investigate how distractions affect reaction times. You will then evaluate the data that you obtain. </a:t>
                      </a:r>
                    </a:p>
                    <a:p>
                      <a:pPr>
                        <a:lnSpc>
                          <a:spcPct val="150000"/>
                        </a:lnSpc>
                      </a:pPr>
                      <a:r>
                        <a:rPr lang="en-GB" sz="1200" dirty="0">
                          <a:solidFill>
                            <a:schemeClr val="tx1"/>
                          </a:solidFill>
                        </a:rPr>
                        <a:t>The method for the basic experiment is given below. You will complete it without distracting the person being tested. You will then repeat the investigation; the only change you will make is that you will talk to the other student whilst the prepare to catch the ruler. </a:t>
                      </a:r>
                    </a:p>
                    <a:p>
                      <a:pPr>
                        <a:lnSpc>
                          <a:spcPct val="150000"/>
                        </a:lnSpc>
                      </a:pPr>
                      <a:r>
                        <a:rPr lang="en-GB" sz="1200" u="sng" dirty="0">
                          <a:solidFill>
                            <a:schemeClr val="tx1"/>
                          </a:solidFill>
                        </a:rPr>
                        <a:t>Basic method: </a:t>
                      </a:r>
                    </a:p>
                    <a:p>
                      <a:pPr>
                        <a:lnSpc>
                          <a:spcPct val="150000"/>
                        </a:lnSpc>
                      </a:pPr>
                      <a:r>
                        <a:rPr lang="en-GB" sz="1200" b="0" dirty="0">
                          <a:solidFill>
                            <a:schemeClr val="tx1"/>
                          </a:solidFill>
                        </a:rPr>
                        <a:t>1. Work with a partner to do this test. Choose who will be person 1 and who will be person 2.</a:t>
                      </a:r>
                    </a:p>
                    <a:p>
                      <a:pPr>
                        <a:lnSpc>
                          <a:spcPct val="150000"/>
                        </a:lnSpc>
                      </a:pPr>
                      <a:r>
                        <a:rPr lang="en-GB" sz="1200" b="0" dirty="0">
                          <a:solidFill>
                            <a:schemeClr val="tx1"/>
                          </a:solidFill>
                        </a:rPr>
                        <a:t>2. Each of you should use your dominant hand to do this experiment. If you are right-handed then your dominant hand is your right hand.</a:t>
                      </a:r>
                    </a:p>
                    <a:p>
                      <a:pPr>
                        <a:lnSpc>
                          <a:spcPct val="150000"/>
                        </a:lnSpc>
                      </a:pPr>
                      <a:r>
                        <a:rPr lang="en-GB" sz="1200" b="0" dirty="0">
                          <a:solidFill>
                            <a:schemeClr val="tx1"/>
                          </a:solidFill>
                        </a:rPr>
                        <a:t>3. Person 1 sits down on the chair, with good upright posture and eyes looking across the room.</a:t>
                      </a:r>
                    </a:p>
                    <a:p>
                      <a:pPr>
                        <a:lnSpc>
                          <a:spcPct val="150000"/>
                        </a:lnSpc>
                      </a:pPr>
                      <a:r>
                        <a:rPr lang="en-GB" sz="1200" b="0" dirty="0">
                          <a:solidFill>
                            <a:schemeClr val="tx1"/>
                          </a:solidFill>
                        </a:rPr>
                        <a:t>4. Person 1 puts the forearm of their dominant arm across the table with their hand overhanging the edge.</a:t>
                      </a:r>
                    </a:p>
                    <a:p>
                      <a:pPr>
                        <a:lnSpc>
                          <a:spcPct val="150000"/>
                        </a:lnSpc>
                      </a:pPr>
                      <a:r>
                        <a:rPr lang="en-GB" sz="1200" b="0" dirty="0">
                          <a:solidFill>
                            <a:schemeClr val="tx1"/>
                          </a:solidFill>
                        </a:rPr>
                        <a:t>5. Person 2 holds a ruler vertically with the bottom end (the end with the 0 cm mark) in between person 1’s thumb and first finger. They will tell person 1 to prepare to catch the ruler.</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6. Person 1 catches the ruler with their thumb and first finger as quickly as possible when it drops.</a:t>
                      </a:r>
                    </a:p>
                    <a:p>
                      <a:pPr>
                        <a:lnSpc>
                          <a:spcPct val="150000"/>
                        </a:lnSpc>
                      </a:pPr>
                      <a:r>
                        <a:rPr lang="en-GB" sz="1200" b="0" dirty="0">
                          <a:solidFill>
                            <a:schemeClr val="tx1"/>
                          </a:solidFill>
                        </a:rPr>
                        <a:t>7. Record the number on the ruler that is level with the top of person 1’s thumb.</a:t>
                      </a: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FFA0CFBD-97DB-E756-01A3-8C520331827C}"/>
              </a:ext>
            </a:extLst>
          </p:cNvPr>
          <p:cNvPicPr>
            <a:picLocks noChangeAspect="1"/>
          </p:cNvPicPr>
          <p:nvPr/>
        </p:nvPicPr>
        <p:blipFill>
          <a:blip r:embed="rId2"/>
          <a:stretch>
            <a:fillRect/>
          </a:stretch>
        </p:blipFill>
        <p:spPr>
          <a:xfrm>
            <a:off x="1995287" y="5160530"/>
            <a:ext cx="2867425" cy="2324424"/>
          </a:xfrm>
          <a:prstGeom prst="rect">
            <a:avLst/>
          </a:prstGeom>
        </p:spPr>
      </p:pic>
    </p:spTree>
    <p:extLst>
      <p:ext uri="{BB962C8B-B14F-4D97-AF65-F5344CB8AC3E}">
        <p14:creationId xmlns:p14="http://schemas.microsoft.com/office/powerpoint/2010/main" val="4069809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686498025"/>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8. Have a short rest, then repeat the test several times.</a:t>
                      </a:r>
                    </a:p>
                    <a:p>
                      <a:pPr>
                        <a:lnSpc>
                          <a:spcPct val="150000"/>
                        </a:lnSpc>
                      </a:pPr>
                      <a:r>
                        <a:rPr lang="en-GB" sz="1200" b="0" dirty="0">
                          <a:solidFill>
                            <a:schemeClr val="tx1"/>
                          </a:solidFill>
                        </a:rPr>
                        <a:t>9. Record your results on a table.</a:t>
                      </a:r>
                    </a:p>
                    <a:p>
                      <a:pPr>
                        <a:lnSpc>
                          <a:spcPct val="150000"/>
                        </a:lnSpc>
                      </a:pPr>
                      <a:r>
                        <a:rPr lang="en-GB" sz="1200" b="0" dirty="0">
                          <a:solidFill>
                            <a:schemeClr val="tx1"/>
                          </a:solidFill>
                        </a:rPr>
                        <a:t>10. Repeat the test with Person 2 catching the ruler and Person 1 dropping it. </a:t>
                      </a:r>
                    </a:p>
                    <a:p>
                      <a:pPr>
                        <a:lnSpc>
                          <a:spcPct val="150000"/>
                        </a:lnSpc>
                      </a:pPr>
                      <a:r>
                        <a:rPr lang="en-GB" sz="1200" b="0" dirty="0">
                          <a:solidFill>
                            <a:schemeClr val="tx1"/>
                          </a:solidFill>
                        </a:rPr>
                        <a:t>11. Record Person 2’s results on the table. </a:t>
                      </a:r>
                    </a:p>
                    <a:p>
                      <a:pPr>
                        <a:lnSpc>
                          <a:spcPct val="150000"/>
                        </a:lnSpc>
                      </a:pPr>
                      <a:r>
                        <a:rPr lang="en-GB" sz="1200" b="0" dirty="0">
                          <a:solidFill>
                            <a:schemeClr val="tx1"/>
                          </a:solidFill>
                        </a:rPr>
                        <a:t>12. Use a conversion table to convert your ruler measurements into reaction times. </a:t>
                      </a:r>
                    </a:p>
                    <a:p>
                      <a:pPr>
                        <a:lnSpc>
                          <a:spcPct val="150000"/>
                        </a:lnSpc>
                      </a:pPr>
                      <a:r>
                        <a:rPr lang="en-GB" sz="1200" b="0" dirty="0">
                          <a:solidFill>
                            <a:schemeClr val="tx1"/>
                          </a:solidFill>
                        </a:rPr>
                        <a:t>13. Make the change that you are investigating to change human reaction time. </a:t>
                      </a:r>
                    </a:p>
                    <a:p>
                      <a:pPr>
                        <a:lnSpc>
                          <a:spcPct val="150000"/>
                        </a:lnSpc>
                      </a:pPr>
                      <a:r>
                        <a:rPr lang="en-GB" sz="1200" b="0" dirty="0">
                          <a:solidFill>
                            <a:schemeClr val="tx1"/>
                          </a:solidFill>
                        </a:rPr>
                        <a:t>14. Repeat steps 1-9 for each person and record the results in your data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4DDBFD48-3921-D820-1522-3610552E6D21}"/>
              </a:ext>
            </a:extLst>
          </p:cNvPr>
          <p:cNvPicPr>
            <a:picLocks noChangeAspect="1"/>
          </p:cNvPicPr>
          <p:nvPr/>
        </p:nvPicPr>
        <p:blipFill>
          <a:blip r:embed="rId2"/>
          <a:stretch>
            <a:fillRect/>
          </a:stretch>
        </p:blipFill>
        <p:spPr>
          <a:xfrm>
            <a:off x="2438261" y="523247"/>
            <a:ext cx="1981477" cy="2343477"/>
          </a:xfrm>
          <a:prstGeom prst="rect">
            <a:avLst/>
          </a:prstGeom>
        </p:spPr>
      </p:pic>
    </p:spTree>
    <p:extLst>
      <p:ext uri="{BB962C8B-B14F-4D97-AF65-F5344CB8AC3E}">
        <p14:creationId xmlns:p14="http://schemas.microsoft.com/office/powerpoint/2010/main" val="254001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D0E6A76-9FA1-20C9-1361-6B1F78BD15FC}"/>
              </a:ext>
            </a:extLst>
          </p:cNvPr>
          <p:cNvSpPr txBox="1"/>
          <p:nvPr/>
        </p:nvSpPr>
        <p:spPr>
          <a:xfrm>
            <a:off x="278780" y="312234"/>
            <a:ext cx="6289288" cy="7265707"/>
          </a:xfrm>
          <a:prstGeom prst="rect">
            <a:avLst/>
          </a:prstGeom>
          <a:noFill/>
        </p:spPr>
        <p:txBody>
          <a:bodyPr wrap="square" rtlCol="0">
            <a:spAutoFit/>
          </a:bodyPr>
          <a:lstStyle/>
          <a:p>
            <a:pPr>
              <a:lnSpc>
                <a:spcPct val="150000"/>
              </a:lnSpc>
            </a:pPr>
            <a:r>
              <a:rPr lang="en-GB" sz="1200" b="1" u="sng" dirty="0"/>
              <a:t>Results tables</a:t>
            </a:r>
          </a:p>
          <a:p>
            <a:pPr>
              <a:lnSpc>
                <a:spcPct val="150000"/>
              </a:lnSpc>
            </a:pPr>
            <a:r>
              <a:rPr lang="en-GB" sz="1200" dirty="0"/>
              <a:t>The headers specify ‘before’ and ‘after’. </a:t>
            </a:r>
          </a:p>
          <a:p>
            <a:pPr>
              <a:lnSpc>
                <a:spcPct val="150000"/>
              </a:lnSpc>
            </a:pPr>
            <a:r>
              <a:rPr lang="en-GB" sz="1200" dirty="0"/>
              <a:t>‘Before’ indicates tests without a distraction.</a:t>
            </a:r>
          </a:p>
          <a:p>
            <a:pPr>
              <a:lnSpc>
                <a:spcPct val="150000"/>
              </a:lnSpc>
            </a:pPr>
            <a:r>
              <a:rPr lang="en-GB" sz="1200" dirty="0"/>
              <a:t>‘After’ indicates tests with a distraction. </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u="sng" dirty="0"/>
              <a:t>Mean results – reaction time sin seconds</a:t>
            </a:r>
          </a:p>
          <a:p>
            <a:pPr>
              <a:lnSpc>
                <a:spcPct val="150000"/>
              </a:lnSpc>
            </a:pPr>
            <a:r>
              <a:rPr lang="en-GB" sz="1200" dirty="0"/>
              <a:t>Remove anomalous results, then calculate the mean reaction time.</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pic>
        <p:nvPicPr>
          <p:cNvPr id="7" name="Picture 6">
            <a:extLst>
              <a:ext uri="{FF2B5EF4-FFF2-40B4-BE49-F238E27FC236}">
                <a16:creationId xmlns:a16="http://schemas.microsoft.com/office/drawing/2014/main" id="{BEC0A2F2-CCA3-3D06-1828-7E873C8994A6}"/>
              </a:ext>
            </a:extLst>
          </p:cNvPr>
          <p:cNvPicPr>
            <a:picLocks noChangeAspect="1"/>
          </p:cNvPicPr>
          <p:nvPr/>
        </p:nvPicPr>
        <p:blipFill>
          <a:blip r:embed="rId2"/>
          <a:stretch>
            <a:fillRect/>
          </a:stretch>
        </p:blipFill>
        <p:spPr>
          <a:xfrm>
            <a:off x="250902" y="1605699"/>
            <a:ext cx="6417836" cy="4159227"/>
          </a:xfrm>
          <a:prstGeom prst="rect">
            <a:avLst/>
          </a:prstGeom>
        </p:spPr>
      </p:pic>
      <p:graphicFrame>
        <p:nvGraphicFramePr>
          <p:cNvPr id="8" name="Table 7">
            <a:extLst>
              <a:ext uri="{FF2B5EF4-FFF2-40B4-BE49-F238E27FC236}">
                <a16:creationId xmlns:a16="http://schemas.microsoft.com/office/drawing/2014/main" id="{FFF96CB6-AA82-72FC-E8AA-D48FE781EF1B}"/>
              </a:ext>
            </a:extLst>
          </p:cNvPr>
          <p:cNvGraphicFramePr>
            <a:graphicFrameLocks noGrp="1"/>
          </p:cNvGraphicFramePr>
          <p:nvPr>
            <p:extLst>
              <p:ext uri="{D42A27DB-BD31-4B8C-83A1-F6EECF244321}">
                <p14:modId xmlns:p14="http://schemas.microsoft.com/office/powerpoint/2010/main" val="1318936308"/>
              </p:ext>
            </p:extLst>
          </p:nvPr>
        </p:nvGraphicFramePr>
        <p:xfrm>
          <a:off x="289932" y="6524823"/>
          <a:ext cx="6306012" cy="828040"/>
        </p:xfrm>
        <a:graphic>
          <a:graphicData uri="http://schemas.openxmlformats.org/drawingml/2006/table">
            <a:tbl>
              <a:tblPr firstRow="1" bandRow="1">
                <a:tableStyleId>{5C22544A-7EE6-4342-B048-85BDC9FD1C3A}</a:tableStyleId>
              </a:tblPr>
              <a:tblGrid>
                <a:gridCol w="1517384">
                  <a:extLst>
                    <a:ext uri="{9D8B030D-6E8A-4147-A177-3AD203B41FA5}">
                      <a16:colId xmlns:a16="http://schemas.microsoft.com/office/drawing/2014/main" val="872388234"/>
                    </a:ext>
                  </a:extLst>
                </a:gridCol>
                <a:gridCol w="1197157">
                  <a:extLst>
                    <a:ext uri="{9D8B030D-6E8A-4147-A177-3AD203B41FA5}">
                      <a16:colId xmlns:a16="http://schemas.microsoft.com/office/drawing/2014/main" val="1523515344"/>
                    </a:ext>
                  </a:extLst>
                </a:gridCol>
                <a:gridCol w="1197157">
                  <a:extLst>
                    <a:ext uri="{9D8B030D-6E8A-4147-A177-3AD203B41FA5}">
                      <a16:colId xmlns:a16="http://schemas.microsoft.com/office/drawing/2014/main" val="1328785872"/>
                    </a:ext>
                  </a:extLst>
                </a:gridCol>
                <a:gridCol w="1197157">
                  <a:extLst>
                    <a:ext uri="{9D8B030D-6E8A-4147-A177-3AD203B41FA5}">
                      <a16:colId xmlns:a16="http://schemas.microsoft.com/office/drawing/2014/main" val="3492883836"/>
                    </a:ext>
                  </a:extLst>
                </a:gridCol>
                <a:gridCol w="1197157">
                  <a:extLst>
                    <a:ext uri="{9D8B030D-6E8A-4147-A177-3AD203B41FA5}">
                      <a16:colId xmlns:a16="http://schemas.microsoft.com/office/drawing/2014/main" val="3927612487"/>
                    </a:ext>
                  </a:extLst>
                </a:gridCol>
              </a:tblGrid>
              <a:tr h="370840">
                <a:tc>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a:solidFill>
                            <a:schemeClr val="tx1"/>
                          </a:solidFill>
                        </a:rPr>
                        <a:t>Person 1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a:solidFill>
                            <a:schemeClr val="tx1"/>
                          </a:solidFill>
                        </a:rPr>
                        <a:t>Person 2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a:solidFill>
                            <a:schemeClr val="tx1"/>
                          </a:solidFill>
                        </a:rPr>
                        <a:t>Person 1 after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a:solidFill>
                            <a:schemeClr val="tx1"/>
                          </a:solidFill>
                        </a:rPr>
                        <a:t>Person 2 after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4608700"/>
                  </a:ext>
                </a:extLst>
              </a:tr>
              <a:tr h="370840">
                <a:tc>
                  <a:txBody>
                    <a:bodyPr/>
                    <a:lstStyle/>
                    <a:p>
                      <a:r>
                        <a:rPr lang="en-GB" sz="1200" b="1" dirty="0">
                          <a:solidFill>
                            <a:schemeClr val="tx1"/>
                          </a:solidFill>
                        </a:rPr>
                        <a:t>Mean reaction time in seconds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639791"/>
                  </a:ext>
                </a:extLst>
              </a:tr>
            </a:tbl>
          </a:graphicData>
        </a:graphic>
      </p:graphicFrame>
    </p:spTree>
    <p:extLst>
      <p:ext uri="{BB962C8B-B14F-4D97-AF65-F5344CB8AC3E}">
        <p14:creationId xmlns:p14="http://schemas.microsoft.com/office/powerpoint/2010/main" val="1087311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29386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9462F4B-7C73-7336-DA17-ED0D5CA13ED3}"/>
              </a:ext>
            </a:extLst>
          </p:cNvPr>
          <p:cNvPicPr>
            <a:picLocks noChangeAspect="1"/>
          </p:cNvPicPr>
          <p:nvPr/>
        </p:nvPicPr>
        <p:blipFill>
          <a:blip r:embed="rId2"/>
          <a:stretch>
            <a:fillRect/>
          </a:stretch>
        </p:blipFill>
        <p:spPr>
          <a:xfrm>
            <a:off x="328180" y="771813"/>
            <a:ext cx="6201640" cy="8078327"/>
          </a:xfrm>
          <a:prstGeom prst="rect">
            <a:avLst/>
          </a:prstGeom>
        </p:spPr>
      </p:pic>
      <p:sp>
        <p:nvSpPr>
          <p:cNvPr id="6" name="TextBox 5">
            <a:extLst>
              <a:ext uri="{FF2B5EF4-FFF2-40B4-BE49-F238E27FC236}">
                <a16:creationId xmlns:a16="http://schemas.microsoft.com/office/drawing/2014/main" id="{AC1BE29D-BA9D-0873-2AD9-BEF321D7B439}"/>
              </a:ext>
            </a:extLst>
          </p:cNvPr>
          <p:cNvSpPr txBox="1"/>
          <p:nvPr/>
        </p:nvSpPr>
        <p:spPr>
          <a:xfrm>
            <a:off x="328180" y="501805"/>
            <a:ext cx="6201640" cy="276999"/>
          </a:xfrm>
          <a:prstGeom prst="rect">
            <a:avLst/>
          </a:prstGeom>
          <a:noFill/>
        </p:spPr>
        <p:txBody>
          <a:bodyPr wrap="square" rtlCol="0">
            <a:spAutoFit/>
          </a:bodyPr>
          <a:lstStyle/>
          <a:p>
            <a:r>
              <a:rPr lang="en-GB" sz="1200" b="1" u="sng" dirty="0"/>
              <a:t>Conversion chart – distance to time</a:t>
            </a:r>
          </a:p>
        </p:txBody>
      </p:sp>
    </p:spTree>
    <p:extLst>
      <p:ext uri="{BB962C8B-B14F-4D97-AF65-F5344CB8AC3E}">
        <p14:creationId xmlns:p14="http://schemas.microsoft.com/office/powerpoint/2010/main" val="26674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29386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E048368-6B0D-54E4-8F8B-942B15975604}"/>
              </a:ext>
            </a:extLst>
          </p:cNvPr>
          <p:cNvSpPr txBox="1"/>
          <p:nvPr/>
        </p:nvSpPr>
        <p:spPr>
          <a:xfrm>
            <a:off x="278780" y="414559"/>
            <a:ext cx="6300439" cy="8373703"/>
          </a:xfrm>
          <a:prstGeom prst="rect">
            <a:avLst/>
          </a:prstGeom>
          <a:noFill/>
        </p:spPr>
        <p:txBody>
          <a:bodyPr wrap="square" rtlCol="0">
            <a:spAutoFit/>
          </a:bodyPr>
          <a:lstStyle/>
          <a:p>
            <a:pPr>
              <a:lnSpc>
                <a:spcPct val="150000"/>
              </a:lnSpc>
            </a:pPr>
            <a:r>
              <a:rPr lang="en-GB" sz="1200" b="1" u="sng" dirty="0"/>
              <a:t>Data evaluation</a:t>
            </a:r>
          </a:p>
          <a:p>
            <a:pPr marL="228600" indent="-228600">
              <a:lnSpc>
                <a:spcPct val="150000"/>
              </a:lnSpc>
              <a:buAutoNum type="alphaLcPeriod"/>
            </a:pPr>
            <a:r>
              <a:rPr lang="en-GB" sz="1200" dirty="0"/>
              <a:t>Look at the results for person 1 without distractions. Are the results repeatable? </a:t>
            </a:r>
          </a:p>
          <a:p>
            <a:pPr>
              <a:lnSpc>
                <a:spcPct val="150000"/>
              </a:lnSpc>
            </a:pPr>
            <a:r>
              <a:rPr lang="en-GB" sz="1200" dirty="0"/>
              <a:t>……………………………………………………………………………………………………………………………………………………………………………………………………………………………………………………………………………………………………………………</a:t>
            </a:r>
          </a:p>
          <a:p>
            <a:pPr>
              <a:lnSpc>
                <a:spcPct val="150000"/>
              </a:lnSpc>
            </a:pPr>
            <a:r>
              <a:rPr lang="en-GB" sz="1200" dirty="0"/>
              <a:t>How do you know? </a:t>
            </a:r>
          </a:p>
          <a:p>
            <a:pPr>
              <a:lnSpc>
                <a:spcPct val="150000"/>
              </a:lnSpc>
            </a:pPr>
            <a:r>
              <a:rPr lang="en-GB" sz="1200" dirty="0"/>
              <a:t>……………………………………………………………………………………………………………………………………………………………………………………………………………………………………………………………………………………………………………………b. Look at the results for person 1 with distractions. Are the results repeatable? </a:t>
            </a:r>
          </a:p>
          <a:p>
            <a:pPr>
              <a:lnSpc>
                <a:spcPct val="150000"/>
              </a:lnSpc>
            </a:pPr>
            <a:r>
              <a:rPr lang="en-GB" sz="1200" dirty="0"/>
              <a:t>……………………………………………………………………………………………………………………………………………………………………………………………………………………………………………………………………………………………………………………</a:t>
            </a:r>
          </a:p>
          <a:p>
            <a:pPr>
              <a:lnSpc>
                <a:spcPct val="150000"/>
              </a:lnSpc>
            </a:pPr>
            <a:r>
              <a:rPr lang="en-GB" sz="1200" dirty="0"/>
              <a:t>How do you know? </a:t>
            </a:r>
          </a:p>
          <a:p>
            <a:pPr>
              <a:lnSpc>
                <a:spcPct val="150000"/>
              </a:lnSpc>
            </a:pPr>
            <a:r>
              <a:rPr lang="en-GB" sz="1200" dirty="0"/>
              <a:t>……………………………………………………………………………………………………………………………………………………………………………………………………………………………………………………………………………………………………………………</a:t>
            </a:r>
          </a:p>
          <a:p>
            <a:pPr>
              <a:lnSpc>
                <a:spcPct val="150000"/>
              </a:lnSpc>
            </a:pPr>
            <a:r>
              <a:rPr lang="en-GB" sz="1200" dirty="0"/>
              <a:t>c. Compare the results obtained for person 1 and person 2. Are the results reproducible? </a:t>
            </a:r>
          </a:p>
          <a:p>
            <a:pPr>
              <a:lnSpc>
                <a:spcPct val="150000"/>
              </a:lnSpc>
            </a:pPr>
            <a:r>
              <a:rPr lang="en-GB" sz="1200" dirty="0"/>
              <a:t>……………………………………………………………………………………………………………………………………………………………………………………………………………………………………………………………………………………………………………………</a:t>
            </a:r>
          </a:p>
          <a:p>
            <a:pPr>
              <a:lnSpc>
                <a:spcPct val="150000"/>
              </a:lnSpc>
            </a:pPr>
            <a:r>
              <a:rPr lang="en-GB" sz="1200" dirty="0"/>
              <a:t>How do you know? </a:t>
            </a:r>
          </a:p>
          <a:p>
            <a:pPr>
              <a:lnSpc>
                <a:spcPct val="150000"/>
              </a:lnSpc>
            </a:pPr>
            <a:r>
              <a:rPr lang="en-GB" sz="1200" dirty="0"/>
              <a:t>……………………………………………………………………………………………………………………………………………………………………………………………………………………………………………………………………………………………………………………</a:t>
            </a:r>
          </a:p>
          <a:p>
            <a:pPr>
              <a:lnSpc>
                <a:spcPct val="150000"/>
              </a:lnSpc>
            </a:pPr>
            <a:r>
              <a:rPr lang="en-GB" sz="1200" dirty="0"/>
              <a:t>d. If your results are not repeatable / reproducible, what types of errors have happened that could affect your results? </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endParaRPr lang="en-GB" sz="1200" dirty="0"/>
          </a:p>
        </p:txBody>
      </p:sp>
    </p:spTree>
    <p:extLst>
      <p:ext uri="{BB962C8B-B14F-4D97-AF65-F5344CB8AC3E}">
        <p14:creationId xmlns:p14="http://schemas.microsoft.com/office/powerpoint/2010/main" val="232201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139193923"/>
              </p:ext>
            </p:extLst>
          </p:nvPr>
        </p:nvGraphicFramePr>
        <p:xfrm>
          <a:off x="273050" y="436499"/>
          <a:ext cx="6311899" cy="24841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Homeostasis</a:t>
                      </a:r>
                    </a:p>
                  </a:txBody>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3986441415"/>
                  </a:ext>
                </a:extLst>
              </a:tr>
              <a:tr h="370840">
                <a:tc>
                  <a:txBody>
                    <a:bodyPr/>
                    <a:lstStyle/>
                    <a:p>
                      <a:r>
                        <a:rPr lang="en-GB" sz="1200" dirty="0"/>
                        <a:t>Nervous system</a:t>
                      </a:r>
                    </a:p>
                  </a:txBody>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135617624"/>
                  </a:ext>
                </a:extLst>
              </a:tr>
              <a:tr h="370840">
                <a:tc>
                  <a:txBody>
                    <a:bodyPr/>
                    <a:lstStyle/>
                    <a:p>
                      <a:r>
                        <a:rPr lang="en-GB" sz="1200" dirty="0"/>
                        <a:t>Endocrine system</a:t>
                      </a:r>
                    </a:p>
                  </a:txBody>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4092558228"/>
                  </a:ext>
                </a:extLst>
              </a:tr>
              <a:tr h="370840">
                <a:tc>
                  <a:txBody>
                    <a:bodyPr/>
                    <a:lstStyle/>
                    <a:p>
                      <a:r>
                        <a:rPr lang="en-GB" sz="1200" dirty="0"/>
                        <a:t>Reproduction</a:t>
                      </a:r>
                    </a:p>
                  </a:txBody>
                  <a:tcPr/>
                </a:tc>
                <a:tc>
                  <a:txBody>
                    <a:bodyPr/>
                    <a:lstStyle/>
                    <a:p>
                      <a:r>
                        <a:rPr lang="en-GB" sz="1200" dirty="0"/>
                        <a:t>The process by which offspring are produced by parents. </a:t>
                      </a:r>
                    </a:p>
                  </a:txBody>
                  <a:tcPr/>
                </a:tc>
                <a:extLst>
                  <a:ext uri="{0D108BD9-81ED-4DB2-BD59-A6C34878D82A}">
                    <a16:rowId xmlns:a16="http://schemas.microsoft.com/office/drawing/2014/main" val="1426963129"/>
                  </a:ext>
                </a:extLst>
              </a:tr>
              <a:tr h="370840">
                <a:tc>
                  <a:txBody>
                    <a:bodyPr/>
                    <a:lstStyle/>
                    <a:p>
                      <a:r>
                        <a:rPr lang="en-GB" sz="1200" dirty="0"/>
                        <a:t>Hormone</a:t>
                      </a:r>
                    </a:p>
                  </a:txBody>
                  <a:tcPr/>
                </a:tc>
                <a:tc>
                  <a:txBody>
                    <a:bodyPr/>
                    <a:lstStyle/>
                    <a:p>
                      <a:r>
                        <a:rPr lang="en-GB" sz="1200" dirty="0"/>
                        <a:t>Chemical messengers produced by glands.</a:t>
                      </a:r>
                    </a:p>
                  </a:txBody>
                  <a:tcPr/>
                </a:tc>
                <a:extLst>
                  <a:ext uri="{0D108BD9-81ED-4DB2-BD59-A6C34878D82A}">
                    <a16:rowId xmlns:a16="http://schemas.microsoft.com/office/drawing/2014/main" val="3157404479"/>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1904452909"/>
              </p:ext>
            </p:extLst>
          </p:nvPr>
        </p:nvGraphicFramePr>
        <p:xfrm>
          <a:off x="273050" y="3268105"/>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33674" y="3268105"/>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33674" y="5757293"/>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4.5.3.1 Human endocrine system</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830997"/>
          </a:xfrm>
          <a:prstGeom prst="rect">
            <a:avLst/>
          </a:prstGeom>
          <a:noFill/>
          <a:ln w="12700">
            <a:solidFill>
              <a:schemeClr val="tx1"/>
            </a:solidFill>
            <a:prstDash val="dash"/>
          </a:ln>
        </p:spPr>
        <p:txBody>
          <a:bodyPr wrap="square" rtlCol="0">
            <a:spAutoFit/>
          </a:bodyPr>
          <a:lstStyle/>
          <a:p>
            <a:r>
              <a:rPr lang="en-GB" sz="1200" b="1" dirty="0"/>
              <a:t>Learning Objective: We are learning where our endocrine glands are and what  hormones  they make. Also, how our body is controlled by them and why they take so long to act but last a lifetime</a:t>
            </a:r>
          </a:p>
          <a:p>
            <a:endParaRPr lang="en-GB" sz="1200" b="1" dirty="0"/>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we grow and develop sexually, how  fertile or not we are but also why certain diseases and conditions occur such as diabetes and menopause affect us.</a:t>
            </a:r>
          </a:p>
          <a:p>
            <a:endParaRPr lang="en-US" sz="1200" dirty="0">
              <a:latin typeface="+mj-lt"/>
            </a:endParaRP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Tree>
    <p:extLst>
      <p:ext uri="{BB962C8B-B14F-4D97-AF65-F5344CB8AC3E}">
        <p14:creationId xmlns:p14="http://schemas.microsoft.com/office/powerpoint/2010/main" val="1975161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139700" y="203201"/>
          <a:ext cx="6578600" cy="8750299"/>
        </p:xfrm>
        <a:graphic>
          <a:graphicData uri="http://schemas.openxmlformats.org/drawingml/2006/table">
            <a:tbl>
              <a:tblPr firstRow="1" bandRow="1">
                <a:tableStyleId>{5C22544A-7EE6-4342-B048-85BDC9FD1C3A}</a:tableStyleId>
              </a:tblPr>
              <a:tblGrid>
                <a:gridCol w="398314">
                  <a:extLst>
                    <a:ext uri="{9D8B030D-6E8A-4147-A177-3AD203B41FA5}">
                      <a16:colId xmlns:a16="http://schemas.microsoft.com/office/drawing/2014/main" val="1728834577"/>
                    </a:ext>
                  </a:extLst>
                </a:gridCol>
                <a:gridCol w="6180286">
                  <a:extLst>
                    <a:ext uri="{9D8B030D-6E8A-4147-A177-3AD203B41FA5}">
                      <a16:colId xmlns:a16="http://schemas.microsoft.com/office/drawing/2014/main" val="4271346352"/>
                    </a:ext>
                  </a:extLst>
                </a:gridCol>
              </a:tblGrid>
              <a:tr h="8750299">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GB" sz="1200" dirty="0"/>
                        <a:t>Structure of </a:t>
                      </a:r>
                      <a:r>
                        <a:rPr lang="en-GB" sz="1200" dirty="0" err="1"/>
                        <a:t>th</a:t>
                      </a:r>
                      <a:r>
                        <a:rPr lang="en-GB" sz="1200" b="1" u="sng" dirty="0" err="1">
                          <a:solidFill>
                            <a:schemeClr val="tx1"/>
                          </a:solidFill>
                        </a:rPr>
                        <a:t>Position</a:t>
                      </a:r>
                      <a:r>
                        <a:rPr lang="en-GB" sz="1200" b="1" u="sng" dirty="0">
                          <a:solidFill>
                            <a:schemeClr val="tx1"/>
                          </a:solidFill>
                        </a:rPr>
                        <a:t> of the Endocrine organs and the hormones they produce</a:t>
                      </a: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r>
                        <a:rPr kumimoji="0" lang="en-GB" sz="1200" b="0" i="0" u="none" strike="noStrike" kern="1200" cap="none" spc="0" normalizeH="0" baseline="0" noProof="0" dirty="0">
                          <a:ln>
                            <a:noFill/>
                          </a:ln>
                          <a:solidFill>
                            <a:prstClr val="black"/>
                          </a:solidFill>
                          <a:effectLst/>
                          <a:uLnTx/>
                          <a:uFillTx/>
                          <a:latin typeface="+mn-lt"/>
                          <a:ea typeface="+mn-ea"/>
                          <a:cs typeface="+mn-cs"/>
                        </a:rPr>
                        <a:t>The definition of a hormone is</a:t>
                      </a:r>
                      <a:r>
                        <a:rPr kumimoji="0" lang="en-GB" sz="1200" b="1" i="0" u="sng" strike="noStrike" kern="1200" cap="none" spc="0" normalizeH="0" baseline="0" noProof="0" dirty="0">
                          <a:ln>
                            <a:noFill/>
                          </a:ln>
                          <a:solidFill>
                            <a:prstClr val="black"/>
                          </a:solidFill>
                          <a:effectLst/>
                          <a:uLnTx/>
                          <a:uFillTx/>
                          <a:latin typeface="+mn-lt"/>
                          <a:ea typeface="+mn-ea"/>
                          <a:cs typeface="+mn-cs"/>
                        </a:rPr>
                        <a:t> ‘a chemical messenger that is produced by cells or tissues from the organs of the endocrine system and that travels through the blood to act on target cells or target organs before being broken down’. </a:t>
                      </a:r>
                      <a:r>
                        <a:rPr kumimoji="0" lang="en-GB" sz="1200" b="0" i="0" u="none" strike="noStrike" kern="1200" cap="none" spc="0" normalizeH="0" baseline="0" noProof="0" dirty="0">
                          <a:ln>
                            <a:noFill/>
                          </a:ln>
                          <a:solidFill>
                            <a:prstClr val="black"/>
                          </a:solidFill>
                          <a:effectLst/>
                          <a:uLnTx/>
                          <a:uFillTx/>
                          <a:latin typeface="+mn-lt"/>
                          <a:ea typeface="+mn-ea"/>
                          <a:cs typeface="+mn-cs"/>
                        </a:rPr>
                        <a:t>An endocrine gland is a ductless gland so its secretions are released directly into the blood. </a:t>
                      </a:r>
                      <a:endParaRPr lang="en-GB" sz="1200" b="0" u="none" dirty="0">
                        <a:solidFill>
                          <a:schemeClr val="tx1"/>
                        </a:solidFill>
                      </a:endParaRPr>
                    </a:p>
                    <a:p>
                      <a:pPr>
                        <a:lnSpc>
                          <a:spcPct val="150000"/>
                        </a:lnSpc>
                      </a:pPr>
                      <a:r>
                        <a:rPr lang="en-GB" sz="1200" b="0" u="none" dirty="0">
                          <a:solidFill>
                            <a:schemeClr val="tx1"/>
                          </a:solidFill>
                        </a:rPr>
                        <a:t>Hormones are the way, apart from nerves, that messages are sent round the body. Hormones are chemical molecules and are made in </a:t>
                      </a:r>
                      <a:r>
                        <a:rPr lang="en-GB" sz="1200" b="1" u="sng" dirty="0">
                          <a:solidFill>
                            <a:schemeClr val="tx1"/>
                          </a:solidFill>
                        </a:rPr>
                        <a:t>ENDOCRINE GLANDS </a:t>
                      </a:r>
                      <a:r>
                        <a:rPr lang="en-GB" sz="1200" b="0" u="none" dirty="0">
                          <a:solidFill>
                            <a:schemeClr val="tx1"/>
                          </a:solidFill>
                        </a:rPr>
                        <a:t>and released directly into the blood stream, they travel all way round the body in the blood and act on special organs called </a:t>
                      </a:r>
                      <a:r>
                        <a:rPr lang="en-GB" sz="1200" b="1" u="sng" dirty="0">
                          <a:solidFill>
                            <a:schemeClr val="tx1"/>
                          </a:solidFill>
                        </a:rPr>
                        <a:t>TARGET ORGANS</a:t>
                      </a:r>
                      <a:r>
                        <a:rPr lang="en-GB" sz="1200" b="0" u="none" dirty="0">
                          <a:solidFill>
                            <a:schemeClr val="tx1"/>
                          </a:solidFill>
                        </a:rPr>
                        <a:t>. Hormones control things in the body that need constant adjustment. They are slow acting and long lasting unlike nervous responses which are fast and short lasting. The exception to this is ADRENALIN which is fast acting and short lived. This is released when we feel stressed, nervous and  frightened.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3" name="Picture 2">
            <a:extLst>
              <a:ext uri="{FF2B5EF4-FFF2-40B4-BE49-F238E27FC236}">
                <a16:creationId xmlns:a16="http://schemas.microsoft.com/office/drawing/2014/main" id="{62BA8D58-A6C7-3511-26E8-EEF9A72EEB86}"/>
              </a:ext>
            </a:extLst>
          </p:cNvPr>
          <p:cNvPicPr>
            <a:picLocks noChangeAspect="1"/>
          </p:cNvPicPr>
          <p:nvPr/>
        </p:nvPicPr>
        <p:blipFill rotWithShape="1">
          <a:blip r:embed="rId2">
            <a:grayscl/>
          </a:blip>
          <a:srcRect t="-3202" r="8877" b="226"/>
          <a:stretch/>
        </p:blipFill>
        <p:spPr>
          <a:xfrm>
            <a:off x="1193074" y="1021976"/>
            <a:ext cx="4884998" cy="4342969"/>
          </a:xfrm>
          <a:prstGeom prst="rect">
            <a:avLst/>
          </a:prstGeom>
        </p:spPr>
      </p:pic>
    </p:spTree>
    <p:extLst>
      <p:ext uri="{BB962C8B-B14F-4D97-AF65-F5344CB8AC3E}">
        <p14:creationId xmlns:p14="http://schemas.microsoft.com/office/powerpoint/2010/main" val="3186819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471863921"/>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mn-lt"/>
                          <a:ea typeface="+mn-ea"/>
                          <a:cs typeface="+mn-cs"/>
                        </a:rPr>
                        <a:t>The endocrine systems has four main functions</a:t>
                      </a:r>
                    </a:p>
                    <a:p>
                      <a:pPr marL="171450" marR="0" lvl="0"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To maintain homeostasis, E.g. blood sugar, temperature, water balance all need to be kept at a constant level ( see other lessons for more details)</a:t>
                      </a:r>
                    </a:p>
                    <a:p>
                      <a:pPr marL="171450" marR="0" lvl="0"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To work with the nervous system to reduce stress via the flight and fight response</a:t>
                      </a:r>
                      <a:endParaRPr kumimoji="0" lang="en-GB" sz="1200" b="0" i="0" u="none" strike="noStrike" kern="1200" cap="none" spc="0" normalizeH="0" baseline="0" noProof="0" dirty="0">
                        <a:ln>
                          <a:noFill/>
                        </a:ln>
                        <a:solidFill>
                          <a:prstClr val="white"/>
                        </a:solidFill>
                        <a:effectLst/>
                        <a:uLnTx/>
                        <a:uFillTx/>
                        <a:latin typeface="+mn-lt"/>
                        <a:ea typeface="+mn-ea"/>
                        <a:cs typeface="+mn-cs"/>
                      </a:endParaRPr>
                    </a:p>
                    <a:p>
                      <a:pPr marL="171450" indent="-171450">
                        <a:lnSpc>
                          <a:spcPct val="150000"/>
                        </a:lnSpc>
                        <a:buFont typeface="Arial" panose="020B0604020202020204" pitchFamily="34" charset="0"/>
                        <a:buChar char="•"/>
                      </a:pPr>
                      <a:r>
                        <a:rPr lang="en-GB" sz="1200" b="0" dirty="0">
                          <a:solidFill>
                            <a:schemeClr val="tx1"/>
                          </a:solidFill>
                        </a:rPr>
                        <a:t>It controls the body's rate of growth</a:t>
                      </a:r>
                    </a:p>
                    <a:p>
                      <a:pPr marL="171450" indent="-171450">
                        <a:lnSpc>
                          <a:spcPct val="150000"/>
                        </a:lnSpc>
                        <a:buFont typeface="Arial" panose="020B0604020202020204" pitchFamily="34" charset="0"/>
                        <a:buChar char="•"/>
                      </a:pPr>
                      <a:r>
                        <a:rPr lang="en-GB" sz="1200" b="0" dirty="0">
                          <a:solidFill>
                            <a:schemeClr val="tx1"/>
                          </a:solidFill>
                        </a:rPr>
                        <a:t>It controls sexual development and reproduction</a:t>
                      </a:r>
                    </a:p>
                    <a:p>
                      <a:pPr marL="0" indent="0">
                        <a:lnSpc>
                          <a:spcPct val="150000"/>
                        </a:lnSpc>
                        <a:buFont typeface="Arial" panose="020B0604020202020204" pitchFamily="34" charset="0"/>
                        <a:buNone/>
                      </a:pPr>
                      <a:r>
                        <a:rPr lang="en-GB" sz="1200" b="0" dirty="0">
                          <a:solidFill>
                            <a:schemeClr val="tx1"/>
                          </a:solidFill>
                        </a:rPr>
                        <a:t>Hormones are known as chemical messengers and are large molecules. They work on effectors but unlike nervous messages they don’t take milli seconds to take effect. They can take minutes, hours or years to have an effect. Think for example the age at which puberty starts. That is hormonal control. The hormone  adrenalin is the exception to this and its effects take place in seconds. Hormones that affect our development act for years . </a:t>
                      </a:r>
                      <a:r>
                        <a:rPr kumimoji="0" lang="en-GB" sz="1200" b="0" i="0" u="none" strike="noStrike" kern="1200" cap="none" spc="0" normalizeH="0" baseline="0" noProof="0" dirty="0">
                          <a:ln>
                            <a:noFill/>
                          </a:ln>
                          <a:solidFill>
                            <a:prstClr val="black"/>
                          </a:solidFill>
                          <a:effectLst/>
                          <a:uLnTx/>
                          <a:uFillTx/>
                          <a:latin typeface="+mn-lt"/>
                          <a:ea typeface="+mn-ea"/>
                          <a:cs typeface="+mn-cs"/>
                        </a:rPr>
                        <a:t>Hormones  control various cells and organs  but usually  things that are not immediately life threatening. They are however monitor and adjust things that require constant monitoring and that cannot be allowed to change too much. </a:t>
                      </a:r>
                    </a:p>
                    <a:p>
                      <a:pPr marL="0" indent="0">
                        <a:lnSpc>
                          <a:spcPct val="150000"/>
                        </a:lnSpc>
                        <a:buFont typeface="Arial" panose="020B0604020202020204" pitchFamily="34" charse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Hormones work by travelling through the blood stream to the target organs or cells where they direct them what to do. Insulin for example is made in the pancreas and travels around the body acting on all cells to take up glucose from the blood. This lowers blood sugar level. Type 1 diabetics cannot do this efficiently and have to take insulin in the form of injections to maintain their blood glucose levels. (see later lesson for more details) </a:t>
                      </a:r>
                    </a:p>
                    <a:p>
                      <a:pPr marL="0" indent="0">
                        <a:lnSpc>
                          <a:spcPct val="150000"/>
                        </a:lnSpc>
                        <a:buFont typeface="Arial" panose="020B0604020202020204" pitchFamily="34" charse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The pituitary gland, in the head, is regarded as the </a:t>
                      </a:r>
                      <a:r>
                        <a:rPr kumimoji="0" lang="en-GB" sz="1200" b="1" i="0" u="sng" strike="noStrike" kern="1200" cap="none" spc="0" normalizeH="0" baseline="0" noProof="0" dirty="0">
                          <a:ln>
                            <a:noFill/>
                          </a:ln>
                          <a:solidFill>
                            <a:prstClr val="black"/>
                          </a:solidFill>
                          <a:effectLst/>
                          <a:uLnTx/>
                          <a:uFillTx/>
                          <a:latin typeface="+mn-lt"/>
                          <a:ea typeface="+mn-ea"/>
                          <a:cs typeface="+mn-cs"/>
                        </a:rPr>
                        <a:t>MASTER GLAND</a:t>
                      </a:r>
                      <a:r>
                        <a:rPr kumimoji="0" lang="en-GB" sz="1200" b="0" i="0" u="none" strike="noStrike" kern="1200" cap="none" spc="0" normalizeH="0" baseline="0" noProof="0" dirty="0">
                          <a:ln>
                            <a:noFill/>
                          </a:ln>
                          <a:solidFill>
                            <a:prstClr val="black"/>
                          </a:solidFill>
                          <a:effectLst/>
                          <a:uLnTx/>
                          <a:uFillTx/>
                          <a:latin typeface="+mn-lt"/>
                          <a:ea typeface="+mn-ea"/>
                          <a:cs typeface="+mn-cs"/>
                        </a:rPr>
                        <a:t>. This is because in response to conditions in the body  it secretes hormones into the blood stream that then act on other  organs to secrete additional hormones e.g. the ovaries, testis, thyroid.</a:t>
                      </a: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1477092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331497116"/>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Table showing function of the hormones</a:t>
                      </a:r>
                    </a:p>
                    <a:p>
                      <a:pPr>
                        <a:lnSpc>
                          <a:spcPct val="150000"/>
                        </a:lnSpc>
                      </a:pPr>
                      <a:r>
                        <a:rPr lang="en-GB" sz="1200" b="0" u="none" dirty="0">
                          <a:solidFill>
                            <a:schemeClr val="tx1"/>
                          </a:solidFill>
                        </a:rPr>
                        <a:t>Hormones  control various cells and organs  but usually  things that are not immediately life threatening. They are however things that require constant monitoring and cannot be allowed to change too much. </a:t>
                      </a:r>
                    </a:p>
                    <a:p>
                      <a:pPr>
                        <a:lnSpc>
                          <a:spcPct val="150000"/>
                        </a:lnSpc>
                      </a:pPr>
                      <a:endParaRPr lang="en-GB" sz="1200" b="0" u="none"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4">
            <a:extLst>
              <a:ext uri="{FF2B5EF4-FFF2-40B4-BE49-F238E27FC236}">
                <a16:creationId xmlns:a16="http://schemas.microsoft.com/office/drawing/2014/main" id="{8D143733-661E-2B00-C0CD-EF77AFFB0750}"/>
              </a:ext>
            </a:extLst>
          </p:cNvPr>
          <p:cNvGraphicFramePr>
            <a:graphicFrameLocks noGrp="1"/>
          </p:cNvGraphicFramePr>
          <p:nvPr/>
        </p:nvGraphicFramePr>
        <p:xfrm>
          <a:off x="990600" y="1809749"/>
          <a:ext cx="5172075" cy="4882211"/>
        </p:xfrm>
        <a:graphic>
          <a:graphicData uri="http://schemas.openxmlformats.org/drawingml/2006/table">
            <a:tbl>
              <a:tblPr firstRow="1" bandRow="1">
                <a:tableStyleId>{F5AB1C69-6EDB-4FF4-983F-18BD219EF322}</a:tableStyleId>
              </a:tblPr>
              <a:tblGrid>
                <a:gridCol w="1129417">
                  <a:extLst>
                    <a:ext uri="{9D8B030D-6E8A-4147-A177-3AD203B41FA5}">
                      <a16:colId xmlns:a16="http://schemas.microsoft.com/office/drawing/2014/main" val="2509668735"/>
                    </a:ext>
                  </a:extLst>
                </a:gridCol>
                <a:gridCol w="2021329">
                  <a:extLst>
                    <a:ext uri="{9D8B030D-6E8A-4147-A177-3AD203B41FA5}">
                      <a16:colId xmlns:a16="http://schemas.microsoft.com/office/drawing/2014/main" val="944770088"/>
                    </a:ext>
                  </a:extLst>
                </a:gridCol>
                <a:gridCol w="2021329">
                  <a:extLst>
                    <a:ext uri="{9D8B030D-6E8A-4147-A177-3AD203B41FA5}">
                      <a16:colId xmlns:a16="http://schemas.microsoft.com/office/drawing/2014/main" val="174052505"/>
                    </a:ext>
                  </a:extLst>
                </a:gridCol>
              </a:tblGrid>
              <a:tr h="348606">
                <a:tc>
                  <a:txBody>
                    <a:bodyPr/>
                    <a:lstStyle/>
                    <a:p>
                      <a:r>
                        <a:rPr lang="en-GB" b="1" dirty="0">
                          <a:solidFill>
                            <a:schemeClr val="tx1"/>
                          </a:solidFill>
                        </a:rPr>
                        <a:t>Gland</a:t>
                      </a:r>
                    </a:p>
                  </a:txBody>
                  <a:tcPr/>
                </a:tc>
                <a:tc>
                  <a:txBody>
                    <a:bodyPr/>
                    <a:lstStyle/>
                    <a:p>
                      <a:r>
                        <a:rPr lang="en-GB" dirty="0">
                          <a:solidFill>
                            <a:schemeClr val="tx1"/>
                          </a:solidFill>
                        </a:rPr>
                        <a:t>Hormone</a:t>
                      </a:r>
                    </a:p>
                  </a:txBody>
                  <a:tcPr/>
                </a:tc>
                <a:tc>
                  <a:txBody>
                    <a:bodyPr/>
                    <a:lstStyle/>
                    <a:p>
                      <a:r>
                        <a:rPr lang="en-GB" sz="1200" dirty="0">
                          <a:solidFill>
                            <a:schemeClr val="tx1"/>
                          </a:solidFill>
                        </a:rPr>
                        <a:t>Function</a:t>
                      </a:r>
                    </a:p>
                  </a:txBody>
                  <a:tcPr/>
                </a:tc>
                <a:extLst>
                  <a:ext uri="{0D108BD9-81ED-4DB2-BD59-A6C34878D82A}">
                    <a16:rowId xmlns:a16="http://schemas.microsoft.com/office/drawing/2014/main" val="3397498422"/>
                  </a:ext>
                </a:extLst>
              </a:tr>
              <a:tr h="1864446">
                <a:tc>
                  <a:txBody>
                    <a:bodyPr/>
                    <a:lstStyle/>
                    <a:p>
                      <a:pPr>
                        <a:lnSpc>
                          <a:spcPct val="150000"/>
                        </a:lnSpc>
                      </a:pPr>
                      <a:r>
                        <a:rPr lang="en-GB" sz="1200" dirty="0"/>
                        <a:t>Pituitary </a:t>
                      </a:r>
                    </a:p>
                  </a:txBody>
                  <a:tcPr/>
                </a:tc>
                <a:tc>
                  <a:txBody>
                    <a:bodyPr/>
                    <a:lstStyle/>
                    <a:p>
                      <a:pPr>
                        <a:lnSpc>
                          <a:spcPct val="150000"/>
                        </a:lnSpc>
                      </a:pPr>
                      <a:r>
                        <a:rPr lang="en-GB" sz="1200" dirty="0">
                          <a:solidFill>
                            <a:schemeClr val="tx1"/>
                          </a:solidFill>
                        </a:rPr>
                        <a:t>Growth hormone (STH) *</a:t>
                      </a:r>
                    </a:p>
                    <a:p>
                      <a:pPr>
                        <a:lnSpc>
                          <a:spcPct val="150000"/>
                        </a:lnSpc>
                      </a:pPr>
                      <a:r>
                        <a:rPr lang="en-GB" sz="1200" dirty="0">
                          <a:solidFill>
                            <a:schemeClr val="tx1"/>
                          </a:solidFill>
                        </a:rPr>
                        <a:t>Follicle stimulating hormone (FSH)</a:t>
                      </a:r>
                    </a:p>
                    <a:p>
                      <a:pPr>
                        <a:lnSpc>
                          <a:spcPct val="150000"/>
                        </a:lnSpc>
                      </a:pPr>
                      <a:r>
                        <a:rPr lang="en-GB" sz="1200" dirty="0">
                          <a:solidFill>
                            <a:schemeClr val="tx1"/>
                          </a:solidFill>
                        </a:rPr>
                        <a:t>Thyroid stimulating hormone (TSH)</a:t>
                      </a:r>
                    </a:p>
                  </a:txBody>
                  <a:tcPr/>
                </a:tc>
                <a:tc>
                  <a:txBody>
                    <a:bodyPr/>
                    <a:lstStyle/>
                    <a:p>
                      <a:pPr>
                        <a:lnSpc>
                          <a:spcPct val="150000"/>
                        </a:lnSpc>
                      </a:pPr>
                      <a:r>
                        <a:rPr lang="en-GB" sz="1200" dirty="0"/>
                        <a:t>Called the master gland because its hormones act on other glands directing them to release hormones and produce change</a:t>
                      </a:r>
                    </a:p>
                  </a:txBody>
                  <a:tcPr/>
                </a:tc>
                <a:extLst>
                  <a:ext uri="{0D108BD9-81ED-4DB2-BD59-A6C34878D82A}">
                    <a16:rowId xmlns:a16="http://schemas.microsoft.com/office/drawing/2014/main" val="3175800078"/>
                  </a:ext>
                </a:extLst>
              </a:tr>
              <a:tr h="832954">
                <a:tc>
                  <a:txBody>
                    <a:bodyPr/>
                    <a:lstStyle/>
                    <a:p>
                      <a:pPr>
                        <a:lnSpc>
                          <a:spcPct val="150000"/>
                        </a:lnSpc>
                      </a:pPr>
                      <a:r>
                        <a:rPr lang="en-GB" sz="1200" dirty="0"/>
                        <a:t>Thyroid</a:t>
                      </a:r>
                    </a:p>
                  </a:txBody>
                  <a:tcPr/>
                </a:tc>
                <a:tc>
                  <a:txBody>
                    <a:bodyPr/>
                    <a:lstStyle/>
                    <a:p>
                      <a:pPr>
                        <a:lnSpc>
                          <a:spcPct val="150000"/>
                        </a:lnSpc>
                      </a:pPr>
                      <a:r>
                        <a:rPr lang="en-GB" sz="1200" dirty="0">
                          <a:solidFill>
                            <a:schemeClr val="tx1"/>
                          </a:solidFill>
                        </a:rPr>
                        <a:t>Thyroxine</a:t>
                      </a:r>
                    </a:p>
                  </a:txBody>
                  <a:tcPr/>
                </a:tc>
                <a:tc>
                  <a:txBody>
                    <a:bodyPr/>
                    <a:lstStyle/>
                    <a:p>
                      <a:pPr>
                        <a:lnSpc>
                          <a:spcPct val="150000"/>
                        </a:lnSpc>
                      </a:pPr>
                      <a:r>
                        <a:rPr lang="en-GB" sz="1200" dirty="0"/>
                        <a:t>Regulates growth, heartbeat, metabolism</a:t>
                      </a:r>
                    </a:p>
                  </a:txBody>
                  <a:tcPr/>
                </a:tc>
                <a:extLst>
                  <a:ext uri="{0D108BD9-81ED-4DB2-BD59-A6C34878D82A}">
                    <a16:rowId xmlns:a16="http://schemas.microsoft.com/office/drawing/2014/main" val="400545572"/>
                  </a:ext>
                </a:extLst>
              </a:tr>
              <a:tr h="348606">
                <a:tc>
                  <a:txBody>
                    <a:bodyPr/>
                    <a:lstStyle/>
                    <a:p>
                      <a:pPr>
                        <a:lnSpc>
                          <a:spcPct val="150000"/>
                        </a:lnSpc>
                      </a:pPr>
                      <a:r>
                        <a:rPr lang="en-GB" sz="1200" dirty="0"/>
                        <a:t>Adrenal </a:t>
                      </a:r>
                    </a:p>
                  </a:txBody>
                  <a:tcPr/>
                </a:tc>
                <a:tc>
                  <a:txBody>
                    <a:bodyPr/>
                    <a:lstStyle/>
                    <a:p>
                      <a:pPr>
                        <a:lnSpc>
                          <a:spcPct val="150000"/>
                        </a:lnSpc>
                      </a:pPr>
                      <a:r>
                        <a:rPr lang="en-GB" sz="1200" dirty="0"/>
                        <a:t>Adrenalin</a:t>
                      </a:r>
                    </a:p>
                  </a:txBody>
                  <a:tcPr/>
                </a:tc>
                <a:tc>
                  <a:txBody>
                    <a:bodyPr/>
                    <a:lstStyle/>
                    <a:p>
                      <a:pPr>
                        <a:lnSpc>
                          <a:spcPct val="150000"/>
                        </a:lnSpc>
                      </a:pPr>
                      <a:r>
                        <a:rPr lang="en-GB" sz="1200" dirty="0"/>
                        <a:t>Fight and flight</a:t>
                      </a:r>
                    </a:p>
                  </a:txBody>
                  <a:tcPr/>
                </a:tc>
                <a:extLst>
                  <a:ext uri="{0D108BD9-81ED-4DB2-BD59-A6C34878D82A}">
                    <a16:rowId xmlns:a16="http://schemas.microsoft.com/office/drawing/2014/main" val="2577350830"/>
                  </a:ext>
                </a:extLst>
              </a:tr>
              <a:tr h="575080">
                <a:tc>
                  <a:txBody>
                    <a:bodyPr/>
                    <a:lstStyle/>
                    <a:p>
                      <a:pPr>
                        <a:lnSpc>
                          <a:spcPct val="150000"/>
                        </a:lnSpc>
                      </a:pPr>
                      <a:r>
                        <a:rPr lang="en-GB" sz="1200" dirty="0"/>
                        <a:t>Pancreas</a:t>
                      </a:r>
                    </a:p>
                  </a:txBody>
                  <a:tcPr/>
                </a:tc>
                <a:tc>
                  <a:txBody>
                    <a:bodyPr/>
                    <a:lstStyle/>
                    <a:p>
                      <a:pPr>
                        <a:lnSpc>
                          <a:spcPct val="150000"/>
                        </a:lnSpc>
                      </a:pPr>
                      <a:r>
                        <a:rPr lang="en-GB" sz="1200" dirty="0"/>
                        <a:t>Insulin, glucagon</a:t>
                      </a:r>
                    </a:p>
                  </a:txBody>
                  <a:tcPr/>
                </a:tc>
                <a:tc>
                  <a:txBody>
                    <a:bodyPr/>
                    <a:lstStyle/>
                    <a:p>
                      <a:pPr>
                        <a:lnSpc>
                          <a:spcPct val="150000"/>
                        </a:lnSpc>
                      </a:pPr>
                      <a:r>
                        <a:rPr lang="en-GB" sz="1200" dirty="0"/>
                        <a:t>Blood sugar regulation</a:t>
                      </a:r>
                    </a:p>
                  </a:txBody>
                  <a:tcPr/>
                </a:tc>
                <a:extLst>
                  <a:ext uri="{0D108BD9-81ED-4DB2-BD59-A6C34878D82A}">
                    <a16:rowId xmlns:a16="http://schemas.microsoft.com/office/drawing/2014/main" val="2558458940"/>
                  </a:ext>
                </a:extLst>
              </a:tr>
              <a:tr h="575080">
                <a:tc>
                  <a:txBody>
                    <a:bodyPr/>
                    <a:lstStyle/>
                    <a:p>
                      <a:pPr>
                        <a:lnSpc>
                          <a:spcPct val="150000"/>
                        </a:lnSpc>
                      </a:pPr>
                      <a:r>
                        <a:rPr lang="en-GB" sz="1200" dirty="0"/>
                        <a:t>Testis</a:t>
                      </a:r>
                    </a:p>
                  </a:txBody>
                  <a:tcPr/>
                </a:tc>
                <a:tc>
                  <a:txBody>
                    <a:bodyPr/>
                    <a:lstStyle/>
                    <a:p>
                      <a:pPr>
                        <a:lnSpc>
                          <a:spcPct val="150000"/>
                        </a:lnSpc>
                      </a:pPr>
                      <a:r>
                        <a:rPr lang="en-GB" sz="1200" dirty="0"/>
                        <a:t>Testosterone</a:t>
                      </a:r>
                    </a:p>
                  </a:txBody>
                  <a:tcPr/>
                </a:tc>
                <a:tc>
                  <a:txBody>
                    <a:bodyPr/>
                    <a:lstStyle/>
                    <a:p>
                      <a:pPr>
                        <a:lnSpc>
                          <a:spcPct val="150000"/>
                        </a:lnSpc>
                      </a:pPr>
                      <a:r>
                        <a:rPr lang="en-GB" sz="1200" dirty="0"/>
                        <a:t>Puberty, sperm production</a:t>
                      </a:r>
                    </a:p>
                  </a:txBody>
                  <a:tcPr/>
                </a:tc>
                <a:extLst>
                  <a:ext uri="{0D108BD9-81ED-4DB2-BD59-A6C34878D82A}">
                    <a16:rowId xmlns:a16="http://schemas.microsoft.com/office/drawing/2014/main" val="471452492"/>
                  </a:ext>
                </a:extLst>
              </a:tr>
              <a:tr h="316947">
                <a:tc>
                  <a:txBody>
                    <a:bodyPr/>
                    <a:lstStyle/>
                    <a:p>
                      <a:pPr>
                        <a:lnSpc>
                          <a:spcPct val="150000"/>
                        </a:lnSpc>
                      </a:pPr>
                      <a:r>
                        <a:rPr lang="en-GB" sz="1200" dirty="0"/>
                        <a:t>Ovaries</a:t>
                      </a:r>
                    </a:p>
                  </a:txBody>
                  <a:tcPr/>
                </a:tc>
                <a:tc>
                  <a:txBody>
                    <a:bodyPr/>
                    <a:lstStyle/>
                    <a:p>
                      <a:pPr>
                        <a:lnSpc>
                          <a:spcPct val="150000"/>
                        </a:lnSpc>
                      </a:pPr>
                      <a:r>
                        <a:rPr lang="en-GB" sz="1200" dirty="0"/>
                        <a:t>Oestrogen</a:t>
                      </a:r>
                    </a:p>
                  </a:txBody>
                  <a:tcPr/>
                </a:tc>
                <a:tc>
                  <a:txBody>
                    <a:bodyPr/>
                    <a:lstStyle/>
                    <a:p>
                      <a:pPr>
                        <a:lnSpc>
                          <a:spcPct val="150000"/>
                        </a:lnSpc>
                      </a:pPr>
                      <a:r>
                        <a:rPr lang="en-GB" sz="1200" dirty="0"/>
                        <a:t>Menstrual cycle</a:t>
                      </a:r>
                    </a:p>
                  </a:txBody>
                  <a:tcPr/>
                </a:tc>
                <a:extLst>
                  <a:ext uri="{0D108BD9-81ED-4DB2-BD59-A6C34878D82A}">
                    <a16:rowId xmlns:a16="http://schemas.microsoft.com/office/drawing/2014/main" val="3300351957"/>
                  </a:ext>
                </a:extLst>
              </a:tr>
            </a:tbl>
          </a:graphicData>
        </a:graphic>
      </p:graphicFrame>
      <p:sp>
        <p:nvSpPr>
          <p:cNvPr id="5" name="TextBox 4">
            <a:extLst>
              <a:ext uri="{FF2B5EF4-FFF2-40B4-BE49-F238E27FC236}">
                <a16:creationId xmlns:a16="http://schemas.microsoft.com/office/drawing/2014/main" id="{AAD166B8-80CF-2005-1BF0-78777D439D8E}"/>
              </a:ext>
            </a:extLst>
          </p:cNvPr>
          <p:cNvSpPr txBox="1"/>
          <p:nvPr/>
        </p:nvSpPr>
        <p:spPr>
          <a:xfrm>
            <a:off x="990600" y="7014951"/>
            <a:ext cx="5377218" cy="276999"/>
          </a:xfrm>
          <a:prstGeom prst="rect">
            <a:avLst/>
          </a:prstGeom>
          <a:solidFill>
            <a:schemeClr val="bg1"/>
          </a:solidFill>
          <a:ln>
            <a:solidFill>
              <a:schemeClr val="tx1"/>
            </a:solidFill>
          </a:ln>
        </p:spPr>
        <p:txBody>
          <a:bodyPr wrap="square" rtlCol="0">
            <a:spAutoFit/>
          </a:bodyPr>
          <a:lstStyle/>
          <a:p>
            <a:r>
              <a:rPr lang="en-GB" sz="1200" dirty="0"/>
              <a:t>* STH is Somatotropin hormone</a:t>
            </a:r>
          </a:p>
        </p:txBody>
      </p:sp>
    </p:spTree>
    <p:extLst>
      <p:ext uri="{BB962C8B-B14F-4D97-AF65-F5344CB8AC3E}">
        <p14:creationId xmlns:p14="http://schemas.microsoft.com/office/powerpoint/2010/main" val="236805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u="sng" dirty="0">
                <a:solidFill>
                  <a:schemeClr val="tx1"/>
                </a:solidFill>
              </a:rPr>
              <a:t>Rehearsal questions</a:t>
            </a:r>
          </a:p>
          <a:p>
            <a:pPr>
              <a:lnSpc>
                <a:spcPct val="150000"/>
              </a:lnSpc>
            </a:pPr>
            <a:r>
              <a:rPr lang="en-GB" sz="1200" b="0" u="none" dirty="0">
                <a:solidFill>
                  <a:schemeClr val="tx1"/>
                </a:solidFill>
              </a:rPr>
              <a:t>1.Hormones are produced in what type of gland?</a:t>
            </a:r>
          </a:p>
          <a:p>
            <a:pPr>
              <a:lnSpc>
                <a:spcPct val="150000"/>
              </a:lnSpc>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2. How do hormones travel around the body? …………………………………………………………………………………………………………………………………………….</a:t>
            </a:r>
          </a:p>
          <a:p>
            <a:pPr>
              <a:lnSpc>
                <a:spcPct val="150000"/>
              </a:lnSpc>
            </a:pPr>
            <a:r>
              <a:rPr lang="en-GB" sz="1200" b="0" u="none" dirty="0">
                <a:solidFill>
                  <a:schemeClr val="tx1"/>
                </a:solidFill>
              </a:rPr>
              <a:t>3. What are target organs?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4. Why is the pituitary called the master gland?</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5.Which hormone is produced by the ovaries?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6. Which hormone is produced by the pancreas?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7. Which hormone is produced by the thyroid?</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8. Which hormone is produced by the testis?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9. Which hormones is controlled by the pituitary?</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10.Which hormone is produced by the adrenalins?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11. Nerve impulses travel via nerves how do hormones travel round the body?</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12. What do hormones act on?</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13 . What is a target organ?</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p:txBody>
      </p:sp>
    </p:spTree>
    <p:extLst>
      <p:ext uri="{BB962C8B-B14F-4D97-AF65-F5344CB8AC3E}">
        <p14:creationId xmlns:p14="http://schemas.microsoft.com/office/powerpoint/2010/main" val="1291239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0" u="none" dirty="0">
                <a:solidFill>
                  <a:schemeClr val="tx1"/>
                </a:solidFill>
              </a:rPr>
              <a:t>13.The adrenal glands produce adrenaline what does the pancreas produce?</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14. The testis produce testosterone what do the ovaries produce?</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15. Thyroxine, oestrogen and somatotropin are controlled by which gland?</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16. How do nervous impulses get transmitted?</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17. </a:t>
            </a:r>
            <a:r>
              <a:rPr lang="en-GB" sz="1200" dirty="0">
                <a:solidFill>
                  <a:schemeClr val="tx1"/>
                </a:solidFill>
              </a:rPr>
              <a:t>Why is the circulatory system vital for hormone transport</a:t>
            </a: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18. </a:t>
            </a:r>
            <a:r>
              <a:rPr lang="en-GB" sz="1200" dirty="0">
                <a:solidFill>
                  <a:schemeClr val="tx1"/>
                </a:solidFill>
              </a:rPr>
              <a:t>The pancreas </a:t>
            </a:r>
            <a:r>
              <a:rPr lang="en-GB" sz="1200" b="0" u="none" dirty="0">
                <a:solidFill>
                  <a:schemeClr val="tx1"/>
                </a:solidFill>
              </a:rPr>
              <a:t> is a target organ? Name another one in the male body only</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19. Insulin is produced by the pancreas. What does it control?</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a:lnSpc>
                <a:spcPct val="150000"/>
              </a:lnSpc>
            </a:pPr>
            <a:r>
              <a:rPr lang="en-GB" sz="1200" b="0" u="none" dirty="0">
                <a:solidFill>
                  <a:schemeClr val="tx1"/>
                </a:solidFill>
              </a:rPr>
              <a:t>20. Oestrogen is produced by the ovaries. What is produced by the testis?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21. </a:t>
            </a:r>
            <a:r>
              <a:rPr lang="en-GB" sz="1200" dirty="0">
                <a:solidFill>
                  <a:schemeClr val="tx1"/>
                </a:solidFill>
              </a:rPr>
              <a:t>The </a:t>
            </a:r>
            <a:r>
              <a:rPr lang="en-GB" sz="1200" b="0" u="none" dirty="0">
                <a:solidFill>
                  <a:schemeClr val="tx1"/>
                </a:solidFill>
              </a:rPr>
              <a:t> gland is called the master gland is where in the body?</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22. Testosterone </a:t>
            </a:r>
            <a:r>
              <a:rPr lang="en-GB" sz="1200" dirty="0">
                <a:solidFill>
                  <a:schemeClr val="tx1"/>
                </a:solidFill>
              </a:rPr>
              <a:t>acts on sexual development. What does it affect in the male body</a:t>
            </a: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23. Adrenalin is produced by which glands?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24. Which gland </a:t>
            </a:r>
            <a:r>
              <a:rPr lang="en-GB" sz="1200" dirty="0">
                <a:solidFill>
                  <a:schemeClr val="tx1"/>
                </a:solidFill>
              </a:rPr>
              <a:t>produces thyroxine</a:t>
            </a:r>
            <a:r>
              <a:rPr lang="en-GB" sz="1200" b="0" u="none"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a:t>
            </a:r>
          </a:p>
        </p:txBody>
      </p:sp>
    </p:spTree>
    <p:extLst>
      <p:ext uri="{BB962C8B-B14F-4D97-AF65-F5344CB8AC3E}">
        <p14:creationId xmlns:p14="http://schemas.microsoft.com/office/powerpoint/2010/main" val="1381838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AA10B1F-0C53-16B9-50C1-8F8EF4252628}"/>
              </a:ext>
            </a:extLst>
          </p:cNvPr>
          <p:cNvSpPr txBox="1"/>
          <p:nvPr/>
        </p:nvSpPr>
        <p:spPr>
          <a:xfrm>
            <a:off x="323385" y="457200"/>
            <a:ext cx="6133171" cy="3941720"/>
          </a:xfrm>
          <a:prstGeom prst="rect">
            <a:avLst/>
          </a:prstGeom>
          <a:noFill/>
        </p:spPr>
        <p:txBody>
          <a:bodyPr wrap="square" rtlCol="0">
            <a:spAutoFit/>
          </a:bodyPr>
          <a:lstStyle/>
          <a:p>
            <a:pPr>
              <a:lnSpc>
                <a:spcPct val="150000"/>
              </a:lnSpc>
            </a:pPr>
            <a:r>
              <a:rPr lang="en-GB" sz="1200" b="1" dirty="0"/>
              <a:t>YOU DO Wrong answers – Endocrine system</a:t>
            </a:r>
          </a:p>
          <a:p>
            <a:pPr>
              <a:lnSpc>
                <a:spcPct val="150000"/>
              </a:lnSpc>
            </a:pPr>
            <a:r>
              <a:rPr lang="en-GB" sz="1200" dirty="0"/>
              <a:t>Read the passage below and underline any incorrect words and replace with the correct ones</a:t>
            </a:r>
          </a:p>
          <a:p>
            <a:pPr>
              <a:lnSpc>
                <a:spcPct val="150000"/>
              </a:lnSpc>
            </a:pPr>
            <a:r>
              <a:rPr lang="en-GB" sz="1200" dirty="0"/>
              <a:t>The endocrine system is fast acting coordination system involving muscle and glands. Hormones are released via a duct and travel down tubes to get the organs, these organs are called special organs and respond to nervous stimulation. </a:t>
            </a:r>
          </a:p>
          <a:p>
            <a:pPr>
              <a:lnSpc>
                <a:spcPct val="150000"/>
              </a:lnSpc>
            </a:pPr>
            <a:r>
              <a:rPr lang="en-GB" sz="1200" dirty="0"/>
              <a:t>Hormones are electrical messengers that are made in one gland only and are controlled by the brain. They are fast acting and short lived. Adrenalin takes ages to be secreted and ages to wear off. It helps us deal with being hot and hungry.</a:t>
            </a:r>
          </a:p>
          <a:p>
            <a:pPr>
              <a:lnSpc>
                <a:spcPct val="150000"/>
              </a:lnSpc>
            </a:pPr>
            <a:r>
              <a:rPr lang="en-GB" sz="1200" dirty="0"/>
              <a:t>There are 4 main endocrine glands and male and female have all the same ones. The adrenal glands are called the master gland as they control every other hormone. All endocrine glands respond to life threatening changes immediately. They are only in the body for a few seconds where as nervous responses are there for years. The control of puberty for example only takes a few seconds. Blood sugar, sexual development, growth and temperature are controlled by nervous coordination not hormonal. If its fast its hormonal if its slow its nervous</a:t>
            </a:r>
          </a:p>
        </p:txBody>
      </p:sp>
    </p:spTree>
    <p:extLst>
      <p:ext uri="{BB962C8B-B14F-4D97-AF65-F5344CB8AC3E}">
        <p14:creationId xmlns:p14="http://schemas.microsoft.com/office/powerpoint/2010/main" val="2028441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46956" y="167268"/>
            <a:ext cx="6554927" cy="85332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4DBE1D8-4B2B-F9C6-761A-999AE59CEC71}"/>
              </a:ext>
            </a:extLst>
          </p:cNvPr>
          <p:cNvSpPr txBox="1"/>
          <p:nvPr/>
        </p:nvSpPr>
        <p:spPr>
          <a:xfrm>
            <a:off x="146957" y="345653"/>
            <a:ext cx="6554926" cy="8650701"/>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If I didn’t – ENDOCRINE SYSTEM</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would happen if I didn’t</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 DO</a:t>
            </a:r>
          </a:p>
          <a:p>
            <a:pPr marR="0" lvl="0" algn="l" defTabSz="685800" rtl="0" eaLnBrk="1" fontAlgn="auto" latinLnBrk="0" hangingPunct="1">
              <a:lnSpc>
                <a:spcPct val="150000"/>
              </a:lnSpc>
              <a:spcBef>
                <a:spcPts val="0"/>
              </a:spcBef>
              <a:spcAft>
                <a:spcPts val="0"/>
              </a:spcAft>
              <a:buClrTx/>
              <a:buSzTx/>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Have insulin?</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solidFill>
                  <a:prstClr val="black"/>
                </a:solidFill>
                <a:latin typeface="Calibri" panose="020F0502020204030204"/>
              </a:rPr>
              <a:t>WE DO</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Have thyroxine?</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solidFill>
                  <a:prstClr val="black"/>
                </a:solidFill>
                <a:latin typeface="Calibri" panose="020F0502020204030204"/>
              </a:rPr>
              <a:t>YOU DO</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 Have oestrogen?</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GB" sz="1200" dirty="0">
              <a:solidFill>
                <a:prstClr val="black"/>
              </a:solidFill>
              <a:latin typeface="Calibri" panose="020F0502020204030204"/>
            </a:endParaRP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 Have testosterone?</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GB" sz="1200" dirty="0">
              <a:solidFill>
                <a:prstClr val="black"/>
              </a:solidFill>
              <a:latin typeface="Calibri" panose="020F0502020204030204"/>
            </a:endParaRP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 Have target organs?</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dirty="0">
                <a:solidFill>
                  <a:prstClr val="black"/>
                </a:solidFill>
                <a:latin typeface="Calibri" panose="020F0502020204030204"/>
              </a:rPr>
              <a:t>6. Have a circulatory system?</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7. Have adrenalin?</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GB" sz="1200" dirty="0">
              <a:solidFill>
                <a:prstClr val="black"/>
              </a:solidFill>
              <a:latin typeface="Calibri" panose="020F0502020204030204"/>
            </a:endParaRP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 Have the fight </a:t>
            </a:r>
            <a:r>
              <a:rPr lang="en-GB" sz="1200" dirty="0">
                <a:solidFill>
                  <a:prstClr val="black"/>
                </a:solidFill>
                <a:latin typeface="Calibri" panose="020F0502020204030204"/>
              </a:rPr>
              <a:t>and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flight response?</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273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C8EED9-4BBE-760A-8343-E2ADABD3FFF2}"/>
              </a:ext>
            </a:extLst>
          </p:cNvPr>
          <p:cNvSpPr>
            <a:spLocks noGrp="1"/>
          </p:cNvSpPr>
          <p:nvPr>
            <p:ph idx="1"/>
          </p:nvPr>
        </p:nvSpPr>
        <p:spPr>
          <a:xfrm>
            <a:off x="478972" y="122663"/>
            <a:ext cx="6212342" cy="8011688"/>
          </a:xfrm>
        </p:spPr>
        <p: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Compare and contrast</a:t>
            </a:r>
            <a:r>
              <a:rPr kumimoji="0" lang="en-GB" sz="1200" b="1" i="0" u="sng"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 Hormonal and Nervous action</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 DO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Hormones are slow acting where as nerves are</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WE DO: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Hormones act for a long time where as nerves act only for a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YOU DO:</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Hormones act in a general way where as nerves act in a</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Nerves act very quickly where as hormones act</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Nerves affect all parts of the body where as hormones only  act on organs called</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5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Complete the table below. The first one has been done for you</a:t>
            </a:r>
          </a:p>
          <a:p>
            <a:pPr marL="0" marR="0" lvl="0" indent="0" algn="l" defTabSz="685800" rtl="0" eaLnBrk="1" fontAlgn="auto" latinLnBrk="0" hangingPunct="1">
              <a:lnSpc>
                <a:spcPct val="15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graphicFrame>
        <p:nvGraphicFramePr>
          <p:cNvPr id="6" name="Table 6">
            <a:extLst>
              <a:ext uri="{FF2B5EF4-FFF2-40B4-BE49-F238E27FC236}">
                <a16:creationId xmlns:a16="http://schemas.microsoft.com/office/drawing/2014/main" id="{BECE0067-5EAC-0B81-9323-AB481220DFD6}"/>
              </a:ext>
            </a:extLst>
          </p:cNvPr>
          <p:cNvGraphicFramePr>
            <a:graphicFrameLocks noGrp="1"/>
          </p:cNvGraphicFramePr>
          <p:nvPr>
            <p:extLst>
              <p:ext uri="{D42A27DB-BD31-4B8C-83A1-F6EECF244321}">
                <p14:modId xmlns:p14="http://schemas.microsoft.com/office/powerpoint/2010/main" val="12309618"/>
              </p:ext>
            </p:extLst>
          </p:nvPr>
        </p:nvGraphicFramePr>
        <p:xfrm>
          <a:off x="367990" y="4683512"/>
          <a:ext cx="6133170" cy="4126654"/>
        </p:xfrm>
        <a:graphic>
          <a:graphicData uri="http://schemas.openxmlformats.org/drawingml/2006/table">
            <a:tbl>
              <a:tblPr firstRow="1" bandRow="1">
                <a:tableStyleId>{F5AB1C69-6EDB-4FF4-983F-18BD219EF322}</a:tableStyleId>
              </a:tblPr>
              <a:tblGrid>
                <a:gridCol w="2044390">
                  <a:extLst>
                    <a:ext uri="{9D8B030D-6E8A-4147-A177-3AD203B41FA5}">
                      <a16:colId xmlns:a16="http://schemas.microsoft.com/office/drawing/2014/main" val="3592971952"/>
                    </a:ext>
                  </a:extLst>
                </a:gridCol>
                <a:gridCol w="2044390">
                  <a:extLst>
                    <a:ext uri="{9D8B030D-6E8A-4147-A177-3AD203B41FA5}">
                      <a16:colId xmlns:a16="http://schemas.microsoft.com/office/drawing/2014/main" val="1349873963"/>
                    </a:ext>
                  </a:extLst>
                </a:gridCol>
                <a:gridCol w="2044390">
                  <a:extLst>
                    <a:ext uri="{9D8B030D-6E8A-4147-A177-3AD203B41FA5}">
                      <a16:colId xmlns:a16="http://schemas.microsoft.com/office/drawing/2014/main" val="2942268954"/>
                    </a:ext>
                  </a:extLst>
                </a:gridCol>
              </a:tblGrid>
              <a:tr h="589522">
                <a:tc>
                  <a:txBody>
                    <a:bodyPr/>
                    <a:lstStyle/>
                    <a:p>
                      <a:endParaRPr lang="en-GB"/>
                    </a:p>
                  </a:txBody>
                  <a:tcPr/>
                </a:tc>
                <a:tc>
                  <a:txBody>
                    <a:bodyPr/>
                    <a:lstStyle/>
                    <a:p>
                      <a:r>
                        <a:rPr lang="en-GB" sz="1200" dirty="0">
                          <a:solidFill>
                            <a:schemeClr val="tx1"/>
                          </a:solidFill>
                        </a:rPr>
                        <a:t>Nervous coordination</a:t>
                      </a:r>
                    </a:p>
                  </a:txBody>
                  <a:tcPr/>
                </a:tc>
                <a:tc>
                  <a:txBody>
                    <a:bodyPr/>
                    <a:lstStyle/>
                    <a:p>
                      <a:r>
                        <a:rPr lang="en-GB" sz="1200" dirty="0">
                          <a:solidFill>
                            <a:schemeClr val="tx1"/>
                          </a:solidFill>
                        </a:rPr>
                        <a:t>Hormonal coordination</a:t>
                      </a:r>
                    </a:p>
                  </a:txBody>
                  <a:tcPr/>
                </a:tc>
                <a:extLst>
                  <a:ext uri="{0D108BD9-81ED-4DB2-BD59-A6C34878D82A}">
                    <a16:rowId xmlns:a16="http://schemas.microsoft.com/office/drawing/2014/main" val="3947147243"/>
                  </a:ext>
                </a:extLst>
              </a:tr>
              <a:tr h="589522">
                <a:tc>
                  <a:txBody>
                    <a:bodyPr/>
                    <a:lstStyle/>
                    <a:p>
                      <a:r>
                        <a:rPr lang="en-GB" sz="1200" dirty="0"/>
                        <a:t>Speed of action</a:t>
                      </a:r>
                    </a:p>
                  </a:txBody>
                  <a:tcPr/>
                </a:tc>
                <a:tc>
                  <a:txBody>
                    <a:bodyPr/>
                    <a:lstStyle/>
                    <a:p>
                      <a:r>
                        <a:rPr lang="en-GB" dirty="0"/>
                        <a:t>Fast </a:t>
                      </a:r>
                    </a:p>
                  </a:txBody>
                  <a:tcPr/>
                </a:tc>
                <a:tc>
                  <a:txBody>
                    <a:bodyPr/>
                    <a:lstStyle/>
                    <a:p>
                      <a:r>
                        <a:rPr lang="en-GB" dirty="0"/>
                        <a:t>slow</a:t>
                      </a:r>
                    </a:p>
                  </a:txBody>
                  <a:tcPr/>
                </a:tc>
                <a:extLst>
                  <a:ext uri="{0D108BD9-81ED-4DB2-BD59-A6C34878D82A}">
                    <a16:rowId xmlns:a16="http://schemas.microsoft.com/office/drawing/2014/main" val="1336131625"/>
                  </a:ext>
                </a:extLst>
              </a:tr>
              <a:tr h="589522">
                <a:tc>
                  <a:txBody>
                    <a:bodyPr/>
                    <a:lstStyle/>
                    <a:p>
                      <a:r>
                        <a:rPr lang="en-GB" sz="1200" dirty="0"/>
                        <a:t>Type of message</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18391846"/>
                  </a:ext>
                </a:extLst>
              </a:tr>
              <a:tr h="589522">
                <a:tc>
                  <a:txBody>
                    <a:bodyPr/>
                    <a:lstStyle/>
                    <a:p>
                      <a:r>
                        <a:rPr lang="en-GB" sz="1200" dirty="0"/>
                        <a:t>General or specific</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993522860"/>
                  </a:ext>
                </a:extLst>
              </a:tr>
              <a:tr h="589522">
                <a:tc>
                  <a:txBody>
                    <a:bodyPr/>
                    <a:lstStyle/>
                    <a:p>
                      <a:r>
                        <a:rPr lang="en-GB" sz="1200" dirty="0"/>
                        <a:t>Duration of response </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29470936"/>
                  </a:ext>
                </a:extLst>
              </a:tr>
              <a:tr h="589522">
                <a:tc>
                  <a:txBody>
                    <a:bodyPr/>
                    <a:lstStyle/>
                    <a:p>
                      <a:r>
                        <a:rPr lang="en-GB" sz="1200" dirty="0"/>
                        <a:t>Site of production of message </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23707713"/>
                  </a:ext>
                </a:extLst>
              </a:tr>
              <a:tr h="589522">
                <a:tc>
                  <a:txBody>
                    <a:bodyPr/>
                    <a:lstStyle/>
                    <a:p>
                      <a:r>
                        <a:rPr lang="en-GB" sz="1200" dirty="0"/>
                        <a:t>Method of transmission</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69253604"/>
                  </a:ext>
                </a:extLst>
              </a:tr>
            </a:tbl>
          </a:graphicData>
        </a:graphic>
      </p:graphicFrame>
      <p:sp>
        <p:nvSpPr>
          <p:cNvPr id="2" name="Rectangle 1">
            <a:extLst>
              <a:ext uri="{FF2B5EF4-FFF2-40B4-BE49-F238E27FC236}">
                <a16:creationId xmlns:a16="http://schemas.microsoft.com/office/drawing/2014/main" id="{11B18179-16E9-FAA8-56B4-D666D6C1840B}"/>
              </a:ext>
            </a:extLst>
          </p:cNvPr>
          <p:cNvSpPr/>
          <p:nvPr/>
        </p:nvSpPr>
        <p:spPr>
          <a:xfrm>
            <a:off x="146956" y="167268"/>
            <a:ext cx="6554927" cy="87425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9839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5D8E0-92AF-D1E3-EFD4-7B55C0FD7344}"/>
              </a:ext>
            </a:extLst>
          </p:cNvPr>
          <p:cNvSpPr>
            <a:spLocks noGrp="1"/>
          </p:cNvSpPr>
          <p:nvPr>
            <p:ph idx="1"/>
          </p:nvPr>
        </p:nvSpPr>
        <p:spPr>
          <a:xfrm>
            <a:off x="274443" y="204107"/>
            <a:ext cx="6309113" cy="8735786"/>
          </a:xfrm>
          <a:ln w="28575">
            <a:solidFill>
              <a:schemeClr val="tx1"/>
            </a:solidFill>
          </a:ln>
        </p:spPr>
        <p:txBody>
          <a:bodyPr>
            <a:normAutofit/>
          </a:bodyPr>
          <a:lstStyle/>
          <a:p>
            <a:pPr marL="0" indent="0">
              <a:lnSpc>
                <a:spcPct val="150000"/>
              </a:lnSpc>
              <a:buNone/>
            </a:pPr>
            <a:r>
              <a:rPr lang="en-GB" sz="1200" b="1" u="sng" dirty="0"/>
              <a:t>Interleaving – endocrine system</a:t>
            </a:r>
          </a:p>
          <a:p>
            <a:pPr marL="228600" indent="-228600">
              <a:lnSpc>
                <a:spcPct val="150000"/>
              </a:lnSpc>
              <a:buAutoNum type="arabicPeriod"/>
            </a:pPr>
            <a:r>
              <a:rPr lang="en-GB" sz="1200" dirty="0"/>
              <a:t>The endocrine system is made up from organs. What is an organ?</a:t>
            </a:r>
          </a:p>
          <a:p>
            <a:pPr marL="0" indent="0">
              <a:lnSpc>
                <a:spcPct val="150000"/>
              </a:lnSpc>
              <a:buNone/>
            </a:pPr>
            <a:r>
              <a:rPr lang="en-GB" sz="1200" dirty="0"/>
              <a:t>……………………………………………………………………………………………………………………………………………………………………………………………………………………………………………………………………………………………………………………</a:t>
            </a:r>
          </a:p>
          <a:p>
            <a:pPr marL="0" indent="0">
              <a:lnSpc>
                <a:spcPct val="150000"/>
              </a:lnSpc>
              <a:buNone/>
            </a:pPr>
            <a:r>
              <a:rPr lang="en-GB" sz="1200" dirty="0"/>
              <a:t>2. Groups of cells from what?</a:t>
            </a:r>
          </a:p>
          <a:p>
            <a:pPr marL="0" indent="0">
              <a:lnSpc>
                <a:spcPct val="150000"/>
              </a:lnSpc>
              <a:buNone/>
            </a:pPr>
            <a:r>
              <a:rPr lang="en-GB" sz="1200" dirty="0"/>
              <a:t>……………………………………………………………………………………………………………………………………………………………………………………………………………………………………………………………………………………………………………………</a:t>
            </a:r>
          </a:p>
          <a:p>
            <a:pPr marL="0" indent="0">
              <a:lnSpc>
                <a:spcPct val="150000"/>
              </a:lnSpc>
              <a:buNone/>
            </a:pPr>
            <a:r>
              <a:rPr lang="en-GB" sz="1200" dirty="0"/>
              <a:t>3. What are the organelles in a cell that make proteins?</a:t>
            </a:r>
          </a:p>
          <a:p>
            <a:pPr marL="0" indent="0">
              <a:lnSpc>
                <a:spcPct val="150000"/>
              </a:lnSpc>
              <a:buNone/>
            </a:pPr>
            <a:r>
              <a:rPr lang="en-GB" sz="1200" dirty="0"/>
              <a:t>……………………………………………………………………………………………………………………………………………………………………………………………………………………………………………………………………………………………………………………</a:t>
            </a:r>
          </a:p>
          <a:p>
            <a:pPr marL="0" indent="0">
              <a:lnSpc>
                <a:spcPct val="150000"/>
              </a:lnSpc>
              <a:buNone/>
            </a:pPr>
            <a:r>
              <a:rPr lang="en-GB" sz="1200" dirty="0"/>
              <a:t>4. Proteins are needed in the body for what 2 functions?</a:t>
            </a:r>
          </a:p>
          <a:p>
            <a:pPr marL="0" indent="0">
              <a:lnSpc>
                <a:spcPct val="150000"/>
              </a:lnSpc>
              <a:buNone/>
            </a:pPr>
            <a:r>
              <a:rPr lang="en-GB" sz="1200" dirty="0"/>
              <a:t>……………………………………………………………………………………………………………………………………………………………………………………………………………………………………………………………………………………………………………………</a:t>
            </a:r>
          </a:p>
          <a:p>
            <a:pPr marL="0" indent="0">
              <a:lnSpc>
                <a:spcPct val="150000"/>
              </a:lnSpc>
              <a:buNone/>
            </a:pPr>
            <a:r>
              <a:rPr lang="en-GB" sz="1200" dirty="0"/>
              <a:t>5. What is the enzyme that breaks down proteins called?</a:t>
            </a:r>
          </a:p>
          <a:p>
            <a:pPr marL="0" indent="0">
              <a:lnSpc>
                <a:spcPct val="150000"/>
              </a:lnSpc>
              <a:buNone/>
            </a:pPr>
            <a:r>
              <a:rPr lang="en-GB" sz="1200" dirty="0"/>
              <a:t>……………………………………………………………………………………………………………………………………………………………………………………………………………………………………………………………………………………………………………………</a:t>
            </a:r>
          </a:p>
          <a:p>
            <a:pPr marL="0" indent="0">
              <a:lnSpc>
                <a:spcPct val="150000"/>
              </a:lnSpc>
              <a:buNone/>
            </a:pPr>
            <a:r>
              <a:rPr lang="en-GB" sz="1200" dirty="0"/>
              <a:t>6. The pH for this enzyme to work is around pH2, so very acidic. Where does this enzyme work? </a:t>
            </a:r>
          </a:p>
          <a:p>
            <a:pPr marL="0" indent="0">
              <a:lnSpc>
                <a:spcPct val="150000"/>
              </a:lnSpc>
              <a:buNone/>
            </a:pPr>
            <a:r>
              <a:rPr lang="en-GB" sz="1200" dirty="0"/>
              <a:t>……………………………………………………………………………………………………………………………………………………………………………………………………………………………………………………………………………………………………………………</a:t>
            </a:r>
          </a:p>
          <a:p>
            <a:pPr marL="0" indent="0">
              <a:lnSpc>
                <a:spcPct val="150000"/>
              </a:lnSpc>
              <a:buNone/>
            </a:pPr>
            <a:r>
              <a:rPr lang="en-GB" sz="1200" dirty="0"/>
              <a:t>7. What word describes the best conditions for an enzyme to work? ……………………………………………………………………………………………………………………………………………………………………………………………………………………………………………………………………………………………………………………</a:t>
            </a:r>
          </a:p>
          <a:p>
            <a:pPr marL="0" indent="0">
              <a:lnSpc>
                <a:spcPct val="150000"/>
              </a:lnSpc>
              <a:buNone/>
            </a:pPr>
            <a:r>
              <a:rPr lang="en-GB" sz="1200" dirty="0"/>
              <a:t>8. What word describes when an enzyme no longer works?</a:t>
            </a:r>
          </a:p>
          <a:p>
            <a:pPr marL="0" indent="0">
              <a:lnSpc>
                <a:spcPct val="150000"/>
              </a:lnSpc>
              <a:buNone/>
            </a:pPr>
            <a:r>
              <a:rPr lang="en-GB" sz="1200" dirty="0"/>
              <a:t>……………………………………………………………………………………………………………………………………………………………………………………………………………………………………………………………………………………………………………………</a:t>
            </a:r>
          </a:p>
          <a:p>
            <a:pPr marL="0" indent="0">
              <a:lnSpc>
                <a:spcPct val="150000"/>
              </a:lnSpc>
              <a:buNone/>
            </a:pPr>
            <a:endParaRPr lang="en-GB" sz="1200" dirty="0"/>
          </a:p>
          <a:p>
            <a:pPr marL="0" indent="0">
              <a:lnSpc>
                <a:spcPct val="150000"/>
              </a:lnSpc>
              <a:buNone/>
            </a:pPr>
            <a:endParaRPr lang="en-GB" sz="1200" dirty="0"/>
          </a:p>
          <a:p>
            <a:pPr marL="228600" indent="-228600">
              <a:buAutoNum type="arabicPeriod"/>
            </a:pPr>
            <a:endParaRPr lang="en-GB" sz="1200" dirty="0"/>
          </a:p>
        </p:txBody>
      </p:sp>
    </p:spTree>
    <p:extLst>
      <p:ext uri="{BB962C8B-B14F-4D97-AF65-F5344CB8AC3E}">
        <p14:creationId xmlns:p14="http://schemas.microsoft.com/office/powerpoint/2010/main" val="233400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Homeostasis and the human nervous system</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1015663"/>
          </a:xfrm>
          <a:prstGeom prst="rect">
            <a:avLst/>
          </a:prstGeom>
          <a:noFill/>
          <a:ln w="12700">
            <a:solidFill>
              <a:schemeClr val="tx1"/>
            </a:solidFill>
            <a:prstDash val="dash"/>
          </a:ln>
        </p:spPr>
        <p:txBody>
          <a:bodyPr wrap="square" rtlCol="0">
            <a:spAutoFit/>
          </a:bodyPr>
          <a:lstStyle/>
          <a:p>
            <a:r>
              <a:rPr lang="en-GB" sz="1200" b="1" dirty="0"/>
              <a:t>Learning Objective</a:t>
            </a:r>
          </a:p>
          <a:p>
            <a:r>
              <a:rPr lang="en-GB" sz="1200" b="1" dirty="0"/>
              <a:t>We are learning how the body regulates itself so that enzyme reactions can take place in optimum conditions.</a:t>
            </a:r>
          </a:p>
          <a:p>
            <a:r>
              <a:rPr lang="en-GB" sz="1200" b="1" dirty="0"/>
              <a:t>We are learning that there are two main control systems involved in this regulation, which are: the endocrine system and the nervous system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998026"/>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the body works and what happens if any of the systems don’t work.</a:t>
            </a:r>
          </a:p>
          <a:p>
            <a:endParaRPr lang="en-US" sz="1200" dirty="0">
              <a:latin typeface="+mj-lt"/>
            </a:endParaRPr>
          </a:p>
          <a:p>
            <a:endParaRPr lang="en-US" sz="1200" dirty="0">
              <a:latin typeface="+mj-lt"/>
            </a:endParaRPr>
          </a:p>
        </p:txBody>
      </p:sp>
    </p:spTree>
    <p:extLst>
      <p:ext uri="{BB962C8B-B14F-4D97-AF65-F5344CB8AC3E}">
        <p14:creationId xmlns:p14="http://schemas.microsoft.com/office/powerpoint/2010/main" val="484676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5D8E0-92AF-D1E3-EFD4-7B55C0FD7344}"/>
              </a:ext>
            </a:extLst>
          </p:cNvPr>
          <p:cNvSpPr>
            <a:spLocks noGrp="1"/>
          </p:cNvSpPr>
          <p:nvPr>
            <p:ph idx="1"/>
          </p:nvPr>
        </p:nvSpPr>
        <p:spPr>
          <a:xfrm>
            <a:off x="203199" y="116114"/>
            <a:ext cx="6543289" cy="8735786"/>
          </a:xfrm>
          <a:ln w="28575">
            <a:solidFill>
              <a:schemeClr val="tx1"/>
            </a:solidFill>
          </a:ln>
        </p:spPr>
        <p:txBody>
          <a:bodyPr>
            <a:normAutofit lnSpcReduction="10000"/>
          </a:bodyPr>
          <a:lstStyle/>
          <a:p>
            <a:pPr marL="0" indent="0">
              <a:buNone/>
            </a:pPr>
            <a:r>
              <a:rPr lang="en-GB" sz="1200" dirty="0"/>
              <a:t>9. Enzymes are biological catalysts. What happens when you add a catalyst to a reaction?</a:t>
            </a:r>
          </a:p>
          <a:p>
            <a:pPr marL="0" indent="0">
              <a:lnSpc>
                <a:spcPct val="150000"/>
              </a:lnSpc>
              <a:buNone/>
            </a:pPr>
            <a:r>
              <a:rPr lang="en-GB" sz="1200" dirty="0"/>
              <a:t>…………………………………………………………………………………………………………………………………………………………………………………………………………………………………………………………………………………………………………………………….</a:t>
            </a:r>
          </a:p>
          <a:p>
            <a:pPr marL="0" indent="0">
              <a:lnSpc>
                <a:spcPct val="150000"/>
              </a:lnSpc>
              <a:buNone/>
            </a:pPr>
            <a:r>
              <a:rPr lang="en-GB" sz="1200" dirty="0"/>
              <a:t>10. The rate of chemical reactions speeds up when you add a catalyst. How does this occur ?</a:t>
            </a:r>
          </a:p>
          <a:p>
            <a:pPr marL="0" indent="0">
              <a:lnSpc>
                <a:spcPct val="150000"/>
              </a:lnSpc>
              <a:buNone/>
            </a:pPr>
            <a:r>
              <a:rPr lang="en-GB" sz="1200" dirty="0"/>
              <a:t>……………………………………………………………………………………………………………………………………………………………………………………………………………………………………………………………………………………………………………………………</a:t>
            </a:r>
          </a:p>
          <a:p>
            <a:pPr marL="0" indent="0">
              <a:lnSpc>
                <a:spcPct val="150000"/>
              </a:lnSpc>
              <a:buNone/>
            </a:pPr>
            <a:r>
              <a:rPr lang="en-GB" sz="1200" dirty="0"/>
              <a:t>11. Surface area also affects rate of reactions. How does increasing the surface area affect a reaction?</a:t>
            </a:r>
          </a:p>
          <a:p>
            <a:pPr marL="0" indent="0">
              <a:lnSpc>
                <a:spcPct val="150000"/>
              </a:lnSpc>
              <a:buNone/>
            </a:pPr>
            <a:r>
              <a:rPr lang="en-GB" sz="1200" dirty="0"/>
              <a:t>………………………………………………………………………………………………………………………………………………………………12. The lungs have a large surface area. Why is this necessary?</a:t>
            </a:r>
          </a:p>
          <a:p>
            <a:pPr marL="0" indent="0">
              <a:lnSpc>
                <a:spcPct val="150000"/>
              </a:lnSpc>
              <a:buNone/>
            </a:pPr>
            <a:r>
              <a:rPr lang="en-GB" sz="1200" dirty="0"/>
              <a:t>……………………………………………………………………………………………………………………………………………………………………………………………………………………………………………………………………………………………………………………</a:t>
            </a:r>
          </a:p>
          <a:p>
            <a:pPr marL="0" indent="0">
              <a:lnSpc>
                <a:spcPct val="150000"/>
              </a:lnSpc>
              <a:buNone/>
            </a:pPr>
            <a:r>
              <a:rPr lang="en-GB" sz="1200" dirty="0"/>
              <a:t>13. Gaseous exchange occurs in the lungs. Which two gases are involved?</a:t>
            </a:r>
          </a:p>
          <a:p>
            <a:pPr marL="0" indent="0">
              <a:lnSpc>
                <a:spcPct val="150000"/>
              </a:lnSpc>
              <a:buNone/>
            </a:pPr>
            <a:r>
              <a:rPr lang="en-GB" sz="1200" dirty="0"/>
              <a:t>……………………………………………………………………………………………………………………………………………………</a:t>
            </a:r>
          </a:p>
          <a:p>
            <a:pPr marL="0" indent="0">
              <a:lnSpc>
                <a:spcPct val="150000"/>
              </a:lnSpc>
              <a:buNone/>
            </a:pPr>
            <a:r>
              <a:rPr lang="en-GB" sz="1200" dirty="0"/>
              <a:t>14. What do the pulmonary vein and aorta transport ? </a:t>
            </a:r>
          </a:p>
          <a:p>
            <a:pPr marL="0" indent="0">
              <a:lnSpc>
                <a:spcPct val="150000"/>
              </a:lnSpc>
              <a:buNone/>
            </a:pPr>
            <a:r>
              <a:rPr lang="en-GB" sz="1200" dirty="0"/>
              <a:t>…………………………………………………………………………………………………………………………………………………………</a:t>
            </a:r>
          </a:p>
          <a:p>
            <a:pPr marL="0" indent="0">
              <a:lnSpc>
                <a:spcPct val="150000"/>
              </a:lnSpc>
              <a:buNone/>
            </a:pPr>
            <a:r>
              <a:rPr lang="en-GB" sz="1200" dirty="0"/>
              <a:t>15. What does the vena cava and pulmonary artery transport? ………………………………………………………………………………………………………………………………………………………………</a:t>
            </a:r>
          </a:p>
          <a:p>
            <a:pPr marL="0" indent="0">
              <a:lnSpc>
                <a:spcPct val="150000"/>
              </a:lnSpc>
              <a:buNone/>
            </a:pPr>
            <a:r>
              <a:rPr lang="en-GB" sz="1200" dirty="0"/>
              <a:t>16. What is the difference between diffusion and active transport?</a:t>
            </a:r>
          </a:p>
          <a:p>
            <a:pPr marL="0" indent="0">
              <a:lnSpc>
                <a:spcPct val="150000"/>
              </a:lnSpc>
              <a:buNone/>
            </a:pPr>
            <a:r>
              <a:rPr lang="en-GB" sz="1200" dirty="0"/>
              <a:t>……………………………………………………………………………………………………………………………………………………………………………………………………………………………………………………………………………………………………………………………..</a:t>
            </a:r>
          </a:p>
          <a:p>
            <a:pPr marL="0" indent="0">
              <a:lnSpc>
                <a:spcPct val="150000"/>
              </a:lnSpc>
              <a:buNone/>
            </a:pPr>
            <a:r>
              <a:rPr lang="en-GB" sz="1200" dirty="0"/>
              <a:t>17. What is osmosis?</a:t>
            </a:r>
          </a:p>
          <a:p>
            <a:pPr marL="0" indent="0">
              <a:lnSpc>
                <a:spcPct val="150000"/>
              </a:lnSpc>
              <a:buNone/>
            </a:pPr>
            <a:r>
              <a:rPr lang="en-GB" sz="1200" dirty="0"/>
              <a:t>……………………………………………………………………………………………………………………………………………………………………………………………………………………………………………………………………………………………………………………</a:t>
            </a:r>
          </a:p>
          <a:p>
            <a:pPr marL="0" indent="0">
              <a:lnSpc>
                <a:spcPct val="150000"/>
              </a:lnSpc>
              <a:buNone/>
            </a:pPr>
            <a:r>
              <a:rPr lang="en-GB" sz="1200" dirty="0"/>
              <a:t>18. Which part of the plant is best adapted for osmosis?</a:t>
            </a:r>
          </a:p>
          <a:p>
            <a:pPr marL="0" indent="0">
              <a:lnSpc>
                <a:spcPct val="150000"/>
              </a:lnSpc>
              <a:buNone/>
            </a:pPr>
            <a:r>
              <a:rPr lang="en-GB" sz="1200" dirty="0"/>
              <a:t>……………………………………………………………………………………………………………………………………………………………………………………………………………………………………………………………………………………………………………………</a:t>
            </a:r>
          </a:p>
          <a:p>
            <a:pPr marL="0" indent="0">
              <a:lnSpc>
                <a:spcPct val="150000"/>
              </a:lnSpc>
              <a:buNone/>
            </a:pPr>
            <a:endParaRPr lang="en-GB" sz="1200" dirty="0"/>
          </a:p>
          <a:p>
            <a:pPr marL="0" indent="0">
              <a:lnSpc>
                <a:spcPct val="150000"/>
              </a:lnSpc>
              <a:buNone/>
            </a:pPr>
            <a:endParaRPr lang="en-GB" sz="1200" dirty="0"/>
          </a:p>
          <a:p>
            <a:pPr marL="0" indent="0">
              <a:lnSpc>
                <a:spcPct val="150000"/>
              </a:lnSpc>
              <a:buNone/>
            </a:pPr>
            <a:endParaRPr lang="en-GB" sz="1200" dirty="0"/>
          </a:p>
          <a:p>
            <a:pPr marL="228600" indent="-228600">
              <a:buAutoNum type="arabicPeriod"/>
            </a:pPr>
            <a:endParaRPr lang="en-GB" sz="1200" dirty="0"/>
          </a:p>
        </p:txBody>
      </p:sp>
    </p:spTree>
    <p:extLst>
      <p:ext uri="{BB962C8B-B14F-4D97-AF65-F5344CB8AC3E}">
        <p14:creationId xmlns:p14="http://schemas.microsoft.com/office/powerpoint/2010/main" val="139596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4.5.3.2 Control of blood glucose concentration</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59972"/>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We are learning to describe how blood glucose levels are controlled in humans.</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18962"/>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Diabetes is an important disease that affects an increasing proportion of the population. It is also a good example of how hormones are used to control internal conditions. </a:t>
            </a: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Tree>
    <p:extLst>
      <p:ext uri="{BB962C8B-B14F-4D97-AF65-F5344CB8AC3E}">
        <p14:creationId xmlns:p14="http://schemas.microsoft.com/office/powerpoint/2010/main" val="2654943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45193"/>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i="0" u="sng" kern="1200" dirty="0">
                          <a:solidFill>
                            <a:schemeClr val="tx1"/>
                          </a:solidFill>
                          <a:effectLst/>
                          <a:latin typeface="+mn-lt"/>
                          <a:ea typeface="+mn-ea"/>
                          <a:cs typeface="+mn-cs"/>
                        </a:rPr>
                        <a:t>Regulating blood glucose</a:t>
                      </a:r>
                    </a:p>
                    <a:p>
                      <a:pPr>
                        <a:lnSpc>
                          <a:spcPct val="150000"/>
                        </a:lnSpc>
                      </a:pPr>
                      <a:r>
                        <a:rPr lang="en-GB" sz="1200" b="1" i="0" u="sng" kern="1200" dirty="0">
                          <a:solidFill>
                            <a:schemeClr val="tx1"/>
                          </a:solidFill>
                          <a:effectLst/>
                          <a:latin typeface="+mn-lt"/>
                          <a:ea typeface="+mn-ea"/>
                          <a:cs typeface="+mn-cs"/>
                        </a:rPr>
                        <a:t>Glucose</a:t>
                      </a:r>
                      <a:r>
                        <a:rPr lang="en-GB" sz="1200" b="0" i="0" kern="1200" dirty="0">
                          <a:solidFill>
                            <a:schemeClr val="tx1"/>
                          </a:solidFill>
                          <a:effectLst/>
                          <a:latin typeface="+mn-lt"/>
                          <a:ea typeface="+mn-ea"/>
                          <a:cs typeface="+mn-cs"/>
                        </a:rPr>
                        <a:t> is needed by cells for </a:t>
                      </a:r>
                      <a:r>
                        <a:rPr lang="en-GB" sz="1200" b="1" i="0" u="sng" kern="1200" dirty="0">
                          <a:solidFill>
                            <a:schemeClr val="tx1"/>
                          </a:solidFill>
                          <a:effectLst/>
                          <a:latin typeface="+mn-lt"/>
                          <a:ea typeface="+mn-ea"/>
                          <a:cs typeface="+mn-cs"/>
                        </a:rPr>
                        <a:t>respiration</a:t>
                      </a:r>
                      <a:r>
                        <a:rPr lang="en-GB" sz="1200" b="0" i="0" kern="1200" dirty="0">
                          <a:solidFill>
                            <a:schemeClr val="tx1"/>
                          </a:solidFill>
                          <a:effectLst/>
                          <a:latin typeface="+mn-lt"/>
                          <a:ea typeface="+mn-ea"/>
                          <a:cs typeface="+mn-cs"/>
                        </a:rPr>
                        <a:t>. It is important that the concentration of glucose in the blood is maintained at a constant level and controlled carefully. </a:t>
                      </a:r>
                      <a:r>
                        <a:rPr lang="en-GB" sz="1200" b="1" i="0" u="sng" kern="1200" dirty="0">
                          <a:solidFill>
                            <a:schemeClr val="tx1"/>
                          </a:solidFill>
                          <a:effectLst/>
                          <a:latin typeface="+mn-lt"/>
                          <a:ea typeface="+mn-ea"/>
                          <a:cs typeface="+mn-cs"/>
                        </a:rPr>
                        <a:t>Insulin</a:t>
                      </a:r>
                      <a:r>
                        <a:rPr lang="en-GB" sz="1200" b="0" i="0" kern="1200" dirty="0">
                          <a:solidFill>
                            <a:schemeClr val="tx1"/>
                          </a:solidFill>
                          <a:effectLst/>
                          <a:latin typeface="+mn-lt"/>
                          <a:ea typeface="+mn-ea"/>
                          <a:cs typeface="+mn-cs"/>
                        </a:rPr>
                        <a:t> is a </a:t>
                      </a:r>
                      <a:r>
                        <a:rPr lang="en-GB" sz="1200" b="1" i="0" u="sng" kern="1200" dirty="0">
                          <a:solidFill>
                            <a:schemeClr val="tx1"/>
                          </a:solidFill>
                          <a:effectLst/>
                          <a:latin typeface="+mn-lt"/>
                          <a:ea typeface="+mn-ea"/>
                          <a:cs typeface="+mn-cs"/>
                        </a:rPr>
                        <a:t>hormone</a:t>
                      </a:r>
                      <a:r>
                        <a:rPr lang="en-GB" sz="1200" b="0" i="0" u="none"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produced by the </a:t>
                      </a:r>
                      <a:r>
                        <a:rPr lang="en-GB" sz="1200" b="1" i="0" u="sng" kern="1200" dirty="0">
                          <a:solidFill>
                            <a:schemeClr val="tx1"/>
                          </a:solidFill>
                          <a:effectLst/>
                          <a:latin typeface="+mn-lt"/>
                          <a:ea typeface="+mn-ea"/>
                          <a:cs typeface="+mn-cs"/>
                        </a:rPr>
                        <a:t>pancreas</a:t>
                      </a:r>
                      <a:r>
                        <a:rPr lang="en-GB" sz="1200" b="0" i="0" kern="1200" dirty="0">
                          <a:solidFill>
                            <a:schemeClr val="tx1"/>
                          </a:solidFill>
                          <a:effectLst/>
                          <a:latin typeface="+mn-lt"/>
                          <a:ea typeface="+mn-ea"/>
                          <a:cs typeface="+mn-cs"/>
                        </a:rPr>
                        <a:t>, that regulates glucose concentrations in the blood.</a:t>
                      </a:r>
                    </a:p>
                    <a:p>
                      <a:pPr>
                        <a:lnSpc>
                          <a:spcPct val="150000"/>
                        </a:lnSpc>
                      </a:pPr>
                      <a:r>
                        <a:rPr lang="en-GB" sz="1200" b="0" i="0" kern="1200" dirty="0">
                          <a:solidFill>
                            <a:schemeClr val="tx1"/>
                          </a:solidFill>
                          <a:effectLst/>
                          <a:latin typeface="+mn-lt"/>
                          <a:ea typeface="+mn-ea"/>
                          <a:cs typeface="+mn-cs"/>
                        </a:rPr>
                        <a:t>If the blood glucose concentration is too high, the pancreas produces the hormone insulin that causes glucose to move from the blood into the cells. In liver and muscle cells excess glucose is converted to </a:t>
                      </a:r>
                      <a:r>
                        <a:rPr lang="en-GB" sz="1200" b="1" i="0" kern="1200" dirty="0">
                          <a:solidFill>
                            <a:schemeClr val="tx1"/>
                          </a:solidFill>
                          <a:effectLst/>
                          <a:latin typeface="+mn-lt"/>
                          <a:ea typeface="+mn-ea"/>
                          <a:cs typeface="+mn-cs"/>
                        </a:rPr>
                        <a:t>glycogen</a:t>
                      </a:r>
                      <a:r>
                        <a:rPr lang="en-GB" sz="1200" b="0" i="0" kern="1200" dirty="0">
                          <a:solidFill>
                            <a:schemeClr val="tx1"/>
                          </a:solidFill>
                          <a:effectLst/>
                          <a:latin typeface="+mn-lt"/>
                          <a:ea typeface="+mn-ea"/>
                          <a:cs typeface="+mn-cs"/>
                        </a:rPr>
                        <a:t> for storage, and will be used at a later date. Glycogen is a large, branched molecule made by joining together a large number of glucose molecules (Glycogen is a </a:t>
                      </a:r>
                      <a:r>
                        <a:rPr lang="en-GB" sz="1200" b="1" i="0" u="sng" kern="1200" dirty="0">
                          <a:solidFill>
                            <a:schemeClr val="tx1"/>
                          </a:solidFill>
                          <a:effectLst/>
                          <a:latin typeface="+mn-lt"/>
                          <a:ea typeface="+mn-ea"/>
                          <a:cs typeface="+mn-cs"/>
                        </a:rPr>
                        <a:t>polymer</a:t>
                      </a:r>
                      <a:r>
                        <a:rPr lang="en-GB" sz="1200" b="0" i="0" u="none" kern="1200" dirty="0">
                          <a:solidFill>
                            <a:schemeClr val="tx1"/>
                          </a:solidFill>
                          <a:effectLst/>
                          <a:latin typeface="+mn-lt"/>
                          <a:ea typeface="+mn-ea"/>
                          <a:cs typeface="+mn-cs"/>
                        </a:rPr>
                        <a:t>, glucose is its </a:t>
                      </a:r>
                      <a:r>
                        <a:rPr lang="en-GB" sz="1200" b="1" i="0" u="sng" kern="1200" dirty="0">
                          <a:solidFill>
                            <a:schemeClr val="tx1"/>
                          </a:solidFill>
                          <a:effectLst/>
                          <a:latin typeface="+mn-lt"/>
                          <a:ea typeface="+mn-ea"/>
                          <a:cs typeface="+mn-cs"/>
                        </a:rPr>
                        <a:t>monomer</a:t>
                      </a:r>
                      <a:r>
                        <a:rPr lang="en-GB" sz="1200" b="0" i="0" u="none" kern="1200" dirty="0">
                          <a:solidFill>
                            <a:schemeClr val="tx1"/>
                          </a:solidFill>
                          <a:effectLst/>
                          <a:latin typeface="+mn-lt"/>
                          <a:ea typeface="+mn-ea"/>
                          <a:cs typeface="+mn-cs"/>
                        </a:rPr>
                        <a:t>).</a:t>
                      </a:r>
                    </a:p>
                    <a:p>
                      <a:pPr>
                        <a:lnSpc>
                          <a:spcPct val="150000"/>
                        </a:lnSpc>
                      </a:pPr>
                      <a:r>
                        <a:rPr lang="en-GB" sz="1200" b="0" i="0" u="none" kern="1200" dirty="0">
                          <a:solidFill>
                            <a:schemeClr val="tx1"/>
                          </a:solidFill>
                          <a:effectLst/>
                          <a:latin typeface="+mn-lt"/>
                          <a:ea typeface="+mn-ea"/>
                          <a:cs typeface="+mn-cs"/>
                        </a:rPr>
                        <a:t>Maintaining a constant blood glucose concentration is important as high glucose concentrations can damage nerves, blood vessels, and organs, leading to greater problems.</a:t>
                      </a:r>
                      <a:endParaRPr lang="en-GB" sz="1200" b="0" i="0" kern="1200" dirty="0">
                        <a:solidFill>
                          <a:schemeClr val="tx1"/>
                        </a:solidFill>
                        <a:effectLst/>
                        <a:latin typeface="+mn-lt"/>
                        <a:ea typeface="+mn-ea"/>
                        <a:cs typeface="+mn-cs"/>
                      </a:endParaRPr>
                    </a:p>
                    <a:p>
                      <a:pPr>
                        <a:lnSpc>
                          <a:spcPct val="150000"/>
                        </a:lnSpc>
                      </a:pPr>
                      <a:endParaRPr lang="en-GB" sz="1200" dirty="0">
                        <a:solidFill>
                          <a:schemeClr val="tx1"/>
                        </a:solidFill>
                      </a:endParaRPr>
                    </a:p>
                    <a:p>
                      <a:pPr>
                        <a:lnSpc>
                          <a:spcPct val="150000"/>
                        </a:lnSpc>
                      </a:pPr>
                      <a:r>
                        <a:rPr lang="en-GB" sz="1200" dirty="0">
                          <a:solidFill>
                            <a:schemeClr val="tx1"/>
                          </a:solidFill>
                        </a:rPr>
                        <a:t>Diagram 1</a:t>
                      </a:r>
                      <a:r>
                        <a:rPr lang="en-GB" sz="1200" b="0" dirty="0">
                          <a:solidFill>
                            <a:schemeClr val="tx1"/>
                          </a:solidFill>
                        </a:rPr>
                        <a:t> – The effects of insulin when glucose levels are </a:t>
                      </a:r>
                      <a:r>
                        <a:rPr lang="en-GB" sz="1200" b="0" u="sng" dirty="0">
                          <a:solidFill>
                            <a:schemeClr val="tx1"/>
                          </a:solidFill>
                        </a:rPr>
                        <a:t>high:</a:t>
                      </a: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p>
                      <a:pPr>
                        <a:lnSpc>
                          <a:spcPct val="150000"/>
                        </a:lnSpc>
                      </a:pPr>
                      <a:endParaRPr lang="en-GB" sz="1200" b="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7" name="Picture 6">
            <a:extLst>
              <a:ext uri="{FF2B5EF4-FFF2-40B4-BE49-F238E27FC236}">
                <a16:creationId xmlns:a16="http://schemas.microsoft.com/office/drawing/2014/main" id="{F0B40B91-8122-94ED-6C1F-881818A723A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26068" b="50227"/>
          <a:stretch/>
        </p:blipFill>
        <p:spPr>
          <a:xfrm>
            <a:off x="1076109" y="4376744"/>
            <a:ext cx="4705781" cy="4422063"/>
          </a:xfrm>
          <a:prstGeom prst="rect">
            <a:avLst/>
          </a:prstGeom>
        </p:spPr>
      </p:pic>
    </p:spTree>
    <p:extLst>
      <p:ext uri="{BB962C8B-B14F-4D97-AF65-F5344CB8AC3E}">
        <p14:creationId xmlns:p14="http://schemas.microsoft.com/office/powerpoint/2010/main" val="375296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If the blood glucose concentration is too low, the pancreas stops producing the hormone insulin. This means less glucose will be absorbed by cells in the body, causing the blood glucose concentration to increase.</a:t>
                      </a:r>
                    </a:p>
                    <a:p>
                      <a:pPr>
                        <a:lnSpc>
                          <a:spcPct val="150000"/>
                        </a:lnSpc>
                      </a:pPr>
                      <a:endParaRPr lang="en-GB" sz="1200" b="0" dirty="0">
                        <a:solidFill>
                          <a:schemeClr val="tx1"/>
                        </a:solidFill>
                      </a:endParaRPr>
                    </a:p>
                    <a:p>
                      <a:pPr>
                        <a:lnSpc>
                          <a:spcPct val="150000"/>
                        </a:lnSpc>
                      </a:pPr>
                      <a:r>
                        <a:rPr lang="en-GB" sz="1200" b="0" dirty="0">
                          <a:solidFill>
                            <a:schemeClr val="tx1"/>
                          </a:solidFill>
                        </a:rPr>
                        <a:t>It is just as important to prevent low blood glucose concentrations as it is to prevent high ones too. If blood glucose concentration becomes too low, it can cause a reduction in respiration.</a:t>
                      </a:r>
                    </a:p>
                    <a:p>
                      <a:pPr>
                        <a:lnSpc>
                          <a:spcPct val="150000"/>
                        </a:lnSpc>
                      </a:pPr>
                      <a:endParaRPr lang="en-GB" sz="1200" b="0" dirty="0">
                        <a:solidFill>
                          <a:schemeClr val="tx1"/>
                        </a:solidFill>
                      </a:endParaRPr>
                    </a:p>
                    <a:p>
                      <a:pPr>
                        <a:lnSpc>
                          <a:spcPct val="150000"/>
                        </a:lnSpc>
                      </a:pPr>
                      <a:r>
                        <a:rPr lang="en-GB" sz="1200" b="1" dirty="0">
                          <a:solidFill>
                            <a:schemeClr val="tx1"/>
                          </a:solidFill>
                        </a:rPr>
                        <a:t>Diagram 2</a:t>
                      </a:r>
                      <a:r>
                        <a:rPr lang="en-GB" sz="1200" b="0" dirty="0">
                          <a:solidFill>
                            <a:schemeClr val="tx1"/>
                          </a:solidFill>
                        </a:rPr>
                        <a:t> – The effects of insulin when glucose levels are low:</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2E033A28-F76B-695F-3F9B-7219C5E3957F}"/>
              </a:ext>
            </a:extLst>
          </p:cNvPr>
          <p:cNvPicPr>
            <a:picLocks noChangeAspect="1"/>
          </p:cNvPicPr>
          <p:nvPr/>
        </p:nvPicPr>
        <p:blipFill rotWithShape="1">
          <a:blip r:embed="rId2"/>
          <a:srcRect r="2653"/>
          <a:stretch/>
        </p:blipFill>
        <p:spPr>
          <a:xfrm>
            <a:off x="944506" y="3038423"/>
            <a:ext cx="4968987" cy="4813790"/>
          </a:xfrm>
          <a:prstGeom prst="rect">
            <a:avLst/>
          </a:prstGeom>
        </p:spPr>
      </p:pic>
    </p:spTree>
    <p:extLst>
      <p:ext uri="{BB962C8B-B14F-4D97-AF65-F5344CB8AC3E}">
        <p14:creationId xmlns:p14="http://schemas.microsoft.com/office/powerpoint/2010/main" val="1803603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200000"/>
              </a:lnSpc>
              <a:buFont typeface="+mj-lt"/>
              <a:buAutoNum type="arabicPeriod"/>
            </a:pPr>
            <a:r>
              <a:rPr lang="en-GB" sz="1200" dirty="0">
                <a:solidFill>
                  <a:schemeClr val="tx1"/>
                </a:solidFill>
              </a:rPr>
              <a:t>What is the use of glucose in the body? .................................................................................................</a:t>
            </a:r>
          </a:p>
          <a:p>
            <a:pPr marL="228600" indent="-228600">
              <a:lnSpc>
                <a:spcPct val="200000"/>
              </a:lnSpc>
              <a:buFont typeface="+mj-lt"/>
              <a:buAutoNum type="arabicPeriod"/>
            </a:pPr>
            <a:r>
              <a:rPr lang="en-GB" sz="1200" dirty="0">
                <a:solidFill>
                  <a:schemeClr val="tx1"/>
                </a:solidFill>
              </a:rPr>
              <a:t>Which hormone is produced when glucose levels are too high? ...........................................................</a:t>
            </a:r>
          </a:p>
          <a:p>
            <a:pPr marL="228600" indent="-228600">
              <a:lnSpc>
                <a:spcPct val="200000"/>
              </a:lnSpc>
              <a:buFont typeface="+mj-lt"/>
              <a:buAutoNum type="arabicPeriod"/>
            </a:pPr>
            <a:r>
              <a:rPr lang="en-GB" sz="1200" dirty="0">
                <a:solidFill>
                  <a:schemeClr val="tx1"/>
                </a:solidFill>
              </a:rPr>
              <a:t>Which organ is responsible for producing this hormone? ......................................................................</a:t>
            </a:r>
          </a:p>
          <a:p>
            <a:pPr marL="228600" indent="-228600">
              <a:lnSpc>
                <a:spcPct val="200000"/>
              </a:lnSpc>
              <a:buFont typeface="+mj-lt"/>
              <a:buAutoNum type="arabicPeriod"/>
            </a:pPr>
            <a:r>
              <a:rPr lang="en-GB" sz="1200" dirty="0">
                <a:solidFill>
                  <a:schemeClr val="tx1"/>
                </a:solidFill>
              </a:rPr>
              <a:t>What does the liver and muscle cells turn excess glucose into? ............................................................</a:t>
            </a:r>
          </a:p>
          <a:p>
            <a:pPr marL="228600" indent="-228600">
              <a:lnSpc>
                <a:spcPct val="200000"/>
              </a:lnSpc>
              <a:buFont typeface="+mj-lt"/>
              <a:buAutoNum type="arabicPeriod"/>
            </a:pPr>
            <a:r>
              <a:rPr lang="en-GB" sz="1200" dirty="0">
                <a:solidFill>
                  <a:schemeClr val="tx1"/>
                </a:solidFill>
              </a:rPr>
              <a:t>Homeostasis is the response to changes in the internal environment, and involves nervous and hormonal responses. Which hormone is produced to help reduce glucose levels? .................................................................................................................................................................</a:t>
            </a:r>
          </a:p>
          <a:p>
            <a:pPr marL="228600" indent="-228600">
              <a:lnSpc>
                <a:spcPct val="200000"/>
              </a:lnSpc>
              <a:buFont typeface="+mj-lt"/>
              <a:buAutoNum type="arabicPeriod"/>
            </a:pPr>
            <a:r>
              <a:rPr lang="en-GB" sz="1200" dirty="0">
                <a:solidFill>
                  <a:schemeClr val="tx1"/>
                </a:solidFill>
              </a:rPr>
              <a:t>Aerobic respiration is an essential process in all living cells, and requires oxygen. What other substance is needed? .............................................................................................................................</a:t>
            </a:r>
          </a:p>
          <a:p>
            <a:pPr marL="228600" indent="-228600">
              <a:lnSpc>
                <a:spcPct val="200000"/>
              </a:lnSpc>
              <a:buFont typeface="+mj-lt"/>
              <a:buAutoNum type="arabicPeriod"/>
            </a:pPr>
            <a:r>
              <a:rPr lang="en-GB" sz="1200" dirty="0">
                <a:solidFill>
                  <a:schemeClr val="tx1"/>
                </a:solidFill>
              </a:rPr>
              <a:t>Hormones are produced by various organs in response to different changes. Which organ is responsible for making the hormone insulin? ........................................................................................</a:t>
            </a:r>
          </a:p>
          <a:p>
            <a:pPr marL="228600" indent="-228600">
              <a:lnSpc>
                <a:spcPct val="200000"/>
              </a:lnSpc>
              <a:buFont typeface="+mj-lt"/>
              <a:buAutoNum type="arabicPeriod"/>
            </a:pPr>
            <a:r>
              <a:rPr lang="en-GB" sz="1200" dirty="0">
                <a:solidFill>
                  <a:schemeClr val="tx1"/>
                </a:solidFill>
              </a:rPr>
              <a:t>After cells absorb the excess glucose, what does it get turned in to for storage? .................................................................................................................................................................</a:t>
            </a:r>
          </a:p>
          <a:p>
            <a:pPr marL="228600" indent="-228600">
              <a:lnSpc>
                <a:spcPct val="200000"/>
              </a:lnSpc>
              <a:buFont typeface="+mj-lt"/>
              <a:buAutoNum type="arabicPeriod"/>
            </a:pPr>
            <a:r>
              <a:rPr lang="en-GB" sz="1200" dirty="0">
                <a:solidFill>
                  <a:schemeClr val="tx1"/>
                </a:solidFill>
              </a:rPr>
              <a:t>Why is it important that glucose gets around the body? .......................................................................</a:t>
            </a:r>
          </a:p>
          <a:p>
            <a:pPr marL="228600" indent="-228600">
              <a:lnSpc>
                <a:spcPct val="200000"/>
              </a:lnSpc>
              <a:buFont typeface="+mj-lt"/>
              <a:buAutoNum type="arabicPeriod"/>
            </a:pPr>
            <a:r>
              <a:rPr lang="en-GB" sz="1200" dirty="0">
                <a:solidFill>
                  <a:schemeClr val="tx1"/>
                </a:solidFill>
              </a:rPr>
              <a:t>The pancreas is an organ of the human endocrine system. What does it produce? .................................................................................................................................................................</a:t>
            </a:r>
          </a:p>
          <a:p>
            <a:pPr marL="228600" indent="-228600">
              <a:lnSpc>
                <a:spcPct val="200000"/>
              </a:lnSpc>
              <a:buFont typeface="+mj-lt"/>
              <a:buAutoNum type="arabicPeriod"/>
            </a:pPr>
            <a:r>
              <a:rPr lang="en-GB" sz="1200" dirty="0">
                <a:solidFill>
                  <a:schemeClr val="tx1"/>
                </a:solidFill>
              </a:rPr>
              <a:t>If the blood glucose concentration is too high, what is produced in response? ....................................</a:t>
            </a:r>
          </a:p>
          <a:p>
            <a:pPr marL="228600" indent="-228600">
              <a:lnSpc>
                <a:spcPct val="200000"/>
              </a:lnSpc>
              <a:buFont typeface="+mj-lt"/>
              <a:buAutoNum type="arabicPeriod"/>
            </a:pPr>
            <a:r>
              <a:rPr lang="en-GB" sz="1200" dirty="0">
                <a:solidFill>
                  <a:schemeClr val="tx1"/>
                </a:solidFill>
              </a:rPr>
              <a:t>The human body sometimes produces a molecule called glycogen. What is glycogen? .................................................................................................................................................................</a:t>
            </a:r>
          </a:p>
          <a:p>
            <a:pPr marL="228600" indent="-228600">
              <a:lnSpc>
                <a:spcPct val="200000"/>
              </a:lnSpc>
              <a:buFont typeface="+mj-lt"/>
              <a:buAutoNum type="arabicPeriod"/>
            </a:pPr>
            <a:r>
              <a:rPr lang="en-GB" sz="1200" dirty="0">
                <a:solidFill>
                  <a:schemeClr val="tx1"/>
                </a:solidFill>
              </a:rPr>
              <a:t>When blood glucose becomes too low, the body needs to stop producing insulin. Which organ will stop producing this hormone? ................................................................................................................</a:t>
            </a:r>
          </a:p>
          <a:p>
            <a:pPr marL="228600" indent="-228600">
              <a:lnSpc>
                <a:spcPct val="150000"/>
              </a:lnSpc>
              <a:buFont typeface="+mj-lt"/>
              <a:buAutoNum type="arabicPeriod"/>
            </a:pPr>
            <a:endParaRPr lang="en-GB" sz="1200" dirty="0">
              <a:solidFill>
                <a:schemeClr val="tx1"/>
              </a:solidFill>
            </a:endParaRPr>
          </a:p>
        </p:txBody>
      </p:sp>
    </p:spTree>
    <p:extLst>
      <p:ext uri="{BB962C8B-B14F-4D97-AF65-F5344CB8AC3E}">
        <p14:creationId xmlns:p14="http://schemas.microsoft.com/office/powerpoint/2010/main" val="3781728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endParaRPr lang="en-GB" sz="1200" dirty="0">
              <a:solidFill>
                <a:schemeClr val="tx1"/>
              </a:solidFill>
            </a:endParaRPr>
          </a:p>
          <a:p>
            <a:pPr>
              <a:lnSpc>
                <a:spcPct val="150000"/>
              </a:lnSpc>
            </a:pPr>
            <a:r>
              <a:rPr lang="en-GB" sz="1200" b="1" dirty="0">
                <a:solidFill>
                  <a:schemeClr val="tx1"/>
                </a:solidFill>
              </a:rPr>
              <a:t>I DO: </a:t>
            </a:r>
            <a:r>
              <a:rPr lang="en-GB" sz="1200" dirty="0">
                <a:solidFill>
                  <a:schemeClr val="tx1"/>
                </a:solidFill>
              </a:rPr>
              <a:t>“Having more glucose in your blood is good because it means the body can use it” – Explain why this statement is incorrect.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“The pancreas is part of the digestive system so it is nothing to do with hormones” – Explain why this statement is incorrect.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“The only way to reduce blood sugar is to eat less sugary food” – Explain why this statement is incorrect.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“Insulin is produced to increase blood sugar concentration” – Explain why this statement is incorrect.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“Our body can only use glucose for respiration, or get rid of it” – Explain why this statement is incorrect.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 “If blood glucose concentration is too low, we have to eat more” – Explain why this statement is incorrect.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Tree>
    <p:extLst>
      <p:ext uri="{BB962C8B-B14F-4D97-AF65-F5344CB8AC3E}">
        <p14:creationId xmlns:p14="http://schemas.microsoft.com/office/powerpoint/2010/main" val="3019949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a:t>
            </a:r>
            <a:endParaRPr lang="en-GB" sz="1200" dirty="0">
              <a:solidFill>
                <a:schemeClr val="tx1"/>
              </a:solidFill>
            </a:endParaRPr>
          </a:p>
          <a:p>
            <a:pPr>
              <a:lnSpc>
                <a:spcPct val="150000"/>
              </a:lnSpc>
            </a:pPr>
            <a:r>
              <a:rPr lang="en-GB" sz="1200" b="1" dirty="0">
                <a:solidFill>
                  <a:schemeClr val="tx1"/>
                </a:solidFill>
              </a:rPr>
              <a:t>I DO: </a:t>
            </a:r>
            <a:r>
              <a:rPr lang="en-GB" sz="1200" dirty="0">
                <a:solidFill>
                  <a:schemeClr val="tx1"/>
                </a:solidFill>
              </a:rPr>
              <a:t>How might you be affected if you didn’t have glucose?</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How might you be affected if you didn’t have a pancreas?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How might you be affected if your blood glucose becomes too low?</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How might you be affected if you didn’t produce the hormone insulin?</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How might you be affected if your liver and muscle cells didn’t convert glucose to glycogen?</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How might you be affected if your body could not detect changes in blood glucose concentration?</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Tree>
    <p:extLst>
      <p:ext uri="{BB962C8B-B14F-4D97-AF65-F5344CB8AC3E}">
        <p14:creationId xmlns:p14="http://schemas.microsoft.com/office/powerpoint/2010/main" val="217015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kern="1200" dirty="0">
                          <a:solidFill>
                            <a:schemeClr val="tx1"/>
                          </a:solidFill>
                          <a:effectLst/>
                          <a:latin typeface="+mn-lt"/>
                          <a:ea typeface="+mn-ea"/>
                          <a:cs typeface="+mn-cs"/>
                        </a:rPr>
                        <a:t>Diabetes</a:t>
                      </a:r>
                    </a:p>
                    <a:p>
                      <a:pPr>
                        <a:lnSpc>
                          <a:spcPct val="150000"/>
                        </a:lnSpc>
                      </a:pPr>
                      <a:r>
                        <a:rPr lang="en-GB" sz="1200" b="0" kern="1200" dirty="0">
                          <a:solidFill>
                            <a:schemeClr val="tx1"/>
                          </a:solidFill>
                          <a:effectLst/>
                          <a:latin typeface="+mn-lt"/>
                          <a:ea typeface="+mn-ea"/>
                          <a:cs typeface="+mn-cs"/>
                        </a:rPr>
                        <a:t>Diabetes is a condition where the blood glucose levels remain </a:t>
                      </a:r>
                      <a:r>
                        <a:rPr lang="en-GB" sz="1200" b="1" u="sng" kern="1200" dirty="0">
                          <a:solidFill>
                            <a:schemeClr val="tx1"/>
                          </a:solidFill>
                          <a:effectLst/>
                          <a:latin typeface="+mn-lt"/>
                          <a:ea typeface="+mn-ea"/>
                          <a:cs typeface="+mn-cs"/>
                        </a:rPr>
                        <a:t>too high</a:t>
                      </a:r>
                      <a:r>
                        <a:rPr lang="en-GB" sz="1200" b="0" kern="1200" dirty="0">
                          <a:solidFill>
                            <a:schemeClr val="tx1"/>
                          </a:solidFill>
                          <a:effectLst/>
                          <a:latin typeface="+mn-lt"/>
                          <a:ea typeface="+mn-ea"/>
                          <a:cs typeface="+mn-cs"/>
                        </a:rPr>
                        <a:t>. It can be treated by </a:t>
                      </a:r>
                      <a:r>
                        <a:rPr lang="en-GB" sz="1200" b="1" u="sng" kern="1200" dirty="0">
                          <a:solidFill>
                            <a:schemeClr val="tx1"/>
                          </a:solidFill>
                          <a:effectLst/>
                          <a:latin typeface="+mn-lt"/>
                          <a:ea typeface="+mn-ea"/>
                          <a:cs typeface="+mn-cs"/>
                        </a:rPr>
                        <a:t>injecting insulin</a:t>
                      </a:r>
                      <a:r>
                        <a:rPr lang="en-GB" sz="1200" b="0" kern="1200" dirty="0">
                          <a:solidFill>
                            <a:schemeClr val="tx1"/>
                          </a:solidFill>
                          <a:effectLst/>
                          <a:latin typeface="+mn-lt"/>
                          <a:ea typeface="+mn-ea"/>
                          <a:cs typeface="+mn-cs"/>
                        </a:rPr>
                        <a:t>. The extra insulin causes the liver to </a:t>
                      </a:r>
                      <a:r>
                        <a:rPr lang="en-GB" sz="1200" b="1" u="sng" kern="1200" dirty="0">
                          <a:solidFill>
                            <a:schemeClr val="tx1"/>
                          </a:solidFill>
                          <a:effectLst/>
                          <a:latin typeface="+mn-lt"/>
                          <a:ea typeface="+mn-ea"/>
                          <a:cs typeface="+mn-cs"/>
                        </a:rPr>
                        <a:t>convert glucose into glycogen</a:t>
                      </a:r>
                      <a:r>
                        <a:rPr lang="en-GB" sz="1200" b="0" kern="1200" dirty="0">
                          <a:solidFill>
                            <a:schemeClr val="tx1"/>
                          </a:solidFill>
                          <a:effectLst/>
                          <a:latin typeface="+mn-lt"/>
                          <a:ea typeface="+mn-ea"/>
                          <a:cs typeface="+mn-cs"/>
                        </a:rPr>
                        <a:t>, which reduces the blood glucose level.</a:t>
                      </a:r>
                    </a:p>
                    <a:p>
                      <a:pPr>
                        <a:lnSpc>
                          <a:spcPct val="150000"/>
                        </a:lnSpc>
                      </a:pPr>
                      <a:r>
                        <a:rPr lang="en-GB" sz="1200" b="0" kern="1200" dirty="0">
                          <a:solidFill>
                            <a:schemeClr val="tx1"/>
                          </a:solidFill>
                          <a:effectLst/>
                          <a:latin typeface="+mn-lt"/>
                          <a:ea typeface="+mn-ea"/>
                          <a:cs typeface="+mn-cs"/>
                        </a:rPr>
                        <a:t>There are two types of diabetes - type 1 and type 2.</a:t>
                      </a:r>
                    </a:p>
                    <a:p>
                      <a:pPr>
                        <a:lnSpc>
                          <a:spcPct val="150000"/>
                        </a:lnSpc>
                      </a:pPr>
                      <a:endParaRPr lang="en-GB" sz="1200" b="0" kern="1200" dirty="0">
                        <a:solidFill>
                          <a:schemeClr val="tx1"/>
                        </a:solidFill>
                        <a:effectLst/>
                        <a:latin typeface="+mn-lt"/>
                        <a:ea typeface="+mn-ea"/>
                        <a:cs typeface="+mn-cs"/>
                      </a:endParaRPr>
                    </a:p>
                    <a:p>
                      <a:pPr>
                        <a:lnSpc>
                          <a:spcPct val="150000"/>
                        </a:lnSpc>
                      </a:pPr>
                      <a:r>
                        <a:rPr lang="en-GB" sz="1200" b="1" u="sng" kern="1200" dirty="0">
                          <a:solidFill>
                            <a:schemeClr val="tx1"/>
                          </a:solidFill>
                          <a:effectLst/>
                          <a:latin typeface="+mn-lt"/>
                          <a:ea typeface="+mn-ea"/>
                          <a:cs typeface="+mn-cs"/>
                        </a:rPr>
                        <a:t>Type 1 diabetes</a:t>
                      </a:r>
                    </a:p>
                    <a:p>
                      <a:pPr>
                        <a:lnSpc>
                          <a:spcPct val="150000"/>
                        </a:lnSpc>
                      </a:pPr>
                      <a:r>
                        <a:rPr lang="en-GB" sz="1200" b="0" kern="1200" dirty="0">
                          <a:solidFill>
                            <a:schemeClr val="tx1"/>
                          </a:solidFill>
                          <a:effectLst/>
                          <a:latin typeface="+mn-lt"/>
                          <a:ea typeface="+mn-ea"/>
                          <a:cs typeface="+mn-cs"/>
                        </a:rPr>
                        <a:t>Type 1 diabetes is a disorder in which the pancreas </a:t>
                      </a:r>
                      <a:r>
                        <a:rPr lang="en-GB" sz="1200" b="1" u="sng" kern="1200" dirty="0">
                          <a:solidFill>
                            <a:schemeClr val="tx1"/>
                          </a:solidFill>
                          <a:effectLst/>
                          <a:latin typeface="+mn-lt"/>
                          <a:ea typeface="+mn-ea"/>
                          <a:cs typeface="+mn-cs"/>
                        </a:rPr>
                        <a:t>fails to produce enough insulin</a:t>
                      </a:r>
                      <a:r>
                        <a:rPr lang="en-GB" sz="1200" b="0" kern="1200" dirty="0">
                          <a:solidFill>
                            <a:schemeClr val="tx1"/>
                          </a:solidFill>
                          <a:effectLst/>
                          <a:latin typeface="+mn-lt"/>
                          <a:ea typeface="+mn-ea"/>
                          <a:cs typeface="+mn-cs"/>
                        </a:rPr>
                        <a:t>. This can be detected from an early age. It is characterised by uncontrolled high blood glucose levels and it can be controlled by </a:t>
                      </a:r>
                      <a:r>
                        <a:rPr lang="en-GB" sz="1200" b="1" u="sng" kern="1200" dirty="0">
                          <a:solidFill>
                            <a:schemeClr val="tx1"/>
                          </a:solidFill>
                          <a:effectLst/>
                          <a:latin typeface="+mn-lt"/>
                          <a:ea typeface="+mn-ea"/>
                          <a:cs typeface="+mn-cs"/>
                        </a:rPr>
                        <a:t>injecting insulin</a:t>
                      </a:r>
                      <a:r>
                        <a:rPr lang="en-GB" sz="1200" b="0" kern="1200" dirty="0">
                          <a:solidFill>
                            <a:schemeClr val="tx1"/>
                          </a:solidFill>
                          <a:effectLst/>
                          <a:latin typeface="+mn-lt"/>
                          <a:ea typeface="+mn-ea"/>
                          <a:cs typeface="+mn-cs"/>
                        </a:rPr>
                        <a:t>.</a:t>
                      </a:r>
                    </a:p>
                    <a:p>
                      <a:pPr>
                        <a:lnSpc>
                          <a:spcPct val="150000"/>
                        </a:lnSpc>
                      </a:pPr>
                      <a:endParaRPr lang="en-GB" sz="1200" b="0" kern="1200" dirty="0">
                        <a:solidFill>
                          <a:schemeClr val="tx1"/>
                        </a:solidFill>
                        <a:effectLst/>
                        <a:latin typeface="+mn-lt"/>
                        <a:ea typeface="+mn-ea"/>
                        <a:cs typeface="+mn-cs"/>
                      </a:endParaRPr>
                    </a:p>
                    <a:p>
                      <a:pPr>
                        <a:lnSpc>
                          <a:spcPct val="150000"/>
                        </a:lnSpc>
                      </a:pPr>
                      <a:r>
                        <a:rPr lang="en-GB" sz="1200" b="0" kern="1200" dirty="0">
                          <a:solidFill>
                            <a:schemeClr val="tx1"/>
                          </a:solidFill>
                          <a:effectLst/>
                          <a:latin typeface="+mn-lt"/>
                          <a:ea typeface="+mn-ea"/>
                          <a:cs typeface="+mn-cs"/>
                        </a:rPr>
                        <a:t>People with type 1 diabetes have to monitor their blood sugar levels throughout the day. Their levels of physical activity and their diet affect the amount of insulin needed.</a:t>
                      </a:r>
                    </a:p>
                    <a:p>
                      <a:pPr>
                        <a:lnSpc>
                          <a:spcPct val="150000"/>
                        </a:lnSpc>
                      </a:pPr>
                      <a:r>
                        <a:rPr lang="en-GB" sz="1200" b="0" kern="1200" dirty="0">
                          <a:solidFill>
                            <a:schemeClr val="tx1"/>
                          </a:solidFill>
                          <a:effectLst/>
                          <a:latin typeface="+mn-lt"/>
                          <a:ea typeface="+mn-ea"/>
                          <a:cs typeface="+mn-cs"/>
                        </a:rPr>
                        <a:t>They can </a:t>
                      </a:r>
                      <a:r>
                        <a:rPr lang="en-GB" sz="1200" b="0" i="1" kern="1200" dirty="0">
                          <a:solidFill>
                            <a:schemeClr val="tx1"/>
                          </a:solidFill>
                          <a:effectLst/>
                          <a:latin typeface="+mn-lt"/>
                          <a:ea typeface="+mn-ea"/>
                          <a:cs typeface="+mn-cs"/>
                        </a:rPr>
                        <a:t>help</a:t>
                      </a:r>
                      <a:r>
                        <a:rPr lang="en-GB" sz="1200" b="0" kern="1200" dirty="0">
                          <a:solidFill>
                            <a:schemeClr val="tx1"/>
                          </a:solidFill>
                          <a:effectLst/>
                          <a:latin typeface="+mn-lt"/>
                          <a:ea typeface="+mn-ea"/>
                          <a:cs typeface="+mn-cs"/>
                        </a:rPr>
                        <a:t> to control their blood glucose level by being careful with their diet, and eat foods that will not cause large increases in blood sugar level, and by exercising, which can lower blood glucose levels due to increased respiration in the muscles.</a:t>
                      </a: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2050" name="Picture 2" descr="A medical diabetes kit">
            <a:extLst>
              <a:ext uri="{FF2B5EF4-FFF2-40B4-BE49-F238E27FC236}">
                <a16:creationId xmlns:a16="http://schemas.microsoft.com/office/drawing/2014/main" id="{C9419496-42E3-00B7-629F-C38A26B00B9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79500" y="4923367"/>
            <a:ext cx="5177836" cy="29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58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kern="1200" dirty="0">
                          <a:solidFill>
                            <a:schemeClr val="tx1"/>
                          </a:solidFill>
                          <a:effectLst/>
                          <a:latin typeface="+mn-lt"/>
                          <a:ea typeface="+mn-ea"/>
                          <a:cs typeface="+mn-cs"/>
                        </a:rPr>
                        <a:t>Type 2 diabetes</a:t>
                      </a:r>
                    </a:p>
                    <a:p>
                      <a:pPr>
                        <a:lnSpc>
                          <a:spcPct val="150000"/>
                        </a:lnSpc>
                      </a:pPr>
                      <a:r>
                        <a:rPr lang="en-GB" sz="1200" b="0" kern="1200" dirty="0">
                          <a:solidFill>
                            <a:schemeClr val="tx1"/>
                          </a:solidFill>
                          <a:effectLst/>
                          <a:latin typeface="+mn-lt"/>
                          <a:ea typeface="+mn-ea"/>
                          <a:cs typeface="+mn-cs"/>
                        </a:rPr>
                        <a:t>In type 2 diabetes the person's body cells </a:t>
                      </a:r>
                      <a:r>
                        <a:rPr lang="en-GB" sz="1200" b="1" u="sng" kern="1200" dirty="0">
                          <a:solidFill>
                            <a:schemeClr val="tx1"/>
                          </a:solidFill>
                          <a:effectLst/>
                          <a:latin typeface="+mn-lt"/>
                          <a:ea typeface="+mn-ea"/>
                          <a:cs typeface="+mn-cs"/>
                        </a:rPr>
                        <a:t>no longer respond</a:t>
                      </a:r>
                      <a:r>
                        <a:rPr lang="en-GB" sz="1200" b="0" kern="1200" dirty="0">
                          <a:solidFill>
                            <a:schemeClr val="tx1"/>
                          </a:solidFill>
                          <a:effectLst/>
                          <a:latin typeface="+mn-lt"/>
                          <a:ea typeface="+mn-ea"/>
                          <a:cs typeface="+mn-cs"/>
                        </a:rPr>
                        <a:t> to insulin produced by the pancreas. It is more common in older people. It can be controlled by a carbohydrate controlled diet and an exercise regime. Carbohydrate is digested into glucose, which raises the overall blood glucose level. There is a correlation between rising levels of obesity in the general population and increasing levels of type 2 diabetes.</a:t>
                      </a:r>
                    </a:p>
                    <a:p>
                      <a:pPr>
                        <a:lnSpc>
                          <a:spcPct val="150000"/>
                        </a:lnSpc>
                      </a:pPr>
                      <a:endParaRPr lang="en-GB" sz="1200" dirty="0">
                        <a:solidFill>
                          <a:schemeClr val="tx1"/>
                        </a:solidFill>
                      </a:endParaRPr>
                    </a:p>
                    <a:p>
                      <a:pPr>
                        <a:lnSpc>
                          <a:spcPct val="150000"/>
                        </a:lnSpc>
                      </a:pPr>
                      <a:r>
                        <a:rPr lang="en-GB" sz="1200" dirty="0">
                          <a:solidFill>
                            <a:schemeClr val="tx1"/>
                          </a:solidFill>
                        </a:rPr>
                        <a:t>Diagram 3</a:t>
                      </a:r>
                      <a:r>
                        <a:rPr lang="en-GB" sz="1200" b="0" dirty="0">
                          <a:solidFill>
                            <a:schemeClr val="tx1"/>
                          </a:solidFill>
                        </a:rPr>
                        <a:t> – A graph to show the relationship between mean body mass and the prevalence of type 2 diabetes, between the years of 1990 and 2000.</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pSp>
        <p:nvGrpSpPr>
          <p:cNvPr id="13" name="Group 12">
            <a:extLst>
              <a:ext uri="{FF2B5EF4-FFF2-40B4-BE49-F238E27FC236}">
                <a16:creationId xmlns:a16="http://schemas.microsoft.com/office/drawing/2014/main" id="{A8BB1A66-AC79-61D7-14ED-381B2275C9F1}"/>
              </a:ext>
            </a:extLst>
          </p:cNvPr>
          <p:cNvGrpSpPr/>
          <p:nvPr/>
        </p:nvGrpSpPr>
        <p:grpSpPr>
          <a:xfrm>
            <a:off x="801036" y="3169720"/>
            <a:ext cx="5510864" cy="5155332"/>
            <a:chOff x="851836" y="2179120"/>
            <a:chExt cx="5510864" cy="5155332"/>
          </a:xfrm>
        </p:grpSpPr>
        <p:pic>
          <p:nvPicPr>
            <p:cNvPr id="5" name="Picture 4">
              <a:extLst>
                <a:ext uri="{FF2B5EF4-FFF2-40B4-BE49-F238E27FC236}">
                  <a16:creationId xmlns:a16="http://schemas.microsoft.com/office/drawing/2014/main" id="{5E1BB1F9-DAF6-6A99-F02F-1EEEBC4A65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27369" b="7830"/>
            <a:stretch/>
          </p:blipFill>
          <p:spPr>
            <a:xfrm>
              <a:off x="851836" y="2179120"/>
              <a:ext cx="5510864" cy="5155332"/>
            </a:xfrm>
            <a:prstGeom prst="rect">
              <a:avLst/>
            </a:prstGeom>
          </p:spPr>
        </p:pic>
        <p:sp>
          <p:nvSpPr>
            <p:cNvPr id="6" name="TextBox 5">
              <a:extLst>
                <a:ext uri="{FF2B5EF4-FFF2-40B4-BE49-F238E27FC236}">
                  <a16:creationId xmlns:a16="http://schemas.microsoft.com/office/drawing/2014/main" id="{818D2EA2-ED4A-20BC-485D-67E35C746A81}"/>
                </a:ext>
              </a:extLst>
            </p:cNvPr>
            <p:cNvSpPr txBox="1"/>
            <p:nvPr/>
          </p:nvSpPr>
          <p:spPr>
            <a:xfrm>
              <a:off x="3429000" y="5188017"/>
              <a:ext cx="838499" cy="307777"/>
            </a:xfrm>
            <a:prstGeom prst="rect">
              <a:avLst/>
            </a:prstGeom>
            <a:solidFill>
              <a:schemeClr val="bg1"/>
            </a:solidFill>
            <a:ln>
              <a:solidFill>
                <a:schemeClr val="tx1"/>
              </a:solidFill>
            </a:ln>
          </p:spPr>
          <p:txBody>
            <a:bodyPr wrap="none" rtlCol="0">
              <a:spAutoFit/>
            </a:bodyPr>
            <a:lstStyle/>
            <a:p>
              <a:r>
                <a:rPr lang="en-GB" sz="1400" b="1" dirty="0"/>
                <a:t>Diabetes</a:t>
              </a:r>
            </a:p>
          </p:txBody>
        </p:sp>
        <p:cxnSp>
          <p:nvCxnSpPr>
            <p:cNvPr id="8" name="Straight Arrow Connector 7">
              <a:extLst>
                <a:ext uri="{FF2B5EF4-FFF2-40B4-BE49-F238E27FC236}">
                  <a16:creationId xmlns:a16="http://schemas.microsoft.com/office/drawing/2014/main" id="{C4647362-71F2-1EAE-3E60-A4A6AE739090}"/>
                </a:ext>
              </a:extLst>
            </p:cNvPr>
            <p:cNvCxnSpPr>
              <a:cxnSpLocks/>
            </p:cNvCxnSpPr>
            <p:nvPr/>
          </p:nvCxnSpPr>
          <p:spPr>
            <a:xfrm>
              <a:off x="2993457" y="5226518"/>
              <a:ext cx="435543" cy="1136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73DC2A7-E3AD-3CA0-0287-C743D0B51545}"/>
                </a:ext>
              </a:extLst>
            </p:cNvPr>
            <p:cNvSpPr txBox="1"/>
            <p:nvPr/>
          </p:nvSpPr>
          <p:spPr>
            <a:xfrm>
              <a:off x="2487312" y="3648206"/>
              <a:ext cx="1447832" cy="307777"/>
            </a:xfrm>
            <a:prstGeom prst="rect">
              <a:avLst/>
            </a:prstGeom>
            <a:solidFill>
              <a:schemeClr val="bg1"/>
            </a:solidFill>
            <a:ln>
              <a:solidFill>
                <a:schemeClr val="tx1"/>
              </a:solidFill>
            </a:ln>
          </p:spPr>
          <p:txBody>
            <a:bodyPr wrap="none" rtlCol="0">
              <a:spAutoFit/>
            </a:bodyPr>
            <a:lstStyle/>
            <a:p>
              <a:r>
                <a:rPr lang="en-GB" sz="1400" b="1" dirty="0"/>
                <a:t>Mean body mass</a:t>
              </a:r>
            </a:p>
          </p:txBody>
        </p:sp>
        <p:cxnSp>
          <p:nvCxnSpPr>
            <p:cNvPr id="10" name="Straight Arrow Connector 9">
              <a:extLst>
                <a:ext uri="{FF2B5EF4-FFF2-40B4-BE49-F238E27FC236}">
                  <a16:creationId xmlns:a16="http://schemas.microsoft.com/office/drawing/2014/main" id="{87D0DFD3-57B5-37A8-B40E-E33CED171C4F}"/>
                </a:ext>
              </a:extLst>
            </p:cNvPr>
            <p:cNvCxnSpPr>
              <a:cxnSpLocks/>
              <a:endCxn id="9" idx="2"/>
            </p:cNvCxnSpPr>
            <p:nvPr/>
          </p:nvCxnSpPr>
          <p:spPr>
            <a:xfrm flipH="1" flipV="1">
              <a:off x="3211228" y="3955983"/>
              <a:ext cx="217772" cy="5130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3939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200000"/>
              </a:lnSpc>
            </a:pPr>
            <a:r>
              <a:rPr lang="en-GB" sz="1200" b="1" u="sng" dirty="0">
                <a:solidFill>
                  <a:schemeClr val="tx1"/>
                </a:solidFill>
              </a:rPr>
              <a:t>Rehearsal questions</a:t>
            </a:r>
            <a:endParaRPr lang="en-GB" sz="1200" dirty="0">
              <a:solidFill>
                <a:schemeClr val="tx1"/>
              </a:solidFill>
            </a:endParaRPr>
          </a:p>
          <a:p>
            <a:pPr marL="228600" indent="-228600">
              <a:lnSpc>
                <a:spcPct val="200000"/>
              </a:lnSpc>
              <a:buFont typeface="+mj-lt"/>
              <a:buAutoNum type="arabicPeriod"/>
            </a:pPr>
            <a:r>
              <a:rPr lang="en-GB" sz="1200" dirty="0">
                <a:solidFill>
                  <a:schemeClr val="tx1"/>
                </a:solidFill>
              </a:rPr>
              <a:t>Type 1 diabetes is controlled by what method? .....................................................................................</a:t>
            </a:r>
          </a:p>
          <a:p>
            <a:pPr marL="228600" indent="-228600">
              <a:lnSpc>
                <a:spcPct val="200000"/>
              </a:lnSpc>
              <a:buFont typeface="+mj-lt"/>
              <a:buAutoNum type="arabicPeriod"/>
            </a:pPr>
            <a:r>
              <a:rPr lang="en-GB" sz="1200" dirty="0">
                <a:solidFill>
                  <a:schemeClr val="tx1"/>
                </a:solidFill>
              </a:rPr>
              <a:t>Type 2 diabetes is controlled by what method? .....................................................................................</a:t>
            </a:r>
          </a:p>
          <a:p>
            <a:pPr marL="228600" indent="-228600">
              <a:lnSpc>
                <a:spcPct val="200000"/>
              </a:lnSpc>
              <a:buFont typeface="+mj-lt"/>
              <a:buAutoNum type="arabicPeriod"/>
            </a:pPr>
            <a:r>
              <a:rPr lang="en-GB" sz="1200" dirty="0">
                <a:solidFill>
                  <a:schemeClr val="tx1"/>
                </a:solidFill>
              </a:rPr>
              <a:t>What use does the insulin injected by those with diabetes have in the body? ..................................... .................................................................................................................................................................</a:t>
            </a:r>
          </a:p>
          <a:p>
            <a:pPr marL="228600" indent="-228600">
              <a:lnSpc>
                <a:spcPct val="200000"/>
              </a:lnSpc>
              <a:buFont typeface="+mj-lt"/>
              <a:buAutoNum type="arabicPeriod"/>
            </a:pPr>
            <a:r>
              <a:rPr lang="en-GB" sz="1200" dirty="0">
                <a:solidFill>
                  <a:schemeClr val="tx1"/>
                </a:solidFill>
              </a:rPr>
              <a:t>What causes type 2 diabetes? ................................................................................................................ .................................................................................................................................................................</a:t>
            </a:r>
          </a:p>
          <a:p>
            <a:pPr marL="228600" indent="-228600">
              <a:lnSpc>
                <a:spcPct val="200000"/>
              </a:lnSpc>
              <a:buFont typeface="+mj-lt"/>
              <a:buAutoNum type="arabicPeriod"/>
            </a:pPr>
            <a:r>
              <a:rPr lang="en-GB" sz="1200" dirty="0">
                <a:solidFill>
                  <a:schemeClr val="tx1"/>
                </a:solidFill>
              </a:rPr>
              <a:t>If a person needs to inject insulin, which type of diabetes are they likely to have? .................................................................................................................................................................</a:t>
            </a:r>
          </a:p>
          <a:p>
            <a:pPr marL="228600" indent="-228600">
              <a:lnSpc>
                <a:spcPct val="200000"/>
              </a:lnSpc>
              <a:buFont typeface="+mj-lt"/>
              <a:buAutoNum type="arabicPeriod"/>
            </a:pPr>
            <a:r>
              <a:rPr lang="en-GB" sz="1200" dirty="0">
                <a:solidFill>
                  <a:schemeClr val="tx1"/>
                </a:solidFill>
              </a:rPr>
              <a:t>What is a major risk factor associated with type 2 diabetes? ................................................................</a:t>
            </a:r>
          </a:p>
          <a:p>
            <a:pPr marL="228600" indent="-228600">
              <a:lnSpc>
                <a:spcPct val="200000"/>
              </a:lnSpc>
              <a:buFont typeface="+mj-lt"/>
              <a:buAutoNum type="arabicPeriod"/>
            </a:pPr>
            <a:r>
              <a:rPr lang="en-GB" sz="1200" dirty="0">
                <a:solidFill>
                  <a:schemeClr val="tx1"/>
                </a:solidFill>
              </a:rPr>
              <a:t>What is glucose turned in to when a person injects themselves with insulin? ......................................</a:t>
            </a:r>
          </a:p>
          <a:p>
            <a:pPr marL="228600" indent="-228600">
              <a:lnSpc>
                <a:spcPct val="200000"/>
              </a:lnSpc>
              <a:buFont typeface="+mj-lt"/>
              <a:buAutoNum type="arabicPeriod"/>
            </a:pPr>
            <a:r>
              <a:rPr lang="en-GB" sz="1200" dirty="0">
                <a:solidFill>
                  <a:schemeClr val="tx1"/>
                </a:solidFill>
              </a:rPr>
              <a:t>A person with type 2 diabetes still produces insulin, so why do they need to control what they eat? .................................................................................................................................................................</a:t>
            </a:r>
          </a:p>
          <a:p>
            <a:pPr marL="228600" indent="-228600">
              <a:lnSpc>
                <a:spcPct val="200000"/>
              </a:lnSpc>
              <a:buFont typeface="+mj-lt"/>
              <a:buAutoNum type="arabicPeriod"/>
            </a:pPr>
            <a:r>
              <a:rPr lang="en-GB" sz="1200" dirty="0">
                <a:solidFill>
                  <a:schemeClr val="tx1"/>
                </a:solidFill>
              </a:rPr>
              <a:t>Other than a controlled diet, what other form of control can be used for type 2 diabetes? .................................................................................................................................................................</a:t>
            </a:r>
          </a:p>
          <a:p>
            <a:pPr marL="228600" indent="-228600">
              <a:lnSpc>
                <a:spcPct val="200000"/>
              </a:lnSpc>
              <a:buFont typeface="+mj-lt"/>
              <a:buAutoNum type="arabicPeriod"/>
            </a:pPr>
            <a:r>
              <a:rPr lang="en-GB" sz="1200" dirty="0">
                <a:solidFill>
                  <a:schemeClr val="tx1"/>
                </a:solidFill>
              </a:rPr>
              <a:t>What factors can influence the amount of insulin a type 1 diabetic needs to inject? ........................... .................................................................................................................................................................</a:t>
            </a:r>
          </a:p>
          <a:p>
            <a:pPr marL="228600" indent="-228600">
              <a:lnSpc>
                <a:spcPct val="200000"/>
              </a:lnSpc>
              <a:buFont typeface="+mj-lt"/>
              <a:buAutoNum type="arabicPeriod"/>
            </a:pPr>
            <a:r>
              <a:rPr lang="en-GB" sz="1200" dirty="0">
                <a:solidFill>
                  <a:schemeClr val="tx1"/>
                </a:solidFill>
              </a:rPr>
              <a:t>Obesity is linked with which type of diabetes? ......................................................................................</a:t>
            </a:r>
          </a:p>
          <a:p>
            <a:pPr marL="228600" indent="-228600">
              <a:lnSpc>
                <a:spcPct val="200000"/>
              </a:lnSpc>
              <a:buFont typeface="+mj-lt"/>
              <a:buAutoNum type="arabicPeriod"/>
            </a:pPr>
            <a:r>
              <a:rPr lang="en-GB" sz="1200" dirty="0">
                <a:solidFill>
                  <a:schemeClr val="tx1"/>
                </a:solidFill>
              </a:rPr>
              <a:t>Which type of diabetes is more likely to be diagnosed at a young age? ................................................</a:t>
            </a:r>
          </a:p>
          <a:p>
            <a:pPr marL="228600" indent="-228600">
              <a:lnSpc>
                <a:spcPct val="150000"/>
              </a:lnSpc>
              <a:buFont typeface="+mj-lt"/>
              <a:buAutoNum type="arabicPeriod"/>
            </a:pPr>
            <a:endParaRPr lang="en-GB" sz="1200" dirty="0">
              <a:solidFill>
                <a:schemeClr val="tx1"/>
              </a:solidFill>
            </a:endParaRPr>
          </a:p>
        </p:txBody>
      </p:sp>
      <p:sp>
        <p:nvSpPr>
          <p:cNvPr id="11" name="TextBox 10">
            <a:extLst>
              <a:ext uri="{FF2B5EF4-FFF2-40B4-BE49-F238E27FC236}">
                <a16:creationId xmlns:a16="http://schemas.microsoft.com/office/drawing/2014/main" id="{E84150E3-B43B-E530-E42C-25081467C151}"/>
              </a:ext>
            </a:extLst>
          </p:cNvPr>
          <p:cNvSpPr txBox="1"/>
          <p:nvPr/>
        </p:nvSpPr>
        <p:spPr>
          <a:xfrm>
            <a:off x="476250" y="4683383"/>
            <a:ext cx="6007100" cy="276999"/>
          </a:xfrm>
          <a:prstGeom prst="rect">
            <a:avLst/>
          </a:prstGeom>
          <a:solidFill>
            <a:schemeClr val="bg1"/>
          </a:solidFill>
          <a:ln>
            <a:solidFill>
              <a:schemeClr val="tx1"/>
            </a:solidFill>
          </a:ln>
        </p:spPr>
        <p:txBody>
          <a:bodyPr wrap="square" rtlCol="0">
            <a:spAutoFit/>
          </a:bodyPr>
          <a:lstStyle/>
          <a:p>
            <a:r>
              <a:rPr lang="en-GB" sz="1200" dirty="0"/>
              <a:t>Their cells no longer respond / have reduced sensitivity to insulin</a:t>
            </a:r>
          </a:p>
        </p:txBody>
      </p:sp>
    </p:spTree>
    <p:extLst>
      <p:ext uri="{BB962C8B-B14F-4D97-AF65-F5344CB8AC3E}">
        <p14:creationId xmlns:p14="http://schemas.microsoft.com/office/powerpoint/2010/main" val="18471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766830921"/>
              </p:ext>
            </p:extLst>
          </p:nvPr>
        </p:nvGraphicFramePr>
        <p:xfrm>
          <a:off x="348914" y="324855"/>
          <a:ext cx="6369385" cy="8628646"/>
        </p:xfrm>
        <a:graphic>
          <a:graphicData uri="http://schemas.openxmlformats.org/drawingml/2006/table">
            <a:tbl>
              <a:tblPr firstRow="1" bandRow="1">
                <a:tableStyleId>{5C22544A-7EE6-4342-B048-85BDC9FD1C3A}</a:tableStyleId>
              </a:tblPr>
              <a:tblGrid>
                <a:gridCol w="348918">
                  <a:extLst>
                    <a:ext uri="{9D8B030D-6E8A-4147-A177-3AD203B41FA5}">
                      <a16:colId xmlns:a16="http://schemas.microsoft.com/office/drawing/2014/main" val="1728834577"/>
                    </a:ext>
                  </a:extLst>
                </a:gridCol>
                <a:gridCol w="6020467">
                  <a:extLst>
                    <a:ext uri="{9D8B030D-6E8A-4147-A177-3AD203B41FA5}">
                      <a16:colId xmlns:a16="http://schemas.microsoft.com/office/drawing/2014/main" val="4271346352"/>
                    </a:ext>
                  </a:extLst>
                </a:gridCol>
              </a:tblGrid>
              <a:tr h="862864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Homeostasis</a:t>
                      </a:r>
                      <a:r>
                        <a:rPr lang="en-GB" sz="1200" b="0" dirty="0">
                          <a:solidFill>
                            <a:schemeClr val="tx1"/>
                          </a:solidFill>
                        </a:rPr>
                        <a:t> is the maintenance of a </a:t>
                      </a:r>
                      <a:r>
                        <a:rPr lang="en-GB" sz="1200" b="1" u="sng" dirty="0">
                          <a:solidFill>
                            <a:schemeClr val="tx1"/>
                          </a:solidFill>
                        </a:rPr>
                        <a:t>constant internal environment</a:t>
                      </a:r>
                      <a:r>
                        <a:rPr lang="en-GB" sz="1200" b="0" dirty="0">
                          <a:solidFill>
                            <a:schemeClr val="tx1"/>
                          </a:solidFill>
                        </a:rPr>
                        <a:t>. The conditions inside your body need to be kept relatively constant even when the external conditions change. This is important because your </a:t>
                      </a:r>
                      <a:r>
                        <a:rPr lang="en-GB" sz="1200" b="1" u="sng" dirty="0">
                          <a:solidFill>
                            <a:schemeClr val="tx1"/>
                          </a:solidFill>
                        </a:rPr>
                        <a:t>cells need the optimum (best) conditions </a:t>
                      </a:r>
                      <a:r>
                        <a:rPr lang="en-GB" sz="1200" b="0" dirty="0">
                          <a:solidFill>
                            <a:schemeClr val="tx1"/>
                          </a:solidFill>
                        </a:rPr>
                        <a:t>in order to function properly and to allow </a:t>
                      </a:r>
                      <a:r>
                        <a:rPr lang="en-GB" sz="1200" b="1" u="sng" dirty="0">
                          <a:solidFill>
                            <a:schemeClr val="tx1"/>
                          </a:solidFill>
                        </a:rPr>
                        <a:t>enzymes to work in optimum conditions</a:t>
                      </a:r>
                      <a:r>
                        <a:rPr lang="en-GB" sz="1200" b="0" dirty="0">
                          <a:solidFill>
                            <a:schemeClr val="tx1"/>
                          </a:solidFill>
                        </a:rPr>
                        <a:t>. This allows processes such as respiration and digestion to occur as efficiently as possible. It is really important to maintain this stable environment when both internal and external conditions change. It is also important that these changes happen </a:t>
                      </a:r>
                      <a:r>
                        <a:rPr lang="en-GB" sz="1200" b="1" u="sng" dirty="0">
                          <a:solidFill>
                            <a:schemeClr val="tx1"/>
                          </a:solidFill>
                        </a:rPr>
                        <a:t>AUTOMATICALLY</a:t>
                      </a:r>
                      <a:r>
                        <a:rPr lang="en-GB" sz="1200" b="0" dirty="0">
                          <a:solidFill>
                            <a:schemeClr val="tx1"/>
                          </a:solidFill>
                        </a:rPr>
                        <a:t> ( you don’t have to think about them). </a:t>
                      </a:r>
                    </a:p>
                    <a:p>
                      <a:pPr>
                        <a:lnSpc>
                          <a:spcPct val="150000"/>
                        </a:lnSpc>
                      </a:pPr>
                      <a:r>
                        <a:rPr lang="en-GB" sz="1200" b="0" dirty="0">
                          <a:solidFill>
                            <a:schemeClr val="tx1"/>
                          </a:solidFill>
                        </a:rPr>
                        <a:t>There are lots of automatic control systems in our bodies that regulate your internal environment. These include both </a:t>
                      </a:r>
                      <a:r>
                        <a:rPr lang="en-GB" sz="1200" b="1" u="sng" dirty="0">
                          <a:solidFill>
                            <a:schemeClr val="tx1"/>
                          </a:solidFill>
                        </a:rPr>
                        <a:t>nervous and hormonal communication systems</a:t>
                      </a:r>
                      <a:r>
                        <a:rPr lang="en-GB" sz="1200" b="0" dirty="0">
                          <a:solidFill>
                            <a:schemeClr val="tx1"/>
                          </a:solidFill>
                        </a:rPr>
                        <a:t>, for example, </a:t>
                      </a:r>
                      <a:r>
                        <a:rPr lang="en-GB" sz="1200" b="1" u="sng" dirty="0">
                          <a:solidFill>
                            <a:schemeClr val="tx1"/>
                          </a:solidFill>
                        </a:rPr>
                        <a:t>body temperature, blood glucose and water levels</a:t>
                      </a:r>
                      <a:r>
                        <a:rPr lang="en-GB" sz="1200" b="0" dirty="0">
                          <a:solidFill>
                            <a:schemeClr val="tx1"/>
                          </a:solidFill>
                        </a:rPr>
                        <a:t>. You will cover these in later subtopics.</a:t>
                      </a:r>
                    </a:p>
                    <a:p>
                      <a:pPr>
                        <a:lnSpc>
                          <a:spcPct val="150000"/>
                        </a:lnSpc>
                      </a:pPr>
                      <a:r>
                        <a:rPr lang="en-GB" sz="1200" b="0" dirty="0">
                          <a:solidFill>
                            <a:schemeClr val="tx1"/>
                          </a:solidFill>
                        </a:rPr>
                        <a:t>All automatic control systems are made up of three main components which all work together. These are:</a:t>
                      </a:r>
                    </a:p>
                    <a:p>
                      <a:pPr>
                        <a:lnSpc>
                          <a:spcPct val="150000"/>
                        </a:lnSpc>
                      </a:pPr>
                      <a:r>
                        <a:rPr lang="en-GB" sz="1200" b="1" u="sng" dirty="0">
                          <a:solidFill>
                            <a:schemeClr val="tx1"/>
                          </a:solidFill>
                        </a:rPr>
                        <a:t>Receptors:</a:t>
                      </a:r>
                      <a:r>
                        <a:rPr lang="en-GB" sz="1200" b="0" u="none" dirty="0">
                          <a:solidFill>
                            <a:schemeClr val="tx1"/>
                          </a:solidFill>
                        </a:rPr>
                        <a:t> </a:t>
                      </a:r>
                      <a:r>
                        <a:rPr lang="en-GB" sz="1200" b="0" dirty="0">
                          <a:solidFill>
                            <a:schemeClr val="tx1"/>
                          </a:solidFill>
                        </a:rPr>
                        <a:t>Specialised cells that detect a stimulus (change in the environment).</a:t>
                      </a:r>
                    </a:p>
                    <a:p>
                      <a:pPr>
                        <a:lnSpc>
                          <a:spcPct val="150000"/>
                        </a:lnSpc>
                      </a:pPr>
                      <a:r>
                        <a:rPr lang="en-GB" sz="1200" b="1" u="sng" dirty="0">
                          <a:solidFill>
                            <a:schemeClr val="tx1"/>
                          </a:solidFill>
                        </a:rPr>
                        <a:t>Coordination Centre</a:t>
                      </a:r>
                      <a:r>
                        <a:rPr lang="en-GB" sz="1200" b="1" u="none" dirty="0">
                          <a:solidFill>
                            <a:schemeClr val="tx1"/>
                          </a:solidFill>
                        </a:rPr>
                        <a:t>: </a:t>
                      </a:r>
                      <a:r>
                        <a:rPr lang="en-GB" sz="1200" b="0" dirty="0">
                          <a:solidFill>
                            <a:schemeClr val="tx1"/>
                          </a:solidFill>
                        </a:rPr>
                        <a:t>Process information received from receptors and initiate a response. Examples include the brain, spinal cord and some glands such as the pancreas.</a:t>
                      </a:r>
                    </a:p>
                    <a:p>
                      <a:pPr>
                        <a:lnSpc>
                          <a:spcPct val="150000"/>
                        </a:lnSpc>
                      </a:pPr>
                      <a:r>
                        <a:rPr lang="en-GB" sz="1200" b="1" u="sng" dirty="0">
                          <a:solidFill>
                            <a:schemeClr val="tx1"/>
                          </a:solidFill>
                        </a:rPr>
                        <a:t>Effectors:</a:t>
                      </a:r>
                      <a:r>
                        <a:rPr lang="en-GB" sz="1200" b="0" dirty="0">
                          <a:solidFill>
                            <a:schemeClr val="tx1"/>
                          </a:solidFill>
                        </a:rPr>
                        <a:t> Muscles or glands that respond to a stimulus.</a:t>
                      </a:r>
                    </a:p>
                    <a:p>
                      <a:pPr>
                        <a:lnSpc>
                          <a:spcPct val="150000"/>
                        </a:lnSpc>
                      </a:pPr>
                      <a:endParaRPr lang="en-GB" sz="1200" b="0" dirty="0">
                        <a:solidFill>
                          <a:schemeClr val="tx1"/>
                        </a:solidFill>
                      </a:endParaRPr>
                    </a:p>
                    <a:p>
                      <a:pPr>
                        <a:lnSpc>
                          <a:spcPct val="150000"/>
                        </a:lnSpc>
                      </a:pPr>
                      <a:r>
                        <a:rPr lang="en-GB" sz="1200" b="0" dirty="0">
                          <a:solidFill>
                            <a:schemeClr val="tx1"/>
                          </a:solidFill>
                        </a:rPr>
                        <a:t>Your automatic control systems keep your internal environment stable using a mechanism called </a:t>
                      </a:r>
                      <a:r>
                        <a:rPr lang="en-GB" sz="1200" b="1" u="sng" dirty="0">
                          <a:solidFill>
                            <a:schemeClr val="tx1"/>
                          </a:solidFill>
                        </a:rPr>
                        <a:t>negative feedback</a:t>
                      </a:r>
                      <a:r>
                        <a:rPr lang="en-GB" sz="1200" b="0" dirty="0">
                          <a:solidFill>
                            <a:schemeClr val="tx1"/>
                          </a:solidFill>
                        </a:rPr>
                        <a:t>. When the level of something (e.g. temperature or water level) gets too high or low your body uses this system to get the level back to normal. </a:t>
                      </a:r>
                    </a:p>
                    <a:p>
                      <a:pPr>
                        <a:lnSpc>
                          <a:spcPct val="150000"/>
                        </a:lnSpc>
                      </a:pPr>
                      <a:endParaRPr lang="en-GB" sz="1200" dirty="0">
                        <a:solidFill>
                          <a:schemeClr val="tx1"/>
                        </a:solidFill>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TextBox 2">
            <a:extLst>
              <a:ext uri="{FF2B5EF4-FFF2-40B4-BE49-F238E27FC236}">
                <a16:creationId xmlns:a16="http://schemas.microsoft.com/office/drawing/2014/main" id="{CD194A60-CEC3-CA71-515B-9098954021FC}"/>
              </a:ext>
            </a:extLst>
          </p:cNvPr>
          <p:cNvSpPr txBox="1"/>
          <p:nvPr/>
        </p:nvSpPr>
        <p:spPr>
          <a:xfrm>
            <a:off x="887276" y="7585166"/>
            <a:ext cx="975360" cy="276999"/>
          </a:xfrm>
          <a:prstGeom prst="rect">
            <a:avLst/>
          </a:prstGeom>
          <a:noFill/>
        </p:spPr>
        <p:txBody>
          <a:bodyPr wrap="square" rtlCol="0">
            <a:spAutoFit/>
          </a:bodyPr>
          <a:lstStyle/>
          <a:p>
            <a:r>
              <a:rPr lang="en-GB" sz="1200" dirty="0"/>
              <a:t>Normal level</a:t>
            </a:r>
          </a:p>
        </p:txBody>
      </p:sp>
      <p:sp>
        <p:nvSpPr>
          <p:cNvPr id="5" name="TextBox 4">
            <a:extLst>
              <a:ext uri="{FF2B5EF4-FFF2-40B4-BE49-F238E27FC236}">
                <a16:creationId xmlns:a16="http://schemas.microsoft.com/office/drawing/2014/main" id="{59CF966C-7005-C239-9173-3385B5606078}"/>
              </a:ext>
            </a:extLst>
          </p:cNvPr>
          <p:cNvSpPr txBox="1"/>
          <p:nvPr/>
        </p:nvSpPr>
        <p:spPr>
          <a:xfrm>
            <a:off x="5425118" y="7585166"/>
            <a:ext cx="975360" cy="276999"/>
          </a:xfrm>
          <a:prstGeom prst="rect">
            <a:avLst/>
          </a:prstGeom>
          <a:noFill/>
        </p:spPr>
        <p:txBody>
          <a:bodyPr wrap="square" rtlCol="0">
            <a:spAutoFit/>
          </a:bodyPr>
          <a:lstStyle/>
          <a:p>
            <a:r>
              <a:rPr lang="en-GB" sz="1200" dirty="0"/>
              <a:t>Normal level</a:t>
            </a:r>
          </a:p>
        </p:txBody>
      </p:sp>
      <p:sp>
        <p:nvSpPr>
          <p:cNvPr id="6" name="TextBox 5">
            <a:extLst>
              <a:ext uri="{FF2B5EF4-FFF2-40B4-BE49-F238E27FC236}">
                <a16:creationId xmlns:a16="http://schemas.microsoft.com/office/drawing/2014/main" id="{AD353B89-762A-38A3-2AB2-48836A3CB049}"/>
              </a:ext>
            </a:extLst>
          </p:cNvPr>
          <p:cNvSpPr txBox="1"/>
          <p:nvPr/>
        </p:nvSpPr>
        <p:spPr>
          <a:xfrm>
            <a:off x="1862636" y="6849292"/>
            <a:ext cx="975360" cy="461665"/>
          </a:xfrm>
          <a:prstGeom prst="rect">
            <a:avLst/>
          </a:prstGeom>
          <a:noFill/>
        </p:spPr>
        <p:txBody>
          <a:bodyPr wrap="square" rtlCol="0">
            <a:spAutoFit/>
          </a:bodyPr>
          <a:lstStyle/>
          <a:p>
            <a:r>
              <a:rPr lang="en-GB" sz="1200" dirty="0"/>
              <a:t>Detected by receptor</a:t>
            </a:r>
          </a:p>
        </p:txBody>
      </p:sp>
      <p:sp>
        <p:nvSpPr>
          <p:cNvPr id="8" name="TextBox 7">
            <a:extLst>
              <a:ext uri="{FF2B5EF4-FFF2-40B4-BE49-F238E27FC236}">
                <a16:creationId xmlns:a16="http://schemas.microsoft.com/office/drawing/2014/main" id="{9A1B5A8E-35D0-6615-E3C8-F2FAA3C19AAD}"/>
              </a:ext>
            </a:extLst>
          </p:cNvPr>
          <p:cNvSpPr txBox="1"/>
          <p:nvPr/>
        </p:nvSpPr>
        <p:spPr>
          <a:xfrm>
            <a:off x="1862636" y="8136374"/>
            <a:ext cx="975360" cy="461665"/>
          </a:xfrm>
          <a:prstGeom prst="rect">
            <a:avLst/>
          </a:prstGeom>
          <a:noFill/>
        </p:spPr>
        <p:txBody>
          <a:bodyPr wrap="square" rtlCol="0">
            <a:spAutoFit/>
          </a:bodyPr>
          <a:lstStyle/>
          <a:p>
            <a:r>
              <a:rPr lang="en-GB" sz="1200" dirty="0"/>
              <a:t>Detected by receptor</a:t>
            </a:r>
          </a:p>
        </p:txBody>
      </p:sp>
      <p:sp>
        <p:nvSpPr>
          <p:cNvPr id="9" name="TextBox 8">
            <a:extLst>
              <a:ext uri="{FF2B5EF4-FFF2-40B4-BE49-F238E27FC236}">
                <a16:creationId xmlns:a16="http://schemas.microsoft.com/office/drawing/2014/main" id="{CCBB362F-BD39-BD77-A0B1-9B725C9EEE5D}"/>
              </a:ext>
            </a:extLst>
          </p:cNvPr>
          <p:cNvSpPr txBox="1"/>
          <p:nvPr/>
        </p:nvSpPr>
        <p:spPr>
          <a:xfrm>
            <a:off x="4020004" y="6849291"/>
            <a:ext cx="1347834" cy="461665"/>
          </a:xfrm>
          <a:prstGeom prst="rect">
            <a:avLst/>
          </a:prstGeom>
          <a:noFill/>
        </p:spPr>
        <p:txBody>
          <a:bodyPr wrap="square" rtlCol="0">
            <a:spAutoFit/>
          </a:bodyPr>
          <a:lstStyle/>
          <a:p>
            <a:r>
              <a:rPr lang="en-GB" sz="1200" dirty="0"/>
              <a:t>Effectors return system to normal</a:t>
            </a:r>
          </a:p>
        </p:txBody>
      </p:sp>
      <p:sp>
        <p:nvSpPr>
          <p:cNvPr id="10" name="TextBox 9">
            <a:extLst>
              <a:ext uri="{FF2B5EF4-FFF2-40B4-BE49-F238E27FC236}">
                <a16:creationId xmlns:a16="http://schemas.microsoft.com/office/drawing/2014/main" id="{3CAF0037-2BD1-6B00-BDE2-53008C9B6A7A}"/>
              </a:ext>
            </a:extLst>
          </p:cNvPr>
          <p:cNvSpPr txBox="1"/>
          <p:nvPr/>
        </p:nvSpPr>
        <p:spPr>
          <a:xfrm>
            <a:off x="4020004" y="8118439"/>
            <a:ext cx="1347834" cy="461665"/>
          </a:xfrm>
          <a:prstGeom prst="rect">
            <a:avLst/>
          </a:prstGeom>
          <a:noFill/>
        </p:spPr>
        <p:txBody>
          <a:bodyPr wrap="square" rtlCol="0">
            <a:spAutoFit/>
          </a:bodyPr>
          <a:lstStyle/>
          <a:p>
            <a:r>
              <a:rPr lang="en-GB" sz="1200" dirty="0"/>
              <a:t>Effectors return system to normal</a:t>
            </a:r>
          </a:p>
        </p:txBody>
      </p:sp>
      <p:sp>
        <p:nvSpPr>
          <p:cNvPr id="11" name="TextBox 10">
            <a:extLst>
              <a:ext uri="{FF2B5EF4-FFF2-40B4-BE49-F238E27FC236}">
                <a16:creationId xmlns:a16="http://schemas.microsoft.com/office/drawing/2014/main" id="{778A412D-752C-0734-A277-4B283DCF67D4}"/>
              </a:ext>
            </a:extLst>
          </p:cNvPr>
          <p:cNvSpPr txBox="1"/>
          <p:nvPr/>
        </p:nvSpPr>
        <p:spPr>
          <a:xfrm>
            <a:off x="2154711" y="7597459"/>
            <a:ext cx="1489166" cy="276999"/>
          </a:xfrm>
          <a:prstGeom prst="rect">
            <a:avLst/>
          </a:prstGeom>
          <a:noFill/>
        </p:spPr>
        <p:txBody>
          <a:bodyPr wrap="square" rtlCol="0">
            <a:spAutoFit/>
          </a:bodyPr>
          <a:lstStyle/>
          <a:p>
            <a:r>
              <a:rPr lang="en-GB" sz="1200" dirty="0"/>
              <a:t>Change from normal</a:t>
            </a:r>
          </a:p>
        </p:txBody>
      </p:sp>
      <p:cxnSp>
        <p:nvCxnSpPr>
          <p:cNvPr id="13" name="Connector: Elbow 12">
            <a:extLst>
              <a:ext uri="{FF2B5EF4-FFF2-40B4-BE49-F238E27FC236}">
                <a16:creationId xmlns:a16="http://schemas.microsoft.com/office/drawing/2014/main" id="{3152ED3B-51BA-23E1-3E57-84DD52B15C55}"/>
              </a:ext>
            </a:extLst>
          </p:cNvPr>
          <p:cNvCxnSpPr>
            <a:endCxn id="6" idx="1"/>
          </p:cNvCxnSpPr>
          <p:nvPr/>
        </p:nvCxnSpPr>
        <p:spPr>
          <a:xfrm rot="5400000" flipH="1" flipV="1">
            <a:off x="1366276" y="7088806"/>
            <a:ext cx="505041" cy="48768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FA74F236-7236-FAAA-AACE-59E71C578B54}"/>
              </a:ext>
            </a:extLst>
          </p:cNvPr>
          <p:cNvCxnSpPr>
            <a:endCxn id="8" idx="1"/>
          </p:cNvCxnSpPr>
          <p:nvPr/>
        </p:nvCxnSpPr>
        <p:spPr>
          <a:xfrm rot="16200000" flipH="1">
            <a:off x="1372422" y="7876992"/>
            <a:ext cx="492749" cy="48768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E24B4A0C-2840-9553-967A-402AB752DA4E}"/>
              </a:ext>
            </a:extLst>
          </p:cNvPr>
          <p:cNvCxnSpPr>
            <a:endCxn id="5" idx="0"/>
          </p:cNvCxnSpPr>
          <p:nvPr/>
        </p:nvCxnSpPr>
        <p:spPr>
          <a:xfrm>
            <a:off x="5367838" y="7080123"/>
            <a:ext cx="544960" cy="50504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D5B590E2-9EAE-CAD6-E0D3-79A5B48A01C9}"/>
              </a:ext>
            </a:extLst>
          </p:cNvPr>
          <p:cNvCxnSpPr>
            <a:endCxn id="5" idx="2"/>
          </p:cNvCxnSpPr>
          <p:nvPr/>
        </p:nvCxnSpPr>
        <p:spPr>
          <a:xfrm flipV="1">
            <a:off x="5425118" y="7862165"/>
            <a:ext cx="487680" cy="48710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A390A766-754C-72A4-BD79-9889F5679EF6}"/>
              </a:ext>
            </a:extLst>
          </p:cNvPr>
          <p:cNvCxnSpPr>
            <a:stCxn id="6" idx="3"/>
            <a:endCxn id="9" idx="1"/>
          </p:cNvCxnSpPr>
          <p:nvPr/>
        </p:nvCxnSpPr>
        <p:spPr>
          <a:xfrm flipV="1">
            <a:off x="2837996" y="7080124"/>
            <a:ext cx="118200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49D5EE6-92B3-2750-F8C2-290AB93BD0FD}"/>
              </a:ext>
            </a:extLst>
          </p:cNvPr>
          <p:cNvCxnSpPr/>
          <p:nvPr/>
        </p:nvCxnSpPr>
        <p:spPr>
          <a:xfrm flipV="1">
            <a:off x="2837996" y="8374320"/>
            <a:ext cx="118200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Arrow: Up-Down 22">
            <a:extLst>
              <a:ext uri="{FF2B5EF4-FFF2-40B4-BE49-F238E27FC236}">
                <a16:creationId xmlns:a16="http://schemas.microsoft.com/office/drawing/2014/main" id="{B224569B-6FD4-6011-B0BA-3B65709BE26A}"/>
              </a:ext>
            </a:extLst>
          </p:cNvPr>
          <p:cNvSpPr/>
          <p:nvPr/>
        </p:nvSpPr>
        <p:spPr>
          <a:xfrm>
            <a:off x="1984556" y="7402287"/>
            <a:ext cx="170155" cy="644434"/>
          </a:xfrm>
          <a:prstGeom prst="up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5AA0117-116A-73E5-6C10-E1DBC249EB91}"/>
              </a:ext>
            </a:extLst>
          </p:cNvPr>
          <p:cNvSpPr txBox="1"/>
          <p:nvPr/>
        </p:nvSpPr>
        <p:spPr>
          <a:xfrm>
            <a:off x="1721461" y="6325233"/>
            <a:ext cx="3918857" cy="307777"/>
          </a:xfrm>
          <a:prstGeom prst="rect">
            <a:avLst/>
          </a:prstGeom>
          <a:noFill/>
        </p:spPr>
        <p:txBody>
          <a:bodyPr wrap="square" rtlCol="0">
            <a:spAutoFit/>
          </a:bodyPr>
          <a:lstStyle/>
          <a:p>
            <a:pPr algn="ctr"/>
            <a:r>
              <a:rPr lang="en-GB" sz="1400" b="1" u="sng" dirty="0"/>
              <a:t>A summary of negative feedback</a:t>
            </a:r>
          </a:p>
        </p:txBody>
      </p:sp>
    </p:spTree>
    <p:extLst>
      <p:ext uri="{BB962C8B-B14F-4D97-AF65-F5344CB8AC3E}">
        <p14:creationId xmlns:p14="http://schemas.microsoft.com/office/powerpoint/2010/main" val="3942589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endParaRPr lang="en-GB" sz="1200" dirty="0">
              <a:solidFill>
                <a:schemeClr val="tx1"/>
              </a:solidFill>
            </a:endParaRPr>
          </a:p>
          <a:p>
            <a:pPr>
              <a:lnSpc>
                <a:spcPct val="150000"/>
              </a:lnSpc>
            </a:pPr>
            <a:r>
              <a:rPr lang="en-GB" sz="1200" b="1" dirty="0">
                <a:solidFill>
                  <a:schemeClr val="tx1"/>
                </a:solidFill>
              </a:rPr>
              <a:t>I DO: </a:t>
            </a:r>
            <a:r>
              <a:rPr lang="en-GB" sz="1200" dirty="0">
                <a:solidFill>
                  <a:schemeClr val="tx1"/>
                </a:solidFill>
              </a:rPr>
              <a:t>Compare the treatment methods for each type of diabetes.</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Compare the pancreas of a healthy person to that of a person with type 1 diabetes.</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Compare the causes of type 1 and type 2 diabetes.</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Compare the blood glucose levels for a healthy person with that of a person with type 1 diabetes, 1 hour after eating a meal.</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the effect of insulin in a healthy person to that of insulin in a person with type 2 diabetes.</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the trends of mean body mass and prevalence of type 2 diabetes between 1990 and 2000.</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Tree>
    <p:extLst>
      <p:ext uri="{BB962C8B-B14F-4D97-AF65-F5344CB8AC3E}">
        <p14:creationId xmlns:p14="http://schemas.microsoft.com/office/powerpoint/2010/main" val="1301558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b="0" dirty="0">
                          <a:solidFill>
                            <a:schemeClr val="tx1"/>
                          </a:solidFill>
                        </a:rPr>
                        <a:t>1</a:t>
                      </a:r>
                    </a:p>
                    <a:p>
                      <a:pPr>
                        <a:lnSpc>
                          <a:spcPct val="150000"/>
                        </a:lnSpc>
                      </a:pPr>
                      <a:r>
                        <a:rPr lang="en-GB" sz="1200" b="0" dirty="0">
                          <a:solidFill>
                            <a:schemeClr val="tx1"/>
                          </a:solidFill>
                        </a:rPr>
                        <a:t>2</a:t>
                      </a:r>
                    </a:p>
                    <a:p>
                      <a:pPr>
                        <a:lnSpc>
                          <a:spcPct val="150000"/>
                        </a:lnSpc>
                      </a:pPr>
                      <a:r>
                        <a:rPr lang="en-GB" sz="1200" b="0" dirty="0">
                          <a:solidFill>
                            <a:schemeClr val="tx1"/>
                          </a:solidFill>
                        </a:rPr>
                        <a:t>3</a:t>
                      </a:r>
                    </a:p>
                    <a:p>
                      <a:pPr>
                        <a:lnSpc>
                          <a:spcPct val="150000"/>
                        </a:lnSpc>
                      </a:pPr>
                      <a:r>
                        <a:rPr lang="en-GB" sz="1200" b="0" dirty="0">
                          <a:solidFill>
                            <a:schemeClr val="tx1"/>
                          </a:solidFill>
                        </a:rPr>
                        <a:t>4</a:t>
                      </a:r>
                    </a:p>
                    <a:p>
                      <a:pPr>
                        <a:lnSpc>
                          <a:spcPct val="150000"/>
                        </a:lnSpc>
                      </a:pPr>
                      <a:r>
                        <a:rPr lang="en-GB" sz="1200" b="0" dirty="0">
                          <a:solidFill>
                            <a:schemeClr val="tx1"/>
                          </a:solidFill>
                        </a:rPr>
                        <a:t>5</a:t>
                      </a:r>
                    </a:p>
                    <a:p>
                      <a:pPr>
                        <a:lnSpc>
                          <a:spcPct val="150000"/>
                        </a:lnSpc>
                      </a:pPr>
                      <a:r>
                        <a:rPr lang="en-GB" sz="1200" b="0" dirty="0">
                          <a:solidFill>
                            <a:schemeClr val="tx1"/>
                          </a:solidFill>
                        </a:rPr>
                        <a:t>6</a:t>
                      </a:r>
                    </a:p>
                    <a:p>
                      <a:pPr>
                        <a:lnSpc>
                          <a:spcPct val="150000"/>
                        </a:lnSpc>
                      </a:pPr>
                      <a:r>
                        <a:rPr lang="en-GB" sz="1200" b="0" dirty="0">
                          <a:solidFill>
                            <a:schemeClr val="tx1"/>
                          </a:solidFill>
                        </a:rPr>
                        <a:t>7</a:t>
                      </a:r>
                    </a:p>
                    <a:p>
                      <a:pPr>
                        <a:lnSpc>
                          <a:spcPct val="150000"/>
                        </a:lnSpc>
                      </a:pPr>
                      <a:r>
                        <a:rPr lang="en-GB" sz="1200" b="0" dirty="0">
                          <a:solidFill>
                            <a:schemeClr val="tx1"/>
                          </a:solidFill>
                        </a:rPr>
                        <a:t>8</a:t>
                      </a:r>
                    </a:p>
                    <a:p>
                      <a:pPr>
                        <a:lnSpc>
                          <a:spcPct val="150000"/>
                        </a:lnSpc>
                      </a:pPr>
                      <a:r>
                        <a:rPr lang="en-GB" sz="1200" b="0" dirty="0">
                          <a:solidFill>
                            <a:schemeClr val="tx1"/>
                          </a:solidFill>
                        </a:rPr>
                        <a:t>9</a:t>
                      </a:r>
                    </a:p>
                    <a:p>
                      <a:pPr>
                        <a:lnSpc>
                          <a:spcPct val="150000"/>
                        </a:lnSpc>
                      </a:pPr>
                      <a:r>
                        <a:rPr lang="en-GB" sz="1200" b="0" dirty="0">
                          <a:solidFill>
                            <a:schemeClr val="tx1"/>
                          </a:solidFill>
                        </a:rPr>
                        <a:t>10</a:t>
                      </a:r>
                    </a:p>
                    <a:p>
                      <a:pPr>
                        <a:lnSpc>
                          <a:spcPct val="150000"/>
                        </a:lnSpc>
                      </a:pPr>
                      <a:r>
                        <a:rPr lang="en-GB" sz="1200" b="0" dirty="0">
                          <a:solidFill>
                            <a:schemeClr val="tx1"/>
                          </a:solidFill>
                        </a:rPr>
                        <a:t>11</a:t>
                      </a:r>
                    </a:p>
                    <a:p>
                      <a:pPr>
                        <a:lnSpc>
                          <a:spcPct val="150000"/>
                        </a:lnSpc>
                      </a:pPr>
                      <a:r>
                        <a:rPr lang="en-GB" sz="1200" b="0" dirty="0">
                          <a:solidFill>
                            <a:schemeClr val="tx1"/>
                          </a:solidFill>
                        </a:rPr>
                        <a:t>12</a:t>
                      </a:r>
                    </a:p>
                    <a:p>
                      <a:pPr>
                        <a:lnSpc>
                          <a:spcPct val="150000"/>
                        </a:lnSpc>
                      </a:pPr>
                      <a:r>
                        <a:rPr lang="en-GB" sz="1200" b="0" dirty="0">
                          <a:solidFill>
                            <a:schemeClr val="tx1"/>
                          </a:solidFill>
                        </a:rPr>
                        <a:t>13</a:t>
                      </a:r>
                    </a:p>
                    <a:p>
                      <a:pPr>
                        <a:lnSpc>
                          <a:spcPct val="150000"/>
                        </a:lnSpc>
                      </a:pPr>
                      <a:r>
                        <a:rPr lang="en-GB" sz="1200" b="0" dirty="0">
                          <a:solidFill>
                            <a:schemeClr val="tx1"/>
                          </a:solidFill>
                        </a:rPr>
                        <a:t>14</a:t>
                      </a:r>
                    </a:p>
                    <a:p>
                      <a:pPr>
                        <a:lnSpc>
                          <a:spcPct val="150000"/>
                        </a:lnSpc>
                      </a:pPr>
                      <a:r>
                        <a:rPr lang="en-GB" sz="1200" b="0" dirty="0">
                          <a:solidFill>
                            <a:schemeClr val="tx1"/>
                          </a:solidFill>
                        </a:rPr>
                        <a:t>15</a:t>
                      </a:r>
                    </a:p>
                    <a:p>
                      <a:pPr>
                        <a:lnSpc>
                          <a:spcPct val="150000"/>
                        </a:lnSpc>
                      </a:pPr>
                      <a:r>
                        <a:rPr lang="en-GB" sz="1200" b="0" dirty="0">
                          <a:solidFill>
                            <a:schemeClr val="tx1"/>
                          </a:solidFill>
                        </a:rPr>
                        <a:t>16</a:t>
                      </a:r>
                    </a:p>
                    <a:p>
                      <a:pPr>
                        <a:lnSpc>
                          <a:spcPct val="150000"/>
                        </a:lnSpc>
                      </a:pPr>
                      <a:r>
                        <a:rPr lang="en-GB" sz="1200" b="0" dirty="0">
                          <a:solidFill>
                            <a:schemeClr val="tx1"/>
                          </a:solidFill>
                        </a:rPr>
                        <a:t>17</a:t>
                      </a:r>
                    </a:p>
                    <a:p>
                      <a:pPr>
                        <a:lnSpc>
                          <a:spcPct val="150000"/>
                        </a:lnSpc>
                      </a:pPr>
                      <a:r>
                        <a:rPr lang="en-GB" sz="1200" b="0" dirty="0">
                          <a:solidFill>
                            <a:schemeClr val="tx1"/>
                          </a:solidFill>
                        </a:rPr>
                        <a:t>18</a:t>
                      </a:r>
                    </a:p>
                    <a:p>
                      <a:pPr>
                        <a:lnSpc>
                          <a:spcPct val="150000"/>
                        </a:lnSpc>
                      </a:pPr>
                      <a:r>
                        <a:rPr lang="en-GB" sz="1200" b="0" dirty="0">
                          <a:solidFill>
                            <a:schemeClr val="tx1"/>
                          </a:solidFill>
                        </a:rPr>
                        <a:t>19</a:t>
                      </a:r>
                    </a:p>
                    <a:p>
                      <a:pPr>
                        <a:lnSpc>
                          <a:spcPct val="150000"/>
                        </a:lnSpc>
                      </a:pPr>
                      <a:r>
                        <a:rPr lang="en-GB" sz="1200" b="0" dirty="0">
                          <a:solidFill>
                            <a:schemeClr val="tx1"/>
                          </a:solidFill>
                        </a:rPr>
                        <a:t>20</a:t>
                      </a:r>
                    </a:p>
                    <a:p>
                      <a:pPr>
                        <a:lnSpc>
                          <a:spcPct val="150000"/>
                        </a:lnSpc>
                      </a:pPr>
                      <a:r>
                        <a:rPr lang="en-GB" sz="1200" b="0" dirty="0">
                          <a:solidFill>
                            <a:schemeClr val="tx1"/>
                          </a:solidFill>
                        </a:rPr>
                        <a:t>21</a:t>
                      </a:r>
                    </a:p>
                    <a:p>
                      <a:pPr>
                        <a:lnSpc>
                          <a:spcPct val="150000"/>
                        </a:lnSpc>
                      </a:pPr>
                      <a:r>
                        <a:rPr lang="en-GB" sz="1200" b="0" dirty="0">
                          <a:solidFill>
                            <a:schemeClr val="tx1"/>
                          </a:solidFill>
                        </a:rPr>
                        <a:t>22</a:t>
                      </a:r>
                    </a:p>
                    <a:p>
                      <a:pPr>
                        <a:lnSpc>
                          <a:spcPct val="150000"/>
                        </a:lnSpc>
                      </a:pPr>
                      <a:r>
                        <a:rPr lang="en-GB" sz="1200" b="0" dirty="0">
                          <a:solidFill>
                            <a:schemeClr val="tx1"/>
                          </a:solidFill>
                        </a:rPr>
                        <a:t>23</a:t>
                      </a:r>
                    </a:p>
                    <a:p>
                      <a:pPr>
                        <a:lnSpc>
                          <a:spcPct val="150000"/>
                        </a:lnSpc>
                      </a:pPr>
                      <a:r>
                        <a:rPr lang="en-GB" sz="1200" b="0" dirty="0">
                          <a:solidFill>
                            <a:schemeClr val="tx1"/>
                          </a:solidFill>
                        </a:rPr>
                        <a:t>24</a:t>
                      </a:r>
                    </a:p>
                    <a:p>
                      <a:pPr>
                        <a:lnSpc>
                          <a:spcPct val="150000"/>
                        </a:lnSpc>
                      </a:pPr>
                      <a:r>
                        <a:rPr lang="en-GB" sz="1200" b="0" dirty="0">
                          <a:solidFill>
                            <a:schemeClr val="tx1"/>
                          </a:solidFill>
                        </a:rPr>
                        <a:t>25</a:t>
                      </a:r>
                    </a:p>
                    <a:p>
                      <a:pPr>
                        <a:lnSpc>
                          <a:spcPct val="150000"/>
                        </a:lnSpc>
                      </a:pPr>
                      <a:r>
                        <a:rPr lang="en-GB" sz="1200" b="0" dirty="0">
                          <a:solidFill>
                            <a:schemeClr val="tx1"/>
                          </a:solidFill>
                        </a:rPr>
                        <a:t>26</a:t>
                      </a:r>
                    </a:p>
                    <a:p>
                      <a:pPr>
                        <a:lnSpc>
                          <a:spcPct val="150000"/>
                        </a:lnSpc>
                      </a:pPr>
                      <a:r>
                        <a:rPr lang="en-GB" sz="1200" b="0" dirty="0">
                          <a:solidFill>
                            <a:schemeClr val="tx1"/>
                          </a:solidFill>
                        </a:rPr>
                        <a:t>27</a:t>
                      </a:r>
                    </a:p>
                    <a:p>
                      <a:pPr>
                        <a:lnSpc>
                          <a:spcPct val="150000"/>
                        </a:lnSpc>
                      </a:pPr>
                      <a:r>
                        <a:rPr lang="en-GB" sz="1200" b="0" dirty="0">
                          <a:solidFill>
                            <a:schemeClr val="tx1"/>
                          </a:solidFill>
                        </a:rPr>
                        <a:t>28</a:t>
                      </a:r>
                    </a:p>
                    <a:p>
                      <a:pPr>
                        <a:lnSpc>
                          <a:spcPct val="150000"/>
                        </a:lnSpc>
                      </a:pPr>
                      <a:r>
                        <a:rPr lang="en-GB" sz="1200" b="0" dirty="0">
                          <a:solidFill>
                            <a:schemeClr val="tx1"/>
                          </a:solidFill>
                        </a:rPr>
                        <a:t>29</a:t>
                      </a:r>
                    </a:p>
                    <a:p>
                      <a:pPr>
                        <a:lnSpc>
                          <a:spcPct val="150000"/>
                        </a:lnSpc>
                      </a:pPr>
                      <a:r>
                        <a:rPr lang="en-GB" sz="1200" b="0" dirty="0">
                          <a:solidFill>
                            <a:schemeClr val="tx1"/>
                          </a:solidFill>
                        </a:rPr>
                        <a:t>30Th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The role of glucagon</a:t>
                      </a:r>
                      <a:endParaRPr lang="en-GB" sz="1200" b="0" u="none" dirty="0">
                        <a:solidFill>
                          <a:schemeClr val="tx1"/>
                        </a:solidFill>
                      </a:endParaRPr>
                    </a:p>
                    <a:p>
                      <a:pPr>
                        <a:lnSpc>
                          <a:spcPct val="150000"/>
                        </a:lnSpc>
                      </a:pPr>
                      <a:r>
                        <a:rPr lang="en-GB" sz="1200" b="0" i="0" kern="1200" dirty="0">
                          <a:solidFill>
                            <a:schemeClr val="tx1"/>
                          </a:solidFill>
                          <a:effectLst/>
                          <a:latin typeface="+mn-lt"/>
                          <a:ea typeface="+mn-ea"/>
                          <a:cs typeface="+mn-cs"/>
                        </a:rPr>
                        <a:t>In blood glucose regulation, the hormone insulin plays a key role. When blood sugar rises in the blood, insulin sends a signal to the liver, muscles and other cells to store the excess glucose. Some is stored as body fat and other is stored as glycogen in the liver and muscles. Whereas, if the blood glucose level is too low, the liver receives a message to release some of that stored glucose into the blood. This change is brought about by another hormone produced by the pancreas called </a:t>
                      </a:r>
                      <a:r>
                        <a:rPr lang="en-GB" sz="1200" b="1" i="0" u="sng" kern="1200" dirty="0">
                          <a:solidFill>
                            <a:schemeClr val="tx1"/>
                          </a:solidFill>
                          <a:effectLst/>
                          <a:latin typeface="+mn-lt"/>
                          <a:ea typeface="+mn-ea"/>
                          <a:cs typeface="+mn-cs"/>
                        </a:rPr>
                        <a:t>glucagon</a:t>
                      </a:r>
                      <a:r>
                        <a:rPr lang="en-GB" sz="1200" b="0" i="0" kern="1200" dirty="0">
                          <a:solidFill>
                            <a:schemeClr val="tx1"/>
                          </a:solidFill>
                          <a:effectLst/>
                          <a:latin typeface="+mn-lt"/>
                          <a:ea typeface="+mn-ea"/>
                          <a:cs typeface="+mn-cs"/>
                        </a:rPr>
                        <a:t>.</a:t>
                      </a:r>
                    </a:p>
                    <a:p>
                      <a:pPr>
                        <a:lnSpc>
                          <a:spcPct val="150000"/>
                        </a:lnSpc>
                      </a:pPr>
                      <a:endParaRPr lang="en-GB" sz="1200" b="0" i="0"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This is an example of negative feedback.</a:t>
                      </a:r>
                    </a:p>
                    <a:p>
                      <a:pPr>
                        <a:lnSpc>
                          <a:spcPct val="150000"/>
                        </a:lnSpc>
                      </a:pPr>
                      <a:endParaRPr lang="en-GB" sz="1200" b="1" u="sng" dirty="0">
                        <a:solidFill>
                          <a:schemeClr val="tx1"/>
                        </a:solidFill>
                      </a:endParaRPr>
                    </a:p>
                    <a:p>
                      <a:pPr>
                        <a:lnSpc>
                          <a:spcPct val="150000"/>
                        </a:lnSpc>
                      </a:pPr>
                      <a:r>
                        <a:rPr lang="en-GB" sz="1200" b="1" u="none" dirty="0">
                          <a:solidFill>
                            <a:schemeClr val="tx1"/>
                          </a:solidFill>
                        </a:rPr>
                        <a:t>Diagram 4</a:t>
                      </a:r>
                      <a:r>
                        <a:rPr lang="en-GB" sz="1200" b="0" u="none" dirty="0">
                          <a:solidFill>
                            <a:schemeClr val="tx1"/>
                          </a:solidFill>
                        </a:rPr>
                        <a:t> – A diagram to show how the body’s response changes depending on the blood glucose concentration.</a:t>
                      </a:r>
                      <a:endParaRPr lang="en-GB" sz="1200" b="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B12F0D96-E6F5-723B-35D4-CF0179ACD07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26068"/>
          <a:stretch/>
        </p:blipFill>
        <p:spPr>
          <a:xfrm>
            <a:off x="749300" y="3675062"/>
            <a:ext cx="5734385" cy="3805238"/>
          </a:xfrm>
          <a:prstGeom prst="rect">
            <a:avLst/>
          </a:prstGeom>
        </p:spPr>
      </p:pic>
    </p:spTree>
    <p:extLst>
      <p:ext uri="{BB962C8B-B14F-4D97-AF65-F5344CB8AC3E}">
        <p14:creationId xmlns:p14="http://schemas.microsoft.com/office/powerpoint/2010/main" val="3937595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200000"/>
              </a:lnSpc>
            </a:pPr>
            <a:r>
              <a:rPr lang="en-GB" sz="1200" b="1" u="sng" dirty="0">
                <a:solidFill>
                  <a:schemeClr val="tx1"/>
                </a:solidFill>
              </a:rPr>
              <a:t>Rehearsal questions</a:t>
            </a:r>
            <a:endParaRPr lang="en-GB" sz="1200" u="sng" dirty="0">
              <a:solidFill>
                <a:schemeClr val="tx1"/>
              </a:solidFill>
            </a:endParaRPr>
          </a:p>
          <a:p>
            <a:pPr marL="228600" indent="-228600">
              <a:lnSpc>
                <a:spcPct val="200000"/>
              </a:lnSpc>
              <a:buFont typeface="+mj-lt"/>
              <a:buAutoNum type="arabicPeriod"/>
            </a:pPr>
            <a:r>
              <a:rPr lang="en-GB" sz="1200" dirty="0">
                <a:solidFill>
                  <a:schemeClr val="tx1"/>
                </a:solidFill>
              </a:rPr>
              <a:t>When does the body produce the hormone insulin? ............................................................................. .................................................................................................................................................................</a:t>
            </a:r>
          </a:p>
          <a:p>
            <a:pPr marL="228600" indent="-228600">
              <a:lnSpc>
                <a:spcPct val="200000"/>
              </a:lnSpc>
              <a:buFont typeface="+mj-lt"/>
              <a:buAutoNum type="arabicPeriod"/>
            </a:pPr>
            <a:r>
              <a:rPr lang="en-GB" sz="1200" dirty="0">
                <a:solidFill>
                  <a:schemeClr val="tx1"/>
                </a:solidFill>
              </a:rPr>
              <a:t>When does the body produce the hormone glucagon? ......................................................................... .................................................................................................................................................................</a:t>
            </a:r>
          </a:p>
          <a:p>
            <a:pPr marL="228600" indent="-228600">
              <a:lnSpc>
                <a:spcPct val="200000"/>
              </a:lnSpc>
              <a:buFont typeface="+mj-lt"/>
              <a:buAutoNum type="arabicPeriod"/>
            </a:pPr>
            <a:r>
              <a:rPr lang="en-GB" sz="1200" dirty="0">
                <a:solidFill>
                  <a:schemeClr val="tx1"/>
                </a:solidFill>
              </a:rPr>
              <a:t>Which organ produces both insulin and glucagon? ................................................................................</a:t>
            </a:r>
          </a:p>
          <a:p>
            <a:pPr marL="228600" indent="-228600">
              <a:lnSpc>
                <a:spcPct val="200000"/>
              </a:lnSpc>
              <a:buFont typeface="+mj-lt"/>
              <a:buAutoNum type="arabicPeriod"/>
            </a:pPr>
            <a:r>
              <a:rPr lang="en-GB" sz="1200" dirty="0">
                <a:solidFill>
                  <a:schemeClr val="tx1"/>
                </a:solidFill>
              </a:rPr>
              <a:t>What does glucagon do? ........................................................................................................................ .................................................................................................................................................................</a:t>
            </a:r>
          </a:p>
          <a:p>
            <a:pPr marL="228600" indent="-228600">
              <a:lnSpc>
                <a:spcPct val="200000"/>
              </a:lnSpc>
              <a:buFont typeface="+mj-lt"/>
              <a:buAutoNum type="arabicPeriod"/>
            </a:pPr>
            <a:r>
              <a:rPr lang="en-GB" sz="1200" dirty="0">
                <a:solidFill>
                  <a:schemeClr val="tx1"/>
                </a:solidFill>
              </a:rPr>
              <a:t>If blood glucose concentration becomes too low, which hormone is produced? ..................................</a:t>
            </a:r>
          </a:p>
          <a:p>
            <a:pPr marL="228600" indent="-228600">
              <a:lnSpc>
                <a:spcPct val="200000"/>
              </a:lnSpc>
              <a:buFont typeface="+mj-lt"/>
              <a:buAutoNum type="arabicPeriod"/>
            </a:pPr>
            <a:r>
              <a:rPr lang="en-GB" sz="1200" dirty="0">
                <a:solidFill>
                  <a:schemeClr val="tx1"/>
                </a:solidFill>
              </a:rPr>
              <a:t>If blood glucose concentration becomes too high, which hormone is produced? ................................</a:t>
            </a:r>
          </a:p>
          <a:p>
            <a:pPr marL="228600" indent="-228600">
              <a:lnSpc>
                <a:spcPct val="200000"/>
              </a:lnSpc>
              <a:buFont typeface="+mj-lt"/>
              <a:buAutoNum type="arabicPeriod"/>
            </a:pPr>
            <a:r>
              <a:rPr lang="en-GB" sz="1200" dirty="0">
                <a:solidFill>
                  <a:schemeClr val="tx1"/>
                </a:solidFill>
              </a:rPr>
              <a:t>Insulin is produced in the pancreas. Name another hormone produced in the pancreas. .................................................................................................................................................................</a:t>
            </a:r>
          </a:p>
          <a:p>
            <a:pPr marL="228600" indent="-228600">
              <a:lnSpc>
                <a:spcPct val="200000"/>
              </a:lnSpc>
              <a:buFont typeface="+mj-lt"/>
              <a:buAutoNum type="arabicPeriod"/>
            </a:pPr>
            <a:r>
              <a:rPr lang="en-GB" sz="1200" dirty="0">
                <a:solidFill>
                  <a:schemeClr val="tx1"/>
                </a:solidFill>
              </a:rPr>
              <a:t>Glucagon is produced to increase blood glucose concentration. How does it do this? ......................... .................................................................................................................................................................</a:t>
            </a:r>
          </a:p>
          <a:p>
            <a:pPr marL="228600" indent="-228600">
              <a:lnSpc>
                <a:spcPct val="200000"/>
              </a:lnSpc>
              <a:buFont typeface="+mj-lt"/>
              <a:buAutoNum type="arabicPeriod"/>
            </a:pPr>
            <a:r>
              <a:rPr lang="en-GB" sz="1200" dirty="0">
                <a:solidFill>
                  <a:schemeClr val="tx1"/>
                </a:solidFill>
              </a:rPr>
              <a:t>Insulin is a hormone produced in the body to help maintain blood glucose concentration. What effect does it have? .................................................................................................................................</a:t>
            </a:r>
          </a:p>
          <a:p>
            <a:pPr marL="228600" indent="-228600">
              <a:lnSpc>
                <a:spcPct val="200000"/>
              </a:lnSpc>
              <a:buFont typeface="+mj-lt"/>
              <a:buAutoNum type="arabicPeriod"/>
            </a:pPr>
            <a:r>
              <a:rPr lang="en-GB" sz="1200" dirty="0">
                <a:solidFill>
                  <a:schemeClr val="tx1"/>
                </a:solidFill>
              </a:rPr>
              <a:t>The pancreas is an organ in the endocrine system. What does this mean? .......................................... .................................................................................................................................................................</a:t>
            </a:r>
          </a:p>
          <a:p>
            <a:pPr marL="228600" indent="-228600">
              <a:lnSpc>
                <a:spcPct val="200000"/>
              </a:lnSpc>
              <a:buFont typeface="+mj-lt"/>
              <a:buAutoNum type="arabicPeriod"/>
            </a:pPr>
            <a:r>
              <a:rPr lang="en-GB" sz="1200" dirty="0">
                <a:solidFill>
                  <a:schemeClr val="tx1"/>
                </a:solidFill>
              </a:rPr>
              <a:t>In the body, glycogen can be broken down into glucose. Which hormone stimulates this process? .................................................................................................................................................................</a:t>
            </a:r>
          </a:p>
        </p:txBody>
      </p:sp>
    </p:spTree>
    <p:extLst>
      <p:ext uri="{BB962C8B-B14F-4D97-AF65-F5344CB8AC3E}">
        <p14:creationId xmlns:p14="http://schemas.microsoft.com/office/powerpoint/2010/main" val="2343635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Wrong answers</a:t>
            </a:r>
            <a:endParaRPr lang="en-GB" sz="1200" b="1" dirty="0">
              <a:solidFill>
                <a:schemeClr val="tx1"/>
              </a:solidFill>
            </a:endParaRPr>
          </a:p>
          <a:p>
            <a:r>
              <a:rPr lang="en-GB" sz="1200" b="1" dirty="0">
                <a:solidFill>
                  <a:schemeClr val="tx1"/>
                </a:solidFill>
              </a:rPr>
              <a:t>I DO: </a:t>
            </a:r>
            <a:r>
              <a:rPr lang="en-GB" sz="1200" dirty="0">
                <a:solidFill>
                  <a:schemeClr val="tx1"/>
                </a:solidFill>
              </a:rPr>
              <a:t>“Glucagon is produced to reduce blood glucose concentration” – Explain why this statement is incorrect.</a:t>
            </a:r>
          </a:p>
          <a:p>
            <a:pPr>
              <a:lnSpc>
                <a:spcPct val="150000"/>
              </a:lnSpc>
            </a:pPr>
            <a:r>
              <a:rPr lang="en-GB" sz="1200" dirty="0">
                <a:solidFill>
                  <a:schemeClr val="tx1"/>
                </a:solidFill>
              </a:rPr>
              <a:t>....................................................................................................................................................................... .......................................................................................................................................................................</a:t>
            </a:r>
          </a:p>
          <a:p>
            <a:pPr>
              <a:lnSpc>
                <a:spcPct val="150000"/>
              </a:lnSpc>
            </a:pPr>
            <a:r>
              <a:rPr lang="en-GB" sz="1200" dirty="0">
                <a:solidFill>
                  <a:schemeClr val="tx1"/>
                </a:solidFill>
              </a:rPr>
              <a:t>.......................................................................................................................................................................</a:t>
            </a:r>
          </a:p>
          <a:p>
            <a:r>
              <a:rPr lang="en-GB" sz="1200" b="1" dirty="0">
                <a:solidFill>
                  <a:schemeClr val="tx1"/>
                </a:solidFill>
              </a:rPr>
              <a:t>WE DO:</a:t>
            </a:r>
            <a:r>
              <a:rPr lang="en-GB" sz="1200" dirty="0">
                <a:solidFill>
                  <a:schemeClr val="tx1"/>
                </a:solidFill>
              </a:rPr>
              <a:t> “Insulin and glucagon are both hormones, so they do the same thing” – Explain why this statement is incorrect.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“Glucose is broken down into glycogen” – Explain why this statement is incorrect. ....................................................................................................................................................................... .......................................................................................................................................................................</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“Glucose is stored in the body as glucagon” – Explain why this statement is incorrect. ....................................................................................................................................................................... .......................................................................................................................................................................</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“The body is always producing insulin and glucagon” – Explain why this statement is incorrect. ....................................................................................................................................................................... .......................................................................................................................................................................</a:t>
            </a:r>
          </a:p>
          <a:p>
            <a:pPr>
              <a:lnSpc>
                <a:spcPct val="150000"/>
              </a:lnSpc>
            </a:pPr>
            <a:r>
              <a:rPr lang="en-GB" sz="1200" dirty="0">
                <a:solidFill>
                  <a:schemeClr val="tx1"/>
                </a:solidFill>
              </a:rPr>
              <a:t>.......................................................................................................................................................................</a:t>
            </a:r>
          </a:p>
          <a:p>
            <a:r>
              <a:rPr lang="en-GB" sz="1200" b="1" dirty="0">
                <a:solidFill>
                  <a:schemeClr val="tx1"/>
                </a:solidFill>
              </a:rPr>
              <a:t>YOU DO: </a:t>
            </a:r>
            <a:r>
              <a:rPr lang="en-GB" sz="1200" dirty="0">
                <a:solidFill>
                  <a:schemeClr val="tx1"/>
                </a:solidFill>
              </a:rPr>
              <a:t>“Glucagon is produced when blood glucose concentration is too high” – Explain why this statement is incorrect.</a:t>
            </a:r>
          </a:p>
          <a:p>
            <a:pPr>
              <a:lnSpc>
                <a:spcPct val="150000"/>
              </a:lnSpc>
            </a:pPr>
            <a:r>
              <a:rPr lang="en-GB" sz="1200" dirty="0">
                <a:solidFill>
                  <a:schemeClr val="tx1"/>
                </a:solidFill>
              </a:rPr>
              <a:t>....................................................................................................................................................................... .......................................................................................................................................................................</a:t>
            </a:r>
          </a:p>
          <a:p>
            <a:pPr>
              <a:lnSpc>
                <a:spcPct val="150000"/>
              </a:lnSpc>
            </a:pPr>
            <a:r>
              <a:rPr lang="en-GB" sz="1200" dirty="0">
                <a:solidFill>
                  <a:schemeClr val="tx1"/>
                </a:solidFill>
              </a:rPr>
              <a:t>.......................................................................................................................................................................</a:t>
            </a:r>
          </a:p>
          <a:p>
            <a:endParaRPr lang="en-GB" sz="1200" b="1" dirty="0">
              <a:solidFill>
                <a:schemeClr val="tx1"/>
              </a:solidFill>
            </a:endParaRPr>
          </a:p>
        </p:txBody>
      </p:sp>
    </p:spTree>
    <p:extLst>
      <p:ext uri="{BB962C8B-B14F-4D97-AF65-F5344CB8AC3E}">
        <p14:creationId xmlns:p14="http://schemas.microsoft.com/office/powerpoint/2010/main" val="3601501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YOU DO</a:t>
            </a:r>
            <a:endParaRPr lang="en-GB" sz="1200" dirty="0">
              <a:solidFill>
                <a:schemeClr val="tx1"/>
              </a:solidFill>
            </a:endParaRPr>
          </a:p>
          <a:p>
            <a:pPr marL="228600" indent="-228600">
              <a:lnSpc>
                <a:spcPct val="150000"/>
              </a:lnSpc>
              <a:buFont typeface="+mj-lt"/>
              <a:buAutoNum type="arabicPeriod"/>
            </a:pPr>
            <a:r>
              <a:rPr lang="en-GB" sz="1200" dirty="0">
                <a:solidFill>
                  <a:schemeClr val="tx1"/>
                </a:solidFill>
              </a:rPr>
              <a:t>The pancreas is an organ in the endocrine system, but which other organ system? .................................................................................................................................................................</a:t>
            </a:r>
          </a:p>
          <a:p>
            <a:pPr marL="228600" indent="-228600">
              <a:lnSpc>
                <a:spcPct val="150000"/>
              </a:lnSpc>
              <a:buFont typeface="+mj-lt"/>
              <a:buAutoNum type="arabicPeriod"/>
            </a:pPr>
            <a:r>
              <a:rPr lang="en-GB" sz="1200" dirty="0">
                <a:solidFill>
                  <a:schemeClr val="tx1"/>
                </a:solidFill>
              </a:rPr>
              <a:t>The pancreas produces enzymes to help with digestion. Enzymes work on a “lock and key” model. Explain this model of enzyme activity. You may use a diagram to help you. ................................................................................................................................................................. ..................................................................................................................................................................................................................................................................................................................................</a:t>
            </a:r>
          </a:p>
          <a:p>
            <a:pPr marL="228600" indent="-228600">
              <a:lnSpc>
                <a:spcPct val="150000"/>
              </a:lnSpc>
              <a:buFont typeface="+mj-lt"/>
              <a:buAutoNum type="arabicPeriod"/>
            </a:pPr>
            <a:r>
              <a:rPr lang="en-GB" sz="1200" dirty="0">
                <a:solidFill>
                  <a:schemeClr val="tx1"/>
                </a:solidFill>
              </a:rPr>
              <a:t>If the conditions inside the body change, enzyme scan become denatured. What does this mean? ..................................................................................................................................................................................................................................................................................................................................</a:t>
            </a:r>
          </a:p>
          <a:p>
            <a:pPr marL="228600" indent="-228600">
              <a:lnSpc>
                <a:spcPct val="150000"/>
              </a:lnSpc>
              <a:buFont typeface="+mj-lt"/>
              <a:buAutoNum type="arabicPeriod"/>
            </a:pPr>
            <a:r>
              <a:rPr lang="en-GB" sz="1200" dirty="0">
                <a:solidFill>
                  <a:schemeClr val="tx1"/>
                </a:solidFill>
              </a:rPr>
              <a:t>It is essential to maintain blood glucose concentration to allow respiration to occur at an optimal rate. Write the word equation and balanced symbol equation for respiration. ................................................................................................................................................................. .................................................................................................................................................................</a:t>
            </a:r>
          </a:p>
          <a:p>
            <a:pPr marL="228600" indent="-228600">
              <a:lnSpc>
                <a:spcPct val="200000"/>
              </a:lnSpc>
              <a:buFont typeface="+mj-lt"/>
              <a:buAutoNum type="arabicPeriod"/>
            </a:pPr>
            <a:r>
              <a:rPr lang="en-GB" sz="1200" dirty="0">
                <a:solidFill>
                  <a:schemeClr val="tx1"/>
                </a:solidFill>
              </a:rPr>
              <a:t>Glucose is an example of which type of energy store? ..........................................................................</a:t>
            </a:r>
          </a:p>
          <a:p>
            <a:pPr marL="228600" indent="-228600">
              <a:lnSpc>
                <a:spcPct val="200000"/>
              </a:lnSpc>
              <a:buFont typeface="+mj-lt"/>
              <a:buAutoNum type="arabicPeriod"/>
            </a:pPr>
            <a:r>
              <a:rPr lang="en-GB" sz="1200" dirty="0">
                <a:solidFill>
                  <a:schemeClr val="tx1"/>
                </a:solidFill>
              </a:rPr>
              <a:t>If blood glucose concentration becomes too high, it can cause damage to nerves, blood vessels and organs.</a:t>
            </a:r>
          </a:p>
          <a:p>
            <a:pPr marL="685800" lvl="1" indent="-228600">
              <a:lnSpc>
                <a:spcPct val="150000"/>
              </a:lnSpc>
              <a:buFont typeface="+mj-lt"/>
              <a:buAutoNum type="alphaLcPeriod"/>
            </a:pPr>
            <a:r>
              <a:rPr lang="en-GB" sz="1200" dirty="0">
                <a:solidFill>
                  <a:schemeClr val="tx1"/>
                </a:solidFill>
              </a:rPr>
              <a:t>What does the “myelin sheath” do for a nerve cell? .................................................................. .....................................................................................................................................................</a:t>
            </a:r>
          </a:p>
          <a:p>
            <a:pPr marL="685800" lvl="1" indent="-228600">
              <a:lnSpc>
                <a:spcPct val="150000"/>
              </a:lnSpc>
              <a:buFont typeface="+mj-lt"/>
              <a:buAutoNum type="alphaLcPeriod"/>
            </a:pPr>
            <a:r>
              <a:rPr lang="en-GB" sz="1200" dirty="0">
                <a:solidFill>
                  <a:schemeClr val="tx1"/>
                </a:solidFill>
              </a:rPr>
              <a:t>What are the three types of blood vessel? ................................................................................. .....................................................................................................................................................</a:t>
            </a:r>
          </a:p>
          <a:p>
            <a:pPr marL="685800" lvl="1" indent="-228600">
              <a:lnSpc>
                <a:spcPct val="150000"/>
              </a:lnSpc>
              <a:buFont typeface="+mj-lt"/>
              <a:buAutoNum type="alphaLcPeriod"/>
            </a:pPr>
            <a:r>
              <a:rPr lang="en-GB" sz="1200" dirty="0">
                <a:solidFill>
                  <a:schemeClr val="tx1"/>
                </a:solidFill>
              </a:rPr>
              <a:t>What is an organ? .......................................................................................................................</a:t>
            </a:r>
          </a:p>
          <a:p>
            <a:pPr marL="228600" indent="-228600">
              <a:lnSpc>
                <a:spcPct val="200000"/>
              </a:lnSpc>
              <a:buFont typeface="+mj-lt"/>
              <a:buAutoNum type="arabicPeriod"/>
            </a:pPr>
            <a:r>
              <a:rPr lang="en-GB" sz="1200" dirty="0">
                <a:solidFill>
                  <a:schemeClr val="tx1"/>
                </a:solidFill>
              </a:rPr>
              <a:t>Insulin and glucagon are both hormones that travel in the blood. The blood is classed as a tissue.</a:t>
            </a:r>
          </a:p>
          <a:p>
            <a:pPr marL="685800" lvl="1" indent="-228600">
              <a:lnSpc>
                <a:spcPct val="200000"/>
              </a:lnSpc>
              <a:buFont typeface="+mj-lt"/>
              <a:buAutoNum type="alphaLcPeriod"/>
            </a:pPr>
            <a:r>
              <a:rPr lang="en-GB" sz="1200" dirty="0">
                <a:solidFill>
                  <a:schemeClr val="tx1"/>
                </a:solidFill>
              </a:rPr>
              <a:t>What is a tissue? ......................................................................................................................... .....................................................................................................................................................</a:t>
            </a:r>
          </a:p>
          <a:p>
            <a:pPr marL="685800" lvl="1" indent="-228600">
              <a:lnSpc>
                <a:spcPct val="200000"/>
              </a:lnSpc>
              <a:buFont typeface="+mj-lt"/>
              <a:buAutoNum type="alphaLcPeriod"/>
            </a:pPr>
            <a:r>
              <a:rPr lang="en-GB" sz="1200" dirty="0">
                <a:solidFill>
                  <a:schemeClr val="tx1"/>
                </a:solidFill>
              </a:rPr>
              <a:t>What are the four components of the blood? ............................................................................ .....................................................................................................................................................</a:t>
            </a:r>
          </a:p>
          <a:p>
            <a:pPr marL="228600" indent="-228600">
              <a:lnSpc>
                <a:spcPct val="150000"/>
              </a:lnSpc>
              <a:buFont typeface="+mj-lt"/>
              <a:buAutoNum type="arabicPeriod"/>
            </a:pPr>
            <a:endParaRPr lang="en-GB" sz="16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p:txBody>
      </p:sp>
    </p:spTree>
    <p:extLst>
      <p:ext uri="{BB962C8B-B14F-4D97-AF65-F5344CB8AC3E}">
        <p14:creationId xmlns:p14="http://schemas.microsoft.com/office/powerpoint/2010/main" val="145315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Continued - YOU DO</a:t>
            </a:r>
            <a:endParaRPr lang="en-GB" sz="1200" dirty="0">
              <a:solidFill>
                <a:schemeClr val="tx1"/>
              </a:solidFill>
            </a:endParaRPr>
          </a:p>
          <a:p>
            <a:pPr marL="228600" indent="-228600">
              <a:lnSpc>
                <a:spcPct val="150000"/>
              </a:lnSpc>
              <a:buFont typeface="+mj-lt"/>
              <a:buAutoNum type="arabicPeriod" startAt="8"/>
            </a:pPr>
            <a:r>
              <a:rPr lang="en-GB" sz="1200" dirty="0">
                <a:solidFill>
                  <a:schemeClr val="tx1"/>
                </a:solidFill>
              </a:rPr>
              <a:t>The blood is a liquid substance. Draw a particle diagram of the particles in a liquid.</a:t>
            </a:r>
          </a:p>
          <a:p>
            <a:pPr marL="228600" indent="-228600">
              <a:lnSpc>
                <a:spcPct val="150000"/>
              </a:lnSpc>
              <a:buFont typeface="+mj-lt"/>
              <a:buAutoNum type="arabicPeriod" startAt="8"/>
            </a:pPr>
            <a:endParaRPr lang="en-GB" sz="1200" dirty="0">
              <a:solidFill>
                <a:schemeClr val="tx1"/>
              </a:solidFill>
            </a:endParaRPr>
          </a:p>
          <a:p>
            <a:pPr marL="228600" indent="-228600">
              <a:lnSpc>
                <a:spcPct val="150000"/>
              </a:lnSpc>
              <a:buFont typeface="+mj-lt"/>
              <a:buAutoNum type="arabicPeriod" startAt="8"/>
            </a:pPr>
            <a:endParaRPr lang="en-GB" sz="1200" dirty="0">
              <a:solidFill>
                <a:schemeClr val="tx1"/>
              </a:solidFill>
            </a:endParaRPr>
          </a:p>
          <a:p>
            <a:pPr marL="228600" indent="-228600">
              <a:lnSpc>
                <a:spcPct val="150000"/>
              </a:lnSpc>
              <a:buFont typeface="+mj-lt"/>
              <a:buAutoNum type="arabicPeriod" startAt="8"/>
            </a:pPr>
            <a:endParaRPr lang="en-GB" sz="1200" dirty="0">
              <a:solidFill>
                <a:schemeClr val="tx1"/>
              </a:solidFill>
            </a:endParaRPr>
          </a:p>
          <a:p>
            <a:pPr marL="228600" indent="-228600">
              <a:lnSpc>
                <a:spcPct val="150000"/>
              </a:lnSpc>
              <a:buFont typeface="+mj-lt"/>
              <a:buAutoNum type="arabicPeriod" startAt="8"/>
            </a:pPr>
            <a:endParaRPr lang="en-GB" sz="1200" dirty="0">
              <a:solidFill>
                <a:schemeClr val="tx1"/>
              </a:solidFill>
            </a:endParaRPr>
          </a:p>
          <a:p>
            <a:pPr marL="228600" indent="-228600">
              <a:lnSpc>
                <a:spcPct val="150000"/>
              </a:lnSpc>
              <a:buFont typeface="+mj-lt"/>
              <a:buAutoNum type="arabicPeriod" startAt="8"/>
            </a:pPr>
            <a:endParaRPr lang="en-GB" sz="1200" dirty="0">
              <a:solidFill>
                <a:schemeClr val="tx1"/>
              </a:solidFill>
            </a:endParaRPr>
          </a:p>
          <a:p>
            <a:pPr marL="228600" indent="-228600">
              <a:lnSpc>
                <a:spcPct val="150000"/>
              </a:lnSpc>
              <a:buFont typeface="+mj-lt"/>
              <a:buAutoNum type="arabicPeriod" startAt="8"/>
            </a:pPr>
            <a:endParaRPr lang="en-GB" sz="1200" dirty="0">
              <a:solidFill>
                <a:schemeClr val="tx1"/>
              </a:solidFill>
            </a:endParaRPr>
          </a:p>
          <a:p>
            <a:pPr marL="228600" indent="-228600">
              <a:lnSpc>
                <a:spcPct val="150000"/>
              </a:lnSpc>
              <a:buFont typeface="+mj-lt"/>
              <a:buAutoNum type="arabicPeriod" startAt="8"/>
            </a:pPr>
            <a:r>
              <a:rPr lang="en-GB" sz="1200" dirty="0">
                <a:solidFill>
                  <a:schemeClr val="tx1"/>
                </a:solidFill>
              </a:rPr>
              <a:t>Describe, using your diagram, the arrangement and movement of particles in a liquid. ..................................................................................................................................................................................................................................................................................................................................</a:t>
            </a:r>
          </a:p>
          <a:p>
            <a:pPr marL="228600" indent="-228600">
              <a:lnSpc>
                <a:spcPct val="150000"/>
              </a:lnSpc>
              <a:buFont typeface="+mj-lt"/>
              <a:buAutoNum type="arabicPeriod" startAt="8"/>
            </a:pPr>
            <a:r>
              <a:rPr lang="en-GB" sz="1200" dirty="0">
                <a:solidFill>
                  <a:schemeClr val="tx1"/>
                </a:solidFill>
              </a:rPr>
              <a:t>The formula for the hormone insulin is: </a:t>
            </a:r>
            <a:r>
              <a:rPr lang="en-GB" sz="1600" dirty="0">
                <a:solidFill>
                  <a:schemeClr val="tx1"/>
                </a:solidFill>
              </a:rPr>
              <a:t>C</a:t>
            </a:r>
            <a:r>
              <a:rPr lang="en-GB" sz="1600" baseline="-25000" dirty="0">
                <a:solidFill>
                  <a:schemeClr val="tx1"/>
                </a:solidFill>
              </a:rPr>
              <a:t>257</a:t>
            </a:r>
            <a:r>
              <a:rPr lang="en-GB" sz="1600" dirty="0">
                <a:solidFill>
                  <a:schemeClr val="tx1"/>
                </a:solidFill>
              </a:rPr>
              <a:t>H</a:t>
            </a:r>
            <a:r>
              <a:rPr lang="en-GB" sz="1600" baseline="-25000" dirty="0">
                <a:solidFill>
                  <a:schemeClr val="tx1"/>
                </a:solidFill>
              </a:rPr>
              <a:t>383</a:t>
            </a:r>
            <a:r>
              <a:rPr lang="en-GB" sz="1600" dirty="0">
                <a:solidFill>
                  <a:schemeClr val="tx1"/>
                </a:solidFill>
              </a:rPr>
              <a:t>N</a:t>
            </a:r>
            <a:r>
              <a:rPr lang="en-GB" sz="1600" baseline="-25000" dirty="0">
                <a:solidFill>
                  <a:schemeClr val="tx1"/>
                </a:solidFill>
              </a:rPr>
              <a:t>65</a:t>
            </a:r>
            <a:r>
              <a:rPr lang="en-GB" sz="1600" dirty="0">
                <a:solidFill>
                  <a:schemeClr val="tx1"/>
                </a:solidFill>
              </a:rPr>
              <a:t>O</a:t>
            </a:r>
            <a:r>
              <a:rPr lang="en-GB" sz="1600" baseline="-25000" dirty="0">
                <a:solidFill>
                  <a:schemeClr val="tx1"/>
                </a:solidFill>
              </a:rPr>
              <a:t>77</a:t>
            </a:r>
            <a:r>
              <a:rPr lang="en-GB" sz="1600" dirty="0">
                <a:solidFill>
                  <a:schemeClr val="tx1"/>
                </a:solidFill>
              </a:rPr>
              <a:t>S</a:t>
            </a:r>
            <a:r>
              <a:rPr lang="en-GB" sz="1600" baseline="-25000" dirty="0">
                <a:solidFill>
                  <a:schemeClr val="tx1"/>
                </a:solidFill>
              </a:rPr>
              <a:t>6</a:t>
            </a:r>
            <a:r>
              <a:rPr lang="en-GB" sz="1200" dirty="0">
                <a:solidFill>
                  <a:schemeClr val="tx1"/>
                </a:solidFill>
              </a:rPr>
              <a:t>. What does this formula tell you about what insulin is made of? ............................................................................................................... ..................................................................................................................................................................................................................................................................................................................................</a:t>
            </a:r>
          </a:p>
          <a:p>
            <a:pPr marL="228600" indent="-228600">
              <a:lnSpc>
                <a:spcPct val="150000"/>
              </a:lnSpc>
              <a:buFont typeface="+mj-lt"/>
              <a:buAutoNum type="arabicPeriod" startAt="8"/>
            </a:pPr>
            <a:r>
              <a:rPr lang="en-GB" sz="1200" dirty="0">
                <a:solidFill>
                  <a:schemeClr val="tx1"/>
                </a:solidFill>
              </a:rPr>
              <a:t>Glucose has the formula: </a:t>
            </a:r>
            <a:r>
              <a:rPr lang="en-GB" sz="1600" dirty="0">
                <a:solidFill>
                  <a:schemeClr val="tx1"/>
                </a:solidFill>
              </a:rPr>
              <a:t>C</a:t>
            </a:r>
            <a:r>
              <a:rPr lang="en-GB" sz="1600" baseline="-25000" dirty="0">
                <a:solidFill>
                  <a:schemeClr val="tx1"/>
                </a:solidFill>
              </a:rPr>
              <a:t>6</a:t>
            </a:r>
            <a:r>
              <a:rPr lang="en-GB" sz="1600" dirty="0">
                <a:solidFill>
                  <a:schemeClr val="tx1"/>
                </a:solidFill>
              </a:rPr>
              <a:t>H</a:t>
            </a:r>
            <a:r>
              <a:rPr lang="en-GB" sz="1600" baseline="-25000" dirty="0">
                <a:solidFill>
                  <a:schemeClr val="tx1"/>
                </a:solidFill>
              </a:rPr>
              <a:t>12</a:t>
            </a:r>
            <a:r>
              <a:rPr lang="en-GB" sz="1600" dirty="0">
                <a:solidFill>
                  <a:schemeClr val="tx1"/>
                </a:solidFill>
              </a:rPr>
              <a:t>O</a:t>
            </a:r>
            <a:r>
              <a:rPr lang="en-GB" sz="1600" baseline="-25000" dirty="0">
                <a:solidFill>
                  <a:schemeClr val="tx1"/>
                </a:solidFill>
              </a:rPr>
              <a:t>6</a:t>
            </a:r>
            <a:r>
              <a:rPr lang="en-GB" sz="1200" dirty="0">
                <a:solidFill>
                  <a:schemeClr val="tx1"/>
                </a:solidFill>
              </a:rPr>
              <a:t>. Calculate the relative molecular mass (M</a:t>
            </a:r>
            <a:r>
              <a:rPr lang="en-GB" sz="1200" baseline="-25000" dirty="0">
                <a:solidFill>
                  <a:schemeClr val="tx1"/>
                </a:solidFill>
              </a:rPr>
              <a:t>r</a:t>
            </a:r>
            <a:r>
              <a:rPr lang="en-GB" sz="1200" dirty="0">
                <a:solidFill>
                  <a:schemeClr val="tx1"/>
                </a:solidFill>
              </a:rPr>
              <a:t>) for glucose, in g/mol.</a:t>
            </a:r>
          </a:p>
          <a:p>
            <a:pPr lvl="1">
              <a:lnSpc>
                <a:spcPct val="150000"/>
              </a:lnSpc>
            </a:pPr>
            <a:r>
              <a:rPr lang="en-GB" sz="1200" dirty="0">
                <a:solidFill>
                  <a:schemeClr val="tx1"/>
                </a:solidFill>
              </a:rPr>
              <a:t>Relative atomic mass: Carbon = 12  ;  Hydrogen = 1  ;  Oxygen = 16</a:t>
            </a:r>
          </a:p>
          <a:p>
            <a:pPr lvl="1">
              <a:lnSpc>
                <a:spcPct val="150000"/>
              </a:lnSpc>
            </a:pPr>
            <a:r>
              <a:rPr lang="en-GB" sz="1200" dirty="0">
                <a:solidFill>
                  <a:schemeClr val="tx1"/>
                </a:solidFill>
              </a:rPr>
              <a:t>.................................................................................................................................................................................................................................................................................................................................................................................................................................................................................</a:t>
            </a:r>
          </a:p>
          <a:p>
            <a:pPr>
              <a:lnSpc>
                <a:spcPct val="150000"/>
              </a:lnSpc>
            </a:pPr>
            <a:endParaRPr lang="en-GB" sz="1200" dirty="0">
              <a:solidFill>
                <a:schemeClr val="tx1"/>
              </a:solidFill>
            </a:endParaRPr>
          </a:p>
        </p:txBody>
      </p:sp>
      <p:sp>
        <p:nvSpPr>
          <p:cNvPr id="2" name="Rectangle 1">
            <a:extLst>
              <a:ext uri="{FF2B5EF4-FFF2-40B4-BE49-F238E27FC236}">
                <a16:creationId xmlns:a16="http://schemas.microsoft.com/office/drawing/2014/main" id="{8A355220-39E8-8CFF-4EE0-6B35D936132C}"/>
              </a:ext>
            </a:extLst>
          </p:cNvPr>
          <p:cNvSpPr/>
          <p:nvPr/>
        </p:nvSpPr>
        <p:spPr>
          <a:xfrm>
            <a:off x="2432050" y="838200"/>
            <a:ext cx="1993900" cy="1562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1718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1 - YOU DO</a:t>
            </a:r>
          </a:p>
          <a:p>
            <a:pPr marL="95250" marR="28575">
              <a:lnSpc>
                <a:spcPct val="150000"/>
              </a:lnSpc>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Q1. </a:t>
            </a:r>
            <a:r>
              <a:rPr lang="en-GB" sz="1200" dirty="0">
                <a:solidFill>
                  <a:schemeClr val="tx1"/>
                </a:solidFill>
                <a:effectLst/>
                <a:ea typeface="Times New Roman" panose="02020603050405020304" pitchFamily="18" charset="0"/>
                <a:cs typeface="Calibri" panose="020F0502020204030204" pitchFamily="34" charset="0"/>
              </a:rPr>
              <a:t>The endocrine system is made up of glands which secrete hormones. </a:t>
            </a:r>
            <a:r>
              <a:rPr lang="en-GB" sz="1200" b="1" dirty="0">
                <a:solidFill>
                  <a:schemeClr val="tx1"/>
                </a:solidFill>
                <a:effectLst/>
                <a:ea typeface="Times New Roman" panose="02020603050405020304" pitchFamily="18" charset="0"/>
                <a:cs typeface="Calibri" panose="020F0502020204030204" pitchFamily="34" charset="0"/>
              </a:rPr>
              <a:t>Figure 1</a:t>
            </a:r>
            <a:r>
              <a:rPr lang="en-GB" sz="1200" dirty="0">
                <a:solidFill>
                  <a:schemeClr val="tx1"/>
                </a:solidFill>
                <a:effectLst/>
                <a:ea typeface="Times New Roman" panose="02020603050405020304" pitchFamily="18" charset="0"/>
                <a:cs typeface="Calibri" panose="020F0502020204030204" pitchFamily="34" charset="0"/>
              </a:rPr>
              <a:t> shows the position of endocrine glands in the human body.</a:t>
            </a:r>
          </a:p>
          <a:p>
            <a:pPr>
              <a:lnSpc>
                <a:spcPct val="150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(a)  Which letter shows the pancreas? 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Calibri" panose="020F0502020204030204" pitchFamily="34" charset="0"/>
              </a:rPr>
              <a:t>)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box.</a:t>
            </a:r>
          </a:p>
          <a:p>
            <a:pPr algn="r">
              <a:lnSpc>
                <a:spcPct val="150000"/>
              </a:lnSpc>
              <a:spcBef>
                <a:spcPts val="1200"/>
              </a:spcBef>
              <a:spcAft>
                <a:spcPts val="800"/>
              </a:spcAft>
            </a:pPr>
            <a:r>
              <a:rPr lang="en-GB" sz="1200" b="1" dirty="0">
                <a:solidFill>
                  <a:schemeClr val="tx1"/>
                </a:solidFill>
                <a:ea typeface="Times New Roman" panose="02020603050405020304" pitchFamily="18" charset="0"/>
                <a:cs typeface="Calibri" panose="020F0502020204030204" pitchFamily="34" charset="0"/>
              </a:rPr>
              <a:t>(1)</a:t>
            </a:r>
            <a:endParaRPr lang="en-GB" sz="1200" b="1"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(c)  Hormones travel from the gland where they are made to the target organ where they have an effect. How do hormones travel from the gland to the target organ?</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When blood glucose concentration becomes too high, hormone </a:t>
            </a:r>
            <a:r>
              <a:rPr lang="en-GB" sz="1200" b="1" dirty="0">
                <a:solidFill>
                  <a:schemeClr val="tx1"/>
                </a:solidFill>
                <a:effectLst/>
                <a:ea typeface="Times New Roman" panose="02020603050405020304" pitchFamily="18" charset="0"/>
                <a:cs typeface="Calibri" panose="020F0502020204030204" pitchFamily="34" charset="0"/>
              </a:rPr>
              <a:t>X</a:t>
            </a:r>
            <a:r>
              <a:rPr lang="en-GB" sz="1200" dirty="0">
                <a:solidFill>
                  <a:schemeClr val="tx1"/>
                </a:solidFill>
                <a:effectLst/>
                <a:ea typeface="Times New Roman" panose="02020603050405020304" pitchFamily="18" charset="0"/>
                <a:cs typeface="Calibri" panose="020F0502020204030204" pitchFamily="34" charset="0"/>
              </a:rPr>
              <a:t> from the pancreas causes a decrease in the glucose concentration.</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(d)  Name hormone </a:t>
            </a:r>
            <a:r>
              <a:rPr lang="en-GB" sz="1200" b="1" dirty="0">
                <a:solidFill>
                  <a:schemeClr val="tx1"/>
                </a:solidFill>
                <a:effectLst/>
                <a:ea typeface="Times New Roman" panose="02020603050405020304" pitchFamily="18" charset="0"/>
                <a:cs typeface="Calibri" panose="020F0502020204030204" pitchFamily="34" charset="0"/>
              </a:rPr>
              <a:t>X</a:t>
            </a:r>
            <a:r>
              <a:rPr lang="en-GB" sz="1200" dirty="0">
                <a:solidFill>
                  <a:schemeClr val="tx1"/>
                </a:solidFill>
                <a:effectLst/>
                <a:ea typeface="Times New Roman" panose="02020603050405020304" pitchFamily="18" charset="0"/>
                <a:cs typeface="Calibri" panose="020F0502020204030204" pitchFamily="34"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1026" name="Picture 2">
            <a:extLst>
              <a:ext uri="{FF2B5EF4-FFF2-40B4-BE49-F238E27FC236}">
                <a16:creationId xmlns:a16="http://schemas.microsoft.com/office/drawing/2014/main" id="{7C21B401-7221-EF84-10EA-FE1D1FC1C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763" y="1211263"/>
            <a:ext cx="1671638" cy="229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018AE86-5917-AFF0-EC0E-9ADD8431E4DC}"/>
              </a:ext>
            </a:extLst>
          </p:cNvPr>
          <p:cNvPicPr>
            <a:picLocks noChangeAspect="1"/>
          </p:cNvPicPr>
          <p:nvPr/>
        </p:nvPicPr>
        <p:blipFill>
          <a:blip r:embed="rId3"/>
          <a:stretch>
            <a:fillRect/>
          </a:stretch>
        </p:blipFill>
        <p:spPr>
          <a:xfrm>
            <a:off x="1167302" y="3981430"/>
            <a:ext cx="4523395" cy="682217"/>
          </a:xfrm>
          <a:prstGeom prst="rect">
            <a:avLst/>
          </a:prstGeom>
        </p:spPr>
      </p:pic>
    </p:spTree>
    <p:extLst>
      <p:ext uri="{BB962C8B-B14F-4D97-AF65-F5344CB8AC3E}">
        <p14:creationId xmlns:p14="http://schemas.microsoft.com/office/powerpoint/2010/main" val="457530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(e)  In what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ways does hormone </a:t>
            </a:r>
            <a:r>
              <a:rPr lang="en-GB" sz="1200" b="1" dirty="0">
                <a:solidFill>
                  <a:schemeClr val="tx1"/>
                </a:solidFill>
                <a:effectLst/>
                <a:ea typeface="Times New Roman" panose="02020603050405020304" pitchFamily="18" charset="0"/>
                <a:cs typeface="Calibri" panose="020F0502020204030204" pitchFamily="34" charset="0"/>
              </a:rPr>
              <a:t>X</a:t>
            </a:r>
            <a:r>
              <a:rPr lang="en-GB" sz="1200" dirty="0">
                <a:solidFill>
                  <a:schemeClr val="tx1"/>
                </a:solidFill>
                <a:effectLst/>
                <a:ea typeface="Times New Roman" panose="02020603050405020304" pitchFamily="18" charset="0"/>
                <a:cs typeface="Calibri" panose="020F0502020204030204" pitchFamily="34" charset="0"/>
              </a:rPr>
              <a:t> cause a decrease in blood glucose concentration? 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Calibri" panose="020F0502020204030204" pitchFamily="34" charset="0"/>
              </a:rPr>
              <a:t>)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boxes.</a:t>
            </a:r>
          </a:p>
          <a:p>
            <a:pPr>
              <a:lnSpc>
                <a:spcPct val="150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gn="r">
              <a:spcBef>
                <a:spcPts val="12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Calibri" panose="020F0502020204030204" pitchFamily="34" charset="0"/>
            </a:endParaRPr>
          </a:p>
          <a:p>
            <a:pPr>
              <a:spcBef>
                <a:spcPts val="12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2</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shows the blood glucose concentration in a woman.</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Bef>
                <a:spcPts val="12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2</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b="1"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pic>
        <p:nvPicPr>
          <p:cNvPr id="2056" name="Picture 8">
            <a:extLst>
              <a:ext uri="{FF2B5EF4-FFF2-40B4-BE49-F238E27FC236}">
                <a16:creationId xmlns:a16="http://schemas.microsoft.com/office/drawing/2014/main" id="{8DA988C1-C374-77AA-8DD1-FAEBF1158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390" y="4704080"/>
            <a:ext cx="3655219" cy="412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8">
            <a:extLst>
              <a:ext uri="{FF2B5EF4-FFF2-40B4-BE49-F238E27FC236}">
                <a16:creationId xmlns:a16="http://schemas.microsoft.com/office/drawing/2014/main" id="{80AFE5CD-AA06-98EE-FC20-F0A8237525A6}"/>
              </a:ext>
            </a:extLst>
          </p:cNvPr>
          <p:cNvGraphicFramePr>
            <a:graphicFrameLocks noGrp="1"/>
          </p:cNvGraphicFramePr>
          <p:nvPr/>
        </p:nvGraphicFramePr>
        <p:xfrm>
          <a:off x="393700" y="1282700"/>
          <a:ext cx="4572000" cy="2329180"/>
        </p:xfrm>
        <a:graphic>
          <a:graphicData uri="http://schemas.openxmlformats.org/drawingml/2006/table">
            <a:tbl>
              <a:tblPr firstRow="1" bandRow="1">
                <a:tableStyleId>{5940675A-B579-460E-94D1-54222C63F5DA}</a:tableStyleId>
              </a:tblPr>
              <a:tblGrid>
                <a:gridCol w="3937000">
                  <a:extLst>
                    <a:ext uri="{9D8B030D-6E8A-4147-A177-3AD203B41FA5}">
                      <a16:colId xmlns:a16="http://schemas.microsoft.com/office/drawing/2014/main" val="1406331504"/>
                    </a:ext>
                  </a:extLst>
                </a:gridCol>
                <a:gridCol w="635000">
                  <a:extLst>
                    <a:ext uri="{9D8B030D-6E8A-4147-A177-3AD203B41FA5}">
                      <a16:colId xmlns:a16="http://schemas.microsoft.com/office/drawing/2014/main" val="2053647429"/>
                    </a:ext>
                  </a:extLst>
                </a:gridCol>
              </a:tblGrid>
              <a:tr h="370840">
                <a:tc>
                  <a:txBody>
                    <a:bodyPr/>
                    <a:lstStyle/>
                    <a:p>
                      <a:r>
                        <a:rPr lang="en-GB" sz="1200" dirty="0"/>
                        <a:t>Glucose is broken down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997039"/>
                  </a:ext>
                </a:extLst>
              </a:tr>
              <a:tr h="124460">
                <a:tc>
                  <a:txBody>
                    <a:bodyPr/>
                    <a:lstStyle/>
                    <a:p>
                      <a:endParaRPr lang="en-GB"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9186729"/>
                  </a:ext>
                </a:extLst>
              </a:tr>
              <a:tr h="370840">
                <a:tc>
                  <a:txBody>
                    <a:bodyPr/>
                    <a:lstStyle/>
                    <a:p>
                      <a:r>
                        <a:rPr lang="en-GB" sz="1200" dirty="0"/>
                        <a:t>Glucose is converted into glycogen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867549"/>
                  </a:ext>
                </a:extLst>
              </a:tr>
              <a:tr h="0">
                <a:tc>
                  <a:txBody>
                    <a:bodyPr/>
                    <a:lstStyle/>
                    <a:p>
                      <a:endParaRPr lang="en-GB"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4586964"/>
                  </a:ext>
                </a:extLst>
              </a:tr>
              <a:tr h="370840">
                <a:tc>
                  <a:txBody>
                    <a:bodyPr/>
                    <a:lstStyle/>
                    <a:p>
                      <a:r>
                        <a:rPr lang="en-GB" sz="1200" dirty="0"/>
                        <a:t>Glucose is excreted by the kidneys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7985887"/>
                  </a:ext>
                </a:extLst>
              </a:tr>
              <a:tr h="0">
                <a:tc>
                  <a:txBody>
                    <a:bodyPr/>
                    <a:lstStyle/>
                    <a:p>
                      <a:endParaRPr lang="en-GB"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400431"/>
                  </a:ext>
                </a:extLst>
              </a:tr>
              <a:tr h="370840">
                <a:tc>
                  <a:txBody>
                    <a:bodyPr/>
                    <a:lstStyle/>
                    <a:p>
                      <a:r>
                        <a:rPr lang="en-GB" sz="1200" dirty="0"/>
                        <a:t>Glucose moves from the blood into the cells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323422"/>
                  </a:ext>
                </a:extLst>
              </a:tr>
              <a:tr h="0">
                <a:tc>
                  <a:txBody>
                    <a:bodyPr/>
                    <a:lstStyle/>
                    <a:p>
                      <a:endParaRPr lang="en-GB"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425503"/>
                  </a:ext>
                </a:extLst>
              </a:tr>
              <a:tr h="370840">
                <a:tc>
                  <a:txBody>
                    <a:bodyPr/>
                    <a:lstStyle/>
                    <a:p>
                      <a:r>
                        <a:rPr lang="en-GB" sz="1200" dirty="0"/>
                        <a:t>Glucose moves into the small intestine</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1837837"/>
                  </a:ext>
                </a:extLst>
              </a:tr>
            </a:tbl>
          </a:graphicData>
        </a:graphic>
      </p:graphicFrame>
    </p:spTree>
    <p:extLst>
      <p:ext uri="{BB962C8B-B14F-4D97-AF65-F5344CB8AC3E}">
        <p14:creationId xmlns:p14="http://schemas.microsoft.com/office/powerpoint/2010/main" val="2154752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(f)  Suggest what time of day the woman ate her breakfast of sugar-coated cereal.</a:t>
            </a:r>
            <a:endParaRPr lang="en-GB" sz="1200" dirty="0">
              <a:solidFill>
                <a:schemeClr val="tx1"/>
              </a:solidFill>
              <a:effectLst/>
              <a:ea typeface="Times New Roman" panose="02020603050405020304" pitchFamily="18" charset="0"/>
              <a:cs typeface="Times New Roman" panose="02020603050405020304" pitchFamily="18" charset="0"/>
            </a:endParaRPr>
          </a:p>
          <a:p>
            <a:pPr algn="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Time of day = …………………………………</a:t>
            </a:r>
            <a:endParaRPr lang="en-GB" sz="1200" dirty="0">
              <a:solidFill>
                <a:schemeClr val="tx1"/>
              </a:solidFill>
              <a:effectLst/>
              <a:ea typeface="Times New Roman" panose="02020603050405020304" pitchFamily="18" charset="0"/>
              <a:cs typeface="Times New Roman" panose="02020603050405020304" pitchFamily="18" charset="0"/>
            </a:endParaRPr>
          </a:p>
          <a:p>
            <a:pPr algn="r">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The man in </a:t>
            </a:r>
            <a:r>
              <a:rPr lang="en-GB" sz="1200" b="1" dirty="0">
                <a:solidFill>
                  <a:schemeClr val="tx1"/>
                </a:solidFill>
                <a:effectLst/>
                <a:ea typeface="Times New Roman" panose="02020603050405020304" pitchFamily="18" charset="0"/>
                <a:cs typeface="Calibri" panose="020F0502020204030204" pitchFamily="34" charset="0"/>
              </a:rPr>
              <a:t>Figure 2</a:t>
            </a:r>
            <a:r>
              <a:rPr lang="en-GB" sz="1200" dirty="0">
                <a:solidFill>
                  <a:schemeClr val="tx1"/>
                </a:solidFill>
                <a:effectLst/>
                <a:ea typeface="Times New Roman" panose="02020603050405020304" pitchFamily="18" charset="0"/>
                <a:cs typeface="Calibri" panose="020F0502020204030204" pitchFamily="34" charset="0"/>
              </a:rPr>
              <a:t> has Type 2 diabetes but he has </a:t>
            </a:r>
            <a:r>
              <a:rPr lang="en-GB" sz="1200" b="1" dirty="0">
                <a:solidFill>
                  <a:schemeClr val="tx1"/>
                </a:solidFill>
                <a:effectLst/>
                <a:ea typeface="Times New Roman" panose="02020603050405020304" pitchFamily="18" charset="0"/>
                <a:cs typeface="Calibri" panose="020F0502020204030204" pitchFamily="34" charset="0"/>
              </a:rPr>
              <a:t>not</a:t>
            </a:r>
            <a:r>
              <a:rPr lang="en-GB" sz="1200" dirty="0">
                <a:solidFill>
                  <a:schemeClr val="tx1"/>
                </a:solidFill>
                <a:effectLst/>
                <a:ea typeface="Times New Roman" panose="02020603050405020304" pitchFamily="18" charset="0"/>
                <a:cs typeface="Calibri" panose="020F0502020204030204" pitchFamily="34" charset="0"/>
              </a:rPr>
              <a:t> been treated.</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(g)  The man ate:</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45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•   the same type and amount of breakfast cereal as the woman</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45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•   at the same time as the woman.</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8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Suggest what his blood glucose concentration would be at 9:00</a:t>
            </a:r>
            <a:endParaRPr lang="en-GB" sz="1200" dirty="0">
              <a:solidFill>
                <a:schemeClr val="tx1"/>
              </a:solidFill>
              <a:effectLst/>
              <a:ea typeface="Times New Roman" panose="02020603050405020304" pitchFamily="18" charset="0"/>
              <a:cs typeface="Times New Roman" panose="02020603050405020304" pitchFamily="18" charset="0"/>
            </a:endParaRPr>
          </a:p>
          <a:p>
            <a:pPr algn="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Blood glucose concentration = ……………………………… mmol/dm</a:t>
            </a:r>
            <a:r>
              <a:rPr lang="en-GB" sz="1200" baseline="30000" dirty="0">
                <a:solidFill>
                  <a:schemeClr val="tx1"/>
                </a:solidFill>
                <a:effectLst/>
                <a:ea typeface="Times New Roman" panose="02020603050405020304" pitchFamily="18" charset="0"/>
                <a:cs typeface="Calibri" panose="020F0502020204030204" pitchFamily="34" charset="0"/>
              </a:rPr>
              <a:t>3</a:t>
            </a:r>
            <a:endParaRPr lang="en-GB" sz="1200" dirty="0">
              <a:solidFill>
                <a:schemeClr val="tx1"/>
              </a:solidFill>
              <a:effectLst/>
              <a:ea typeface="Times New Roman" panose="02020603050405020304" pitchFamily="18" charset="0"/>
              <a:cs typeface="Times New Roman" panose="02020603050405020304" pitchFamily="18" charset="0"/>
            </a:endParaRPr>
          </a:p>
          <a:p>
            <a:pPr algn="r">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(h)  The man:</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45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•   is an obese office worker</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45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•   does not exercise</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45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•   eats sugary snacks at his desk.</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8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Give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lifestyle changes a doctor might recommend to the man to help him control his diabetes.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20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1  ……………………………………………………………………………………………………………………………………………………………. …………………………………………………………………………………………………………………………………………………………………</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20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2   …………………………………………………………………………………………………………………………………………………………… …………………………………………………………………………………………………………………………………………………………………</a:t>
            </a: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spTree>
    <p:extLst>
      <p:ext uri="{BB962C8B-B14F-4D97-AF65-F5344CB8AC3E}">
        <p14:creationId xmlns:p14="http://schemas.microsoft.com/office/powerpoint/2010/main" val="4952571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2 - YOU DO</a:t>
            </a:r>
          </a:p>
          <a:p>
            <a:pPr>
              <a:lnSpc>
                <a:spcPct val="150000"/>
              </a:lnSpc>
            </a:pPr>
            <a:r>
              <a:rPr lang="en-GB" sz="1200" b="1" dirty="0">
                <a:solidFill>
                  <a:schemeClr val="tx1"/>
                </a:solidFill>
                <a:effectLst/>
                <a:ea typeface="Times New Roman" panose="02020603050405020304" pitchFamily="18" charset="0"/>
                <a:cs typeface="Calibri" panose="020F0502020204030204" pitchFamily="34" charset="0"/>
              </a:rPr>
              <a:t>Q1. </a:t>
            </a:r>
            <a:r>
              <a:rPr lang="en-GB" sz="1200" dirty="0">
                <a:solidFill>
                  <a:schemeClr val="tx1"/>
                </a:solidFill>
                <a:effectLst/>
                <a:ea typeface="Times New Roman" panose="02020603050405020304" pitchFamily="18" charset="0"/>
                <a:cs typeface="Calibri" panose="020F0502020204030204" pitchFamily="34" charset="0"/>
              </a:rPr>
              <a:t>The graph shows the concentration of glucose in the blood of two people. Person </a:t>
            </a:r>
            <a:r>
              <a:rPr lang="en-GB" sz="1200" b="1" dirty="0">
                <a:solidFill>
                  <a:schemeClr val="tx1"/>
                </a:solidFill>
                <a:effectLst/>
                <a:ea typeface="Times New Roman" panose="02020603050405020304" pitchFamily="18" charset="0"/>
                <a:cs typeface="Calibri" panose="020F0502020204030204" pitchFamily="34" charset="0"/>
              </a:rPr>
              <a:t>A </a:t>
            </a:r>
            <a:r>
              <a:rPr lang="en-GB" sz="1200" dirty="0">
                <a:solidFill>
                  <a:schemeClr val="tx1"/>
                </a:solidFill>
                <a:effectLst/>
                <a:ea typeface="Times New Roman" panose="02020603050405020304" pitchFamily="18" charset="0"/>
                <a:cs typeface="Calibri" panose="020F0502020204030204" pitchFamily="34" charset="0"/>
              </a:rPr>
              <a:t>is a non-diabetic. Person </a:t>
            </a:r>
            <a:r>
              <a:rPr lang="en-GB" sz="1200" b="1" dirty="0">
                <a:solidFill>
                  <a:schemeClr val="tx1"/>
                </a:solidFill>
                <a:effectLst/>
                <a:ea typeface="Times New Roman" panose="02020603050405020304" pitchFamily="18" charset="0"/>
                <a:cs typeface="Calibri" panose="020F0502020204030204" pitchFamily="34" charset="0"/>
              </a:rPr>
              <a:t>B </a:t>
            </a:r>
            <a:r>
              <a:rPr lang="en-GB" sz="1200" dirty="0">
                <a:solidFill>
                  <a:schemeClr val="tx1"/>
                </a:solidFill>
                <a:effectLst/>
                <a:ea typeface="Times New Roman" panose="02020603050405020304" pitchFamily="18" charset="0"/>
                <a:cs typeface="Calibri" panose="020F0502020204030204" pitchFamily="34" charset="0"/>
              </a:rPr>
              <a:t>has diabetes. Each person ate 75 grams of glucose at 1.0 hours.</a:t>
            </a:r>
          </a:p>
          <a:p>
            <a:pPr>
              <a:lnSpc>
                <a:spcPct val="150000"/>
              </a:lnSpc>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     (</a:t>
            </a:r>
            <a:r>
              <a:rPr lang="en-GB" sz="1200" dirty="0" err="1">
                <a:solidFill>
                  <a:schemeClr val="tx1"/>
                </a:solidFill>
                <a:effectLst/>
                <a:ea typeface="Times New Roman" panose="02020603050405020304" pitchFamily="18" charset="0"/>
                <a:cs typeface="Calibri" panose="020F0502020204030204" pitchFamily="34" charset="0"/>
              </a:rPr>
              <a:t>i</a:t>
            </a:r>
            <a:r>
              <a:rPr lang="en-GB" sz="1200" dirty="0">
                <a:solidFill>
                  <a:schemeClr val="tx1"/>
                </a:solidFill>
                <a:effectLst/>
                <a:ea typeface="Times New Roman" panose="02020603050405020304" pitchFamily="18" charset="0"/>
                <a:cs typeface="Calibri" panose="020F0502020204030204" pitchFamily="34" charset="0"/>
              </a:rPr>
              <a:t>)      What was the maximum concentration of glucose in the blood of Person </a:t>
            </a:r>
            <a:r>
              <a:rPr lang="en-GB" sz="1200" b="1" dirty="0">
                <a:solidFill>
                  <a:schemeClr val="tx1"/>
                </a:solidFill>
                <a:effectLst/>
                <a:ea typeface="Times New Roman" panose="02020603050405020304" pitchFamily="18" charset="0"/>
                <a:cs typeface="Calibri" panose="020F0502020204030204" pitchFamily="34" charset="0"/>
              </a:rPr>
              <a:t>A</a:t>
            </a:r>
            <a:r>
              <a:rPr lang="en-GB" sz="1200" dirty="0">
                <a:solidFill>
                  <a:schemeClr val="tx1"/>
                </a:solidFill>
                <a:effectLst/>
                <a:ea typeface="Times New Roman" panose="02020603050405020304" pitchFamily="18" charset="0"/>
                <a:cs typeface="Calibri" panose="020F0502020204030204" pitchFamily="34"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marR="899795" algn="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 mmol per dm</a:t>
            </a:r>
            <a:r>
              <a:rPr lang="en-GB" sz="1200" baseline="30000" dirty="0">
                <a:solidFill>
                  <a:schemeClr val="tx1"/>
                </a:solidFill>
                <a:effectLst/>
                <a:ea typeface="Times New Roman" panose="02020603050405020304" pitchFamily="18" charset="0"/>
                <a:cs typeface="Calibri" panose="020F0502020204030204" pitchFamily="34" charset="0"/>
              </a:rPr>
              <a:t>3</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(ii)     After eating the glucose, how long did it take for the concentration of glucose in the blood of Person </a:t>
            </a:r>
            <a:r>
              <a:rPr lang="en-GB" sz="1200" b="1" dirty="0">
                <a:solidFill>
                  <a:schemeClr val="tx1"/>
                </a:solidFill>
                <a:effectLst/>
                <a:ea typeface="Times New Roman" panose="02020603050405020304" pitchFamily="18" charset="0"/>
                <a:cs typeface="Calibri" panose="020F0502020204030204" pitchFamily="34" charset="0"/>
              </a:rPr>
              <a:t>B </a:t>
            </a:r>
            <a:r>
              <a:rPr lang="en-GB" sz="1200" dirty="0">
                <a:solidFill>
                  <a:schemeClr val="tx1"/>
                </a:solidFill>
                <a:effectLst/>
                <a:ea typeface="Times New Roman" panose="02020603050405020304" pitchFamily="18" charset="0"/>
                <a:cs typeface="Calibri" panose="020F0502020204030204" pitchFamily="34" charset="0"/>
              </a:rPr>
              <a:t>to return to normal?</a:t>
            </a:r>
            <a:endParaRPr lang="en-GB" sz="1200" dirty="0">
              <a:solidFill>
                <a:schemeClr val="tx1"/>
              </a:solidFill>
              <a:effectLst/>
              <a:ea typeface="Times New Roman" panose="02020603050405020304" pitchFamily="18" charset="0"/>
              <a:cs typeface="Times New Roman" panose="02020603050405020304" pitchFamily="18" charset="0"/>
            </a:endParaRPr>
          </a:p>
          <a:p>
            <a:pPr marR="899795" algn="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 hours</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3074" name="Picture 2">
            <a:extLst>
              <a:ext uri="{FF2B5EF4-FFF2-40B4-BE49-F238E27FC236}">
                <a16:creationId xmlns:a16="http://schemas.microsoft.com/office/drawing/2014/main" id="{BD9CC156-7CB4-0FD4-2618-7252D611A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717" y="1149804"/>
            <a:ext cx="4478565" cy="470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59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Homeostasis</a:t>
            </a:r>
          </a:p>
          <a:p>
            <a:pPr>
              <a:lnSpc>
                <a:spcPct val="150000"/>
              </a:lnSpc>
            </a:pPr>
            <a:r>
              <a:rPr lang="en-GB" sz="1200" dirty="0">
                <a:solidFill>
                  <a:schemeClr val="tx1"/>
                </a:solidFill>
              </a:rPr>
              <a:t>1. Receptors are the first part of a response. What do they do?</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After the receptor what is the next stage of the response? …………………………………………………………………………………………………………………………………………………………</a:t>
            </a:r>
          </a:p>
          <a:p>
            <a:pPr>
              <a:lnSpc>
                <a:spcPct val="150000"/>
              </a:lnSpc>
            </a:pPr>
            <a:r>
              <a:rPr lang="en-GB" sz="1200" dirty="0">
                <a:solidFill>
                  <a:schemeClr val="tx1"/>
                </a:solidFill>
              </a:rPr>
              <a:t>…………………………………………………………………………………………………………………………………………………………………</a:t>
            </a:r>
          </a:p>
          <a:p>
            <a:pPr>
              <a:lnSpc>
                <a:spcPct val="150000"/>
              </a:lnSpc>
            </a:pPr>
            <a:r>
              <a:rPr lang="en-GB" sz="1200" dirty="0">
                <a:solidFill>
                  <a:schemeClr val="tx1"/>
                </a:solidFill>
              </a:rPr>
              <a:t>3. What is the final stage in the coordination of a response? .………………………………………………………………………………………………………………………………………………………………</a:t>
            </a:r>
          </a:p>
          <a:p>
            <a:pPr>
              <a:lnSpc>
                <a:spcPct val="150000"/>
              </a:lnSpc>
            </a:pPr>
            <a:r>
              <a:rPr lang="en-GB" sz="1200" dirty="0">
                <a:solidFill>
                  <a:schemeClr val="tx1"/>
                </a:solidFill>
              </a:rPr>
              <a:t>…………………………………………………………………………………………………………………………………………………………….....</a:t>
            </a:r>
          </a:p>
          <a:p>
            <a:pPr>
              <a:lnSpc>
                <a:spcPct val="150000"/>
              </a:lnSpc>
            </a:pPr>
            <a:r>
              <a:rPr lang="en-GB" sz="1200" dirty="0">
                <a:solidFill>
                  <a:schemeClr val="tx1"/>
                </a:solidFill>
              </a:rPr>
              <a:t>4. What is the function  of the coordination centre?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5. The human body has receptors. What are they?</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What is received by the receptors?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7. What is the function of an effector?</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8. Give two examples of types of effectors?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9. Which systems have coordination centres?</a:t>
            </a:r>
          </a:p>
          <a:p>
            <a:pPr>
              <a:lnSpc>
                <a:spcPct val="150000"/>
              </a:lnSpc>
            </a:pPr>
            <a:r>
              <a:rPr lang="en-GB" sz="1200" dirty="0">
                <a:solidFill>
                  <a:schemeClr val="tx1"/>
                </a:solidFill>
              </a:rPr>
              <a:t>.............................................................................................................................................................................................................................................................................................................................................</a:t>
            </a:r>
          </a:p>
          <a:p>
            <a:pPr>
              <a:lnSpc>
                <a:spcPct val="150000"/>
              </a:lnSpc>
            </a:pPr>
            <a:r>
              <a:rPr lang="en-GB" sz="1200" dirty="0">
                <a:solidFill>
                  <a:schemeClr val="tx1"/>
                </a:solidFill>
              </a:rPr>
              <a:t>10. What messages do the effectors receive to action a response?</a:t>
            </a:r>
          </a:p>
          <a:p>
            <a:pPr>
              <a:lnSpc>
                <a:spcPct val="150000"/>
              </a:lnSpc>
            </a:pPr>
            <a:r>
              <a:rPr lang="en-GB" sz="1200" dirty="0">
                <a:solidFill>
                  <a:schemeClr val="tx1"/>
                </a:solidFill>
              </a:rPr>
              <a:t>…………………………………………………………………………………………………………………………………………………………………………………………………………………………………………………………………………………………………………………………………..</a:t>
            </a:r>
          </a:p>
        </p:txBody>
      </p:sp>
    </p:spTree>
    <p:extLst>
      <p:ext uri="{BB962C8B-B14F-4D97-AF65-F5344CB8AC3E}">
        <p14:creationId xmlns:p14="http://schemas.microsoft.com/office/powerpoint/2010/main" val="297327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A diabetic person does not produce enough insulin.</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t>
            </a:r>
            <a:r>
              <a:rPr lang="en-GB" sz="1200" dirty="0" err="1">
                <a:solidFill>
                  <a:schemeClr val="tx1"/>
                </a:solidFill>
                <a:effectLst/>
                <a:ea typeface="Times New Roman" panose="02020603050405020304" pitchFamily="18" charset="0"/>
                <a:cs typeface="Calibri" panose="020F0502020204030204" pitchFamily="34" charset="0"/>
              </a:rPr>
              <a:t>i</a:t>
            </a:r>
            <a:r>
              <a:rPr lang="en-GB" sz="1200" dirty="0">
                <a:solidFill>
                  <a:schemeClr val="tx1"/>
                </a:solidFill>
                <a:effectLst/>
                <a:ea typeface="Times New Roman" panose="02020603050405020304" pitchFamily="18" charset="0"/>
                <a:cs typeface="Calibri" panose="020F0502020204030204" pitchFamily="34" charset="0"/>
              </a:rPr>
              <a:t>)      Which organ produces insulin?</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(ii)     Write the letter </a:t>
            </a:r>
            <a:r>
              <a:rPr lang="en-GB" sz="1200" b="1" dirty="0">
                <a:solidFill>
                  <a:schemeClr val="tx1"/>
                </a:solidFill>
                <a:effectLst/>
                <a:ea typeface="Times New Roman" panose="02020603050405020304" pitchFamily="18" charset="0"/>
                <a:cs typeface="Calibri" panose="020F0502020204030204" pitchFamily="34" charset="0"/>
              </a:rPr>
              <a:t>X </a:t>
            </a:r>
            <a:r>
              <a:rPr lang="en-GB" sz="1200" dirty="0">
                <a:solidFill>
                  <a:schemeClr val="tx1"/>
                </a:solidFill>
                <a:effectLst/>
                <a:ea typeface="Times New Roman" panose="02020603050405020304" pitchFamily="18" charset="0"/>
                <a:cs typeface="Calibri" panose="020F0502020204030204" pitchFamily="34" charset="0"/>
              </a:rPr>
              <a:t>on the graph to show one time when the blood of Person </a:t>
            </a:r>
            <a:r>
              <a:rPr lang="en-GB" sz="1200" b="1" dirty="0">
                <a:solidFill>
                  <a:schemeClr val="tx1"/>
                </a:solidFill>
                <a:effectLst/>
                <a:ea typeface="Times New Roman" panose="02020603050405020304" pitchFamily="18" charset="0"/>
                <a:cs typeface="Calibri" panose="020F0502020204030204" pitchFamily="34" charset="0"/>
              </a:rPr>
              <a:t>A </a:t>
            </a:r>
            <a:r>
              <a:rPr lang="en-GB" sz="1200" dirty="0">
                <a:solidFill>
                  <a:schemeClr val="tx1"/>
                </a:solidFill>
                <a:effectLst/>
                <a:ea typeface="Times New Roman" panose="02020603050405020304" pitchFamily="18" charset="0"/>
                <a:cs typeface="Calibri" panose="020F0502020204030204" pitchFamily="34" charset="0"/>
              </a:rPr>
              <a:t>would contain large amounts of insulin.</a:t>
            </a:r>
            <a:endParaRPr lang="en-GB" sz="1200" dirty="0">
              <a:solidFill>
                <a:schemeClr val="tx1"/>
              </a:solidFill>
              <a:effectLst/>
              <a:ea typeface="Times New Roman" panose="02020603050405020304" pitchFamily="18" charset="0"/>
              <a:cs typeface="Times New Roman" panose="02020603050405020304" pitchFamily="18" charset="0"/>
            </a:endParaRPr>
          </a:p>
          <a:p>
            <a:pPr algn="r">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     A high concentration of glucose in the blood can harm body cells as a result of osmosis.</a:t>
            </a:r>
            <a:br>
              <a:rPr lang="en-GB" sz="1200" dirty="0">
                <a:solidFill>
                  <a:schemeClr val="tx1"/>
                </a:solidFill>
                <a:effectLst/>
                <a:ea typeface="Times New Roman" panose="02020603050405020304" pitchFamily="18" charset="0"/>
                <a:cs typeface="Calibri" panose="020F0502020204030204" pitchFamily="34" charset="0"/>
              </a:rPr>
            </a:br>
            <a:r>
              <a:rPr lang="en-GB" sz="1200" dirty="0">
                <a:solidFill>
                  <a:schemeClr val="tx1"/>
                </a:solidFill>
                <a:effectLst/>
                <a:ea typeface="Times New Roman" panose="02020603050405020304" pitchFamily="18" charset="0"/>
                <a:cs typeface="Calibri" panose="020F0502020204030204" pitchFamily="34" charset="0"/>
              </a:rPr>
              <a:t>Explain why.</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(4)</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(Total 8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spTree>
    <p:extLst>
      <p:ext uri="{BB962C8B-B14F-4D97-AF65-F5344CB8AC3E}">
        <p14:creationId xmlns:p14="http://schemas.microsoft.com/office/powerpoint/2010/main" val="984514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3 - YOU DO</a:t>
            </a:r>
          </a:p>
          <a:p>
            <a:pPr marL="95250" marR="28575">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Q1. </a:t>
            </a:r>
            <a:r>
              <a:rPr lang="en-GB" sz="1200" dirty="0">
                <a:solidFill>
                  <a:schemeClr val="tx1"/>
                </a:solidFill>
                <a:effectLst/>
                <a:ea typeface="Times New Roman" panose="02020603050405020304" pitchFamily="18" charset="0"/>
                <a:cs typeface="Calibri" panose="020F0502020204030204" pitchFamily="34" charset="0"/>
              </a:rPr>
              <a:t>This question is about homeostasis.</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Name the hormone released if the blood glucose concentration falls too low.</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Two people were sent to a hospital to find out if they have diabetes.</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This is the method used at the hospital.</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•   Do not eat or drink after midnight. This is called fasting.</a:t>
            </a:r>
            <a:endParaRPr lang="en-GB" sz="1200" dirty="0">
              <a:solidFill>
                <a:schemeClr val="tx1"/>
              </a:solidFill>
              <a:effectLst/>
              <a:ea typeface="Times New Roman" panose="02020603050405020304" pitchFamily="18" charset="0"/>
              <a:cs typeface="Times New Roman" panose="02020603050405020304" pitchFamily="18" charset="0"/>
            </a:endParaRPr>
          </a:p>
          <a:p>
            <a:pPr>
              <a:spcAft>
                <a:spcPts val="800"/>
              </a:spcAft>
            </a:pPr>
            <a:r>
              <a:rPr lang="en-GB" sz="1200" dirty="0">
                <a:solidFill>
                  <a:schemeClr val="tx1"/>
                </a:solidFill>
                <a:effectLst/>
                <a:ea typeface="Times New Roman" panose="02020603050405020304" pitchFamily="18" charset="0"/>
                <a:cs typeface="Calibri" panose="020F0502020204030204" pitchFamily="34" charset="0"/>
              </a:rPr>
              <a:t>•   Measure blood glucose concentration at 9.30 am</a:t>
            </a:r>
            <a:endParaRPr lang="en-GB" sz="1200" dirty="0">
              <a:solidFill>
                <a:schemeClr val="tx1"/>
              </a:solidFill>
              <a:effectLst/>
              <a:ea typeface="Times New Roman" panose="02020603050405020304" pitchFamily="18" charset="0"/>
              <a:cs typeface="Times New Roman" panose="02020603050405020304" pitchFamily="18" charset="0"/>
            </a:endParaRPr>
          </a:p>
          <a:p>
            <a:pPr>
              <a:spcAft>
                <a:spcPts val="800"/>
              </a:spcAft>
            </a:pPr>
            <a:r>
              <a:rPr lang="en-GB" sz="1200" dirty="0">
                <a:solidFill>
                  <a:schemeClr val="tx1"/>
                </a:solidFill>
                <a:effectLst/>
                <a:ea typeface="Times New Roman" panose="02020603050405020304" pitchFamily="18" charset="0"/>
                <a:cs typeface="Calibri" panose="020F0502020204030204" pitchFamily="34" charset="0"/>
              </a:rPr>
              <a:t>•   Drink a glucose solution at 10.00 am</a:t>
            </a:r>
            <a:endParaRPr lang="en-GB" sz="1200" dirty="0">
              <a:solidFill>
                <a:schemeClr val="tx1"/>
              </a:solidFill>
              <a:effectLst/>
              <a:ea typeface="Times New Roman" panose="02020603050405020304" pitchFamily="18" charset="0"/>
              <a:cs typeface="Times New Roman" panose="02020603050405020304" pitchFamily="18" charset="0"/>
            </a:endParaRPr>
          </a:p>
          <a:p>
            <a:pPr>
              <a:spcAft>
                <a:spcPts val="800"/>
              </a:spcAft>
            </a:pPr>
            <a:r>
              <a:rPr lang="en-GB" sz="1200" dirty="0">
                <a:solidFill>
                  <a:schemeClr val="tx1"/>
                </a:solidFill>
                <a:effectLst/>
                <a:ea typeface="Times New Roman" panose="02020603050405020304" pitchFamily="18" charset="0"/>
                <a:cs typeface="Calibri" panose="020F0502020204030204" pitchFamily="34" charset="0"/>
              </a:rPr>
              <a:t>•   Measure blood glucose concentration for the next 3 hours.</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The graph shows the results.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4098" name="Picture 2">
            <a:extLst>
              <a:ext uri="{FF2B5EF4-FFF2-40B4-BE49-F238E27FC236}">
                <a16:creationId xmlns:a16="http://schemas.microsoft.com/office/drawing/2014/main" id="{C8BA2857-80CD-A666-CA9F-F06059058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124" y="4736420"/>
            <a:ext cx="4073751" cy="408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128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Person </a:t>
            </a:r>
            <a:r>
              <a:rPr lang="en-GB" sz="1200" b="1" dirty="0">
                <a:solidFill>
                  <a:schemeClr val="tx1"/>
                </a:solidFill>
                <a:effectLst/>
                <a:ea typeface="Times New Roman" panose="02020603050405020304" pitchFamily="18" charset="0"/>
                <a:cs typeface="Calibri" panose="020F0502020204030204" pitchFamily="34" charset="0"/>
              </a:rPr>
              <a:t>A</a:t>
            </a:r>
            <a:r>
              <a:rPr lang="en-GB" sz="1200" dirty="0">
                <a:solidFill>
                  <a:schemeClr val="tx1"/>
                </a:solidFill>
                <a:effectLst/>
                <a:ea typeface="Times New Roman" panose="02020603050405020304" pitchFamily="18" charset="0"/>
                <a:cs typeface="Calibri" panose="020F0502020204030204" pitchFamily="34" charset="0"/>
              </a:rPr>
              <a:t> and person </a:t>
            </a:r>
            <a:r>
              <a:rPr lang="en-GB" sz="1200" b="1" dirty="0">
                <a:solidFill>
                  <a:schemeClr val="tx1"/>
                </a:solidFill>
                <a:effectLst/>
                <a:ea typeface="Times New Roman" panose="02020603050405020304" pitchFamily="18" charset="0"/>
                <a:cs typeface="Calibri" panose="020F0502020204030204" pitchFamily="34" charset="0"/>
              </a:rPr>
              <a:t>B</a:t>
            </a:r>
            <a:r>
              <a:rPr lang="en-GB" sz="1200" dirty="0">
                <a:solidFill>
                  <a:schemeClr val="tx1"/>
                </a:solidFill>
                <a:effectLst/>
                <a:ea typeface="Times New Roman" panose="02020603050405020304" pitchFamily="18" charset="0"/>
                <a:cs typeface="Calibri" panose="020F0502020204030204" pitchFamily="34" charset="0"/>
              </a:rPr>
              <a:t> have diabetes.</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(c)  Describe how the graph above shows that person </a:t>
            </a:r>
            <a:r>
              <a:rPr lang="en-GB" sz="1200" b="1" dirty="0">
                <a:solidFill>
                  <a:schemeClr val="tx1"/>
                </a:solidFill>
                <a:effectLst/>
                <a:ea typeface="Times New Roman" panose="02020603050405020304" pitchFamily="18" charset="0"/>
                <a:cs typeface="Calibri" panose="020F0502020204030204" pitchFamily="34" charset="0"/>
              </a:rPr>
              <a:t>B</a:t>
            </a:r>
            <a:r>
              <a:rPr lang="en-GB" sz="1200" dirty="0">
                <a:solidFill>
                  <a:schemeClr val="tx1"/>
                </a:solidFill>
                <a:effectLst/>
                <a:ea typeface="Times New Roman" panose="02020603050405020304" pitchFamily="18" charset="0"/>
                <a:cs typeface="Calibri" panose="020F0502020204030204" pitchFamily="34" charset="0"/>
              </a:rPr>
              <a:t> has diabetes.</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Use data from the graph.</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nSpc>
                <a:spcPct val="150000"/>
              </a:lnSpc>
            </a:pPr>
            <a:r>
              <a:rPr lang="en-GB" sz="1200" dirty="0">
                <a:solidFill>
                  <a:schemeClr val="tx1"/>
                </a:solidFill>
              </a:rPr>
              <a:t>....................................................................................................................................................................... .......................................................................................................................................................................</a:t>
            </a:r>
          </a:p>
          <a:p>
            <a:pPr>
              <a:lnSpc>
                <a:spcPct val="150000"/>
              </a:lnSpc>
            </a:pPr>
            <a:r>
              <a:rPr lang="en-GB" sz="1200" dirty="0">
                <a:solidFill>
                  <a:schemeClr val="tx1"/>
                </a:solidFill>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(3)</a:t>
            </a: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(d)  Person </a:t>
            </a:r>
            <a:r>
              <a:rPr lang="en-GB" sz="1200" b="1" dirty="0">
                <a:solidFill>
                  <a:schemeClr val="tx1"/>
                </a:solidFill>
                <a:effectLst/>
                <a:ea typeface="Times New Roman" panose="02020603050405020304" pitchFamily="18" charset="0"/>
                <a:cs typeface="Calibri" panose="020F0502020204030204" pitchFamily="34" charset="0"/>
              </a:rPr>
              <a:t>A</a:t>
            </a:r>
            <a:r>
              <a:rPr lang="en-GB" sz="1200" dirty="0">
                <a:solidFill>
                  <a:schemeClr val="tx1"/>
                </a:solidFill>
                <a:effectLst/>
                <a:ea typeface="Times New Roman" panose="02020603050405020304" pitchFamily="18" charset="0"/>
                <a:cs typeface="Calibri" panose="020F0502020204030204" pitchFamily="34" charset="0"/>
              </a:rPr>
              <a:t> and person </a:t>
            </a:r>
            <a:r>
              <a:rPr lang="en-GB" sz="1200" b="1" dirty="0">
                <a:solidFill>
                  <a:schemeClr val="tx1"/>
                </a:solidFill>
                <a:effectLst/>
                <a:ea typeface="Times New Roman" panose="02020603050405020304" pitchFamily="18" charset="0"/>
                <a:cs typeface="Calibri" panose="020F0502020204030204" pitchFamily="34" charset="0"/>
              </a:rPr>
              <a:t>B</a:t>
            </a:r>
            <a:r>
              <a:rPr lang="en-GB" sz="1200" dirty="0">
                <a:solidFill>
                  <a:schemeClr val="tx1"/>
                </a:solidFill>
                <a:effectLst/>
                <a:ea typeface="Times New Roman" panose="02020603050405020304" pitchFamily="18" charset="0"/>
                <a:cs typeface="Calibri" panose="020F0502020204030204" pitchFamily="34" charset="0"/>
              </a:rPr>
              <a:t> had a test to measure the concentration of insulin in their blood when they were fasting.</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The table shows the results.</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graphicFrame>
        <p:nvGraphicFramePr>
          <p:cNvPr id="2" name="Table 1">
            <a:extLst>
              <a:ext uri="{FF2B5EF4-FFF2-40B4-BE49-F238E27FC236}">
                <a16:creationId xmlns:a16="http://schemas.microsoft.com/office/drawing/2014/main" id="{A7AEBCDB-CB39-4A19-4E69-DE29EFF81074}"/>
              </a:ext>
            </a:extLst>
          </p:cNvPr>
          <p:cNvGraphicFramePr>
            <a:graphicFrameLocks noGrp="1"/>
          </p:cNvGraphicFramePr>
          <p:nvPr/>
        </p:nvGraphicFramePr>
        <p:xfrm>
          <a:off x="1032690" y="4908836"/>
          <a:ext cx="4569823" cy="1680651"/>
        </p:xfrm>
        <a:graphic>
          <a:graphicData uri="http://schemas.openxmlformats.org/drawingml/2006/table">
            <a:tbl>
              <a:tblPr>
                <a:tableStyleId>{616DA210-FB5B-4158-B5E0-FEB733F419BA}</a:tableStyleId>
              </a:tblPr>
              <a:tblGrid>
                <a:gridCol w="1428070">
                  <a:extLst>
                    <a:ext uri="{9D8B030D-6E8A-4147-A177-3AD203B41FA5}">
                      <a16:colId xmlns:a16="http://schemas.microsoft.com/office/drawing/2014/main" val="2646006912"/>
                    </a:ext>
                  </a:extLst>
                </a:gridCol>
                <a:gridCol w="3141753">
                  <a:extLst>
                    <a:ext uri="{9D8B030D-6E8A-4147-A177-3AD203B41FA5}">
                      <a16:colId xmlns:a16="http://schemas.microsoft.com/office/drawing/2014/main" val="781230377"/>
                    </a:ext>
                  </a:extLst>
                </a:gridCol>
              </a:tblGrid>
              <a:tr h="694956">
                <a:tc>
                  <a:txBody>
                    <a:bodyPr/>
                    <a:lstStyle/>
                    <a:p>
                      <a:pPr marL="28575" marR="28575">
                        <a:lnSpc>
                          <a:spcPct val="150000"/>
                        </a:lnSpc>
                        <a:spcBef>
                          <a:spcPts val="450"/>
                        </a:spcBef>
                        <a:spcAft>
                          <a:spcPts val="450"/>
                        </a:spcAft>
                      </a:pPr>
                      <a:r>
                        <a:rPr lang="en-GB" sz="1600">
                          <a:effectLst/>
                        </a:rPr>
                        <a:t>Person</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tc>
                <a:tc>
                  <a:txBody>
                    <a:bodyPr/>
                    <a:lstStyle/>
                    <a:p>
                      <a:pPr marL="28575" marR="28575" algn="ctr">
                        <a:lnSpc>
                          <a:spcPct val="150000"/>
                        </a:lnSpc>
                        <a:spcBef>
                          <a:spcPts val="450"/>
                        </a:spcBef>
                        <a:spcAft>
                          <a:spcPts val="450"/>
                        </a:spcAft>
                      </a:pPr>
                      <a:r>
                        <a:rPr lang="en-GB" sz="1600">
                          <a:effectLst/>
                        </a:rPr>
                        <a:t>Fasting blood insulin concentration in arbitrary units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tc>
                <a:extLst>
                  <a:ext uri="{0D108BD9-81ED-4DB2-BD59-A6C34878D82A}">
                    <a16:rowId xmlns:a16="http://schemas.microsoft.com/office/drawing/2014/main" val="2684631713"/>
                  </a:ext>
                </a:extLst>
              </a:tr>
              <a:tr h="328565">
                <a:tc>
                  <a:txBody>
                    <a:bodyPr/>
                    <a:lstStyle/>
                    <a:p>
                      <a:pPr marL="28575" marR="28575">
                        <a:lnSpc>
                          <a:spcPct val="150000"/>
                        </a:lnSpc>
                        <a:spcBef>
                          <a:spcPts val="450"/>
                        </a:spcBef>
                        <a:spcAft>
                          <a:spcPts val="450"/>
                        </a:spcAft>
                      </a:pPr>
                      <a:r>
                        <a:rPr lang="en-GB" sz="1600">
                          <a:effectLst/>
                        </a:rPr>
                        <a:t>A</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tc>
                <a:tc>
                  <a:txBody>
                    <a:bodyPr/>
                    <a:lstStyle/>
                    <a:p>
                      <a:pPr marL="28575" marR="28575" algn="ctr">
                        <a:lnSpc>
                          <a:spcPct val="150000"/>
                        </a:lnSpc>
                        <a:spcBef>
                          <a:spcPts val="450"/>
                        </a:spcBef>
                        <a:spcAft>
                          <a:spcPts val="450"/>
                        </a:spcAft>
                      </a:pPr>
                      <a:r>
                        <a:rPr lang="en-GB" sz="1600">
                          <a:effectLst/>
                        </a:rPr>
                        <a:t>280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tc>
                <a:extLst>
                  <a:ext uri="{0D108BD9-81ED-4DB2-BD59-A6C34878D82A}">
                    <a16:rowId xmlns:a16="http://schemas.microsoft.com/office/drawing/2014/main" val="3600169762"/>
                  </a:ext>
                </a:extLst>
              </a:tr>
              <a:tr h="328565">
                <a:tc>
                  <a:txBody>
                    <a:bodyPr/>
                    <a:lstStyle/>
                    <a:p>
                      <a:pPr marL="28575" marR="28575">
                        <a:lnSpc>
                          <a:spcPct val="150000"/>
                        </a:lnSpc>
                        <a:spcBef>
                          <a:spcPts val="450"/>
                        </a:spcBef>
                        <a:spcAft>
                          <a:spcPts val="450"/>
                        </a:spcAft>
                      </a:pPr>
                      <a:r>
                        <a:rPr lang="en-GB" sz="1600">
                          <a:effectLst/>
                        </a:rPr>
                        <a:t>B</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tc>
                <a:tc>
                  <a:txBody>
                    <a:bodyPr/>
                    <a:lstStyle/>
                    <a:p>
                      <a:pPr marL="28575" marR="28575" algn="ctr">
                        <a:lnSpc>
                          <a:spcPct val="150000"/>
                        </a:lnSpc>
                        <a:spcBef>
                          <a:spcPts val="450"/>
                        </a:spcBef>
                        <a:spcAft>
                          <a:spcPts val="450"/>
                        </a:spcAft>
                      </a:pPr>
                      <a:r>
                        <a:rPr lang="en-GB" sz="1600">
                          <a:effectLst/>
                        </a:rPr>
                        <a:t>20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tc>
                <a:extLst>
                  <a:ext uri="{0D108BD9-81ED-4DB2-BD59-A6C34878D82A}">
                    <a16:rowId xmlns:a16="http://schemas.microsoft.com/office/drawing/2014/main" val="2048399901"/>
                  </a:ext>
                </a:extLst>
              </a:tr>
              <a:tr h="328565">
                <a:tc>
                  <a:txBody>
                    <a:bodyPr/>
                    <a:lstStyle/>
                    <a:p>
                      <a:pPr marL="28575" marR="28575">
                        <a:lnSpc>
                          <a:spcPct val="150000"/>
                        </a:lnSpc>
                        <a:spcBef>
                          <a:spcPts val="450"/>
                        </a:spcBef>
                        <a:spcAft>
                          <a:spcPts val="450"/>
                        </a:spcAft>
                      </a:pPr>
                      <a:r>
                        <a:rPr lang="en-GB" sz="1600">
                          <a:effectLst/>
                        </a:rPr>
                        <a:t>Normal range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tc>
                <a:tc>
                  <a:txBody>
                    <a:bodyPr/>
                    <a:lstStyle/>
                    <a:p>
                      <a:pPr marL="28575" marR="28575" algn="ctr">
                        <a:lnSpc>
                          <a:spcPct val="150000"/>
                        </a:lnSpc>
                        <a:spcBef>
                          <a:spcPts val="450"/>
                        </a:spcBef>
                        <a:spcAft>
                          <a:spcPts val="450"/>
                        </a:spcAft>
                      </a:pPr>
                      <a:r>
                        <a:rPr lang="en-GB" sz="1600" dirty="0">
                          <a:effectLst/>
                        </a:rPr>
                        <a:t>50–175</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tc>
                <a:extLst>
                  <a:ext uri="{0D108BD9-81ED-4DB2-BD59-A6C34878D82A}">
                    <a16:rowId xmlns:a16="http://schemas.microsoft.com/office/drawing/2014/main" val="1700466016"/>
                  </a:ext>
                </a:extLst>
              </a:tr>
            </a:tbl>
          </a:graphicData>
        </a:graphic>
      </p:graphicFrame>
    </p:spTree>
    <p:extLst>
      <p:ext uri="{BB962C8B-B14F-4D97-AF65-F5344CB8AC3E}">
        <p14:creationId xmlns:p14="http://schemas.microsoft.com/office/powerpoint/2010/main" val="819381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Suggest which type of diabetes person</a:t>
            </a:r>
            <a:r>
              <a:rPr lang="en-GB" sz="1200" b="1" dirty="0">
                <a:solidFill>
                  <a:schemeClr val="tx1"/>
                </a:solidFill>
                <a:effectLst/>
                <a:ea typeface="Times New Roman" panose="02020603050405020304" pitchFamily="18" charset="0"/>
                <a:cs typeface="Calibri" panose="020F0502020204030204" pitchFamily="34" charset="0"/>
              </a:rPr>
              <a:t> A</a:t>
            </a:r>
            <a:r>
              <a:rPr lang="en-GB" sz="1200" dirty="0">
                <a:solidFill>
                  <a:schemeClr val="tx1"/>
                </a:solidFill>
                <a:effectLst/>
                <a:ea typeface="Times New Roman" panose="02020603050405020304" pitchFamily="18" charset="0"/>
                <a:cs typeface="Calibri" panose="020F0502020204030204" pitchFamily="34" charset="0"/>
              </a:rPr>
              <a:t> and person </a:t>
            </a:r>
            <a:r>
              <a:rPr lang="en-GB" sz="1200" b="1" dirty="0">
                <a:solidFill>
                  <a:schemeClr val="tx1"/>
                </a:solidFill>
                <a:effectLst/>
                <a:ea typeface="Times New Roman" panose="02020603050405020304" pitchFamily="18" charset="0"/>
                <a:cs typeface="Calibri" panose="020F0502020204030204" pitchFamily="34" charset="0"/>
              </a:rPr>
              <a:t>B</a:t>
            </a:r>
            <a:r>
              <a:rPr lang="en-GB" sz="1200" dirty="0">
                <a:solidFill>
                  <a:schemeClr val="tx1"/>
                </a:solidFill>
                <a:effectLst/>
                <a:ea typeface="Times New Roman" panose="02020603050405020304" pitchFamily="18" charset="0"/>
                <a:cs typeface="Calibri" panose="020F0502020204030204" pitchFamily="34" charset="0"/>
              </a:rPr>
              <a:t> have.</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Give a reason for each answer.</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Person </a:t>
            </a:r>
            <a:r>
              <a:rPr lang="en-GB" sz="1200" b="1" dirty="0">
                <a:solidFill>
                  <a:schemeClr val="tx1"/>
                </a:solidFill>
                <a:effectLst/>
                <a:ea typeface="Times New Roman" panose="02020603050405020304" pitchFamily="18" charset="0"/>
                <a:cs typeface="Calibri" panose="020F0502020204030204" pitchFamily="34" charset="0"/>
              </a:rPr>
              <a:t>A</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Type of diabetes ……………………………………………………………………………………………………………………………………..</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20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Reason ……………………………………………………………………………………………………………………………………………………. ………………………………………………………………………………………………………………………………………………………………… </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8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Person </a:t>
            </a:r>
            <a:r>
              <a:rPr lang="en-GB" sz="1200" b="1" dirty="0">
                <a:solidFill>
                  <a:schemeClr val="tx1"/>
                </a:solidFill>
                <a:effectLst/>
                <a:ea typeface="Times New Roman" panose="02020603050405020304" pitchFamily="18" charset="0"/>
                <a:cs typeface="Calibri" panose="020F0502020204030204" pitchFamily="34" charset="0"/>
              </a:rPr>
              <a:t>B</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Type of diabetes ……………………………………………………………………………………………………………………………………..</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20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Reason ……………………………………………………………………………………………………………………………………………………. ………………………………………………………………………………………………………………………………………………………………… </a:t>
            </a:r>
            <a:endParaRPr lang="en-GB" sz="1200" dirty="0">
              <a:solidFill>
                <a:schemeClr val="tx1"/>
              </a:solidFill>
              <a:effectLst/>
              <a:ea typeface="Times New Roman" panose="02020603050405020304" pitchFamily="18" charset="0"/>
              <a:cs typeface="Times New Roman" panose="02020603050405020304" pitchFamily="18" charset="0"/>
            </a:endParaRPr>
          </a:p>
          <a:p>
            <a:pPr algn="r">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spTree>
    <p:extLst>
      <p:ext uri="{BB962C8B-B14F-4D97-AF65-F5344CB8AC3E}">
        <p14:creationId xmlns:p14="http://schemas.microsoft.com/office/powerpoint/2010/main" val="380880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42128"/>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787870812"/>
              </p:ext>
            </p:extLst>
          </p:nvPr>
        </p:nvGraphicFramePr>
        <p:xfrm>
          <a:off x="333375" y="5243488"/>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2F9DE9AA-13B0-898D-A49C-6311589889B8}"/>
              </a:ext>
            </a:extLst>
          </p:cNvPr>
          <p:cNvSpPr txBox="1"/>
          <p:nvPr/>
        </p:nvSpPr>
        <p:spPr>
          <a:xfrm>
            <a:off x="3362325" y="8610039"/>
            <a:ext cx="482600" cy="307777"/>
          </a:xfrm>
          <a:prstGeom prst="rect">
            <a:avLst/>
          </a:prstGeom>
          <a:noFill/>
        </p:spPr>
        <p:txBody>
          <a:bodyPr wrap="square" rtlCol="0">
            <a:spAutoFit/>
          </a:bodyPr>
          <a:lstStyle/>
          <a:p>
            <a:r>
              <a:rPr lang="en-GB" sz="1400" dirty="0"/>
              <a:t>6</a:t>
            </a:r>
          </a:p>
        </p:txBody>
      </p:sp>
    </p:spTree>
    <p:extLst>
      <p:ext uri="{BB962C8B-B14F-4D97-AF65-F5344CB8AC3E}">
        <p14:creationId xmlns:p14="http://schemas.microsoft.com/office/powerpoint/2010/main" val="3246056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273050" y="4853970"/>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1251381837"/>
              </p:ext>
            </p:extLst>
          </p:nvPr>
        </p:nvGraphicFramePr>
        <p:xfrm>
          <a:off x="333375" y="52268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03619E1C-6498-DE1B-8604-567F6768E48A}"/>
              </a:ext>
            </a:extLst>
          </p:cNvPr>
          <p:cNvSpPr txBox="1"/>
          <p:nvPr/>
        </p:nvSpPr>
        <p:spPr>
          <a:xfrm>
            <a:off x="3362325" y="8610039"/>
            <a:ext cx="482600" cy="307777"/>
          </a:xfrm>
          <a:prstGeom prst="rect">
            <a:avLst/>
          </a:prstGeom>
          <a:noFill/>
        </p:spPr>
        <p:txBody>
          <a:bodyPr wrap="square" rtlCol="0">
            <a:spAutoFit/>
          </a:bodyPr>
          <a:lstStyle/>
          <a:p>
            <a:r>
              <a:rPr lang="en-GB" sz="1400" dirty="0"/>
              <a:t>7</a:t>
            </a:r>
          </a:p>
        </p:txBody>
      </p:sp>
    </p:spTree>
    <p:extLst>
      <p:ext uri="{BB962C8B-B14F-4D97-AF65-F5344CB8AC3E}">
        <p14:creationId xmlns:p14="http://schemas.microsoft.com/office/powerpoint/2010/main" val="754506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6" name="TextBox 5">
            <a:extLst>
              <a:ext uri="{FF2B5EF4-FFF2-40B4-BE49-F238E27FC236}">
                <a16:creationId xmlns:a16="http://schemas.microsoft.com/office/drawing/2014/main" id="{52A3C67E-2F06-BA91-AE17-1FBCFCF91E55}"/>
              </a:ext>
            </a:extLst>
          </p:cNvPr>
          <p:cNvSpPr txBox="1"/>
          <p:nvPr/>
        </p:nvSpPr>
        <p:spPr>
          <a:xfrm>
            <a:off x="3362325" y="8610039"/>
            <a:ext cx="482600" cy="307777"/>
          </a:xfrm>
          <a:prstGeom prst="rect">
            <a:avLst/>
          </a:prstGeom>
          <a:noFill/>
        </p:spPr>
        <p:txBody>
          <a:bodyPr wrap="square" rtlCol="0">
            <a:spAutoFit/>
          </a:bodyPr>
          <a:lstStyle/>
          <a:p>
            <a:r>
              <a:rPr lang="en-GB" sz="1400" dirty="0"/>
              <a:t>9</a:t>
            </a:r>
          </a:p>
        </p:txBody>
      </p:sp>
    </p:spTree>
    <p:extLst>
      <p:ext uri="{BB962C8B-B14F-4D97-AF65-F5344CB8AC3E}">
        <p14:creationId xmlns:p14="http://schemas.microsoft.com/office/powerpoint/2010/main" val="3357445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12</a:t>
            </a:r>
          </a:p>
        </p:txBody>
      </p:sp>
    </p:spTree>
    <p:extLst>
      <p:ext uri="{BB962C8B-B14F-4D97-AF65-F5344CB8AC3E}">
        <p14:creationId xmlns:p14="http://schemas.microsoft.com/office/powerpoint/2010/main" val="408556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10403209"/>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375519">
                  <a:extLst>
                    <a:ext uri="{9D8B030D-6E8A-4147-A177-3AD203B41FA5}">
                      <a16:colId xmlns:a16="http://schemas.microsoft.com/office/drawing/2014/main" val="35102227"/>
                    </a:ext>
                  </a:extLst>
                </a:gridCol>
                <a:gridCol w="1828181">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Homeostasis &amp; response</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1740536995"/>
              </p:ext>
            </p:extLst>
          </p:nvPr>
        </p:nvGraphicFramePr>
        <p:xfrm>
          <a:off x="273050" y="1292003"/>
          <a:ext cx="6305550" cy="7419699"/>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22552">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428672">
                <a:tc>
                  <a:txBody>
                    <a:bodyPr/>
                    <a:lstStyle/>
                    <a:p>
                      <a:r>
                        <a:rPr lang="en-US" sz="1200" dirty="0"/>
                        <a:t>1</a:t>
                      </a:r>
                    </a:p>
                  </a:txBody>
                  <a:tcPr>
                    <a:solidFill>
                      <a:schemeClr val="bg1">
                        <a:lumMod val="75000"/>
                      </a:schemeClr>
                    </a:solidFill>
                  </a:tcPr>
                </a:tc>
                <a:tc>
                  <a:txBody>
                    <a:bodyPr/>
                    <a:lstStyle/>
                    <a:p>
                      <a:r>
                        <a:rPr lang="en-GB" sz="1200" dirty="0"/>
                        <a:t>Homeostasis</a:t>
                      </a:r>
                    </a:p>
                  </a:txBody>
                  <a:tcPr>
                    <a:solidFill>
                      <a:schemeClr val="bg1">
                        <a:lumMod val="85000"/>
                      </a:schemeClr>
                    </a:solidFill>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241228286"/>
                  </a:ext>
                </a:extLst>
              </a:tr>
              <a:tr h="428672">
                <a:tc>
                  <a:txBody>
                    <a:bodyPr/>
                    <a:lstStyle/>
                    <a:p>
                      <a:r>
                        <a:rPr lang="en-US" sz="1200" dirty="0"/>
                        <a:t>2</a:t>
                      </a:r>
                    </a:p>
                  </a:txBody>
                  <a:tcPr>
                    <a:solidFill>
                      <a:schemeClr val="bg1">
                        <a:lumMod val="75000"/>
                      </a:schemeClr>
                    </a:solidFill>
                  </a:tcPr>
                </a:tc>
                <a:tc>
                  <a:txBody>
                    <a:bodyPr/>
                    <a:lstStyle/>
                    <a:p>
                      <a:r>
                        <a:rPr lang="en-GB" sz="1200" dirty="0"/>
                        <a:t>Nervous system</a:t>
                      </a:r>
                    </a:p>
                  </a:txBody>
                  <a:tcPr>
                    <a:solidFill>
                      <a:schemeClr val="bg1">
                        <a:lumMod val="85000"/>
                      </a:schemeClr>
                    </a:solidFill>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797581471"/>
                  </a:ext>
                </a:extLst>
              </a:tr>
              <a:tr h="428672">
                <a:tc>
                  <a:txBody>
                    <a:bodyPr/>
                    <a:lstStyle/>
                    <a:p>
                      <a:r>
                        <a:rPr lang="en-US" sz="1200" dirty="0"/>
                        <a:t>3</a:t>
                      </a:r>
                    </a:p>
                  </a:txBody>
                  <a:tcPr>
                    <a:solidFill>
                      <a:schemeClr val="bg1">
                        <a:lumMod val="75000"/>
                      </a:schemeClr>
                    </a:solidFill>
                  </a:tcPr>
                </a:tc>
                <a:tc>
                  <a:txBody>
                    <a:bodyPr/>
                    <a:lstStyle/>
                    <a:p>
                      <a:r>
                        <a:rPr lang="en-GB" sz="1200" dirty="0"/>
                        <a:t>Endocrine system</a:t>
                      </a:r>
                    </a:p>
                  </a:txBody>
                  <a:tcPr>
                    <a:solidFill>
                      <a:schemeClr val="bg1">
                        <a:lumMod val="85000"/>
                      </a:schemeClr>
                    </a:solidFill>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1712730032"/>
                  </a:ext>
                </a:extLst>
              </a:tr>
              <a:tr h="322552">
                <a:tc>
                  <a:txBody>
                    <a:bodyPr/>
                    <a:lstStyle/>
                    <a:p>
                      <a:r>
                        <a:rPr lang="en-US" sz="1200" dirty="0"/>
                        <a:t>4</a:t>
                      </a:r>
                    </a:p>
                  </a:txBody>
                  <a:tcPr>
                    <a:solidFill>
                      <a:schemeClr val="bg1">
                        <a:lumMod val="75000"/>
                      </a:schemeClr>
                    </a:solidFill>
                  </a:tcPr>
                </a:tc>
                <a:tc>
                  <a:txBody>
                    <a:bodyPr/>
                    <a:lstStyle/>
                    <a:p>
                      <a:r>
                        <a:rPr lang="en-GB" sz="1200" dirty="0"/>
                        <a:t>Reproduction</a:t>
                      </a:r>
                    </a:p>
                  </a:txBody>
                  <a:tcPr>
                    <a:solidFill>
                      <a:schemeClr val="bg1">
                        <a:lumMod val="85000"/>
                      </a:schemeClr>
                    </a:solidFill>
                  </a:tcPr>
                </a:tc>
                <a:tc>
                  <a:txBody>
                    <a:bodyPr/>
                    <a:lstStyle/>
                    <a:p>
                      <a:r>
                        <a:rPr lang="en-GB" sz="1200" dirty="0"/>
                        <a:t>The process by which offspring are produced by parents. </a:t>
                      </a:r>
                    </a:p>
                  </a:txBody>
                  <a:tcPr/>
                </a:tc>
                <a:extLst>
                  <a:ext uri="{0D108BD9-81ED-4DB2-BD59-A6C34878D82A}">
                    <a16:rowId xmlns:a16="http://schemas.microsoft.com/office/drawing/2014/main" val="842608782"/>
                  </a:ext>
                </a:extLst>
              </a:tr>
              <a:tr h="322552">
                <a:tc>
                  <a:txBody>
                    <a:bodyPr/>
                    <a:lstStyle/>
                    <a:p>
                      <a:r>
                        <a:rPr lang="en-US" sz="1200" dirty="0"/>
                        <a:t>5</a:t>
                      </a:r>
                    </a:p>
                  </a:txBody>
                  <a:tcPr>
                    <a:solidFill>
                      <a:schemeClr val="bg1">
                        <a:lumMod val="75000"/>
                      </a:schemeClr>
                    </a:solidFill>
                  </a:tcPr>
                </a:tc>
                <a:tc>
                  <a:txBody>
                    <a:bodyPr/>
                    <a:lstStyle/>
                    <a:p>
                      <a:r>
                        <a:rPr lang="en-GB" sz="1200" dirty="0"/>
                        <a:t>Hormone</a:t>
                      </a:r>
                    </a:p>
                  </a:txBody>
                  <a:tcPr>
                    <a:solidFill>
                      <a:schemeClr val="bg1">
                        <a:lumMod val="85000"/>
                      </a:schemeClr>
                    </a:solidFill>
                  </a:tcPr>
                </a:tc>
                <a:tc>
                  <a:txBody>
                    <a:bodyPr/>
                    <a:lstStyle/>
                    <a:p>
                      <a:r>
                        <a:rPr lang="en-GB" sz="1200" dirty="0"/>
                        <a:t>Chemical messengers produced by glands.</a:t>
                      </a:r>
                    </a:p>
                  </a:txBody>
                  <a:tcPr/>
                </a:tc>
                <a:extLst>
                  <a:ext uri="{0D108BD9-81ED-4DB2-BD59-A6C34878D82A}">
                    <a16:rowId xmlns:a16="http://schemas.microsoft.com/office/drawing/2014/main" val="4179165351"/>
                  </a:ext>
                </a:extLst>
              </a:tr>
              <a:tr h="322552">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22552">
                <a:tc>
                  <a:txBody>
                    <a:bodyPr/>
                    <a:lstStyle/>
                    <a:p>
                      <a:r>
                        <a:rPr lang="en-US" sz="1200" dirty="0"/>
                        <a:t>6</a:t>
                      </a:r>
                    </a:p>
                  </a:txBody>
                  <a:tcPr>
                    <a:solidFill>
                      <a:schemeClr val="bg1">
                        <a:lumMod val="75000"/>
                      </a:schemeClr>
                    </a:solidFill>
                  </a:tcPr>
                </a:tc>
                <a:tc>
                  <a:txBody>
                    <a:bodyPr/>
                    <a:lstStyle/>
                    <a:p>
                      <a:r>
                        <a:rPr lang="en-US" sz="1200" dirty="0"/>
                        <a:t>Reflex actions</a:t>
                      </a:r>
                    </a:p>
                  </a:txBody>
                  <a:tcPr>
                    <a:solidFill>
                      <a:schemeClr val="bg1">
                        <a:lumMod val="85000"/>
                      </a:schemeClr>
                    </a:solidFill>
                  </a:tcPr>
                </a:tc>
                <a:tc>
                  <a:txBody>
                    <a:bodyPr/>
                    <a:lstStyle/>
                    <a:p>
                      <a:r>
                        <a:rPr lang="en-US" sz="1200" dirty="0"/>
                        <a:t>Automatic and rapid responses to stimuli.</a:t>
                      </a:r>
                    </a:p>
                  </a:txBody>
                  <a:tcPr/>
                </a:tc>
                <a:extLst>
                  <a:ext uri="{0D108BD9-81ED-4DB2-BD59-A6C34878D82A}">
                    <a16:rowId xmlns:a16="http://schemas.microsoft.com/office/drawing/2014/main" val="2017468105"/>
                  </a:ext>
                </a:extLst>
              </a:tr>
              <a:tr h="322552">
                <a:tc>
                  <a:txBody>
                    <a:bodyPr/>
                    <a:lstStyle/>
                    <a:p>
                      <a:r>
                        <a:rPr lang="en-US" sz="1200" dirty="0"/>
                        <a:t>7</a:t>
                      </a:r>
                    </a:p>
                  </a:txBody>
                  <a:tcPr>
                    <a:solidFill>
                      <a:schemeClr val="bg1">
                        <a:lumMod val="75000"/>
                      </a:schemeClr>
                    </a:solidFill>
                  </a:tcPr>
                </a:tc>
                <a:tc>
                  <a:txBody>
                    <a:bodyPr/>
                    <a:lstStyle/>
                    <a:p>
                      <a:r>
                        <a:rPr lang="en-US" sz="1200" dirty="0"/>
                        <a:t>Puberty</a:t>
                      </a:r>
                    </a:p>
                  </a:txBody>
                  <a:tcPr>
                    <a:solidFill>
                      <a:schemeClr val="bg1">
                        <a:lumMod val="85000"/>
                      </a:schemeClr>
                    </a:solidFill>
                  </a:tcPr>
                </a:tc>
                <a:tc>
                  <a:txBody>
                    <a:bodyPr/>
                    <a:lstStyle/>
                    <a:p>
                      <a:r>
                        <a:rPr lang="en-US" sz="1200" dirty="0"/>
                        <a:t>Physical changes caused by hormones resulting in sexual maturity.</a:t>
                      </a:r>
                    </a:p>
                  </a:txBody>
                  <a:tcPr/>
                </a:tc>
                <a:extLst>
                  <a:ext uri="{0D108BD9-81ED-4DB2-BD59-A6C34878D82A}">
                    <a16:rowId xmlns:a16="http://schemas.microsoft.com/office/drawing/2014/main" val="578048382"/>
                  </a:ext>
                </a:extLst>
              </a:tr>
              <a:tr h="428672">
                <a:tc>
                  <a:txBody>
                    <a:bodyPr/>
                    <a:lstStyle/>
                    <a:p>
                      <a:r>
                        <a:rPr lang="en-US" sz="1200" dirty="0"/>
                        <a:t>8</a:t>
                      </a:r>
                    </a:p>
                  </a:txBody>
                  <a:tcPr>
                    <a:solidFill>
                      <a:schemeClr val="bg1">
                        <a:lumMod val="75000"/>
                      </a:schemeClr>
                    </a:solidFill>
                  </a:tcPr>
                </a:tc>
                <a:tc>
                  <a:txBody>
                    <a:bodyPr/>
                    <a:lstStyle/>
                    <a:p>
                      <a:r>
                        <a:rPr lang="en-US" sz="1200" dirty="0"/>
                        <a:t>Menstrual cycle</a:t>
                      </a:r>
                    </a:p>
                  </a:txBody>
                  <a:tcPr>
                    <a:solidFill>
                      <a:schemeClr val="bg1">
                        <a:lumMod val="85000"/>
                      </a:schemeClr>
                    </a:solidFill>
                  </a:tcPr>
                </a:tc>
                <a:tc>
                  <a:txBody>
                    <a:bodyPr/>
                    <a:lstStyle/>
                    <a:p>
                      <a:r>
                        <a:rPr lang="en-GB" sz="1200" dirty="0"/>
                        <a:t>Recurring series of events in the human female reproductive system.</a:t>
                      </a:r>
                      <a:endParaRPr lang="en-US" sz="1200" dirty="0"/>
                    </a:p>
                  </a:txBody>
                  <a:tcPr/>
                </a:tc>
                <a:extLst>
                  <a:ext uri="{0D108BD9-81ED-4DB2-BD59-A6C34878D82A}">
                    <a16:rowId xmlns:a16="http://schemas.microsoft.com/office/drawing/2014/main" val="693049"/>
                  </a:ext>
                </a:extLst>
              </a:tr>
              <a:tr h="322552">
                <a:tc>
                  <a:txBody>
                    <a:bodyPr/>
                    <a:lstStyle/>
                    <a:p>
                      <a:r>
                        <a:rPr lang="en-US" sz="1200" dirty="0"/>
                        <a:t>9</a:t>
                      </a:r>
                    </a:p>
                  </a:txBody>
                  <a:tcPr>
                    <a:solidFill>
                      <a:schemeClr val="bg1">
                        <a:lumMod val="75000"/>
                      </a:schemeClr>
                    </a:solidFill>
                  </a:tcPr>
                </a:tc>
                <a:tc>
                  <a:txBody>
                    <a:bodyPr/>
                    <a:lstStyle/>
                    <a:p>
                      <a:r>
                        <a:rPr lang="en-US" sz="1200" dirty="0"/>
                        <a:t>Phototropism</a:t>
                      </a:r>
                    </a:p>
                  </a:txBody>
                  <a:tcPr>
                    <a:solidFill>
                      <a:schemeClr val="bg1">
                        <a:lumMod val="85000"/>
                      </a:schemeClr>
                    </a:solidFill>
                  </a:tcPr>
                </a:tc>
                <a:tc>
                  <a:txBody>
                    <a:bodyPr/>
                    <a:lstStyle/>
                    <a:p>
                      <a:r>
                        <a:rPr lang="en-US" sz="1200" dirty="0"/>
                        <a:t>A plants response to light.</a:t>
                      </a:r>
                    </a:p>
                  </a:txBody>
                  <a:tcPr/>
                </a:tc>
                <a:extLst>
                  <a:ext uri="{0D108BD9-81ED-4DB2-BD59-A6C34878D82A}">
                    <a16:rowId xmlns:a16="http://schemas.microsoft.com/office/drawing/2014/main" val="1297538071"/>
                  </a:ext>
                </a:extLst>
              </a:tr>
              <a:tr h="322552">
                <a:tc>
                  <a:txBody>
                    <a:bodyPr/>
                    <a:lstStyle/>
                    <a:p>
                      <a:r>
                        <a:rPr lang="en-US" sz="1200" dirty="0"/>
                        <a:t>10</a:t>
                      </a:r>
                    </a:p>
                  </a:txBody>
                  <a:tcPr>
                    <a:solidFill>
                      <a:schemeClr val="bg1">
                        <a:lumMod val="75000"/>
                      </a:schemeClr>
                    </a:solidFill>
                  </a:tcPr>
                </a:tc>
                <a:tc>
                  <a:txBody>
                    <a:bodyPr/>
                    <a:lstStyle/>
                    <a:p>
                      <a:r>
                        <a:rPr lang="en-US" sz="1200" dirty="0"/>
                        <a:t>Gravitropism</a:t>
                      </a:r>
                    </a:p>
                  </a:txBody>
                  <a:tcPr>
                    <a:solidFill>
                      <a:schemeClr val="bg1">
                        <a:lumMod val="85000"/>
                      </a:schemeClr>
                    </a:solidFill>
                  </a:tcPr>
                </a:tc>
                <a:tc>
                  <a:txBody>
                    <a:bodyPr/>
                    <a:lstStyle/>
                    <a:p>
                      <a:r>
                        <a:rPr lang="en-US" sz="1200" dirty="0"/>
                        <a:t>A plants response to gravity.</a:t>
                      </a:r>
                    </a:p>
                  </a:txBody>
                  <a:tcPr/>
                </a:tc>
                <a:extLst>
                  <a:ext uri="{0D108BD9-81ED-4DB2-BD59-A6C34878D82A}">
                    <a16:rowId xmlns:a16="http://schemas.microsoft.com/office/drawing/2014/main" val="3384342038"/>
                  </a:ext>
                </a:extLst>
              </a:tr>
              <a:tr h="322552">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687931">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descr="A diagram of a motor neuron&#10;&#10;Description automatically generated">
            <a:extLst>
              <a:ext uri="{FF2B5EF4-FFF2-40B4-BE49-F238E27FC236}">
                <a16:creationId xmlns:a16="http://schemas.microsoft.com/office/drawing/2014/main" id="{F188D6A0-0ABC-E06E-EFE4-4EE7C32644A9}"/>
              </a:ext>
            </a:extLst>
          </p:cNvPr>
          <p:cNvPicPr>
            <a:picLocks noChangeAspect="1"/>
          </p:cNvPicPr>
          <p:nvPr/>
        </p:nvPicPr>
        <p:blipFill>
          <a:blip r:embed="rId2"/>
          <a:stretch>
            <a:fillRect/>
          </a:stretch>
        </p:blipFill>
        <p:spPr>
          <a:xfrm>
            <a:off x="994859" y="6127714"/>
            <a:ext cx="4861932" cy="2447574"/>
          </a:xfrm>
          <a:prstGeom prst="rect">
            <a:avLst/>
          </a:prstGeom>
        </p:spPr>
      </p:pic>
    </p:spTree>
    <p:extLst>
      <p:ext uri="{BB962C8B-B14F-4D97-AF65-F5344CB8AC3E}">
        <p14:creationId xmlns:p14="http://schemas.microsoft.com/office/powerpoint/2010/main" val="343514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YOU DO  Wrong answers – Homeostasis</a:t>
            </a:r>
          </a:p>
          <a:p>
            <a:pPr marL="171450" indent="-171450">
              <a:lnSpc>
                <a:spcPct val="150000"/>
              </a:lnSpc>
              <a:buFont typeface="Arial" panose="020B0604020202020204" pitchFamily="34" charset="0"/>
              <a:buChar char="•"/>
            </a:pPr>
            <a:r>
              <a:rPr lang="en-GB" sz="1200" dirty="0">
                <a:solidFill>
                  <a:schemeClr val="tx1"/>
                </a:solidFill>
              </a:rPr>
              <a:t>Read the passage below. Underline </a:t>
            </a:r>
            <a:r>
              <a:rPr lang="en-GB" sz="1200" b="1" u="sng" dirty="0">
                <a:solidFill>
                  <a:schemeClr val="tx1"/>
                </a:solidFill>
              </a:rPr>
              <a:t>incorrect</a:t>
            </a:r>
            <a:r>
              <a:rPr lang="en-GB" sz="1200" dirty="0">
                <a:solidFill>
                  <a:schemeClr val="tx1"/>
                </a:solidFill>
              </a:rPr>
              <a:t> words/phrases and correct them.</a:t>
            </a:r>
          </a:p>
          <a:p>
            <a:pPr>
              <a:lnSpc>
                <a:spcPct val="200000"/>
              </a:lnSpc>
            </a:pPr>
            <a:r>
              <a:rPr lang="en-GB" sz="1200" dirty="0">
                <a:solidFill>
                  <a:schemeClr val="tx1"/>
                </a:solidFill>
              </a:rPr>
              <a:t>We have to control homeostasis by thinking about the reactions that occur. For example: blood glucose levels, water levels, and our hunger. Homeostasis is about the regulation of the external conditions that our body goes through. </a:t>
            </a:r>
          </a:p>
          <a:p>
            <a:pPr>
              <a:lnSpc>
                <a:spcPct val="200000"/>
              </a:lnSpc>
            </a:pPr>
            <a:r>
              <a:rPr lang="en-GB" sz="1200" dirty="0">
                <a:solidFill>
                  <a:schemeClr val="tx1"/>
                </a:solidFill>
              </a:rPr>
              <a:t>There are two components to homeostatic systems. These are the brain and the spinal cord. Effectors such as muscles and glands receive information and send it to the brain which then sends it to the sense organs to process. </a:t>
            </a:r>
          </a:p>
          <a:p>
            <a:pPr>
              <a:lnSpc>
                <a:spcPct val="200000"/>
              </a:lnSpc>
            </a:pPr>
            <a:r>
              <a:rPr lang="en-GB" sz="1200" dirty="0">
                <a:solidFill>
                  <a:schemeClr val="tx1"/>
                </a:solidFill>
              </a:rPr>
              <a:t>We have 4 sense organs that process this information. The processing of this information is done in the conscious part of the brain.</a:t>
            </a:r>
          </a:p>
          <a:p>
            <a:pPr>
              <a:lnSpc>
                <a:spcPct val="200000"/>
              </a:lnSpc>
            </a:pPr>
            <a:r>
              <a:rPr lang="en-GB" sz="1200" dirty="0">
                <a:solidFill>
                  <a:schemeClr val="tx1"/>
                </a:solidFill>
              </a:rPr>
              <a:t>The two organ systems involved in homeostasis are the digestive and respiratory systems. </a:t>
            </a:r>
          </a:p>
          <a:p>
            <a:pPr>
              <a:lnSpc>
                <a:spcPct val="200000"/>
              </a:lnSpc>
            </a:pPr>
            <a:r>
              <a:rPr lang="en-GB" sz="1200" dirty="0">
                <a:solidFill>
                  <a:schemeClr val="tx1"/>
                </a:solidFill>
              </a:rPr>
              <a:t>One reason why homeostasis is essential is ensuring that hormones have the optimal conditions for working. This allows them to carry out breathing and excretion as efficiently as possible.</a:t>
            </a:r>
          </a:p>
          <a:p>
            <a:pPr>
              <a:lnSpc>
                <a:spcPct val="150000"/>
              </a:lnSpc>
            </a:pPr>
            <a:endParaRPr lang="en-GB" sz="1200" dirty="0">
              <a:solidFill>
                <a:schemeClr val="tx1"/>
              </a:solidFill>
            </a:endParaRPr>
          </a:p>
        </p:txBody>
      </p:sp>
    </p:spTree>
    <p:extLst>
      <p:ext uri="{BB962C8B-B14F-4D97-AF65-F5344CB8AC3E}">
        <p14:creationId xmlns:p14="http://schemas.microsoft.com/office/powerpoint/2010/main" val="342665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 didn’t – homeostasis</a:t>
            </a:r>
          </a:p>
          <a:p>
            <a:pPr>
              <a:lnSpc>
                <a:spcPct val="150000"/>
              </a:lnSpc>
            </a:pPr>
            <a:r>
              <a:rPr lang="en-GB" sz="1200" b="1" dirty="0">
                <a:solidFill>
                  <a:schemeClr val="tx1"/>
                </a:solidFill>
              </a:rPr>
              <a:t>How would my body be affected if I didn’t</a:t>
            </a:r>
          </a:p>
          <a:p>
            <a:pPr>
              <a:lnSpc>
                <a:spcPct val="150000"/>
              </a:lnSpc>
            </a:pPr>
            <a:r>
              <a:rPr lang="en-GB" sz="1200" dirty="0">
                <a:solidFill>
                  <a:schemeClr val="tx1"/>
                </a:solidFill>
              </a:rPr>
              <a:t>I DO: Have sense organs?</a:t>
            </a:r>
          </a:p>
          <a:p>
            <a:pPr>
              <a:lnSpc>
                <a:spcPct val="150000"/>
              </a:lnSpc>
            </a:pPr>
            <a:r>
              <a:rPr lang="en-GB" sz="1200" dirty="0">
                <a:solidFill>
                  <a:schemeClr val="tx1"/>
                </a:solidFill>
              </a:rPr>
              <a:t>………………………………………………………………………………………………………………………………………………………………………………………………………………………………………………………………………………………………………………………………………………………………………………………………………………………………………………………………………………………………………</a:t>
            </a:r>
          </a:p>
          <a:p>
            <a:pPr>
              <a:lnSpc>
                <a:spcPct val="150000"/>
              </a:lnSpc>
            </a:pPr>
            <a:r>
              <a:rPr lang="en-GB" sz="1200" dirty="0">
                <a:solidFill>
                  <a:schemeClr val="tx1"/>
                </a:solidFill>
              </a:rPr>
              <a:t>WE DO: Have coordination centres?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YOU DO: Have effectors?</a:t>
            </a:r>
          </a:p>
          <a:p>
            <a:pPr>
              <a:lnSpc>
                <a:spcPct val="150000"/>
              </a:lnSpc>
            </a:pPr>
            <a:r>
              <a:rPr lang="en-GB" sz="1200" dirty="0">
                <a:solidFill>
                  <a:schemeClr val="tx1"/>
                </a:solidFill>
              </a:rPr>
              <a:t>……………………………………………………………………………………………………………………………………………………………………………………………………………………………………………………………………………………………………………………………………………………………………………………………………………………………………………………………………………………………………..</a:t>
            </a:r>
          </a:p>
          <a:p>
            <a:pPr>
              <a:lnSpc>
                <a:spcPct val="150000"/>
              </a:lnSpc>
            </a:pPr>
            <a:r>
              <a:rPr lang="en-GB" sz="1200" dirty="0">
                <a:solidFill>
                  <a:schemeClr val="tx1"/>
                </a:solidFill>
              </a:rPr>
              <a:t>YOU DO: Have automatic and rapid responses ?</a:t>
            </a:r>
          </a:p>
          <a:p>
            <a:pPr>
              <a:lnSpc>
                <a:spcPct val="150000"/>
              </a:lnSpc>
            </a:pPr>
            <a:r>
              <a:rPr lang="en-GB" sz="1200" dirty="0">
                <a:solidFill>
                  <a:schemeClr val="tx1"/>
                </a:solidFill>
              </a:rPr>
              <a:t>………………………………………………………………………………………………………………………………………………………………………………………………………………………………………………………………………………………………………………………………………………………………………………………………………………………………………………………………………………………………………</a:t>
            </a:r>
          </a:p>
          <a:p>
            <a:pPr>
              <a:lnSpc>
                <a:spcPct val="150000"/>
              </a:lnSpc>
            </a:pPr>
            <a:r>
              <a:rPr lang="en-GB" sz="1200" dirty="0">
                <a:solidFill>
                  <a:schemeClr val="tx1"/>
                </a:solidFill>
              </a:rPr>
              <a:t>YOU DO: Have  the ability to control my internal environment?</a:t>
            </a:r>
          </a:p>
          <a:p>
            <a:pPr>
              <a:lnSpc>
                <a:spcPct val="150000"/>
              </a:lnSpc>
            </a:pPr>
            <a:r>
              <a:rPr lang="en-GB" sz="1200" dirty="0">
                <a:solidFill>
                  <a:schemeClr val="tx1"/>
                </a:solidFill>
              </a:rPr>
              <a:t>……………………………………………………………………………………………………………………………………………………………………………………………………………………………………………………………………………………………………………………………………………………………………………………………………………………………………………………………………………………………………………………………………………………………………………………………………………………………………………………………………………………………………………………………………………………………………………………………………………………………………………</a:t>
            </a:r>
          </a:p>
        </p:txBody>
      </p:sp>
    </p:spTree>
    <p:extLst>
      <p:ext uri="{BB962C8B-B14F-4D97-AF65-F5344CB8AC3E}">
        <p14:creationId xmlns:p14="http://schemas.microsoft.com/office/powerpoint/2010/main" val="36183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824339982"/>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The Nervous System</a:t>
                      </a:r>
                    </a:p>
                    <a:p>
                      <a:pPr>
                        <a:lnSpc>
                          <a:spcPct val="150000"/>
                        </a:lnSpc>
                      </a:pPr>
                      <a:r>
                        <a:rPr lang="en-GB" sz="1200" b="0" dirty="0">
                          <a:solidFill>
                            <a:schemeClr val="tx1"/>
                          </a:solidFill>
                        </a:rPr>
                        <a:t>We  need to respond to stimuli to </a:t>
                      </a:r>
                      <a:r>
                        <a:rPr lang="en-GB" sz="1200" b="1" u="sng" dirty="0">
                          <a:solidFill>
                            <a:schemeClr val="tx1"/>
                          </a:solidFill>
                        </a:rPr>
                        <a:t>survive</a:t>
                      </a:r>
                      <a:r>
                        <a:rPr lang="en-GB" sz="1200" b="0" dirty="0">
                          <a:solidFill>
                            <a:schemeClr val="tx1"/>
                          </a:solidFill>
                        </a:rPr>
                        <a:t> and </a:t>
                      </a:r>
                      <a:r>
                        <a:rPr lang="en-GB" sz="1200" b="1" u="sng" dirty="0">
                          <a:solidFill>
                            <a:schemeClr val="tx1"/>
                          </a:solidFill>
                        </a:rPr>
                        <a:t>protect ourselves from harm</a:t>
                      </a:r>
                      <a:r>
                        <a:rPr lang="en-GB" sz="1200" b="0" dirty="0">
                          <a:solidFill>
                            <a:schemeClr val="tx1"/>
                          </a:solidFill>
                        </a:rPr>
                        <a:t>. As we are complex organisms with millions of cells, these cells, and the tissues and organs they form, all need to communicate with each other. Our bodies do this using the nervous and endocrine systems.</a:t>
                      </a:r>
                    </a:p>
                    <a:p>
                      <a:pPr>
                        <a:lnSpc>
                          <a:spcPct val="150000"/>
                        </a:lnSpc>
                      </a:pPr>
                      <a:r>
                        <a:rPr lang="en-GB" sz="1200" b="0" dirty="0">
                          <a:solidFill>
                            <a:schemeClr val="tx1"/>
                          </a:solidFill>
                        </a:rPr>
                        <a:t>The nervous system responds </a:t>
                      </a:r>
                      <a:r>
                        <a:rPr lang="en-GB" sz="1200" b="1" u="sng" dirty="0">
                          <a:solidFill>
                            <a:schemeClr val="tx1"/>
                          </a:solidFill>
                        </a:rPr>
                        <a:t>RAPIDLY</a:t>
                      </a:r>
                      <a:r>
                        <a:rPr lang="en-GB" sz="1200" b="0" u="none" dirty="0">
                          <a:solidFill>
                            <a:schemeClr val="tx1"/>
                          </a:solidFill>
                        </a:rPr>
                        <a:t> and </a:t>
                      </a:r>
                      <a:r>
                        <a:rPr lang="en-GB" sz="1200" b="1" u="sng" dirty="0">
                          <a:solidFill>
                            <a:schemeClr val="tx1"/>
                          </a:solidFill>
                        </a:rPr>
                        <a:t>AUTOMATICALLY</a:t>
                      </a:r>
                      <a:r>
                        <a:rPr lang="en-GB" sz="1200" b="0" dirty="0">
                          <a:solidFill>
                            <a:schemeClr val="tx1"/>
                          </a:solidFill>
                        </a:rPr>
                        <a:t>. This means humans can coordinate responses. The nervous system is made up of different parts :</a:t>
                      </a:r>
                    </a:p>
                    <a:p>
                      <a:pPr>
                        <a:lnSpc>
                          <a:spcPct val="150000"/>
                        </a:lnSpc>
                      </a:pPr>
                      <a:r>
                        <a:rPr lang="en-GB" sz="1200" b="0" dirty="0">
                          <a:solidFill>
                            <a:schemeClr val="tx1"/>
                          </a:solidFill>
                        </a:rPr>
                        <a:t>1. </a:t>
                      </a:r>
                      <a:r>
                        <a:rPr lang="en-GB" sz="1200" b="1" u="sng" dirty="0">
                          <a:solidFill>
                            <a:schemeClr val="tx1"/>
                          </a:solidFill>
                        </a:rPr>
                        <a:t>The CNS or central nervous system </a:t>
                      </a:r>
                      <a:r>
                        <a:rPr lang="en-GB" sz="1200" b="0" dirty="0">
                          <a:solidFill>
                            <a:schemeClr val="tx1"/>
                          </a:solidFill>
                        </a:rPr>
                        <a:t>(brain, spinal cord and some glands) which process information RAPIDLY to COORDINATE the response. The CNS is a </a:t>
                      </a:r>
                      <a:r>
                        <a:rPr lang="en-GB" sz="1200" b="1" u="sng" dirty="0">
                          <a:solidFill>
                            <a:schemeClr val="tx1"/>
                          </a:solidFill>
                        </a:rPr>
                        <a:t>coordination centre</a:t>
                      </a:r>
                      <a:r>
                        <a:rPr lang="en-GB" sz="1200" b="0" dirty="0">
                          <a:solidFill>
                            <a:schemeClr val="tx1"/>
                          </a:solidFill>
                        </a:rPr>
                        <a:t>. It receives messages from the </a:t>
                      </a:r>
                      <a:r>
                        <a:rPr lang="en-GB" sz="1200" b="1" u="sng" dirty="0">
                          <a:solidFill>
                            <a:schemeClr val="tx1"/>
                          </a:solidFill>
                        </a:rPr>
                        <a:t>RECEPTORS</a:t>
                      </a:r>
                      <a:r>
                        <a:rPr lang="en-GB" sz="1200" b="0" dirty="0">
                          <a:solidFill>
                            <a:schemeClr val="tx1"/>
                          </a:solidFill>
                        </a:rPr>
                        <a:t>, processes the massages and then the response is carried out by the </a:t>
                      </a:r>
                      <a:r>
                        <a:rPr lang="en-GB" sz="1200" b="1" u="sng" dirty="0">
                          <a:solidFill>
                            <a:schemeClr val="tx1"/>
                          </a:solidFill>
                        </a:rPr>
                        <a:t>EFFECTORS</a:t>
                      </a:r>
                      <a:r>
                        <a:rPr lang="en-GB" sz="1200" b="0" dirty="0">
                          <a:solidFill>
                            <a:schemeClr val="tx1"/>
                          </a:solidFill>
                        </a:rPr>
                        <a:t>. </a:t>
                      </a:r>
                      <a:r>
                        <a:rPr lang="en-GB" sz="1200" b="1" u="sng" dirty="0">
                          <a:solidFill>
                            <a:schemeClr val="tx1"/>
                          </a:solidFill>
                        </a:rPr>
                        <a:t>Neurones</a:t>
                      </a:r>
                      <a:r>
                        <a:rPr lang="en-GB" sz="1200" b="0" dirty="0">
                          <a:solidFill>
                            <a:schemeClr val="tx1"/>
                          </a:solidFill>
                        </a:rPr>
                        <a:t> transmit information very quickly to and from your CNS and your CNS processes the messages.</a:t>
                      </a: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TextBox 2">
            <a:extLst>
              <a:ext uri="{FF2B5EF4-FFF2-40B4-BE49-F238E27FC236}">
                <a16:creationId xmlns:a16="http://schemas.microsoft.com/office/drawing/2014/main" id="{E8A5B98C-5DB9-CB10-4A8D-B4C43849FF5D}"/>
              </a:ext>
            </a:extLst>
          </p:cNvPr>
          <p:cNvSpPr txBox="1"/>
          <p:nvPr/>
        </p:nvSpPr>
        <p:spPr>
          <a:xfrm>
            <a:off x="3137854" y="5898393"/>
            <a:ext cx="3290047" cy="461665"/>
          </a:xfrm>
          <a:prstGeom prst="rect">
            <a:avLst/>
          </a:prstGeom>
          <a:noFill/>
        </p:spPr>
        <p:txBody>
          <a:bodyPr wrap="square" rtlCol="0">
            <a:spAutoFit/>
          </a:bodyPr>
          <a:lstStyle/>
          <a:p>
            <a:r>
              <a:rPr lang="en-GB" sz="1200" dirty="0"/>
              <a:t>The nerves that run from the spinal cord are called PERIPHERAL nerves</a:t>
            </a:r>
          </a:p>
        </p:txBody>
      </p:sp>
      <p:pic>
        <p:nvPicPr>
          <p:cNvPr id="9" name="Picture 8">
            <a:extLst>
              <a:ext uri="{FF2B5EF4-FFF2-40B4-BE49-F238E27FC236}">
                <a16:creationId xmlns:a16="http://schemas.microsoft.com/office/drawing/2014/main" id="{88054EB6-EE4C-8A26-EA63-3CB20086041E}"/>
              </a:ext>
            </a:extLst>
          </p:cNvPr>
          <p:cNvPicPr>
            <a:picLocks noChangeAspect="1"/>
          </p:cNvPicPr>
          <p:nvPr/>
        </p:nvPicPr>
        <p:blipFill>
          <a:blip r:embed="rId2"/>
          <a:stretch>
            <a:fillRect/>
          </a:stretch>
        </p:blipFill>
        <p:spPr>
          <a:xfrm>
            <a:off x="937696" y="3969939"/>
            <a:ext cx="2028527" cy="4520087"/>
          </a:xfrm>
          <a:prstGeom prst="rect">
            <a:avLst/>
          </a:prstGeom>
        </p:spPr>
      </p:pic>
      <p:sp>
        <p:nvSpPr>
          <p:cNvPr id="10" name="Rectangle 9">
            <a:extLst>
              <a:ext uri="{FF2B5EF4-FFF2-40B4-BE49-F238E27FC236}">
                <a16:creationId xmlns:a16="http://schemas.microsoft.com/office/drawing/2014/main" id="{28210066-C532-A00B-F8E8-1764BF36C57C}"/>
              </a:ext>
            </a:extLst>
          </p:cNvPr>
          <p:cNvSpPr/>
          <p:nvPr/>
        </p:nvSpPr>
        <p:spPr>
          <a:xfrm>
            <a:off x="2884032" y="4248613"/>
            <a:ext cx="82191" cy="43712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17244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12874</TotalTime>
  <Words>8748</Words>
  <Application>Microsoft Office PowerPoint</Application>
  <PresentationFormat>On-screen Show (4:3)</PresentationFormat>
  <Paragraphs>1494</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14</cp:revision>
  <cp:lastPrinted>2023-09-11T15:50:26Z</cp:lastPrinted>
  <dcterms:created xsi:type="dcterms:W3CDTF">2023-05-15T10:20:51Z</dcterms:created>
  <dcterms:modified xsi:type="dcterms:W3CDTF">2023-10-22T21:57:31Z</dcterms:modified>
</cp:coreProperties>
</file>