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0"/>
  </p:notesMasterIdLst>
  <p:sldIdLst>
    <p:sldId id="339" r:id="rId2"/>
    <p:sldId id="658" r:id="rId3"/>
    <p:sldId id="659" r:id="rId4"/>
    <p:sldId id="533" r:id="rId5"/>
    <p:sldId id="540" r:id="rId6"/>
    <p:sldId id="541" r:id="rId7"/>
    <p:sldId id="542" r:id="rId8"/>
    <p:sldId id="543" r:id="rId9"/>
    <p:sldId id="544" r:id="rId10"/>
    <p:sldId id="545" r:id="rId11"/>
    <p:sldId id="546" r:id="rId12"/>
    <p:sldId id="547" r:id="rId13"/>
    <p:sldId id="548" r:id="rId14"/>
    <p:sldId id="549" r:id="rId15"/>
    <p:sldId id="550" r:id="rId16"/>
    <p:sldId id="551" r:id="rId17"/>
    <p:sldId id="552" r:id="rId18"/>
    <p:sldId id="553" r:id="rId19"/>
    <p:sldId id="554" r:id="rId20"/>
    <p:sldId id="555" r:id="rId21"/>
    <p:sldId id="556" r:id="rId22"/>
    <p:sldId id="404" r:id="rId23"/>
    <p:sldId id="409" r:id="rId24"/>
    <p:sldId id="456" r:id="rId25"/>
    <p:sldId id="455" r:id="rId26"/>
    <p:sldId id="457" r:id="rId27"/>
    <p:sldId id="459" r:id="rId28"/>
    <p:sldId id="461" r:id="rId29"/>
    <p:sldId id="452" r:id="rId30"/>
    <p:sldId id="462" r:id="rId31"/>
    <p:sldId id="463" r:id="rId32"/>
    <p:sldId id="453" r:id="rId33"/>
    <p:sldId id="454" r:id="rId34"/>
    <p:sldId id="465" r:id="rId35"/>
    <p:sldId id="466" r:id="rId36"/>
    <p:sldId id="467" r:id="rId37"/>
    <p:sldId id="468" r:id="rId38"/>
    <p:sldId id="469" r:id="rId39"/>
    <p:sldId id="470" r:id="rId40"/>
    <p:sldId id="472" r:id="rId41"/>
    <p:sldId id="473" r:id="rId42"/>
    <p:sldId id="474" r:id="rId43"/>
    <p:sldId id="475" r:id="rId44"/>
    <p:sldId id="557" r:id="rId45"/>
    <p:sldId id="560" r:id="rId46"/>
    <p:sldId id="496" r:id="rId47"/>
    <p:sldId id="561" r:id="rId48"/>
    <p:sldId id="497" r:id="rId49"/>
    <p:sldId id="498" r:id="rId50"/>
    <p:sldId id="500" r:id="rId51"/>
    <p:sldId id="499" r:id="rId52"/>
    <p:sldId id="562" r:id="rId53"/>
    <p:sldId id="563" r:id="rId54"/>
    <p:sldId id="564" r:id="rId55"/>
    <p:sldId id="504" r:id="rId56"/>
    <p:sldId id="507" r:id="rId57"/>
    <p:sldId id="505" r:id="rId58"/>
    <p:sldId id="506" r:id="rId59"/>
    <p:sldId id="508" r:id="rId60"/>
    <p:sldId id="348" r:id="rId61"/>
    <p:sldId id="349" r:id="rId62"/>
    <p:sldId id="340" r:id="rId63"/>
    <p:sldId id="345" r:id="rId64"/>
    <p:sldId id="354" r:id="rId65"/>
    <p:sldId id="355" r:id="rId66"/>
    <p:sldId id="356" r:id="rId67"/>
    <p:sldId id="448" r:id="rId68"/>
    <p:sldId id="351" r:id="rId69"/>
  </p:sldIdLst>
  <p:sldSz cx="6858000" cy="9144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94" autoAdjust="0"/>
    <p:restoredTop sz="96101" autoAdjust="0"/>
  </p:normalViewPr>
  <p:slideViewPr>
    <p:cSldViewPr snapToGrid="0">
      <p:cViewPr varScale="1">
        <p:scale>
          <a:sx n="86" d="100"/>
          <a:sy n="86" d="100"/>
        </p:scale>
        <p:origin x="2490" y="96"/>
      </p:cViewPr>
      <p:guideLst/>
    </p:cSldViewPr>
  </p:slideViewPr>
  <p:notesTextViewPr>
    <p:cViewPr>
      <p:scale>
        <a:sx n="1" d="1"/>
        <a:sy n="1" d="1"/>
      </p:scale>
      <p:origin x="0" y="0"/>
    </p:cViewPr>
  </p:notesTextViewPr>
  <p:sorterViewPr>
    <p:cViewPr>
      <p:scale>
        <a:sx n="140" d="100"/>
        <a:sy n="14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rrick Venning" userId="6ef9305461909ead" providerId="LiveId" clId="{116A93B1-B268-41C8-9DE8-2C01C6B0C52E}"/>
    <pc:docChg chg="delSld modSld">
      <pc:chgData name="Derrick Venning" userId="6ef9305461909ead" providerId="LiveId" clId="{116A93B1-B268-41C8-9DE8-2C01C6B0C52E}" dt="2023-10-23T22:47:03.665" v="60" actId="20577"/>
      <pc:docMkLst>
        <pc:docMk/>
      </pc:docMkLst>
      <pc:sldChg chg="modSp mod">
        <pc:chgData name="Derrick Venning" userId="6ef9305461909ead" providerId="LiveId" clId="{116A93B1-B268-41C8-9DE8-2C01C6B0C52E}" dt="2023-10-23T22:47:03.665" v="60" actId="20577"/>
        <pc:sldMkLst>
          <pc:docMk/>
          <pc:sldMk cId="2384487569" sldId="339"/>
        </pc:sldMkLst>
        <pc:spChg chg="mod">
          <ac:chgData name="Derrick Venning" userId="6ef9305461909ead" providerId="LiveId" clId="{116A93B1-B268-41C8-9DE8-2C01C6B0C52E}" dt="2023-10-23T22:47:03.665" v="60" actId="20577"/>
          <ac:spMkLst>
            <pc:docMk/>
            <pc:sldMk cId="2384487569" sldId="339"/>
            <ac:spMk id="7" creationId="{00000000-0000-0000-0000-000000000000}"/>
          </ac:spMkLst>
        </pc:spChg>
      </pc:sldChg>
      <pc:sldChg chg="del">
        <pc:chgData name="Derrick Venning" userId="6ef9305461909ead" providerId="LiveId" clId="{116A93B1-B268-41C8-9DE8-2C01C6B0C52E}" dt="2023-10-23T22:37:16.264" v="2" actId="2696"/>
        <pc:sldMkLst>
          <pc:docMk/>
          <pc:sldMk cId="2844343129" sldId="341"/>
        </pc:sldMkLst>
      </pc:sldChg>
      <pc:sldChg chg="del">
        <pc:chgData name="Derrick Venning" userId="6ef9305461909ead" providerId="LiveId" clId="{116A93B1-B268-41C8-9DE8-2C01C6B0C52E}" dt="2023-10-23T22:37:10.089" v="1" actId="2696"/>
        <pc:sldMkLst>
          <pc:docMk/>
          <pc:sldMk cId="1860776775" sldId="347"/>
        </pc:sldMkLst>
      </pc:sldChg>
      <pc:sldChg chg="del">
        <pc:chgData name="Derrick Venning" userId="6ef9305461909ead" providerId="LiveId" clId="{116A93B1-B268-41C8-9DE8-2C01C6B0C52E}" dt="2023-10-23T22:37:10.089" v="1" actId="2696"/>
        <pc:sldMkLst>
          <pc:docMk/>
          <pc:sldMk cId="1465953596" sldId="360"/>
        </pc:sldMkLst>
      </pc:sldChg>
      <pc:sldChg chg="del">
        <pc:chgData name="Derrick Venning" userId="6ef9305461909ead" providerId="LiveId" clId="{116A93B1-B268-41C8-9DE8-2C01C6B0C52E}" dt="2023-10-23T22:37:00.178" v="0" actId="2696"/>
        <pc:sldMkLst>
          <pc:docMk/>
          <pc:sldMk cId="3534211197" sldId="380"/>
        </pc:sldMkLst>
      </pc:sldChg>
      <pc:sldChg chg="del">
        <pc:chgData name="Derrick Venning" userId="6ef9305461909ead" providerId="LiveId" clId="{116A93B1-B268-41C8-9DE8-2C01C6B0C52E}" dt="2023-10-23T22:37:00.178" v="0" actId="2696"/>
        <pc:sldMkLst>
          <pc:docMk/>
          <pc:sldMk cId="997367" sldId="385"/>
        </pc:sldMkLst>
      </pc:sldChg>
      <pc:sldChg chg="modSp mod">
        <pc:chgData name="Derrick Venning" userId="6ef9305461909ead" providerId="LiveId" clId="{116A93B1-B268-41C8-9DE8-2C01C6B0C52E}" dt="2023-10-23T22:38:19.130" v="26" actId="20577"/>
        <pc:sldMkLst>
          <pc:docMk/>
          <pc:sldMk cId="2836076435" sldId="404"/>
        </pc:sldMkLst>
        <pc:spChg chg="mod">
          <ac:chgData name="Derrick Venning" userId="6ef9305461909ead" providerId="LiveId" clId="{116A93B1-B268-41C8-9DE8-2C01C6B0C52E}" dt="2023-10-23T22:38:19.130" v="26" actId="20577"/>
          <ac:spMkLst>
            <pc:docMk/>
            <pc:sldMk cId="2836076435" sldId="404"/>
            <ac:spMk id="5" creationId="{0E698072-9D5B-C20D-B379-30397BB52267}"/>
          </ac:spMkLst>
        </pc:spChg>
      </pc:sldChg>
      <pc:sldChg chg="del">
        <pc:chgData name="Derrick Venning" userId="6ef9305461909ead" providerId="LiveId" clId="{116A93B1-B268-41C8-9DE8-2C01C6B0C52E}" dt="2023-10-23T22:37:00.178" v="0" actId="2696"/>
        <pc:sldMkLst>
          <pc:docMk/>
          <pc:sldMk cId="2226611845" sldId="440"/>
        </pc:sldMkLst>
      </pc:sldChg>
      <pc:sldChg chg="del">
        <pc:chgData name="Derrick Venning" userId="6ef9305461909ead" providerId="LiveId" clId="{116A93B1-B268-41C8-9DE8-2C01C6B0C52E}" dt="2023-10-23T22:37:00.178" v="0" actId="2696"/>
        <pc:sldMkLst>
          <pc:docMk/>
          <pc:sldMk cId="719450979" sldId="445"/>
        </pc:sldMkLst>
      </pc:sldChg>
      <pc:sldChg chg="del">
        <pc:chgData name="Derrick Venning" userId="6ef9305461909ead" providerId="LiveId" clId="{116A93B1-B268-41C8-9DE8-2C01C6B0C52E}" dt="2023-10-23T22:37:44.181" v="3" actId="2696"/>
        <pc:sldMkLst>
          <pc:docMk/>
          <pc:sldMk cId="1254084649" sldId="449"/>
        </pc:sldMkLst>
      </pc:sldChg>
      <pc:sldChg chg="del">
        <pc:chgData name="Derrick Venning" userId="6ef9305461909ead" providerId="LiveId" clId="{116A93B1-B268-41C8-9DE8-2C01C6B0C52E}" dt="2023-10-23T22:37:44.181" v="3" actId="2696"/>
        <pc:sldMkLst>
          <pc:docMk/>
          <pc:sldMk cId="1618260292" sldId="450"/>
        </pc:sldMkLst>
      </pc:sldChg>
      <pc:sldChg chg="del">
        <pc:chgData name="Derrick Venning" userId="6ef9305461909ead" providerId="LiveId" clId="{116A93B1-B268-41C8-9DE8-2C01C6B0C52E}" dt="2023-10-23T22:37:00.178" v="0" actId="2696"/>
        <pc:sldMkLst>
          <pc:docMk/>
          <pc:sldMk cId="2028889765" sldId="492"/>
        </pc:sldMkLst>
      </pc:sldChg>
      <pc:sldChg chg="del">
        <pc:chgData name="Derrick Venning" userId="6ef9305461909ead" providerId="LiveId" clId="{116A93B1-B268-41C8-9DE8-2C01C6B0C52E}" dt="2023-10-23T22:37:00.178" v="0" actId="2696"/>
        <pc:sldMkLst>
          <pc:docMk/>
          <pc:sldMk cId="4270452560" sldId="493"/>
        </pc:sldMkLst>
      </pc:sldChg>
      <pc:sldChg chg="del">
        <pc:chgData name="Derrick Venning" userId="6ef9305461909ead" providerId="LiveId" clId="{116A93B1-B268-41C8-9DE8-2C01C6B0C52E}" dt="2023-10-23T22:37:00.178" v="0" actId="2696"/>
        <pc:sldMkLst>
          <pc:docMk/>
          <pc:sldMk cId="3377024474" sldId="494"/>
        </pc:sldMkLst>
      </pc:sldChg>
      <pc:sldChg chg="del">
        <pc:chgData name="Derrick Venning" userId="6ef9305461909ead" providerId="LiveId" clId="{116A93B1-B268-41C8-9DE8-2C01C6B0C52E}" dt="2023-10-23T22:37:00.178" v="0" actId="2696"/>
        <pc:sldMkLst>
          <pc:docMk/>
          <pc:sldMk cId="1711611672" sldId="495"/>
        </pc:sldMkLst>
      </pc:sldChg>
      <pc:sldChg chg="modSp mod">
        <pc:chgData name="Derrick Venning" userId="6ef9305461909ead" providerId="LiveId" clId="{116A93B1-B268-41C8-9DE8-2C01C6B0C52E}" dt="2023-10-23T22:38:07.183" v="14" actId="20577"/>
        <pc:sldMkLst>
          <pc:docMk/>
          <pc:sldMk cId="1053402045" sldId="533"/>
        </pc:sldMkLst>
        <pc:spChg chg="mod">
          <ac:chgData name="Derrick Venning" userId="6ef9305461909ead" providerId="LiveId" clId="{116A93B1-B268-41C8-9DE8-2C01C6B0C52E}" dt="2023-10-23T22:38:07.183" v="14" actId="20577"/>
          <ac:spMkLst>
            <pc:docMk/>
            <pc:sldMk cId="1053402045" sldId="533"/>
            <ac:spMk id="5" creationId="{0E698072-9D5B-C20D-B379-30397BB52267}"/>
          </ac:spMkLst>
        </pc:spChg>
      </pc:sldChg>
      <pc:sldChg chg="modSp mod">
        <pc:chgData name="Derrick Venning" userId="6ef9305461909ead" providerId="LiveId" clId="{116A93B1-B268-41C8-9DE8-2C01C6B0C52E}" dt="2023-10-23T22:38:47.179" v="39" actId="1076"/>
        <pc:sldMkLst>
          <pc:docMk/>
          <pc:sldMk cId="1922579710" sldId="557"/>
        </pc:sldMkLst>
        <pc:spChg chg="mod">
          <ac:chgData name="Derrick Venning" userId="6ef9305461909ead" providerId="LiveId" clId="{116A93B1-B268-41C8-9DE8-2C01C6B0C52E}" dt="2023-10-23T22:38:47.179" v="39" actId="1076"/>
          <ac:spMkLst>
            <pc:docMk/>
            <pc:sldMk cId="1922579710" sldId="557"/>
            <ac:spMk id="3" creationId="{A5946FD8-530D-6079-402A-1A540B4294FD}"/>
          </ac:spMkLst>
        </pc:spChg>
        <pc:spChg chg="mod">
          <ac:chgData name="Derrick Venning" userId="6ef9305461909ead" providerId="LiveId" clId="{116A93B1-B268-41C8-9DE8-2C01C6B0C52E}" dt="2023-10-23T22:38:33.018" v="37" actId="20577"/>
          <ac:spMkLst>
            <pc:docMk/>
            <pc:sldMk cId="1922579710" sldId="557"/>
            <ac:spMk id="5" creationId="{0E698072-9D5B-C20D-B379-30397BB52267}"/>
          </ac:spMkLst>
        </pc:spChg>
        <pc:spChg chg="mod">
          <ac:chgData name="Derrick Venning" userId="6ef9305461909ead" providerId="LiveId" clId="{116A93B1-B268-41C8-9DE8-2C01C6B0C52E}" dt="2023-10-23T22:38:44.986" v="38" actId="1076"/>
          <ac:spMkLst>
            <pc:docMk/>
            <pc:sldMk cId="1922579710" sldId="557"/>
            <ac:spMk id="6" creationId="{955EFB52-62F8-A86A-FF61-59167841070A}"/>
          </ac:spMkLst>
        </pc:spChg>
      </pc:sldChg>
      <pc:sldChg chg="del">
        <pc:chgData name="Derrick Venning" userId="6ef9305461909ead" providerId="LiveId" clId="{116A93B1-B268-41C8-9DE8-2C01C6B0C52E}" dt="2023-10-23T22:37:00.178" v="0" actId="2696"/>
        <pc:sldMkLst>
          <pc:docMk/>
          <pc:sldMk cId="25702404" sldId="619"/>
        </pc:sldMkLst>
      </pc:sldChg>
      <pc:sldChg chg="del">
        <pc:chgData name="Derrick Venning" userId="6ef9305461909ead" providerId="LiveId" clId="{116A93B1-B268-41C8-9DE8-2C01C6B0C52E}" dt="2023-10-23T22:37:00.178" v="0" actId="2696"/>
        <pc:sldMkLst>
          <pc:docMk/>
          <pc:sldMk cId="1122402188" sldId="621"/>
        </pc:sldMkLst>
      </pc:sldChg>
      <pc:sldChg chg="del">
        <pc:chgData name="Derrick Venning" userId="6ef9305461909ead" providerId="LiveId" clId="{116A93B1-B268-41C8-9DE8-2C01C6B0C52E}" dt="2023-10-23T22:37:00.178" v="0" actId="2696"/>
        <pc:sldMkLst>
          <pc:docMk/>
          <pc:sldMk cId="2521414574" sldId="623"/>
        </pc:sldMkLst>
      </pc:sldChg>
      <pc:sldChg chg="del">
        <pc:chgData name="Derrick Venning" userId="6ef9305461909ead" providerId="LiveId" clId="{116A93B1-B268-41C8-9DE8-2C01C6B0C52E}" dt="2023-10-23T22:37:00.178" v="0" actId="2696"/>
        <pc:sldMkLst>
          <pc:docMk/>
          <pc:sldMk cId="3411766327" sldId="625"/>
        </pc:sldMkLst>
      </pc:sldChg>
      <pc:sldChg chg="del">
        <pc:chgData name="Derrick Venning" userId="6ef9305461909ead" providerId="LiveId" clId="{116A93B1-B268-41C8-9DE8-2C01C6B0C52E}" dt="2023-10-23T22:37:00.178" v="0" actId="2696"/>
        <pc:sldMkLst>
          <pc:docMk/>
          <pc:sldMk cId="3950486383" sldId="628"/>
        </pc:sldMkLst>
      </pc:sldChg>
      <pc:sldChg chg="del">
        <pc:chgData name="Derrick Venning" userId="6ef9305461909ead" providerId="LiveId" clId="{116A93B1-B268-41C8-9DE8-2C01C6B0C52E}" dt="2023-10-23T22:37:00.178" v="0" actId="2696"/>
        <pc:sldMkLst>
          <pc:docMk/>
          <pc:sldMk cId="54129200" sldId="629"/>
        </pc:sldMkLst>
      </pc:sldChg>
      <pc:sldChg chg="del">
        <pc:chgData name="Derrick Venning" userId="6ef9305461909ead" providerId="LiveId" clId="{116A93B1-B268-41C8-9DE8-2C01C6B0C52E}" dt="2023-10-23T22:37:00.178" v="0" actId="2696"/>
        <pc:sldMkLst>
          <pc:docMk/>
          <pc:sldMk cId="1460701578" sldId="645"/>
        </pc:sldMkLst>
      </pc:sldChg>
      <pc:sldChg chg="del">
        <pc:chgData name="Derrick Venning" userId="6ef9305461909ead" providerId="LiveId" clId="{116A93B1-B268-41C8-9DE8-2C01C6B0C52E}" dt="2023-10-23T22:37:00.178" v="0" actId="2696"/>
        <pc:sldMkLst>
          <pc:docMk/>
          <pc:sldMk cId="3320148881" sldId="646"/>
        </pc:sldMkLst>
      </pc:sldChg>
      <pc:sldChg chg="del">
        <pc:chgData name="Derrick Venning" userId="6ef9305461909ead" providerId="LiveId" clId="{116A93B1-B268-41C8-9DE8-2C01C6B0C52E}" dt="2023-10-23T22:37:00.178" v="0" actId="2696"/>
        <pc:sldMkLst>
          <pc:docMk/>
          <pc:sldMk cId="390488055" sldId="647"/>
        </pc:sldMkLst>
      </pc:sldChg>
      <pc:sldChg chg="del">
        <pc:chgData name="Derrick Venning" userId="6ef9305461909ead" providerId="LiveId" clId="{116A93B1-B268-41C8-9DE8-2C01C6B0C52E}" dt="2023-10-23T22:37:00.178" v="0" actId="2696"/>
        <pc:sldMkLst>
          <pc:docMk/>
          <pc:sldMk cId="855794730" sldId="648"/>
        </pc:sldMkLst>
      </pc:sldChg>
      <pc:sldChg chg="del">
        <pc:chgData name="Derrick Venning" userId="6ef9305461909ead" providerId="LiveId" clId="{116A93B1-B268-41C8-9DE8-2C01C6B0C52E}" dt="2023-10-23T22:37:00.178" v="0" actId="2696"/>
        <pc:sldMkLst>
          <pc:docMk/>
          <pc:sldMk cId="511020604" sldId="649"/>
        </pc:sldMkLst>
      </pc:sldChg>
      <pc:sldChg chg="del">
        <pc:chgData name="Derrick Venning" userId="6ef9305461909ead" providerId="LiveId" clId="{116A93B1-B268-41C8-9DE8-2C01C6B0C52E}" dt="2023-10-23T22:37:00.178" v="0" actId="2696"/>
        <pc:sldMkLst>
          <pc:docMk/>
          <pc:sldMk cId="2389034993" sldId="650"/>
        </pc:sldMkLst>
      </pc:sldChg>
      <pc:sldChg chg="del">
        <pc:chgData name="Derrick Venning" userId="6ef9305461909ead" providerId="LiveId" clId="{116A93B1-B268-41C8-9DE8-2C01C6B0C52E}" dt="2023-10-23T22:37:00.178" v="0" actId="2696"/>
        <pc:sldMkLst>
          <pc:docMk/>
          <pc:sldMk cId="3210838542" sldId="651"/>
        </pc:sldMkLst>
      </pc:sldChg>
      <pc:sldChg chg="del">
        <pc:chgData name="Derrick Venning" userId="6ef9305461909ead" providerId="LiveId" clId="{116A93B1-B268-41C8-9DE8-2C01C6B0C52E}" dt="2023-10-23T22:37:00.178" v="0" actId="2696"/>
        <pc:sldMkLst>
          <pc:docMk/>
          <pc:sldMk cId="3807881438" sldId="652"/>
        </pc:sldMkLst>
      </pc:sldChg>
      <pc:sldChg chg="del">
        <pc:chgData name="Derrick Venning" userId="6ef9305461909ead" providerId="LiveId" clId="{116A93B1-B268-41C8-9DE8-2C01C6B0C52E}" dt="2023-10-23T22:37:00.178" v="0" actId="2696"/>
        <pc:sldMkLst>
          <pc:docMk/>
          <pc:sldMk cId="2351391147" sldId="653"/>
        </pc:sldMkLst>
      </pc:sldChg>
      <pc:sldChg chg="del">
        <pc:chgData name="Derrick Venning" userId="6ef9305461909ead" providerId="LiveId" clId="{116A93B1-B268-41C8-9DE8-2C01C6B0C52E}" dt="2023-10-23T22:37:00.178" v="0" actId="2696"/>
        <pc:sldMkLst>
          <pc:docMk/>
          <pc:sldMk cId="1568977232" sldId="654"/>
        </pc:sldMkLst>
      </pc:sldChg>
      <pc:sldChg chg="del">
        <pc:chgData name="Derrick Venning" userId="6ef9305461909ead" providerId="LiveId" clId="{116A93B1-B268-41C8-9DE8-2C01C6B0C52E}" dt="2023-10-23T22:37:00.178" v="0" actId="2696"/>
        <pc:sldMkLst>
          <pc:docMk/>
          <pc:sldMk cId="274775376" sldId="655"/>
        </pc:sldMkLst>
      </pc:sldChg>
      <pc:sldChg chg="del">
        <pc:chgData name="Derrick Venning" userId="6ef9305461909ead" providerId="LiveId" clId="{116A93B1-B268-41C8-9DE8-2C01C6B0C52E}" dt="2023-10-23T22:37:00.178" v="0" actId="2696"/>
        <pc:sldMkLst>
          <pc:docMk/>
          <pc:sldMk cId="3379911050" sldId="656"/>
        </pc:sldMkLst>
      </pc:sldChg>
      <pc:sldChg chg="del">
        <pc:chgData name="Derrick Venning" userId="6ef9305461909ead" providerId="LiveId" clId="{116A93B1-B268-41C8-9DE8-2C01C6B0C52E}" dt="2023-10-23T22:37:00.178" v="0" actId="2696"/>
        <pc:sldMkLst>
          <pc:docMk/>
          <pc:sldMk cId="494313775" sldId="65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D7BB1FE6-2EC2-41ED-86A6-D6D148651C23}" type="datetimeFigureOut">
              <a:rPr lang="en-GB" smtClean="0"/>
              <a:t>23/10/2023</a:t>
            </a:fld>
            <a:endParaRPr lang="en-GB"/>
          </a:p>
        </p:txBody>
      </p:sp>
      <p:sp>
        <p:nvSpPr>
          <p:cNvPr id="4" name="Slide Image Placeholder 3"/>
          <p:cNvSpPr>
            <a:spLocks noGrp="1" noRot="1" noChangeAspect="1"/>
          </p:cNvSpPr>
          <p:nvPr>
            <p:ph type="sldImg" idx="2"/>
          </p:nvPr>
        </p:nvSpPr>
        <p:spPr>
          <a:xfrm>
            <a:off x="2143125" y="1241425"/>
            <a:ext cx="25114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882142EF-F1A6-40A3-A1AC-D646CCB41134}" type="slidenum">
              <a:rPr lang="en-GB" smtClean="0"/>
              <a:t>‹#›</a:t>
            </a:fld>
            <a:endParaRPr lang="en-GB"/>
          </a:p>
        </p:txBody>
      </p:sp>
    </p:spTree>
    <p:extLst>
      <p:ext uri="{BB962C8B-B14F-4D97-AF65-F5344CB8AC3E}">
        <p14:creationId xmlns:p14="http://schemas.microsoft.com/office/powerpoint/2010/main" val="3401412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940D0EA3-44C9-40B7-A148-3BF6971E81C5}" type="datetime1">
              <a:rPr lang="en-GB" smtClean="0"/>
              <a:t>23/10/2023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2960939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EC10D44-2F98-4CAE-BB8F-1687E7FC2137}" type="datetime1">
              <a:rPr lang="en-GB" smtClean="0"/>
              <a:t>23/10/2023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1869371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5E8633F-8589-4595-AA6E-6EBC5BCE7085}" type="datetime1">
              <a:rPr lang="en-GB" smtClean="0"/>
              <a:t>23/10/2023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2745031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5D19493-289E-4C40-B487-A1263E2556F8}" type="datetime1">
              <a:rPr lang="en-GB" smtClean="0"/>
              <a:t>23/10/2023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3763042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EC23423-DF26-4ADC-82B5-9872CFF8F59B}" type="datetime1">
              <a:rPr lang="en-GB" smtClean="0"/>
              <a:t>23/10/2023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1711833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AC92AECD-067B-43D7-A9A3-E9488AB8BB8C}" type="datetime1">
              <a:rPr lang="en-GB" smtClean="0"/>
              <a:t>23/10/2023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2868672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GB"/>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8901C2B7-090B-40EA-9A0D-8260891138EB}" type="datetime1">
              <a:rPr lang="en-GB" smtClean="0"/>
              <a:t>23/10/2023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92931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5441E6AF-AA02-47B6-9A07-02BED530E584}" type="datetime1">
              <a:rPr lang="en-GB" smtClean="0"/>
              <a:t>23/10/2023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224324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9B0F3F-8D6E-438E-B0BD-2D138B082709}" type="datetime1">
              <a:rPr lang="en-GB" smtClean="0"/>
              <a:t>23/10/2023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416795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EAD89150-828D-4264-B3BC-720A229DB28E}" type="datetime1">
              <a:rPr lang="en-GB" smtClean="0"/>
              <a:t>23/10/2023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3964899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ECDE9B91-3951-41E9-9A67-6689CAFEBC88}" type="datetime1">
              <a:rPr lang="en-GB" smtClean="0"/>
              <a:t>23/10/2023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1015389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A8B5828C-805D-41F7-8BAC-DE8A31F1A9FD}" type="datetime1">
              <a:rPr lang="en-GB" smtClean="0"/>
              <a:t>23/10/2023</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A49C798E-A141-4728-B2C1-C020555BD9EF}" type="slidenum">
              <a:rPr lang="en-GB" smtClean="0"/>
              <a:t>‹#›</a:t>
            </a:fld>
            <a:endParaRPr lang="en-GB"/>
          </a:p>
        </p:txBody>
      </p:sp>
    </p:spTree>
    <p:extLst>
      <p:ext uri="{BB962C8B-B14F-4D97-AF65-F5344CB8AC3E}">
        <p14:creationId xmlns:p14="http://schemas.microsoft.com/office/powerpoint/2010/main" val="10719599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0369" y="254547"/>
            <a:ext cx="6567931" cy="3544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7" name="TextBox 6"/>
          <p:cNvSpPr txBox="1"/>
          <p:nvPr/>
        </p:nvSpPr>
        <p:spPr>
          <a:xfrm>
            <a:off x="212117" y="205761"/>
            <a:ext cx="6311899" cy="433196"/>
          </a:xfrm>
          <a:prstGeom prst="rect">
            <a:avLst/>
          </a:prstGeom>
          <a:noFill/>
        </p:spPr>
        <p:txBody>
          <a:bodyPr wrap="square" rtlCol="0">
            <a:spAutoFit/>
          </a:bodyPr>
          <a:lstStyle/>
          <a:p>
            <a:r>
              <a:rPr lang="en-GB" sz="2215" b="1" dirty="0"/>
              <a:t>KS4 Homeostasis &amp; Response (</a:t>
            </a:r>
            <a:r>
              <a:rPr lang="en-GB" sz="1600" b="1" dirty="0"/>
              <a:t>TRIPLE </a:t>
            </a:r>
            <a:r>
              <a:rPr lang="en-GB" sz="1600" b="1"/>
              <a:t>student booklet </a:t>
            </a:r>
            <a:r>
              <a:rPr lang="en-GB" sz="1600" b="1" dirty="0"/>
              <a:t>A)</a:t>
            </a:r>
            <a:r>
              <a:rPr lang="en-GB" sz="2215" b="1" dirty="0"/>
              <a:t> </a:t>
            </a:r>
          </a:p>
        </p:txBody>
      </p:sp>
      <p:graphicFrame>
        <p:nvGraphicFramePr>
          <p:cNvPr id="14" name="Table 13">
            <a:extLst>
              <a:ext uri="{FF2B5EF4-FFF2-40B4-BE49-F238E27FC236}">
                <a16:creationId xmlns:a16="http://schemas.microsoft.com/office/drawing/2014/main" id="{1886E436-8091-1609-C459-A603228F551C}"/>
              </a:ext>
            </a:extLst>
          </p:cNvPr>
          <p:cNvGraphicFramePr>
            <a:graphicFrameLocks noGrp="1"/>
          </p:cNvGraphicFramePr>
          <p:nvPr>
            <p:extLst>
              <p:ext uri="{D42A27DB-BD31-4B8C-83A1-F6EECF244321}">
                <p14:modId xmlns:p14="http://schemas.microsoft.com/office/powerpoint/2010/main" val="841050035"/>
              </p:ext>
            </p:extLst>
          </p:nvPr>
        </p:nvGraphicFramePr>
        <p:xfrm>
          <a:off x="3515869" y="1007948"/>
          <a:ext cx="2744116" cy="1437250"/>
        </p:xfrm>
        <a:graphic>
          <a:graphicData uri="http://schemas.openxmlformats.org/drawingml/2006/table">
            <a:tbl>
              <a:tblPr firstRow="1" bandRow="1">
                <a:tableStyleId>{5C22544A-7EE6-4342-B048-85BDC9FD1C3A}</a:tableStyleId>
              </a:tblPr>
              <a:tblGrid>
                <a:gridCol w="923872">
                  <a:extLst>
                    <a:ext uri="{9D8B030D-6E8A-4147-A177-3AD203B41FA5}">
                      <a16:colId xmlns:a16="http://schemas.microsoft.com/office/drawing/2014/main" val="3141629024"/>
                    </a:ext>
                  </a:extLst>
                </a:gridCol>
                <a:gridCol w="1820244">
                  <a:extLst>
                    <a:ext uri="{9D8B030D-6E8A-4147-A177-3AD203B41FA5}">
                      <a16:colId xmlns:a16="http://schemas.microsoft.com/office/drawing/2014/main" val="312534935"/>
                    </a:ext>
                  </a:extLst>
                </a:gridCol>
              </a:tblGrid>
              <a:tr h="478302">
                <a:tc>
                  <a:txBody>
                    <a:bodyPr/>
                    <a:lstStyle/>
                    <a:p>
                      <a:pPr algn="ctr"/>
                      <a:r>
                        <a:rPr lang="en-US" sz="1300" b="0" dirty="0">
                          <a:solidFill>
                            <a:sysClr val="windowText" lastClr="000000"/>
                          </a:solidFill>
                          <a:latin typeface="+mj-lt"/>
                        </a:rPr>
                        <a:t>Name</a:t>
                      </a:r>
                      <a:endParaRPr lang="en-GB" sz="1300" b="0" dirty="0">
                        <a:solidFill>
                          <a:sysClr val="windowText" lastClr="000000"/>
                        </a:solidFill>
                        <a:latin typeface="+mj-lt"/>
                      </a:endParaRPr>
                    </a:p>
                  </a:txBody>
                  <a:tcPr marL="84406" marR="84406" marT="42203" marB="42203" anchor="ctr">
                    <a:lnL w="12700" cap="flat" cmpd="sng" algn="ctr">
                      <a:no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300" b="1" dirty="0">
                        <a:solidFill>
                          <a:sysClr val="windowText" lastClr="000000"/>
                        </a:solidFill>
                      </a:endParaRPr>
                    </a:p>
                  </a:txBody>
                  <a:tcPr marL="84406" marR="84406" marT="42203" marB="42203" anchor="ctr">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60724906"/>
                  </a:ext>
                </a:extLst>
              </a:tr>
              <a:tr h="478302">
                <a:tc>
                  <a:txBody>
                    <a:bodyPr/>
                    <a:lstStyle/>
                    <a:p>
                      <a:pPr algn="ctr"/>
                      <a:r>
                        <a:rPr lang="en-US" sz="1300" b="0" dirty="0">
                          <a:solidFill>
                            <a:sysClr val="windowText" lastClr="000000"/>
                          </a:solidFill>
                          <a:latin typeface="+mj-lt"/>
                        </a:rPr>
                        <a:t>Class</a:t>
                      </a:r>
                      <a:endParaRPr lang="en-GB" sz="1300" b="0" dirty="0">
                        <a:solidFill>
                          <a:sysClr val="windowText" lastClr="000000"/>
                        </a:solidFill>
                        <a:latin typeface="+mj-lt"/>
                      </a:endParaRPr>
                    </a:p>
                  </a:txBody>
                  <a:tcPr marL="84406" marR="84406" marT="42203" marB="42203" anchor="ctr">
                    <a:lnL w="12700" cap="flat" cmpd="sng" algn="ctr">
                      <a:no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300" b="1" dirty="0">
                        <a:solidFill>
                          <a:sysClr val="windowText" lastClr="000000"/>
                        </a:solidFill>
                      </a:endParaRPr>
                    </a:p>
                  </a:txBody>
                  <a:tcPr marL="84406" marR="84406" marT="42203" marB="42203" anchor="ctr">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83583755"/>
                  </a:ext>
                </a:extLst>
              </a:tr>
              <a:tr h="478302">
                <a:tc>
                  <a:txBody>
                    <a:bodyPr/>
                    <a:lstStyle/>
                    <a:p>
                      <a:pPr algn="ctr"/>
                      <a:r>
                        <a:rPr lang="en-US" sz="1300" b="0" dirty="0">
                          <a:solidFill>
                            <a:sysClr val="windowText" lastClr="000000"/>
                          </a:solidFill>
                          <a:latin typeface="+mj-lt"/>
                        </a:rPr>
                        <a:t>Tutor Group</a:t>
                      </a:r>
                      <a:endParaRPr lang="en-GB" sz="1300" b="0" dirty="0">
                        <a:solidFill>
                          <a:sysClr val="windowText" lastClr="000000"/>
                        </a:solidFill>
                        <a:latin typeface="+mj-lt"/>
                      </a:endParaRPr>
                    </a:p>
                  </a:txBody>
                  <a:tcPr marL="84406" marR="84406" marT="42203" marB="42203" anchor="ctr">
                    <a:lnL w="12700" cap="flat" cmpd="sng" algn="ctr">
                      <a:no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300" b="1" dirty="0">
                        <a:solidFill>
                          <a:sysClr val="windowText" lastClr="000000"/>
                        </a:solidFill>
                      </a:endParaRPr>
                    </a:p>
                  </a:txBody>
                  <a:tcPr marL="84406" marR="84406" marT="42203" marB="42203" anchor="ctr">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29808098"/>
                  </a:ext>
                </a:extLst>
              </a:tr>
            </a:tbl>
          </a:graphicData>
        </a:graphic>
      </p:graphicFrame>
      <p:pic>
        <p:nvPicPr>
          <p:cNvPr id="15" name="Picture 14" descr="A logo for a company&#10;&#10;Description automatically generated with low confidence">
            <a:extLst>
              <a:ext uri="{FF2B5EF4-FFF2-40B4-BE49-F238E27FC236}">
                <a16:creationId xmlns:a16="http://schemas.microsoft.com/office/drawing/2014/main" id="{6B9D3DE8-DFFC-88E0-C143-19DE2C2E8B5C}"/>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366654" y="1007948"/>
            <a:ext cx="2652800" cy="1260082"/>
          </a:xfrm>
          <a:prstGeom prst="rect">
            <a:avLst/>
          </a:prstGeom>
        </p:spPr>
      </p:pic>
      <p:graphicFrame>
        <p:nvGraphicFramePr>
          <p:cNvPr id="16" name="Table 15">
            <a:extLst>
              <a:ext uri="{FF2B5EF4-FFF2-40B4-BE49-F238E27FC236}">
                <a16:creationId xmlns:a16="http://schemas.microsoft.com/office/drawing/2014/main" id="{3B2EA67D-D165-A6D0-4B3A-7F54F737F058}"/>
              </a:ext>
            </a:extLst>
          </p:cNvPr>
          <p:cNvGraphicFramePr>
            <a:graphicFrameLocks noGrp="1"/>
          </p:cNvGraphicFramePr>
          <p:nvPr>
            <p:extLst>
              <p:ext uri="{D42A27DB-BD31-4B8C-83A1-F6EECF244321}">
                <p14:modId xmlns:p14="http://schemas.microsoft.com/office/powerpoint/2010/main" val="3891572282"/>
              </p:ext>
            </p:extLst>
          </p:nvPr>
        </p:nvGraphicFramePr>
        <p:xfrm>
          <a:off x="2690231" y="2888742"/>
          <a:ext cx="4028069" cy="3057378"/>
        </p:xfrm>
        <a:graphic>
          <a:graphicData uri="http://schemas.openxmlformats.org/drawingml/2006/table">
            <a:tbl>
              <a:tblPr firstRow="1" bandRow="1">
                <a:tableStyleId>{5C22544A-7EE6-4342-B048-85BDC9FD1C3A}</a:tableStyleId>
              </a:tblPr>
              <a:tblGrid>
                <a:gridCol w="4028069">
                  <a:extLst>
                    <a:ext uri="{9D8B030D-6E8A-4147-A177-3AD203B41FA5}">
                      <a16:colId xmlns:a16="http://schemas.microsoft.com/office/drawing/2014/main" val="3141629024"/>
                    </a:ext>
                  </a:extLst>
                </a:gridCol>
              </a:tblGrid>
              <a:tr h="1662774">
                <a:tc>
                  <a:txBody>
                    <a:bodyPr/>
                    <a:lstStyle/>
                    <a:p>
                      <a:pPr algn="ctr"/>
                      <a:r>
                        <a:rPr lang="en-US" sz="3700" dirty="0">
                          <a:solidFill>
                            <a:sysClr val="windowText" lastClr="000000"/>
                          </a:solidFill>
                          <a:latin typeface="+mj-lt"/>
                        </a:rPr>
                        <a:t>KS4 Science</a:t>
                      </a:r>
                    </a:p>
                    <a:p>
                      <a:pPr algn="ctr"/>
                      <a:r>
                        <a:rPr lang="en-US" sz="3700" dirty="0">
                          <a:solidFill>
                            <a:sysClr val="windowText" lastClr="000000"/>
                          </a:solidFill>
                          <a:latin typeface="+mj-lt"/>
                        </a:rPr>
                        <a:t>YEAR</a:t>
                      </a:r>
                      <a:r>
                        <a:rPr lang="en-US" sz="3700" baseline="0" dirty="0">
                          <a:solidFill>
                            <a:sysClr val="windowText" lastClr="000000"/>
                          </a:solidFill>
                          <a:latin typeface="+mj-lt"/>
                        </a:rPr>
                        <a:t> 11</a:t>
                      </a:r>
                    </a:p>
                    <a:p>
                      <a:pPr algn="ctr"/>
                      <a:r>
                        <a:rPr lang="en-US" sz="3700" baseline="0" dirty="0">
                          <a:solidFill>
                            <a:sysClr val="windowText" lastClr="000000"/>
                          </a:solidFill>
                          <a:latin typeface="+mj-lt"/>
                        </a:rPr>
                        <a:t>Homeostasis &amp; Response</a:t>
                      </a:r>
                    </a:p>
                  </a:txBody>
                  <a:tcPr marL="84406" marR="84406" marT="42203" marB="42203" anchor="ctr">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2360724906"/>
                  </a:ext>
                </a:extLst>
              </a:tr>
              <a:tr h="283501">
                <a:tc>
                  <a:txBody>
                    <a:bodyPr/>
                    <a:lstStyle/>
                    <a:p>
                      <a:pPr algn="ctr"/>
                      <a:endParaRPr lang="en-GB" sz="1800" dirty="0">
                        <a:solidFill>
                          <a:sysClr val="windowText" lastClr="000000"/>
                        </a:solidFill>
                        <a:latin typeface="+mj-lt"/>
                      </a:endParaRPr>
                    </a:p>
                  </a:txBody>
                  <a:tcPr marL="84406" marR="84406" marT="42203" marB="42203" anchor="ct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1410125024"/>
                  </a:ext>
                </a:extLst>
              </a:tr>
              <a:tr h="283501">
                <a:tc>
                  <a:txBody>
                    <a:bodyPr/>
                    <a:lstStyle/>
                    <a:p>
                      <a:pPr algn="ctr"/>
                      <a:endParaRPr lang="en-GB" sz="1800" dirty="0">
                        <a:solidFill>
                          <a:sysClr val="windowText" lastClr="000000"/>
                        </a:solidFill>
                        <a:latin typeface="+mj-lt"/>
                      </a:endParaRPr>
                    </a:p>
                  </a:txBody>
                  <a:tcPr marL="84406" marR="84406" marT="42203" marB="42203" anchor="ctr">
                    <a:lnT w="12700" cap="flat" cmpd="sng" algn="ctr">
                      <a:solidFill>
                        <a:schemeClr val="tx1"/>
                      </a:solidFill>
                      <a:prstDash val="dot"/>
                      <a:round/>
                      <a:headEnd type="none" w="med" len="med"/>
                      <a:tailEnd type="none" w="med" len="med"/>
                    </a:lnT>
                    <a:solidFill>
                      <a:schemeClr val="bg1"/>
                    </a:solidFill>
                  </a:tcPr>
                </a:tc>
                <a:extLst>
                  <a:ext uri="{0D108BD9-81ED-4DB2-BD59-A6C34878D82A}">
                    <a16:rowId xmlns:a16="http://schemas.microsoft.com/office/drawing/2014/main" val="4079067449"/>
                  </a:ext>
                </a:extLst>
              </a:tr>
            </a:tbl>
          </a:graphicData>
        </a:graphic>
      </p:graphicFrame>
      <p:sp>
        <p:nvSpPr>
          <p:cNvPr id="18" name="Rectangle 17">
            <a:extLst>
              <a:ext uri="{FF2B5EF4-FFF2-40B4-BE49-F238E27FC236}">
                <a16:creationId xmlns:a16="http://schemas.microsoft.com/office/drawing/2014/main" id="{54EE09E2-5BF5-ABDD-FB65-F07A71125E27}"/>
              </a:ext>
            </a:extLst>
          </p:cNvPr>
          <p:cNvSpPr/>
          <p:nvPr/>
        </p:nvSpPr>
        <p:spPr>
          <a:xfrm>
            <a:off x="139700" y="165100"/>
            <a:ext cx="6578600" cy="88392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0" name="Table 7">
            <a:extLst>
              <a:ext uri="{FF2B5EF4-FFF2-40B4-BE49-F238E27FC236}">
                <a16:creationId xmlns:a16="http://schemas.microsoft.com/office/drawing/2014/main" id="{AEA1F81F-6509-A7E6-CBB7-1537DF053DE9}"/>
              </a:ext>
            </a:extLst>
          </p:cNvPr>
          <p:cNvGraphicFramePr>
            <a:graphicFrameLocks noGrp="1"/>
          </p:cNvGraphicFramePr>
          <p:nvPr>
            <p:extLst>
              <p:ext uri="{D42A27DB-BD31-4B8C-83A1-F6EECF244321}">
                <p14:modId xmlns:p14="http://schemas.microsoft.com/office/powerpoint/2010/main" val="1666059935"/>
              </p:ext>
            </p:extLst>
          </p:nvPr>
        </p:nvGraphicFramePr>
        <p:xfrm>
          <a:off x="273050" y="6148929"/>
          <a:ext cx="6311899" cy="2484120"/>
        </p:xfrm>
        <a:graphic>
          <a:graphicData uri="http://schemas.openxmlformats.org/drawingml/2006/table">
            <a:tbl>
              <a:tblPr firstRow="1" bandRow="1">
                <a:tableStyleId>{5940675A-B579-460E-94D1-54222C63F5DA}</a:tableStyleId>
              </a:tblPr>
              <a:tblGrid>
                <a:gridCol w="1816100">
                  <a:extLst>
                    <a:ext uri="{9D8B030D-6E8A-4147-A177-3AD203B41FA5}">
                      <a16:colId xmlns:a16="http://schemas.microsoft.com/office/drawing/2014/main" val="1068356305"/>
                    </a:ext>
                  </a:extLst>
                </a:gridCol>
                <a:gridCol w="4495799">
                  <a:extLst>
                    <a:ext uri="{9D8B030D-6E8A-4147-A177-3AD203B41FA5}">
                      <a16:colId xmlns:a16="http://schemas.microsoft.com/office/drawing/2014/main" val="3913828224"/>
                    </a:ext>
                  </a:extLst>
                </a:gridCol>
              </a:tblGrid>
              <a:tr h="370840">
                <a:tc gridSpan="2">
                  <a:txBody>
                    <a:bodyPr/>
                    <a:lstStyle/>
                    <a:p>
                      <a:r>
                        <a:rPr lang="en-GB" sz="1200" b="1" dirty="0"/>
                        <a:t>KEYSTONE WORDS</a:t>
                      </a:r>
                    </a:p>
                  </a:txBody>
                  <a:tcPr>
                    <a:solidFill>
                      <a:schemeClr val="bg1">
                        <a:lumMod val="85000"/>
                      </a:schemeClr>
                    </a:solidFill>
                  </a:tcPr>
                </a:tc>
                <a:tc hMerge="1">
                  <a:txBody>
                    <a:bodyPr/>
                    <a:lstStyle/>
                    <a:p>
                      <a:endParaRPr lang="en-GB" dirty="0"/>
                    </a:p>
                  </a:txBody>
                  <a:tcPr/>
                </a:tc>
                <a:extLst>
                  <a:ext uri="{0D108BD9-81ED-4DB2-BD59-A6C34878D82A}">
                    <a16:rowId xmlns:a16="http://schemas.microsoft.com/office/drawing/2014/main" val="996584451"/>
                  </a:ext>
                </a:extLst>
              </a:tr>
              <a:tr h="370840">
                <a:tc>
                  <a:txBody>
                    <a:bodyPr/>
                    <a:lstStyle/>
                    <a:p>
                      <a:r>
                        <a:rPr lang="en-GB" sz="1200" dirty="0"/>
                        <a:t>Homeostasis</a:t>
                      </a:r>
                    </a:p>
                  </a:txBody>
                  <a:tcPr/>
                </a:tc>
                <a:tc>
                  <a:txBody>
                    <a:bodyPr/>
                    <a:lstStyle/>
                    <a:p>
                      <a:r>
                        <a:rPr lang="en-GB" sz="1200" dirty="0"/>
                        <a:t>Homeostasis is the regulation of internal conditions to maintain optimal conditions for enzyme action and cell function.</a:t>
                      </a:r>
                    </a:p>
                  </a:txBody>
                  <a:tcPr/>
                </a:tc>
                <a:extLst>
                  <a:ext uri="{0D108BD9-81ED-4DB2-BD59-A6C34878D82A}">
                    <a16:rowId xmlns:a16="http://schemas.microsoft.com/office/drawing/2014/main" val="3986441415"/>
                  </a:ext>
                </a:extLst>
              </a:tr>
              <a:tr h="370840">
                <a:tc>
                  <a:txBody>
                    <a:bodyPr/>
                    <a:lstStyle/>
                    <a:p>
                      <a:r>
                        <a:rPr lang="en-GB" sz="1200" dirty="0"/>
                        <a:t>Nervous system</a:t>
                      </a:r>
                    </a:p>
                  </a:txBody>
                  <a:tcPr/>
                </a:tc>
                <a:tc>
                  <a:txBody>
                    <a:bodyPr/>
                    <a:lstStyle/>
                    <a:p>
                      <a:r>
                        <a:rPr lang="en-GB" sz="1200" dirty="0"/>
                        <a:t>The nervous system enables humans to react to their surroundings and to coordinate their behaviour.</a:t>
                      </a:r>
                    </a:p>
                  </a:txBody>
                  <a:tcPr/>
                </a:tc>
                <a:extLst>
                  <a:ext uri="{0D108BD9-81ED-4DB2-BD59-A6C34878D82A}">
                    <a16:rowId xmlns:a16="http://schemas.microsoft.com/office/drawing/2014/main" val="3135617624"/>
                  </a:ext>
                </a:extLst>
              </a:tr>
              <a:tr h="370840">
                <a:tc>
                  <a:txBody>
                    <a:bodyPr/>
                    <a:lstStyle/>
                    <a:p>
                      <a:r>
                        <a:rPr lang="en-GB" sz="1200" dirty="0"/>
                        <a:t>Endocrine system</a:t>
                      </a:r>
                    </a:p>
                  </a:txBody>
                  <a:tcPr/>
                </a:tc>
                <a:tc>
                  <a:txBody>
                    <a:bodyPr/>
                    <a:lstStyle/>
                    <a:p>
                      <a:r>
                        <a:rPr lang="en-GB" sz="1200" dirty="0"/>
                        <a:t>The endocrine system is composed of glands which secrete chemicals called hormones directly into the bloodstream.</a:t>
                      </a:r>
                    </a:p>
                  </a:txBody>
                  <a:tcPr/>
                </a:tc>
                <a:extLst>
                  <a:ext uri="{0D108BD9-81ED-4DB2-BD59-A6C34878D82A}">
                    <a16:rowId xmlns:a16="http://schemas.microsoft.com/office/drawing/2014/main" val="4092558228"/>
                  </a:ext>
                </a:extLst>
              </a:tr>
              <a:tr h="370840">
                <a:tc>
                  <a:txBody>
                    <a:bodyPr/>
                    <a:lstStyle/>
                    <a:p>
                      <a:r>
                        <a:rPr lang="en-GB" sz="1200" dirty="0"/>
                        <a:t>Reproduction</a:t>
                      </a:r>
                    </a:p>
                  </a:txBody>
                  <a:tcPr/>
                </a:tc>
                <a:tc>
                  <a:txBody>
                    <a:bodyPr/>
                    <a:lstStyle/>
                    <a:p>
                      <a:r>
                        <a:rPr lang="en-GB" sz="1200" dirty="0"/>
                        <a:t>The process by which offspring are produced by parents. </a:t>
                      </a:r>
                    </a:p>
                  </a:txBody>
                  <a:tcPr/>
                </a:tc>
                <a:extLst>
                  <a:ext uri="{0D108BD9-81ED-4DB2-BD59-A6C34878D82A}">
                    <a16:rowId xmlns:a16="http://schemas.microsoft.com/office/drawing/2014/main" val="1426963129"/>
                  </a:ext>
                </a:extLst>
              </a:tr>
              <a:tr h="370840">
                <a:tc>
                  <a:txBody>
                    <a:bodyPr/>
                    <a:lstStyle/>
                    <a:p>
                      <a:r>
                        <a:rPr lang="en-GB" sz="1200" dirty="0"/>
                        <a:t>Hormone</a:t>
                      </a:r>
                    </a:p>
                  </a:txBody>
                  <a:tcPr/>
                </a:tc>
                <a:tc>
                  <a:txBody>
                    <a:bodyPr/>
                    <a:lstStyle/>
                    <a:p>
                      <a:r>
                        <a:rPr lang="en-GB" sz="1200" dirty="0"/>
                        <a:t>Chemical messengers produced by glands.</a:t>
                      </a:r>
                    </a:p>
                  </a:txBody>
                  <a:tcPr/>
                </a:tc>
                <a:extLst>
                  <a:ext uri="{0D108BD9-81ED-4DB2-BD59-A6C34878D82A}">
                    <a16:rowId xmlns:a16="http://schemas.microsoft.com/office/drawing/2014/main" val="3157404479"/>
                  </a:ext>
                </a:extLst>
              </a:tr>
            </a:tbl>
          </a:graphicData>
        </a:graphic>
      </p:graphicFrame>
      <p:pic>
        <p:nvPicPr>
          <p:cNvPr id="4" name="Picture 3">
            <a:extLst>
              <a:ext uri="{FF2B5EF4-FFF2-40B4-BE49-F238E27FC236}">
                <a16:creationId xmlns:a16="http://schemas.microsoft.com/office/drawing/2014/main" id="{EAFFC086-1416-A6EF-ABC7-80D2ECDE630D}"/>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500473" y="2814996"/>
            <a:ext cx="2189758" cy="2786966"/>
          </a:xfrm>
          <a:prstGeom prst="rect">
            <a:avLst/>
          </a:prstGeom>
        </p:spPr>
      </p:pic>
      <p:sp>
        <p:nvSpPr>
          <p:cNvPr id="2" name="Slide Number Placeholder 1">
            <a:extLst>
              <a:ext uri="{FF2B5EF4-FFF2-40B4-BE49-F238E27FC236}">
                <a16:creationId xmlns:a16="http://schemas.microsoft.com/office/drawing/2014/main" id="{9AA18E51-E638-82D7-3662-878E734982E5}"/>
              </a:ext>
            </a:extLst>
          </p:cNvPr>
          <p:cNvSpPr>
            <a:spLocks noGrp="1"/>
          </p:cNvSpPr>
          <p:nvPr>
            <p:ph type="sldNum" sz="quarter" idx="12"/>
          </p:nvPr>
        </p:nvSpPr>
        <p:spPr/>
        <p:txBody>
          <a:bodyPr/>
          <a:lstStyle/>
          <a:p>
            <a:fld id="{A49C798E-A141-4728-B2C1-C020555BD9EF}" type="slidenum">
              <a:rPr lang="en-GB" smtClean="0"/>
              <a:t>1</a:t>
            </a:fld>
            <a:endParaRPr lang="en-GB"/>
          </a:p>
        </p:txBody>
      </p:sp>
    </p:spTree>
    <p:extLst>
      <p:ext uri="{BB962C8B-B14F-4D97-AF65-F5344CB8AC3E}">
        <p14:creationId xmlns:p14="http://schemas.microsoft.com/office/powerpoint/2010/main" val="2384487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5ACB93D-D1F5-AD70-DCA1-47A05BE1FEAE}"/>
              </a:ext>
            </a:extLst>
          </p:cNvPr>
          <p:cNvSpPr/>
          <p:nvPr/>
        </p:nvSpPr>
        <p:spPr>
          <a:xfrm>
            <a:off x="312234" y="312234"/>
            <a:ext cx="6322742" cy="8552986"/>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ACF0B5AA-F2E4-A1DD-D98D-4428DC7EC814}"/>
              </a:ext>
            </a:extLst>
          </p:cNvPr>
          <p:cNvSpPr txBox="1"/>
          <p:nvPr/>
        </p:nvSpPr>
        <p:spPr>
          <a:xfrm>
            <a:off x="398655" y="406349"/>
            <a:ext cx="5971920" cy="7173374"/>
          </a:xfrm>
          <a:prstGeom prst="rect">
            <a:avLst/>
          </a:prstGeom>
          <a:noFill/>
        </p:spPr>
        <p:txBody>
          <a:bodyPr wrap="square">
            <a:spAutoFit/>
          </a:bodyPr>
          <a:lstStyle/>
          <a:p>
            <a:r>
              <a:rPr lang="en-GB" sz="1200" b="1" u="sng" dirty="0"/>
              <a:t>If I didn’t – the brain and its structure and function</a:t>
            </a:r>
          </a:p>
          <a:p>
            <a:pPr>
              <a:lnSpc>
                <a:spcPct val="150000"/>
              </a:lnSpc>
            </a:pPr>
            <a:r>
              <a:rPr lang="en-GB" sz="1200" dirty="0"/>
              <a:t>How would I be affected if I didn’t…</a:t>
            </a:r>
          </a:p>
          <a:p>
            <a:pPr>
              <a:lnSpc>
                <a:spcPct val="150000"/>
              </a:lnSpc>
            </a:pPr>
            <a:r>
              <a:rPr lang="en-GB" sz="1200" b="1" u="sng" dirty="0"/>
              <a:t>I DO</a:t>
            </a:r>
          </a:p>
          <a:p>
            <a:pPr>
              <a:lnSpc>
                <a:spcPct val="150000"/>
              </a:lnSpc>
            </a:pPr>
            <a:r>
              <a:rPr lang="en-GB" sz="1200" dirty="0"/>
              <a:t>1. Have medulla?</a:t>
            </a:r>
          </a:p>
          <a:p>
            <a:pPr>
              <a:lnSpc>
                <a:spcPct val="150000"/>
              </a:lnSpc>
            </a:pPr>
            <a:r>
              <a:rPr lang="en-GB" sz="1200" dirty="0"/>
              <a:t>………………………………………………………………………………………………………………………………………………………………………………………………………………………………………………………………………………………………….. ……………………………………………………………………………………………………………………………………………… </a:t>
            </a:r>
          </a:p>
          <a:p>
            <a:pPr>
              <a:lnSpc>
                <a:spcPct val="150000"/>
              </a:lnSpc>
            </a:pPr>
            <a:r>
              <a:rPr lang="en-GB" sz="1200" u="sng" dirty="0"/>
              <a:t>WE DO</a:t>
            </a:r>
          </a:p>
          <a:p>
            <a:pPr>
              <a:lnSpc>
                <a:spcPct val="150000"/>
              </a:lnSpc>
            </a:pPr>
            <a:r>
              <a:rPr lang="en-GB" sz="1200" dirty="0"/>
              <a:t>2. Have cerebellum?</a:t>
            </a:r>
          </a:p>
          <a:p>
            <a:pPr>
              <a:lnSpc>
                <a:spcPct val="150000"/>
              </a:lnSpc>
            </a:pPr>
            <a:r>
              <a:rPr lang="en-GB" sz="1200" dirty="0"/>
              <a:t>……………………………………………………………………………………………………………………………………………………………………………………………………………………………………………………………………………………………………………………………………………………………………………………………………………………………………………………</a:t>
            </a:r>
          </a:p>
          <a:p>
            <a:pPr>
              <a:lnSpc>
                <a:spcPct val="150000"/>
              </a:lnSpc>
            </a:pPr>
            <a:r>
              <a:rPr lang="en-GB" sz="1200" u="sng" dirty="0"/>
              <a:t>YOU DO</a:t>
            </a:r>
          </a:p>
          <a:p>
            <a:pPr>
              <a:lnSpc>
                <a:spcPct val="150000"/>
              </a:lnSpc>
            </a:pPr>
            <a:r>
              <a:rPr lang="en-GB" sz="1200" dirty="0"/>
              <a:t>3. Have cerebral cortex?</a:t>
            </a:r>
          </a:p>
          <a:p>
            <a:pPr>
              <a:lnSpc>
                <a:spcPct val="150000"/>
              </a:lnSpc>
            </a:pPr>
            <a:r>
              <a:rPr lang="en-GB" sz="1200" dirty="0"/>
              <a:t>………………………………………………………………………………………………………………………………………………………………………………………………………………………………………………………………………………………………………………………………………………………………………………………………………………………………………………………</a:t>
            </a:r>
          </a:p>
          <a:p>
            <a:pPr>
              <a:lnSpc>
                <a:spcPct val="150000"/>
              </a:lnSpc>
            </a:pPr>
            <a:r>
              <a:rPr lang="en-GB" sz="1200" dirty="0"/>
              <a:t>4.Have a CNSs?</a:t>
            </a:r>
          </a:p>
          <a:p>
            <a:pPr>
              <a:lnSpc>
                <a:spcPct val="150000"/>
              </a:lnSpc>
            </a:pPr>
            <a:r>
              <a:rPr lang="en-GB" sz="1200" dirty="0"/>
              <a:t>………………………………………………………………………………………………………………………………………………………………………………………………………………………………………………………………………………………………………………………………………………………………………………………………………………………………………………………</a:t>
            </a:r>
          </a:p>
          <a:p>
            <a:pPr>
              <a:lnSpc>
                <a:spcPct val="150000"/>
              </a:lnSpc>
            </a:pPr>
            <a:r>
              <a:rPr lang="en-GB" sz="1200" dirty="0"/>
              <a:t>5. Have a interconnected neurones?</a:t>
            </a:r>
          </a:p>
          <a:p>
            <a:pPr>
              <a:lnSpc>
                <a:spcPct val="150000"/>
              </a:lnSpc>
            </a:pPr>
            <a:r>
              <a:rPr lang="en-GB" sz="1200" dirty="0"/>
              <a:t>………………………………………………………………………………………………………………………………………………………………………………………………………………………………………………………………………………………………………………………………………………………………………………………………………………………………………………………</a:t>
            </a:r>
          </a:p>
          <a:p>
            <a:pPr>
              <a:lnSpc>
                <a:spcPct val="150000"/>
              </a:lnSpc>
            </a:pPr>
            <a:endParaRPr lang="en-GB" sz="1200" dirty="0"/>
          </a:p>
        </p:txBody>
      </p:sp>
      <p:sp>
        <p:nvSpPr>
          <p:cNvPr id="2" name="Slide Number Placeholder 1">
            <a:extLst>
              <a:ext uri="{FF2B5EF4-FFF2-40B4-BE49-F238E27FC236}">
                <a16:creationId xmlns:a16="http://schemas.microsoft.com/office/drawing/2014/main" id="{F62F10FE-D08E-D0F9-B2D7-808207CED3AA}"/>
              </a:ext>
            </a:extLst>
          </p:cNvPr>
          <p:cNvSpPr>
            <a:spLocks noGrp="1"/>
          </p:cNvSpPr>
          <p:nvPr>
            <p:ph type="sldNum" sz="quarter" idx="12"/>
          </p:nvPr>
        </p:nvSpPr>
        <p:spPr/>
        <p:txBody>
          <a:bodyPr/>
          <a:lstStyle/>
          <a:p>
            <a:fld id="{A49C798E-A141-4728-B2C1-C020555BD9EF}" type="slidenum">
              <a:rPr lang="en-GB" smtClean="0"/>
              <a:t>10</a:t>
            </a:fld>
            <a:endParaRPr lang="en-GB"/>
          </a:p>
        </p:txBody>
      </p:sp>
    </p:spTree>
    <p:extLst>
      <p:ext uri="{BB962C8B-B14F-4D97-AF65-F5344CB8AC3E}">
        <p14:creationId xmlns:p14="http://schemas.microsoft.com/office/powerpoint/2010/main" val="442590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b="0" dirty="0">
                          <a:solidFill>
                            <a:schemeClr val="tx1"/>
                          </a:solidFill>
                          <a:latin typeface="+mn-lt"/>
                        </a:rPr>
                        <a:t>1</a:t>
                      </a:r>
                    </a:p>
                    <a:p>
                      <a:pPr>
                        <a:lnSpc>
                          <a:spcPct val="150000"/>
                        </a:lnSpc>
                      </a:pPr>
                      <a:r>
                        <a:rPr lang="en-GB" sz="1200" b="0" dirty="0">
                          <a:solidFill>
                            <a:schemeClr val="tx1"/>
                          </a:solidFill>
                          <a:latin typeface="+mn-lt"/>
                        </a:rPr>
                        <a:t>2</a:t>
                      </a:r>
                    </a:p>
                    <a:p>
                      <a:pPr>
                        <a:lnSpc>
                          <a:spcPct val="150000"/>
                        </a:lnSpc>
                      </a:pPr>
                      <a:r>
                        <a:rPr lang="en-GB" sz="1200" b="0" dirty="0">
                          <a:solidFill>
                            <a:schemeClr val="tx1"/>
                          </a:solidFill>
                          <a:latin typeface="+mn-lt"/>
                        </a:rPr>
                        <a:t>3</a:t>
                      </a:r>
                    </a:p>
                    <a:p>
                      <a:pPr>
                        <a:lnSpc>
                          <a:spcPct val="150000"/>
                        </a:lnSpc>
                      </a:pPr>
                      <a:r>
                        <a:rPr lang="en-GB" sz="1200" b="0" dirty="0">
                          <a:solidFill>
                            <a:schemeClr val="tx1"/>
                          </a:solidFill>
                          <a:latin typeface="+mn-lt"/>
                        </a:rPr>
                        <a:t>4</a:t>
                      </a:r>
                    </a:p>
                    <a:p>
                      <a:pPr>
                        <a:lnSpc>
                          <a:spcPct val="150000"/>
                        </a:lnSpc>
                      </a:pPr>
                      <a:r>
                        <a:rPr lang="en-GB" sz="1200" b="0" dirty="0">
                          <a:solidFill>
                            <a:schemeClr val="tx1"/>
                          </a:solidFill>
                          <a:latin typeface="+mn-lt"/>
                        </a:rPr>
                        <a:t>5</a:t>
                      </a:r>
                    </a:p>
                    <a:p>
                      <a:pPr>
                        <a:lnSpc>
                          <a:spcPct val="150000"/>
                        </a:lnSpc>
                      </a:pPr>
                      <a:r>
                        <a:rPr lang="en-GB" sz="1200" b="0" dirty="0">
                          <a:solidFill>
                            <a:schemeClr val="tx1"/>
                          </a:solidFill>
                          <a:latin typeface="+mn-lt"/>
                        </a:rPr>
                        <a:t>6</a:t>
                      </a:r>
                    </a:p>
                    <a:p>
                      <a:pPr>
                        <a:lnSpc>
                          <a:spcPct val="150000"/>
                        </a:lnSpc>
                      </a:pPr>
                      <a:r>
                        <a:rPr lang="en-GB" sz="1200" b="0" dirty="0">
                          <a:solidFill>
                            <a:schemeClr val="tx1"/>
                          </a:solidFill>
                          <a:latin typeface="+mn-lt"/>
                        </a:rPr>
                        <a:t>7</a:t>
                      </a:r>
                    </a:p>
                    <a:p>
                      <a:pPr>
                        <a:lnSpc>
                          <a:spcPct val="150000"/>
                        </a:lnSpc>
                      </a:pPr>
                      <a:r>
                        <a:rPr lang="en-GB" sz="1200" b="0" dirty="0">
                          <a:solidFill>
                            <a:schemeClr val="tx1"/>
                          </a:solidFill>
                          <a:latin typeface="+mn-lt"/>
                        </a:rPr>
                        <a:t>8</a:t>
                      </a:r>
                    </a:p>
                    <a:p>
                      <a:pPr>
                        <a:lnSpc>
                          <a:spcPct val="150000"/>
                        </a:lnSpc>
                      </a:pPr>
                      <a:r>
                        <a:rPr lang="en-GB" sz="1200" b="0" dirty="0">
                          <a:solidFill>
                            <a:schemeClr val="tx1"/>
                          </a:solidFill>
                          <a:latin typeface="+mn-lt"/>
                        </a:rPr>
                        <a:t>9</a:t>
                      </a:r>
                    </a:p>
                    <a:p>
                      <a:pPr>
                        <a:lnSpc>
                          <a:spcPct val="150000"/>
                        </a:lnSpc>
                      </a:pPr>
                      <a:r>
                        <a:rPr lang="en-GB" sz="1200" b="0" dirty="0">
                          <a:solidFill>
                            <a:schemeClr val="tx1"/>
                          </a:solidFill>
                          <a:latin typeface="+mn-lt"/>
                        </a:rPr>
                        <a:t>10</a:t>
                      </a:r>
                    </a:p>
                    <a:p>
                      <a:pPr>
                        <a:lnSpc>
                          <a:spcPct val="150000"/>
                        </a:lnSpc>
                      </a:pPr>
                      <a:r>
                        <a:rPr lang="en-GB" sz="1200" b="0" dirty="0">
                          <a:solidFill>
                            <a:schemeClr val="tx1"/>
                          </a:solidFill>
                          <a:latin typeface="+mn-lt"/>
                        </a:rPr>
                        <a:t>11</a:t>
                      </a:r>
                    </a:p>
                    <a:p>
                      <a:pPr>
                        <a:lnSpc>
                          <a:spcPct val="150000"/>
                        </a:lnSpc>
                      </a:pPr>
                      <a:r>
                        <a:rPr lang="en-GB" sz="1200" b="0" dirty="0">
                          <a:solidFill>
                            <a:schemeClr val="tx1"/>
                          </a:solidFill>
                          <a:latin typeface="+mn-lt"/>
                        </a:rPr>
                        <a:t>12</a:t>
                      </a:r>
                    </a:p>
                    <a:p>
                      <a:pPr>
                        <a:lnSpc>
                          <a:spcPct val="150000"/>
                        </a:lnSpc>
                      </a:pPr>
                      <a:r>
                        <a:rPr lang="en-GB" sz="1200" b="0" dirty="0">
                          <a:solidFill>
                            <a:schemeClr val="tx1"/>
                          </a:solidFill>
                          <a:latin typeface="+mn-lt"/>
                        </a:rPr>
                        <a:t>13</a:t>
                      </a:r>
                    </a:p>
                    <a:p>
                      <a:pPr>
                        <a:lnSpc>
                          <a:spcPct val="150000"/>
                        </a:lnSpc>
                      </a:pPr>
                      <a:r>
                        <a:rPr lang="en-GB" sz="1200" b="0" dirty="0">
                          <a:solidFill>
                            <a:schemeClr val="tx1"/>
                          </a:solidFill>
                          <a:latin typeface="+mn-lt"/>
                        </a:rPr>
                        <a:t>14</a:t>
                      </a:r>
                    </a:p>
                    <a:p>
                      <a:pPr>
                        <a:lnSpc>
                          <a:spcPct val="150000"/>
                        </a:lnSpc>
                      </a:pPr>
                      <a:r>
                        <a:rPr lang="en-GB" sz="1200" b="0" dirty="0">
                          <a:solidFill>
                            <a:schemeClr val="tx1"/>
                          </a:solidFill>
                          <a:latin typeface="+mn-lt"/>
                        </a:rPr>
                        <a:t>15</a:t>
                      </a:r>
                    </a:p>
                    <a:p>
                      <a:pPr>
                        <a:lnSpc>
                          <a:spcPct val="150000"/>
                        </a:lnSpc>
                      </a:pPr>
                      <a:r>
                        <a:rPr lang="en-GB" sz="1200" b="0" dirty="0">
                          <a:solidFill>
                            <a:schemeClr val="tx1"/>
                          </a:solidFill>
                          <a:latin typeface="+mn-lt"/>
                        </a:rPr>
                        <a:t>16</a:t>
                      </a:r>
                    </a:p>
                    <a:p>
                      <a:pPr>
                        <a:lnSpc>
                          <a:spcPct val="150000"/>
                        </a:lnSpc>
                      </a:pPr>
                      <a:r>
                        <a:rPr lang="en-GB" sz="1200" b="0" dirty="0">
                          <a:solidFill>
                            <a:schemeClr val="tx1"/>
                          </a:solidFill>
                          <a:latin typeface="+mn-lt"/>
                        </a:rPr>
                        <a:t>17</a:t>
                      </a:r>
                    </a:p>
                    <a:p>
                      <a:pPr>
                        <a:lnSpc>
                          <a:spcPct val="150000"/>
                        </a:lnSpc>
                      </a:pPr>
                      <a:r>
                        <a:rPr lang="en-GB" sz="1200" b="0" dirty="0">
                          <a:solidFill>
                            <a:schemeClr val="tx1"/>
                          </a:solidFill>
                          <a:latin typeface="+mn-lt"/>
                        </a:rPr>
                        <a:t>18</a:t>
                      </a:r>
                    </a:p>
                    <a:p>
                      <a:pPr>
                        <a:lnSpc>
                          <a:spcPct val="150000"/>
                        </a:lnSpc>
                      </a:pPr>
                      <a:r>
                        <a:rPr lang="en-GB" sz="1200" b="0" dirty="0">
                          <a:solidFill>
                            <a:schemeClr val="tx1"/>
                          </a:solidFill>
                          <a:latin typeface="+mn-lt"/>
                        </a:rPr>
                        <a:t>19</a:t>
                      </a:r>
                    </a:p>
                    <a:p>
                      <a:pPr>
                        <a:lnSpc>
                          <a:spcPct val="150000"/>
                        </a:lnSpc>
                      </a:pPr>
                      <a:r>
                        <a:rPr lang="en-GB" sz="1200" b="0" dirty="0">
                          <a:solidFill>
                            <a:schemeClr val="tx1"/>
                          </a:solidFill>
                          <a:latin typeface="+mn-lt"/>
                        </a:rPr>
                        <a:t>20</a:t>
                      </a:r>
                    </a:p>
                    <a:p>
                      <a:pPr>
                        <a:lnSpc>
                          <a:spcPct val="150000"/>
                        </a:lnSpc>
                      </a:pPr>
                      <a:r>
                        <a:rPr lang="en-GB" sz="1200" b="0" dirty="0">
                          <a:solidFill>
                            <a:schemeClr val="tx1"/>
                          </a:solidFill>
                          <a:latin typeface="+mn-lt"/>
                        </a:rPr>
                        <a:t>21</a:t>
                      </a:r>
                    </a:p>
                    <a:p>
                      <a:pPr>
                        <a:lnSpc>
                          <a:spcPct val="150000"/>
                        </a:lnSpc>
                      </a:pPr>
                      <a:r>
                        <a:rPr lang="en-GB" sz="1200" b="0" dirty="0">
                          <a:solidFill>
                            <a:schemeClr val="tx1"/>
                          </a:solidFill>
                          <a:latin typeface="+mn-lt"/>
                        </a:rPr>
                        <a:t>22</a:t>
                      </a:r>
                    </a:p>
                    <a:p>
                      <a:pPr>
                        <a:lnSpc>
                          <a:spcPct val="150000"/>
                        </a:lnSpc>
                      </a:pPr>
                      <a:r>
                        <a:rPr lang="en-GB" sz="1200" b="0" dirty="0">
                          <a:solidFill>
                            <a:schemeClr val="tx1"/>
                          </a:solidFill>
                          <a:latin typeface="+mn-lt"/>
                        </a:rPr>
                        <a:t>23</a:t>
                      </a:r>
                    </a:p>
                    <a:p>
                      <a:pPr>
                        <a:lnSpc>
                          <a:spcPct val="150000"/>
                        </a:lnSpc>
                      </a:pPr>
                      <a:r>
                        <a:rPr lang="en-GB" sz="1200" b="0" dirty="0">
                          <a:solidFill>
                            <a:schemeClr val="tx1"/>
                          </a:solidFill>
                          <a:latin typeface="+mn-lt"/>
                        </a:rPr>
                        <a:t>24</a:t>
                      </a:r>
                    </a:p>
                    <a:p>
                      <a:pPr>
                        <a:lnSpc>
                          <a:spcPct val="150000"/>
                        </a:lnSpc>
                      </a:pPr>
                      <a:r>
                        <a:rPr lang="en-GB" sz="1200" b="0" dirty="0">
                          <a:solidFill>
                            <a:schemeClr val="tx1"/>
                          </a:solidFill>
                          <a:latin typeface="+mn-lt"/>
                        </a:rPr>
                        <a:t>25</a:t>
                      </a:r>
                    </a:p>
                    <a:p>
                      <a:pPr>
                        <a:lnSpc>
                          <a:spcPct val="150000"/>
                        </a:lnSpc>
                      </a:pPr>
                      <a:r>
                        <a:rPr lang="en-GB" sz="1200" b="0" dirty="0">
                          <a:solidFill>
                            <a:schemeClr val="tx1"/>
                          </a:solidFill>
                          <a:latin typeface="+mn-lt"/>
                        </a:rPr>
                        <a:t>26</a:t>
                      </a:r>
                    </a:p>
                    <a:p>
                      <a:pPr>
                        <a:lnSpc>
                          <a:spcPct val="150000"/>
                        </a:lnSpc>
                      </a:pPr>
                      <a:r>
                        <a:rPr lang="en-GB" sz="1200" b="0" dirty="0">
                          <a:solidFill>
                            <a:schemeClr val="tx1"/>
                          </a:solidFill>
                          <a:latin typeface="+mn-lt"/>
                        </a:rPr>
                        <a:t>27</a:t>
                      </a:r>
                    </a:p>
                    <a:p>
                      <a:pPr>
                        <a:lnSpc>
                          <a:spcPct val="150000"/>
                        </a:lnSpc>
                      </a:pPr>
                      <a:r>
                        <a:rPr lang="en-GB" sz="1200" b="0" dirty="0">
                          <a:solidFill>
                            <a:schemeClr val="tx1"/>
                          </a:solidFill>
                          <a:latin typeface="+mn-lt"/>
                        </a:rPr>
                        <a:t>28</a:t>
                      </a:r>
                    </a:p>
                    <a:p>
                      <a:pPr>
                        <a:lnSpc>
                          <a:spcPct val="150000"/>
                        </a:lnSpc>
                      </a:pPr>
                      <a:r>
                        <a:rPr lang="en-GB" sz="1200" b="0" dirty="0">
                          <a:solidFill>
                            <a:schemeClr val="tx1"/>
                          </a:solidFill>
                          <a:latin typeface="+mn-lt"/>
                        </a:rPr>
                        <a:t>29</a:t>
                      </a:r>
                    </a:p>
                    <a:p>
                      <a:pPr>
                        <a:lnSpc>
                          <a:spcPct val="150000"/>
                        </a:lnSpc>
                      </a:pPr>
                      <a:r>
                        <a:rPr lang="en-GB" sz="1200" b="0" dirty="0">
                          <a:solidFill>
                            <a:schemeClr val="tx1"/>
                          </a:solidFill>
                          <a:latin typeface="+mn-lt"/>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GB" sz="1200" b="1" u="sng" kern="1200" dirty="0">
                          <a:solidFill>
                            <a:schemeClr val="tx1"/>
                          </a:solidFill>
                          <a:effectLst/>
                          <a:latin typeface="+mn-lt"/>
                          <a:ea typeface="+mn-ea"/>
                          <a:cs typeface="+mn-cs"/>
                        </a:rPr>
                        <a:t>Investigating the brain </a:t>
                      </a:r>
                      <a:r>
                        <a:rPr lang="en-GB" sz="1200" b="0" kern="1200" dirty="0">
                          <a:solidFill>
                            <a:schemeClr val="tx1"/>
                          </a:solidFill>
                          <a:effectLst/>
                          <a:latin typeface="+mn-lt"/>
                          <a:ea typeface="+mn-ea"/>
                          <a:cs typeface="+mn-cs"/>
                        </a:rPr>
                        <a:t>-</a:t>
                      </a:r>
                    </a:p>
                    <a:p>
                      <a:pPr>
                        <a:lnSpc>
                          <a:spcPct val="150000"/>
                        </a:lnSpc>
                      </a:pPr>
                      <a:r>
                        <a:rPr lang="en-GB" sz="1200" b="0" kern="1200" dirty="0">
                          <a:solidFill>
                            <a:schemeClr val="tx1"/>
                          </a:solidFill>
                          <a:effectLst/>
                          <a:latin typeface="+mn-lt"/>
                          <a:ea typeface="+mn-ea"/>
                          <a:cs typeface="+mn-cs"/>
                        </a:rPr>
                        <a:t>Modern science has allowed scientists to discover how different parts of the brain function. Neuroscientists (people who study the CNS) have been able to map various regions of the brain to particular functions by:</a:t>
                      </a:r>
                    </a:p>
                    <a:p>
                      <a:pPr marL="171450" indent="-171450">
                        <a:lnSpc>
                          <a:spcPct val="150000"/>
                        </a:lnSpc>
                        <a:buFont typeface="Arial" panose="020B0604020202020204" pitchFamily="34" charset="0"/>
                        <a:buChar char="•"/>
                      </a:pPr>
                      <a:r>
                        <a:rPr lang="en-GB" sz="1200" b="1" u="sng" kern="1200" dirty="0">
                          <a:solidFill>
                            <a:schemeClr val="tx1"/>
                          </a:solidFill>
                          <a:effectLst/>
                          <a:latin typeface="+mn-lt"/>
                          <a:ea typeface="+mn-ea"/>
                          <a:cs typeface="+mn-cs"/>
                        </a:rPr>
                        <a:t>Studying patients with brain damage</a:t>
                      </a:r>
                    </a:p>
                    <a:p>
                      <a:pPr marL="171450" indent="-171450">
                        <a:lnSpc>
                          <a:spcPct val="150000"/>
                        </a:lnSpc>
                        <a:buFont typeface="Arial" panose="020B0604020202020204" pitchFamily="34" charset="0"/>
                        <a:buChar char="•"/>
                      </a:pPr>
                      <a:r>
                        <a:rPr lang="en-GB" sz="1200" b="1" u="sng" kern="1200" dirty="0">
                          <a:solidFill>
                            <a:schemeClr val="tx1"/>
                          </a:solidFill>
                          <a:effectLst/>
                          <a:latin typeface="+mn-lt"/>
                          <a:ea typeface="+mn-ea"/>
                          <a:cs typeface="+mn-cs"/>
                        </a:rPr>
                        <a:t>Electrically stimulating different parts of the brain </a:t>
                      </a:r>
                    </a:p>
                    <a:p>
                      <a:pPr marL="171450" indent="-171450">
                        <a:lnSpc>
                          <a:spcPct val="150000"/>
                        </a:lnSpc>
                        <a:buFont typeface="Arial" panose="020B0604020202020204" pitchFamily="34" charset="0"/>
                        <a:buChar char="•"/>
                      </a:pPr>
                      <a:r>
                        <a:rPr lang="en-GB" sz="1200" b="1" u="sng" kern="1200" dirty="0">
                          <a:solidFill>
                            <a:schemeClr val="tx1"/>
                          </a:solidFill>
                          <a:effectLst/>
                          <a:latin typeface="+mn-lt"/>
                          <a:ea typeface="+mn-ea"/>
                          <a:cs typeface="+mn-cs"/>
                        </a:rPr>
                        <a:t>Using various scanning techniques.</a:t>
                      </a:r>
                    </a:p>
                    <a:p>
                      <a:pPr>
                        <a:lnSpc>
                          <a:spcPct val="150000"/>
                        </a:lnSpc>
                      </a:pPr>
                      <a:r>
                        <a:rPr lang="en-GB" sz="1200" b="0" kern="1200" dirty="0">
                          <a:solidFill>
                            <a:schemeClr val="tx1"/>
                          </a:solidFill>
                          <a:effectLst/>
                          <a:latin typeface="+mn-lt"/>
                          <a:ea typeface="+mn-ea"/>
                          <a:cs typeface="+mn-cs"/>
                        </a:rPr>
                        <a:t> A well-documented example of brain damage is of Phineas Gage, who in 1848 had a serious accident whilst laying railway tracks and an iron rod went through his skull. The damage to Phineas Gage's skull caused by the iron rod (Phineas survived the accident and could still walk and talk)  documented that his personality changed following it. It was noted that he lost his inhibitions socially and emotionally.</a:t>
                      </a:r>
                    </a:p>
                    <a:p>
                      <a:pPr>
                        <a:lnSpc>
                          <a:spcPct val="150000"/>
                        </a:lnSpc>
                      </a:pPr>
                      <a:r>
                        <a:rPr lang="en-GB" sz="1200" b="0" kern="1200" dirty="0">
                          <a:solidFill>
                            <a:schemeClr val="tx1"/>
                          </a:solidFill>
                          <a:effectLst/>
                          <a:latin typeface="+mn-lt"/>
                          <a:ea typeface="+mn-ea"/>
                          <a:cs typeface="+mn-cs"/>
                        </a:rPr>
                        <a:t>Doctors realised the changes in Phineas were due to the damage in the particular parts of the brain that the iron rod had passed through. This important case allowed scientists to examine the effect of the injuries on his brain activity.</a:t>
                      </a:r>
                    </a:p>
                    <a:p>
                      <a:pPr>
                        <a:lnSpc>
                          <a:spcPct val="150000"/>
                        </a:lnSpc>
                      </a:pPr>
                      <a:endParaRPr lang="en-GB" sz="12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3" name="Picture 2">
            <a:extLst>
              <a:ext uri="{FF2B5EF4-FFF2-40B4-BE49-F238E27FC236}">
                <a16:creationId xmlns:a16="http://schemas.microsoft.com/office/drawing/2014/main" id="{4DFFEB4B-8212-0AE7-A684-03291EF787E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57337" y="4572000"/>
            <a:ext cx="3743325" cy="3694430"/>
          </a:xfrm>
          <a:prstGeom prst="rect">
            <a:avLst/>
          </a:prstGeom>
          <a:noFill/>
        </p:spPr>
      </p:pic>
      <p:sp>
        <p:nvSpPr>
          <p:cNvPr id="5" name="Slide Number Placeholder 4">
            <a:extLst>
              <a:ext uri="{FF2B5EF4-FFF2-40B4-BE49-F238E27FC236}">
                <a16:creationId xmlns:a16="http://schemas.microsoft.com/office/drawing/2014/main" id="{1A0B2BAB-CAFC-3551-10D4-A1C1C43F66E5}"/>
              </a:ext>
            </a:extLst>
          </p:cNvPr>
          <p:cNvSpPr>
            <a:spLocks noGrp="1"/>
          </p:cNvSpPr>
          <p:nvPr>
            <p:ph type="sldNum" sz="quarter" idx="12"/>
          </p:nvPr>
        </p:nvSpPr>
        <p:spPr/>
        <p:txBody>
          <a:bodyPr/>
          <a:lstStyle/>
          <a:p>
            <a:fld id="{A49C798E-A141-4728-B2C1-C020555BD9EF}" type="slidenum">
              <a:rPr lang="en-GB" smtClean="0"/>
              <a:t>11</a:t>
            </a:fld>
            <a:endParaRPr lang="en-GB"/>
          </a:p>
        </p:txBody>
      </p:sp>
    </p:spTree>
    <p:extLst>
      <p:ext uri="{BB962C8B-B14F-4D97-AF65-F5344CB8AC3E}">
        <p14:creationId xmlns:p14="http://schemas.microsoft.com/office/powerpoint/2010/main" val="3030380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extLst>
              <p:ext uri="{D42A27DB-BD31-4B8C-83A1-F6EECF244321}">
                <p14:modId xmlns:p14="http://schemas.microsoft.com/office/powerpoint/2010/main" val="714060851"/>
              </p:ext>
            </p:extLst>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b="0" dirty="0">
                          <a:solidFill>
                            <a:schemeClr val="tx1"/>
                          </a:solidFill>
                          <a:latin typeface="+mn-lt"/>
                        </a:rPr>
                        <a:t>1</a:t>
                      </a:r>
                    </a:p>
                    <a:p>
                      <a:pPr>
                        <a:lnSpc>
                          <a:spcPct val="150000"/>
                        </a:lnSpc>
                      </a:pPr>
                      <a:r>
                        <a:rPr lang="en-GB" sz="1200" b="0" dirty="0">
                          <a:solidFill>
                            <a:schemeClr val="tx1"/>
                          </a:solidFill>
                          <a:latin typeface="+mn-lt"/>
                        </a:rPr>
                        <a:t>2</a:t>
                      </a:r>
                    </a:p>
                    <a:p>
                      <a:pPr>
                        <a:lnSpc>
                          <a:spcPct val="150000"/>
                        </a:lnSpc>
                      </a:pPr>
                      <a:r>
                        <a:rPr lang="en-GB" sz="1200" b="0" dirty="0">
                          <a:solidFill>
                            <a:schemeClr val="tx1"/>
                          </a:solidFill>
                          <a:latin typeface="+mn-lt"/>
                        </a:rPr>
                        <a:t>3</a:t>
                      </a:r>
                    </a:p>
                    <a:p>
                      <a:pPr>
                        <a:lnSpc>
                          <a:spcPct val="150000"/>
                        </a:lnSpc>
                      </a:pPr>
                      <a:r>
                        <a:rPr lang="en-GB" sz="1200" b="0" dirty="0">
                          <a:solidFill>
                            <a:schemeClr val="tx1"/>
                          </a:solidFill>
                          <a:latin typeface="+mn-lt"/>
                        </a:rPr>
                        <a:t>4</a:t>
                      </a:r>
                    </a:p>
                    <a:p>
                      <a:pPr>
                        <a:lnSpc>
                          <a:spcPct val="150000"/>
                        </a:lnSpc>
                      </a:pPr>
                      <a:r>
                        <a:rPr lang="en-GB" sz="1200" b="0" dirty="0">
                          <a:solidFill>
                            <a:schemeClr val="tx1"/>
                          </a:solidFill>
                          <a:latin typeface="+mn-lt"/>
                        </a:rPr>
                        <a:t>5</a:t>
                      </a:r>
                    </a:p>
                    <a:p>
                      <a:pPr>
                        <a:lnSpc>
                          <a:spcPct val="150000"/>
                        </a:lnSpc>
                      </a:pPr>
                      <a:r>
                        <a:rPr lang="en-GB" sz="1200" b="0" dirty="0">
                          <a:solidFill>
                            <a:schemeClr val="tx1"/>
                          </a:solidFill>
                          <a:latin typeface="+mn-lt"/>
                        </a:rPr>
                        <a:t>6</a:t>
                      </a:r>
                    </a:p>
                    <a:p>
                      <a:pPr>
                        <a:lnSpc>
                          <a:spcPct val="150000"/>
                        </a:lnSpc>
                      </a:pPr>
                      <a:r>
                        <a:rPr lang="en-GB" sz="1200" b="0" dirty="0">
                          <a:solidFill>
                            <a:schemeClr val="tx1"/>
                          </a:solidFill>
                          <a:latin typeface="+mn-lt"/>
                        </a:rPr>
                        <a:t>7</a:t>
                      </a:r>
                    </a:p>
                    <a:p>
                      <a:pPr>
                        <a:lnSpc>
                          <a:spcPct val="150000"/>
                        </a:lnSpc>
                      </a:pPr>
                      <a:r>
                        <a:rPr lang="en-GB" sz="1200" b="0" dirty="0">
                          <a:solidFill>
                            <a:schemeClr val="tx1"/>
                          </a:solidFill>
                          <a:latin typeface="+mn-lt"/>
                        </a:rPr>
                        <a:t>8</a:t>
                      </a:r>
                    </a:p>
                    <a:p>
                      <a:pPr>
                        <a:lnSpc>
                          <a:spcPct val="150000"/>
                        </a:lnSpc>
                      </a:pPr>
                      <a:r>
                        <a:rPr lang="en-GB" sz="1200" b="0" dirty="0">
                          <a:solidFill>
                            <a:schemeClr val="tx1"/>
                          </a:solidFill>
                          <a:latin typeface="+mn-lt"/>
                        </a:rPr>
                        <a:t>9</a:t>
                      </a:r>
                    </a:p>
                    <a:p>
                      <a:pPr>
                        <a:lnSpc>
                          <a:spcPct val="150000"/>
                        </a:lnSpc>
                      </a:pPr>
                      <a:r>
                        <a:rPr lang="en-GB" sz="1200" b="0" dirty="0">
                          <a:solidFill>
                            <a:schemeClr val="tx1"/>
                          </a:solidFill>
                          <a:latin typeface="+mn-lt"/>
                        </a:rPr>
                        <a:t>10</a:t>
                      </a:r>
                    </a:p>
                    <a:p>
                      <a:pPr>
                        <a:lnSpc>
                          <a:spcPct val="150000"/>
                        </a:lnSpc>
                      </a:pPr>
                      <a:r>
                        <a:rPr lang="en-GB" sz="1200" b="0" dirty="0">
                          <a:solidFill>
                            <a:schemeClr val="tx1"/>
                          </a:solidFill>
                          <a:latin typeface="+mn-lt"/>
                        </a:rPr>
                        <a:t>11</a:t>
                      </a:r>
                    </a:p>
                    <a:p>
                      <a:pPr>
                        <a:lnSpc>
                          <a:spcPct val="150000"/>
                        </a:lnSpc>
                      </a:pPr>
                      <a:r>
                        <a:rPr lang="en-GB" sz="1200" b="0" dirty="0">
                          <a:solidFill>
                            <a:schemeClr val="tx1"/>
                          </a:solidFill>
                          <a:latin typeface="+mn-lt"/>
                        </a:rPr>
                        <a:t>12</a:t>
                      </a:r>
                    </a:p>
                    <a:p>
                      <a:pPr>
                        <a:lnSpc>
                          <a:spcPct val="150000"/>
                        </a:lnSpc>
                      </a:pPr>
                      <a:r>
                        <a:rPr lang="en-GB" sz="1200" b="0" dirty="0">
                          <a:solidFill>
                            <a:schemeClr val="tx1"/>
                          </a:solidFill>
                          <a:latin typeface="+mn-lt"/>
                        </a:rPr>
                        <a:t>13</a:t>
                      </a:r>
                    </a:p>
                    <a:p>
                      <a:pPr>
                        <a:lnSpc>
                          <a:spcPct val="150000"/>
                        </a:lnSpc>
                      </a:pPr>
                      <a:r>
                        <a:rPr lang="en-GB" sz="1200" b="0" dirty="0">
                          <a:solidFill>
                            <a:schemeClr val="tx1"/>
                          </a:solidFill>
                          <a:latin typeface="+mn-lt"/>
                        </a:rPr>
                        <a:t>14</a:t>
                      </a:r>
                    </a:p>
                    <a:p>
                      <a:pPr>
                        <a:lnSpc>
                          <a:spcPct val="150000"/>
                        </a:lnSpc>
                      </a:pPr>
                      <a:r>
                        <a:rPr lang="en-GB" sz="1200" b="0" dirty="0">
                          <a:solidFill>
                            <a:schemeClr val="tx1"/>
                          </a:solidFill>
                          <a:latin typeface="+mn-lt"/>
                        </a:rPr>
                        <a:t>15</a:t>
                      </a:r>
                    </a:p>
                    <a:p>
                      <a:pPr>
                        <a:lnSpc>
                          <a:spcPct val="150000"/>
                        </a:lnSpc>
                      </a:pPr>
                      <a:r>
                        <a:rPr lang="en-GB" sz="1200" b="0" dirty="0">
                          <a:solidFill>
                            <a:schemeClr val="tx1"/>
                          </a:solidFill>
                          <a:latin typeface="+mn-lt"/>
                        </a:rPr>
                        <a:t>16</a:t>
                      </a:r>
                    </a:p>
                    <a:p>
                      <a:pPr>
                        <a:lnSpc>
                          <a:spcPct val="150000"/>
                        </a:lnSpc>
                      </a:pPr>
                      <a:r>
                        <a:rPr lang="en-GB" sz="1200" b="0" dirty="0">
                          <a:solidFill>
                            <a:schemeClr val="tx1"/>
                          </a:solidFill>
                          <a:latin typeface="+mn-lt"/>
                        </a:rPr>
                        <a:t>17</a:t>
                      </a:r>
                    </a:p>
                    <a:p>
                      <a:pPr>
                        <a:lnSpc>
                          <a:spcPct val="150000"/>
                        </a:lnSpc>
                      </a:pPr>
                      <a:r>
                        <a:rPr lang="en-GB" sz="1200" b="0" dirty="0">
                          <a:solidFill>
                            <a:schemeClr val="tx1"/>
                          </a:solidFill>
                          <a:latin typeface="+mn-lt"/>
                        </a:rPr>
                        <a:t>18</a:t>
                      </a:r>
                    </a:p>
                    <a:p>
                      <a:pPr>
                        <a:lnSpc>
                          <a:spcPct val="150000"/>
                        </a:lnSpc>
                      </a:pPr>
                      <a:r>
                        <a:rPr lang="en-GB" sz="1200" b="0" dirty="0">
                          <a:solidFill>
                            <a:schemeClr val="tx1"/>
                          </a:solidFill>
                          <a:latin typeface="+mn-lt"/>
                        </a:rPr>
                        <a:t>19</a:t>
                      </a:r>
                    </a:p>
                    <a:p>
                      <a:pPr>
                        <a:lnSpc>
                          <a:spcPct val="150000"/>
                        </a:lnSpc>
                      </a:pPr>
                      <a:r>
                        <a:rPr lang="en-GB" sz="1200" b="0" dirty="0">
                          <a:solidFill>
                            <a:schemeClr val="tx1"/>
                          </a:solidFill>
                          <a:latin typeface="+mn-lt"/>
                        </a:rPr>
                        <a:t>20</a:t>
                      </a:r>
                    </a:p>
                    <a:p>
                      <a:pPr>
                        <a:lnSpc>
                          <a:spcPct val="150000"/>
                        </a:lnSpc>
                      </a:pPr>
                      <a:r>
                        <a:rPr lang="en-GB" sz="1200" b="0" dirty="0">
                          <a:solidFill>
                            <a:schemeClr val="tx1"/>
                          </a:solidFill>
                          <a:latin typeface="+mn-lt"/>
                        </a:rPr>
                        <a:t>21</a:t>
                      </a:r>
                    </a:p>
                    <a:p>
                      <a:pPr>
                        <a:lnSpc>
                          <a:spcPct val="150000"/>
                        </a:lnSpc>
                      </a:pPr>
                      <a:r>
                        <a:rPr lang="en-GB" sz="1200" b="0" dirty="0">
                          <a:solidFill>
                            <a:schemeClr val="tx1"/>
                          </a:solidFill>
                          <a:latin typeface="+mn-lt"/>
                        </a:rPr>
                        <a:t>22</a:t>
                      </a:r>
                    </a:p>
                    <a:p>
                      <a:pPr>
                        <a:lnSpc>
                          <a:spcPct val="150000"/>
                        </a:lnSpc>
                      </a:pPr>
                      <a:r>
                        <a:rPr lang="en-GB" sz="1200" b="0" dirty="0">
                          <a:solidFill>
                            <a:schemeClr val="tx1"/>
                          </a:solidFill>
                          <a:latin typeface="+mn-lt"/>
                        </a:rPr>
                        <a:t>23</a:t>
                      </a:r>
                    </a:p>
                    <a:p>
                      <a:pPr>
                        <a:lnSpc>
                          <a:spcPct val="150000"/>
                        </a:lnSpc>
                      </a:pPr>
                      <a:r>
                        <a:rPr lang="en-GB" sz="1200" b="0" dirty="0">
                          <a:solidFill>
                            <a:schemeClr val="tx1"/>
                          </a:solidFill>
                          <a:latin typeface="+mn-lt"/>
                        </a:rPr>
                        <a:t>24</a:t>
                      </a:r>
                    </a:p>
                    <a:p>
                      <a:pPr>
                        <a:lnSpc>
                          <a:spcPct val="150000"/>
                        </a:lnSpc>
                      </a:pPr>
                      <a:r>
                        <a:rPr lang="en-GB" sz="1200" b="0" dirty="0">
                          <a:solidFill>
                            <a:schemeClr val="tx1"/>
                          </a:solidFill>
                          <a:latin typeface="+mn-lt"/>
                        </a:rPr>
                        <a:t>25</a:t>
                      </a:r>
                    </a:p>
                    <a:p>
                      <a:pPr>
                        <a:lnSpc>
                          <a:spcPct val="150000"/>
                        </a:lnSpc>
                      </a:pPr>
                      <a:r>
                        <a:rPr lang="en-GB" sz="1200" b="0" dirty="0">
                          <a:solidFill>
                            <a:schemeClr val="tx1"/>
                          </a:solidFill>
                          <a:latin typeface="+mn-lt"/>
                        </a:rPr>
                        <a:t>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endParaRPr lang="en-GB" sz="1200" b="1" u="sng" kern="1200" dirty="0">
                        <a:solidFill>
                          <a:schemeClr val="tx1"/>
                        </a:solidFill>
                        <a:effectLst/>
                        <a:latin typeface="+mn-lt"/>
                        <a:ea typeface="+mn-ea"/>
                        <a:cs typeface="+mn-cs"/>
                      </a:endParaRPr>
                    </a:p>
                    <a:p>
                      <a:pPr>
                        <a:lnSpc>
                          <a:spcPct val="150000"/>
                        </a:lnSpc>
                      </a:pPr>
                      <a:r>
                        <a:rPr lang="en-GB" sz="1200" b="0" u="none" kern="1200" dirty="0">
                          <a:solidFill>
                            <a:schemeClr val="tx1"/>
                          </a:solidFill>
                          <a:effectLst/>
                          <a:latin typeface="+mn-lt"/>
                          <a:ea typeface="+mn-ea"/>
                          <a:cs typeface="+mn-cs"/>
                        </a:rPr>
                        <a:t>If a small part of the brain has been damaged the effect on the patient can tell you a lot about what the damaged part does e.g. if the area at the back of the brain was damaged through a stroke  and the patient went blind, then you know that part had something to do with vision</a:t>
                      </a:r>
                      <a:r>
                        <a:rPr lang="en-GB" sz="1200" b="1" u="sng" kern="1200" dirty="0">
                          <a:solidFill>
                            <a:schemeClr val="tx1"/>
                          </a:solidFill>
                          <a:effectLst/>
                          <a:latin typeface="+mn-lt"/>
                          <a:ea typeface="+mn-ea"/>
                          <a:cs typeface="+mn-cs"/>
                        </a:rPr>
                        <a:t>.</a:t>
                      </a:r>
                    </a:p>
                    <a:p>
                      <a:pPr>
                        <a:lnSpc>
                          <a:spcPct val="150000"/>
                        </a:lnSpc>
                      </a:pPr>
                      <a:r>
                        <a:rPr lang="en-GB" sz="1200" b="1" u="sng" kern="1200" dirty="0">
                          <a:solidFill>
                            <a:schemeClr val="tx1"/>
                          </a:solidFill>
                          <a:effectLst/>
                          <a:latin typeface="+mn-lt"/>
                          <a:ea typeface="+mn-ea"/>
                          <a:cs typeface="+mn-cs"/>
                        </a:rPr>
                        <a:t>Electrical stimulation</a:t>
                      </a:r>
                    </a:p>
                    <a:p>
                      <a:pPr>
                        <a:lnSpc>
                          <a:spcPct val="150000"/>
                        </a:lnSpc>
                      </a:pPr>
                      <a:r>
                        <a:rPr lang="en-GB" sz="1200" b="0" kern="1200" dirty="0">
                          <a:solidFill>
                            <a:schemeClr val="tx1"/>
                          </a:solidFill>
                          <a:effectLst/>
                          <a:latin typeface="+mn-lt"/>
                          <a:ea typeface="+mn-ea"/>
                          <a:cs typeface="+mn-cs"/>
                        </a:rPr>
                        <a:t>Scientists have stimulated different parts of the brain with a weak electrical current and asked patients to describe what they experienced. The brain can be stimulated by pushing  tiny electrode into the tissue and giving it a small zap of electricity. By observing what this does to the brain its possible to get an idea of what that part does. If the motor area is stimulated, the patient makes an involuntary muscle movement. If the visual area is stimulated, they may see a flash of colour. EEGs (Electroencephalograms) can be created and studied, to observe the electrical activity in the brain.</a:t>
                      </a:r>
                    </a:p>
                    <a:p>
                      <a:pPr>
                        <a:lnSpc>
                          <a:spcPct val="150000"/>
                        </a:lnSpc>
                      </a:pPr>
                      <a:r>
                        <a:rPr lang="en-GB" sz="1200" b="1" u="sng" kern="1200" dirty="0">
                          <a:solidFill>
                            <a:schemeClr val="tx1"/>
                          </a:solidFill>
                          <a:effectLst/>
                          <a:latin typeface="+mn-lt"/>
                          <a:ea typeface="+mn-ea"/>
                          <a:cs typeface="+mn-cs"/>
                        </a:rPr>
                        <a:t>There are three modern scanning techniques used to scan the brain:</a:t>
                      </a:r>
                    </a:p>
                    <a:p>
                      <a:pPr lvl="0">
                        <a:lnSpc>
                          <a:spcPct val="150000"/>
                        </a:lnSpc>
                      </a:pPr>
                      <a:r>
                        <a:rPr lang="en-GB" sz="1200" b="1" u="sng" kern="1200" dirty="0">
                          <a:solidFill>
                            <a:schemeClr val="tx1"/>
                          </a:solidFill>
                          <a:effectLst/>
                          <a:latin typeface="+mn-lt"/>
                          <a:ea typeface="+mn-ea"/>
                          <a:cs typeface="+mn-cs"/>
                        </a:rPr>
                        <a:t>MRI (magnetic resonance imaging)</a:t>
                      </a:r>
                    </a:p>
                    <a:p>
                      <a:pPr lvl="0">
                        <a:lnSpc>
                          <a:spcPct val="150000"/>
                        </a:lnSpc>
                      </a:pPr>
                      <a:r>
                        <a:rPr lang="en-GB" sz="1200" b="1" u="sng" kern="1200" dirty="0">
                          <a:solidFill>
                            <a:schemeClr val="tx1"/>
                          </a:solidFill>
                          <a:effectLst/>
                          <a:latin typeface="+mn-lt"/>
                          <a:ea typeface="+mn-ea"/>
                          <a:cs typeface="+mn-cs"/>
                        </a:rPr>
                        <a:t>CT (computed tomography)</a:t>
                      </a:r>
                    </a:p>
                    <a:p>
                      <a:pPr lvl="0">
                        <a:lnSpc>
                          <a:spcPct val="150000"/>
                        </a:lnSpc>
                      </a:pPr>
                      <a:r>
                        <a:rPr lang="en-GB" sz="1200" b="1" u="sng" kern="1200" dirty="0">
                          <a:solidFill>
                            <a:schemeClr val="tx1"/>
                          </a:solidFill>
                          <a:effectLst/>
                          <a:latin typeface="+mn-lt"/>
                          <a:ea typeface="+mn-ea"/>
                          <a:cs typeface="+mn-cs"/>
                        </a:rPr>
                        <a:t>PET (positron emission tomography)</a:t>
                      </a:r>
                    </a:p>
                    <a:p>
                      <a:pPr>
                        <a:lnSpc>
                          <a:spcPct val="150000"/>
                        </a:lnSpc>
                      </a:pPr>
                      <a:r>
                        <a:rPr lang="en-GB" sz="1200" b="0" kern="1200" dirty="0">
                          <a:solidFill>
                            <a:schemeClr val="tx1"/>
                          </a:solidFill>
                          <a:effectLst/>
                          <a:latin typeface="+mn-lt"/>
                          <a:ea typeface="+mn-ea"/>
                          <a:cs typeface="+mn-cs"/>
                        </a:rPr>
                        <a:t>MRI scanners use strong magnetic fields and radio waves to show details of brain structure and function. Patients are asked to perform various tasks and, by looking at the scan, scientists can see which parts of the brain are active when the task is carried out. The patient lies on a bed which moves into the machine. Some people can feel claustrophobic inside an MRI scanner. MRI scanning is safe and doesn’t use ionising radiation. It is safer than the  PET or CT scans which are not often used now because of that. MRI scan works by giving the precise location of the protons in the body's hydrogen atoms.</a:t>
                      </a:r>
                    </a:p>
                    <a:p>
                      <a:pPr>
                        <a:lnSpc>
                          <a:spcPct val="150000"/>
                        </a:lnSpc>
                      </a:pPr>
                      <a:r>
                        <a:rPr lang="en-GB" sz="1200" b="0" kern="1200" dirty="0">
                          <a:solidFill>
                            <a:schemeClr val="tx1"/>
                          </a:solidFill>
                          <a:effectLst/>
                          <a:latin typeface="+mn-lt"/>
                          <a:ea typeface="+mn-ea"/>
                          <a:cs typeface="+mn-cs"/>
                        </a:rPr>
                        <a:t>ECGs, Electroencephalograms are used to monitor abnormal brain activity in the brain an c can be used for mapping out areas of the brain. This is non-invasive.</a:t>
                      </a:r>
                    </a:p>
                    <a:p>
                      <a:pPr>
                        <a:lnSpc>
                          <a:spcPct val="150000"/>
                        </a:lnSpc>
                      </a:pPr>
                      <a:endParaRPr lang="en-GB" sz="1200" b="0" kern="1200" dirty="0">
                        <a:solidFill>
                          <a:schemeClr val="tx1"/>
                        </a:solidFill>
                        <a:effectLst/>
                        <a:latin typeface="+mn-lt"/>
                        <a:ea typeface="+mn-ea"/>
                        <a:cs typeface="+mn-cs"/>
                      </a:endParaRPr>
                    </a:p>
                    <a:p>
                      <a:pPr>
                        <a:lnSpc>
                          <a:spcPct val="150000"/>
                        </a:lnSpc>
                      </a:pPr>
                      <a:endParaRPr lang="en-GB" sz="12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sp>
        <p:nvSpPr>
          <p:cNvPr id="3" name="Slide Number Placeholder 2">
            <a:extLst>
              <a:ext uri="{FF2B5EF4-FFF2-40B4-BE49-F238E27FC236}">
                <a16:creationId xmlns:a16="http://schemas.microsoft.com/office/drawing/2014/main" id="{C58960C9-992E-284C-3F54-7704176CF635}"/>
              </a:ext>
            </a:extLst>
          </p:cNvPr>
          <p:cNvSpPr>
            <a:spLocks noGrp="1"/>
          </p:cNvSpPr>
          <p:nvPr>
            <p:ph type="sldNum" sz="quarter" idx="12"/>
          </p:nvPr>
        </p:nvSpPr>
        <p:spPr/>
        <p:txBody>
          <a:bodyPr/>
          <a:lstStyle/>
          <a:p>
            <a:fld id="{A49C798E-A141-4728-B2C1-C020555BD9EF}" type="slidenum">
              <a:rPr lang="en-GB" smtClean="0"/>
              <a:t>12</a:t>
            </a:fld>
            <a:endParaRPr lang="en-GB"/>
          </a:p>
        </p:txBody>
      </p:sp>
    </p:spTree>
    <p:extLst>
      <p:ext uri="{BB962C8B-B14F-4D97-AF65-F5344CB8AC3E}">
        <p14:creationId xmlns:p14="http://schemas.microsoft.com/office/powerpoint/2010/main" val="585336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extLst>
              <p:ext uri="{D42A27DB-BD31-4B8C-83A1-F6EECF244321}">
                <p14:modId xmlns:p14="http://schemas.microsoft.com/office/powerpoint/2010/main" val="347395171"/>
              </p:ext>
            </p:extLst>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lvl="0">
                        <a:lnSpc>
                          <a:spcPct val="150000"/>
                        </a:lnSpc>
                      </a:pPr>
                      <a:r>
                        <a:rPr lang="en-GB" sz="1200" b="0" dirty="0">
                          <a:solidFill>
                            <a:schemeClr val="tx1"/>
                          </a:solidFill>
                          <a:latin typeface="+mn-lt"/>
                        </a:rPr>
                        <a:t>1</a:t>
                      </a:r>
                    </a:p>
                    <a:p>
                      <a:pPr lvl="0">
                        <a:lnSpc>
                          <a:spcPct val="150000"/>
                        </a:lnSpc>
                      </a:pPr>
                      <a:r>
                        <a:rPr lang="en-GB" sz="1200" b="0" dirty="0">
                          <a:solidFill>
                            <a:schemeClr val="tx1"/>
                          </a:solidFill>
                          <a:latin typeface="+mn-lt"/>
                        </a:rPr>
                        <a:t>2</a:t>
                      </a:r>
                    </a:p>
                    <a:p>
                      <a:pPr lvl="0">
                        <a:lnSpc>
                          <a:spcPct val="150000"/>
                        </a:lnSpc>
                      </a:pPr>
                      <a:r>
                        <a:rPr lang="en-GB" sz="1200" b="0" dirty="0">
                          <a:solidFill>
                            <a:schemeClr val="tx1"/>
                          </a:solidFill>
                          <a:latin typeface="+mn-lt"/>
                        </a:rPr>
                        <a:t>3</a:t>
                      </a:r>
                    </a:p>
                    <a:p>
                      <a:pPr lvl="0">
                        <a:lnSpc>
                          <a:spcPct val="150000"/>
                        </a:lnSpc>
                      </a:pPr>
                      <a:r>
                        <a:rPr lang="en-GB" sz="1200" b="0" dirty="0">
                          <a:solidFill>
                            <a:schemeClr val="tx1"/>
                          </a:solidFill>
                          <a:latin typeface="+mn-lt"/>
                        </a:rPr>
                        <a:t>4</a:t>
                      </a:r>
                    </a:p>
                    <a:p>
                      <a:pPr lvl="0">
                        <a:lnSpc>
                          <a:spcPct val="150000"/>
                        </a:lnSpc>
                      </a:pPr>
                      <a:r>
                        <a:rPr lang="en-GB" sz="1200" b="0" dirty="0">
                          <a:solidFill>
                            <a:schemeClr val="tx1"/>
                          </a:solidFill>
                          <a:latin typeface="+mn-lt"/>
                        </a:rPr>
                        <a:t>5</a:t>
                      </a:r>
                    </a:p>
                    <a:p>
                      <a:pPr lvl="0">
                        <a:lnSpc>
                          <a:spcPct val="150000"/>
                        </a:lnSpc>
                      </a:pPr>
                      <a:r>
                        <a:rPr lang="en-GB" sz="1200" b="0" dirty="0">
                          <a:solidFill>
                            <a:schemeClr val="tx1"/>
                          </a:solidFill>
                          <a:latin typeface="+mn-lt"/>
                        </a:rPr>
                        <a:t>6</a:t>
                      </a:r>
                    </a:p>
                    <a:p>
                      <a:pPr lvl="0">
                        <a:lnSpc>
                          <a:spcPct val="150000"/>
                        </a:lnSpc>
                      </a:pPr>
                      <a:r>
                        <a:rPr lang="en-GB" sz="1200" b="0" dirty="0">
                          <a:solidFill>
                            <a:schemeClr val="tx1"/>
                          </a:solidFill>
                          <a:latin typeface="+mn-lt"/>
                        </a:rPr>
                        <a:t>7</a:t>
                      </a:r>
                    </a:p>
                    <a:p>
                      <a:pPr lvl="0">
                        <a:lnSpc>
                          <a:spcPct val="150000"/>
                        </a:lnSpc>
                      </a:pPr>
                      <a:r>
                        <a:rPr lang="en-GB" sz="1200" b="0" dirty="0">
                          <a:solidFill>
                            <a:schemeClr val="tx1"/>
                          </a:solidFill>
                          <a:latin typeface="+mn-lt"/>
                        </a:rPr>
                        <a:t>8</a:t>
                      </a:r>
                    </a:p>
                    <a:p>
                      <a:pPr lvl="0">
                        <a:lnSpc>
                          <a:spcPct val="150000"/>
                        </a:lnSpc>
                      </a:pPr>
                      <a:r>
                        <a:rPr lang="en-GB" sz="1200" b="0" dirty="0">
                          <a:solidFill>
                            <a:schemeClr val="tx1"/>
                          </a:solidFill>
                          <a:latin typeface="+mn-lt"/>
                        </a:rPr>
                        <a:t>9</a:t>
                      </a:r>
                    </a:p>
                    <a:p>
                      <a:pPr lvl="0">
                        <a:lnSpc>
                          <a:spcPct val="150000"/>
                        </a:lnSpc>
                      </a:pPr>
                      <a:r>
                        <a:rPr lang="en-GB" sz="1200" b="0" dirty="0">
                          <a:solidFill>
                            <a:schemeClr val="tx1"/>
                          </a:solidFill>
                          <a:latin typeface="+mn-lt"/>
                        </a:rPr>
                        <a:t>10</a:t>
                      </a:r>
                    </a:p>
                    <a:p>
                      <a:pPr lvl="0">
                        <a:lnSpc>
                          <a:spcPct val="150000"/>
                        </a:lnSpc>
                      </a:pPr>
                      <a:r>
                        <a:rPr lang="en-GB" sz="1200" b="0" dirty="0">
                          <a:solidFill>
                            <a:schemeClr val="tx1"/>
                          </a:solidFill>
                          <a:latin typeface="+mn-lt"/>
                        </a:rPr>
                        <a:t>11</a:t>
                      </a:r>
                    </a:p>
                    <a:p>
                      <a:pPr lvl="0">
                        <a:lnSpc>
                          <a:spcPct val="150000"/>
                        </a:lnSpc>
                      </a:pPr>
                      <a:r>
                        <a:rPr lang="en-GB" sz="1200" b="0" dirty="0">
                          <a:solidFill>
                            <a:schemeClr val="tx1"/>
                          </a:solidFill>
                          <a:latin typeface="+mn-lt"/>
                        </a:rPr>
                        <a:t>12</a:t>
                      </a:r>
                    </a:p>
                    <a:p>
                      <a:pPr lvl="0">
                        <a:lnSpc>
                          <a:spcPct val="150000"/>
                        </a:lnSpc>
                      </a:pPr>
                      <a:r>
                        <a:rPr lang="en-GB" sz="1200" b="0" dirty="0">
                          <a:solidFill>
                            <a:schemeClr val="tx1"/>
                          </a:solidFill>
                          <a:latin typeface="+mn-lt"/>
                        </a:rPr>
                        <a:t>13</a:t>
                      </a:r>
                    </a:p>
                    <a:p>
                      <a:pPr lvl="0">
                        <a:lnSpc>
                          <a:spcPct val="150000"/>
                        </a:lnSpc>
                      </a:pPr>
                      <a:r>
                        <a:rPr lang="en-GB" sz="1200" b="0" dirty="0">
                          <a:solidFill>
                            <a:schemeClr val="tx1"/>
                          </a:solidFill>
                          <a:latin typeface="+mn-lt"/>
                        </a:rPr>
                        <a:t>14</a:t>
                      </a:r>
                    </a:p>
                    <a:p>
                      <a:pPr lvl="0">
                        <a:lnSpc>
                          <a:spcPct val="150000"/>
                        </a:lnSpc>
                      </a:pPr>
                      <a:r>
                        <a:rPr lang="en-GB" sz="1200" b="0" dirty="0">
                          <a:solidFill>
                            <a:schemeClr val="tx1"/>
                          </a:solidFill>
                          <a:latin typeface="+mn-lt"/>
                        </a:rPr>
                        <a:t>15</a:t>
                      </a:r>
                    </a:p>
                    <a:p>
                      <a:pPr lvl="0">
                        <a:lnSpc>
                          <a:spcPct val="150000"/>
                        </a:lnSpc>
                      </a:pPr>
                      <a:r>
                        <a:rPr lang="en-GB" sz="1200" b="0" dirty="0">
                          <a:solidFill>
                            <a:schemeClr val="tx1"/>
                          </a:solidFill>
                          <a:latin typeface="+mn-lt"/>
                        </a:rPr>
                        <a:t>16</a:t>
                      </a:r>
                    </a:p>
                    <a:p>
                      <a:pPr lvl="0">
                        <a:lnSpc>
                          <a:spcPct val="150000"/>
                        </a:lnSpc>
                      </a:pPr>
                      <a:r>
                        <a:rPr lang="en-GB" sz="1200" b="0" dirty="0">
                          <a:solidFill>
                            <a:schemeClr val="tx1"/>
                          </a:solidFill>
                          <a:latin typeface="+mn-lt"/>
                        </a:rPr>
                        <a:t>17</a:t>
                      </a:r>
                    </a:p>
                    <a:p>
                      <a:pPr lvl="0">
                        <a:lnSpc>
                          <a:spcPct val="150000"/>
                        </a:lnSpc>
                      </a:pPr>
                      <a:r>
                        <a:rPr lang="en-GB" sz="1200" b="0" dirty="0">
                          <a:solidFill>
                            <a:schemeClr val="tx1"/>
                          </a:solidFill>
                          <a:latin typeface="+mn-lt"/>
                        </a:rPr>
                        <a:t>18</a:t>
                      </a:r>
                    </a:p>
                    <a:p>
                      <a:pPr lvl="0">
                        <a:lnSpc>
                          <a:spcPct val="150000"/>
                        </a:lnSpc>
                      </a:pPr>
                      <a:r>
                        <a:rPr lang="en-GB" sz="1200" b="0" dirty="0">
                          <a:solidFill>
                            <a:schemeClr val="tx1"/>
                          </a:solidFill>
                          <a:latin typeface="+mn-lt"/>
                        </a:rPr>
                        <a:t>19</a:t>
                      </a:r>
                    </a:p>
                    <a:p>
                      <a:pPr lvl="0">
                        <a:lnSpc>
                          <a:spcPct val="150000"/>
                        </a:lnSpc>
                      </a:pPr>
                      <a:r>
                        <a:rPr lang="en-GB" sz="1200" b="0" dirty="0">
                          <a:solidFill>
                            <a:schemeClr val="tx1"/>
                          </a:solidFill>
                          <a:latin typeface="+mn-lt"/>
                        </a:rPr>
                        <a:t>20</a:t>
                      </a:r>
                    </a:p>
                    <a:p>
                      <a:pPr lvl="0">
                        <a:lnSpc>
                          <a:spcPct val="150000"/>
                        </a:lnSpc>
                      </a:pPr>
                      <a:r>
                        <a:rPr lang="en-GB" sz="1200" b="0" dirty="0">
                          <a:solidFill>
                            <a:schemeClr val="tx1"/>
                          </a:solidFill>
                          <a:latin typeface="+mn-lt"/>
                        </a:rPr>
                        <a:t>21</a:t>
                      </a:r>
                    </a:p>
                    <a:p>
                      <a:pPr lvl="0">
                        <a:lnSpc>
                          <a:spcPct val="150000"/>
                        </a:lnSpc>
                      </a:pPr>
                      <a:r>
                        <a:rPr lang="en-GB" sz="1200" b="0" dirty="0">
                          <a:solidFill>
                            <a:schemeClr val="tx1"/>
                          </a:solidFill>
                          <a:latin typeface="+mn-lt"/>
                        </a:rPr>
                        <a:t>22</a:t>
                      </a:r>
                    </a:p>
                    <a:p>
                      <a:pPr lvl="0">
                        <a:lnSpc>
                          <a:spcPct val="150000"/>
                        </a:lnSpc>
                      </a:pPr>
                      <a:r>
                        <a:rPr lang="en-GB" sz="1200" b="0" dirty="0">
                          <a:solidFill>
                            <a:schemeClr val="tx1"/>
                          </a:solidFill>
                          <a:latin typeface="+mn-lt"/>
                        </a:rPr>
                        <a:t>23</a:t>
                      </a:r>
                    </a:p>
                    <a:p>
                      <a:pPr lvl="0">
                        <a:lnSpc>
                          <a:spcPct val="150000"/>
                        </a:lnSpc>
                      </a:pPr>
                      <a:r>
                        <a:rPr lang="en-GB" sz="1200" b="0" dirty="0">
                          <a:solidFill>
                            <a:schemeClr val="tx1"/>
                          </a:solidFill>
                          <a:latin typeface="+mn-lt"/>
                        </a:rPr>
                        <a:t>24</a:t>
                      </a:r>
                    </a:p>
                    <a:p>
                      <a:pPr lvl="0">
                        <a:lnSpc>
                          <a:spcPct val="150000"/>
                        </a:lnSpc>
                      </a:pPr>
                      <a:r>
                        <a:rPr lang="en-GB" sz="1200" b="0" dirty="0">
                          <a:solidFill>
                            <a:schemeClr val="tx1"/>
                          </a:solidFill>
                          <a:latin typeface="+mn-lt"/>
                        </a:rPr>
                        <a:t>25</a:t>
                      </a:r>
                    </a:p>
                    <a:p>
                      <a:pPr lvl="0">
                        <a:lnSpc>
                          <a:spcPct val="150000"/>
                        </a:lnSpc>
                      </a:pPr>
                      <a:r>
                        <a:rPr lang="en-GB" sz="1200" b="0" dirty="0">
                          <a:solidFill>
                            <a:schemeClr val="tx1"/>
                          </a:solidFill>
                          <a:latin typeface="+mn-lt"/>
                        </a:rPr>
                        <a:t>26</a:t>
                      </a:r>
                    </a:p>
                    <a:p>
                      <a:pPr lvl="0">
                        <a:lnSpc>
                          <a:spcPct val="150000"/>
                        </a:lnSpc>
                      </a:pPr>
                      <a:r>
                        <a:rPr lang="en-GB" sz="1200" b="0" dirty="0">
                          <a:solidFill>
                            <a:schemeClr val="tx1"/>
                          </a:solidFill>
                          <a:latin typeface="+mn-lt"/>
                        </a:rPr>
                        <a:t>27</a:t>
                      </a:r>
                    </a:p>
                    <a:p>
                      <a:pPr lvl="0">
                        <a:lnSpc>
                          <a:spcPct val="150000"/>
                        </a:lnSpc>
                      </a:pPr>
                      <a:r>
                        <a:rPr lang="en-GB" sz="1200" b="0" dirty="0">
                          <a:solidFill>
                            <a:schemeClr val="tx1"/>
                          </a:solidFill>
                          <a:latin typeface="+mn-lt"/>
                        </a:rPr>
                        <a:t>28</a:t>
                      </a:r>
                    </a:p>
                    <a:p>
                      <a:pPr lvl="0">
                        <a:lnSpc>
                          <a:spcPct val="150000"/>
                        </a:lnSpc>
                      </a:pPr>
                      <a:r>
                        <a:rPr lang="en-GB" sz="1200" b="0" dirty="0">
                          <a:solidFill>
                            <a:schemeClr val="tx1"/>
                          </a:solidFill>
                          <a:latin typeface="+mn-lt"/>
                        </a:rPr>
                        <a:t>29</a:t>
                      </a:r>
                    </a:p>
                    <a:p>
                      <a:pPr lvl="0">
                        <a:lnSpc>
                          <a:spcPct val="150000"/>
                        </a:lnSpc>
                      </a:pPr>
                      <a:r>
                        <a:rPr lang="en-GB" sz="1200" b="0" dirty="0">
                          <a:solidFill>
                            <a:schemeClr val="tx1"/>
                          </a:solidFill>
                          <a:latin typeface="+mn-lt"/>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nSpc>
                          <a:spcPct val="150000"/>
                        </a:lnSpc>
                      </a:pPr>
                      <a:r>
                        <a:rPr lang="en-GB" sz="1200" b="0" kern="1200" dirty="0">
                          <a:solidFill>
                            <a:schemeClr val="tx1"/>
                          </a:solidFill>
                          <a:effectLst/>
                          <a:latin typeface="+mn-lt"/>
                          <a:ea typeface="+mn-ea"/>
                          <a:cs typeface="+mn-cs"/>
                        </a:rPr>
                        <a:t>CT scanners are similar to MRIs. The patient lies on a bed which passes through a ring of equipment (not into the machine like in MRI). The ring takes a series of x-rays from different angles. These are processed by a computer to allow the doctors to see inside brains and other parts of the body.</a:t>
                      </a:r>
                    </a:p>
                    <a:p>
                      <a:pPr lvl="0">
                        <a:lnSpc>
                          <a:spcPct val="150000"/>
                        </a:lnSpc>
                      </a:pPr>
                      <a:r>
                        <a:rPr lang="en-GB" sz="1200" b="0" kern="1200" dirty="0">
                          <a:solidFill>
                            <a:schemeClr val="tx1"/>
                          </a:solidFill>
                          <a:effectLst/>
                          <a:latin typeface="+mn-lt"/>
                          <a:ea typeface="+mn-ea"/>
                          <a:cs typeface="+mn-cs"/>
                        </a:rPr>
                        <a:t>PET scanners detect gamma rays that radiate from a chemical compound called a tracer. PET scans are used to detect high levels of metabolic reactions inside a person. Before going into the scanner, the patient consumes the tracer. This travels to any area of the body which has unusually high levels of metabolic reactions. This is often a tumour and so PET scans are used to detect cancers </a:t>
                      </a:r>
                    </a:p>
                    <a:p>
                      <a:pPr lvl="0">
                        <a:lnSpc>
                          <a:spcPct val="150000"/>
                        </a:lnSpc>
                      </a:pPr>
                      <a:r>
                        <a:rPr lang="en-GB" sz="1200" b="0" kern="1200" dirty="0">
                          <a:solidFill>
                            <a:schemeClr val="tx1"/>
                          </a:solidFill>
                          <a:effectLst/>
                          <a:latin typeface="+mn-lt"/>
                          <a:ea typeface="+mn-ea"/>
                          <a:cs typeface="+mn-cs"/>
                        </a:rPr>
                        <a:t>Brain damage is any loss of cells in the brain. This is often because of injuries such as car crashes when a person’s head hits an object with a great force. The extent of the injury depends upon many factors including:</a:t>
                      </a:r>
                    </a:p>
                    <a:p>
                      <a:pPr marL="171450" lvl="0" indent="-171450">
                        <a:lnSpc>
                          <a:spcPct val="150000"/>
                        </a:lnSpc>
                        <a:buFont typeface="Arial" panose="020B0604020202020204" pitchFamily="34" charset="0"/>
                        <a:buChar char="•"/>
                      </a:pPr>
                      <a:r>
                        <a:rPr lang="en-GB" sz="1200" b="0" kern="1200" dirty="0">
                          <a:solidFill>
                            <a:schemeClr val="tx1"/>
                          </a:solidFill>
                          <a:effectLst/>
                          <a:latin typeface="+mn-lt"/>
                          <a:ea typeface="+mn-ea"/>
                          <a:cs typeface="+mn-cs"/>
                        </a:rPr>
                        <a:t>the force of impact</a:t>
                      </a:r>
                    </a:p>
                    <a:p>
                      <a:pPr marL="171450" lvl="0" indent="-171450">
                        <a:lnSpc>
                          <a:spcPct val="150000"/>
                        </a:lnSpc>
                        <a:buFont typeface="Arial" panose="020B0604020202020204" pitchFamily="34" charset="0"/>
                        <a:buChar char="•"/>
                      </a:pPr>
                      <a:r>
                        <a:rPr lang="en-GB" sz="1200" b="0" kern="1200" dirty="0">
                          <a:solidFill>
                            <a:schemeClr val="tx1"/>
                          </a:solidFill>
                          <a:effectLst/>
                          <a:latin typeface="+mn-lt"/>
                          <a:ea typeface="+mn-ea"/>
                          <a:cs typeface="+mn-cs"/>
                        </a:rPr>
                        <a:t>the size or shape of the object hitting the skull</a:t>
                      </a:r>
                    </a:p>
                    <a:p>
                      <a:pPr marL="171450" lvl="0" indent="-171450">
                        <a:lnSpc>
                          <a:spcPct val="150000"/>
                        </a:lnSpc>
                        <a:buFont typeface="Arial" panose="020B0604020202020204" pitchFamily="34" charset="0"/>
                        <a:buChar char="•"/>
                      </a:pPr>
                      <a:r>
                        <a:rPr lang="en-GB" sz="1200" b="0" kern="1200" dirty="0">
                          <a:solidFill>
                            <a:schemeClr val="tx1"/>
                          </a:solidFill>
                          <a:effectLst/>
                          <a:latin typeface="+mn-lt"/>
                          <a:ea typeface="+mn-ea"/>
                          <a:cs typeface="+mn-cs"/>
                        </a:rPr>
                        <a:t>the position the object hits the skull</a:t>
                      </a:r>
                    </a:p>
                    <a:p>
                      <a:pPr marL="171450" lvl="0" indent="-171450">
                        <a:lnSpc>
                          <a:spcPct val="150000"/>
                        </a:lnSpc>
                        <a:buFont typeface="Arial" panose="020B0604020202020204" pitchFamily="34" charset="0"/>
                        <a:buChar char="•"/>
                      </a:pPr>
                      <a:r>
                        <a:rPr lang="en-GB" sz="1200" b="0" kern="1200" dirty="0">
                          <a:solidFill>
                            <a:schemeClr val="tx1"/>
                          </a:solidFill>
                          <a:effectLst/>
                          <a:latin typeface="+mn-lt"/>
                          <a:ea typeface="+mn-ea"/>
                          <a:cs typeface="+mn-cs"/>
                        </a:rPr>
                        <a:t>the time it takes for treatment</a:t>
                      </a:r>
                    </a:p>
                    <a:p>
                      <a:pPr lvl="0">
                        <a:lnSpc>
                          <a:spcPct val="150000"/>
                        </a:lnSpc>
                      </a:pPr>
                      <a:r>
                        <a:rPr lang="en-GB" sz="1200" b="0" kern="1200" dirty="0">
                          <a:solidFill>
                            <a:schemeClr val="tx1"/>
                          </a:solidFill>
                          <a:effectLst/>
                          <a:latin typeface="+mn-lt"/>
                          <a:ea typeface="+mn-ea"/>
                          <a:cs typeface="+mn-cs"/>
                        </a:rPr>
                        <a:t>Other causes include strokes, consumption of excessive alcohol and brain tumours. Sadly, many brain injuries are fatal. Longer-term symptoms of brain damage include speech or movement problems, reduced coordination, memory loss and personality changes.</a:t>
                      </a:r>
                    </a:p>
                    <a:p>
                      <a:pPr lvl="0">
                        <a:lnSpc>
                          <a:spcPct val="150000"/>
                        </a:lnSpc>
                      </a:pPr>
                      <a:r>
                        <a:rPr lang="en-GB" sz="1200" b="0" kern="1200" dirty="0">
                          <a:solidFill>
                            <a:schemeClr val="tx1"/>
                          </a:solidFill>
                          <a:effectLst/>
                          <a:latin typeface="+mn-lt"/>
                          <a:ea typeface="+mn-ea"/>
                          <a:cs typeface="+mn-cs"/>
                        </a:rPr>
                        <a:t>Often impacts to the skull result in the brain swelling as it produces excessive fluid. Brain surgery may be needed to remove a tumour or excess fluid, such as blood. All surgery carries a level of risk, but due to the complexity and delicacy of the brain, investigating and treating brain disorders can be very difficult. If surgery is undergone more damage or side-effects may be created, which could affect the patients' quality of life. Serious considerations about the risks involved against the benefits need to be undertaken first. Physiotherapists play a very important role helping with the rehabilitation of patients with brain damage. Sadly repair to the brain is often not possible and surgery is often needed, especially if the reason is cancer. Chemo and radio therapy are used after surgery to ensure all cancer cells are killed. This in itself carries risks due to the radiation and chemical used.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sp>
        <p:nvSpPr>
          <p:cNvPr id="3" name="Slide Number Placeholder 2">
            <a:extLst>
              <a:ext uri="{FF2B5EF4-FFF2-40B4-BE49-F238E27FC236}">
                <a16:creationId xmlns:a16="http://schemas.microsoft.com/office/drawing/2014/main" id="{63C4B206-EE0D-058F-219F-25C5D750B891}"/>
              </a:ext>
            </a:extLst>
          </p:cNvPr>
          <p:cNvSpPr>
            <a:spLocks noGrp="1"/>
          </p:cNvSpPr>
          <p:nvPr>
            <p:ph type="sldNum" sz="quarter" idx="12"/>
          </p:nvPr>
        </p:nvSpPr>
        <p:spPr/>
        <p:txBody>
          <a:bodyPr/>
          <a:lstStyle/>
          <a:p>
            <a:fld id="{A49C798E-A141-4728-B2C1-C020555BD9EF}" type="slidenum">
              <a:rPr lang="en-GB" smtClean="0"/>
              <a:t>13</a:t>
            </a:fld>
            <a:endParaRPr lang="en-GB"/>
          </a:p>
        </p:txBody>
      </p:sp>
    </p:spTree>
    <p:extLst>
      <p:ext uri="{BB962C8B-B14F-4D97-AF65-F5344CB8AC3E}">
        <p14:creationId xmlns:p14="http://schemas.microsoft.com/office/powerpoint/2010/main" val="4231435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5ACB93D-D1F5-AD70-DCA1-47A05BE1FEAE}"/>
              </a:ext>
            </a:extLst>
          </p:cNvPr>
          <p:cNvSpPr/>
          <p:nvPr/>
        </p:nvSpPr>
        <p:spPr>
          <a:xfrm>
            <a:off x="312234" y="312234"/>
            <a:ext cx="6311590" cy="8509176"/>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ACF0B5AA-F2E4-A1DD-D98D-4428DC7EC814}"/>
              </a:ext>
            </a:extLst>
          </p:cNvPr>
          <p:cNvSpPr txBox="1"/>
          <p:nvPr/>
        </p:nvSpPr>
        <p:spPr>
          <a:xfrm>
            <a:off x="398655" y="406349"/>
            <a:ext cx="5971920" cy="8415061"/>
          </a:xfrm>
          <a:prstGeom prst="rect">
            <a:avLst/>
          </a:prstGeom>
          <a:noFill/>
        </p:spPr>
        <p:txBody>
          <a:bodyPr wrap="square">
            <a:spAutoFit/>
          </a:bodyPr>
          <a:lstStyle/>
          <a:p>
            <a:pPr>
              <a:lnSpc>
                <a:spcPct val="150000"/>
              </a:lnSpc>
            </a:pPr>
            <a:r>
              <a:rPr lang="en-GB" sz="1200" b="1" u="sng" dirty="0"/>
              <a:t>Rehearsal questions  – investigating the brain</a:t>
            </a:r>
          </a:p>
          <a:p>
            <a:pPr>
              <a:lnSpc>
                <a:spcPct val="150000"/>
              </a:lnSpc>
            </a:pPr>
            <a:endParaRPr lang="en-GB" sz="1200" b="1" u="sng" dirty="0"/>
          </a:p>
          <a:p>
            <a:pPr>
              <a:lnSpc>
                <a:spcPct val="150000"/>
              </a:lnSpc>
            </a:pPr>
            <a:r>
              <a:rPr lang="en-GB" sz="1200" dirty="0"/>
              <a:t>1. A type of scan of the brain is called an MRI. What is this?</a:t>
            </a:r>
          </a:p>
          <a:p>
            <a:pPr>
              <a:lnSpc>
                <a:spcPct val="150000"/>
              </a:lnSpc>
            </a:pPr>
            <a:r>
              <a:rPr lang="en-GB" sz="1200" dirty="0"/>
              <a:t>………………………………………………………………………………………………………………………………………………..</a:t>
            </a:r>
          </a:p>
          <a:p>
            <a:pPr>
              <a:lnSpc>
                <a:spcPct val="150000"/>
              </a:lnSpc>
            </a:pPr>
            <a:r>
              <a:rPr lang="en-GB" sz="1200" dirty="0"/>
              <a:t>2. A type of Scan of the brain is called a PET. What is this?</a:t>
            </a:r>
          </a:p>
          <a:p>
            <a:pPr>
              <a:lnSpc>
                <a:spcPct val="150000"/>
              </a:lnSpc>
            </a:pPr>
            <a:r>
              <a:rPr lang="en-GB" sz="1200" dirty="0"/>
              <a:t>………………………………………………………………………………………………………………………………………………..</a:t>
            </a:r>
          </a:p>
          <a:p>
            <a:pPr>
              <a:lnSpc>
                <a:spcPct val="150000"/>
              </a:lnSpc>
            </a:pPr>
            <a:r>
              <a:rPr lang="en-GB" sz="1200" dirty="0"/>
              <a:t>3. A type of scan is called a CT scan. What is this?</a:t>
            </a:r>
          </a:p>
          <a:p>
            <a:pPr>
              <a:lnSpc>
                <a:spcPct val="150000"/>
              </a:lnSpc>
            </a:pPr>
            <a:r>
              <a:rPr lang="en-GB" sz="1200" dirty="0"/>
              <a:t>………………………………………………………………………………………………………………………………………………..</a:t>
            </a:r>
          </a:p>
          <a:p>
            <a:pPr>
              <a:lnSpc>
                <a:spcPct val="150000"/>
              </a:lnSpc>
            </a:pPr>
            <a:r>
              <a:rPr lang="en-GB" sz="1200" dirty="0"/>
              <a:t>4.MRI scans use magnetic fields, what else do they use?</a:t>
            </a:r>
          </a:p>
          <a:p>
            <a:pPr>
              <a:lnSpc>
                <a:spcPct val="150000"/>
              </a:lnSpc>
            </a:pPr>
            <a:r>
              <a:rPr lang="en-GB" sz="1200" dirty="0"/>
              <a:t>………………………………………………………………………………………………………………………………………………..</a:t>
            </a:r>
          </a:p>
          <a:p>
            <a:pPr>
              <a:lnSpc>
                <a:spcPct val="150000"/>
              </a:lnSpc>
            </a:pPr>
            <a:r>
              <a:rPr lang="en-GB" sz="1200" dirty="0"/>
              <a:t>5. Radio waves are used in which scanning  technique?</a:t>
            </a:r>
          </a:p>
          <a:p>
            <a:pPr>
              <a:lnSpc>
                <a:spcPct val="150000"/>
              </a:lnSpc>
            </a:pPr>
            <a:r>
              <a:rPr lang="en-GB" sz="1200" dirty="0"/>
              <a:t>………………………………………………………………………………………………………………………………………………..</a:t>
            </a:r>
          </a:p>
          <a:p>
            <a:pPr>
              <a:lnSpc>
                <a:spcPct val="150000"/>
              </a:lnSpc>
            </a:pPr>
            <a:r>
              <a:rPr lang="en-GB" sz="1200" dirty="0"/>
              <a:t>6. Which is the safest  scanning  technique that  can be used when investigating the brain?</a:t>
            </a:r>
          </a:p>
          <a:p>
            <a:pPr>
              <a:lnSpc>
                <a:spcPct val="150000"/>
              </a:lnSpc>
            </a:pPr>
            <a:r>
              <a:rPr lang="en-GB" sz="1200" dirty="0"/>
              <a:t>………………………………………………………………………………………………………………………………………………..</a:t>
            </a:r>
          </a:p>
          <a:p>
            <a:pPr>
              <a:lnSpc>
                <a:spcPct val="150000"/>
              </a:lnSpc>
            </a:pPr>
            <a:r>
              <a:rPr lang="en-GB" sz="1200" dirty="0"/>
              <a:t>7. What doe CT scans use as the main technique? ………………………………………………………………………………………………………………………………………………..</a:t>
            </a:r>
          </a:p>
          <a:p>
            <a:pPr>
              <a:lnSpc>
                <a:spcPct val="150000"/>
              </a:lnSpc>
            </a:pPr>
            <a:r>
              <a:rPr lang="en-GB" sz="1200" dirty="0"/>
              <a:t>8 A scanning technique uses gamma rays. Which is it?</a:t>
            </a:r>
          </a:p>
          <a:p>
            <a:pPr>
              <a:lnSpc>
                <a:spcPct val="150000"/>
              </a:lnSpc>
            </a:pPr>
            <a:r>
              <a:rPr lang="en-GB" sz="1200" dirty="0"/>
              <a:t>………………………………………………………………………………………………………………………………………………..</a:t>
            </a:r>
          </a:p>
          <a:p>
            <a:pPr>
              <a:lnSpc>
                <a:spcPct val="150000"/>
              </a:lnSpc>
            </a:pPr>
            <a:r>
              <a:rPr lang="en-GB" sz="1200" dirty="0"/>
              <a:t>9 A scanning technique uses a tracer. Which is it? ………………………………………………………………………………………………………………………………………………..</a:t>
            </a:r>
          </a:p>
          <a:p>
            <a:pPr>
              <a:lnSpc>
                <a:spcPct val="150000"/>
              </a:lnSpc>
            </a:pPr>
            <a:r>
              <a:rPr lang="en-GB" sz="1200" dirty="0"/>
              <a:t>10. Which scanning technique uses non ionising radiation?</a:t>
            </a:r>
          </a:p>
          <a:p>
            <a:pPr>
              <a:lnSpc>
                <a:spcPct val="150000"/>
              </a:lnSpc>
            </a:pPr>
            <a:r>
              <a:rPr lang="en-GB" sz="1200" dirty="0"/>
              <a:t>………………………………………………………………………………………………………………………………………………..</a:t>
            </a:r>
          </a:p>
          <a:p>
            <a:pPr>
              <a:lnSpc>
                <a:spcPct val="150000"/>
              </a:lnSpc>
            </a:pPr>
            <a:r>
              <a:rPr lang="en-GB" sz="1200" dirty="0"/>
              <a:t>11. Why are PET scans not as safe as MRI scans ? ………………………………………………………………………………………………………………………………………………..</a:t>
            </a:r>
          </a:p>
          <a:p>
            <a:pPr>
              <a:lnSpc>
                <a:spcPct val="150000"/>
              </a:lnSpc>
            </a:pPr>
            <a:r>
              <a:rPr lang="en-GB" sz="1200" dirty="0"/>
              <a:t>12. A scanning technique uses </a:t>
            </a:r>
            <a:r>
              <a:rPr lang="en-GB" sz="1200" dirty="0" err="1"/>
              <a:t>Xrays</a:t>
            </a:r>
            <a:r>
              <a:rPr lang="en-GB" sz="1200" dirty="0"/>
              <a:t>. Which is it?</a:t>
            </a:r>
          </a:p>
          <a:p>
            <a:pPr>
              <a:lnSpc>
                <a:spcPct val="150000"/>
              </a:lnSpc>
            </a:pPr>
            <a:r>
              <a:rPr lang="en-GB" sz="1200" dirty="0"/>
              <a:t>………………………………………………………………………………………………………………………………………………..</a:t>
            </a:r>
          </a:p>
          <a:p>
            <a:pPr>
              <a:lnSpc>
                <a:spcPct val="150000"/>
              </a:lnSpc>
            </a:pPr>
            <a:r>
              <a:rPr lang="en-GB" sz="1200" dirty="0"/>
              <a:t>.</a:t>
            </a:r>
          </a:p>
          <a:p>
            <a:pPr>
              <a:lnSpc>
                <a:spcPct val="150000"/>
              </a:lnSpc>
            </a:pPr>
            <a:endParaRPr lang="en-GB" sz="1200" dirty="0"/>
          </a:p>
          <a:p>
            <a:pPr>
              <a:lnSpc>
                <a:spcPct val="150000"/>
              </a:lnSpc>
            </a:pPr>
            <a:endParaRPr lang="en-GB" sz="1400" b="1" u="sng" dirty="0"/>
          </a:p>
        </p:txBody>
      </p:sp>
      <p:sp>
        <p:nvSpPr>
          <p:cNvPr id="2" name="Slide Number Placeholder 1">
            <a:extLst>
              <a:ext uri="{FF2B5EF4-FFF2-40B4-BE49-F238E27FC236}">
                <a16:creationId xmlns:a16="http://schemas.microsoft.com/office/drawing/2014/main" id="{1235428F-8D71-051B-C012-F40D1DB15585}"/>
              </a:ext>
            </a:extLst>
          </p:cNvPr>
          <p:cNvSpPr>
            <a:spLocks noGrp="1"/>
          </p:cNvSpPr>
          <p:nvPr>
            <p:ph type="sldNum" sz="quarter" idx="12"/>
          </p:nvPr>
        </p:nvSpPr>
        <p:spPr/>
        <p:txBody>
          <a:bodyPr/>
          <a:lstStyle/>
          <a:p>
            <a:fld id="{A49C798E-A141-4728-B2C1-C020555BD9EF}" type="slidenum">
              <a:rPr lang="en-GB" smtClean="0"/>
              <a:t>14</a:t>
            </a:fld>
            <a:endParaRPr lang="en-GB"/>
          </a:p>
        </p:txBody>
      </p:sp>
    </p:spTree>
    <p:extLst>
      <p:ext uri="{BB962C8B-B14F-4D97-AF65-F5344CB8AC3E}">
        <p14:creationId xmlns:p14="http://schemas.microsoft.com/office/powerpoint/2010/main" val="3292128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5ACB93D-D1F5-AD70-DCA1-47A05BE1FEAE}"/>
              </a:ext>
            </a:extLst>
          </p:cNvPr>
          <p:cNvSpPr/>
          <p:nvPr/>
        </p:nvSpPr>
        <p:spPr>
          <a:xfrm>
            <a:off x="312234" y="312234"/>
            <a:ext cx="6233532" cy="8240751"/>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ACF0B5AA-F2E4-A1DD-D98D-4428DC7EC814}"/>
              </a:ext>
            </a:extLst>
          </p:cNvPr>
          <p:cNvSpPr txBox="1"/>
          <p:nvPr/>
        </p:nvSpPr>
        <p:spPr>
          <a:xfrm>
            <a:off x="398655" y="406349"/>
            <a:ext cx="5971920" cy="6927153"/>
          </a:xfrm>
          <a:prstGeom prst="rect">
            <a:avLst/>
          </a:prstGeom>
          <a:noFill/>
        </p:spPr>
        <p:txBody>
          <a:bodyPr wrap="square">
            <a:spAutoFit/>
          </a:bodyPr>
          <a:lstStyle/>
          <a:p>
            <a:r>
              <a:rPr lang="en-GB" sz="1400" b="1" u="sng" dirty="0"/>
              <a:t>Contrasting concepts</a:t>
            </a:r>
            <a:endParaRPr lang="en-GB" sz="1200" dirty="0"/>
          </a:p>
          <a:p>
            <a:pPr>
              <a:lnSpc>
                <a:spcPct val="150000"/>
              </a:lnSpc>
            </a:pPr>
            <a:r>
              <a:rPr lang="en-GB" sz="1200" b="1" u="sng" dirty="0"/>
              <a:t>I DO</a:t>
            </a:r>
          </a:p>
          <a:p>
            <a:pPr>
              <a:lnSpc>
                <a:spcPct val="150000"/>
              </a:lnSpc>
            </a:pPr>
            <a:r>
              <a:rPr lang="en-GB" sz="1200" dirty="0"/>
              <a:t>1.MRI scan uses magnetic fields where as PET scans use?</a:t>
            </a:r>
          </a:p>
          <a:p>
            <a:pPr>
              <a:lnSpc>
                <a:spcPct val="150000"/>
              </a:lnSpc>
            </a:pPr>
            <a:r>
              <a:rPr lang="en-GB" sz="1200" dirty="0"/>
              <a:t>………………………………………………………………………………………………………………………………………………………………………………………………………………………………………………………………………………………………….. ……………………………………………………………………………………………………………………………………………… </a:t>
            </a:r>
          </a:p>
          <a:p>
            <a:pPr>
              <a:lnSpc>
                <a:spcPct val="150000"/>
              </a:lnSpc>
            </a:pPr>
            <a:r>
              <a:rPr lang="en-GB" sz="1200" u="sng" dirty="0"/>
              <a:t>WE DO</a:t>
            </a:r>
          </a:p>
          <a:p>
            <a:pPr>
              <a:lnSpc>
                <a:spcPct val="150000"/>
              </a:lnSpc>
            </a:pPr>
            <a:r>
              <a:rPr lang="en-GB" sz="1200" dirty="0"/>
              <a:t>2. CT scans use X-rays whereas MRI scans use?</a:t>
            </a:r>
          </a:p>
          <a:p>
            <a:pPr>
              <a:lnSpc>
                <a:spcPct val="150000"/>
              </a:lnSpc>
            </a:pPr>
            <a:r>
              <a:rPr lang="en-GB" sz="1200" dirty="0"/>
              <a:t>……………………………………………………………………………………………………………………………………………………………………………………………………………………………………………………………………………………………………………………………………………………………………………………………………………………………………………………</a:t>
            </a:r>
          </a:p>
          <a:p>
            <a:pPr>
              <a:lnSpc>
                <a:spcPct val="150000"/>
              </a:lnSpc>
            </a:pPr>
            <a:r>
              <a:rPr lang="en-GB" sz="1200" u="sng" dirty="0"/>
              <a:t>YOU DO</a:t>
            </a:r>
          </a:p>
          <a:p>
            <a:pPr>
              <a:lnSpc>
                <a:spcPct val="150000"/>
              </a:lnSpc>
            </a:pPr>
            <a:r>
              <a:rPr lang="en-GB" sz="1200" dirty="0"/>
              <a:t>3. CT scan's use X-rays where as PET scans use?</a:t>
            </a:r>
          </a:p>
          <a:p>
            <a:pPr>
              <a:lnSpc>
                <a:spcPct val="150000"/>
              </a:lnSpc>
            </a:pPr>
            <a:r>
              <a:rPr lang="en-GB" sz="1200" dirty="0"/>
              <a:t>………………………………………………………………………………………………………………………………………………………………………………………………………………………………………………………………………………………………………………………………………………………………………………………………………………………………………………………</a:t>
            </a:r>
          </a:p>
          <a:p>
            <a:pPr>
              <a:lnSpc>
                <a:spcPct val="150000"/>
              </a:lnSpc>
            </a:pPr>
            <a:r>
              <a:rPr lang="en-GB" sz="1200" dirty="0"/>
              <a:t>4.PET scans use tracers where as MRI scans use?</a:t>
            </a:r>
          </a:p>
          <a:p>
            <a:pPr>
              <a:lnSpc>
                <a:spcPct val="150000"/>
              </a:lnSpc>
            </a:pPr>
            <a:r>
              <a:rPr lang="en-GB" sz="1200" dirty="0"/>
              <a:t>………………………………………………………………………………………………………………………………………………………………………………………………………………………………………………………………………………………………………………………………………………………………………………………………………………………………………………………</a:t>
            </a:r>
          </a:p>
          <a:p>
            <a:pPr>
              <a:lnSpc>
                <a:spcPct val="150000"/>
              </a:lnSpc>
            </a:pPr>
            <a:r>
              <a:rPr lang="en-GB" sz="1200" dirty="0"/>
              <a:t>5. MRI scans use non ionising radiation whereas PET scans use?</a:t>
            </a:r>
          </a:p>
          <a:p>
            <a:pPr>
              <a:lnSpc>
                <a:spcPct val="150000"/>
              </a:lnSpc>
            </a:pPr>
            <a:r>
              <a:rPr lang="en-GB" sz="1200" dirty="0"/>
              <a:t>………………………………………………………………………………………………………………………………………………………………………………………………………………………………………………………………………………………………………………………………………………………………………………………………………………………………………………………</a:t>
            </a:r>
          </a:p>
          <a:p>
            <a:pPr>
              <a:lnSpc>
                <a:spcPct val="150000"/>
              </a:lnSpc>
            </a:pPr>
            <a:endParaRPr lang="en-GB" sz="1200" dirty="0"/>
          </a:p>
        </p:txBody>
      </p:sp>
      <p:sp>
        <p:nvSpPr>
          <p:cNvPr id="2" name="Slide Number Placeholder 1">
            <a:extLst>
              <a:ext uri="{FF2B5EF4-FFF2-40B4-BE49-F238E27FC236}">
                <a16:creationId xmlns:a16="http://schemas.microsoft.com/office/drawing/2014/main" id="{21605C7C-A2DA-97FF-E9C2-B0D28375696C}"/>
              </a:ext>
            </a:extLst>
          </p:cNvPr>
          <p:cNvSpPr>
            <a:spLocks noGrp="1"/>
          </p:cNvSpPr>
          <p:nvPr>
            <p:ph type="sldNum" sz="quarter" idx="12"/>
          </p:nvPr>
        </p:nvSpPr>
        <p:spPr/>
        <p:txBody>
          <a:bodyPr/>
          <a:lstStyle/>
          <a:p>
            <a:fld id="{A49C798E-A141-4728-B2C1-C020555BD9EF}" type="slidenum">
              <a:rPr lang="en-GB" smtClean="0"/>
              <a:t>15</a:t>
            </a:fld>
            <a:endParaRPr lang="en-GB"/>
          </a:p>
        </p:txBody>
      </p:sp>
    </p:spTree>
    <p:extLst>
      <p:ext uri="{BB962C8B-B14F-4D97-AF65-F5344CB8AC3E}">
        <p14:creationId xmlns:p14="http://schemas.microsoft.com/office/powerpoint/2010/main" val="851683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5ACB93D-D1F5-AD70-DCA1-47A05BE1FEAE}"/>
              </a:ext>
            </a:extLst>
          </p:cNvPr>
          <p:cNvSpPr/>
          <p:nvPr/>
        </p:nvSpPr>
        <p:spPr>
          <a:xfrm>
            <a:off x="312234" y="273903"/>
            <a:ext cx="6233532" cy="8569013"/>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ACF0B5AA-F2E4-A1DD-D98D-4428DC7EC814}"/>
              </a:ext>
            </a:extLst>
          </p:cNvPr>
          <p:cNvSpPr txBox="1"/>
          <p:nvPr/>
        </p:nvSpPr>
        <p:spPr>
          <a:xfrm>
            <a:off x="317810" y="301084"/>
            <a:ext cx="6233532" cy="9143144"/>
          </a:xfrm>
          <a:prstGeom prst="rect">
            <a:avLst/>
          </a:prstGeom>
          <a:noFill/>
        </p:spPr>
        <p:txBody>
          <a:bodyPr wrap="square">
            <a:spAutoFit/>
          </a:bodyPr>
          <a:lstStyle/>
          <a:p>
            <a:r>
              <a:rPr lang="en-GB" sz="1400" b="1" u="sng" dirty="0"/>
              <a:t>Interleaving questions – The Brain – YOU DO</a:t>
            </a:r>
          </a:p>
          <a:p>
            <a:pPr marL="228600" indent="-228600">
              <a:lnSpc>
                <a:spcPct val="150000"/>
              </a:lnSpc>
              <a:buAutoNum type="arabicPeriod"/>
            </a:pPr>
            <a:r>
              <a:rPr lang="en-GB" sz="1200" dirty="0"/>
              <a:t>The brain is an organ. Define ‘organ’.</a:t>
            </a:r>
          </a:p>
          <a:p>
            <a:pPr>
              <a:lnSpc>
                <a:spcPct val="150000"/>
              </a:lnSpc>
            </a:pPr>
            <a:r>
              <a:rPr lang="en-GB" sz="1200" dirty="0"/>
              <a:t>………………………………………………………………………………………………………………………………………………………</a:t>
            </a:r>
          </a:p>
          <a:p>
            <a:pPr>
              <a:lnSpc>
                <a:spcPct val="150000"/>
              </a:lnSpc>
            </a:pPr>
            <a:r>
              <a:rPr lang="en-GB" sz="1200" dirty="0"/>
              <a:t>2. Tissues contain groups of cells with similar structure and functions. Name two tissues found in the brain?.</a:t>
            </a:r>
          </a:p>
          <a:p>
            <a:pPr>
              <a:lnSpc>
                <a:spcPct val="150000"/>
              </a:lnSpc>
            </a:pPr>
            <a:r>
              <a:rPr lang="en-GB" sz="1200" dirty="0"/>
              <a:t>……………………………………………………………………………………………………………………………………………………………………………………………………………………………………………………………………………………………………………..</a:t>
            </a:r>
          </a:p>
          <a:p>
            <a:pPr>
              <a:lnSpc>
                <a:spcPct val="150000"/>
              </a:lnSpc>
            </a:pPr>
            <a:r>
              <a:rPr lang="en-GB" sz="1200" dirty="0"/>
              <a:t>3. The brain contains three main parts . What are they? ……………………………………………………………………………………………………………………………………………………………………………………………………………………………………………………………………………………………………………..</a:t>
            </a:r>
          </a:p>
          <a:p>
            <a:pPr>
              <a:lnSpc>
                <a:spcPct val="150000"/>
              </a:lnSpc>
            </a:pPr>
            <a:r>
              <a:rPr lang="en-GB" sz="1200" dirty="0"/>
              <a:t>4. The heart contains 4 main parts . What are they?</a:t>
            </a:r>
          </a:p>
          <a:p>
            <a:pPr>
              <a:lnSpc>
                <a:spcPct val="150000"/>
              </a:lnSpc>
            </a:pPr>
            <a:r>
              <a:rPr lang="en-GB" sz="1200" dirty="0"/>
              <a:t>…………………………………………………………………………………………………………………………………………………………………………………………………………………………………………………………………………………………………………….. ……………………………………………………………………………………………………………………………………………………………………………………………………………………………………………………………………………………………………………..</a:t>
            </a:r>
          </a:p>
          <a:p>
            <a:pPr>
              <a:lnSpc>
                <a:spcPct val="150000"/>
              </a:lnSpc>
            </a:pPr>
            <a:r>
              <a:rPr lang="en-GB" sz="1200" dirty="0"/>
              <a:t>5. Heart beat and breathing are automatically controlled . Which part of the brain does this? </a:t>
            </a:r>
          </a:p>
          <a:p>
            <a:pPr>
              <a:lnSpc>
                <a:spcPct val="150000"/>
              </a:lnSpc>
            </a:pPr>
            <a:r>
              <a:rPr lang="en-GB" sz="1200" dirty="0"/>
              <a:t>……………………………………………………………………………………………………………………………………………………</a:t>
            </a:r>
          </a:p>
          <a:p>
            <a:pPr>
              <a:lnSpc>
                <a:spcPct val="150000"/>
              </a:lnSpc>
            </a:pPr>
            <a:r>
              <a:rPr lang="en-GB" sz="1200" dirty="0"/>
              <a:t>6. What controls heartbeat in the heart. Where is it? </a:t>
            </a:r>
          </a:p>
          <a:p>
            <a:pPr>
              <a:lnSpc>
                <a:spcPct val="150000"/>
              </a:lnSpc>
            </a:pPr>
            <a:r>
              <a:rPr lang="en-GB" sz="1200" dirty="0"/>
              <a:t>……………………………………………………………………………………………………………………………………………………………………………………………………………………………………………………………………………………………………………..</a:t>
            </a:r>
          </a:p>
          <a:p>
            <a:pPr>
              <a:lnSpc>
                <a:spcPct val="150000"/>
              </a:lnSpc>
            </a:pPr>
            <a:r>
              <a:rPr lang="en-GB" sz="1200" dirty="0"/>
              <a:t>7. Breathing occurs in the lungs. Where does respiration occur? </a:t>
            </a:r>
          </a:p>
          <a:p>
            <a:pPr>
              <a:lnSpc>
                <a:spcPct val="150000"/>
              </a:lnSpc>
            </a:pPr>
            <a:r>
              <a:rPr lang="en-GB" sz="1200" dirty="0"/>
              <a:t>………………………………………………………………………………………………………………………………………………………</a:t>
            </a:r>
          </a:p>
          <a:p>
            <a:pPr>
              <a:lnSpc>
                <a:spcPct val="150000"/>
              </a:lnSpc>
            </a:pPr>
            <a:r>
              <a:rPr lang="en-GB" sz="1200" dirty="0"/>
              <a:t>8. What is the equation for respiration?</a:t>
            </a:r>
          </a:p>
          <a:p>
            <a:pPr>
              <a:lnSpc>
                <a:spcPct val="150000"/>
              </a:lnSpc>
            </a:pPr>
            <a:r>
              <a:rPr lang="en-GB" sz="1200" dirty="0"/>
              <a:t>……………………………………………………………………………………………………………………………………………………….</a:t>
            </a:r>
          </a:p>
          <a:p>
            <a:pPr>
              <a:lnSpc>
                <a:spcPct val="150000"/>
              </a:lnSpc>
            </a:pPr>
            <a:r>
              <a:rPr lang="en-GB" sz="1200" dirty="0"/>
              <a:t>9.What is the equation for photosynthesis?</a:t>
            </a:r>
          </a:p>
          <a:p>
            <a:pPr>
              <a:lnSpc>
                <a:spcPct val="150000"/>
              </a:lnSpc>
            </a:pPr>
            <a:r>
              <a:rPr lang="en-GB" sz="1200" dirty="0"/>
              <a:t>………………………………………………………………………………………………………………………………………………………</a:t>
            </a:r>
          </a:p>
          <a:p>
            <a:pPr>
              <a:lnSpc>
                <a:spcPct val="150000"/>
              </a:lnSpc>
            </a:pPr>
            <a:r>
              <a:rPr lang="en-GB" sz="1200" dirty="0"/>
              <a:t>10. Where is energy trapped in the plant cells?</a:t>
            </a:r>
          </a:p>
          <a:p>
            <a:pPr>
              <a:lnSpc>
                <a:spcPct val="150000"/>
              </a:lnSpc>
            </a:pPr>
            <a:r>
              <a:rPr lang="en-GB" sz="1200" dirty="0"/>
              <a:t>…………………………………………………………………………………………………………………………………………………………</a:t>
            </a:r>
          </a:p>
          <a:p>
            <a:pPr>
              <a:lnSpc>
                <a:spcPct val="150000"/>
              </a:lnSpc>
            </a:pPr>
            <a:endParaRPr lang="en-GB" sz="1200" dirty="0"/>
          </a:p>
          <a:p>
            <a:pPr>
              <a:lnSpc>
                <a:spcPct val="150000"/>
              </a:lnSpc>
            </a:pPr>
            <a:endParaRPr lang="en-GB" sz="1200" dirty="0"/>
          </a:p>
          <a:p>
            <a:pPr>
              <a:lnSpc>
                <a:spcPct val="150000"/>
              </a:lnSpc>
            </a:pPr>
            <a:endParaRPr lang="en-GB" sz="1200" dirty="0"/>
          </a:p>
        </p:txBody>
      </p:sp>
      <p:sp>
        <p:nvSpPr>
          <p:cNvPr id="2" name="Slide Number Placeholder 1">
            <a:extLst>
              <a:ext uri="{FF2B5EF4-FFF2-40B4-BE49-F238E27FC236}">
                <a16:creationId xmlns:a16="http://schemas.microsoft.com/office/drawing/2014/main" id="{F16634F5-7D86-B936-ED4E-E77A8FC43F64}"/>
              </a:ext>
            </a:extLst>
          </p:cNvPr>
          <p:cNvSpPr>
            <a:spLocks noGrp="1"/>
          </p:cNvSpPr>
          <p:nvPr>
            <p:ph type="sldNum" sz="quarter" idx="12"/>
          </p:nvPr>
        </p:nvSpPr>
        <p:spPr/>
        <p:txBody>
          <a:bodyPr/>
          <a:lstStyle/>
          <a:p>
            <a:fld id="{A49C798E-A141-4728-B2C1-C020555BD9EF}" type="slidenum">
              <a:rPr lang="en-GB" smtClean="0"/>
              <a:t>16</a:t>
            </a:fld>
            <a:endParaRPr lang="en-GB"/>
          </a:p>
        </p:txBody>
      </p:sp>
    </p:spTree>
    <p:extLst>
      <p:ext uri="{BB962C8B-B14F-4D97-AF65-F5344CB8AC3E}">
        <p14:creationId xmlns:p14="http://schemas.microsoft.com/office/powerpoint/2010/main" val="2515026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7AC920-787C-A542-7252-48FF22F81082}"/>
              </a:ext>
            </a:extLst>
          </p:cNvPr>
          <p:cNvSpPr/>
          <p:nvPr/>
        </p:nvSpPr>
        <p:spPr>
          <a:xfrm>
            <a:off x="289932" y="244099"/>
            <a:ext cx="6281703" cy="8655802"/>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5">
            <a:extLst>
              <a:ext uri="{FF2B5EF4-FFF2-40B4-BE49-F238E27FC236}">
                <a16:creationId xmlns:a16="http://schemas.microsoft.com/office/drawing/2014/main" id="{15D1B179-202D-93C0-08A9-A164EC61A601}"/>
              </a:ext>
            </a:extLst>
          </p:cNvPr>
          <p:cNvSpPr>
            <a:spLocks noChangeArrowheads="1"/>
          </p:cNvSpPr>
          <p:nvPr/>
        </p:nvSpPr>
        <p:spPr bwMode="auto">
          <a:xfrm>
            <a:off x="501804" y="244099"/>
            <a:ext cx="6186919" cy="1277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a:ln>
                  <a:noFill/>
                </a:ln>
                <a:solidFill>
                  <a:srgbClr val="000000"/>
                </a:solidFill>
                <a:effectLst/>
                <a:ea typeface="Times New Roman" panose="02020603050405020304" pitchFamily="18" charset="0"/>
                <a:cs typeface="Arial" panose="020B0604020202020204" pitchFamily="34" charset="0"/>
              </a:rPr>
              <a:t>Exam questions: The Brain</a:t>
            </a:r>
          </a:p>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a:ln>
                  <a:noFill/>
                </a:ln>
                <a:solidFill>
                  <a:srgbClr val="000000"/>
                </a:solidFill>
                <a:effectLst/>
                <a:ea typeface="Times New Roman" panose="02020603050405020304" pitchFamily="18" charset="0"/>
                <a:cs typeface="Arial" panose="020B0604020202020204" pitchFamily="34" charset="0"/>
              </a:rPr>
              <a:t>Q1.</a:t>
            </a:r>
          </a:p>
          <a:p>
            <a:pPr marL="0" marR="0" lvl="0" indent="0"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1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6">
            <a:extLst>
              <a:ext uri="{FF2B5EF4-FFF2-40B4-BE49-F238E27FC236}">
                <a16:creationId xmlns:a16="http://schemas.microsoft.com/office/drawing/2014/main" id="{337229DE-F199-ACD8-A726-E02C7E86820E}"/>
              </a:ext>
            </a:extLst>
          </p:cNvPr>
          <p:cNvSpPr>
            <a:spLocks noChangeArrowheads="1"/>
          </p:cNvSpPr>
          <p:nvPr/>
        </p:nvSpPr>
        <p:spPr bwMode="auto">
          <a:xfrm>
            <a:off x="546728" y="4603710"/>
            <a:ext cx="511283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  </a:t>
            </a:r>
            <a:endParaRPr kumimoji="0" lang="en-GB" altLang="en-US" sz="1200" b="0" i="0" u="none" strike="noStrike" cap="none" normalizeH="0" baseline="0" dirty="0">
              <a:ln>
                <a:noFill/>
              </a:ln>
              <a:solidFill>
                <a:schemeClr val="tx1"/>
              </a:solidFill>
              <a:effectLst/>
            </a:endParaRPr>
          </a:p>
        </p:txBody>
      </p:sp>
      <p:pic>
        <p:nvPicPr>
          <p:cNvPr id="5" name="Picture 4">
            <a:extLst>
              <a:ext uri="{FF2B5EF4-FFF2-40B4-BE49-F238E27FC236}">
                <a16:creationId xmlns:a16="http://schemas.microsoft.com/office/drawing/2014/main" id="{FED2802E-2EFA-F3AF-7653-17889EADBD47}"/>
              </a:ext>
            </a:extLst>
          </p:cNvPr>
          <p:cNvPicPr>
            <a:picLocks noChangeAspect="1"/>
          </p:cNvPicPr>
          <p:nvPr/>
        </p:nvPicPr>
        <p:blipFill rotWithShape="1">
          <a:blip r:embed="rId2"/>
          <a:srcRect t="9178" r="16415" b="5202"/>
          <a:stretch/>
        </p:blipFill>
        <p:spPr>
          <a:xfrm>
            <a:off x="546729" y="502025"/>
            <a:ext cx="5112834" cy="3496234"/>
          </a:xfrm>
          <a:prstGeom prst="rect">
            <a:avLst/>
          </a:prstGeom>
        </p:spPr>
      </p:pic>
      <p:sp>
        <p:nvSpPr>
          <p:cNvPr id="7" name="TextBox 6">
            <a:extLst>
              <a:ext uri="{FF2B5EF4-FFF2-40B4-BE49-F238E27FC236}">
                <a16:creationId xmlns:a16="http://schemas.microsoft.com/office/drawing/2014/main" id="{AB4D2D18-CBB5-1450-D835-72B4A1A335BB}"/>
              </a:ext>
            </a:extLst>
          </p:cNvPr>
          <p:cNvSpPr txBox="1"/>
          <p:nvPr/>
        </p:nvSpPr>
        <p:spPr>
          <a:xfrm>
            <a:off x="384718" y="3783106"/>
            <a:ext cx="6088565" cy="3064557"/>
          </a:xfrm>
          <a:prstGeom prst="rect">
            <a:avLst/>
          </a:prstGeom>
          <a:noFill/>
        </p:spPr>
        <p:txBody>
          <a:bodyPr wrap="square">
            <a:spAutoFit/>
          </a:bodyPr>
          <a:lstStyle/>
          <a:p>
            <a:pPr>
              <a:lnSpc>
                <a:spcPct val="150000"/>
              </a:lnSpc>
              <a:spcBef>
                <a:spcPts val="1200"/>
              </a:spcBef>
              <a:spcAft>
                <a:spcPts val="800"/>
              </a:spcAft>
            </a:pPr>
            <a:r>
              <a:rPr lang="en-GB" sz="1200" dirty="0">
                <a:effectLst/>
                <a:latin typeface="Calibri" panose="020F0502020204030204" pitchFamily="34" charset="0"/>
                <a:ea typeface="Times New Roman" panose="02020603050405020304" pitchFamily="18" charset="0"/>
                <a:cs typeface="Calibri" panose="020F0502020204030204" pitchFamily="34" charset="0"/>
              </a:rPr>
              <a:t>(b)     Describe, in as much detail as you can, how information is transmitted from light receptors in the retina to the brain.</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50000"/>
              </a:lnSpc>
              <a:spcBef>
                <a:spcPts val="500"/>
              </a:spcBef>
              <a:spcAft>
                <a:spcPts val="500"/>
              </a:spcAft>
              <a:buClrTx/>
              <a:buSzTx/>
              <a:buFontTx/>
              <a:buNone/>
              <a:tabLst/>
              <a:defRPr/>
            </a:pPr>
            <a:r>
              <a:rPr lang="en-GB" sz="1200" dirty="0">
                <a:latin typeface="Calibri" panose="020F0502020204030204" pitchFamily="34" charset="0"/>
                <a:ea typeface="Times New Roman" panose="02020603050405020304" pitchFamily="18" charset="0"/>
                <a:cs typeface="Calibri" panose="020F0502020204030204" pitchFamily="34" charset="0"/>
              </a:rPr>
              <a:t>…………………………………………………………………………………………………………………………………………………. ………………………………………………………………………………………………………………………………………………….</a:t>
            </a:r>
          </a:p>
          <a:p>
            <a:pPr>
              <a:lnSpc>
                <a:spcPct val="150000"/>
              </a:lnSpc>
            </a:pPr>
            <a:r>
              <a:rPr lang="en-GB" sz="1200" dirty="0">
                <a:latin typeface="Calibri" panose="020F0502020204030204" pitchFamily="34" charset="0"/>
                <a:ea typeface="Times New Roman" panose="02020603050405020304" pitchFamily="18" charset="0"/>
                <a:cs typeface="Calibri" panose="020F0502020204030204" pitchFamily="34" charset="0"/>
              </a:rPr>
              <a:t>………………………………………………………………………………………………………………………………………………….</a:t>
            </a:r>
          </a:p>
          <a:p>
            <a:pPr>
              <a:lnSpc>
                <a:spcPct val="150000"/>
              </a:lnSpc>
            </a:pPr>
            <a:r>
              <a:rPr lang="en-GB" sz="1200" dirty="0">
                <a:latin typeface="Calibri" panose="020F0502020204030204" pitchFamily="34" charset="0"/>
                <a:ea typeface="Times New Roman" panose="02020603050405020304" pitchFamily="18" charset="0"/>
                <a:cs typeface="Calibri" panose="020F0502020204030204" pitchFamily="34" charset="0"/>
              </a:rPr>
              <a:t>………………………………………………………………………………………………………………………………………………….</a:t>
            </a:r>
          </a:p>
          <a:p>
            <a:pPr>
              <a:lnSpc>
                <a:spcPct val="150000"/>
              </a:lnSpc>
            </a:pPr>
            <a:r>
              <a:rPr lang="en-GB" sz="1200" dirty="0">
                <a:latin typeface="Calibri" panose="020F0502020204030204" pitchFamily="34" charset="0"/>
                <a:ea typeface="Times New Roman" panose="02020603050405020304" pitchFamily="18" charset="0"/>
                <a:cs typeface="Calibri" panose="020F0502020204030204" pitchFamily="34" charset="0"/>
              </a:rPr>
              <a:t>………………………………………………………………………………………………………………………………………………….</a:t>
            </a:r>
          </a:p>
          <a:p>
            <a:pPr>
              <a:lnSpc>
                <a:spcPct val="150000"/>
              </a:lnSpc>
            </a:pPr>
            <a:r>
              <a:rPr lang="en-GB" sz="1200" dirty="0">
                <a:latin typeface="Calibri" panose="020F0502020204030204" pitchFamily="34" charset="0"/>
                <a:ea typeface="Times New Roman" panose="02020603050405020304" pitchFamily="18" charset="0"/>
                <a:cs typeface="Calibri" panose="020F0502020204030204" pitchFamily="34" charset="0"/>
              </a:rPr>
              <a:t>………………………………………………………………………………………………………………………………………………….</a:t>
            </a:r>
          </a:p>
          <a:p>
            <a:pPr>
              <a:lnSpc>
                <a:spcPct val="150000"/>
              </a:lnSpc>
            </a:pPr>
            <a:r>
              <a:rPr lang="en-GB" sz="1200" dirty="0">
                <a:latin typeface="Calibri" panose="020F0502020204030204" pitchFamily="34" charset="0"/>
                <a:ea typeface="Times New Roman" panose="02020603050405020304" pitchFamily="18" charset="0"/>
                <a:cs typeface="Calibri" panose="020F0502020204030204" pitchFamily="34" charset="0"/>
              </a:rPr>
              <a:t>………………………………………………………………………………………………………………………………………………….</a:t>
            </a:r>
          </a:p>
          <a:p>
            <a:pPr>
              <a:lnSpc>
                <a:spcPct val="150000"/>
              </a:lnSpc>
            </a:pPr>
            <a:r>
              <a:rPr lang="en-GB" sz="1200" dirty="0">
                <a:latin typeface="Calibri" panose="020F0502020204030204" pitchFamily="34" charset="0"/>
                <a:ea typeface="Times New Roman" panose="02020603050405020304" pitchFamily="18" charset="0"/>
                <a:cs typeface="Calibri" panose="020F0502020204030204" pitchFamily="34" charset="0"/>
              </a:rPr>
              <a:t>………………………………………………………………………………………………………………………………………………….</a:t>
            </a:r>
          </a:p>
        </p:txBody>
      </p:sp>
      <p:sp>
        <p:nvSpPr>
          <p:cNvPr id="2" name="Slide Number Placeholder 1">
            <a:extLst>
              <a:ext uri="{FF2B5EF4-FFF2-40B4-BE49-F238E27FC236}">
                <a16:creationId xmlns:a16="http://schemas.microsoft.com/office/drawing/2014/main" id="{AAD97152-338D-5B00-4D22-AC9CB1119DA7}"/>
              </a:ext>
            </a:extLst>
          </p:cNvPr>
          <p:cNvSpPr>
            <a:spLocks noGrp="1"/>
          </p:cNvSpPr>
          <p:nvPr>
            <p:ph type="sldNum" sz="quarter" idx="12"/>
          </p:nvPr>
        </p:nvSpPr>
        <p:spPr/>
        <p:txBody>
          <a:bodyPr/>
          <a:lstStyle/>
          <a:p>
            <a:fld id="{A49C798E-A141-4728-B2C1-C020555BD9EF}" type="slidenum">
              <a:rPr lang="en-GB" smtClean="0"/>
              <a:t>17</a:t>
            </a:fld>
            <a:endParaRPr lang="en-GB"/>
          </a:p>
        </p:txBody>
      </p:sp>
    </p:spTree>
    <p:extLst>
      <p:ext uri="{BB962C8B-B14F-4D97-AF65-F5344CB8AC3E}">
        <p14:creationId xmlns:p14="http://schemas.microsoft.com/office/powerpoint/2010/main" val="1599445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7AC920-787C-A542-7252-48FF22F81082}"/>
              </a:ext>
            </a:extLst>
          </p:cNvPr>
          <p:cNvSpPr/>
          <p:nvPr/>
        </p:nvSpPr>
        <p:spPr>
          <a:xfrm>
            <a:off x="287090" y="281313"/>
            <a:ext cx="6283819" cy="8595058"/>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30F3F5C4-8B13-EC02-B4B7-3E3386F4F592}"/>
              </a:ext>
            </a:extLst>
          </p:cNvPr>
          <p:cNvSpPr txBox="1"/>
          <p:nvPr/>
        </p:nvSpPr>
        <p:spPr>
          <a:xfrm>
            <a:off x="482344" y="384307"/>
            <a:ext cx="6088566" cy="5896101"/>
          </a:xfrm>
          <a:prstGeom prst="rect">
            <a:avLst/>
          </a:prstGeom>
          <a:noFill/>
        </p:spPr>
        <p:txBody>
          <a:bodyPr wrap="square">
            <a:spAutoFit/>
          </a:bodyPr>
          <a:lstStyle/>
          <a:p>
            <a:pPr marL="95250" marR="28575">
              <a:lnSpc>
                <a:spcPct val="150000"/>
              </a:lnSpc>
              <a:spcBef>
                <a:spcPts val="2250"/>
              </a:spcBef>
              <a:spcAft>
                <a:spcPts val="225"/>
              </a:spcAft>
            </a:pPr>
            <a:r>
              <a:rPr lang="en-GB"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Q2.</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800"/>
              </a:spcAft>
            </a:pPr>
            <a:r>
              <a:rPr lang="en-GB" sz="1200" dirty="0">
                <a:effectLst/>
                <a:latin typeface="Calibri" panose="020F0502020204030204" pitchFamily="34" charset="0"/>
                <a:ea typeface="Times New Roman" panose="02020603050405020304" pitchFamily="18" charset="0"/>
                <a:cs typeface="Calibri" panose="020F0502020204030204" pitchFamily="34" charset="0"/>
              </a:rPr>
              <a:t>Describe how the brain is informed of the image detected by the retina.</a:t>
            </a:r>
          </a:p>
          <a:p>
            <a:pPr>
              <a:lnSpc>
                <a:spcPct val="150000"/>
              </a:lnSpc>
            </a:pPr>
            <a:r>
              <a:rPr lang="en-GB" sz="1200" dirty="0">
                <a:latin typeface="Calibri" panose="020F0502020204030204" pitchFamily="34" charset="0"/>
                <a:ea typeface="Times New Roman" panose="02020603050405020304" pitchFamily="18" charset="0"/>
                <a:cs typeface="Calibri" panose="020F0502020204030204" pitchFamily="34" charset="0"/>
              </a:rPr>
              <a:t>…………………………………………………………………………………………………………………………………………………. ………………………………………………………………………………………………………………………………………………….</a:t>
            </a:r>
          </a:p>
          <a:p>
            <a:pPr>
              <a:lnSpc>
                <a:spcPct val="150000"/>
              </a:lnSpc>
            </a:pPr>
            <a:r>
              <a:rPr lang="en-GB" sz="1200" dirty="0">
                <a:latin typeface="Calibri" panose="020F0502020204030204" pitchFamily="34" charset="0"/>
                <a:ea typeface="Times New Roman" panose="02020603050405020304" pitchFamily="18" charset="0"/>
                <a:cs typeface="Calibri" panose="020F0502020204030204" pitchFamily="34" charset="0"/>
              </a:rPr>
              <a:t>………………………………………………………………………………………………………………………………………………….</a:t>
            </a:r>
          </a:p>
          <a:p>
            <a:pPr>
              <a:lnSpc>
                <a:spcPct val="150000"/>
              </a:lnSpc>
            </a:pPr>
            <a:r>
              <a:rPr lang="en-GB" sz="1200" dirty="0">
                <a:latin typeface="Calibri" panose="020F0502020204030204" pitchFamily="34" charset="0"/>
                <a:ea typeface="Times New Roman" panose="02020603050405020304" pitchFamily="18" charset="0"/>
                <a:cs typeface="Calibri" panose="020F0502020204030204" pitchFamily="34" charset="0"/>
              </a:rPr>
              <a:t>………………………………………………………………………………………………………………………………………………….</a:t>
            </a:r>
          </a:p>
          <a:p>
            <a:pPr>
              <a:lnSpc>
                <a:spcPct val="150000"/>
              </a:lnSpc>
            </a:pPr>
            <a:r>
              <a:rPr lang="en-GB" sz="1200" dirty="0">
                <a:latin typeface="Calibri" panose="020F0502020204030204" pitchFamily="34" charset="0"/>
                <a:ea typeface="Times New Roman" panose="02020603050405020304" pitchFamily="18" charset="0"/>
                <a:cs typeface="Calibri" panose="020F0502020204030204" pitchFamily="34" charset="0"/>
              </a:rPr>
              <a:t>………………………………………………………………………………………………………………………………………………….</a:t>
            </a:r>
          </a:p>
          <a:p>
            <a:pPr>
              <a:lnSpc>
                <a:spcPct val="150000"/>
              </a:lnSpc>
            </a:pPr>
            <a:r>
              <a:rPr lang="en-GB" sz="1200" dirty="0">
                <a:latin typeface="Calibri" panose="020F0502020204030204" pitchFamily="34" charset="0"/>
                <a:ea typeface="Times New Roman" panose="02020603050405020304" pitchFamily="18" charset="0"/>
                <a:cs typeface="Calibri" panose="020F0502020204030204" pitchFamily="34" charset="0"/>
              </a:rPr>
              <a:t>………………………………………………………………………………………………………………………………………………….</a:t>
            </a:r>
          </a:p>
          <a:p>
            <a:pPr>
              <a:lnSpc>
                <a:spcPct val="150000"/>
              </a:lnSpc>
            </a:pPr>
            <a:r>
              <a:rPr lang="en-GB" sz="1200" dirty="0">
                <a:latin typeface="Calibri" panose="020F0502020204030204" pitchFamily="34" charset="0"/>
                <a:ea typeface="Times New Roman" panose="02020603050405020304" pitchFamily="18" charset="0"/>
                <a:cs typeface="Calibri" panose="020F0502020204030204" pitchFamily="34" charset="0"/>
              </a:rPr>
              <a:t>………………………………………………………………………………………………………………………………………………….</a:t>
            </a:r>
          </a:p>
          <a:p>
            <a:pPr>
              <a:lnSpc>
                <a:spcPct val="150000"/>
              </a:lnSpc>
            </a:pPr>
            <a:r>
              <a:rPr lang="en-GB" sz="1200" dirty="0">
                <a:latin typeface="Calibri" panose="020F0502020204030204" pitchFamily="34" charset="0"/>
                <a:ea typeface="Times New Roman" panose="02020603050405020304" pitchFamily="18" charset="0"/>
                <a:cs typeface="Calibri" panose="020F0502020204030204" pitchFamily="34" charset="0"/>
              </a:rPr>
              <a:t>………………………………………………………………………………………………………………………………………………….</a:t>
            </a:r>
          </a:p>
          <a:p>
            <a:pPr>
              <a:lnSpc>
                <a:spcPct val="150000"/>
              </a:lnSpc>
              <a:spcAft>
                <a:spcPts val="800"/>
              </a:spcAft>
            </a:pPr>
            <a:endParaRPr lang="en-GB" sz="1200" dirty="0">
              <a:latin typeface="Calibri" panose="020F0502020204030204" pitchFamily="34" charset="0"/>
              <a:ea typeface="Times New Roman" panose="02020603050405020304" pitchFamily="18" charset="0"/>
              <a:cs typeface="Calibri" panose="020F0502020204030204" pitchFamily="34" charset="0"/>
            </a:endParaRPr>
          </a:p>
          <a:p>
            <a:pPr>
              <a:lnSpc>
                <a:spcPct val="150000"/>
              </a:lnSpc>
              <a:spcAft>
                <a:spcPts val="800"/>
              </a:spcAft>
            </a:pPr>
            <a:endParaRPr lang="en-GB" sz="1200" dirty="0">
              <a:latin typeface="Calibri" panose="020F0502020204030204" pitchFamily="34" charset="0"/>
              <a:ea typeface="Times New Roman" panose="02020603050405020304" pitchFamily="18" charset="0"/>
              <a:cs typeface="Calibri" panose="020F0502020204030204" pitchFamily="34" charset="0"/>
            </a:endParaRPr>
          </a:p>
          <a:p>
            <a:pPr>
              <a:lnSpc>
                <a:spcPct val="150000"/>
              </a:lnSpc>
              <a:spcAft>
                <a:spcPts val="800"/>
              </a:spcAft>
            </a:pP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50000"/>
              </a:lnSpc>
              <a:spcAft>
                <a:spcPts val="800"/>
              </a:spcAft>
            </a:pPr>
            <a:endParaRPr lang="en-GB" sz="1200" dirty="0">
              <a:latin typeface="Calibri" panose="020F0502020204030204" pitchFamily="34" charset="0"/>
              <a:ea typeface="Times New Roman" panose="02020603050405020304" pitchFamily="18" charset="0"/>
              <a:cs typeface="Calibri" panose="020F0502020204030204" pitchFamily="34" charset="0"/>
            </a:endParaRPr>
          </a:p>
          <a:p>
            <a:pPr>
              <a:lnSpc>
                <a:spcPct val="150000"/>
              </a:lnSpc>
              <a:spcAft>
                <a:spcPts val="800"/>
              </a:spcAft>
            </a:pP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50000"/>
              </a:lnSpc>
              <a:spcAft>
                <a:spcPts val="800"/>
              </a:spcAft>
            </a:pPr>
            <a:endParaRPr lang="en-GB" sz="1200" dirty="0">
              <a:latin typeface="Calibri" panose="020F0502020204030204" pitchFamily="34" charset="0"/>
              <a:ea typeface="Times New Roman" panose="02020603050405020304" pitchFamily="18" charset="0"/>
              <a:cs typeface="Calibri" panose="020F0502020204030204" pitchFamily="34" charset="0"/>
            </a:endParaRPr>
          </a:p>
          <a:p>
            <a:pPr>
              <a:lnSpc>
                <a:spcPct val="150000"/>
              </a:lnSpc>
              <a:spcAft>
                <a:spcPts val="800"/>
              </a:spcAft>
            </a:pP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50000"/>
              </a:lnSpc>
              <a:spcAft>
                <a:spcPts val="800"/>
              </a:spcAft>
            </a:pP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EDAA9C89-7253-9168-2725-6B21AE6E11CB}"/>
              </a:ext>
            </a:extLst>
          </p:cNvPr>
          <p:cNvSpPr>
            <a:spLocks noGrp="1"/>
          </p:cNvSpPr>
          <p:nvPr>
            <p:ph type="sldNum" sz="quarter" idx="12"/>
          </p:nvPr>
        </p:nvSpPr>
        <p:spPr/>
        <p:txBody>
          <a:bodyPr/>
          <a:lstStyle/>
          <a:p>
            <a:fld id="{A49C798E-A141-4728-B2C1-C020555BD9EF}" type="slidenum">
              <a:rPr lang="en-GB" smtClean="0"/>
              <a:t>18</a:t>
            </a:fld>
            <a:endParaRPr lang="en-GB"/>
          </a:p>
        </p:txBody>
      </p:sp>
    </p:spTree>
    <p:extLst>
      <p:ext uri="{BB962C8B-B14F-4D97-AF65-F5344CB8AC3E}">
        <p14:creationId xmlns:p14="http://schemas.microsoft.com/office/powerpoint/2010/main" val="694392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7AC920-787C-A542-7252-48FF22F81082}"/>
              </a:ext>
            </a:extLst>
          </p:cNvPr>
          <p:cNvSpPr/>
          <p:nvPr/>
        </p:nvSpPr>
        <p:spPr>
          <a:xfrm>
            <a:off x="297947" y="301292"/>
            <a:ext cx="6322738" cy="8552776"/>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sz="1200" dirty="0"/>
          </a:p>
        </p:txBody>
      </p:sp>
      <p:pic>
        <p:nvPicPr>
          <p:cNvPr id="5" name="Picture 4">
            <a:extLst>
              <a:ext uri="{FF2B5EF4-FFF2-40B4-BE49-F238E27FC236}">
                <a16:creationId xmlns:a16="http://schemas.microsoft.com/office/drawing/2014/main" id="{AEA176C9-71C7-EDEC-7891-CF5068D07CD1}"/>
              </a:ext>
            </a:extLst>
          </p:cNvPr>
          <p:cNvPicPr>
            <a:picLocks noChangeAspect="1"/>
          </p:cNvPicPr>
          <p:nvPr/>
        </p:nvPicPr>
        <p:blipFill>
          <a:blip r:embed="rId2"/>
          <a:stretch>
            <a:fillRect/>
          </a:stretch>
        </p:blipFill>
        <p:spPr>
          <a:xfrm>
            <a:off x="1743635" y="1458285"/>
            <a:ext cx="3370730" cy="2363541"/>
          </a:xfrm>
          <a:prstGeom prst="rect">
            <a:avLst/>
          </a:prstGeom>
        </p:spPr>
      </p:pic>
      <p:sp>
        <p:nvSpPr>
          <p:cNvPr id="8" name="TextBox 7">
            <a:extLst>
              <a:ext uri="{FF2B5EF4-FFF2-40B4-BE49-F238E27FC236}">
                <a16:creationId xmlns:a16="http://schemas.microsoft.com/office/drawing/2014/main" id="{CCED9138-B2C2-DE82-6FCD-37486F894569}"/>
              </a:ext>
            </a:extLst>
          </p:cNvPr>
          <p:cNvSpPr txBox="1"/>
          <p:nvPr/>
        </p:nvSpPr>
        <p:spPr>
          <a:xfrm>
            <a:off x="501804" y="102684"/>
            <a:ext cx="5854392" cy="899862"/>
          </a:xfrm>
          <a:prstGeom prst="rect">
            <a:avLst/>
          </a:prstGeom>
          <a:noFill/>
        </p:spPr>
        <p:txBody>
          <a:bodyPr wrap="square">
            <a:spAutoFit/>
          </a:bodyPr>
          <a:lstStyle/>
          <a:p>
            <a:pPr algn="r">
              <a:lnSpc>
                <a:spcPct val="150000"/>
              </a:lnSpc>
              <a:spcAft>
                <a:spcPts val="1000"/>
              </a:spcAft>
            </a:pP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Bef>
                <a:spcPts val="1200"/>
              </a:spcBef>
              <a:spcAft>
                <a:spcPts val="1000"/>
              </a:spcAft>
            </a:pPr>
            <a:r>
              <a:rPr lang="en-US" sz="1200" dirty="0">
                <a:effectLst/>
                <a:latin typeface="Calibri" panose="020F0502020204030204" pitchFamily="34" charset="0"/>
                <a:ea typeface="Times New Roman" panose="02020603050405020304" pitchFamily="18" charset="0"/>
                <a:cs typeface="Calibri" panose="020F0502020204030204" pitchFamily="34" charset="0"/>
              </a:rPr>
              <a:t>Q3.          The diagram shows a vertical section through the head showing the brain.</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12" name="Table 11">
            <a:extLst>
              <a:ext uri="{FF2B5EF4-FFF2-40B4-BE49-F238E27FC236}">
                <a16:creationId xmlns:a16="http://schemas.microsoft.com/office/drawing/2014/main" id="{1864C78D-C2FD-8070-2567-F766D7A1D7A2}"/>
              </a:ext>
            </a:extLst>
          </p:cNvPr>
          <p:cNvGraphicFramePr>
            <a:graphicFrameLocks noGrp="1"/>
          </p:cNvGraphicFramePr>
          <p:nvPr/>
        </p:nvGraphicFramePr>
        <p:xfrm>
          <a:off x="-8745" y="4859500"/>
          <a:ext cx="6364941" cy="245999"/>
        </p:xfrm>
        <a:graphic>
          <a:graphicData uri="http://schemas.openxmlformats.org/drawingml/2006/table">
            <a:tbl>
              <a:tblPr/>
              <a:tblGrid>
                <a:gridCol w="719972">
                  <a:extLst>
                    <a:ext uri="{9D8B030D-6E8A-4147-A177-3AD203B41FA5}">
                      <a16:colId xmlns:a16="http://schemas.microsoft.com/office/drawing/2014/main" val="1562691633"/>
                    </a:ext>
                  </a:extLst>
                </a:gridCol>
                <a:gridCol w="1408810">
                  <a:extLst>
                    <a:ext uri="{9D8B030D-6E8A-4147-A177-3AD203B41FA5}">
                      <a16:colId xmlns:a16="http://schemas.microsoft.com/office/drawing/2014/main" val="790614253"/>
                    </a:ext>
                  </a:extLst>
                </a:gridCol>
                <a:gridCol w="1178549">
                  <a:extLst>
                    <a:ext uri="{9D8B030D-6E8A-4147-A177-3AD203B41FA5}">
                      <a16:colId xmlns:a16="http://schemas.microsoft.com/office/drawing/2014/main" val="1333842409"/>
                    </a:ext>
                  </a:extLst>
                </a:gridCol>
                <a:gridCol w="1178549">
                  <a:extLst>
                    <a:ext uri="{9D8B030D-6E8A-4147-A177-3AD203B41FA5}">
                      <a16:colId xmlns:a16="http://schemas.microsoft.com/office/drawing/2014/main" val="3355361584"/>
                    </a:ext>
                  </a:extLst>
                </a:gridCol>
                <a:gridCol w="939206">
                  <a:extLst>
                    <a:ext uri="{9D8B030D-6E8A-4147-A177-3AD203B41FA5}">
                      <a16:colId xmlns:a16="http://schemas.microsoft.com/office/drawing/2014/main" val="1841086653"/>
                    </a:ext>
                  </a:extLst>
                </a:gridCol>
                <a:gridCol w="939855">
                  <a:extLst>
                    <a:ext uri="{9D8B030D-6E8A-4147-A177-3AD203B41FA5}">
                      <a16:colId xmlns:a16="http://schemas.microsoft.com/office/drawing/2014/main" val="2107573345"/>
                    </a:ext>
                  </a:extLst>
                </a:gridCol>
              </a:tblGrid>
              <a:tr h="233515">
                <a:tc>
                  <a:txBody>
                    <a:bodyPr/>
                    <a:lstStyle/>
                    <a:p>
                      <a:pPr>
                        <a:lnSpc>
                          <a:spcPct val="150000"/>
                        </a:lnSpc>
                        <a:spcAft>
                          <a:spcPts val="1000"/>
                        </a:spcAft>
                      </a:pPr>
                      <a:r>
                        <a:rPr lang="en-US" sz="1200">
                          <a:effectLst/>
                          <a:latin typeface="Calibri" panose="020F0502020204030204" pitchFamily="34" charset="0"/>
                          <a:ea typeface="Times New Roman" panose="02020603050405020304" pitchFamily="18" charset="0"/>
                          <a:cs typeface="Calibri" panose="020F0502020204030204" pitchFamily="34" charset="0"/>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Bef>
                          <a:spcPts val="600"/>
                        </a:spcBef>
                        <a:spcAft>
                          <a:spcPts val="600"/>
                        </a:spcAft>
                      </a:pPr>
                      <a:r>
                        <a:rPr lang="en-US" sz="1200" b="1">
                          <a:effectLst/>
                          <a:latin typeface="Calibri" panose="020F0502020204030204" pitchFamily="34" charset="0"/>
                          <a:ea typeface="Times New Roman" panose="02020603050405020304" pitchFamily="18" charset="0"/>
                          <a:cs typeface="Calibri" panose="020F0502020204030204" pitchFamily="34" charset="0"/>
                        </a:rPr>
                        <a:t>cerebral cortex</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en-US" sz="1200" b="1">
                          <a:effectLst/>
                          <a:latin typeface="Calibri" panose="020F0502020204030204" pitchFamily="34" charset="0"/>
                          <a:ea typeface="Times New Roman" panose="02020603050405020304" pitchFamily="18" charset="0"/>
                          <a:cs typeface="Calibri" panose="020F0502020204030204" pitchFamily="34" charset="0"/>
                        </a:rPr>
                        <a:t>cerebellum</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en-US" sz="1200" b="1">
                          <a:effectLst/>
                          <a:latin typeface="Calibri" panose="020F0502020204030204" pitchFamily="34" charset="0"/>
                          <a:ea typeface="Times New Roman" panose="02020603050405020304" pitchFamily="18" charset="0"/>
                          <a:cs typeface="Calibri" panose="020F0502020204030204" pitchFamily="34" charset="0"/>
                        </a:rPr>
                        <a:t>medulla</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en-US" sz="1200" b="1">
                          <a:effectLst/>
                          <a:latin typeface="Calibri" panose="020F0502020204030204" pitchFamily="34" charset="0"/>
                          <a:ea typeface="Times New Roman" panose="02020603050405020304" pitchFamily="18" charset="0"/>
                          <a:cs typeface="Calibri" panose="020F0502020204030204" pitchFamily="34" charset="0"/>
                        </a:rPr>
                        <a:t>spinal cord</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600"/>
                        </a:spcAft>
                      </a:pPr>
                      <a:r>
                        <a:rPr lang="en-US" sz="1200" b="1" dirty="0">
                          <a:effectLst/>
                          <a:latin typeface="Calibri" panose="020F0502020204030204" pitchFamily="34" charset="0"/>
                          <a:ea typeface="Times New Roman" panose="02020603050405020304" pitchFamily="18" charset="0"/>
                          <a:cs typeface="Calibri" panose="020F0502020204030204" pitchFamily="34" charset="0"/>
                        </a:rPr>
                        <a:t>synapse</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5439683"/>
                  </a:ext>
                </a:extLst>
              </a:tr>
            </a:tbl>
          </a:graphicData>
        </a:graphic>
      </p:graphicFrame>
      <p:sp>
        <p:nvSpPr>
          <p:cNvPr id="13" name="Rectangle 1">
            <a:extLst>
              <a:ext uri="{FF2B5EF4-FFF2-40B4-BE49-F238E27FC236}">
                <a16:creationId xmlns:a16="http://schemas.microsoft.com/office/drawing/2014/main" id="{C897CDDE-E78F-4064-DE52-19AF486F0373}"/>
              </a:ext>
            </a:extLst>
          </p:cNvPr>
          <p:cNvSpPr>
            <a:spLocks noChangeArrowheads="1"/>
          </p:cNvSpPr>
          <p:nvPr/>
        </p:nvSpPr>
        <p:spPr bwMode="auto">
          <a:xfrm>
            <a:off x="532119" y="4461482"/>
            <a:ext cx="608856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28600" marR="0" lvl="0" indent="-228600" algn="l" defTabSz="914400" rtl="0" eaLnBrk="0" fontAlgn="base" latinLnBrk="0" hangingPunct="0">
              <a:lnSpc>
                <a:spcPct val="100000"/>
              </a:lnSpc>
              <a:spcBef>
                <a:spcPct val="0"/>
              </a:spcBef>
              <a:spcAft>
                <a:spcPct val="0"/>
              </a:spcAft>
              <a:buClrTx/>
              <a:buSzTx/>
              <a:buFontTx/>
              <a:buAutoNum type="alphaLcParenBoth"/>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Use words from the box to name the structures labelled </a:t>
            </a:r>
            <a:r>
              <a:rPr kumimoji="0" lang="en-US" altLang="en-US" sz="12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X</a:t>
            </a: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en-US" sz="12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Y</a:t>
            </a: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and </a:t>
            </a:r>
            <a:r>
              <a:rPr kumimoji="0" lang="en-US" altLang="en-US" sz="12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Z</a:t>
            </a: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on the diagram.</a:t>
            </a:r>
          </a:p>
          <a:p>
            <a:pPr marL="228600" marR="0" lvl="0" indent="-228600" algn="l" defTabSz="914400" rtl="0" eaLnBrk="0" fontAlgn="base" latinLnBrk="0" hangingPunct="0">
              <a:lnSpc>
                <a:spcPct val="100000"/>
              </a:lnSpc>
              <a:spcBef>
                <a:spcPct val="0"/>
              </a:spcBef>
              <a:spcAft>
                <a:spcPct val="0"/>
              </a:spcAft>
              <a:buClrTx/>
              <a:buSzTx/>
              <a:buFontTx/>
              <a:buAutoNum type="alphaLcParenBoth"/>
              <a:tabLst/>
            </a:pPr>
            <a:endParaRPr lang="en-US" altLang="en-US" sz="1200" dirty="0">
              <a:latin typeface="Calibri" panose="020F0502020204030204" pitchFamily="34" charset="0"/>
              <a:cs typeface="Calibri" panose="020F0502020204030204" pitchFamily="34" charset="0"/>
            </a:endParaRPr>
          </a:p>
          <a:p>
            <a:pPr marL="228600" marR="0" lvl="0" indent="-228600" algn="l" defTabSz="914400" rtl="0" eaLnBrk="0" fontAlgn="base" latinLnBrk="0" hangingPunct="0">
              <a:lnSpc>
                <a:spcPct val="100000"/>
              </a:lnSpc>
              <a:spcBef>
                <a:spcPct val="0"/>
              </a:spcBef>
              <a:spcAft>
                <a:spcPct val="0"/>
              </a:spcAft>
              <a:buClrTx/>
              <a:buSzTx/>
              <a:buFontTx/>
              <a:buAutoNum type="alphaLcParenBoth"/>
              <a:tabLst/>
            </a:pPr>
            <a:endParaRPr kumimoji="0" lang="en-GB"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15" name="TextBox 14">
            <a:extLst>
              <a:ext uri="{FF2B5EF4-FFF2-40B4-BE49-F238E27FC236}">
                <a16:creationId xmlns:a16="http://schemas.microsoft.com/office/drawing/2014/main" id="{EB1903A1-EA51-05EC-854D-982430A63211}"/>
              </a:ext>
            </a:extLst>
          </p:cNvPr>
          <p:cNvSpPr txBox="1"/>
          <p:nvPr/>
        </p:nvSpPr>
        <p:spPr>
          <a:xfrm>
            <a:off x="532119" y="5561239"/>
            <a:ext cx="6058252" cy="3105594"/>
          </a:xfrm>
          <a:prstGeom prst="rect">
            <a:avLst/>
          </a:prstGeom>
          <a:noFill/>
        </p:spPr>
        <p:txBody>
          <a:bodyPr wrap="square">
            <a:spAutoFit/>
          </a:bodyPr>
          <a:lstStyle/>
          <a:p>
            <a:pPr>
              <a:lnSpc>
                <a:spcPct val="150000"/>
              </a:lnSpc>
              <a:spcBef>
                <a:spcPts val="1200"/>
              </a:spcBef>
              <a:spcAft>
                <a:spcPts val="1000"/>
              </a:spcAft>
            </a:pPr>
            <a:r>
              <a:rPr lang="en-US" sz="1200" dirty="0">
                <a:effectLst/>
                <a:latin typeface="Calibri" panose="020F0502020204030204" pitchFamily="34" charset="0"/>
                <a:ea typeface="Times New Roman" panose="02020603050405020304" pitchFamily="18" charset="0"/>
                <a:cs typeface="Calibri" panose="020F0502020204030204" pitchFamily="34" charset="0"/>
              </a:rPr>
              <a:t>(b)     One method of mapping brain function is to observe changes in body functions following a stroke.</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Bef>
                <a:spcPts val="1200"/>
              </a:spcBef>
              <a:spcAft>
                <a:spcPts val="1000"/>
              </a:spcAft>
            </a:pPr>
            <a:r>
              <a:rPr lang="en-US" sz="1200" dirty="0">
                <a:effectLst/>
                <a:latin typeface="Calibri" panose="020F0502020204030204" pitchFamily="34" charset="0"/>
                <a:ea typeface="Times New Roman" panose="02020603050405020304" pitchFamily="18" charset="0"/>
                <a:cs typeface="Calibri" panose="020F0502020204030204" pitchFamily="34" charset="0"/>
              </a:rPr>
              <a:t>(</a:t>
            </a:r>
            <a:r>
              <a:rPr lang="en-US" sz="1200" dirty="0" err="1">
                <a:effectLst/>
                <a:latin typeface="Calibri" panose="020F0502020204030204" pitchFamily="34" charset="0"/>
                <a:ea typeface="Times New Roman" panose="02020603050405020304" pitchFamily="18" charset="0"/>
                <a:cs typeface="Calibri" panose="020F0502020204030204" pitchFamily="34" charset="0"/>
              </a:rPr>
              <a:t>i</a:t>
            </a:r>
            <a:r>
              <a:rPr lang="en-US" sz="1200" dirty="0">
                <a:effectLst/>
                <a:latin typeface="Calibri" panose="020F0502020204030204" pitchFamily="34" charset="0"/>
                <a:ea typeface="Times New Roman" panose="02020603050405020304" pitchFamily="18" charset="0"/>
                <a:cs typeface="Calibri" panose="020F0502020204030204" pitchFamily="34" charset="0"/>
              </a:rPr>
              <a:t>)      Give </a:t>
            </a:r>
            <a:r>
              <a:rPr lang="en-US" sz="1200" b="1" dirty="0">
                <a:effectLst/>
                <a:latin typeface="Calibri" panose="020F0502020204030204" pitchFamily="34" charset="0"/>
                <a:ea typeface="Times New Roman" panose="02020603050405020304" pitchFamily="18" charset="0"/>
                <a:cs typeface="Calibri" panose="020F0502020204030204" pitchFamily="34" charset="0"/>
              </a:rPr>
              <a:t>two</a:t>
            </a:r>
            <a:r>
              <a:rPr lang="en-US" sz="1200" dirty="0">
                <a:effectLst/>
                <a:latin typeface="Calibri" panose="020F0502020204030204" pitchFamily="34" charset="0"/>
                <a:ea typeface="Times New Roman" panose="02020603050405020304" pitchFamily="18" charset="0"/>
                <a:cs typeface="Calibri" panose="020F0502020204030204" pitchFamily="34" charset="0"/>
              </a:rPr>
              <a:t> other methods of mapping brain function.</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Bef>
                <a:spcPts val="1200"/>
              </a:spcBef>
              <a:spcAft>
                <a:spcPts val="1000"/>
              </a:spcAft>
            </a:pPr>
            <a:r>
              <a:rPr lang="en-US" sz="1200" dirty="0">
                <a:effectLst/>
                <a:latin typeface="Calibri" panose="020F0502020204030204" pitchFamily="34" charset="0"/>
                <a:ea typeface="Times New Roman" panose="02020603050405020304" pitchFamily="18" charset="0"/>
                <a:cs typeface="Calibri" panose="020F0502020204030204" pitchFamily="34" charset="0"/>
              </a:rPr>
              <a:t>1. ...........................................................................................................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Bef>
                <a:spcPts val="1200"/>
              </a:spcBef>
              <a:spcAft>
                <a:spcPts val="1000"/>
              </a:spcAft>
            </a:pPr>
            <a:r>
              <a:rPr lang="en-US" sz="1200" dirty="0">
                <a:effectLst/>
                <a:latin typeface="Calibri" panose="020F0502020204030204" pitchFamily="34" charset="0"/>
                <a:ea typeface="Times New Roman" panose="02020603050405020304" pitchFamily="18" charset="0"/>
                <a:cs typeface="Calibri" panose="020F0502020204030204" pitchFamily="34" charset="0"/>
              </a:rPr>
              <a:t>2. ...........................................................................................................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gn="r">
              <a:lnSpc>
                <a:spcPct val="150000"/>
              </a:lnSpc>
              <a:spcAft>
                <a:spcPts val="1000"/>
              </a:spcAft>
            </a:pPr>
            <a:r>
              <a:rPr lang="en-US" sz="1200" b="1" dirty="0">
                <a:effectLst/>
                <a:latin typeface="Calibri" panose="020F0502020204030204" pitchFamily="34" charset="0"/>
                <a:ea typeface="Times New Roman" panose="02020603050405020304" pitchFamily="18" charset="0"/>
                <a:cs typeface="Calibri" panose="020F0502020204030204" pitchFamily="34" charset="0"/>
              </a:rPr>
              <a:t>(2)</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50000"/>
              </a:lnSpc>
              <a:spcAft>
                <a:spcPts val="1000"/>
              </a:spcAft>
            </a:pPr>
            <a:r>
              <a:rPr lang="en-US" sz="1200" b="1" dirty="0">
                <a:effectLst/>
                <a:latin typeface="Calibri" panose="020F0502020204030204" pitchFamily="34" charset="0"/>
                <a:ea typeface="Times New Roman" panose="02020603050405020304" pitchFamily="18" charset="0"/>
                <a:cs typeface="Calibri" panose="020F0502020204030204" pitchFamily="34" charset="0"/>
              </a:rPr>
              <a:t> </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ADF6AFC3-AAD3-7FF1-C5BA-A550A1A6E0C5}"/>
              </a:ext>
            </a:extLst>
          </p:cNvPr>
          <p:cNvSpPr txBox="1"/>
          <p:nvPr/>
        </p:nvSpPr>
        <p:spPr>
          <a:xfrm>
            <a:off x="1079500" y="1400564"/>
            <a:ext cx="2534231" cy="1419868"/>
          </a:xfrm>
          <a:prstGeom prst="rect">
            <a:avLst/>
          </a:prstGeom>
          <a:noFill/>
        </p:spPr>
        <p:txBody>
          <a:bodyPr wrap="square" rtlCol="0">
            <a:spAutoFit/>
          </a:bodyPr>
          <a:lstStyle/>
          <a:p>
            <a:endParaRPr lang="en-GB" dirty="0"/>
          </a:p>
        </p:txBody>
      </p:sp>
      <p:sp>
        <p:nvSpPr>
          <p:cNvPr id="2" name="Slide Number Placeholder 1">
            <a:extLst>
              <a:ext uri="{FF2B5EF4-FFF2-40B4-BE49-F238E27FC236}">
                <a16:creationId xmlns:a16="http://schemas.microsoft.com/office/drawing/2014/main" id="{543ABF56-F717-12C8-F05A-72167C126DAB}"/>
              </a:ext>
            </a:extLst>
          </p:cNvPr>
          <p:cNvSpPr>
            <a:spLocks noGrp="1"/>
          </p:cNvSpPr>
          <p:nvPr>
            <p:ph type="sldNum" sz="quarter" idx="12"/>
          </p:nvPr>
        </p:nvSpPr>
        <p:spPr/>
        <p:txBody>
          <a:bodyPr/>
          <a:lstStyle/>
          <a:p>
            <a:fld id="{A49C798E-A141-4728-B2C1-C020555BD9EF}" type="slidenum">
              <a:rPr lang="en-GB" smtClean="0"/>
              <a:t>19</a:t>
            </a:fld>
            <a:endParaRPr lang="en-GB"/>
          </a:p>
        </p:txBody>
      </p:sp>
    </p:spTree>
    <p:extLst>
      <p:ext uri="{BB962C8B-B14F-4D97-AF65-F5344CB8AC3E}">
        <p14:creationId xmlns:p14="http://schemas.microsoft.com/office/powerpoint/2010/main" val="3184484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dirty="0"/>
              <a:t>BIG PICTURE</a:t>
            </a:r>
          </a:p>
        </p:txBody>
      </p:sp>
      <p:graphicFrame>
        <p:nvGraphicFramePr>
          <p:cNvPr id="6" name="Table 6">
            <a:extLst>
              <a:ext uri="{FF2B5EF4-FFF2-40B4-BE49-F238E27FC236}">
                <a16:creationId xmlns:a16="http://schemas.microsoft.com/office/drawing/2014/main" id="{7FFA2D90-58A7-CAF5-5936-A77DCE3C1B06}"/>
              </a:ext>
            </a:extLst>
          </p:cNvPr>
          <p:cNvGraphicFramePr>
            <a:graphicFrameLocks noGrp="1"/>
          </p:cNvGraphicFramePr>
          <p:nvPr/>
        </p:nvGraphicFramePr>
        <p:xfrm>
          <a:off x="273050" y="926634"/>
          <a:ext cx="6311900" cy="1569720"/>
        </p:xfrm>
        <a:graphic>
          <a:graphicData uri="http://schemas.openxmlformats.org/drawingml/2006/table">
            <a:tbl>
              <a:tblPr firstRow="1" bandRow="1">
                <a:tableStyleId>{5940675A-B579-460E-94D1-54222C63F5DA}</a:tableStyleId>
              </a:tblPr>
              <a:tblGrid>
                <a:gridCol w="806450">
                  <a:extLst>
                    <a:ext uri="{9D8B030D-6E8A-4147-A177-3AD203B41FA5}">
                      <a16:colId xmlns:a16="http://schemas.microsoft.com/office/drawing/2014/main" val="1636811758"/>
                    </a:ext>
                  </a:extLst>
                </a:gridCol>
                <a:gridCol w="5505450">
                  <a:extLst>
                    <a:ext uri="{9D8B030D-6E8A-4147-A177-3AD203B41FA5}">
                      <a16:colId xmlns:a16="http://schemas.microsoft.com/office/drawing/2014/main" val="748757239"/>
                    </a:ext>
                  </a:extLst>
                </a:gridCol>
              </a:tblGrid>
              <a:tr h="370840">
                <a:tc gridSpan="2">
                  <a:txBody>
                    <a:bodyPr/>
                    <a:lstStyle/>
                    <a:p>
                      <a:r>
                        <a:rPr lang="en-GB" sz="1200" b="1" dirty="0"/>
                        <a:t>How will my prior knowledge develop my understanding of this topic?</a:t>
                      </a:r>
                    </a:p>
                  </a:txBody>
                  <a:tcPr>
                    <a:solidFill>
                      <a:schemeClr val="bg1">
                        <a:lumMod val="85000"/>
                      </a:schemeClr>
                    </a:solidFill>
                  </a:tcPr>
                </a:tc>
                <a:tc hMerge="1">
                  <a:txBody>
                    <a:bodyPr/>
                    <a:lstStyle/>
                    <a:p>
                      <a:endParaRPr lang="en-GB" dirty="0"/>
                    </a:p>
                  </a:txBody>
                  <a:tcPr/>
                </a:tc>
                <a:extLst>
                  <a:ext uri="{0D108BD9-81ED-4DB2-BD59-A6C34878D82A}">
                    <a16:rowId xmlns:a16="http://schemas.microsoft.com/office/drawing/2014/main" val="260222018"/>
                  </a:ext>
                </a:extLst>
              </a:tr>
              <a:tr h="370840">
                <a:tc>
                  <a:txBody>
                    <a:bodyPr/>
                    <a:lstStyle/>
                    <a:p>
                      <a:pPr algn="ctr"/>
                      <a:r>
                        <a:rPr lang="en-GB" sz="1200" b="1" dirty="0"/>
                        <a:t>Y7</a:t>
                      </a:r>
                    </a:p>
                  </a:txBody>
                  <a:tcPr>
                    <a:solidFill>
                      <a:schemeClr val="bg1"/>
                    </a:solidFill>
                  </a:tcPr>
                </a:tc>
                <a:tc>
                  <a:txBody>
                    <a:bodyPr/>
                    <a:lstStyle/>
                    <a:p>
                      <a:r>
                        <a:rPr lang="en-GB" sz="1200" dirty="0"/>
                        <a:t>The Cells and Organisation topic introduced the body structures required. </a:t>
                      </a:r>
                    </a:p>
                  </a:txBody>
                  <a:tcPr>
                    <a:solidFill>
                      <a:schemeClr val="bg1"/>
                    </a:solidFill>
                  </a:tcPr>
                </a:tc>
                <a:extLst>
                  <a:ext uri="{0D108BD9-81ED-4DB2-BD59-A6C34878D82A}">
                    <a16:rowId xmlns:a16="http://schemas.microsoft.com/office/drawing/2014/main" val="2330864863"/>
                  </a:ext>
                </a:extLst>
              </a:tr>
              <a:tr h="370840">
                <a:tc>
                  <a:txBody>
                    <a:bodyPr/>
                    <a:lstStyle/>
                    <a:p>
                      <a:pPr algn="ctr"/>
                      <a:r>
                        <a:rPr lang="en-GB" sz="1200" b="1" dirty="0"/>
                        <a:t>Y8</a:t>
                      </a:r>
                    </a:p>
                  </a:txBody>
                  <a:tcPr>
                    <a:solidFill>
                      <a:schemeClr val="bg1"/>
                    </a:solidFill>
                  </a:tcPr>
                </a:tc>
                <a:tc>
                  <a:txBody>
                    <a:bodyPr/>
                    <a:lstStyle/>
                    <a:p>
                      <a:endParaRPr lang="en-GB" sz="1200" dirty="0"/>
                    </a:p>
                  </a:txBody>
                  <a:tcPr>
                    <a:solidFill>
                      <a:schemeClr val="bg1"/>
                    </a:solidFill>
                  </a:tcPr>
                </a:tc>
                <a:extLst>
                  <a:ext uri="{0D108BD9-81ED-4DB2-BD59-A6C34878D82A}">
                    <a16:rowId xmlns:a16="http://schemas.microsoft.com/office/drawing/2014/main" val="3524525738"/>
                  </a:ext>
                </a:extLst>
              </a:tr>
              <a:tr h="370840">
                <a:tc>
                  <a:txBody>
                    <a:bodyPr/>
                    <a:lstStyle/>
                    <a:p>
                      <a:pPr algn="ctr"/>
                      <a:r>
                        <a:rPr lang="en-GB" sz="1200" b="1" dirty="0"/>
                        <a:t>Y9</a:t>
                      </a:r>
                    </a:p>
                  </a:txBody>
                  <a:tcPr>
                    <a:solidFill>
                      <a:schemeClr val="bg1"/>
                    </a:solidFill>
                  </a:tcPr>
                </a:tc>
                <a:tc>
                  <a:txBody>
                    <a:bodyPr/>
                    <a:lstStyle/>
                    <a:p>
                      <a:r>
                        <a:rPr lang="en-GB" sz="1200" dirty="0"/>
                        <a:t>The GCSE Cell Biology topic added depth to prior learning from KS3. This is a threshold topic for this topic. </a:t>
                      </a:r>
                    </a:p>
                  </a:txBody>
                  <a:tcPr>
                    <a:solidFill>
                      <a:schemeClr val="bg1"/>
                    </a:solidFill>
                  </a:tcPr>
                </a:tc>
                <a:extLst>
                  <a:ext uri="{0D108BD9-81ED-4DB2-BD59-A6C34878D82A}">
                    <a16:rowId xmlns:a16="http://schemas.microsoft.com/office/drawing/2014/main" val="3248912250"/>
                  </a:ext>
                </a:extLst>
              </a:tr>
            </a:tbl>
          </a:graphicData>
        </a:graphic>
      </p:graphicFrame>
      <p:graphicFrame>
        <p:nvGraphicFramePr>
          <p:cNvPr id="7" name="Table 7">
            <a:extLst>
              <a:ext uri="{FF2B5EF4-FFF2-40B4-BE49-F238E27FC236}">
                <a16:creationId xmlns:a16="http://schemas.microsoft.com/office/drawing/2014/main" id="{E160ACF2-1D29-01F0-E5D6-A404E41B1B95}"/>
              </a:ext>
            </a:extLst>
          </p:cNvPr>
          <p:cNvGraphicFramePr>
            <a:graphicFrameLocks noGrp="1"/>
          </p:cNvGraphicFramePr>
          <p:nvPr/>
        </p:nvGraphicFramePr>
        <p:xfrm>
          <a:off x="273050" y="2685598"/>
          <a:ext cx="6311901" cy="2388207"/>
        </p:xfrm>
        <a:graphic>
          <a:graphicData uri="http://schemas.openxmlformats.org/drawingml/2006/table">
            <a:tbl>
              <a:tblPr firstRow="1" bandRow="1">
                <a:tableStyleId>{5940675A-B579-460E-94D1-54222C63F5DA}</a:tableStyleId>
              </a:tblPr>
              <a:tblGrid>
                <a:gridCol w="908050">
                  <a:extLst>
                    <a:ext uri="{9D8B030D-6E8A-4147-A177-3AD203B41FA5}">
                      <a16:colId xmlns:a16="http://schemas.microsoft.com/office/drawing/2014/main" val="1068356305"/>
                    </a:ext>
                  </a:extLst>
                </a:gridCol>
                <a:gridCol w="2247900">
                  <a:extLst>
                    <a:ext uri="{9D8B030D-6E8A-4147-A177-3AD203B41FA5}">
                      <a16:colId xmlns:a16="http://schemas.microsoft.com/office/drawing/2014/main" val="3913828224"/>
                    </a:ext>
                  </a:extLst>
                </a:gridCol>
                <a:gridCol w="914400">
                  <a:extLst>
                    <a:ext uri="{9D8B030D-6E8A-4147-A177-3AD203B41FA5}">
                      <a16:colId xmlns:a16="http://schemas.microsoft.com/office/drawing/2014/main" val="1664534013"/>
                    </a:ext>
                  </a:extLst>
                </a:gridCol>
                <a:gridCol w="2241551">
                  <a:extLst>
                    <a:ext uri="{9D8B030D-6E8A-4147-A177-3AD203B41FA5}">
                      <a16:colId xmlns:a16="http://schemas.microsoft.com/office/drawing/2014/main" val="852912441"/>
                    </a:ext>
                  </a:extLst>
                </a:gridCol>
              </a:tblGrid>
              <a:tr h="559407">
                <a:tc gridSpan="4">
                  <a:txBody>
                    <a:bodyPr/>
                    <a:lstStyle/>
                    <a:p>
                      <a:r>
                        <a:rPr lang="en-GB" sz="1200" b="1" dirty="0"/>
                        <a:t>Learning Journey </a:t>
                      </a:r>
                    </a:p>
                  </a:txBody>
                  <a:tcPr>
                    <a:solidFill>
                      <a:schemeClr val="bg1">
                        <a:lumMod val="85000"/>
                      </a:schemeClr>
                    </a:solidFill>
                  </a:tcPr>
                </a:tc>
                <a:tc hMerge="1">
                  <a:txBody>
                    <a:bodyPr/>
                    <a:lstStyle/>
                    <a:p>
                      <a:endParaRPr lang="en-GB" dirty="0"/>
                    </a:p>
                  </a:txBody>
                  <a:tcPr/>
                </a:tc>
                <a:tc hMerge="1">
                  <a:txBody>
                    <a:bodyPr/>
                    <a:lstStyle/>
                    <a:p>
                      <a:endParaRPr lang="en-GB" sz="1200" b="1" dirty="0"/>
                    </a:p>
                  </a:txBody>
                  <a:tcPr>
                    <a:solidFill>
                      <a:schemeClr val="bg1">
                        <a:lumMod val="85000"/>
                      </a:schemeClr>
                    </a:solidFill>
                  </a:tcPr>
                </a:tc>
                <a:tc hMerge="1">
                  <a:txBody>
                    <a:bodyPr/>
                    <a:lstStyle/>
                    <a:p>
                      <a:endParaRPr lang="en-GB" sz="1200" b="1" dirty="0"/>
                    </a:p>
                  </a:txBody>
                  <a:tcPr>
                    <a:solidFill>
                      <a:schemeClr val="bg1">
                        <a:lumMod val="85000"/>
                      </a:schemeClr>
                    </a:solidFill>
                  </a:tcPr>
                </a:tc>
                <a:extLst>
                  <a:ext uri="{0D108BD9-81ED-4DB2-BD59-A6C34878D82A}">
                    <a16:rowId xmlns:a16="http://schemas.microsoft.com/office/drawing/2014/main" val="996584451"/>
                  </a:ext>
                </a:extLst>
              </a:tr>
              <a:tr h="439790">
                <a:tc>
                  <a:txBody>
                    <a:bodyPr/>
                    <a:lstStyle/>
                    <a:p>
                      <a:r>
                        <a:rPr lang="en-GB" sz="1200" dirty="0"/>
                        <a:t>Subtopic 1</a:t>
                      </a:r>
                    </a:p>
                  </a:txBody>
                  <a:tcPr/>
                </a:tc>
                <a:tc>
                  <a:txBody>
                    <a:bodyPr/>
                    <a:lstStyle/>
                    <a:p>
                      <a:r>
                        <a:rPr lang="en-GB" sz="1200" dirty="0"/>
                        <a:t>4.5.1 &amp; 4.5.2.1 – Homeostasis and the human nervous system</a:t>
                      </a:r>
                      <a:endParaRPr lang="en-GB" sz="1200" b="1" dirty="0">
                        <a:solidFill>
                          <a:srgbClr val="00B050"/>
                        </a:solidFill>
                      </a:endParaRPr>
                    </a:p>
                  </a:txBody>
                  <a:tcPr/>
                </a:tc>
                <a:tc>
                  <a:txBody>
                    <a:bodyPr/>
                    <a:lstStyle/>
                    <a:p>
                      <a:r>
                        <a:rPr lang="en-GB" sz="1200" dirty="0"/>
                        <a:t>Subtopic 5</a:t>
                      </a:r>
                    </a:p>
                  </a:txBody>
                  <a:tcPr/>
                </a:tc>
                <a:tc>
                  <a:txBody>
                    <a:bodyPr/>
                    <a:lstStyle/>
                    <a:p>
                      <a:r>
                        <a:rPr lang="en-GB" sz="1200" dirty="0"/>
                        <a:t>4.5.3.4 Hormones in human reproduction</a:t>
                      </a:r>
                      <a:endParaRPr lang="en-GB" sz="1200" dirty="0">
                        <a:solidFill>
                          <a:srgbClr val="00B050"/>
                        </a:solidFill>
                      </a:endParaRPr>
                    </a:p>
                  </a:txBody>
                  <a:tcPr/>
                </a:tc>
                <a:extLst>
                  <a:ext uri="{0D108BD9-81ED-4DB2-BD59-A6C34878D82A}">
                    <a16:rowId xmlns:a16="http://schemas.microsoft.com/office/drawing/2014/main" val="3986441415"/>
                  </a:ext>
                </a:extLst>
              </a:tr>
              <a:tr h="439790">
                <a:tc>
                  <a:txBody>
                    <a:bodyPr/>
                    <a:lstStyle/>
                    <a:p>
                      <a:r>
                        <a:rPr lang="en-GB" sz="1200" dirty="0"/>
                        <a:t>Subtopic 2</a:t>
                      </a:r>
                    </a:p>
                  </a:txBody>
                  <a:tcPr/>
                </a:tc>
                <a:tc>
                  <a:txBody>
                    <a:bodyPr/>
                    <a:lstStyle/>
                    <a:p>
                      <a:r>
                        <a:rPr lang="en-GB" sz="1200" b="1" dirty="0"/>
                        <a:t>RP – practical &amp; analysis</a:t>
                      </a:r>
                      <a:endParaRPr lang="en-GB" sz="1200" b="1" dirty="0">
                        <a:solidFill>
                          <a:srgbClr val="00B050"/>
                        </a:solidFill>
                      </a:endParaRPr>
                    </a:p>
                  </a:txBody>
                  <a:tcPr/>
                </a:tc>
                <a:tc>
                  <a:txBody>
                    <a:bodyPr/>
                    <a:lstStyle/>
                    <a:p>
                      <a:r>
                        <a:rPr lang="en-GB" sz="1200" dirty="0"/>
                        <a:t>Subtopic 6</a:t>
                      </a:r>
                    </a:p>
                  </a:txBody>
                  <a:tcPr/>
                </a:tc>
                <a:tc>
                  <a:txBody>
                    <a:bodyPr/>
                    <a:lstStyle/>
                    <a:p>
                      <a:r>
                        <a:rPr lang="en-GB" sz="1200" dirty="0"/>
                        <a:t>4.5.3.5 Contraception</a:t>
                      </a:r>
                    </a:p>
                    <a:p>
                      <a:r>
                        <a:rPr lang="en-GB" sz="1200" dirty="0"/>
                        <a:t>4.5.3.6 HT only Infertility</a:t>
                      </a:r>
                      <a:endParaRPr lang="en-GB" sz="1200" dirty="0">
                        <a:solidFill>
                          <a:srgbClr val="92D050"/>
                        </a:solidFill>
                      </a:endParaRPr>
                    </a:p>
                  </a:txBody>
                  <a:tcPr/>
                </a:tc>
                <a:extLst>
                  <a:ext uri="{0D108BD9-81ED-4DB2-BD59-A6C34878D82A}">
                    <a16:rowId xmlns:a16="http://schemas.microsoft.com/office/drawing/2014/main" val="3135617624"/>
                  </a:ext>
                </a:extLst>
              </a:tr>
              <a:tr h="439790">
                <a:tc>
                  <a:txBody>
                    <a:bodyPr/>
                    <a:lstStyle/>
                    <a:p>
                      <a:r>
                        <a:rPr lang="en-GB" sz="1200" dirty="0"/>
                        <a:t>Subtopic 3</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t>4.5.3.1 Human endocrine system</a:t>
                      </a:r>
                      <a:endParaRPr lang="en-GB" sz="1200" dirty="0">
                        <a:solidFill>
                          <a:srgbClr val="00B050"/>
                        </a:solidFill>
                      </a:endParaRPr>
                    </a:p>
                  </a:txBody>
                  <a:tcPr/>
                </a:tc>
                <a:tc>
                  <a:txBody>
                    <a:bodyPr/>
                    <a:lstStyle/>
                    <a:p>
                      <a:r>
                        <a:rPr lang="en-GB" sz="1200" dirty="0"/>
                        <a:t>Subtopic 7</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t>4.5.4.2 HT only Use of plant hormones</a:t>
                      </a:r>
                      <a:endParaRPr lang="en-GB" sz="1200" dirty="0">
                        <a:solidFill>
                          <a:srgbClr val="FF0000"/>
                        </a:solidFill>
                      </a:endParaRPr>
                    </a:p>
                  </a:txBody>
                  <a:tcPr/>
                </a:tc>
                <a:extLst>
                  <a:ext uri="{0D108BD9-81ED-4DB2-BD59-A6C34878D82A}">
                    <a16:rowId xmlns:a16="http://schemas.microsoft.com/office/drawing/2014/main" val="4092558228"/>
                  </a:ext>
                </a:extLst>
              </a:tr>
              <a:tr h="439790">
                <a:tc>
                  <a:txBody>
                    <a:bodyPr/>
                    <a:lstStyle/>
                    <a:p>
                      <a:r>
                        <a:rPr lang="en-GB" sz="1200" dirty="0"/>
                        <a:t>Subtopic 4</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t>4.5.3.2 Control of blood glucose concentration</a:t>
                      </a:r>
                      <a:endParaRPr lang="en-GB" sz="1200" b="1" dirty="0">
                        <a:solidFill>
                          <a:srgbClr val="00B050"/>
                        </a:solidFill>
                      </a:endParaRPr>
                    </a:p>
                  </a:txBody>
                  <a:tcPr/>
                </a:tc>
                <a:tc>
                  <a:txBody>
                    <a:bodyPr/>
                    <a:lstStyle/>
                    <a:p>
                      <a:endParaRPr lang="en-GB" sz="1200" dirty="0"/>
                    </a:p>
                  </a:txBody>
                  <a:tcPr/>
                </a:tc>
                <a:tc>
                  <a:txBody>
                    <a:bodyPr/>
                    <a:lstStyle/>
                    <a:p>
                      <a:endParaRPr lang="en-GB" sz="1200" b="1" dirty="0"/>
                    </a:p>
                  </a:txBody>
                  <a:tcPr/>
                </a:tc>
                <a:extLst>
                  <a:ext uri="{0D108BD9-81ED-4DB2-BD59-A6C34878D82A}">
                    <a16:rowId xmlns:a16="http://schemas.microsoft.com/office/drawing/2014/main" val="1426963129"/>
                  </a:ext>
                </a:extLst>
              </a:tr>
            </a:tbl>
          </a:graphicData>
        </a:graphic>
      </p:graphicFrame>
      <p:graphicFrame>
        <p:nvGraphicFramePr>
          <p:cNvPr id="3" name="Table 8">
            <a:extLst>
              <a:ext uri="{FF2B5EF4-FFF2-40B4-BE49-F238E27FC236}">
                <a16:creationId xmlns:a16="http://schemas.microsoft.com/office/drawing/2014/main" id="{CE50DF32-C073-EB92-A501-6920ACDE6FA1}"/>
              </a:ext>
            </a:extLst>
          </p:cNvPr>
          <p:cNvGraphicFramePr>
            <a:graphicFrameLocks noGrp="1"/>
          </p:cNvGraphicFramePr>
          <p:nvPr/>
        </p:nvGraphicFramePr>
        <p:xfrm>
          <a:off x="273050" y="5189791"/>
          <a:ext cx="6311900" cy="2016760"/>
        </p:xfrm>
        <a:graphic>
          <a:graphicData uri="http://schemas.openxmlformats.org/drawingml/2006/table">
            <a:tbl>
              <a:tblPr firstRow="1" bandRow="1">
                <a:tableStyleId>{5940675A-B579-460E-94D1-54222C63F5DA}</a:tableStyleId>
              </a:tblPr>
              <a:tblGrid>
                <a:gridCol w="1403350">
                  <a:extLst>
                    <a:ext uri="{9D8B030D-6E8A-4147-A177-3AD203B41FA5}">
                      <a16:colId xmlns:a16="http://schemas.microsoft.com/office/drawing/2014/main" val="2976228114"/>
                    </a:ext>
                  </a:extLst>
                </a:gridCol>
                <a:gridCol w="4908550">
                  <a:extLst>
                    <a:ext uri="{9D8B030D-6E8A-4147-A177-3AD203B41FA5}">
                      <a16:colId xmlns:a16="http://schemas.microsoft.com/office/drawing/2014/main" val="1304578902"/>
                    </a:ext>
                  </a:extLst>
                </a:gridCol>
              </a:tblGrid>
              <a:tr h="370840">
                <a:tc gridSpan="2">
                  <a:txBody>
                    <a:bodyPr/>
                    <a:lstStyle/>
                    <a:p>
                      <a:r>
                        <a:rPr lang="en-GB" sz="1200" b="1" dirty="0"/>
                        <a:t>Key knowledge</a:t>
                      </a:r>
                    </a:p>
                  </a:txBody>
                  <a:tcPr>
                    <a:solidFill>
                      <a:schemeClr val="bg1">
                        <a:lumMod val="85000"/>
                      </a:schemeClr>
                    </a:solidFill>
                  </a:tcPr>
                </a:tc>
                <a:tc hMerge="1">
                  <a:txBody>
                    <a:bodyPr/>
                    <a:lstStyle/>
                    <a:p>
                      <a:endParaRPr lang="en-GB" dirty="0"/>
                    </a:p>
                  </a:txBody>
                  <a:tcPr/>
                </a:tc>
                <a:extLst>
                  <a:ext uri="{0D108BD9-81ED-4DB2-BD59-A6C34878D82A}">
                    <a16:rowId xmlns:a16="http://schemas.microsoft.com/office/drawing/2014/main" val="3028398464"/>
                  </a:ext>
                </a:extLst>
              </a:tr>
              <a:tr h="370840">
                <a:tc>
                  <a:txBody>
                    <a:bodyPr/>
                    <a:lstStyle/>
                    <a:p>
                      <a:r>
                        <a:rPr lang="en-GB" sz="1200" dirty="0"/>
                        <a:t>By the end of this topic you should know…</a:t>
                      </a:r>
                    </a:p>
                  </a:txBody>
                  <a:tcPr/>
                </a:tc>
                <a:tc>
                  <a:txBody>
                    <a:bodyPr/>
                    <a:lstStyle/>
                    <a:p>
                      <a:r>
                        <a:rPr lang="en-GB" sz="1200" dirty="0"/>
                        <a:t>How the body responds to changes in the environment using the nervous system and the endocrine system. </a:t>
                      </a:r>
                    </a:p>
                    <a:p>
                      <a:endParaRPr lang="en-GB" sz="1200" dirty="0"/>
                    </a:p>
                    <a:p>
                      <a:endParaRPr lang="en-GB" sz="1200" dirty="0"/>
                    </a:p>
                    <a:p>
                      <a:endParaRPr lang="en-GB" sz="1200" dirty="0"/>
                    </a:p>
                  </a:txBody>
                  <a:tcPr/>
                </a:tc>
                <a:extLst>
                  <a:ext uri="{0D108BD9-81ED-4DB2-BD59-A6C34878D82A}">
                    <a16:rowId xmlns:a16="http://schemas.microsoft.com/office/drawing/2014/main" val="3417920731"/>
                  </a:ext>
                </a:extLst>
              </a:tr>
              <a:tr h="370840">
                <a:tc>
                  <a:txBody>
                    <a:bodyPr/>
                    <a:lstStyle/>
                    <a:p>
                      <a:r>
                        <a:rPr lang="en-GB" sz="1200" dirty="0"/>
                        <a:t>By the end of this topic should be able to do…</a:t>
                      </a:r>
                    </a:p>
                  </a:txBody>
                  <a:tcPr/>
                </a:tc>
                <a:tc>
                  <a:txBody>
                    <a:bodyPr/>
                    <a:lstStyle/>
                    <a:p>
                      <a:r>
                        <a:rPr lang="en-GB" sz="1200" dirty="0"/>
                        <a:t>Explain how to determine the effect of distractions on reaction times. </a:t>
                      </a:r>
                    </a:p>
                  </a:txBody>
                  <a:tcPr/>
                </a:tc>
                <a:extLst>
                  <a:ext uri="{0D108BD9-81ED-4DB2-BD59-A6C34878D82A}">
                    <a16:rowId xmlns:a16="http://schemas.microsoft.com/office/drawing/2014/main" val="1000013991"/>
                  </a:ext>
                </a:extLst>
              </a:tr>
            </a:tbl>
          </a:graphicData>
        </a:graphic>
      </p:graphicFrame>
      <p:graphicFrame>
        <p:nvGraphicFramePr>
          <p:cNvPr id="8" name="Table 7">
            <a:extLst>
              <a:ext uri="{FF2B5EF4-FFF2-40B4-BE49-F238E27FC236}">
                <a16:creationId xmlns:a16="http://schemas.microsoft.com/office/drawing/2014/main" id="{36621CB1-D05F-893D-766C-DC06F2B0DCD6}"/>
              </a:ext>
            </a:extLst>
          </p:cNvPr>
          <p:cNvGraphicFramePr>
            <a:graphicFrameLocks noGrp="1"/>
          </p:cNvGraphicFramePr>
          <p:nvPr>
            <p:extLst>
              <p:ext uri="{D42A27DB-BD31-4B8C-83A1-F6EECF244321}">
                <p14:modId xmlns:p14="http://schemas.microsoft.com/office/powerpoint/2010/main" val="1002958005"/>
              </p:ext>
            </p:extLst>
          </p:nvPr>
        </p:nvGraphicFramePr>
        <p:xfrm>
          <a:off x="273050" y="7323868"/>
          <a:ext cx="6311900" cy="1315960"/>
        </p:xfrm>
        <a:graphic>
          <a:graphicData uri="http://schemas.openxmlformats.org/drawingml/2006/table">
            <a:tbl>
              <a:tblPr firstRow="1" bandRow="1">
                <a:tableStyleId>{5940675A-B579-460E-94D1-54222C63F5DA}</a:tableStyleId>
              </a:tblPr>
              <a:tblGrid>
                <a:gridCol w="6311900">
                  <a:extLst>
                    <a:ext uri="{9D8B030D-6E8A-4147-A177-3AD203B41FA5}">
                      <a16:colId xmlns:a16="http://schemas.microsoft.com/office/drawing/2014/main" val="2976228114"/>
                    </a:ext>
                  </a:extLst>
                </a:gridCol>
              </a:tblGrid>
              <a:tr h="310120">
                <a:tc>
                  <a:txBody>
                    <a:bodyPr/>
                    <a:lstStyle/>
                    <a:p>
                      <a:r>
                        <a:rPr lang="en-GB" sz="1200" b="1" dirty="0"/>
                        <a:t>How will this knowledge develop my understanding of future topics?</a:t>
                      </a:r>
                    </a:p>
                  </a:txBody>
                  <a:tcPr>
                    <a:solidFill>
                      <a:schemeClr val="bg1">
                        <a:lumMod val="85000"/>
                      </a:schemeClr>
                    </a:solidFill>
                  </a:tcPr>
                </a:tc>
                <a:extLst>
                  <a:ext uri="{0D108BD9-81ED-4DB2-BD59-A6C34878D82A}">
                    <a16:rowId xmlns:a16="http://schemas.microsoft.com/office/drawing/2014/main" val="3028398464"/>
                  </a:ext>
                </a:extLst>
              </a:tr>
              <a:tr h="841148">
                <a:tc>
                  <a:txBody>
                    <a:bodyPr/>
                    <a:lstStyle/>
                    <a:p>
                      <a:r>
                        <a:rPr lang="en-GB" sz="1200" dirty="0"/>
                        <a:t>This topic is one of the final topics in the course. It is not linked to future topics; however, it will deepen understanding of previous topics. For example, Organisation and Cell Biology. </a:t>
                      </a:r>
                    </a:p>
                    <a:p>
                      <a:endParaRPr lang="en-GB" sz="1200" dirty="0"/>
                    </a:p>
                    <a:p>
                      <a:endParaRPr lang="en-GB" sz="1200" dirty="0"/>
                    </a:p>
                    <a:p>
                      <a:endParaRPr lang="en-GB" sz="1200" dirty="0"/>
                    </a:p>
                  </a:txBody>
                  <a:tcPr/>
                </a:tc>
                <a:extLst>
                  <a:ext uri="{0D108BD9-81ED-4DB2-BD59-A6C34878D82A}">
                    <a16:rowId xmlns:a16="http://schemas.microsoft.com/office/drawing/2014/main" val="3417920731"/>
                  </a:ext>
                </a:extLst>
              </a:tr>
            </a:tbl>
          </a:graphicData>
        </a:graphic>
      </p:graphicFrame>
      <p:sp>
        <p:nvSpPr>
          <p:cNvPr id="2" name="Slide Number Placeholder 1">
            <a:extLst>
              <a:ext uri="{FF2B5EF4-FFF2-40B4-BE49-F238E27FC236}">
                <a16:creationId xmlns:a16="http://schemas.microsoft.com/office/drawing/2014/main" id="{2DF86C19-09DC-42B3-87CE-9C8C1F629442}"/>
              </a:ext>
            </a:extLst>
          </p:cNvPr>
          <p:cNvSpPr>
            <a:spLocks noGrp="1"/>
          </p:cNvSpPr>
          <p:nvPr>
            <p:ph type="sldNum" sz="quarter" idx="12"/>
          </p:nvPr>
        </p:nvSpPr>
        <p:spPr/>
        <p:txBody>
          <a:bodyPr/>
          <a:lstStyle/>
          <a:p>
            <a:fld id="{A49C798E-A141-4728-B2C1-C020555BD9EF}" type="slidenum">
              <a:rPr lang="en-GB" smtClean="0"/>
              <a:t>2</a:t>
            </a:fld>
            <a:endParaRPr lang="en-GB"/>
          </a:p>
        </p:txBody>
      </p:sp>
    </p:spTree>
    <p:extLst>
      <p:ext uri="{BB962C8B-B14F-4D97-AF65-F5344CB8AC3E}">
        <p14:creationId xmlns:p14="http://schemas.microsoft.com/office/powerpoint/2010/main" val="8433670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7AC920-787C-A542-7252-48FF22F81082}"/>
              </a:ext>
            </a:extLst>
          </p:cNvPr>
          <p:cNvSpPr/>
          <p:nvPr/>
        </p:nvSpPr>
        <p:spPr>
          <a:xfrm>
            <a:off x="267630" y="203742"/>
            <a:ext cx="6322740" cy="8736516"/>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198CA21-102D-3216-0D58-C9B48ED47E55}"/>
              </a:ext>
            </a:extLst>
          </p:cNvPr>
          <p:cNvSpPr txBox="1"/>
          <p:nvPr/>
        </p:nvSpPr>
        <p:spPr>
          <a:xfrm>
            <a:off x="356839" y="198948"/>
            <a:ext cx="6233531" cy="7419595"/>
          </a:xfrm>
          <a:prstGeom prst="rect">
            <a:avLst/>
          </a:prstGeom>
          <a:noFill/>
        </p:spPr>
        <p:txBody>
          <a:bodyPr wrap="square" rtlCol="0">
            <a:spAutoFit/>
          </a:bodyPr>
          <a:lstStyle/>
          <a:p>
            <a:pPr>
              <a:lnSpc>
                <a:spcPct val="150000"/>
              </a:lnSpc>
              <a:spcBef>
                <a:spcPts val="1200"/>
              </a:spcBef>
              <a:spcAft>
                <a:spcPts val="1000"/>
              </a:spcAft>
            </a:pPr>
            <a:r>
              <a:rPr lang="en-US" sz="1200" b="1" dirty="0">
                <a:effectLst/>
                <a:latin typeface="Calibri" panose="020F0502020204030204" pitchFamily="34" charset="0"/>
                <a:ea typeface="Times New Roman" panose="02020603050405020304" pitchFamily="18" charset="0"/>
                <a:cs typeface="Calibri" panose="020F0502020204030204" pitchFamily="34" charset="0"/>
              </a:rPr>
              <a:t>Q2.</a:t>
            </a:r>
            <a:r>
              <a:rPr lang="en-US" sz="1200" dirty="0">
                <a:effectLst/>
                <a:latin typeface="Calibri" panose="020F0502020204030204" pitchFamily="34" charset="0"/>
                <a:ea typeface="Times New Roman" panose="02020603050405020304" pitchFamily="18" charset="0"/>
                <a:cs typeface="Calibri" panose="020F0502020204030204" pitchFamily="34" charset="0"/>
              </a:rPr>
              <a:t>A man hurt his head in an accident.</a:t>
            </a:r>
            <a:br>
              <a:rPr lang="en-US" sz="1200" dirty="0">
                <a:effectLst/>
                <a:latin typeface="Calibri" panose="020F0502020204030204" pitchFamily="34" charset="0"/>
                <a:ea typeface="Times New Roman" panose="02020603050405020304" pitchFamily="18" charset="0"/>
                <a:cs typeface="Calibri" panose="020F0502020204030204" pitchFamily="34" charset="0"/>
              </a:rPr>
            </a:br>
            <a:r>
              <a:rPr lang="en-US" sz="1200" dirty="0">
                <a:effectLst/>
                <a:latin typeface="Calibri" panose="020F0502020204030204" pitchFamily="34" charset="0"/>
                <a:ea typeface="Times New Roman" panose="02020603050405020304" pitchFamily="18" charset="0"/>
                <a:cs typeface="Calibri" panose="020F0502020204030204" pitchFamily="34" charset="0"/>
              </a:rPr>
              <a:t>Doctors found that he could not remember anything that had happened on the day of the accident.</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Bef>
                <a:spcPts val="1200"/>
              </a:spcBef>
              <a:spcAft>
                <a:spcPts val="1000"/>
              </a:spcAft>
            </a:pPr>
            <a:r>
              <a:rPr lang="en-US" sz="1200" dirty="0">
                <a:effectLst/>
                <a:latin typeface="Calibri" panose="020F0502020204030204" pitchFamily="34" charset="0"/>
                <a:ea typeface="Times New Roman" panose="02020603050405020304" pitchFamily="18" charset="0"/>
                <a:cs typeface="Calibri" panose="020F0502020204030204" pitchFamily="34" charset="0"/>
              </a:rPr>
              <a:t>(a) (</a:t>
            </a:r>
            <a:r>
              <a:rPr lang="en-US" sz="1200" dirty="0" err="1">
                <a:effectLst/>
                <a:latin typeface="Calibri" panose="020F0502020204030204" pitchFamily="34" charset="0"/>
                <a:ea typeface="Times New Roman" panose="02020603050405020304" pitchFamily="18" charset="0"/>
                <a:cs typeface="Calibri" panose="020F0502020204030204" pitchFamily="34" charset="0"/>
              </a:rPr>
              <a:t>i</a:t>
            </a:r>
            <a:r>
              <a:rPr lang="en-US" sz="1200" dirty="0">
                <a:effectLst/>
                <a:latin typeface="Calibri" panose="020F0502020204030204" pitchFamily="34" charset="0"/>
                <a:ea typeface="Times New Roman" panose="02020603050405020304" pitchFamily="18" charset="0"/>
                <a:cs typeface="Calibri" panose="020F0502020204030204" pitchFamily="34" charset="0"/>
              </a:rPr>
              <a:t>)      Name the part of the brain concerned with memory.</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Bef>
                <a:spcPts val="1200"/>
              </a:spcBef>
              <a:spcAft>
                <a:spcPts val="1000"/>
              </a:spcAft>
            </a:pPr>
            <a:r>
              <a:rPr lang="en-US" sz="1200" dirty="0">
                <a:effectLst/>
                <a:latin typeface="Calibri" panose="020F0502020204030204" pitchFamily="34" charset="0"/>
                <a:ea typeface="Times New Roman" panose="02020603050405020304" pitchFamily="18" charset="0"/>
                <a:cs typeface="Calibri" panose="020F0502020204030204" pitchFamily="34" charset="0"/>
              </a:rPr>
              <a:t>......................................................................................................                                                   (1)</a:t>
            </a:r>
          </a:p>
          <a:p>
            <a:pPr>
              <a:lnSpc>
                <a:spcPct val="150000"/>
              </a:lnSpc>
              <a:spcBef>
                <a:spcPts val="1200"/>
              </a:spcBef>
              <a:spcAft>
                <a:spcPts val="1000"/>
              </a:spcAft>
            </a:pPr>
            <a:r>
              <a:rPr lang="en-US" sz="1200" dirty="0">
                <a:effectLst/>
                <a:latin typeface="Calibri" panose="020F0502020204030204" pitchFamily="34" charset="0"/>
                <a:ea typeface="Times New Roman" panose="02020603050405020304" pitchFamily="18" charset="0"/>
                <a:cs typeface="Calibri" panose="020F0502020204030204" pitchFamily="34" charset="0"/>
              </a:rPr>
              <a:t>.(ii)     Name </a:t>
            </a:r>
            <a:r>
              <a:rPr lang="en-US" sz="1200" b="1" dirty="0">
                <a:effectLst/>
                <a:latin typeface="Calibri" panose="020F0502020204030204" pitchFamily="34" charset="0"/>
                <a:ea typeface="Times New Roman" panose="02020603050405020304" pitchFamily="18" charset="0"/>
                <a:cs typeface="Calibri" panose="020F0502020204030204" pitchFamily="34" charset="0"/>
              </a:rPr>
              <a:t>one</a:t>
            </a:r>
            <a:r>
              <a:rPr lang="en-US" sz="1200" dirty="0">
                <a:effectLst/>
                <a:latin typeface="Calibri" panose="020F0502020204030204" pitchFamily="34" charset="0"/>
                <a:ea typeface="Times New Roman" panose="02020603050405020304" pitchFamily="18" charset="0"/>
                <a:cs typeface="Calibri" panose="020F0502020204030204" pitchFamily="34" charset="0"/>
              </a:rPr>
              <a:t> method the doctors could use to find out how much the brain was damaged.</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Bef>
                <a:spcPts val="1200"/>
              </a:spcBef>
              <a:spcAft>
                <a:spcPts val="1000"/>
              </a:spcAft>
            </a:pPr>
            <a:r>
              <a:rPr lang="en-US" sz="1200" dirty="0">
                <a:effectLst/>
                <a:latin typeface="Calibri" panose="020F0502020204030204" pitchFamily="34" charset="0"/>
                <a:ea typeface="Times New Roman" panose="02020603050405020304" pitchFamily="18" charset="0"/>
                <a:cs typeface="Calibri" panose="020F0502020204030204" pitchFamily="34" charset="0"/>
              </a:rPr>
              <a:t>...............................................................................................................</a:t>
            </a:r>
            <a:endParaRPr lang="en-GB" sz="12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Bef>
                <a:spcPts val="1200"/>
              </a:spcBef>
              <a:spcAft>
                <a:spcPts val="1000"/>
              </a:spcAft>
            </a:pPr>
            <a:r>
              <a:rPr lang="en-US" sz="1200" dirty="0">
                <a:effectLst/>
                <a:latin typeface="Calibri" panose="020F0502020204030204" pitchFamily="34" charset="0"/>
                <a:ea typeface="Times New Roman" panose="02020603050405020304" pitchFamily="18" charset="0"/>
                <a:cs typeface="Calibri" panose="020F0502020204030204" pitchFamily="34" charset="0"/>
              </a:rPr>
              <a:t>(b)     The doctors were worried that the man might also have injured his spine.</a:t>
            </a:r>
            <a:br>
              <a:rPr lang="en-US" sz="1200" dirty="0">
                <a:effectLst/>
                <a:latin typeface="Calibri" panose="020F0502020204030204" pitchFamily="34" charset="0"/>
                <a:ea typeface="Times New Roman" panose="02020603050405020304" pitchFamily="18" charset="0"/>
                <a:cs typeface="Calibri" panose="020F0502020204030204" pitchFamily="34" charset="0"/>
              </a:rPr>
            </a:br>
            <a:r>
              <a:rPr lang="en-US" sz="1200" dirty="0">
                <a:effectLst/>
                <a:latin typeface="Calibri" panose="020F0502020204030204" pitchFamily="34" charset="0"/>
                <a:ea typeface="Times New Roman" panose="02020603050405020304" pitchFamily="18" charset="0"/>
                <a:cs typeface="Calibri" panose="020F0502020204030204" pitchFamily="34" charset="0"/>
              </a:rPr>
              <a:t>They touched different areas of his skin with a sharp point.</a:t>
            </a:r>
            <a:br>
              <a:rPr lang="en-US" sz="1200" dirty="0">
                <a:effectLst/>
                <a:latin typeface="Calibri" panose="020F0502020204030204" pitchFamily="34" charset="0"/>
                <a:ea typeface="Times New Roman" panose="02020603050405020304" pitchFamily="18" charset="0"/>
                <a:cs typeface="Calibri" panose="020F0502020204030204" pitchFamily="34" charset="0"/>
              </a:rPr>
            </a:br>
            <a:r>
              <a:rPr lang="en-US" sz="1200" dirty="0">
                <a:effectLst/>
                <a:latin typeface="Calibri" panose="020F0502020204030204" pitchFamily="34" charset="0"/>
                <a:ea typeface="Times New Roman" panose="02020603050405020304" pitchFamily="18" charset="0"/>
                <a:cs typeface="Calibri" panose="020F0502020204030204" pitchFamily="34" charset="0"/>
              </a:rPr>
              <a:t>They asked him to tell them each time if he could feel the sharp point.</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pPr>
            <a:r>
              <a:rPr lang="en-US" sz="1200" dirty="0">
                <a:effectLst/>
                <a:latin typeface="Calibri" panose="020F0502020204030204" pitchFamily="34" charset="0"/>
                <a:ea typeface="Times New Roman" panose="02020603050405020304" pitchFamily="18" charset="0"/>
              </a:rPr>
              <a:t>(</a:t>
            </a:r>
            <a:r>
              <a:rPr lang="en-US" sz="1200" dirty="0" err="1">
                <a:effectLst/>
                <a:latin typeface="Calibri" panose="020F0502020204030204" pitchFamily="34" charset="0"/>
                <a:ea typeface="Times New Roman" panose="02020603050405020304" pitchFamily="18" charset="0"/>
              </a:rPr>
              <a:t>i</a:t>
            </a:r>
            <a:r>
              <a:rPr lang="en-US" sz="1200" dirty="0">
                <a:effectLst/>
                <a:latin typeface="Calibri" panose="020F0502020204030204" pitchFamily="34" charset="0"/>
                <a:ea typeface="Times New Roman" panose="02020603050405020304" pitchFamily="18" charset="0"/>
              </a:rPr>
              <a:t>)      Explain how the information about the sharp point touching the skin reaches the man’s brain. </a:t>
            </a:r>
          </a:p>
          <a:p>
            <a:pPr>
              <a:lnSpc>
                <a:spcPct val="150000"/>
              </a:lnSpc>
            </a:pPr>
            <a:r>
              <a:rPr lang="en-US" sz="1200" dirty="0">
                <a:effectLst/>
                <a:latin typeface="Calibri" panose="020F0502020204030204" pitchFamily="34" charset="0"/>
                <a:ea typeface="Times New Roman" panose="02020603050405020304" pitchFamily="18" charset="0"/>
              </a:rPr>
              <a:t>…………………………………………………………………………………………………………………………………………………..</a:t>
            </a:r>
          </a:p>
          <a:p>
            <a:pPr>
              <a:lnSpc>
                <a:spcPct val="150000"/>
              </a:lnSpc>
            </a:pPr>
            <a:r>
              <a:rPr lang="en-US" sz="1200" dirty="0">
                <a:effectLst/>
                <a:latin typeface="Calibri" panose="020F0502020204030204" pitchFamily="34" charset="0"/>
                <a:ea typeface="Times New Roman" panose="02020603050405020304" pitchFamily="18" charset="0"/>
              </a:rPr>
              <a:t>………………………………………………………………………………………………………………………………………………….. </a:t>
            </a:r>
            <a:endParaRPr lang="en-GB" sz="1200" dirty="0"/>
          </a:p>
          <a:p>
            <a:pPr>
              <a:lnSpc>
                <a:spcPct val="150000"/>
              </a:lnSpc>
            </a:pPr>
            <a:r>
              <a:rPr lang="en-US" sz="1200" dirty="0">
                <a:effectLst/>
                <a:latin typeface="Calibri" panose="020F0502020204030204" pitchFamily="34" charset="0"/>
                <a:ea typeface="Times New Roman" panose="02020603050405020304" pitchFamily="18" charset="0"/>
              </a:rPr>
              <a:t>………………………………………………………………………………………………………………………………………………….. </a:t>
            </a:r>
            <a:endParaRPr lang="en-GB" sz="1200" dirty="0"/>
          </a:p>
          <a:p>
            <a:pPr>
              <a:lnSpc>
                <a:spcPct val="150000"/>
              </a:lnSpc>
            </a:pPr>
            <a:r>
              <a:rPr lang="en-US" sz="1200" dirty="0">
                <a:effectLst/>
                <a:latin typeface="Calibri" panose="020F0502020204030204" pitchFamily="34" charset="0"/>
                <a:ea typeface="Times New Roman" panose="02020603050405020304" pitchFamily="18" charset="0"/>
              </a:rPr>
              <a:t>………………………………………………………………………………………………………………………………………………….. </a:t>
            </a:r>
            <a:endParaRPr lang="en-GB" sz="1200" dirty="0"/>
          </a:p>
          <a:p>
            <a:pPr>
              <a:lnSpc>
                <a:spcPct val="150000"/>
              </a:lnSpc>
            </a:pPr>
            <a:r>
              <a:rPr lang="en-US" sz="1200" dirty="0">
                <a:effectLst/>
                <a:latin typeface="Calibri" panose="020F0502020204030204" pitchFamily="34" charset="0"/>
                <a:ea typeface="Times New Roman" panose="02020603050405020304" pitchFamily="18" charset="0"/>
              </a:rPr>
              <a:t>………………………………………………………………………………………………………………………………………………….. </a:t>
            </a:r>
            <a:endParaRPr lang="en-GB" sz="1200" dirty="0"/>
          </a:p>
          <a:p>
            <a:pPr>
              <a:lnSpc>
                <a:spcPct val="150000"/>
              </a:lnSpc>
            </a:pPr>
            <a:r>
              <a:rPr lang="en-US" sz="1200" dirty="0">
                <a:effectLst/>
                <a:latin typeface="Calibri" panose="020F0502020204030204" pitchFamily="34" charset="0"/>
                <a:ea typeface="Times New Roman" panose="02020603050405020304" pitchFamily="18" charset="0"/>
              </a:rPr>
              <a:t>………………………………………………………………………………………………………………………………………………….. </a:t>
            </a:r>
            <a:endParaRPr lang="en-GB" sz="1200" dirty="0"/>
          </a:p>
          <a:p>
            <a:pPr>
              <a:lnSpc>
                <a:spcPct val="150000"/>
              </a:lnSpc>
            </a:pPr>
            <a:r>
              <a:rPr lang="en-US" sz="1200" dirty="0">
                <a:effectLst/>
                <a:latin typeface="Calibri" panose="020F0502020204030204" pitchFamily="34" charset="0"/>
                <a:ea typeface="Times New Roman" panose="02020603050405020304" pitchFamily="18" charset="0"/>
              </a:rPr>
              <a:t>………………………………………………………………………………………………………………………………………………….. </a:t>
            </a:r>
          </a:p>
          <a:p>
            <a:pPr>
              <a:lnSpc>
                <a:spcPct val="150000"/>
              </a:lnSpc>
            </a:pPr>
            <a:r>
              <a:rPr lang="en-US" sz="1200" dirty="0">
                <a:latin typeface="Calibri" panose="020F0502020204030204" pitchFamily="34" charset="0"/>
              </a:rPr>
              <a:t>                                                                                                                                                                (6)</a:t>
            </a:r>
            <a:endParaRPr lang="en-GB" sz="1200" dirty="0"/>
          </a:p>
          <a:p>
            <a:pPr>
              <a:lnSpc>
                <a:spcPct val="150000"/>
              </a:lnSpc>
            </a:pPr>
            <a:r>
              <a:rPr lang="en-US" sz="1200" dirty="0">
                <a:effectLst/>
                <a:latin typeface="Calibri" panose="020F0502020204030204" pitchFamily="34" charset="0"/>
                <a:ea typeface="Times New Roman" panose="02020603050405020304" pitchFamily="18" charset="0"/>
              </a:rPr>
              <a:t> </a:t>
            </a:r>
            <a:endParaRPr lang="en-GB" sz="1200" dirty="0"/>
          </a:p>
        </p:txBody>
      </p:sp>
      <p:sp>
        <p:nvSpPr>
          <p:cNvPr id="5" name="Slide Number Placeholder 4">
            <a:extLst>
              <a:ext uri="{FF2B5EF4-FFF2-40B4-BE49-F238E27FC236}">
                <a16:creationId xmlns:a16="http://schemas.microsoft.com/office/drawing/2014/main" id="{890C1F53-FA22-FEAE-18C0-442ECE15279E}"/>
              </a:ext>
            </a:extLst>
          </p:cNvPr>
          <p:cNvSpPr>
            <a:spLocks noGrp="1"/>
          </p:cNvSpPr>
          <p:nvPr>
            <p:ph type="sldNum" sz="quarter" idx="12"/>
          </p:nvPr>
        </p:nvSpPr>
        <p:spPr/>
        <p:txBody>
          <a:bodyPr/>
          <a:lstStyle/>
          <a:p>
            <a:fld id="{A49C798E-A141-4728-B2C1-C020555BD9EF}" type="slidenum">
              <a:rPr lang="en-GB" smtClean="0"/>
              <a:t>20</a:t>
            </a:fld>
            <a:endParaRPr lang="en-GB"/>
          </a:p>
        </p:txBody>
      </p:sp>
    </p:spTree>
    <p:extLst>
      <p:ext uri="{BB962C8B-B14F-4D97-AF65-F5344CB8AC3E}">
        <p14:creationId xmlns:p14="http://schemas.microsoft.com/office/powerpoint/2010/main" val="4031148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7AC920-787C-A542-7252-48FF22F81082}"/>
              </a:ext>
            </a:extLst>
          </p:cNvPr>
          <p:cNvSpPr/>
          <p:nvPr/>
        </p:nvSpPr>
        <p:spPr>
          <a:xfrm>
            <a:off x="284356" y="203742"/>
            <a:ext cx="6289287" cy="8736516"/>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198CA21-102D-3216-0D58-C9B48ED47E55}"/>
              </a:ext>
            </a:extLst>
          </p:cNvPr>
          <p:cNvSpPr txBox="1"/>
          <p:nvPr/>
        </p:nvSpPr>
        <p:spPr>
          <a:xfrm>
            <a:off x="469882" y="440035"/>
            <a:ext cx="6088566" cy="3361882"/>
          </a:xfrm>
          <a:prstGeom prst="rect">
            <a:avLst/>
          </a:prstGeom>
          <a:noFill/>
        </p:spPr>
        <p:txBody>
          <a:bodyPr wrap="square" rtlCol="0">
            <a:spAutoFit/>
          </a:bodyPr>
          <a:lstStyle/>
          <a:p>
            <a:pPr>
              <a:lnSpc>
                <a:spcPct val="150000"/>
              </a:lnSpc>
              <a:spcBef>
                <a:spcPts val="1200"/>
              </a:spcBef>
              <a:spcAft>
                <a:spcPts val="1000"/>
              </a:spcAft>
            </a:pPr>
            <a:r>
              <a:rPr lang="en-US" sz="1200" dirty="0">
                <a:effectLst/>
                <a:latin typeface="Calibri" panose="020F0502020204030204" pitchFamily="34" charset="0"/>
                <a:ea typeface="Times New Roman" panose="02020603050405020304" pitchFamily="18" charset="0"/>
                <a:cs typeface="Calibri" panose="020F0502020204030204" pitchFamily="34" charset="0"/>
              </a:rPr>
              <a:t>(ii)     The doctors found that the man could feel the sharp point when the point touched his arms but not when the point touched his legs.</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pPr>
            <a:r>
              <a:rPr lang="en-US" sz="1200" dirty="0">
                <a:effectLst/>
                <a:latin typeface="Calibri" panose="020F0502020204030204" pitchFamily="34" charset="0"/>
                <a:ea typeface="Times New Roman" panose="02020603050405020304" pitchFamily="18" charset="0"/>
                <a:cs typeface="Calibri" panose="020F0502020204030204" pitchFamily="34" charset="0"/>
              </a:rPr>
              <a:t>Suggest what this information could tell the doctors about the damage to the man’s spinal cord. Explain your answer.</a:t>
            </a: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200" dirty="0">
                <a:effectLst/>
                <a:latin typeface="Calibri" panose="020F0502020204030204" pitchFamily="34" charset="0"/>
                <a:ea typeface="Times New Roman" panose="02020603050405020304" pitchFamily="18" charset="0"/>
                <a:cs typeface="Calibri" panose="020F0502020204030204" pitchFamily="34" charset="0"/>
              </a:rPr>
              <a:t>......................................................................................................................................................</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pPr>
            <a:r>
              <a:rPr lang="en-US" sz="1200" dirty="0">
                <a:effectLst/>
                <a:latin typeface="Calibri" panose="020F0502020204030204" pitchFamily="34" charset="0"/>
                <a:ea typeface="Times New Roman" panose="02020603050405020304" pitchFamily="18" charset="0"/>
                <a:cs typeface="Calibri" panose="020F0502020204030204" pitchFamily="34" charset="0"/>
              </a:rPr>
              <a:t>..............................................................................................................,…………………………………….</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pPr>
            <a:r>
              <a:rPr lang="en-US" sz="1200" dirty="0">
                <a:effectLst/>
                <a:latin typeface="Calibri" panose="020F0502020204030204" pitchFamily="34" charset="0"/>
                <a:ea typeface="Times New Roman" panose="02020603050405020304" pitchFamily="18" charset="0"/>
                <a:cs typeface="Calibri" panose="020F0502020204030204" pitchFamily="34" charset="0"/>
              </a:rPr>
              <a:t>.......................................................................................................................................................</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pPr>
            <a:r>
              <a:rPr lang="en-US" sz="1200" dirty="0">
                <a:effectLst/>
                <a:latin typeface="Calibri" panose="020F0502020204030204" pitchFamily="34" charset="0"/>
                <a:ea typeface="Times New Roman" panose="02020603050405020304" pitchFamily="18" charset="0"/>
                <a:cs typeface="Calibri" panose="020F0502020204030204" pitchFamily="34" charset="0"/>
              </a:rPr>
              <a:t>.......................................................................................................................................................</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gn="r">
              <a:lnSpc>
                <a:spcPct val="150000"/>
              </a:lnSpc>
              <a:spcAft>
                <a:spcPts val="100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(2)</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Bef>
                <a:spcPts val="1200"/>
              </a:spcBef>
              <a:spcAft>
                <a:spcPts val="1000"/>
              </a:spcAft>
            </a:pP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9E5AD06D-08EC-FAF3-2B95-6DC91BBF3DA6}"/>
              </a:ext>
            </a:extLst>
          </p:cNvPr>
          <p:cNvSpPr>
            <a:spLocks noGrp="1"/>
          </p:cNvSpPr>
          <p:nvPr>
            <p:ph type="sldNum" sz="quarter" idx="12"/>
          </p:nvPr>
        </p:nvSpPr>
        <p:spPr/>
        <p:txBody>
          <a:bodyPr/>
          <a:lstStyle/>
          <a:p>
            <a:fld id="{A49C798E-A141-4728-B2C1-C020555BD9EF}" type="slidenum">
              <a:rPr lang="en-GB" smtClean="0"/>
              <a:t>21</a:t>
            </a:fld>
            <a:endParaRPr lang="en-GB"/>
          </a:p>
        </p:txBody>
      </p:sp>
    </p:spTree>
    <p:extLst>
      <p:ext uri="{BB962C8B-B14F-4D97-AF65-F5344CB8AC3E}">
        <p14:creationId xmlns:p14="http://schemas.microsoft.com/office/powerpoint/2010/main" val="11762862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u="sng" dirty="0"/>
              <a:t>Subtopic 2: 4.5.2.3 Biology only: The eye </a:t>
            </a:r>
          </a:p>
        </p:txBody>
      </p:sp>
      <p:sp>
        <p:nvSpPr>
          <p:cNvPr id="6" name="TextBox 5">
            <a:extLst>
              <a:ext uri="{FF2B5EF4-FFF2-40B4-BE49-F238E27FC236}">
                <a16:creationId xmlns:a16="http://schemas.microsoft.com/office/drawing/2014/main" id="{955EFB52-62F8-A86A-FF61-59167841070A}"/>
              </a:ext>
            </a:extLst>
          </p:cNvPr>
          <p:cNvSpPr txBox="1"/>
          <p:nvPr/>
        </p:nvSpPr>
        <p:spPr>
          <a:xfrm>
            <a:off x="273050" y="839232"/>
            <a:ext cx="6311900" cy="646331"/>
          </a:xfrm>
          <a:prstGeom prst="rect">
            <a:avLst/>
          </a:prstGeom>
          <a:noFill/>
          <a:ln w="12700">
            <a:solidFill>
              <a:schemeClr val="tx1"/>
            </a:solidFill>
            <a:prstDash val="dash"/>
          </a:ln>
        </p:spPr>
        <p:txBody>
          <a:bodyPr wrap="square" rtlCol="0">
            <a:spAutoFit/>
          </a:bodyPr>
          <a:lstStyle/>
          <a:p>
            <a:r>
              <a:rPr lang="en-GB" sz="1200" b="1" dirty="0"/>
              <a:t>Learning Objective</a:t>
            </a:r>
          </a:p>
          <a:p>
            <a:pPr marL="171450" indent="-171450">
              <a:buFont typeface="Arial" panose="020B0604020202020204" pitchFamily="34" charset="0"/>
              <a:buChar char="•"/>
            </a:pPr>
            <a:r>
              <a:rPr lang="en-GB" sz="1200" b="1" dirty="0"/>
              <a:t> </a:t>
            </a:r>
            <a:r>
              <a:rPr lang="en-GB" sz="1200" dirty="0"/>
              <a:t>We are learning to explain how the structure of the parts of the eye are relate to their function.</a:t>
            </a:r>
          </a:p>
          <a:p>
            <a:pPr marL="171450" indent="-171450">
              <a:buFont typeface="Arial" panose="020B0604020202020204" pitchFamily="34" charset="0"/>
              <a:buChar char="•"/>
            </a:pPr>
            <a:r>
              <a:rPr lang="en-GB" sz="1200" dirty="0"/>
              <a:t>We are learning about how defects to the eye are corrected so vision is improved.</a:t>
            </a:r>
          </a:p>
        </p:txBody>
      </p:sp>
      <p:sp>
        <p:nvSpPr>
          <p:cNvPr id="3" name="TextBox 2">
            <a:extLst>
              <a:ext uri="{FF2B5EF4-FFF2-40B4-BE49-F238E27FC236}">
                <a16:creationId xmlns:a16="http://schemas.microsoft.com/office/drawing/2014/main" id="{A5946FD8-530D-6079-402A-1A540B4294FD}"/>
              </a:ext>
            </a:extLst>
          </p:cNvPr>
          <p:cNvSpPr txBox="1"/>
          <p:nvPr/>
        </p:nvSpPr>
        <p:spPr>
          <a:xfrm>
            <a:off x="273050" y="1625263"/>
            <a:ext cx="6311900" cy="1015663"/>
          </a:xfrm>
          <a:prstGeom prst="rect">
            <a:avLst/>
          </a:prstGeom>
          <a:noFill/>
          <a:ln>
            <a:solidFill>
              <a:schemeClr val="tx1"/>
            </a:solidFill>
            <a:prstDash val="lgDash"/>
          </a:ln>
        </p:spPr>
        <p:txBody>
          <a:bodyPr wrap="square" rtlCol="0">
            <a:spAutoFit/>
          </a:bodyPr>
          <a:lstStyle/>
          <a:p>
            <a:r>
              <a:rPr lang="en-US" sz="1200" b="1" dirty="0"/>
              <a:t>Why are we learning about this?</a:t>
            </a:r>
          </a:p>
          <a:p>
            <a:r>
              <a:rPr lang="en-US" sz="1200" dirty="0">
                <a:latin typeface="+mj-lt"/>
              </a:rPr>
              <a:t>The eye is a sense organ that almost all highly developed animals have. It provides a good example of how evolution has enabled organisms to respond to changes in the environment. </a:t>
            </a:r>
          </a:p>
          <a:p>
            <a:endParaRPr lang="en-US" sz="1200" dirty="0">
              <a:latin typeface="+mj-lt"/>
            </a:endParaRPr>
          </a:p>
          <a:p>
            <a:endParaRPr lang="en-US" sz="1200" dirty="0">
              <a:latin typeface="+mj-lt"/>
            </a:endParaRPr>
          </a:p>
        </p:txBody>
      </p:sp>
      <p:sp>
        <p:nvSpPr>
          <p:cNvPr id="7" name="Slide Number Placeholder 6">
            <a:extLst>
              <a:ext uri="{FF2B5EF4-FFF2-40B4-BE49-F238E27FC236}">
                <a16:creationId xmlns:a16="http://schemas.microsoft.com/office/drawing/2014/main" id="{A026ED18-0335-EED7-0F1A-DC928F26BA08}"/>
              </a:ext>
            </a:extLst>
          </p:cNvPr>
          <p:cNvSpPr>
            <a:spLocks noGrp="1"/>
          </p:cNvSpPr>
          <p:nvPr>
            <p:ph type="sldNum" sz="quarter" idx="12"/>
          </p:nvPr>
        </p:nvSpPr>
        <p:spPr/>
        <p:txBody>
          <a:bodyPr/>
          <a:lstStyle/>
          <a:p>
            <a:fld id="{A49C798E-A141-4728-B2C1-C020555BD9EF}" type="slidenum">
              <a:rPr lang="en-GB" smtClean="0"/>
              <a:t>22</a:t>
            </a:fld>
            <a:endParaRPr lang="en-GB"/>
          </a:p>
        </p:txBody>
      </p:sp>
    </p:spTree>
    <p:extLst>
      <p:ext uri="{BB962C8B-B14F-4D97-AF65-F5344CB8AC3E}">
        <p14:creationId xmlns:p14="http://schemas.microsoft.com/office/powerpoint/2010/main" val="28360764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62864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extLst>
              <p:ext uri="{D42A27DB-BD31-4B8C-83A1-F6EECF244321}">
                <p14:modId xmlns:p14="http://schemas.microsoft.com/office/powerpoint/2010/main" val="2701380622"/>
              </p:ext>
            </p:extLst>
          </p:nvPr>
        </p:nvGraphicFramePr>
        <p:xfrm>
          <a:off x="348915" y="324854"/>
          <a:ext cx="6160170" cy="8306190"/>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306190">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GB" sz="1200" u="sng" dirty="0">
                          <a:solidFill>
                            <a:schemeClr val="tx1"/>
                          </a:solidFill>
                        </a:rPr>
                        <a:t>The Parts of the Eye</a:t>
                      </a:r>
                      <a:endParaRPr lang="en-GB" sz="1200" b="0" dirty="0">
                        <a:solidFill>
                          <a:schemeClr val="tx1"/>
                        </a:solidFill>
                      </a:endParaRPr>
                    </a:p>
                    <a:p>
                      <a:pPr>
                        <a:lnSpc>
                          <a:spcPct val="150000"/>
                        </a:lnSpc>
                      </a:pPr>
                      <a:r>
                        <a:rPr lang="en-GB" sz="1200" b="0" dirty="0">
                          <a:solidFill>
                            <a:schemeClr val="tx1"/>
                          </a:solidFill>
                        </a:rPr>
                        <a:t>The eye has a complex structure. If one of the parts doesn’t work effectively, it can drastically affect our vision. The parts of the eye are as follows:</a:t>
                      </a:r>
                    </a:p>
                    <a:p>
                      <a:pPr>
                        <a:lnSpc>
                          <a:spcPct val="150000"/>
                        </a:lnSpc>
                      </a:pPr>
                      <a:endParaRPr lang="en-GB" sz="1200" b="0" dirty="0">
                        <a:solidFill>
                          <a:schemeClr val="tx1"/>
                        </a:solidFill>
                      </a:endParaRPr>
                    </a:p>
                    <a:p>
                      <a:pPr>
                        <a:lnSpc>
                          <a:spcPct val="150000"/>
                        </a:lnSpc>
                      </a:pPr>
                      <a:r>
                        <a:rPr lang="en-GB" sz="1200" b="1" dirty="0">
                          <a:solidFill>
                            <a:schemeClr val="tx1"/>
                          </a:solidFill>
                        </a:rPr>
                        <a:t>Retina: </a:t>
                      </a:r>
                      <a:r>
                        <a:rPr lang="en-GB" sz="1200" b="0" dirty="0">
                          <a:solidFill>
                            <a:schemeClr val="tx1"/>
                          </a:solidFill>
                        </a:rPr>
                        <a:t>The retina is the innermost layer of the eye's posterior wall. Specialised cells in the retina, called photoreceptors (rods and cones), capture light and initiate the visual process.</a:t>
                      </a:r>
                    </a:p>
                    <a:p>
                      <a:pPr>
                        <a:lnSpc>
                          <a:spcPct val="150000"/>
                        </a:lnSpc>
                      </a:pPr>
                      <a:r>
                        <a:rPr lang="en-GB" sz="1200" b="1" dirty="0">
                          <a:solidFill>
                            <a:schemeClr val="tx1"/>
                          </a:solidFill>
                        </a:rPr>
                        <a:t>Optic Nerve: </a:t>
                      </a:r>
                      <a:r>
                        <a:rPr lang="en-GB" sz="1200" b="0" dirty="0">
                          <a:solidFill>
                            <a:schemeClr val="tx1"/>
                          </a:solidFill>
                        </a:rPr>
                        <a:t>The optic nerve is a bundle of neurones that carries messages generated by the retina to the brain. The brain’s visual centres process and interpret the messages. </a:t>
                      </a:r>
                      <a:r>
                        <a:rPr lang="en-GB" sz="1200" b="1" dirty="0">
                          <a:solidFill>
                            <a:schemeClr val="tx1"/>
                          </a:solidFill>
                        </a:rPr>
                        <a:t>Pupil: </a:t>
                      </a:r>
                      <a:r>
                        <a:rPr lang="en-GB" sz="1200" b="0" dirty="0">
                          <a:solidFill>
                            <a:schemeClr val="tx1"/>
                          </a:solidFill>
                        </a:rPr>
                        <a:t>The pupil is the black, central opening in the iris. </a:t>
                      </a:r>
                    </a:p>
                    <a:p>
                      <a:pPr>
                        <a:lnSpc>
                          <a:spcPct val="150000"/>
                        </a:lnSpc>
                      </a:pPr>
                      <a:r>
                        <a:rPr lang="en-GB" sz="1200" b="1" dirty="0">
                          <a:solidFill>
                            <a:schemeClr val="tx1"/>
                          </a:solidFill>
                        </a:rPr>
                        <a:t>Iris: </a:t>
                      </a:r>
                      <a:r>
                        <a:rPr lang="en-GB" sz="1200" b="0" dirty="0">
                          <a:solidFill>
                            <a:schemeClr val="tx1"/>
                          </a:solidFill>
                        </a:rPr>
                        <a:t>The iris is a coloured, muscular structure surrounding the pupil. Its primary function is to regulate the size of the pupil. It achieves this by controlling the contraction and relaxation of its circular and radial muscles, adjusting the pupil's size to optimise the amount of light reaching the retina.</a:t>
                      </a:r>
                    </a:p>
                    <a:p>
                      <a:pPr>
                        <a:lnSpc>
                          <a:spcPct val="150000"/>
                        </a:lnSpc>
                      </a:pPr>
                      <a:r>
                        <a:rPr lang="en-GB" sz="1200" b="1" dirty="0">
                          <a:solidFill>
                            <a:schemeClr val="tx1"/>
                          </a:solidFill>
                        </a:rPr>
                        <a:t>Cornea: </a:t>
                      </a:r>
                      <a:r>
                        <a:rPr lang="en-GB" sz="1200" b="0" dirty="0">
                          <a:solidFill>
                            <a:schemeClr val="tx1"/>
                          </a:solidFill>
                        </a:rPr>
                        <a:t>The cornea is the clear, front part of the eye's outer layer. Its primary function is to refract or bend incoming light and focus it onto the retina. </a:t>
                      </a:r>
                    </a:p>
                    <a:p>
                      <a:pPr>
                        <a:lnSpc>
                          <a:spcPct val="150000"/>
                        </a:lnSpc>
                      </a:pPr>
                      <a:r>
                        <a:rPr lang="en-GB" sz="1200" b="1" dirty="0">
                          <a:solidFill>
                            <a:schemeClr val="tx1"/>
                          </a:solidFill>
                        </a:rPr>
                        <a:t>Lens: </a:t>
                      </a:r>
                      <a:r>
                        <a:rPr lang="en-GB" sz="1200" b="0" dirty="0">
                          <a:solidFill>
                            <a:schemeClr val="tx1"/>
                          </a:solidFill>
                        </a:rPr>
                        <a:t>The lens is a transparent, flexible structure situated behind the pupil and iris. Its primary function is to further focus the incoming light onto the retina. It accomplishes this by changing its shape, a process called accommodation, which allows us to focus on objects at varying distances.</a:t>
                      </a:r>
                    </a:p>
                    <a:p>
                      <a:pPr>
                        <a:lnSpc>
                          <a:spcPct val="150000"/>
                        </a:lnSpc>
                      </a:pPr>
                      <a:r>
                        <a:rPr lang="en-GB" sz="1200" b="1" dirty="0">
                          <a:solidFill>
                            <a:schemeClr val="tx1"/>
                          </a:solidFill>
                        </a:rPr>
                        <a:t>Ciliary Muscles and Suspensory Ligaments: </a:t>
                      </a:r>
                      <a:r>
                        <a:rPr lang="en-GB" sz="1200" b="0" dirty="0">
                          <a:solidFill>
                            <a:schemeClr val="tx1"/>
                          </a:solidFill>
                        </a:rPr>
                        <a:t>These structures work together to control the shape of the lens. The ciliary muscle contracts or relaxes to change the lens's shape, while the suspensory ligament holds the lens in place and adjusts its tension, allowing for precise focusing on objects at different distances.</a:t>
                      </a:r>
                    </a:p>
                    <a:p>
                      <a:pPr>
                        <a:lnSpc>
                          <a:spcPct val="150000"/>
                        </a:lnSpc>
                      </a:pPr>
                      <a:r>
                        <a:rPr lang="en-GB" sz="1200" b="1" dirty="0">
                          <a:solidFill>
                            <a:schemeClr val="tx1"/>
                          </a:solidFill>
                        </a:rPr>
                        <a:t>Sclera: </a:t>
                      </a:r>
                      <a:r>
                        <a:rPr lang="en-GB" sz="1200" b="0" dirty="0">
                          <a:solidFill>
                            <a:schemeClr val="tx1"/>
                          </a:solidFill>
                        </a:rPr>
                        <a:t>The sclera is the tough, white outer layer of the eye. Its primary function is to provide structural support and protection for the internal components of the eye. It also helps maintain the eye's shape and integrity.</a:t>
                      </a:r>
                    </a:p>
                    <a:p>
                      <a:pPr>
                        <a:lnSpc>
                          <a:spcPct val="150000"/>
                        </a:lnSpc>
                      </a:pPr>
                      <a:r>
                        <a:rPr lang="en-GB" sz="1200" b="0" dirty="0">
                          <a:solidFill>
                            <a:schemeClr val="tx1"/>
                          </a:solidFill>
                        </a:rPr>
                        <a:t>Each part of the eye plays a crucial role in the complex process of vision, from capturing and focusing light to transmitting visual information to the brain for perception.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sp>
        <p:nvSpPr>
          <p:cNvPr id="3" name="Slide Number Placeholder 2">
            <a:extLst>
              <a:ext uri="{FF2B5EF4-FFF2-40B4-BE49-F238E27FC236}">
                <a16:creationId xmlns:a16="http://schemas.microsoft.com/office/drawing/2014/main" id="{D8B6CBAE-5959-3180-59BD-C982851B140A}"/>
              </a:ext>
            </a:extLst>
          </p:cNvPr>
          <p:cNvSpPr>
            <a:spLocks noGrp="1"/>
          </p:cNvSpPr>
          <p:nvPr>
            <p:ph type="sldNum" sz="quarter" idx="12"/>
          </p:nvPr>
        </p:nvSpPr>
        <p:spPr/>
        <p:txBody>
          <a:bodyPr/>
          <a:lstStyle/>
          <a:p>
            <a:fld id="{A49C798E-A141-4728-B2C1-C020555BD9EF}" type="slidenum">
              <a:rPr lang="en-GB" smtClean="0"/>
              <a:t>23</a:t>
            </a:fld>
            <a:endParaRPr lang="en-GB"/>
          </a:p>
        </p:txBody>
      </p:sp>
    </p:spTree>
    <p:extLst>
      <p:ext uri="{BB962C8B-B14F-4D97-AF65-F5344CB8AC3E}">
        <p14:creationId xmlns:p14="http://schemas.microsoft.com/office/powerpoint/2010/main" val="35656735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9C244124-D646-3AA1-950C-D8EA5CFD1DD5}"/>
              </a:ext>
            </a:extLst>
          </p:cNvPr>
          <p:cNvCxnSpPr>
            <a:cxnSpLocks/>
          </p:cNvCxnSpPr>
          <p:nvPr/>
        </p:nvCxnSpPr>
        <p:spPr>
          <a:xfrm flipV="1">
            <a:off x="2923258" y="3199983"/>
            <a:ext cx="1016000" cy="19423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B57ED0D-6D9D-FD85-984E-6E77C106D421}"/>
              </a:ext>
            </a:extLst>
          </p:cNvPr>
          <p:cNvCxnSpPr>
            <a:cxnSpLocks/>
          </p:cNvCxnSpPr>
          <p:nvPr/>
        </p:nvCxnSpPr>
        <p:spPr>
          <a:xfrm flipH="1" flipV="1">
            <a:off x="2923258" y="3199983"/>
            <a:ext cx="1016000" cy="19423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15ACB93D-D1F5-AD70-DCA1-47A05BE1FEAE}"/>
              </a:ext>
            </a:extLst>
          </p:cNvPr>
          <p:cNvSpPr/>
          <p:nvPr/>
        </p:nvSpPr>
        <p:spPr>
          <a:xfrm>
            <a:off x="312234" y="312234"/>
            <a:ext cx="6233532" cy="8552986"/>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Rounded Corners 1">
            <a:extLst>
              <a:ext uri="{FF2B5EF4-FFF2-40B4-BE49-F238E27FC236}">
                <a16:creationId xmlns:a16="http://schemas.microsoft.com/office/drawing/2014/main" id="{E8B8E832-26A3-1AD6-F167-6045F89ACD44}"/>
              </a:ext>
            </a:extLst>
          </p:cNvPr>
          <p:cNvSpPr/>
          <p:nvPr/>
        </p:nvSpPr>
        <p:spPr>
          <a:xfrm>
            <a:off x="3136604" y="3615070"/>
            <a:ext cx="597537" cy="1116419"/>
          </a:xfrm>
          <a:prstGeom prst="roundRect">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ACF0B5AA-F2E4-A1DD-D98D-4428DC7EC814}"/>
              </a:ext>
            </a:extLst>
          </p:cNvPr>
          <p:cNvSpPr txBox="1"/>
          <p:nvPr/>
        </p:nvSpPr>
        <p:spPr>
          <a:xfrm rot="16200000">
            <a:off x="2429383" y="3878771"/>
            <a:ext cx="2275680" cy="597536"/>
          </a:xfrm>
          <a:prstGeom prst="rect">
            <a:avLst/>
          </a:prstGeom>
          <a:noFill/>
        </p:spPr>
        <p:txBody>
          <a:bodyPr wrap="square">
            <a:spAutoFit/>
          </a:bodyPr>
          <a:lstStyle/>
          <a:p>
            <a:pPr algn="ctr"/>
            <a:r>
              <a:rPr lang="en-GB" sz="1400" b="1" u="sng" dirty="0"/>
              <a:t>The Eye</a:t>
            </a:r>
          </a:p>
          <a:p>
            <a:pPr>
              <a:lnSpc>
                <a:spcPct val="150000"/>
              </a:lnSpc>
            </a:pPr>
            <a:endParaRPr lang="en-GB" sz="1400" b="1" u="sng" dirty="0"/>
          </a:p>
        </p:txBody>
      </p:sp>
      <p:sp>
        <p:nvSpPr>
          <p:cNvPr id="25" name="TextBox 24">
            <a:extLst>
              <a:ext uri="{FF2B5EF4-FFF2-40B4-BE49-F238E27FC236}">
                <a16:creationId xmlns:a16="http://schemas.microsoft.com/office/drawing/2014/main" id="{A7D700B2-F08E-1425-8476-EAC7425AEA62}"/>
              </a:ext>
            </a:extLst>
          </p:cNvPr>
          <p:cNvSpPr txBox="1"/>
          <p:nvPr/>
        </p:nvSpPr>
        <p:spPr>
          <a:xfrm rot="16200000">
            <a:off x="1771447" y="4931048"/>
            <a:ext cx="1648555" cy="523220"/>
          </a:xfrm>
          <a:prstGeom prst="rect">
            <a:avLst/>
          </a:prstGeom>
          <a:noFill/>
        </p:spPr>
        <p:txBody>
          <a:bodyPr wrap="square">
            <a:spAutoFit/>
          </a:bodyPr>
          <a:lstStyle/>
          <a:p>
            <a:pPr algn="ctr"/>
            <a:r>
              <a:rPr lang="en-GB" sz="1400" b="1" dirty="0"/>
              <a:t>Structure and function</a:t>
            </a:r>
          </a:p>
        </p:txBody>
      </p:sp>
      <p:sp>
        <p:nvSpPr>
          <p:cNvPr id="26" name="TextBox 25">
            <a:extLst>
              <a:ext uri="{FF2B5EF4-FFF2-40B4-BE49-F238E27FC236}">
                <a16:creationId xmlns:a16="http://schemas.microsoft.com/office/drawing/2014/main" id="{E6A7D090-98D9-8999-390F-F61528A31F87}"/>
              </a:ext>
            </a:extLst>
          </p:cNvPr>
          <p:cNvSpPr txBox="1"/>
          <p:nvPr/>
        </p:nvSpPr>
        <p:spPr>
          <a:xfrm rot="16200000">
            <a:off x="1771446" y="2938373"/>
            <a:ext cx="1648554" cy="523220"/>
          </a:xfrm>
          <a:prstGeom prst="rect">
            <a:avLst/>
          </a:prstGeom>
          <a:noFill/>
        </p:spPr>
        <p:txBody>
          <a:bodyPr wrap="square">
            <a:spAutoFit/>
          </a:bodyPr>
          <a:lstStyle/>
          <a:p>
            <a:pPr algn="ctr"/>
            <a:r>
              <a:rPr lang="en-GB" sz="1400" b="1" dirty="0"/>
              <a:t>Controlling light intensity</a:t>
            </a:r>
          </a:p>
        </p:txBody>
      </p:sp>
      <p:sp>
        <p:nvSpPr>
          <p:cNvPr id="27" name="TextBox 26">
            <a:extLst>
              <a:ext uri="{FF2B5EF4-FFF2-40B4-BE49-F238E27FC236}">
                <a16:creationId xmlns:a16="http://schemas.microsoft.com/office/drawing/2014/main" id="{53C71D5B-8EA9-47AC-FB1E-5442F13529E8}"/>
              </a:ext>
            </a:extLst>
          </p:cNvPr>
          <p:cNvSpPr txBox="1"/>
          <p:nvPr/>
        </p:nvSpPr>
        <p:spPr>
          <a:xfrm rot="16200000">
            <a:off x="3385434" y="5038769"/>
            <a:ext cx="1519653" cy="307777"/>
          </a:xfrm>
          <a:prstGeom prst="rect">
            <a:avLst/>
          </a:prstGeom>
          <a:noFill/>
        </p:spPr>
        <p:txBody>
          <a:bodyPr wrap="square">
            <a:spAutoFit/>
          </a:bodyPr>
          <a:lstStyle/>
          <a:p>
            <a:pPr algn="ctr"/>
            <a:r>
              <a:rPr lang="en-GB" sz="1400" b="1" dirty="0"/>
              <a:t>Accommodation</a:t>
            </a:r>
          </a:p>
        </p:txBody>
      </p:sp>
      <p:sp>
        <p:nvSpPr>
          <p:cNvPr id="28" name="TextBox 27">
            <a:extLst>
              <a:ext uri="{FF2B5EF4-FFF2-40B4-BE49-F238E27FC236}">
                <a16:creationId xmlns:a16="http://schemas.microsoft.com/office/drawing/2014/main" id="{90542B44-F655-9F10-D406-2CA200EB6FA9}"/>
              </a:ext>
            </a:extLst>
          </p:cNvPr>
          <p:cNvSpPr txBox="1"/>
          <p:nvPr/>
        </p:nvSpPr>
        <p:spPr>
          <a:xfrm rot="16200000">
            <a:off x="3487614" y="2938372"/>
            <a:ext cx="1519654" cy="523220"/>
          </a:xfrm>
          <a:prstGeom prst="rect">
            <a:avLst/>
          </a:prstGeom>
          <a:noFill/>
        </p:spPr>
        <p:txBody>
          <a:bodyPr wrap="square">
            <a:spAutoFit/>
          </a:bodyPr>
          <a:lstStyle/>
          <a:p>
            <a:pPr algn="ctr"/>
            <a:r>
              <a:rPr lang="en-GB" sz="1400" b="1" dirty="0"/>
              <a:t>Treating eye defects</a:t>
            </a:r>
          </a:p>
        </p:txBody>
      </p:sp>
      <p:sp>
        <p:nvSpPr>
          <p:cNvPr id="3" name="Slide Number Placeholder 2">
            <a:extLst>
              <a:ext uri="{FF2B5EF4-FFF2-40B4-BE49-F238E27FC236}">
                <a16:creationId xmlns:a16="http://schemas.microsoft.com/office/drawing/2014/main" id="{75F17193-36F1-A4E0-A513-132C7AC02D84}"/>
              </a:ext>
            </a:extLst>
          </p:cNvPr>
          <p:cNvSpPr>
            <a:spLocks noGrp="1"/>
          </p:cNvSpPr>
          <p:nvPr>
            <p:ph type="sldNum" sz="quarter" idx="12"/>
          </p:nvPr>
        </p:nvSpPr>
        <p:spPr/>
        <p:txBody>
          <a:bodyPr/>
          <a:lstStyle/>
          <a:p>
            <a:fld id="{A49C798E-A141-4728-B2C1-C020555BD9EF}" type="slidenum">
              <a:rPr lang="en-GB" smtClean="0"/>
              <a:t>24</a:t>
            </a:fld>
            <a:endParaRPr lang="en-GB"/>
          </a:p>
        </p:txBody>
      </p:sp>
    </p:spTree>
    <p:extLst>
      <p:ext uri="{BB962C8B-B14F-4D97-AF65-F5344CB8AC3E}">
        <p14:creationId xmlns:p14="http://schemas.microsoft.com/office/powerpoint/2010/main" val="41933955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1B8772F-3FCA-66A7-A5C7-194A885C0F2A}"/>
              </a:ext>
            </a:extLst>
          </p:cNvPr>
          <p:cNvPicPr>
            <a:picLocks noChangeAspect="1"/>
          </p:cNvPicPr>
          <p:nvPr/>
        </p:nvPicPr>
        <p:blipFill>
          <a:blip r:embed="rId2"/>
          <a:stretch>
            <a:fillRect/>
          </a:stretch>
        </p:blipFill>
        <p:spPr>
          <a:xfrm>
            <a:off x="443040" y="1290550"/>
            <a:ext cx="5883150" cy="2767824"/>
          </a:xfrm>
          <a:prstGeom prst="rect">
            <a:avLst/>
          </a:prstGeom>
        </p:spPr>
      </p:pic>
      <p:sp>
        <p:nvSpPr>
          <p:cNvPr id="10" name="Rectangle 9">
            <a:extLst>
              <a:ext uri="{FF2B5EF4-FFF2-40B4-BE49-F238E27FC236}">
                <a16:creationId xmlns:a16="http://schemas.microsoft.com/office/drawing/2014/main" id="{15ACB93D-D1F5-AD70-DCA1-47A05BE1FEAE}"/>
              </a:ext>
            </a:extLst>
          </p:cNvPr>
          <p:cNvSpPr/>
          <p:nvPr/>
        </p:nvSpPr>
        <p:spPr>
          <a:xfrm>
            <a:off x="312234" y="312234"/>
            <a:ext cx="6233532" cy="8541834"/>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ACF0B5AA-F2E4-A1DD-D98D-4428DC7EC814}"/>
              </a:ext>
            </a:extLst>
          </p:cNvPr>
          <p:cNvSpPr txBox="1"/>
          <p:nvPr/>
        </p:nvSpPr>
        <p:spPr>
          <a:xfrm>
            <a:off x="398655" y="406349"/>
            <a:ext cx="5971920" cy="597536"/>
          </a:xfrm>
          <a:prstGeom prst="rect">
            <a:avLst/>
          </a:prstGeom>
          <a:noFill/>
        </p:spPr>
        <p:txBody>
          <a:bodyPr wrap="square">
            <a:spAutoFit/>
          </a:bodyPr>
          <a:lstStyle/>
          <a:p>
            <a:r>
              <a:rPr lang="en-GB" sz="1400" b="1" u="sng" dirty="0"/>
              <a:t>Rehearsal – structure of the eye</a:t>
            </a:r>
          </a:p>
          <a:p>
            <a:pPr>
              <a:lnSpc>
                <a:spcPct val="150000"/>
              </a:lnSpc>
            </a:pPr>
            <a:endParaRPr lang="en-GB" sz="1400" b="1" u="sng" dirty="0"/>
          </a:p>
        </p:txBody>
      </p:sp>
      <p:sp>
        <p:nvSpPr>
          <p:cNvPr id="13" name="TextBox 12">
            <a:extLst>
              <a:ext uri="{FF2B5EF4-FFF2-40B4-BE49-F238E27FC236}">
                <a16:creationId xmlns:a16="http://schemas.microsoft.com/office/drawing/2014/main" id="{9CC73C8F-23E4-8CA5-DA09-32C8197A267E}"/>
              </a:ext>
            </a:extLst>
          </p:cNvPr>
          <p:cNvSpPr txBox="1"/>
          <p:nvPr/>
        </p:nvSpPr>
        <p:spPr>
          <a:xfrm>
            <a:off x="4797188" y="2060812"/>
            <a:ext cx="1453487" cy="276999"/>
          </a:xfrm>
          <a:prstGeom prst="rect">
            <a:avLst/>
          </a:prstGeom>
          <a:solidFill>
            <a:schemeClr val="bg1"/>
          </a:solidFill>
        </p:spPr>
        <p:txBody>
          <a:bodyPr wrap="square" rtlCol="0">
            <a:spAutoFit/>
          </a:bodyPr>
          <a:lstStyle/>
          <a:p>
            <a:r>
              <a:rPr lang="en-GB" sz="1200" b="1" dirty="0"/>
              <a:t>D…………………………..</a:t>
            </a:r>
          </a:p>
        </p:txBody>
      </p:sp>
      <p:sp>
        <p:nvSpPr>
          <p:cNvPr id="14" name="TextBox 13">
            <a:extLst>
              <a:ext uri="{FF2B5EF4-FFF2-40B4-BE49-F238E27FC236}">
                <a16:creationId xmlns:a16="http://schemas.microsoft.com/office/drawing/2014/main" id="{3C9C932A-57B0-A6F6-87CC-C2B65600892F}"/>
              </a:ext>
            </a:extLst>
          </p:cNvPr>
          <p:cNvSpPr txBox="1"/>
          <p:nvPr/>
        </p:nvSpPr>
        <p:spPr>
          <a:xfrm>
            <a:off x="4797187" y="3065279"/>
            <a:ext cx="1617773" cy="276999"/>
          </a:xfrm>
          <a:prstGeom prst="rect">
            <a:avLst/>
          </a:prstGeom>
          <a:solidFill>
            <a:schemeClr val="bg1"/>
          </a:solidFill>
        </p:spPr>
        <p:txBody>
          <a:bodyPr wrap="square" rtlCol="0">
            <a:spAutoFit/>
          </a:bodyPr>
          <a:lstStyle/>
          <a:p>
            <a:r>
              <a:rPr lang="en-GB" sz="1200" b="1" dirty="0"/>
              <a:t>C…………………………..</a:t>
            </a:r>
          </a:p>
        </p:txBody>
      </p:sp>
      <p:sp>
        <p:nvSpPr>
          <p:cNvPr id="15" name="TextBox 14">
            <a:extLst>
              <a:ext uri="{FF2B5EF4-FFF2-40B4-BE49-F238E27FC236}">
                <a16:creationId xmlns:a16="http://schemas.microsoft.com/office/drawing/2014/main" id="{BE24C4DE-4F54-67A6-5EEF-2AF04E04B886}"/>
              </a:ext>
            </a:extLst>
          </p:cNvPr>
          <p:cNvSpPr txBox="1"/>
          <p:nvPr/>
        </p:nvSpPr>
        <p:spPr>
          <a:xfrm>
            <a:off x="607327" y="3122927"/>
            <a:ext cx="1569491" cy="276999"/>
          </a:xfrm>
          <a:prstGeom prst="rect">
            <a:avLst/>
          </a:prstGeom>
          <a:solidFill>
            <a:schemeClr val="bg1"/>
          </a:solidFill>
        </p:spPr>
        <p:txBody>
          <a:bodyPr wrap="square" rtlCol="0">
            <a:spAutoFit/>
          </a:bodyPr>
          <a:lstStyle/>
          <a:p>
            <a:pPr algn="r"/>
            <a:r>
              <a:rPr lang="en-GB" sz="1200" b="1" dirty="0"/>
              <a:t>B…………………………..</a:t>
            </a:r>
          </a:p>
        </p:txBody>
      </p:sp>
      <p:sp>
        <p:nvSpPr>
          <p:cNvPr id="16" name="TextBox 15">
            <a:extLst>
              <a:ext uri="{FF2B5EF4-FFF2-40B4-BE49-F238E27FC236}">
                <a16:creationId xmlns:a16="http://schemas.microsoft.com/office/drawing/2014/main" id="{EC7347AD-B788-D23B-8D72-8EDB93C5AEB9}"/>
              </a:ext>
            </a:extLst>
          </p:cNvPr>
          <p:cNvSpPr txBox="1"/>
          <p:nvPr/>
        </p:nvSpPr>
        <p:spPr>
          <a:xfrm>
            <a:off x="398655" y="2484951"/>
            <a:ext cx="1569491" cy="276999"/>
          </a:xfrm>
          <a:prstGeom prst="rect">
            <a:avLst/>
          </a:prstGeom>
          <a:solidFill>
            <a:schemeClr val="bg1"/>
          </a:solidFill>
        </p:spPr>
        <p:txBody>
          <a:bodyPr wrap="square" rtlCol="0">
            <a:spAutoFit/>
          </a:bodyPr>
          <a:lstStyle/>
          <a:p>
            <a:pPr algn="r"/>
            <a:r>
              <a:rPr lang="en-GB" sz="1200" b="1" dirty="0"/>
              <a:t>A…………………………..</a:t>
            </a:r>
          </a:p>
        </p:txBody>
      </p:sp>
      <p:sp>
        <p:nvSpPr>
          <p:cNvPr id="17" name="TextBox 16">
            <a:extLst>
              <a:ext uri="{FF2B5EF4-FFF2-40B4-BE49-F238E27FC236}">
                <a16:creationId xmlns:a16="http://schemas.microsoft.com/office/drawing/2014/main" id="{49DECE78-45BE-72D7-8B29-F91CE4C8FD3C}"/>
              </a:ext>
            </a:extLst>
          </p:cNvPr>
          <p:cNvSpPr txBox="1"/>
          <p:nvPr/>
        </p:nvSpPr>
        <p:spPr>
          <a:xfrm>
            <a:off x="4594746" y="1526946"/>
            <a:ext cx="1538425" cy="276999"/>
          </a:xfrm>
          <a:prstGeom prst="rect">
            <a:avLst/>
          </a:prstGeom>
          <a:solidFill>
            <a:schemeClr val="bg1"/>
          </a:solidFill>
        </p:spPr>
        <p:txBody>
          <a:bodyPr wrap="square" rtlCol="0">
            <a:spAutoFit/>
          </a:bodyPr>
          <a:lstStyle/>
          <a:p>
            <a:r>
              <a:rPr lang="en-GB" sz="1200" b="1" dirty="0"/>
              <a:t>E …………………………..</a:t>
            </a:r>
          </a:p>
        </p:txBody>
      </p:sp>
      <p:sp>
        <p:nvSpPr>
          <p:cNvPr id="18" name="TextBox 17">
            <a:extLst>
              <a:ext uri="{FF2B5EF4-FFF2-40B4-BE49-F238E27FC236}">
                <a16:creationId xmlns:a16="http://schemas.microsoft.com/office/drawing/2014/main" id="{82FCBBB3-7569-B732-8701-4E7691150A18}"/>
              </a:ext>
            </a:extLst>
          </p:cNvPr>
          <p:cNvSpPr txBox="1"/>
          <p:nvPr/>
        </p:nvSpPr>
        <p:spPr>
          <a:xfrm>
            <a:off x="1032680" y="1226362"/>
            <a:ext cx="1453487" cy="276999"/>
          </a:xfrm>
          <a:prstGeom prst="rect">
            <a:avLst/>
          </a:prstGeom>
          <a:solidFill>
            <a:schemeClr val="bg1"/>
          </a:solidFill>
        </p:spPr>
        <p:txBody>
          <a:bodyPr wrap="square" rtlCol="0">
            <a:spAutoFit/>
          </a:bodyPr>
          <a:lstStyle/>
          <a:p>
            <a:r>
              <a:rPr lang="en-GB" sz="1200" b="1" dirty="0"/>
              <a:t>F…………………………..</a:t>
            </a:r>
          </a:p>
        </p:txBody>
      </p:sp>
      <p:sp>
        <p:nvSpPr>
          <p:cNvPr id="19" name="TextBox 18">
            <a:extLst>
              <a:ext uri="{FF2B5EF4-FFF2-40B4-BE49-F238E27FC236}">
                <a16:creationId xmlns:a16="http://schemas.microsoft.com/office/drawing/2014/main" id="{A69B41A9-070D-5223-C083-0255A72709EB}"/>
              </a:ext>
            </a:extLst>
          </p:cNvPr>
          <p:cNvSpPr txBox="1"/>
          <p:nvPr/>
        </p:nvSpPr>
        <p:spPr>
          <a:xfrm>
            <a:off x="443041" y="1757582"/>
            <a:ext cx="1733778" cy="276999"/>
          </a:xfrm>
          <a:prstGeom prst="rect">
            <a:avLst/>
          </a:prstGeom>
          <a:solidFill>
            <a:schemeClr val="bg1"/>
          </a:solidFill>
        </p:spPr>
        <p:txBody>
          <a:bodyPr wrap="square" rtlCol="0">
            <a:spAutoFit/>
          </a:bodyPr>
          <a:lstStyle/>
          <a:p>
            <a:pPr algn="r"/>
            <a:r>
              <a:rPr lang="en-GB" sz="1200" b="1" dirty="0"/>
              <a:t>G…….…………………………..</a:t>
            </a:r>
          </a:p>
        </p:txBody>
      </p:sp>
      <p:sp>
        <p:nvSpPr>
          <p:cNvPr id="20" name="TextBox 19">
            <a:extLst>
              <a:ext uri="{FF2B5EF4-FFF2-40B4-BE49-F238E27FC236}">
                <a16:creationId xmlns:a16="http://schemas.microsoft.com/office/drawing/2014/main" id="{FF1D2E90-40CF-904E-35BD-A0E0663D5FC0}"/>
              </a:ext>
            </a:extLst>
          </p:cNvPr>
          <p:cNvSpPr txBox="1"/>
          <p:nvPr/>
        </p:nvSpPr>
        <p:spPr>
          <a:xfrm>
            <a:off x="443040" y="4191590"/>
            <a:ext cx="5927535" cy="4541884"/>
          </a:xfrm>
          <a:prstGeom prst="rect">
            <a:avLst/>
          </a:prstGeom>
          <a:noFill/>
        </p:spPr>
        <p:txBody>
          <a:bodyPr wrap="square" rtlCol="0">
            <a:spAutoFit/>
          </a:bodyPr>
          <a:lstStyle/>
          <a:p>
            <a:pPr>
              <a:lnSpc>
                <a:spcPct val="150000"/>
              </a:lnSpc>
            </a:pPr>
            <a:r>
              <a:rPr lang="en-GB" sz="1400" b="1" u="sng" dirty="0"/>
              <a:t>Rehearsal – written questions (continued on next page).</a:t>
            </a:r>
          </a:p>
          <a:p>
            <a:pPr marL="228600" indent="-228600">
              <a:lnSpc>
                <a:spcPct val="150000"/>
              </a:lnSpc>
              <a:buAutoNum type="arabicPeriod"/>
            </a:pPr>
            <a:r>
              <a:rPr lang="en-GB" sz="1200" dirty="0"/>
              <a:t>What is the function of the receptor cells in the retina?</a:t>
            </a:r>
          </a:p>
          <a:p>
            <a:pPr>
              <a:lnSpc>
                <a:spcPct val="150000"/>
              </a:lnSpc>
            </a:pPr>
            <a:r>
              <a:rPr lang="en-GB" sz="1200" dirty="0"/>
              <a:t>………………………………………………………………………………………………………………………………………………..</a:t>
            </a:r>
          </a:p>
          <a:p>
            <a:pPr>
              <a:lnSpc>
                <a:spcPct val="150000"/>
              </a:lnSpc>
            </a:pPr>
            <a:r>
              <a:rPr lang="en-GB" sz="1200" dirty="0"/>
              <a:t>2. What is the function of the optic nerve? </a:t>
            </a:r>
          </a:p>
          <a:p>
            <a:pPr>
              <a:lnSpc>
                <a:spcPct val="150000"/>
              </a:lnSpc>
            </a:pPr>
            <a:r>
              <a:rPr lang="en-GB" sz="1200" dirty="0"/>
              <a:t>………………………………………………………………………………………………………………………………………………..</a:t>
            </a:r>
          </a:p>
          <a:p>
            <a:pPr>
              <a:lnSpc>
                <a:spcPct val="150000"/>
              </a:lnSpc>
            </a:pPr>
            <a:r>
              <a:rPr lang="en-GB" sz="1200" dirty="0"/>
              <a:t>3. What is the function of the cornea? </a:t>
            </a:r>
          </a:p>
          <a:p>
            <a:pPr>
              <a:lnSpc>
                <a:spcPct val="150000"/>
              </a:lnSpc>
            </a:pPr>
            <a:r>
              <a:rPr lang="en-GB" sz="1200" dirty="0"/>
              <a:t>………………………………………………………………………………………………………………………………………………..</a:t>
            </a:r>
          </a:p>
          <a:p>
            <a:pPr>
              <a:lnSpc>
                <a:spcPct val="150000"/>
              </a:lnSpc>
            </a:pPr>
            <a:r>
              <a:rPr lang="en-GB" sz="1200" dirty="0"/>
              <a:t>4. What is the function of the lens? </a:t>
            </a:r>
          </a:p>
          <a:p>
            <a:pPr>
              <a:lnSpc>
                <a:spcPct val="150000"/>
              </a:lnSpc>
            </a:pPr>
            <a:r>
              <a:rPr lang="en-GB" sz="1200" dirty="0"/>
              <a:t>………………………………………………………………………………………………………………………………………………..</a:t>
            </a:r>
          </a:p>
          <a:p>
            <a:pPr>
              <a:lnSpc>
                <a:spcPct val="150000"/>
              </a:lnSpc>
            </a:pPr>
            <a:r>
              <a:rPr lang="en-GB" sz="1200" dirty="0"/>
              <a:t>5. What is the function of the ciliary muscles and suspensory ligaments? </a:t>
            </a:r>
          </a:p>
          <a:p>
            <a:pPr>
              <a:lnSpc>
                <a:spcPct val="150000"/>
              </a:lnSpc>
            </a:pPr>
            <a:r>
              <a:rPr lang="en-GB" sz="1200" dirty="0"/>
              <a:t>………………………………………………………………………………………………………………………………………………..</a:t>
            </a:r>
          </a:p>
          <a:p>
            <a:pPr>
              <a:lnSpc>
                <a:spcPct val="150000"/>
              </a:lnSpc>
            </a:pPr>
            <a:r>
              <a:rPr lang="en-GB" sz="1200" dirty="0"/>
              <a:t>6. What is the function of the iris? </a:t>
            </a:r>
          </a:p>
          <a:p>
            <a:pPr>
              <a:lnSpc>
                <a:spcPct val="150000"/>
              </a:lnSpc>
            </a:pPr>
            <a:r>
              <a:rPr lang="en-GB" sz="1200" dirty="0"/>
              <a:t>………………………………………………………………………………………………………………………………………………..</a:t>
            </a:r>
          </a:p>
          <a:p>
            <a:pPr>
              <a:lnSpc>
                <a:spcPct val="150000"/>
              </a:lnSpc>
            </a:pPr>
            <a:r>
              <a:rPr lang="en-GB" sz="1200" dirty="0"/>
              <a:t>7. What is the function of the sclera? </a:t>
            </a:r>
          </a:p>
          <a:p>
            <a:pPr>
              <a:lnSpc>
                <a:spcPct val="150000"/>
              </a:lnSpc>
            </a:pPr>
            <a:r>
              <a:rPr lang="en-GB" sz="1200" dirty="0"/>
              <a:t>………………………………………………………………………………………………………………………………………………..</a:t>
            </a:r>
          </a:p>
          <a:p>
            <a:pPr>
              <a:lnSpc>
                <a:spcPct val="150000"/>
              </a:lnSpc>
            </a:pPr>
            <a:endParaRPr lang="en-GB" sz="1200" dirty="0"/>
          </a:p>
        </p:txBody>
      </p:sp>
      <p:sp>
        <p:nvSpPr>
          <p:cNvPr id="2" name="Slide Number Placeholder 1">
            <a:extLst>
              <a:ext uri="{FF2B5EF4-FFF2-40B4-BE49-F238E27FC236}">
                <a16:creationId xmlns:a16="http://schemas.microsoft.com/office/drawing/2014/main" id="{9137DF83-F15D-6A52-51FE-65B2D067BDC9}"/>
              </a:ext>
            </a:extLst>
          </p:cNvPr>
          <p:cNvSpPr>
            <a:spLocks noGrp="1"/>
          </p:cNvSpPr>
          <p:nvPr>
            <p:ph type="sldNum" sz="quarter" idx="12"/>
          </p:nvPr>
        </p:nvSpPr>
        <p:spPr/>
        <p:txBody>
          <a:bodyPr/>
          <a:lstStyle/>
          <a:p>
            <a:fld id="{A49C798E-A141-4728-B2C1-C020555BD9EF}" type="slidenum">
              <a:rPr lang="en-GB" smtClean="0"/>
              <a:t>25</a:t>
            </a:fld>
            <a:endParaRPr lang="en-GB"/>
          </a:p>
        </p:txBody>
      </p:sp>
    </p:spTree>
    <p:extLst>
      <p:ext uri="{BB962C8B-B14F-4D97-AF65-F5344CB8AC3E}">
        <p14:creationId xmlns:p14="http://schemas.microsoft.com/office/powerpoint/2010/main" val="13732997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5ACB93D-D1F5-AD70-DCA1-47A05BE1FEAE}"/>
              </a:ext>
            </a:extLst>
          </p:cNvPr>
          <p:cNvSpPr/>
          <p:nvPr/>
        </p:nvSpPr>
        <p:spPr>
          <a:xfrm>
            <a:off x="312234" y="312234"/>
            <a:ext cx="6233532" cy="8530683"/>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ACF0B5AA-F2E4-A1DD-D98D-4428DC7EC814}"/>
              </a:ext>
            </a:extLst>
          </p:cNvPr>
          <p:cNvSpPr txBox="1"/>
          <p:nvPr/>
        </p:nvSpPr>
        <p:spPr>
          <a:xfrm>
            <a:off x="398655" y="406349"/>
            <a:ext cx="5971920" cy="8676671"/>
          </a:xfrm>
          <a:prstGeom prst="rect">
            <a:avLst/>
          </a:prstGeom>
          <a:noFill/>
        </p:spPr>
        <p:txBody>
          <a:bodyPr wrap="square">
            <a:spAutoFit/>
          </a:bodyPr>
          <a:lstStyle/>
          <a:p>
            <a:r>
              <a:rPr lang="en-GB" sz="1400" b="1" u="sng" dirty="0"/>
              <a:t>Rehearsal questions continued – structure of the eye</a:t>
            </a:r>
          </a:p>
          <a:p>
            <a:pPr>
              <a:lnSpc>
                <a:spcPct val="150000"/>
              </a:lnSpc>
            </a:pPr>
            <a:endParaRPr lang="en-GB" sz="1400" b="1" u="sng" dirty="0"/>
          </a:p>
          <a:p>
            <a:pPr>
              <a:lnSpc>
                <a:spcPct val="150000"/>
              </a:lnSpc>
            </a:pPr>
            <a:r>
              <a:rPr lang="en-GB" sz="1200" dirty="0"/>
              <a:t>8. Every eye has an optic nerve. What is its function?</a:t>
            </a:r>
          </a:p>
          <a:p>
            <a:pPr>
              <a:lnSpc>
                <a:spcPct val="150000"/>
              </a:lnSpc>
            </a:pPr>
            <a:r>
              <a:rPr lang="en-GB" sz="1200" dirty="0"/>
              <a:t>………………………………………………………………………………………………………………………………………………..</a:t>
            </a:r>
          </a:p>
          <a:p>
            <a:pPr>
              <a:lnSpc>
                <a:spcPct val="150000"/>
              </a:lnSpc>
            </a:pPr>
            <a:r>
              <a:rPr lang="en-GB" sz="1200" dirty="0"/>
              <a:t>9. The size of the pupil can be changed. Which part of the eye does this?</a:t>
            </a:r>
          </a:p>
          <a:p>
            <a:pPr>
              <a:lnSpc>
                <a:spcPct val="150000"/>
              </a:lnSpc>
            </a:pPr>
            <a:r>
              <a:rPr lang="en-GB" sz="1200" dirty="0"/>
              <a:t>………………………………………………………………………………………………………………………………………………..</a:t>
            </a:r>
          </a:p>
          <a:p>
            <a:pPr>
              <a:lnSpc>
                <a:spcPct val="150000"/>
              </a:lnSpc>
            </a:pPr>
            <a:r>
              <a:rPr lang="en-GB" sz="1200" dirty="0"/>
              <a:t>10. The shape of the lens can be changed. Which two parts of the eye change its shape?</a:t>
            </a:r>
          </a:p>
          <a:p>
            <a:pPr>
              <a:lnSpc>
                <a:spcPct val="150000"/>
              </a:lnSpc>
            </a:pPr>
            <a:r>
              <a:rPr lang="en-GB" sz="1200" dirty="0"/>
              <a:t>………………………………………………………………………………………………………………………………………………..</a:t>
            </a:r>
          </a:p>
          <a:p>
            <a:pPr>
              <a:lnSpc>
                <a:spcPct val="150000"/>
              </a:lnSpc>
            </a:pPr>
            <a:r>
              <a:rPr lang="en-GB" sz="1200" dirty="0"/>
              <a:t>11. What is the function of the sclera?</a:t>
            </a:r>
          </a:p>
          <a:p>
            <a:pPr>
              <a:lnSpc>
                <a:spcPct val="150000"/>
              </a:lnSpc>
            </a:pPr>
            <a:r>
              <a:rPr lang="en-GB" sz="1200" dirty="0"/>
              <a:t>………………………………………………………………………………………………………………………………………………..</a:t>
            </a:r>
          </a:p>
          <a:p>
            <a:pPr>
              <a:lnSpc>
                <a:spcPct val="150000"/>
              </a:lnSpc>
            </a:pPr>
            <a:r>
              <a:rPr lang="en-GB" sz="1200" dirty="0"/>
              <a:t>12. The retina contains receptors. What do the receptors detect?</a:t>
            </a:r>
          </a:p>
          <a:p>
            <a:pPr>
              <a:lnSpc>
                <a:spcPct val="150000"/>
              </a:lnSpc>
            </a:pPr>
            <a:r>
              <a:rPr lang="en-GB" sz="1200" dirty="0"/>
              <a:t>………………………………………………………………………………………………………………………………………………..</a:t>
            </a:r>
          </a:p>
          <a:p>
            <a:pPr>
              <a:lnSpc>
                <a:spcPct val="150000"/>
              </a:lnSpc>
            </a:pPr>
            <a:r>
              <a:rPr lang="en-GB" sz="1200" dirty="0"/>
              <a:t>13. Two parts of the eye refract light. What are they?</a:t>
            </a:r>
          </a:p>
          <a:p>
            <a:pPr>
              <a:lnSpc>
                <a:spcPct val="150000"/>
              </a:lnSpc>
            </a:pPr>
            <a:r>
              <a:rPr lang="en-GB" sz="1200" dirty="0"/>
              <a:t>………………………………………………………………………………………………………………………………………………..</a:t>
            </a:r>
          </a:p>
          <a:p>
            <a:pPr>
              <a:lnSpc>
                <a:spcPct val="150000"/>
              </a:lnSpc>
            </a:pPr>
            <a:r>
              <a:rPr lang="en-GB" sz="1200" dirty="0"/>
              <a:t>14. Light passes through three parts of the eye. What are they? ………………………………………………………………………………………………………………………………………………..</a:t>
            </a:r>
          </a:p>
          <a:p>
            <a:pPr>
              <a:lnSpc>
                <a:spcPct val="150000"/>
              </a:lnSpc>
            </a:pPr>
            <a:r>
              <a:rPr lang="en-GB" sz="1200" dirty="0"/>
              <a:t>15. The parts of the eye are very fragile. Which part protects them from the environment?</a:t>
            </a:r>
          </a:p>
          <a:p>
            <a:pPr>
              <a:lnSpc>
                <a:spcPct val="150000"/>
              </a:lnSpc>
            </a:pPr>
            <a:r>
              <a:rPr lang="en-GB" sz="1200" dirty="0"/>
              <a:t>………………………………………………………………………………………………………………………………………………..</a:t>
            </a:r>
          </a:p>
          <a:p>
            <a:pPr>
              <a:lnSpc>
                <a:spcPct val="150000"/>
              </a:lnSpc>
            </a:pPr>
            <a:r>
              <a:rPr lang="en-GB" sz="1200" dirty="0"/>
              <a:t>16. The eye is very sensitive to light. Which part of the eye controls the amount of light that enters the eye? ………………………………………………………………………………………………………………………………………………..</a:t>
            </a:r>
          </a:p>
          <a:p>
            <a:pPr>
              <a:lnSpc>
                <a:spcPct val="150000"/>
              </a:lnSpc>
            </a:pPr>
            <a:r>
              <a:rPr lang="en-GB" sz="1200" dirty="0"/>
              <a:t>17. Two parts of the eye are made of muscle fibres. What are they?</a:t>
            </a:r>
          </a:p>
          <a:p>
            <a:pPr>
              <a:lnSpc>
                <a:spcPct val="150000"/>
              </a:lnSpc>
            </a:pPr>
            <a:r>
              <a:rPr lang="en-GB" sz="1200" dirty="0"/>
              <a:t>………………………………………………………………………………………………………………………………………………..</a:t>
            </a:r>
          </a:p>
          <a:p>
            <a:pPr>
              <a:lnSpc>
                <a:spcPct val="150000"/>
              </a:lnSpc>
            </a:pPr>
            <a:r>
              <a:rPr lang="en-GB" sz="1200" dirty="0"/>
              <a:t>18. Which parts of the eye must be transparent for the eye to function? ………………………………………………………………………………………………………………………………………………..</a:t>
            </a:r>
          </a:p>
          <a:p>
            <a:pPr>
              <a:lnSpc>
                <a:spcPct val="150000"/>
              </a:lnSpc>
            </a:pPr>
            <a:r>
              <a:rPr lang="en-GB" sz="1200" dirty="0"/>
              <a:t>19. Receptors detect changes. Which part of the eye contains receptors?</a:t>
            </a:r>
          </a:p>
          <a:p>
            <a:pPr>
              <a:lnSpc>
                <a:spcPct val="150000"/>
              </a:lnSpc>
            </a:pPr>
            <a:r>
              <a:rPr lang="en-GB" sz="1200" dirty="0"/>
              <a:t>………………………………………………………………………………………………………………………………………………..</a:t>
            </a:r>
          </a:p>
          <a:p>
            <a:pPr>
              <a:lnSpc>
                <a:spcPct val="150000"/>
              </a:lnSpc>
            </a:pPr>
            <a:r>
              <a:rPr lang="en-GB" sz="1200" dirty="0"/>
              <a:t>20. Boxers occasionally get a detached retina. What is the function of the retina?</a:t>
            </a:r>
          </a:p>
          <a:p>
            <a:pPr>
              <a:lnSpc>
                <a:spcPct val="150000"/>
              </a:lnSpc>
            </a:pPr>
            <a:r>
              <a:rPr lang="en-GB" sz="1200" dirty="0"/>
              <a:t>………………………………………………………………………………………………………………………………………………..</a:t>
            </a:r>
          </a:p>
          <a:p>
            <a:pPr>
              <a:lnSpc>
                <a:spcPct val="150000"/>
              </a:lnSpc>
            </a:pPr>
            <a:endParaRPr lang="en-GB" sz="1200" dirty="0"/>
          </a:p>
          <a:p>
            <a:pPr>
              <a:lnSpc>
                <a:spcPct val="150000"/>
              </a:lnSpc>
            </a:pPr>
            <a:endParaRPr lang="en-GB" sz="1400" b="1" u="sng" dirty="0"/>
          </a:p>
        </p:txBody>
      </p:sp>
      <p:sp>
        <p:nvSpPr>
          <p:cNvPr id="2" name="Slide Number Placeholder 1">
            <a:extLst>
              <a:ext uri="{FF2B5EF4-FFF2-40B4-BE49-F238E27FC236}">
                <a16:creationId xmlns:a16="http://schemas.microsoft.com/office/drawing/2014/main" id="{1CE8503E-9B4E-90FC-623E-7E074E098EA0}"/>
              </a:ext>
            </a:extLst>
          </p:cNvPr>
          <p:cNvSpPr>
            <a:spLocks noGrp="1"/>
          </p:cNvSpPr>
          <p:nvPr>
            <p:ph type="sldNum" sz="quarter" idx="12"/>
          </p:nvPr>
        </p:nvSpPr>
        <p:spPr/>
        <p:txBody>
          <a:bodyPr/>
          <a:lstStyle/>
          <a:p>
            <a:fld id="{A49C798E-A141-4728-B2C1-C020555BD9EF}" type="slidenum">
              <a:rPr lang="en-GB" smtClean="0"/>
              <a:t>26</a:t>
            </a:fld>
            <a:endParaRPr lang="en-GB"/>
          </a:p>
        </p:txBody>
      </p:sp>
    </p:spTree>
    <p:extLst>
      <p:ext uri="{BB962C8B-B14F-4D97-AF65-F5344CB8AC3E}">
        <p14:creationId xmlns:p14="http://schemas.microsoft.com/office/powerpoint/2010/main" val="1633152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5ACB93D-D1F5-AD70-DCA1-47A05BE1FEAE}"/>
              </a:ext>
            </a:extLst>
          </p:cNvPr>
          <p:cNvSpPr/>
          <p:nvPr/>
        </p:nvSpPr>
        <p:spPr>
          <a:xfrm>
            <a:off x="312234" y="312234"/>
            <a:ext cx="6233532" cy="8530683"/>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ACF0B5AA-F2E4-A1DD-D98D-4428DC7EC814}"/>
              </a:ext>
            </a:extLst>
          </p:cNvPr>
          <p:cNvSpPr txBox="1"/>
          <p:nvPr/>
        </p:nvSpPr>
        <p:spPr>
          <a:xfrm>
            <a:off x="398655" y="406349"/>
            <a:ext cx="5971920" cy="8953670"/>
          </a:xfrm>
          <a:prstGeom prst="rect">
            <a:avLst/>
          </a:prstGeom>
          <a:noFill/>
        </p:spPr>
        <p:txBody>
          <a:bodyPr wrap="square">
            <a:spAutoFit/>
          </a:bodyPr>
          <a:lstStyle/>
          <a:p>
            <a:r>
              <a:rPr lang="en-GB" sz="1400" b="1" u="sng" dirty="0"/>
              <a:t>YOU DO  Wrong answers – structure of the eye</a:t>
            </a:r>
          </a:p>
          <a:p>
            <a:pPr>
              <a:lnSpc>
                <a:spcPct val="200000"/>
              </a:lnSpc>
            </a:pPr>
            <a:r>
              <a:rPr lang="en-GB" sz="1200" dirty="0"/>
              <a:t>The human eye has a complex structure. Most of the structures that the eye contains work together to focus light on the retina. The optic nerve then carries messages from the brain to the retina (the coordinator) so that it can interpret the impulses and determine what a person is looking at. </a:t>
            </a:r>
          </a:p>
          <a:p>
            <a:pPr marL="171450" indent="-171450">
              <a:lnSpc>
                <a:spcPct val="200000"/>
              </a:lnSpc>
              <a:buFont typeface="Arial" panose="020B0604020202020204" pitchFamily="34" charset="0"/>
              <a:buChar char="•"/>
            </a:pPr>
            <a:r>
              <a:rPr lang="en-GB" sz="1200" dirty="0"/>
              <a:t>Retina – the retina contains light receptors. It is found at the front of the eye and is connected to the optic nerve</a:t>
            </a:r>
          </a:p>
          <a:p>
            <a:pPr marL="171450" indent="-171450">
              <a:lnSpc>
                <a:spcPct val="200000"/>
              </a:lnSpc>
              <a:buFont typeface="Arial" panose="020B0604020202020204" pitchFamily="34" charset="0"/>
              <a:buChar char="•"/>
            </a:pPr>
            <a:r>
              <a:rPr lang="en-GB" sz="1200" dirty="0"/>
              <a:t>Optic nerve – once the receptors in the retina receive a stimulus (detect sound), messages are carried to the coordinator, the brain, by the optic nerve. </a:t>
            </a:r>
          </a:p>
          <a:p>
            <a:pPr>
              <a:lnSpc>
                <a:spcPct val="200000"/>
              </a:lnSpc>
            </a:pPr>
            <a:r>
              <a:rPr lang="en-GB" sz="1200" dirty="0"/>
              <a:t>The above process works best when the intensity of light stimulating the retina isn’t too high or too low. The light also needs to be sharply focused on the retina. </a:t>
            </a:r>
          </a:p>
          <a:p>
            <a:pPr marL="171450" indent="-171450">
              <a:lnSpc>
                <a:spcPct val="200000"/>
              </a:lnSpc>
              <a:buFont typeface="Arial" panose="020B0604020202020204" pitchFamily="34" charset="0"/>
              <a:buChar char="•"/>
            </a:pPr>
            <a:r>
              <a:rPr lang="en-GB" sz="1200" dirty="0"/>
              <a:t>Iris – the pupil controls the size of the iris; the pupil is a hole that light passes through as it goes into the eye. The size of the pupil changes because the iris is composed of muscles that contract and relax. When the pupil gets larger, less light reaches the retina (for example, pupils get larger when it is dark). When it is smaller, less light reaches the retina (the pupils will be smaller in brightly lit rooms for example). </a:t>
            </a:r>
          </a:p>
          <a:p>
            <a:pPr>
              <a:lnSpc>
                <a:spcPct val="200000"/>
              </a:lnSpc>
            </a:pPr>
            <a:r>
              <a:rPr lang="en-GB" sz="1200" dirty="0"/>
              <a:t>Light is focused using refraction; light is refracted as it travels through the cornea and lens.</a:t>
            </a:r>
          </a:p>
          <a:p>
            <a:pPr marL="171450" indent="-171450">
              <a:lnSpc>
                <a:spcPct val="200000"/>
              </a:lnSpc>
              <a:buFont typeface="Arial" panose="020B0604020202020204" pitchFamily="34" charset="0"/>
              <a:buChar char="•"/>
            </a:pPr>
            <a:r>
              <a:rPr lang="en-GB" sz="1200" dirty="0"/>
              <a:t>Cornea – the cornea is found at the front of the eye. It refracts light by a variable amount. </a:t>
            </a:r>
          </a:p>
          <a:p>
            <a:pPr marL="171450" indent="-171450">
              <a:lnSpc>
                <a:spcPct val="200000"/>
              </a:lnSpc>
              <a:buFont typeface="Arial" panose="020B0604020202020204" pitchFamily="34" charset="0"/>
              <a:buChar char="•"/>
            </a:pPr>
            <a:r>
              <a:rPr lang="en-GB" sz="1200" dirty="0"/>
              <a:t>Lens – the lens is found behind the pupil. Its shape can be changed using the radial muscles which are connected to the lens using suspensory ligaments. </a:t>
            </a:r>
          </a:p>
          <a:p>
            <a:pPr marL="171450" indent="-171450">
              <a:lnSpc>
                <a:spcPct val="200000"/>
              </a:lnSpc>
              <a:buFont typeface="Arial" panose="020B0604020202020204" pitchFamily="34" charset="0"/>
              <a:buChar char="•"/>
            </a:pPr>
            <a:r>
              <a:rPr lang="en-GB" sz="1200" dirty="0"/>
              <a:t>Sclera – The sclera is the white part of the eye. It is very tough and so can protect the components of the eye from damage. </a:t>
            </a:r>
          </a:p>
          <a:p>
            <a:pPr>
              <a:lnSpc>
                <a:spcPct val="150000"/>
              </a:lnSpc>
            </a:pPr>
            <a:endParaRPr lang="en-GB" sz="1400" b="1" u="sng" dirty="0"/>
          </a:p>
          <a:p>
            <a:pPr>
              <a:lnSpc>
                <a:spcPct val="150000"/>
              </a:lnSpc>
            </a:pPr>
            <a:endParaRPr lang="en-GB" sz="1200" dirty="0"/>
          </a:p>
          <a:p>
            <a:pPr>
              <a:lnSpc>
                <a:spcPct val="150000"/>
              </a:lnSpc>
            </a:pPr>
            <a:endParaRPr lang="en-GB" sz="1400" b="1" u="sng" dirty="0"/>
          </a:p>
        </p:txBody>
      </p:sp>
      <p:sp>
        <p:nvSpPr>
          <p:cNvPr id="2" name="Slide Number Placeholder 1">
            <a:extLst>
              <a:ext uri="{FF2B5EF4-FFF2-40B4-BE49-F238E27FC236}">
                <a16:creationId xmlns:a16="http://schemas.microsoft.com/office/drawing/2014/main" id="{829646B3-1E90-DA40-8C71-3F141E794947}"/>
              </a:ext>
            </a:extLst>
          </p:cNvPr>
          <p:cNvSpPr>
            <a:spLocks noGrp="1"/>
          </p:cNvSpPr>
          <p:nvPr>
            <p:ph type="sldNum" sz="quarter" idx="12"/>
          </p:nvPr>
        </p:nvSpPr>
        <p:spPr/>
        <p:txBody>
          <a:bodyPr/>
          <a:lstStyle/>
          <a:p>
            <a:fld id="{A49C798E-A141-4728-B2C1-C020555BD9EF}" type="slidenum">
              <a:rPr lang="en-GB" smtClean="0"/>
              <a:t>27</a:t>
            </a:fld>
            <a:endParaRPr lang="en-GB"/>
          </a:p>
        </p:txBody>
      </p:sp>
    </p:spTree>
    <p:extLst>
      <p:ext uri="{BB962C8B-B14F-4D97-AF65-F5344CB8AC3E}">
        <p14:creationId xmlns:p14="http://schemas.microsoft.com/office/powerpoint/2010/main" val="16437619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5ACB93D-D1F5-AD70-DCA1-47A05BE1FEAE}"/>
              </a:ext>
            </a:extLst>
          </p:cNvPr>
          <p:cNvSpPr/>
          <p:nvPr/>
        </p:nvSpPr>
        <p:spPr>
          <a:xfrm>
            <a:off x="312234" y="312234"/>
            <a:ext cx="6233532" cy="8541834"/>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ACF0B5AA-F2E4-A1DD-D98D-4428DC7EC814}"/>
              </a:ext>
            </a:extLst>
          </p:cNvPr>
          <p:cNvSpPr txBox="1"/>
          <p:nvPr/>
        </p:nvSpPr>
        <p:spPr>
          <a:xfrm>
            <a:off x="398655" y="406349"/>
            <a:ext cx="5971920" cy="7204152"/>
          </a:xfrm>
          <a:prstGeom prst="rect">
            <a:avLst/>
          </a:prstGeom>
          <a:noFill/>
        </p:spPr>
        <p:txBody>
          <a:bodyPr wrap="square">
            <a:spAutoFit/>
          </a:bodyPr>
          <a:lstStyle/>
          <a:p>
            <a:r>
              <a:rPr lang="en-GB" sz="1400" b="1" u="sng" dirty="0"/>
              <a:t>If I didn’t – structure of the eye</a:t>
            </a:r>
          </a:p>
          <a:p>
            <a:pPr>
              <a:lnSpc>
                <a:spcPct val="150000"/>
              </a:lnSpc>
            </a:pPr>
            <a:r>
              <a:rPr lang="en-GB" sz="1200" dirty="0"/>
              <a:t>How would it affect my vision if I didn’t…</a:t>
            </a:r>
          </a:p>
          <a:p>
            <a:pPr>
              <a:lnSpc>
                <a:spcPct val="150000"/>
              </a:lnSpc>
            </a:pPr>
            <a:r>
              <a:rPr lang="en-GB" sz="1200" b="1" u="sng" dirty="0"/>
              <a:t>I DO</a:t>
            </a:r>
          </a:p>
          <a:p>
            <a:pPr>
              <a:lnSpc>
                <a:spcPct val="150000"/>
              </a:lnSpc>
            </a:pPr>
            <a:r>
              <a:rPr lang="en-GB" sz="1200" dirty="0"/>
              <a:t>1. Have a retina?</a:t>
            </a:r>
          </a:p>
          <a:p>
            <a:pPr>
              <a:lnSpc>
                <a:spcPct val="150000"/>
              </a:lnSpc>
            </a:pPr>
            <a:r>
              <a:rPr lang="en-GB" sz="1200" dirty="0"/>
              <a:t>………………………………………………………………………………………………………………………………………………………………………………………………………………………………………………………………………………………………….. ……………………………………………………………………………………………………………………………………………… </a:t>
            </a:r>
          </a:p>
          <a:p>
            <a:pPr>
              <a:lnSpc>
                <a:spcPct val="150000"/>
              </a:lnSpc>
            </a:pPr>
            <a:r>
              <a:rPr lang="en-GB" sz="1200" u="sng" dirty="0"/>
              <a:t>WE DO</a:t>
            </a:r>
          </a:p>
          <a:p>
            <a:pPr>
              <a:lnSpc>
                <a:spcPct val="150000"/>
              </a:lnSpc>
            </a:pPr>
            <a:r>
              <a:rPr lang="en-GB" sz="1200" dirty="0"/>
              <a:t>2. Have a lens?</a:t>
            </a:r>
          </a:p>
          <a:p>
            <a:pPr>
              <a:lnSpc>
                <a:spcPct val="150000"/>
              </a:lnSpc>
            </a:pPr>
            <a:r>
              <a:rPr lang="en-GB" sz="1200" dirty="0"/>
              <a:t>……………………………………………………………………………………………………………………………………………………………………………………………………………………………………………………………………………………………………………………………………………………………………………………………………………………………………………………</a:t>
            </a:r>
          </a:p>
          <a:p>
            <a:pPr>
              <a:lnSpc>
                <a:spcPct val="150000"/>
              </a:lnSpc>
            </a:pPr>
            <a:r>
              <a:rPr lang="en-GB" sz="1200" u="sng" dirty="0"/>
              <a:t>YOU DO</a:t>
            </a:r>
          </a:p>
          <a:p>
            <a:pPr>
              <a:lnSpc>
                <a:spcPct val="150000"/>
              </a:lnSpc>
            </a:pPr>
            <a:r>
              <a:rPr lang="en-GB" sz="1200" dirty="0"/>
              <a:t>3. Have an optic nerve?</a:t>
            </a:r>
          </a:p>
          <a:p>
            <a:pPr>
              <a:lnSpc>
                <a:spcPct val="150000"/>
              </a:lnSpc>
            </a:pPr>
            <a:r>
              <a:rPr lang="en-GB" sz="1200" dirty="0"/>
              <a:t>………………………………………………………………………………………………………………………………………………………………………………………………………………………………………………………………………………………………………………………………………………………………………………………………………………………………………………………</a:t>
            </a:r>
          </a:p>
          <a:p>
            <a:pPr>
              <a:lnSpc>
                <a:spcPct val="150000"/>
              </a:lnSpc>
            </a:pPr>
            <a:r>
              <a:rPr lang="en-GB" sz="1200" dirty="0"/>
              <a:t>4.Have ciliary muscles?</a:t>
            </a:r>
          </a:p>
          <a:p>
            <a:pPr>
              <a:lnSpc>
                <a:spcPct val="150000"/>
              </a:lnSpc>
            </a:pPr>
            <a:r>
              <a:rPr lang="en-GB" sz="1200" dirty="0"/>
              <a:t>………………………………………………………………………………………………………………………………………………………………………………………………………………………………………………………………………………………………………………………………………………………………………………………………………………………………………………………</a:t>
            </a:r>
          </a:p>
          <a:p>
            <a:pPr>
              <a:lnSpc>
                <a:spcPct val="150000"/>
              </a:lnSpc>
            </a:pPr>
            <a:r>
              <a:rPr lang="en-GB" sz="1200" dirty="0"/>
              <a:t>5. Have a transparent cornea?</a:t>
            </a:r>
          </a:p>
          <a:p>
            <a:pPr>
              <a:lnSpc>
                <a:spcPct val="150000"/>
              </a:lnSpc>
            </a:pPr>
            <a:r>
              <a:rPr lang="en-GB" sz="1200" dirty="0"/>
              <a:t>………………………………………………………………………………………………………………………………………………………………………………………………………………………………………………………………………………………………………………………………………………………………………………………………………………………………………………………</a:t>
            </a:r>
          </a:p>
          <a:p>
            <a:pPr>
              <a:lnSpc>
                <a:spcPct val="150000"/>
              </a:lnSpc>
            </a:pPr>
            <a:endParaRPr lang="en-GB" sz="1200" dirty="0"/>
          </a:p>
        </p:txBody>
      </p:sp>
      <p:sp>
        <p:nvSpPr>
          <p:cNvPr id="2" name="Slide Number Placeholder 1">
            <a:extLst>
              <a:ext uri="{FF2B5EF4-FFF2-40B4-BE49-F238E27FC236}">
                <a16:creationId xmlns:a16="http://schemas.microsoft.com/office/drawing/2014/main" id="{B49ED1B4-1AA6-23E2-6C43-BE8440389EAF}"/>
              </a:ext>
            </a:extLst>
          </p:cNvPr>
          <p:cNvSpPr>
            <a:spLocks noGrp="1"/>
          </p:cNvSpPr>
          <p:nvPr>
            <p:ph type="sldNum" sz="quarter" idx="12"/>
          </p:nvPr>
        </p:nvSpPr>
        <p:spPr/>
        <p:txBody>
          <a:bodyPr/>
          <a:lstStyle/>
          <a:p>
            <a:fld id="{A49C798E-A141-4728-B2C1-C020555BD9EF}" type="slidenum">
              <a:rPr lang="en-GB" smtClean="0"/>
              <a:t>28</a:t>
            </a:fld>
            <a:endParaRPr lang="en-GB"/>
          </a:p>
        </p:txBody>
      </p:sp>
    </p:spTree>
    <p:extLst>
      <p:ext uri="{BB962C8B-B14F-4D97-AF65-F5344CB8AC3E}">
        <p14:creationId xmlns:p14="http://schemas.microsoft.com/office/powerpoint/2010/main" val="17329111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extLst>
              <p:ext uri="{D42A27DB-BD31-4B8C-83A1-F6EECF244321}">
                <p14:modId xmlns:p14="http://schemas.microsoft.com/office/powerpoint/2010/main" val="2261812323"/>
              </p:ext>
            </p:extLst>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GB" sz="1200" b="1" u="sng" dirty="0">
                          <a:solidFill>
                            <a:schemeClr val="tx1"/>
                          </a:solidFill>
                        </a:rPr>
                        <a:t>Controlling the number of light rays entering the eye</a:t>
                      </a:r>
                    </a:p>
                    <a:p>
                      <a:pPr>
                        <a:lnSpc>
                          <a:spcPct val="150000"/>
                        </a:lnSpc>
                      </a:pPr>
                      <a:r>
                        <a:rPr lang="en-GB" sz="1200" b="0" dirty="0">
                          <a:solidFill>
                            <a:schemeClr val="tx1"/>
                          </a:solidFill>
                        </a:rPr>
                        <a:t>Controlling the number of light rays entering the eye is vital to maintain visual clarity, protect the delicate retina from damage, adapt to changing light conditions, optimise depth of field, conserve energy, and ensure visual comfort. Proper regulation of light intake enables the eye to function effectively across various environments, enhancing visual acuity and overall visual experience while safeguarding eye health.</a:t>
                      </a:r>
                    </a:p>
                    <a:p>
                      <a:pPr>
                        <a:lnSpc>
                          <a:spcPct val="150000"/>
                        </a:lnSpc>
                      </a:pPr>
                      <a:r>
                        <a:rPr lang="en-GB" sz="1200" b="0" dirty="0">
                          <a:solidFill>
                            <a:schemeClr val="tx1"/>
                          </a:solidFill>
                        </a:rPr>
                        <a:t>The iris contains two types of muscle that work together to control the size of the pupil. </a:t>
                      </a:r>
                    </a:p>
                    <a:p>
                      <a:pPr>
                        <a:lnSpc>
                          <a:spcPct val="150000"/>
                        </a:lnSpc>
                      </a:pPr>
                      <a:r>
                        <a:rPr lang="en-GB" sz="1200" b="1" dirty="0">
                          <a:solidFill>
                            <a:schemeClr val="tx1"/>
                          </a:solidFill>
                        </a:rPr>
                        <a:t>Radial muscles </a:t>
                      </a:r>
                      <a:r>
                        <a:rPr lang="en-GB" sz="1200" b="0" dirty="0">
                          <a:solidFill>
                            <a:schemeClr val="tx1"/>
                          </a:solidFill>
                        </a:rPr>
                        <a:t>are located in the outer part of the iris. When they contract they pull the iris outward so making the pupil bigger. </a:t>
                      </a:r>
                    </a:p>
                    <a:p>
                      <a:pPr>
                        <a:lnSpc>
                          <a:spcPct val="150000"/>
                        </a:lnSpc>
                      </a:pPr>
                      <a:r>
                        <a:rPr lang="en-GB" sz="1200" b="1" dirty="0">
                          <a:solidFill>
                            <a:schemeClr val="tx1"/>
                          </a:solidFill>
                        </a:rPr>
                        <a:t>Circular muscles </a:t>
                      </a:r>
                      <a:r>
                        <a:rPr lang="en-GB" sz="1200" b="0" dirty="0">
                          <a:solidFill>
                            <a:schemeClr val="tx1"/>
                          </a:solidFill>
                        </a:rPr>
                        <a:t>are found in the inner part of the iris. When they contract they make the pupil smaller. </a:t>
                      </a:r>
                    </a:p>
                    <a:p>
                      <a:pPr>
                        <a:lnSpc>
                          <a:spcPct val="150000"/>
                        </a:lnSpc>
                      </a:pPr>
                      <a:r>
                        <a:rPr lang="en-GB" sz="1200" b="0" dirty="0">
                          <a:solidFill>
                            <a:schemeClr val="tx1"/>
                          </a:solidFill>
                        </a:rPr>
                        <a:t>The two types of muscle are antagonistic; they have opposite roles so when one contracts, the other relaxes. </a:t>
                      </a: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endParaRPr lang="en-GB" sz="1200" b="0" dirty="0">
                        <a:solidFill>
                          <a:schemeClr val="tx1"/>
                        </a:solidFill>
                      </a:endParaRPr>
                    </a:p>
                    <a:p>
                      <a:pPr>
                        <a:lnSpc>
                          <a:spcPct val="150000"/>
                        </a:lnSpc>
                      </a:pPr>
                      <a:r>
                        <a:rPr lang="en-GB" sz="1200" b="0" dirty="0">
                          <a:solidFill>
                            <a:schemeClr val="tx1"/>
                          </a:solidFill>
                        </a:rPr>
                        <a:t>In bright light, the circular muscles contract and the radial muscles relax. This makes the pupil smaller, so less light enters the eye.</a:t>
                      </a:r>
                    </a:p>
                    <a:p>
                      <a:pPr>
                        <a:lnSpc>
                          <a:spcPct val="150000"/>
                        </a:lnSpc>
                      </a:pPr>
                      <a:r>
                        <a:rPr lang="en-GB" sz="1200" b="0" dirty="0">
                          <a:solidFill>
                            <a:schemeClr val="tx1"/>
                          </a:solidFill>
                        </a:rPr>
                        <a:t>In dim light, the circular muscles relax and the radial muscles contract. This makes the pupil larger (dilated) so more light rays enter the eye.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5" name="Picture 4" descr="A diagram of a circle with lines and points&#10;&#10;Description automatically generated">
            <a:extLst>
              <a:ext uri="{FF2B5EF4-FFF2-40B4-BE49-F238E27FC236}">
                <a16:creationId xmlns:a16="http://schemas.microsoft.com/office/drawing/2014/main" id="{28E1EE4F-99DD-BB6B-7DB9-E9161B562247}"/>
              </a:ext>
            </a:extLst>
          </p:cNvPr>
          <p:cNvPicPr>
            <a:picLocks noChangeAspect="1"/>
          </p:cNvPicPr>
          <p:nvPr/>
        </p:nvPicPr>
        <p:blipFill>
          <a:blip r:embed="rId2"/>
          <a:stretch>
            <a:fillRect/>
          </a:stretch>
        </p:blipFill>
        <p:spPr>
          <a:xfrm>
            <a:off x="1323975" y="4055791"/>
            <a:ext cx="4210050" cy="1790700"/>
          </a:xfrm>
          <a:prstGeom prst="rect">
            <a:avLst/>
          </a:prstGeom>
        </p:spPr>
      </p:pic>
      <p:sp>
        <p:nvSpPr>
          <p:cNvPr id="3" name="Slide Number Placeholder 2">
            <a:extLst>
              <a:ext uri="{FF2B5EF4-FFF2-40B4-BE49-F238E27FC236}">
                <a16:creationId xmlns:a16="http://schemas.microsoft.com/office/drawing/2014/main" id="{D8611BCD-2A6A-14E4-16BF-C51AB002F4E3}"/>
              </a:ext>
            </a:extLst>
          </p:cNvPr>
          <p:cNvSpPr>
            <a:spLocks noGrp="1"/>
          </p:cNvSpPr>
          <p:nvPr>
            <p:ph type="sldNum" sz="quarter" idx="12"/>
          </p:nvPr>
        </p:nvSpPr>
        <p:spPr/>
        <p:txBody>
          <a:bodyPr/>
          <a:lstStyle/>
          <a:p>
            <a:fld id="{A49C798E-A141-4728-B2C1-C020555BD9EF}" type="slidenum">
              <a:rPr lang="en-GB" smtClean="0"/>
              <a:t>29</a:t>
            </a:fld>
            <a:endParaRPr lang="en-GB"/>
          </a:p>
        </p:txBody>
      </p:sp>
    </p:spTree>
    <p:extLst>
      <p:ext uri="{BB962C8B-B14F-4D97-AF65-F5344CB8AC3E}">
        <p14:creationId xmlns:p14="http://schemas.microsoft.com/office/powerpoint/2010/main" val="3180282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Table 7">
            <a:extLst>
              <a:ext uri="{FF2B5EF4-FFF2-40B4-BE49-F238E27FC236}">
                <a16:creationId xmlns:a16="http://schemas.microsoft.com/office/drawing/2014/main" id="{E160ACF2-1D29-01F0-E5D6-A404E41B1B95}"/>
              </a:ext>
            </a:extLst>
          </p:cNvPr>
          <p:cNvGraphicFramePr>
            <a:graphicFrameLocks noGrp="1"/>
          </p:cNvGraphicFramePr>
          <p:nvPr/>
        </p:nvGraphicFramePr>
        <p:xfrm>
          <a:off x="273050" y="436499"/>
          <a:ext cx="6311899" cy="2484120"/>
        </p:xfrm>
        <a:graphic>
          <a:graphicData uri="http://schemas.openxmlformats.org/drawingml/2006/table">
            <a:tbl>
              <a:tblPr firstRow="1" bandRow="1">
                <a:tableStyleId>{5940675A-B579-460E-94D1-54222C63F5DA}</a:tableStyleId>
              </a:tblPr>
              <a:tblGrid>
                <a:gridCol w="1816100">
                  <a:extLst>
                    <a:ext uri="{9D8B030D-6E8A-4147-A177-3AD203B41FA5}">
                      <a16:colId xmlns:a16="http://schemas.microsoft.com/office/drawing/2014/main" val="1068356305"/>
                    </a:ext>
                  </a:extLst>
                </a:gridCol>
                <a:gridCol w="4495799">
                  <a:extLst>
                    <a:ext uri="{9D8B030D-6E8A-4147-A177-3AD203B41FA5}">
                      <a16:colId xmlns:a16="http://schemas.microsoft.com/office/drawing/2014/main" val="3913828224"/>
                    </a:ext>
                  </a:extLst>
                </a:gridCol>
              </a:tblGrid>
              <a:tr h="370840">
                <a:tc gridSpan="2">
                  <a:txBody>
                    <a:bodyPr/>
                    <a:lstStyle/>
                    <a:p>
                      <a:r>
                        <a:rPr lang="en-GB" sz="1200" b="1" dirty="0"/>
                        <a:t>KEY VOCABULARY LIST</a:t>
                      </a:r>
                    </a:p>
                  </a:txBody>
                  <a:tcPr>
                    <a:solidFill>
                      <a:schemeClr val="bg1">
                        <a:lumMod val="85000"/>
                      </a:schemeClr>
                    </a:solidFill>
                  </a:tcPr>
                </a:tc>
                <a:tc hMerge="1">
                  <a:txBody>
                    <a:bodyPr/>
                    <a:lstStyle/>
                    <a:p>
                      <a:endParaRPr lang="en-GB" dirty="0"/>
                    </a:p>
                  </a:txBody>
                  <a:tcPr/>
                </a:tc>
                <a:extLst>
                  <a:ext uri="{0D108BD9-81ED-4DB2-BD59-A6C34878D82A}">
                    <a16:rowId xmlns:a16="http://schemas.microsoft.com/office/drawing/2014/main" val="996584451"/>
                  </a:ext>
                </a:extLst>
              </a:tr>
              <a:tr h="370840">
                <a:tc>
                  <a:txBody>
                    <a:bodyPr/>
                    <a:lstStyle/>
                    <a:p>
                      <a:r>
                        <a:rPr lang="en-GB" sz="1200" dirty="0"/>
                        <a:t>Homeostasis</a:t>
                      </a:r>
                    </a:p>
                  </a:txBody>
                  <a:tcPr/>
                </a:tc>
                <a:tc>
                  <a:txBody>
                    <a:bodyPr/>
                    <a:lstStyle/>
                    <a:p>
                      <a:r>
                        <a:rPr lang="en-GB" sz="1200" dirty="0"/>
                        <a:t>Homeostasis is the regulation of internal conditions to maintain optimal conditions for enzyme action and cell function.</a:t>
                      </a:r>
                    </a:p>
                  </a:txBody>
                  <a:tcPr/>
                </a:tc>
                <a:extLst>
                  <a:ext uri="{0D108BD9-81ED-4DB2-BD59-A6C34878D82A}">
                    <a16:rowId xmlns:a16="http://schemas.microsoft.com/office/drawing/2014/main" val="3986441415"/>
                  </a:ext>
                </a:extLst>
              </a:tr>
              <a:tr h="370840">
                <a:tc>
                  <a:txBody>
                    <a:bodyPr/>
                    <a:lstStyle/>
                    <a:p>
                      <a:r>
                        <a:rPr lang="en-GB" sz="1200" dirty="0"/>
                        <a:t>Nervous system</a:t>
                      </a:r>
                    </a:p>
                  </a:txBody>
                  <a:tcPr/>
                </a:tc>
                <a:tc>
                  <a:txBody>
                    <a:bodyPr/>
                    <a:lstStyle/>
                    <a:p>
                      <a:r>
                        <a:rPr lang="en-GB" sz="1200" dirty="0"/>
                        <a:t>The nervous system enables humans to react to their surroundings and to coordinate their behaviour.</a:t>
                      </a:r>
                    </a:p>
                  </a:txBody>
                  <a:tcPr/>
                </a:tc>
                <a:extLst>
                  <a:ext uri="{0D108BD9-81ED-4DB2-BD59-A6C34878D82A}">
                    <a16:rowId xmlns:a16="http://schemas.microsoft.com/office/drawing/2014/main" val="3135617624"/>
                  </a:ext>
                </a:extLst>
              </a:tr>
              <a:tr h="370840">
                <a:tc>
                  <a:txBody>
                    <a:bodyPr/>
                    <a:lstStyle/>
                    <a:p>
                      <a:r>
                        <a:rPr lang="en-GB" sz="1200" dirty="0"/>
                        <a:t>Endocrine system</a:t>
                      </a:r>
                    </a:p>
                  </a:txBody>
                  <a:tcPr/>
                </a:tc>
                <a:tc>
                  <a:txBody>
                    <a:bodyPr/>
                    <a:lstStyle/>
                    <a:p>
                      <a:r>
                        <a:rPr lang="en-GB" sz="1200" dirty="0"/>
                        <a:t>The endocrine system is composed of glands which secrete chemicals called hormones directly into the bloodstream.</a:t>
                      </a:r>
                    </a:p>
                  </a:txBody>
                  <a:tcPr/>
                </a:tc>
                <a:extLst>
                  <a:ext uri="{0D108BD9-81ED-4DB2-BD59-A6C34878D82A}">
                    <a16:rowId xmlns:a16="http://schemas.microsoft.com/office/drawing/2014/main" val="4092558228"/>
                  </a:ext>
                </a:extLst>
              </a:tr>
              <a:tr h="370840">
                <a:tc>
                  <a:txBody>
                    <a:bodyPr/>
                    <a:lstStyle/>
                    <a:p>
                      <a:r>
                        <a:rPr lang="en-GB" sz="1200" dirty="0"/>
                        <a:t>Reproduction</a:t>
                      </a:r>
                    </a:p>
                  </a:txBody>
                  <a:tcPr/>
                </a:tc>
                <a:tc>
                  <a:txBody>
                    <a:bodyPr/>
                    <a:lstStyle/>
                    <a:p>
                      <a:r>
                        <a:rPr lang="en-GB" sz="1200" dirty="0"/>
                        <a:t>The process by which offspring are produced by parents. </a:t>
                      </a:r>
                    </a:p>
                  </a:txBody>
                  <a:tcPr/>
                </a:tc>
                <a:extLst>
                  <a:ext uri="{0D108BD9-81ED-4DB2-BD59-A6C34878D82A}">
                    <a16:rowId xmlns:a16="http://schemas.microsoft.com/office/drawing/2014/main" val="1426963129"/>
                  </a:ext>
                </a:extLst>
              </a:tr>
              <a:tr h="370840">
                <a:tc>
                  <a:txBody>
                    <a:bodyPr/>
                    <a:lstStyle/>
                    <a:p>
                      <a:r>
                        <a:rPr lang="en-GB" sz="1200" dirty="0"/>
                        <a:t>Hormone</a:t>
                      </a:r>
                    </a:p>
                  </a:txBody>
                  <a:tcPr/>
                </a:tc>
                <a:tc>
                  <a:txBody>
                    <a:bodyPr/>
                    <a:lstStyle/>
                    <a:p>
                      <a:r>
                        <a:rPr lang="en-GB" sz="1200" dirty="0"/>
                        <a:t>Chemical messengers produced by glands.</a:t>
                      </a:r>
                    </a:p>
                  </a:txBody>
                  <a:tcPr/>
                </a:tc>
                <a:extLst>
                  <a:ext uri="{0D108BD9-81ED-4DB2-BD59-A6C34878D82A}">
                    <a16:rowId xmlns:a16="http://schemas.microsoft.com/office/drawing/2014/main" val="3157404479"/>
                  </a:ext>
                </a:extLst>
              </a:tr>
            </a:tbl>
          </a:graphicData>
        </a:graphic>
      </p:graphicFrame>
      <p:graphicFrame>
        <p:nvGraphicFramePr>
          <p:cNvPr id="8" name="Table 8">
            <a:extLst>
              <a:ext uri="{FF2B5EF4-FFF2-40B4-BE49-F238E27FC236}">
                <a16:creationId xmlns:a16="http://schemas.microsoft.com/office/drawing/2014/main" id="{5FDAAFC0-68A0-07E8-6BB1-F2A3B55AD167}"/>
              </a:ext>
            </a:extLst>
          </p:cNvPr>
          <p:cNvGraphicFramePr>
            <a:graphicFrameLocks noGrp="1"/>
          </p:cNvGraphicFramePr>
          <p:nvPr/>
        </p:nvGraphicFramePr>
        <p:xfrm>
          <a:off x="273050" y="3268105"/>
          <a:ext cx="3051275" cy="4302760"/>
        </p:xfrm>
        <a:graphic>
          <a:graphicData uri="http://schemas.openxmlformats.org/drawingml/2006/table">
            <a:tbl>
              <a:tblPr firstRow="1" bandRow="1">
                <a:tableStyleId>{5940675A-B579-460E-94D1-54222C63F5DA}</a:tableStyleId>
              </a:tblPr>
              <a:tblGrid>
                <a:gridCol w="3051275">
                  <a:extLst>
                    <a:ext uri="{9D8B030D-6E8A-4147-A177-3AD203B41FA5}">
                      <a16:colId xmlns:a16="http://schemas.microsoft.com/office/drawing/2014/main" val="2976228114"/>
                    </a:ext>
                  </a:extLst>
                </a:gridCol>
              </a:tblGrid>
              <a:tr h="370840">
                <a:tc>
                  <a:txBody>
                    <a:bodyPr/>
                    <a:lstStyle/>
                    <a:p>
                      <a:pPr algn="ctr">
                        <a:lnSpc>
                          <a:spcPct val="150000"/>
                        </a:lnSpc>
                      </a:pPr>
                      <a:r>
                        <a:rPr lang="en-GB" sz="1200" b="1" dirty="0"/>
                        <a:t>EXPECTATIONS</a:t>
                      </a:r>
                    </a:p>
                  </a:txBody>
                  <a:tcPr>
                    <a:solidFill>
                      <a:schemeClr val="bg1">
                        <a:lumMod val="85000"/>
                      </a:schemeClr>
                    </a:solidFill>
                  </a:tcPr>
                </a:tc>
                <a:extLst>
                  <a:ext uri="{0D108BD9-81ED-4DB2-BD59-A6C34878D82A}">
                    <a16:rowId xmlns:a16="http://schemas.microsoft.com/office/drawing/2014/main" val="3028398464"/>
                  </a:ext>
                </a:extLst>
              </a:tr>
              <a:tr h="370840">
                <a:tc>
                  <a:txBody>
                    <a:bodyPr/>
                    <a:lstStyle/>
                    <a:p>
                      <a:pPr marL="171450" indent="-171450">
                        <a:lnSpc>
                          <a:spcPct val="100000"/>
                        </a:lnSpc>
                        <a:buFont typeface="Arial" panose="020B0604020202020204" pitchFamily="34" charset="0"/>
                        <a:buChar char="•"/>
                      </a:pPr>
                      <a:r>
                        <a:rPr lang="en-GB" sz="1200" dirty="0"/>
                        <a:t>Always write in black or blue pen.</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Always use a ruler for straight lines.</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If you make a mistake, cross it out with a single line. </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Always draw diagrams, tables and graphs in pencil with a ruler if necessary</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Always mark and correct your work in green pen.</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Respond to any feedback your teacher gives you in green pen.</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Take pride in your work, make it neat!</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All tasks should be completed in silence and by yourself unless your teacher tells you otherwise.</a:t>
                      </a:r>
                    </a:p>
                  </a:txBody>
                  <a:tcPr/>
                </a:tc>
                <a:extLst>
                  <a:ext uri="{0D108BD9-81ED-4DB2-BD59-A6C34878D82A}">
                    <a16:rowId xmlns:a16="http://schemas.microsoft.com/office/drawing/2014/main" val="3417920731"/>
                  </a:ext>
                </a:extLst>
              </a:tr>
            </a:tbl>
          </a:graphicData>
        </a:graphic>
      </p:graphicFrame>
      <p:sp>
        <p:nvSpPr>
          <p:cNvPr id="10" name="TextBox 9">
            <a:extLst>
              <a:ext uri="{FF2B5EF4-FFF2-40B4-BE49-F238E27FC236}">
                <a16:creationId xmlns:a16="http://schemas.microsoft.com/office/drawing/2014/main" id="{F300DC32-B022-3472-86EF-65C9B1ACEFCA}"/>
              </a:ext>
            </a:extLst>
          </p:cNvPr>
          <p:cNvSpPr txBox="1"/>
          <p:nvPr/>
        </p:nvSpPr>
        <p:spPr>
          <a:xfrm>
            <a:off x="3533674" y="3268105"/>
            <a:ext cx="3051275" cy="2357697"/>
          </a:xfrm>
          <a:prstGeom prst="rect">
            <a:avLst/>
          </a:prstGeom>
          <a:noFill/>
          <a:ln w="19050">
            <a:solidFill>
              <a:schemeClr val="tx1"/>
            </a:solidFill>
          </a:ln>
        </p:spPr>
        <p:txBody>
          <a:bodyPr wrap="square" rtlCol="0">
            <a:spAutoFit/>
          </a:bodyPr>
          <a:lstStyle/>
          <a:p>
            <a:pPr>
              <a:lnSpc>
                <a:spcPct val="150000"/>
              </a:lnSpc>
            </a:pPr>
            <a:r>
              <a:rPr lang="en-GB" b="1" u="sng" dirty="0">
                <a:latin typeface="Calibri Light" panose="020F0302020204030204" pitchFamily="34" charset="0"/>
                <a:cs typeface="Calibri Light" panose="020F0302020204030204" pitchFamily="34" charset="0"/>
              </a:rPr>
              <a:t>PROUD</a:t>
            </a:r>
          </a:p>
          <a:p>
            <a:pPr>
              <a:lnSpc>
                <a:spcPct val="150000"/>
              </a:lnSpc>
            </a:pPr>
            <a:r>
              <a:rPr lang="en-GB" sz="1600" b="1" u="sng" dirty="0">
                <a:latin typeface="Calibri Light" panose="020F0302020204030204" pitchFamily="34" charset="0"/>
                <a:cs typeface="Calibri Light" panose="020F0302020204030204" pitchFamily="34" charset="0"/>
              </a:rPr>
              <a:t>P</a:t>
            </a:r>
            <a:r>
              <a:rPr lang="en-GB" sz="1600" dirty="0">
                <a:latin typeface="Calibri Light" panose="020F0302020204030204" pitchFamily="34" charset="0"/>
                <a:cs typeface="Calibri Light" panose="020F0302020204030204" pitchFamily="34" charset="0"/>
              </a:rPr>
              <a:t>unctuation and grammar</a:t>
            </a:r>
          </a:p>
          <a:p>
            <a:pPr>
              <a:lnSpc>
                <a:spcPct val="150000"/>
              </a:lnSpc>
            </a:pPr>
            <a:r>
              <a:rPr lang="en-GB" sz="1600" b="1" u="sng" dirty="0">
                <a:latin typeface="Calibri Light" panose="020F0302020204030204" pitchFamily="34" charset="0"/>
                <a:cs typeface="Calibri Light" panose="020F0302020204030204" pitchFamily="34" charset="0"/>
              </a:rPr>
              <a:t>R</a:t>
            </a:r>
            <a:r>
              <a:rPr lang="en-GB" sz="1600" dirty="0">
                <a:latin typeface="Calibri Light" panose="020F0302020204030204" pitchFamily="34" charset="0"/>
                <a:cs typeface="Calibri Light" panose="020F0302020204030204" pitchFamily="34" charset="0"/>
              </a:rPr>
              <a:t>uler and pencil for diagrams</a:t>
            </a:r>
          </a:p>
          <a:p>
            <a:pPr>
              <a:lnSpc>
                <a:spcPct val="150000"/>
              </a:lnSpc>
            </a:pPr>
            <a:r>
              <a:rPr lang="en-GB" sz="1600" b="1" u="sng" dirty="0">
                <a:latin typeface="Calibri Light" panose="020F0302020204030204" pitchFamily="34" charset="0"/>
                <a:cs typeface="Calibri Light" panose="020F0302020204030204" pitchFamily="34" charset="0"/>
              </a:rPr>
              <a:t>O</a:t>
            </a:r>
            <a:r>
              <a:rPr lang="en-GB" sz="1600" dirty="0">
                <a:latin typeface="Calibri Light" panose="020F0302020204030204" pitchFamily="34" charset="0"/>
                <a:cs typeface="Calibri Light" panose="020F0302020204030204" pitchFamily="34" charset="0"/>
              </a:rPr>
              <a:t>utstanding effort every lesson</a:t>
            </a:r>
          </a:p>
          <a:p>
            <a:pPr>
              <a:lnSpc>
                <a:spcPct val="150000"/>
              </a:lnSpc>
            </a:pPr>
            <a:r>
              <a:rPr lang="en-GB" sz="1600" b="1" u="sng" dirty="0">
                <a:latin typeface="Calibri Light" panose="020F0302020204030204" pitchFamily="34" charset="0"/>
                <a:cs typeface="Calibri Light" panose="020F0302020204030204" pitchFamily="34" charset="0"/>
              </a:rPr>
              <a:t>U</a:t>
            </a:r>
            <a:r>
              <a:rPr lang="en-GB" sz="1600" dirty="0">
                <a:latin typeface="Calibri Light" panose="020F0302020204030204" pitchFamily="34" charset="0"/>
                <a:cs typeface="Calibri Light" panose="020F0302020204030204" pitchFamily="34" charset="0"/>
              </a:rPr>
              <a:t>nderline date and title</a:t>
            </a:r>
          </a:p>
          <a:p>
            <a:pPr>
              <a:lnSpc>
                <a:spcPct val="150000"/>
              </a:lnSpc>
            </a:pPr>
            <a:r>
              <a:rPr lang="en-GB" sz="1600" b="1" u="sng" dirty="0">
                <a:latin typeface="Calibri Light" panose="020F0302020204030204" pitchFamily="34" charset="0"/>
                <a:cs typeface="Calibri Light" panose="020F0302020204030204" pitchFamily="34" charset="0"/>
              </a:rPr>
              <a:t>D</a:t>
            </a:r>
            <a:r>
              <a:rPr lang="en-GB" sz="1600" dirty="0">
                <a:latin typeface="Calibri Light" panose="020F0302020204030204" pitchFamily="34" charset="0"/>
                <a:cs typeface="Calibri Light" panose="020F0302020204030204" pitchFamily="34" charset="0"/>
              </a:rPr>
              <a:t>ates and titles every lesson</a:t>
            </a:r>
          </a:p>
        </p:txBody>
      </p:sp>
      <p:sp>
        <p:nvSpPr>
          <p:cNvPr id="11" name="TextBox 10">
            <a:extLst>
              <a:ext uri="{FF2B5EF4-FFF2-40B4-BE49-F238E27FC236}">
                <a16:creationId xmlns:a16="http://schemas.microsoft.com/office/drawing/2014/main" id="{1C4F8BFB-563A-7BF9-6844-2AEA1536526A}"/>
              </a:ext>
            </a:extLst>
          </p:cNvPr>
          <p:cNvSpPr txBox="1"/>
          <p:nvPr/>
        </p:nvSpPr>
        <p:spPr>
          <a:xfrm>
            <a:off x="3533674" y="5757293"/>
            <a:ext cx="3051275" cy="1800493"/>
          </a:xfrm>
          <a:prstGeom prst="rect">
            <a:avLst/>
          </a:prstGeom>
          <a:noFill/>
          <a:ln w="19050">
            <a:solidFill>
              <a:schemeClr val="tx1"/>
            </a:solidFill>
          </a:ln>
        </p:spPr>
        <p:txBody>
          <a:bodyPr wrap="square" rtlCol="0">
            <a:spAutoFit/>
          </a:bodyPr>
          <a:lstStyle/>
          <a:p>
            <a:pPr>
              <a:lnSpc>
                <a:spcPct val="150000"/>
              </a:lnSpc>
            </a:pPr>
            <a:r>
              <a:rPr lang="en-GB" b="1" u="sng" dirty="0">
                <a:latin typeface="Calibri Light" panose="020F0302020204030204" pitchFamily="34" charset="0"/>
                <a:cs typeface="Calibri Light" panose="020F0302020204030204" pitchFamily="34" charset="0"/>
              </a:rPr>
              <a:t>PROUD FRIDAY</a:t>
            </a:r>
          </a:p>
          <a:p>
            <a:r>
              <a:rPr lang="en-GB" sz="1400" dirty="0">
                <a:latin typeface="Calibri Light" panose="020F0302020204030204" pitchFamily="34" charset="0"/>
                <a:cs typeface="Calibri Light" panose="020F0302020204030204" pitchFamily="34" charset="0"/>
              </a:rPr>
              <a:t>Any piece of work you complete, which meets our PROUD expectations can be taken to the PROUD station during Friday lunchtime. Show your work to a member of SLT and receive a sweet treat!</a:t>
            </a:r>
          </a:p>
        </p:txBody>
      </p:sp>
      <p:sp>
        <p:nvSpPr>
          <p:cNvPr id="2" name="Slide Number Placeholder 1">
            <a:extLst>
              <a:ext uri="{FF2B5EF4-FFF2-40B4-BE49-F238E27FC236}">
                <a16:creationId xmlns:a16="http://schemas.microsoft.com/office/drawing/2014/main" id="{72CCBB8A-62B6-599E-B77E-0BCC1457A738}"/>
              </a:ext>
            </a:extLst>
          </p:cNvPr>
          <p:cNvSpPr>
            <a:spLocks noGrp="1"/>
          </p:cNvSpPr>
          <p:nvPr>
            <p:ph type="sldNum" sz="quarter" idx="12"/>
          </p:nvPr>
        </p:nvSpPr>
        <p:spPr/>
        <p:txBody>
          <a:bodyPr/>
          <a:lstStyle/>
          <a:p>
            <a:fld id="{A49C798E-A141-4728-B2C1-C020555BD9EF}" type="slidenum">
              <a:rPr lang="en-GB" smtClean="0"/>
              <a:t>3</a:t>
            </a:fld>
            <a:endParaRPr lang="en-GB"/>
          </a:p>
        </p:txBody>
      </p:sp>
    </p:spTree>
    <p:extLst>
      <p:ext uri="{BB962C8B-B14F-4D97-AF65-F5344CB8AC3E}">
        <p14:creationId xmlns:p14="http://schemas.microsoft.com/office/powerpoint/2010/main" val="38536430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5ACB93D-D1F5-AD70-DCA1-47A05BE1FEAE}"/>
              </a:ext>
            </a:extLst>
          </p:cNvPr>
          <p:cNvSpPr/>
          <p:nvPr/>
        </p:nvSpPr>
        <p:spPr>
          <a:xfrm>
            <a:off x="312234" y="312234"/>
            <a:ext cx="6233532" cy="8552986"/>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ACF0B5AA-F2E4-A1DD-D98D-4428DC7EC814}"/>
              </a:ext>
            </a:extLst>
          </p:cNvPr>
          <p:cNvSpPr txBox="1"/>
          <p:nvPr/>
        </p:nvSpPr>
        <p:spPr>
          <a:xfrm>
            <a:off x="398655" y="406349"/>
            <a:ext cx="5971920" cy="597536"/>
          </a:xfrm>
          <a:prstGeom prst="rect">
            <a:avLst/>
          </a:prstGeom>
          <a:noFill/>
        </p:spPr>
        <p:txBody>
          <a:bodyPr wrap="square">
            <a:spAutoFit/>
          </a:bodyPr>
          <a:lstStyle/>
          <a:p>
            <a:r>
              <a:rPr lang="en-GB" sz="1400" b="1" u="sng" dirty="0"/>
              <a:t>Rehearsal – controlling light intensity within the eye</a:t>
            </a:r>
          </a:p>
          <a:p>
            <a:pPr>
              <a:lnSpc>
                <a:spcPct val="150000"/>
              </a:lnSpc>
            </a:pPr>
            <a:endParaRPr lang="en-GB" sz="1400" b="1" u="sng" dirty="0"/>
          </a:p>
        </p:txBody>
      </p:sp>
      <p:sp>
        <p:nvSpPr>
          <p:cNvPr id="20" name="TextBox 19">
            <a:extLst>
              <a:ext uri="{FF2B5EF4-FFF2-40B4-BE49-F238E27FC236}">
                <a16:creationId xmlns:a16="http://schemas.microsoft.com/office/drawing/2014/main" id="{FF1D2E90-40CF-904E-35BD-A0E0663D5FC0}"/>
              </a:ext>
            </a:extLst>
          </p:cNvPr>
          <p:cNvSpPr txBox="1"/>
          <p:nvPr/>
        </p:nvSpPr>
        <p:spPr>
          <a:xfrm>
            <a:off x="398655" y="811443"/>
            <a:ext cx="5927535" cy="7542706"/>
          </a:xfrm>
          <a:prstGeom prst="rect">
            <a:avLst/>
          </a:prstGeom>
          <a:noFill/>
        </p:spPr>
        <p:txBody>
          <a:bodyPr wrap="square" rtlCol="0">
            <a:spAutoFit/>
          </a:bodyPr>
          <a:lstStyle/>
          <a:p>
            <a:pPr marL="228600" indent="-228600">
              <a:lnSpc>
                <a:spcPct val="150000"/>
              </a:lnSpc>
              <a:buAutoNum type="arabicPeriod"/>
            </a:pPr>
            <a:r>
              <a:rPr lang="en-GB" sz="1200" dirty="0"/>
              <a:t>What is the function of the iris?</a:t>
            </a:r>
          </a:p>
          <a:p>
            <a:pPr>
              <a:lnSpc>
                <a:spcPct val="150000"/>
              </a:lnSpc>
            </a:pPr>
            <a:r>
              <a:rPr lang="en-GB" sz="1200" dirty="0"/>
              <a:t>………………………………………………………………………………………………………………………………………………..</a:t>
            </a:r>
          </a:p>
          <a:p>
            <a:pPr>
              <a:lnSpc>
                <a:spcPct val="150000"/>
              </a:lnSpc>
            </a:pPr>
            <a:r>
              <a:rPr lang="en-GB" sz="1200" dirty="0"/>
              <a:t>2. What do radial muscles of the iris do?</a:t>
            </a:r>
          </a:p>
          <a:p>
            <a:pPr>
              <a:lnSpc>
                <a:spcPct val="150000"/>
              </a:lnSpc>
            </a:pPr>
            <a:r>
              <a:rPr lang="en-GB" sz="1200" dirty="0"/>
              <a:t>………………………………………………………………………………………………………………………………………………..</a:t>
            </a:r>
          </a:p>
          <a:p>
            <a:pPr>
              <a:lnSpc>
                <a:spcPct val="150000"/>
              </a:lnSpc>
            </a:pPr>
            <a:r>
              <a:rPr lang="en-GB" sz="1200" dirty="0"/>
              <a:t>3. What do the circular muscles in the iris do?</a:t>
            </a:r>
          </a:p>
          <a:p>
            <a:pPr>
              <a:lnSpc>
                <a:spcPct val="150000"/>
              </a:lnSpc>
            </a:pPr>
            <a:r>
              <a:rPr lang="en-GB" sz="1200" dirty="0"/>
              <a:t>………………………………………………………………………………………………………………………………………………..</a:t>
            </a:r>
          </a:p>
          <a:p>
            <a:pPr>
              <a:lnSpc>
                <a:spcPct val="150000"/>
              </a:lnSpc>
            </a:pPr>
            <a:r>
              <a:rPr lang="en-GB" sz="1200" dirty="0"/>
              <a:t>4. Which muscle contracts when the pupil gets smaller?</a:t>
            </a:r>
          </a:p>
          <a:p>
            <a:pPr>
              <a:lnSpc>
                <a:spcPct val="150000"/>
              </a:lnSpc>
            </a:pPr>
            <a:r>
              <a:rPr lang="en-GB" sz="1200" dirty="0"/>
              <a:t>………………………………………………………………………………………………………………………………………………..</a:t>
            </a:r>
          </a:p>
          <a:p>
            <a:pPr>
              <a:lnSpc>
                <a:spcPct val="150000"/>
              </a:lnSpc>
            </a:pPr>
            <a:r>
              <a:rPr lang="en-GB" sz="1200" dirty="0"/>
              <a:t>5. Which muscle relaxes when the pupil gets smaller?</a:t>
            </a:r>
          </a:p>
          <a:p>
            <a:pPr>
              <a:lnSpc>
                <a:spcPct val="150000"/>
              </a:lnSpc>
            </a:pPr>
            <a:r>
              <a:rPr lang="en-GB" sz="1200" dirty="0"/>
              <a:t>………………………………………………………………………………………………………………………………………………..</a:t>
            </a:r>
          </a:p>
          <a:p>
            <a:pPr>
              <a:lnSpc>
                <a:spcPct val="150000"/>
              </a:lnSpc>
            </a:pPr>
            <a:r>
              <a:rPr lang="en-GB" sz="1200" dirty="0"/>
              <a:t>6. Which muscle contracts when the pupil gets larger?</a:t>
            </a:r>
          </a:p>
          <a:p>
            <a:pPr>
              <a:lnSpc>
                <a:spcPct val="150000"/>
              </a:lnSpc>
            </a:pPr>
            <a:r>
              <a:rPr lang="en-GB" sz="1200" dirty="0"/>
              <a:t>………………………………………………………………………………………………………………………………………………..</a:t>
            </a:r>
          </a:p>
          <a:p>
            <a:pPr>
              <a:lnSpc>
                <a:spcPct val="150000"/>
              </a:lnSpc>
            </a:pPr>
            <a:r>
              <a:rPr lang="en-GB" sz="1200" dirty="0"/>
              <a:t>7. Which muscle relaxes when the pupil gets larger?</a:t>
            </a:r>
          </a:p>
          <a:p>
            <a:pPr>
              <a:lnSpc>
                <a:spcPct val="150000"/>
              </a:lnSpc>
            </a:pPr>
            <a:r>
              <a:rPr lang="en-GB" sz="1200" dirty="0"/>
              <a:t>………………………………………………………………………………………………………………………………………………..</a:t>
            </a:r>
          </a:p>
          <a:p>
            <a:pPr>
              <a:lnSpc>
                <a:spcPct val="150000"/>
              </a:lnSpc>
            </a:pPr>
            <a:r>
              <a:rPr lang="en-GB" sz="1200" dirty="0"/>
              <a:t>8. Human eyes have an iris. What is its function?</a:t>
            </a:r>
          </a:p>
          <a:p>
            <a:pPr>
              <a:lnSpc>
                <a:spcPct val="150000"/>
              </a:lnSpc>
            </a:pPr>
            <a:r>
              <a:rPr lang="en-GB" sz="1200" dirty="0"/>
              <a:t>………………………………………………………………………………………………………………………………………………..</a:t>
            </a:r>
          </a:p>
          <a:p>
            <a:pPr>
              <a:lnSpc>
                <a:spcPct val="150000"/>
              </a:lnSpc>
            </a:pPr>
            <a:r>
              <a:rPr lang="en-GB" sz="1200" dirty="0"/>
              <a:t>9. Name the two types of muscle in the iris.</a:t>
            </a:r>
          </a:p>
          <a:p>
            <a:pPr>
              <a:lnSpc>
                <a:spcPct val="150000"/>
              </a:lnSpc>
            </a:pPr>
            <a:r>
              <a:rPr lang="en-GB" sz="1200" dirty="0"/>
              <a:t>………………………………………………………………………………………………………………………………………………..</a:t>
            </a:r>
          </a:p>
          <a:p>
            <a:pPr>
              <a:lnSpc>
                <a:spcPct val="150000"/>
              </a:lnSpc>
            </a:pPr>
            <a:r>
              <a:rPr lang="en-GB" sz="1200" dirty="0"/>
              <a:t>10. The two types of muscle are antagonistic. If the radial muscles are contracting, are the circular muscles contracting or relaxing?</a:t>
            </a:r>
          </a:p>
          <a:p>
            <a:pPr>
              <a:lnSpc>
                <a:spcPct val="150000"/>
              </a:lnSpc>
            </a:pPr>
            <a:r>
              <a:rPr lang="en-GB" sz="1200" dirty="0"/>
              <a:t>………………………………………………………………………………………………………………………………………………..</a:t>
            </a:r>
          </a:p>
          <a:p>
            <a:pPr>
              <a:lnSpc>
                <a:spcPct val="150000"/>
              </a:lnSpc>
            </a:pPr>
            <a:r>
              <a:rPr lang="en-GB" sz="1200" dirty="0"/>
              <a:t>11.If you are in a room with bright lighting, would the circular muscles be contracting or relaxing?  ………………………………………………………………………………………………………………………………………………..</a:t>
            </a:r>
          </a:p>
          <a:p>
            <a:pPr>
              <a:lnSpc>
                <a:spcPct val="150000"/>
              </a:lnSpc>
            </a:pPr>
            <a:r>
              <a:rPr lang="en-GB" sz="1200" dirty="0"/>
              <a:t>12. If you are in a dim room, would the radial muscles be contracting or relaxing?</a:t>
            </a:r>
          </a:p>
          <a:p>
            <a:pPr>
              <a:lnSpc>
                <a:spcPct val="150000"/>
              </a:lnSpc>
            </a:pPr>
            <a:r>
              <a:rPr lang="en-GB" sz="1200" dirty="0"/>
              <a:t>………………………………………………………………………………………………………………………………………………..</a:t>
            </a:r>
          </a:p>
        </p:txBody>
      </p:sp>
      <p:sp>
        <p:nvSpPr>
          <p:cNvPr id="2" name="Slide Number Placeholder 1">
            <a:extLst>
              <a:ext uri="{FF2B5EF4-FFF2-40B4-BE49-F238E27FC236}">
                <a16:creationId xmlns:a16="http://schemas.microsoft.com/office/drawing/2014/main" id="{B575ABC7-E42D-2444-7E99-894E4089492A}"/>
              </a:ext>
            </a:extLst>
          </p:cNvPr>
          <p:cNvSpPr>
            <a:spLocks noGrp="1"/>
          </p:cNvSpPr>
          <p:nvPr>
            <p:ph type="sldNum" sz="quarter" idx="12"/>
          </p:nvPr>
        </p:nvSpPr>
        <p:spPr/>
        <p:txBody>
          <a:bodyPr/>
          <a:lstStyle/>
          <a:p>
            <a:fld id="{A49C798E-A141-4728-B2C1-C020555BD9EF}" type="slidenum">
              <a:rPr lang="en-GB" smtClean="0"/>
              <a:t>30</a:t>
            </a:fld>
            <a:endParaRPr lang="en-GB"/>
          </a:p>
        </p:txBody>
      </p:sp>
    </p:spTree>
    <p:extLst>
      <p:ext uri="{BB962C8B-B14F-4D97-AF65-F5344CB8AC3E}">
        <p14:creationId xmlns:p14="http://schemas.microsoft.com/office/powerpoint/2010/main" val="2342915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5ACB93D-D1F5-AD70-DCA1-47A05BE1FEAE}"/>
              </a:ext>
            </a:extLst>
          </p:cNvPr>
          <p:cNvSpPr/>
          <p:nvPr/>
        </p:nvSpPr>
        <p:spPr>
          <a:xfrm>
            <a:off x="312234" y="312234"/>
            <a:ext cx="6233532" cy="8552986"/>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ACF0B5AA-F2E4-A1DD-D98D-4428DC7EC814}"/>
              </a:ext>
            </a:extLst>
          </p:cNvPr>
          <p:cNvSpPr txBox="1"/>
          <p:nvPr/>
        </p:nvSpPr>
        <p:spPr>
          <a:xfrm>
            <a:off x="443040" y="438247"/>
            <a:ext cx="5971920" cy="7912038"/>
          </a:xfrm>
          <a:prstGeom prst="rect">
            <a:avLst/>
          </a:prstGeom>
          <a:noFill/>
        </p:spPr>
        <p:txBody>
          <a:bodyPr wrap="square">
            <a:spAutoFit/>
          </a:bodyPr>
          <a:lstStyle/>
          <a:p>
            <a:r>
              <a:rPr lang="en-GB" sz="1400" b="1" u="sng" dirty="0"/>
              <a:t>YOU DO  Wrong answers – light intensity inside the eye</a:t>
            </a:r>
          </a:p>
          <a:p>
            <a:pPr>
              <a:lnSpc>
                <a:spcPct val="200000"/>
              </a:lnSpc>
            </a:pPr>
            <a:r>
              <a:rPr lang="en-GB" sz="1200" dirty="0"/>
              <a:t>The iris contains two types of muscles; radial muscles and ciliary muscle. Radial muscles extend from the inside of the iris towards the centre. The circular muscles give the iris its circular shape. When the pupil gets bigger, the radial muscles are relaxing, and the circular muscles are contracting. So, the pupil gets larger.</a:t>
            </a:r>
          </a:p>
          <a:p>
            <a:pPr>
              <a:lnSpc>
                <a:spcPct val="200000"/>
              </a:lnSpc>
            </a:pPr>
            <a:r>
              <a:rPr lang="en-GB" sz="1200" dirty="0"/>
              <a:t>When the pupil gets smaller, the</a:t>
            </a:r>
            <a:r>
              <a:rPr lang="en-GB" sz="1200" b="1" u="sng" dirty="0"/>
              <a:t> </a:t>
            </a:r>
            <a:r>
              <a:rPr lang="en-GB" sz="1200" dirty="0"/>
              <a:t>same</a:t>
            </a:r>
            <a:r>
              <a:rPr lang="en-GB" sz="1200" b="1" u="sng" dirty="0"/>
              <a:t> </a:t>
            </a:r>
            <a:r>
              <a:rPr lang="en-GB" sz="1200" dirty="0"/>
              <a:t>happens. The radial muscles relax and the circular muscles contract. </a:t>
            </a:r>
          </a:p>
          <a:p>
            <a:pPr>
              <a:lnSpc>
                <a:spcPct val="200000"/>
              </a:lnSpc>
            </a:pPr>
            <a:r>
              <a:rPr lang="en-GB" sz="1400" b="1" u="sng" dirty="0"/>
              <a:t>Contrasting concepts – light intensity inside the eye</a:t>
            </a:r>
          </a:p>
          <a:p>
            <a:pPr>
              <a:lnSpc>
                <a:spcPct val="150000"/>
              </a:lnSpc>
            </a:pPr>
            <a:r>
              <a:rPr lang="en-GB" sz="1200" b="1" u="sng" dirty="0"/>
              <a:t>I DO</a:t>
            </a:r>
            <a:r>
              <a:rPr lang="en-GB" sz="1200" b="1" dirty="0"/>
              <a:t> </a:t>
            </a:r>
            <a:r>
              <a:rPr lang="en-GB" sz="1200" dirty="0"/>
              <a:t>1. What are the similarities between radial muscles and circular muscles?</a:t>
            </a:r>
          </a:p>
          <a:p>
            <a:pPr>
              <a:lnSpc>
                <a:spcPct val="150000"/>
              </a:lnSpc>
            </a:pPr>
            <a:r>
              <a:rPr lang="en-GB" sz="1200" dirty="0"/>
              <a:t>………………………………………………………………………………………………………………………………………………………………………………………………………………………………………………………………………………………………………………………………………………………………………………………………………………………………………………………</a:t>
            </a:r>
          </a:p>
          <a:p>
            <a:pPr>
              <a:lnSpc>
                <a:spcPct val="150000"/>
              </a:lnSpc>
            </a:pPr>
            <a:r>
              <a:rPr lang="en-GB" sz="1200" b="1" u="sng" dirty="0"/>
              <a:t>WE DO</a:t>
            </a:r>
            <a:r>
              <a:rPr lang="en-GB" sz="1200" b="1" dirty="0"/>
              <a:t> </a:t>
            </a:r>
            <a:r>
              <a:rPr lang="en-GB" sz="1200" dirty="0"/>
              <a:t>2. What are the differences between radial muscles and circular muscles?</a:t>
            </a:r>
          </a:p>
          <a:p>
            <a:pPr>
              <a:lnSpc>
                <a:spcPct val="150000"/>
              </a:lnSpc>
            </a:pPr>
            <a:r>
              <a:rPr lang="en-GB" sz="1200" dirty="0"/>
              <a:t>………………………………………………………………………………………………………………………………………………………………………………………………………………………………………………………………………………………………………………………………………………………………………………………………………………………………………………………</a:t>
            </a:r>
          </a:p>
          <a:p>
            <a:pPr>
              <a:lnSpc>
                <a:spcPct val="150000"/>
              </a:lnSpc>
            </a:pPr>
            <a:r>
              <a:rPr lang="en-GB" sz="1200" b="1" u="sng" dirty="0"/>
              <a:t>YOU DO</a:t>
            </a:r>
            <a:r>
              <a:rPr lang="en-GB" sz="1200" b="1" dirty="0"/>
              <a:t>  </a:t>
            </a:r>
            <a:r>
              <a:rPr lang="en-GB" sz="1200" dirty="0"/>
              <a:t>3. What are the similarities between contracting radial muscles and circular muscles?</a:t>
            </a:r>
          </a:p>
          <a:p>
            <a:pPr>
              <a:lnSpc>
                <a:spcPct val="150000"/>
              </a:lnSpc>
            </a:pPr>
            <a:r>
              <a:rPr lang="en-GB" sz="1200" dirty="0"/>
              <a:t>………………………………………………………………………………………………………………………………………………………………………………………………………………………………………………………………………………………………………………………………………………………………………………………………………………………………………………………</a:t>
            </a:r>
          </a:p>
          <a:p>
            <a:pPr>
              <a:lnSpc>
                <a:spcPct val="150000"/>
              </a:lnSpc>
            </a:pPr>
            <a:r>
              <a:rPr lang="en-GB" sz="1200" dirty="0"/>
              <a:t>4. What are the differences between effects of contracting radial muscles and circular muscles?</a:t>
            </a:r>
          </a:p>
          <a:p>
            <a:pPr>
              <a:lnSpc>
                <a:spcPct val="150000"/>
              </a:lnSpc>
            </a:pPr>
            <a:r>
              <a:rPr lang="en-GB" sz="1200" dirty="0"/>
              <a:t>………………………………………………………………………………………………………………………………………………………………………………………………………………………………………………………………………………………………………………………………………………………………………………………………………………………………………………………</a:t>
            </a:r>
          </a:p>
        </p:txBody>
      </p:sp>
      <p:sp>
        <p:nvSpPr>
          <p:cNvPr id="2" name="Slide Number Placeholder 1">
            <a:extLst>
              <a:ext uri="{FF2B5EF4-FFF2-40B4-BE49-F238E27FC236}">
                <a16:creationId xmlns:a16="http://schemas.microsoft.com/office/drawing/2014/main" id="{12E01AE3-B9BC-D28F-A482-3FDDFE46C51E}"/>
              </a:ext>
            </a:extLst>
          </p:cNvPr>
          <p:cNvSpPr>
            <a:spLocks noGrp="1"/>
          </p:cNvSpPr>
          <p:nvPr>
            <p:ph type="sldNum" sz="quarter" idx="12"/>
          </p:nvPr>
        </p:nvSpPr>
        <p:spPr/>
        <p:txBody>
          <a:bodyPr/>
          <a:lstStyle/>
          <a:p>
            <a:fld id="{A49C798E-A141-4728-B2C1-C020555BD9EF}" type="slidenum">
              <a:rPr lang="en-GB" smtClean="0"/>
              <a:t>31</a:t>
            </a:fld>
            <a:endParaRPr lang="en-GB"/>
          </a:p>
        </p:txBody>
      </p:sp>
    </p:spTree>
    <p:extLst>
      <p:ext uri="{BB962C8B-B14F-4D97-AF65-F5344CB8AC3E}">
        <p14:creationId xmlns:p14="http://schemas.microsoft.com/office/powerpoint/2010/main" val="17454251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extLst>
              <p:ext uri="{D42A27DB-BD31-4B8C-83A1-F6EECF244321}">
                <p14:modId xmlns:p14="http://schemas.microsoft.com/office/powerpoint/2010/main" val="396386361"/>
              </p:ext>
            </p:extLst>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GB" sz="1200" b="1" u="sng" dirty="0">
                          <a:solidFill>
                            <a:schemeClr val="tx1"/>
                          </a:solidFill>
                        </a:rPr>
                        <a:t>Accommodation (focusing)</a:t>
                      </a:r>
                    </a:p>
                    <a:p>
                      <a:pPr>
                        <a:lnSpc>
                          <a:spcPct val="150000"/>
                        </a:lnSpc>
                      </a:pPr>
                      <a:r>
                        <a:rPr lang="en-GB" sz="1200" b="0" u="none" dirty="0">
                          <a:solidFill>
                            <a:schemeClr val="tx1"/>
                          </a:solidFill>
                        </a:rPr>
                        <a:t>The lens, ciliary muscles, and suspensory ligaments work together to enable us to focus on objects through a process called accommodation and the principles of refraction. When an object is far away the light rays need to be refracted less than for near objects. For distant objects the lens needs to be flat; for near objects it needs to be rounder or fatter.</a:t>
                      </a:r>
                      <a:endParaRPr lang="en-GB" sz="1200" b="1" u="none" dirty="0">
                        <a:solidFill>
                          <a:schemeClr val="tx1"/>
                        </a:solidFill>
                      </a:endParaRPr>
                    </a:p>
                    <a:p>
                      <a:pPr>
                        <a:lnSpc>
                          <a:spcPct val="150000"/>
                        </a:lnSpc>
                      </a:pPr>
                      <a:r>
                        <a:rPr lang="en-GB" sz="1200" b="1" u="none" dirty="0">
                          <a:solidFill>
                            <a:schemeClr val="tx1"/>
                          </a:solidFill>
                        </a:rPr>
                        <a:t>Focusing on distant objects:</a:t>
                      </a:r>
                    </a:p>
                    <a:p>
                      <a:pPr>
                        <a:lnSpc>
                          <a:spcPct val="150000"/>
                        </a:lnSpc>
                      </a:pPr>
                      <a:r>
                        <a:rPr lang="en-GB" sz="1200" b="0" u="none" dirty="0">
                          <a:solidFill>
                            <a:schemeClr val="tx1"/>
                          </a:solidFill>
                        </a:rPr>
                        <a:t>Accommodation involves three structures in the eye.</a:t>
                      </a:r>
                    </a:p>
                    <a:p>
                      <a:pPr>
                        <a:lnSpc>
                          <a:spcPct val="150000"/>
                        </a:lnSpc>
                      </a:pPr>
                      <a:r>
                        <a:rPr lang="en-GB" sz="1200" b="1" u="none" dirty="0">
                          <a:solidFill>
                            <a:schemeClr val="tx1"/>
                          </a:solidFill>
                        </a:rPr>
                        <a:t>Lens: </a:t>
                      </a:r>
                      <a:r>
                        <a:rPr lang="en-GB" sz="1200" b="0" u="none" dirty="0">
                          <a:solidFill>
                            <a:schemeClr val="tx1"/>
                          </a:solidFill>
                        </a:rPr>
                        <a:t>The lens is a transparent, flexible structure located behind the iris and the pupil. Its primary role is to bend or refract light rays that enter the eye, allowing them to converge onto the retina. </a:t>
                      </a:r>
                    </a:p>
                    <a:p>
                      <a:pPr>
                        <a:lnSpc>
                          <a:spcPct val="150000"/>
                        </a:lnSpc>
                      </a:pPr>
                      <a:r>
                        <a:rPr lang="en-GB" sz="1200" b="1" u="none" dirty="0">
                          <a:solidFill>
                            <a:schemeClr val="tx1"/>
                          </a:solidFill>
                        </a:rPr>
                        <a:t>Ciliary Muscles: </a:t>
                      </a:r>
                      <a:r>
                        <a:rPr lang="en-GB" sz="1200" b="0" u="none" dirty="0">
                          <a:solidFill>
                            <a:schemeClr val="tx1"/>
                          </a:solidFill>
                        </a:rPr>
                        <a:t>Surrounding the lens are the ciliary muscles. When we need to focus on distant objects, these muscles relax. This causes a reduction in tension on the suspensory ligaments connected to the lens (the lens remains flat).</a:t>
                      </a:r>
                    </a:p>
                    <a:p>
                      <a:pPr>
                        <a:lnSpc>
                          <a:spcPct val="150000"/>
                        </a:lnSpc>
                      </a:pPr>
                      <a:r>
                        <a:rPr lang="en-GB" sz="1200" b="1" u="none" dirty="0">
                          <a:solidFill>
                            <a:schemeClr val="tx1"/>
                          </a:solidFill>
                        </a:rPr>
                        <a:t>Suspensory Ligaments: </a:t>
                      </a:r>
                      <a:r>
                        <a:rPr lang="en-GB" sz="1200" b="0" u="none" dirty="0">
                          <a:solidFill>
                            <a:schemeClr val="tx1"/>
                          </a:solidFill>
                        </a:rPr>
                        <a:t>These ligaments are thin, thread-like fibres that attach the lens to the ciliary muscles. When the ciliary muscles relax, the suspensory ligaments pull on the lens, making it thinner and flatter.</a:t>
                      </a:r>
                    </a:p>
                    <a:p>
                      <a:pPr>
                        <a:lnSpc>
                          <a:spcPct val="150000"/>
                        </a:lnSpc>
                      </a:pPr>
                      <a:r>
                        <a:rPr lang="en-GB" sz="1200" b="0" u="none" dirty="0">
                          <a:solidFill>
                            <a:schemeClr val="tx1"/>
                          </a:solidFill>
                        </a:rPr>
                        <a:t>The combined action of the relaxed ciliary muscles and the tension on the suspensory ligaments results in the lens assuming a flat shape. This flat lens refracts incoming light rays less, allowing them to converge on the retina. </a:t>
                      </a:r>
                    </a:p>
                    <a:p>
                      <a:pPr>
                        <a:lnSpc>
                          <a:spcPct val="150000"/>
                        </a:lnSpc>
                      </a:pPr>
                      <a:r>
                        <a:rPr lang="en-GB" sz="1200" b="0" u="none" dirty="0">
                          <a:solidFill>
                            <a:schemeClr val="tx1"/>
                          </a:solidFill>
                        </a:rPr>
                        <a:t>The opposite happens when we focus on near objects; the ciliary muscles contract and the suspensory ligaments relax. So, the lens becomes rounder and fatter.</a:t>
                      </a: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8" name="Picture 7" descr="A diagram of different angles of the lens&#10;&#10;Description automatically generated">
            <a:extLst>
              <a:ext uri="{FF2B5EF4-FFF2-40B4-BE49-F238E27FC236}">
                <a16:creationId xmlns:a16="http://schemas.microsoft.com/office/drawing/2014/main" id="{6BDEED23-5135-0DF1-C5D3-D418DEEC1BDC}"/>
              </a:ext>
            </a:extLst>
          </p:cNvPr>
          <p:cNvPicPr>
            <a:picLocks noChangeAspect="1"/>
          </p:cNvPicPr>
          <p:nvPr/>
        </p:nvPicPr>
        <p:blipFill>
          <a:blip r:embed="rId2"/>
          <a:stretch>
            <a:fillRect/>
          </a:stretch>
        </p:blipFill>
        <p:spPr>
          <a:xfrm>
            <a:off x="1009185" y="6208179"/>
            <a:ext cx="2531327" cy="2412671"/>
          </a:xfrm>
          <a:prstGeom prst="rect">
            <a:avLst/>
          </a:prstGeom>
        </p:spPr>
      </p:pic>
      <p:sp>
        <p:nvSpPr>
          <p:cNvPr id="9" name="TextBox 8">
            <a:extLst>
              <a:ext uri="{FF2B5EF4-FFF2-40B4-BE49-F238E27FC236}">
                <a16:creationId xmlns:a16="http://schemas.microsoft.com/office/drawing/2014/main" id="{281A5303-4FF4-D192-3C62-330A35248005}"/>
              </a:ext>
            </a:extLst>
          </p:cNvPr>
          <p:cNvSpPr txBox="1"/>
          <p:nvPr/>
        </p:nvSpPr>
        <p:spPr>
          <a:xfrm>
            <a:off x="3843942" y="6537352"/>
            <a:ext cx="2665143" cy="1754326"/>
          </a:xfrm>
          <a:prstGeom prst="rect">
            <a:avLst/>
          </a:prstGeom>
          <a:noFill/>
        </p:spPr>
        <p:txBody>
          <a:bodyPr wrap="square" rtlCol="0">
            <a:spAutoFit/>
          </a:bodyPr>
          <a:lstStyle/>
          <a:p>
            <a:r>
              <a:rPr lang="en-GB" sz="1200" dirty="0"/>
              <a:t>Ciliary muscles relax.</a:t>
            </a:r>
          </a:p>
          <a:p>
            <a:r>
              <a:rPr lang="en-GB" sz="1200" dirty="0"/>
              <a:t>Suspensory ligaments under tension.</a:t>
            </a:r>
          </a:p>
          <a:p>
            <a:endParaRPr lang="en-GB" sz="1200" dirty="0"/>
          </a:p>
          <a:p>
            <a:endParaRPr lang="en-GB" sz="1200" dirty="0"/>
          </a:p>
          <a:p>
            <a:endParaRPr lang="en-GB" sz="1200" dirty="0"/>
          </a:p>
          <a:p>
            <a:endParaRPr lang="en-GB" sz="1200" dirty="0"/>
          </a:p>
          <a:p>
            <a:endParaRPr lang="en-GB" sz="1200" dirty="0"/>
          </a:p>
          <a:p>
            <a:r>
              <a:rPr lang="en-GB" sz="1200" dirty="0"/>
              <a:t>Ciliary muscles contract. </a:t>
            </a:r>
          </a:p>
          <a:p>
            <a:r>
              <a:rPr lang="en-GB" sz="1200" dirty="0"/>
              <a:t>Suspensory ligaments relax.</a:t>
            </a:r>
          </a:p>
        </p:txBody>
      </p:sp>
      <p:sp>
        <p:nvSpPr>
          <p:cNvPr id="3" name="Slide Number Placeholder 2">
            <a:extLst>
              <a:ext uri="{FF2B5EF4-FFF2-40B4-BE49-F238E27FC236}">
                <a16:creationId xmlns:a16="http://schemas.microsoft.com/office/drawing/2014/main" id="{F1B4E558-CF1D-F285-EDBD-B25044B8BC47}"/>
              </a:ext>
            </a:extLst>
          </p:cNvPr>
          <p:cNvSpPr>
            <a:spLocks noGrp="1"/>
          </p:cNvSpPr>
          <p:nvPr>
            <p:ph type="sldNum" sz="quarter" idx="12"/>
          </p:nvPr>
        </p:nvSpPr>
        <p:spPr/>
        <p:txBody>
          <a:bodyPr/>
          <a:lstStyle/>
          <a:p>
            <a:fld id="{A49C798E-A141-4728-B2C1-C020555BD9EF}" type="slidenum">
              <a:rPr lang="en-GB" smtClean="0"/>
              <a:t>32</a:t>
            </a:fld>
            <a:endParaRPr lang="en-GB"/>
          </a:p>
        </p:txBody>
      </p:sp>
    </p:spTree>
    <p:extLst>
      <p:ext uri="{BB962C8B-B14F-4D97-AF65-F5344CB8AC3E}">
        <p14:creationId xmlns:p14="http://schemas.microsoft.com/office/powerpoint/2010/main" val="39754264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extLst>
              <p:ext uri="{D42A27DB-BD31-4B8C-83A1-F6EECF244321}">
                <p14:modId xmlns:p14="http://schemas.microsoft.com/office/powerpoint/2010/main" val="2192449428"/>
              </p:ext>
            </p:extLst>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GB" sz="1200" b="1" u="sng" dirty="0">
                          <a:solidFill>
                            <a:schemeClr val="tx1"/>
                          </a:solidFill>
                        </a:rPr>
                        <a:t>Correcting poor vision</a:t>
                      </a:r>
                    </a:p>
                    <a:p>
                      <a:pPr>
                        <a:lnSpc>
                          <a:spcPct val="150000"/>
                        </a:lnSpc>
                      </a:pPr>
                      <a:r>
                        <a:rPr lang="en-GB" sz="1200" b="0" u="none" dirty="0">
                          <a:solidFill>
                            <a:schemeClr val="tx1"/>
                          </a:solidFill>
                        </a:rPr>
                        <a:t>Two common defects of the eyes are myopia (short sightedness) and hyperopia (long sightedness) in which rays of light do not focus on the retina.</a:t>
                      </a:r>
                    </a:p>
                    <a:p>
                      <a:pPr>
                        <a:lnSpc>
                          <a:spcPct val="150000"/>
                        </a:lnSpc>
                      </a:pPr>
                      <a:r>
                        <a:rPr lang="en-GB" sz="1200" b="0" u="none" dirty="0">
                          <a:solidFill>
                            <a:schemeClr val="tx1"/>
                          </a:solidFill>
                        </a:rPr>
                        <a:t>• Generally these defects are treated with spectacle lenses which refract the light rays so that they do focus on the retina.</a:t>
                      </a:r>
                    </a:p>
                    <a:p>
                      <a:pPr>
                        <a:lnSpc>
                          <a:spcPct val="150000"/>
                        </a:lnSpc>
                      </a:pPr>
                      <a:r>
                        <a:rPr lang="en-GB" sz="1200" b="0" u="none" dirty="0">
                          <a:solidFill>
                            <a:schemeClr val="tx1"/>
                          </a:solidFill>
                        </a:rPr>
                        <a:t>• New technologies now include hard and soft contact lenses, laser surgery to change the shape of the cornea and a replacement lens in the eye.</a:t>
                      </a:r>
                    </a:p>
                    <a:p>
                      <a:pPr>
                        <a:lnSpc>
                          <a:spcPct val="150000"/>
                        </a:lnSpc>
                      </a:pPr>
                      <a:r>
                        <a:rPr lang="en-GB" sz="1200" b="0" u="none" dirty="0">
                          <a:solidFill>
                            <a:schemeClr val="tx1"/>
                          </a:solidFill>
                        </a:rPr>
                        <a:t>Spectacles, also known as eyeglasses, are commonly used to correct myopia, or near-sightedness. Myopia occurs when light entering the eye converges in front of the retina instead of directly on it, leading to blurred distance vision. A biconcave (diverging lens) is used in spectacles to focus light rays on the retina.</a:t>
                      </a:r>
                    </a:p>
                    <a:p>
                      <a:pPr>
                        <a:lnSpc>
                          <a:spcPct val="150000"/>
                        </a:lnSpc>
                      </a:pPr>
                      <a:r>
                        <a:rPr lang="en-GB" sz="1200" b="0" u="none" dirty="0">
                          <a:solidFill>
                            <a:schemeClr val="tx1"/>
                          </a:solidFill>
                        </a:rPr>
                        <a:t>Hyperopia occurs when light entering the eye converges behind the retina, resulting in difficulty focusing on nearby objects. A biconvex (converging lens) is used in spectacles to focus light rays on the retina.</a:t>
                      </a:r>
                    </a:p>
                    <a:p>
                      <a:pPr>
                        <a:lnSpc>
                          <a:spcPct val="150000"/>
                        </a:lnSpc>
                      </a:pPr>
                      <a:endParaRPr lang="en-GB" sz="1200" b="0" u="non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5" name="Picture 4" descr="A diagram of different types of eye lenses&#10;&#10;Description automatically generated">
            <a:extLst>
              <a:ext uri="{FF2B5EF4-FFF2-40B4-BE49-F238E27FC236}">
                <a16:creationId xmlns:a16="http://schemas.microsoft.com/office/drawing/2014/main" id="{B73A8588-22E5-70F8-FC7D-C22A8DCB0612}"/>
              </a:ext>
            </a:extLst>
          </p:cNvPr>
          <p:cNvPicPr>
            <a:picLocks noChangeAspect="1"/>
          </p:cNvPicPr>
          <p:nvPr/>
        </p:nvPicPr>
        <p:blipFill>
          <a:blip r:embed="rId2"/>
          <a:stretch>
            <a:fillRect/>
          </a:stretch>
        </p:blipFill>
        <p:spPr>
          <a:xfrm>
            <a:off x="1638765" y="4572000"/>
            <a:ext cx="3863243" cy="4156849"/>
          </a:xfrm>
          <a:prstGeom prst="rect">
            <a:avLst/>
          </a:prstGeom>
        </p:spPr>
      </p:pic>
      <p:sp>
        <p:nvSpPr>
          <p:cNvPr id="3" name="Slide Number Placeholder 2">
            <a:extLst>
              <a:ext uri="{FF2B5EF4-FFF2-40B4-BE49-F238E27FC236}">
                <a16:creationId xmlns:a16="http://schemas.microsoft.com/office/drawing/2014/main" id="{B39997A6-288D-EC62-17FB-2303397A610E}"/>
              </a:ext>
            </a:extLst>
          </p:cNvPr>
          <p:cNvSpPr>
            <a:spLocks noGrp="1"/>
          </p:cNvSpPr>
          <p:nvPr>
            <p:ph type="sldNum" sz="quarter" idx="12"/>
          </p:nvPr>
        </p:nvSpPr>
        <p:spPr/>
        <p:txBody>
          <a:bodyPr/>
          <a:lstStyle/>
          <a:p>
            <a:fld id="{A49C798E-A141-4728-B2C1-C020555BD9EF}" type="slidenum">
              <a:rPr lang="en-GB" smtClean="0"/>
              <a:t>33</a:t>
            </a:fld>
            <a:endParaRPr lang="en-GB"/>
          </a:p>
        </p:txBody>
      </p:sp>
    </p:spTree>
    <p:extLst>
      <p:ext uri="{BB962C8B-B14F-4D97-AF65-F5344CB8AC3E}">
        <p14:creationId xmlns:p14="http://schemas.microsoft.com/office/powerpoint/2010/main" val="21790909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5ACB93D-D1F5-AD70-DCA1-47A05BE1FEAE}"/>
              </a:ext>
            </a:extLst>
          </p:cNvPr>
          <p:cNvSpPr/>
          <p:nvPr/>
        </p:nvSpPr>
        <p:spPr>
          <a:xfrm>
            <a:off x="312234" y="312234"/>
            <a:ext cx="6233532" cy="8564137"/>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ACF0B5AA-F2E4-A1DD-D98D-4428DC7EC814}"/>
              </a:ext>
            </a:extLst>
          </p:cNvPr>
          <p:cNvSpPr txBox="1"/>
          <p:nvPr/>
        </p:nvSpPr>
        <p:spPr>
          <a:xfrm>
            <a:off x="398655" y="406349"/>
            <a:ext cx="5971920" cy="597536"/>
          </a:xfrm>
          <a:prstGeom prst="rect">
            <a:avLst/>
          </a:prstGeom>
          <a:noFill/>
        </p:spPr>
        <p:txBody>
          <a:bodyPr wrap="square">
            <a:spAutoFit/>
          </a:bodyPr>
          <a:lstStyle/>
          <a:p>
            <a:r>
              <a:rPr lang="en-GB" sz="1400" b="1" u="sng" dirty="0"/>
              <a:t>Rehearsal –Accommodation  </a:t>
            </a:r>
          </a:p>
          <a:p>
            <a:pPr>
              <a:lnSpc>
                <a:spcPct val="150000"/>
              </a:lnSpc>
            </a:pPr>
            <a:endParaRPr lang="en-GB" sz="1400" b="1" u="sng" dirty="0"/>
          </a:p>
        </p:txBody>
      </p:sp>
      <p:sp>
        <p:nvSpPr>
          <p:cNvPr id="20" name="TextBox 19">
            <a:extLst>
              <a:ext uri="{FF2B5EF4-FFF2-40B4-BE49-F238E27FC236}">
                <a16:creationId xmlns:a16="http://schemas.microsoft.com/office/drawing/2014/main" id="{FF1D2E90-40CF-904E-35BD-A0E0663D5FC0}"/>
              </a:ext>
            </a:extLst>
          </p:cNvPr>
          <p:cNvSpPr txBox="1"/>
          <p:nvPr/>
        </p:nvSpPr>
        <p:spPr>
          <a:xfrm>
            <a:off x="398655" y="811443"/>
            <a:ext cx="5927535" cy="7542706"/>
          </a:xfrm>
          <a:prstGeom prst="rect">
            <a:avLst/>
          </a:prstGeom>
          <a:noFill/>
        </p:spPr>
        <p:txBody>
          <a:bodyPr wrap="square" rtlCol="0">
            <a:spAutoFit/>
          </a:bodyPr>
          <a:lstStyle/>
          <a:p>
            <a:pPr marL="228600" indent="-228600">
              <a:lnSpc>
                <a:spcPct val="150000"/>
              </a:lnSpc>
              <a:buAutoNum type="arabicPeriod"/>
            </a:pPr>
            <a:r>
              <a:rPr lang="en-GB" sz="1200" dirty="0"/>
              <a:t>What is the scientific term for focusing?</a:t>
            </a:r>
          </a:p>
          <a:p>
            <a:pPr>
              <a:lnSpc>
                <a:spcPct val="150000"/>
              </a:lnSpc>
            </a:pPr>
            <a:r>
              <a:rPr lang="en-GB" sz="1200" dirty="0"/>
              <a:t>………………………………………………………………………………………………………………………………………………..</a:t>
            </a:r>
          </a:p>
          <a:p>
            <a:pPr>
              <a:lnSpc>
                <a:spcPct val="150000"/>
              </a:lnSpc>
            </a:pPr>
            <a:r>
              <a:rPr lang="en-GB" sz="1200" dirty="0"/>
              <a:t>2. Which part of the changes shape when you focus on an object?</a:t>
            </a:r>
          </a:p>
          <a:p>
            <a:pPr>
              <a:lnSpc>
                <a:spcPct val="150000"/>
              </a:lnSpc>
            </a:pPr>
            <a:r>
              <a:rPr lang="en-GB" sz="1200" dirty="0"/>
              <a:t>………………………………………………………………………………………………………………………………………………..</a:t>
            </a:r>
          </a:p>
          <a:p>
            <a:pPr>
              <a:lnSpc>
                <a:spcPct val="150000"/>
              </a:lnSpc>
            </a:pPr>
            <a:r>
              <a:rPr lang="en-GB" sz="1200" dirty="0"/>
              <a:t>3. What is the function of the ciliary muscles and suspensory ligaments?</a:t>
            </a:r>
          </a:p>
          <a:p>
            <a:pPr>
              <a:lnSpc>
                <a:spcPct val="150000"/>
              </a:lnSpc>
            </a:pPr>
            <a:r>
              <a:rPr lang="en-GB" sz="1200" dirty="0"/>
              <a:t>………………………………………………………………………………………………………………………………………………..</a:t>
            </a:r>
          </a:p>
          <a:p>
            <a:pPr>
              <a:lnSpc>
                <a:spcPct val="150000"/>
              </a:lnSpc>
            </a:pPr>
            <a:r>
              <a:rPr lang="en-GB" sz="1200" dirty="0"/>
              <a:t>4. What shape would the lens have if the ciliary muscles relax?</a:t>
            </a:r>
          </a:p>
          <a:p>
            <a:pPr>
              <a:lnSpc>
                <a:spcPct val="150000"/>
              </a:lnSpc>
            </a:pPr>
            <a:r>
              <a:rPr lang="en-GB" sz="1200" dirty="0"/>
              <a:t>………………………………………………………………………………………………………………………………………………..</a:t>
            </a:r>
          </a:p>
          <a:p>
            <a:pPr>
              <a:lnSpc>
                <a:spcPct val="150000"/>
              </a:lnSpc>
            </a:pPr>
            <a:r>
              <a:rPr lang="en-GB" sz="1200" dirty="0"/>
              <a:t>5. What shape would the lens have if the ciliary muscles contract?</a:t>
            </a:r>
          </a:p>
          <a:p>
            <a:pPr>
              <a:lnSpc>
                <a:spcPct val="150000"/>
              </a:lnSpc>
            </a:pPr>
            <a:r>
              <a:rPr lang="en-GB" sz="1200" dirty="0"/>
              <a:t>………………………………………………………………………………………………………………………………………………..</a:t>
            </a:r>
          </a:p>
          <a:p>
            <a:pPr>
              <a:lnSpc>
                <a:spcPct val="150000"/>
              </a:lnSpc>
            </a:pPr>
            <a:r>
              <a:rPr lang="en-GB" sz="1200" dirty="0"/>
              <a:t>6. Would the suspensory ligaments be under tension or relaxed when ciliary muscles relax?</a:t>
            </a:r>
          </a:p>
          <a:p>
            <a:pPr>
              <a:lnSpc>
                <a:spcPct val="150000"/>
              </a:lnSpc>
            </a:pPr>
            <a:r>
              <a:rPr lang="en-GB" sz="1200" dirty="0"/>
              <a:t>………………………………………………………………………………………………………………………………………………..</a:t>
            </a:r>
          </a:p>
          <a:p>
            <a:pPr>
              <a:lnSpc>
                <a:spcPct val="150000"/>
              </a:lnSpc>
            </a:pPr>
            <a:r>
              <a:rPr lang="en-GB" sz="1200" dirty="0"/>
              <a:t>7. Would the suspensory ligaments be under tension or relaxed if ciliary muscles contract?</a:t>
            </a:r>
          </a:p>
          <a:p>
            <a:pPr>
              <a:lnSpc>
                <a:spcPct val="150000"/>
              </a:lnSpc>
            </a:pPr>
            <a:r>
              <a:rPr lang="en-GB" sz="1200" dirty="0"/>
              <a:t>………………………………………………………………………………………………………………………………………………..</a:t>
            </a:r>
          </a:p>
          <a:p>
            <a:pPr>
              <a:lnSpc>
                <a:spcPct val="150000"/>
              </a:lnSpc>
            </a:pPr>
            <a:r>
              <a:rPr lang="en-GB" sz="1200" dirty="0"/>
              <a:t>8. What shape does the lens need to be to focus on distant objects?</a:t>
            </a:r>
          </a:p>
          <a:p>
            <a:pPr>
              <a:lnSpc>
                <a:spcPct val="150000"/>
              </a:lnSpc>
            </a:pPr>
            <a:r>
              <a:rPr lang="en-GB" sz="1200" dirty="0"/>
              <a:t>………………………………………………………………………………………………………………………………………………..</a:t>
            </a:r>
          </a:p>
          <a:p>
            <a:pPr>
              <a:lnSpc>
                <a:spcPct val="150000"/>
              </a:lnSpc>
            </a:pPr>
            <a:r>
              <a:rPr lang="en-GB" sz="1200" dirty="0"/>
              <a:t>9. Do the ciliary muscles contract or relax when you focus on distant objects?</a:t>
            </a:r>
          </a:p>
          <a:p>
            <a:pPr>
              <a:lnSpc>
                <a:spcPct val="150000"/>
              </a:lnSpc>
            </a:pPr>
            <a:r>
              <a:rPr lang="en-GB" sz="1200" dirty="0"/>
              <a:t>………………………………………………………………………………………………………………………………………………..</a:t>
            </a:r>
          </a:p>
          <a:p>
            <a:pPr>
              <a:lnSpc>
                <a:spcPct val="150000"/>
              </a:lnSpc>
            </a:pPr>
            <a:r>
              <a:rPr lang="en-GB" sz="1200" dirty="0"/>
              <a:t>10.Are suspensory ligaments relaxed or under tension when you focus on distant objects? ………………………………………………………………………………………………………………………………………………..</a:t>
            </a:r>
          </a:p>
          <a:p>
            <a:pPr>
              <a:lnSpc>
                <a:spcPct val="150000"/>
              </a:lnSpc>
            </a:pPr>
            <a:r>
              <a:rPr lang="en-GB" sz="1200" dirty="0"/>
              <a:t>11. What shape does the lens need to be to focus on near objects?</a:t>
            </a:r>
          </a:p>
          <a:p>
            <a:pPr>
              <a:lnSpc>
                <a:spcPct val="150000"/>
              </a:lnSpc>
            </a:pPr>
            <a:r>
              <a:rPr lang="en-GB" sz="1200" dirty="0"/>
              <a:t>………………………………………………………………………………………………………………………………………………..</a:t>
            </a:r>
          </a:p>
          <a:p>
            <a:pPr>
              <a:lnSpc>
                <a:spcPct val="150000"/>
              </a:lnSpc>
            </a:pPr>
            <a:r>
              <a:rPr lang="en-GB" sz="1200" dirty="0"/>
              <a:t>12. Do the ciliary muscles contract or relax when you focus on near objects?</a:t>
            </a:r>
          </a:p>
          <a:p>
            <a:pPr>
              <a:lnSpc>
                <a:spcPct val="150000"/>
              </a:lnSpc>
            </a:pPr>
            <a:r>
              <a:rPr lang="en-GB" sz="1200" dirty="0"/>
              <a:t>………………………………………………………………………………………………………………………………………………..</a:t>
            </a:r>
          </a:p>
          <a:p>
            <a:pPr>
              <a:lnSpc>
                <a:spcPct val="150000"/>
              </a:lnSpc>
            </a:pPr>
            <a:r>
              <a:rPr lang="en-GB" sz="1200" dirty="0"/>
              <a:t>13. Are suspensory ligaments relaxed or under tension when you focus on distant objects? ………………………………………………………………………………………………………………………………………………..</a:t>
            </a:r>
          </a:p>
          <a:p>
            <a:pPr>
              <a:lnSpc>
                <a:spcPct val="150000"/>
              </a:lnSpc>
            </a:pPr>
            <a:endParaRPr lang="en-GB" sz="1200" dirty="0"/>
          </a:p>
        </p:txBody>
      </p:sp>
      <p:sp>
        <p:nvSpPr>
          <p:cNvPr id="2" name="Slide Number Placeholder 1">
            <a:extLst>
              <a:ext uri="{FF2B5EF4-FFF2-40B4-BE49-F238E27FC236}">
                <a16:creationId xmlns:a16="http://schemas.microsoft.com/office/drawing/2014/main" id="{F922D792-50D1-CA10-D8BC-5F6F4C4B2D13}"/>
              </a:ext>
            </a:extLst>
          </p:cNvPr>
          <p:cNvSpPr>
            <a:spLocks noGrp="1"/>
          </p:cNvSpPr>
          <p:nvPr>
            <p:ph type="sldNum" sz="quarter" idx="12"/>
          </p:nvPr>
        </p:nvSpPr>
        <p:spPr/>
        <p:txBody>
          <a:bodyPr/>
          <a:lstStyle/>
          <a:p>
            <a:fld id="{A49C798E-A141-4728-B2C1-C020555BD9EF}" type="slidenum">
              <a:rPr lang="en-GB" smtClean="0"/>
              <a:t>34</a:t>
            </a:fld>
            <a:endParaRPr lang="en-GB"/>
          </a:p>
        </p:txBody>
      </p:sp>
    </p:spTree>
    <p:extLst>
      <p:ext uri="{BB962C8B-B14F-4D97-AF65-F5344CB8AC3E}">
        <p14:creationId xmlns:p14="http://schemas.microsoft.com/office/powerpoint/2010/main" val="11995531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5ACB93D-D1F5-AD70-DCA1-47A05BE1FEAE}"/>
              </a:ext>
            </a:extLst>
          </p:cNvPr>
          <p:cNvSpPr/>
          <p:nvPr/>
        </p:nvSpPr>
        <p:spPr>
          <a:xfrm>
            <a:off x="312234" y="312235"/>
            <a:ext cx="6233532" cy="8595912"/>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ACF0B5AA-F2E4-A1DD-D98D-4428DC7EC814}"/>
              </a:ext>
            </a:extLst>
          </p:cNvPr>
          <p:cNvSpPr txBox="1"/>
          <p:nvPr/>
        </p:nvSpPr>
        <p:spPr>
          <a:xfrm>
            <a:off x="398655" y="406349"/>
            <a:ext cx="5971920" cy="597536"/>
          </a:xfrm>
          <a:prstGeom prst="rect">
            <a:avLst/>
          </a:prstGeom>
          <a:noFill/>
        </p:spPr>
        <p:txBody>
          <a:bodyPr wrap="square">
            <a:spAutoFit/>
          </a:bodyPr>
          <a:lstStyle/>
          <a:p>
            <a:r>
              <a:rPr lang="en-GB" sz="1400" b="1" u="sng" dirty="0"/>
              <a:t>Rehearsal –Accommodation  </a:t>
            </a:r>
          </a:p>
          <a:p>
            <a:pPr>
              <a:lnSpc>
                <a:spcPct val="150000"/>
              </a:lnSpc>
            </a:pPr>
            <a:endParaRPr lang="en-GB" sz="1400" b="1" u="sng" dirty="0"/>
          </a:p>
        </p:txBody>
      </p:sp>
      <p:sp>
        <p:nvSpPr>
          <p:cNvPr id="20" name="TextBox 19">
            <a:extLst>
              <a:ext uri="{FF2B5EF4-FFF2-40B4-BE49-F238E27FC236}">
                <a16:creationId xmlns:a16="http://schemas.microsoft.com/office/drawing/2014/main" id="{FF1D2E90-40CF-904E-35BD-A0E0663D5FC0}"/>
              </a:ext>
            </a:extLst>
          </p:cNvPr>
          <p:cNvSpPr txBox="1"/>
          <p:nvPr/>
        </p:nvSpPr>
        <p:spPr>
          <a:xfrm>
            <a:off x="398655" y="811443"/>
            <a:ext cx="5927535" cy="8096704"/>
          </a:xfrm>
          <a:prstGeom prst="rect">
            <a:avLst/>
          </a:prstGeom>
          <a:noFill/>
        </p:spPr>
        <p:txBody>
          <a:bodyPr wrap="square" rtlCol="0">
            <a:spAutoFit/>
          </a:bodyPr>
          <a:lstStyle/>
          <a:p>
            <a:pPr>
              <a:lnSpc>
                <a:spcPct val="150000"/>
              </a:lnSpc>
            </a:pPr>
            <a:r>
              <a:rPr lang="en-GB" sz="1200" dirty="0"/>
              <a:t>14. What are the scientific terms for short sightedness and long sightedness?</a:t>
            </a:r>
          </a:p>
          <a:p>
            <a:pPr>
              <a:lnSpc>
                <a:spcPct val="150000"/>
              </a:lnSpc>
            </a:pPr>
            <a:r>
              <a:rPr lang="en-GB" sz="1200" dirty="0"/>
              <a:t>………………………………………………………………………………………………………………………………………………..</a:t>
            </a:r>
          </a:p>
          <a:p>
            <a:pPr>
              <a:lnSpc>
                <a:spcPct val="150000"/>
              </a:lnSpc>
            </a:pPr>
            <a:r>
              <a:rPr lang="en-GB" sz="1200" dirty="0"/>
              <a:t>15. Which eye defect is treated with biconcave lenses in spectacles?</a:t>
            </a:r>
          </a:p>
          <a:p>
            <a:pPr>
              <a:lnSpc>
                <a:spcPct val="150000"/>
              </a:lnSpc>
            </a:pPr>
            <a:r>
              <a:rPr lang="en-GB" sz="1200" dirty="0"/>
              <a:t>………………………………………………………………………………………………………………………………………………..</a:t>
            </a:r>
          </a:p>
          <a:p>
            <a:pPr>
              <a:lnSpc>
                <a:spcPct val="150000"/>
              </a:lnSpc>
            </a:pPr>
            <a:r>
              <a:rPr lang="en-GB" sz="1200" dirty="0"/>
              <a:t>16. Which eye defect is treated with biconvex lenses in spectacles?</a:t>
            </a:r>
          </a:p>
          <a:p>
            <a:pPr>
              <a:lnSpc>
                <a:spcPct val="150000"/>
              </a:lnSpc>
            </a:pPr>
            <a:r>
              <a:rPr lang="en-GB" sz="1200" dirty="0"/>
              <a:t>………………………………………………………………………………………………………………………………………………..</a:t>
            </a:r>
          </a:p>
          <a:p>
            <a:pPr>
              <a:lnSpc>
                <a:spcPct val="150000"/>
              </a:lnSpc>
            </a:pPr>
            <a:r>
              <a:rPr lang="en-GB" sz="1200" dirty="0"/>
              <a:t>17. The eye contains ciliary muscles. What is their function?</a:t>
            </a:r>
          </a:p>
          <a:p>
            <a:pPr>
              <a:lnSpc>
                <a:spcPct val="150000"/>
              </a:lnSpc>
            </a:pPr>
            <a:r>
              <a:rPr lang="en-GB" sz="1200" dirty="0"/>
              <a:t>………………………………………………………………………………………………………………………………………………..</a:t>
            </a:r>
          </a:p>
          <a:p>
            <a:pPr>
              <a:lnSpc>
                <a:spcPct val="150000"/>
              </a:lnSpc>
            </a:pPr>
            <a:r>
              <a:rPr lang="en-GB" sz="1200" dirty="0"/>
              <a:t>18. The eye contains suspensory ligaments. What is their function?</a:t>
            </a:r>
          </a:p>
          <a:p>
            <a:pPr>
              <a:lnSpc>
                <a:spcPct val="150000"/>
              </a:lnSpc>
            </a:pPr>
            <a:r>
              <a:rPr lang="en-GB" sz="1200" dirty="0"/>
              <a:t>………………………………………………………………………………………………………………………………………………..</a:t>
            </a:r>
          </a:p>
          <a:p>
            <a:pPr>
              <a:lnSpc>
                <a:spcPct val="150000"/>
              </a:lnSpc>
            </a:pPr>
            <a:r>
              <a:rPr lang="en-GB" sz="1200" dirty="0"/>
              <a:t>19. Ciliary muscles change the shape of the lens. What is the shape of the lens when the muscles contract?</a:t>
            </a:r>
          </a:p>
          <a:p>
            <a:pPr>
              <a:lnSpc>
                <a:spcPct val="150000"/>
              </a:lnSpc>
            </a:pPr>
            <a:r>
              <a:rPr lang="en-GB" sz="1200" dirty="0"/>
              <a:t>………………………………………………………………………………………………………………………………………………..</a:t>
            </a:r>
          </a:p>
          <a:p>
            <a:pPr>
              <a:lnSpc>
                <a:spcPct val="150000"/>
              </a:lnSpc>
            </a:pPr>
            <a:r>
              <a:rPr lang="en-GB" sz="1200" dirty="0"/>
              <a:t>20. Ciliary muscles can contract and relax. What is the shape of the lens when the muscles relax?</a:t>
            </a:r>
          </a:p>
          <a:p>
            <a:pPr>
              <a:lnSpc>
                <a:spcPct val="150000"/>
              </a:lnSpc>
            </a:pPr>
            <a:r>
              <a:rPr lang="en-GB" sz="1200" dirty="0"/>
              <a:t>………………………………………………………………………………………………………………………………………………..</a:t>
            </a:r>
          </a:p>
          <a:p>
            <a:pPr>
              <a:lnSpc>
                <a:spcPct val="150000"/>
              </a:lnSpc>
            </a:pPr>
            <a:r>
              <a:rPr lang="en-GB" sz="1200" dirty="0"/>
              <a:t>21. If you focus on a distant object, will the ciliary muscles be relaxed or contracted?</a:t>
            </a:r>
          </a:p>
          <a:p>
            <a:pPr>
              <a:lnSpc>
                <a:spcPct val="150000"/>
              </a:lnSpc>
            </a:pPr>
            <a:r>
              <a:rPr lang="en-GB" sz="1200" dirty="0"/>
              <a:t>………………………………………………………………………………………………………………………………………………..</a:t>
            </a:r>
          </a:p>
          <a:p>
            <a:pPr>
              <a:lnSpc>
                <a:spcPct val="150000"/>
              </a:lnSpc>
            </a:pPr>
            <a:r>
              <a:rPr lang="en-GB" sz="1200" dirty="0"/>
              <a:t>22. If you focus on a near object will the ciliary muscles be contracted or relaxed?</a:t>
            </a:r>
          </a:p>
          <a:p>
            <a:pPr>
              <a:lnSpc>
                <a:spcPct val="150000"/>
              </a:lnSpc>
            </a:pPr>
            <a:r>
              <a:rPr lang="en-GB" sz="1200" dirty="0"/>
              <a:t>………………………………………………………………………………………………………………………………………………..</a:t>
            </a:r>
          </a:p>
          <a:p>
            <a:pPr>
              <a:lnSpc>
                <a:spcPct val="150000"/>
              </a:lnSpc>
            </a:pPr>
            <a:r>
              <a:rPr lang="en-GB" sz="1200" dirty="0"/>
              <a:t>23. Name three parts of the eye that are actively involved in focusing.</a:t>
            </a:r>
          </a:p>
          <a:p>
            <a:pPr>
              <a:lnSpc>
                <a:spcPct val="150000"/>
              </a:lnSpc>
            </a:pPr>
            <a:r>
              <a:rPr lang="en-GB" sz="1200" dirty="0"/>
              <a:t>………………………………………………………………………………………………………………………………………………..</a:t>
            </a:r>
          </a:p>
          <a:p>
            <a:pPr>
              <a:lnSpc>
                <a:spcPct val="150000"/>
              </a:lnSpc>
            </a:pPr>
            <a:r>
              <a:rPr lang="en-GB" sz="1200" dirty="0"/>
              <a:t>24. What is the scientific term for focusing? ………………………………………………………………………………………………………………………………………………..</a:t>
            </a:r>
          </a:p>
          <a:p>
            <a:pPr>
              <a:lnSpc>
                <a:spcPct val="150000"/>
              </a:lnSpc>
            </a:pPr>
            <a:r>
              <a:rPr lang="en-GB" sz="1200" dirty="0"/>
              <a:t>25. Spectacles contain lenses. Which eye defect is treated with biconcave lenses? ………………………………………………………………………………………………………………………………………………..</a:t>
            </a:r>
          </a:p>
          <a:p>
            <a:pPr>
              <a:lnSpc>
                <a:spcPct val="150000"/>
              </a:lnSpc>
            </a:pPr>
            <a:r>
              <a:rPr lang="en-GB" sz="1200" dirty="0"/>
              <a:t>26. Spectacles contain lenses. Which eye defect is treated with biconvex lenses? ………………………………………………………………………………………………………………………………………………..</a:t>
            </a:r>
          </a:p>
          <a:p>
            <a:pPr>
              <a:lnSpc>
                <a:spcPct val="150000"/>
              </a:lnSpc>
            </a:pPr>
            <a:endParaRPr lang="en-GB" sz="1200" dirty="0"/>
          </a:p>
        </p:txBody>
      </p:sp>
      <p:sp>
        <p:nvSpPr>
          <p:cNvPr id="2" name="Slide Number Placeholder 1">
            <a:extLst>
              <a:ext uri="{FF2B5EF4-FFF2-40B4-BE49-F238E27FC236}">
                <a16:creationId xmlns:a16="http://schemas.microsoft.com/office/drawing/2014/main" id="{F22F8F3C-9473-4158-CF49-A0A9A8A9CCE2}"/>
              </a:ext>
            </a:extLst>
          </p:cNvPr>
          <p:cNvSpPr>
            <a:spLocks noGrp="1"/>
          </p:cNvSpPr>
          <p:nvPr>
            <p:ph type="sldNum" sz="quarter" idx="12"/>
          </p:nvPr>
        </p:nvSpPr>
        <p:spPr/>
        <p:txBody>
          <a:bodyPr/>
          <a:lstStyle/>
          <a:p>
            <a:fld id="{A49C798E-A141-4728-B2C1-C020555BD9EF}" type="slidenum">
              <a:rPr lang="en-GB" smtClean="0"/>
              <a:t>35</a:t>
            </a:fld>
            <a:endParaRPr lang="en-GB"/>
          </a:p>
        </p:txBody>
      </p:sp>
    </p:spTree>
    <p:extLst>
      <p:ext uri="{BB962C8B-B14F-4D97-AF65-F5344CB8AC3E}">
        <p14:creationId xmlns:p14="http://schemas.microsoft.com/office/powerpoint/2010/main" val="2086908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5ACB93D-D1F5-AD70-DCA1-47A05BE1FEAE}"/>
              </a:ext>
            </a:extLst>
          </p:cNvPr>
          <p:cNvSpPr/>
          <p:nvPr/>
        </p:nvSpPr>
        <p:spPr>
          <a:xfrm>
            <a:off x="312234" y="312234"/>
            <a:ext cx="6233532" cy="8541834"/>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ACF0B5AA-F2E4-A1DD-D98D-4428DC7EC814}"/>
              </a:ext>
            </a:extLst>
          </p:cNvPr>
          <p:cNvSpPr txBox="1"/>
          <p:nvPr/>
        </p:nvSpPr>
        <p:spPr>
          <a:xfrm>
            <a:off x="398655" y="406349"/>
            <a:ext cx="5971920" cy="8630504"/>
          </a:xfrm>
          <a:prstGeom prst="rect">
            <a:avLst/>
          </a:prstGeom>
          <a:noFill/>
        </p:spPr>
        <p:txBody>
          <a:bodyPr wrap="square">
            <a:spAutoFit/>
          </a:bodyPr>
          <a:lstStyle/>
          <a:p>
            <a:r>
              <a:rPr lang="en-GB" sz="1400" b="1" u="sng" dirty="0"/>
              <a:t>Contrasting Concepts –Accommodation &amp; light intensity inside the eye  </a:t>
            </a:r>
            <a:endParaRPr lang="en-GB" sz="1200" b="1" u="sng" dirty="0"/>
          </a:p>
          <a:p>
            <a:pPr>
              <a:lnSpc>
                <a:spcPct val="150000"/>
              </a:lnSpc>
            </a:pPr>
            <a:r>
              <a:rPr lang="en-GB" sz="1200" b="1" u="sng" dirty="0"/>
              <a:t>I DO</a:t>
            </a:r>
            <a:r>
              <a:rPr lang="en-GB" sz="1200" b="1" dirty="0"/>
              <a:t> </a:t>
            </a:r>
            <a:r>
              <a:rPr lang="en-GB" sz="1200" dirty="0"/>
              <a:t>1. How are ciliary muscles and the lens similar. ………………………………………………………………………………………………………………………………………………………………………………………………………………………………………………………………………………………………………………………………………………………………………………………………………………………………………………………</a:t>
            </a:r>
          </a:p>
          <a:p>
            <a:pPr>
              <a:lnSpc>
                <a:spcPct val="150000"/>
              </a:lnSpc>
            </a:pPr>
            <a:r>
              <a:rPr lang="en-GB" sz="1200" b="1" u="sng" dirty="0"/>
              <a:t>WE DO</a:t>
            </a:r>
            <a:r>
              <a:rPr lang="en-GB" sz="1200" b="1" dirty="0"/>
              <a:t> </a:t>
            </a:r>
            <a:r>
              <a:rPr lang="en-GB" sz="1200" dirty="0"/>
              <a:t>2. How are ciliary muscles and the lens different?</a:t>
            </a:r>
          </a:p>
          <a:p>
            <a:pPr>
              <a:lnSpc>
                <a:spcPct val="150000"/>
              </a:lnSpc>
            </a:pPr>
            <a:r>
              <a:rPr lang="en-GB" sz="1200" dirty="0"/>
              <a:t>………………………………………………………………………………………………………………………………………………………………………………………………………………………………………………………………………………………………………………………………………………………………………………………………………………………………………………………</a:t>
            </a:r>
          </a:p>
          <a:p>
            <a:pPr>
              <a:lnSpc>
                <a:spcPct val="150000"/>
              </a:lnSpc>
            </a:pPr>
            <a:r>
              <a:rPr lang="en-GB" sz="1200" b="1" u="sng" dirty="0"/>
              <a:t>YOU DO</a:t>
            </a:r>
            <a:r>
              <a:rPr lang="en-GB" sz="1200" b="1" dirty="0"/>
              <a:t>  </a:t>
            </a:r>
            <a:r>
              <a:rPr lang="en-GB" sz="1200" dirty="0"/>
              <a:t>3. How are ciliary muscles and the suspensory ligaments different?</a:t>
            </a:r>
          </a:p>
          <a:p>
            <a:pPr>
              <a:lnSpc>
                <a:spcPct val="150000"/>
              </a:lnSpc>
            </a:pPr>
            <a:r>
              <a:rPr lang="en-GB" sz="1200" dirty="0"/>
              <a:t>………………………………………………………………………………………………………………………………………………………………………………………………………………………………………………………………………………………………………………………………………………………………………………………………………………………………………………………</a:t>
            </a:r>
          </a:p>
          <a:p>
            <a:pPr>
              <a:lnSpc>
                <a:spcPct val="150000"/>
              </a:lnSpc>
            </a:pPr>
            <a:r>
              <a:rPr lang="en-GB" sz="1200" dirty="0"/>
              <a:t>4. How are myopia and hyperopia different?</a:t>
            </a:r>
          </a:p>
          <a:p>
            <a:pPr>
              <a:lnSpc>
                <a:spcPct val="150000"/>
              </a:lnSpc>
            </a:pPr>
            <a:r>
              <a:rPr lang="en-GB" sz="1200" dirty="0"/>
              <a:t>………………………………………………………………………………………………………………………………………………………………………………………………………………………………………………………………………………………………………………………………………………………………………………………………………………………………………………………</a:t>
            </a:r>
          </a:p>
          <a:p>
            <a:pPr>
              <a:lnSpc>
                <a:spcPct val="150000"/>
              </a:lnSpc>
            </a:pPr>
            <a:r>
              <a:rPr lang="en-GB" sz="1200" dirty="0"/>
              <a:t>5. How are the radial muscles and the ciliary muscles similar?</a:t>
            </a:r>
          </a:p>
          <a:p>
            <a:pPr>
              <a:lnSpc>
                <a:spcPct val="150000"/>
              </a:lnSpc>
            </a:pPr>
            <a:r>
              <a:rPr lang="en-GB" sz="1200" dirty="0"/>
              <a:t>………………………………………………………………………………………………………………………………………………………………………………………………………………………………………………………………………………………………………………………………………………………………………………………………………………………………………………………</a:t>
            </a:r>
          </a:p>
          <a:p>
            <a:pPr>
              <a:lnSpc>
                <a:spcPct val="150000"/>
              </a:lnSpc>
            </a:pPr>
            <a:r>
              <a:rPr lang="en-GB" sz="1200" dirty="0"/>
              <a:t>6. How are the radial muscles and the ciliary muscles different?</a:t>
            </a:r>
          </a:p>
          <a:p>
            <a:pPr>
              <a:lnSpc>
                <a:spcPct val="150000"/>
              </a:lnSpc>
            </a:pPr>
            <a:r>
              <a:rPr lang="en-GB" sz="1200" dirty="0"/>
              <a:t>………………………………………………………………………………………………………………………………………………………………………………………………………………………………………………………………………………………………………………………………………………………………………………………………………………………………………………………</a:t>
            </a:r>
          </a:p>
          <a:p>
            <a:pPr>
              <a:lnSpc>
                <a:spcPct val="150000"/>
              </a:lnSpc>
            </a:pPr>
            <a:r>
              <a:rPr lang="en-GB" sz="1200" dirty="0"/>
              <a:t>7. How are the functions of the ciliary muscles and the circular muscles similar?</a:t>
            </a:r>
          </a:p>
          <a:p>
            <a:pPr>
              <a:lnSpc>
                <a:spcPct val="150000"/>
              </a:lnSpc>
            </a:pPr>
            <a:r>
              <a:rPr lang="en-GB" sz="1200" dirty="0"/>
              <a:t>………………………………………………………………………………………………………………………………………………………………………………………………………………………………………………………………………………………………………………………………………………………………………………………………………………………………………………………</a:t>
            </a:r>
          </a:p>
          <a:p>
            <a:pPr>
              <a:lnSpc>
                <a:spcPct val="150000"/>
              </a:lnSpc>
            </a:pPr>
            <a:endParaRPr lang="en-GB" sz="1400" b="1" u="sng" dirty="0"/>
          </a:p>
        </p:txBody>
      </p:sp>
      <p:sp>
        <p:nvSpPr>
          <p:cNvPr id="2" name="Slide Number Placeholder 1">
            <a:extLst>
              <a:ext uri="{FF2B5EF4-FFF2-40B4-BE49-F238E27FC236}">
                <a16:creationId xmlns:a16="http://schemas.microsoft.com/office/drawing/2014/main" id="{71605185-5EC0-9196-2AB1-71AF636E67B9}"/>
              </a:ext>
            </a:extLst>
          </p:cNvPr>
          <p:cNvSpPr>
            <a:spLocks noGrp="1"/>
          </p:cNvSpPr>
          <p:nvPr>
            <p:ph type="sldNum" sz="quarter" idx="12"/>
          </p:nvPr>
        </p:nvSpPr>
        <p:spPr/>
        <p:txBody>
          <a:bodyPr/>
          <a:lstStyle/>
          <a:p>
            <a:fld id="{A49C798E-A141-4728-B2C1-C020555BD9EF}" type="slidenum">
              <a:rPr lang="en-GB" smtClean="0"/>
              <a:t>36</a:t>
            </a:fld>
            <a:endParaRPr lang="en-GB"/>
          </a:p>
        </p:txBody>
      </p:sp>
    </p:spTree>
    <p:extLst>
      <p:ext uri="{BB962C8B-B14F-4D97-AF65-F5344CB8AC3E}">
        <p14:creationId xmlns:p14="http://schemas.microsoft.com/office/powerpoint/2010/main" val="16366313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5ACB93D-D1F5-AD70-DCA1-47A05BE1FEAE}"/>
              </a:ext>
            </a:extLst>
          </p:cNvPr>
          <p:cNvSpPr/>
          <p:nvPr/>
        </p:nvSpPr>
        <p:spPr>
          <a:xfrm>
            <a:off x="312234" y="312234"/>
            <a:ext cx="6233532" cy="8552986"/>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ACF0B5AA-F2E4-A1DD-D98D-4428DC7EC814}"/>
              </a:ext>
            </a:extLst>
          </p:cNvPr>
          <p:cNvSpPr txBox="1"/>
          <p:nvPr/>
        </p:nvSpPr>
        <p:spPr>
          <a:xfrm>
            <a:off x="398655" y="406349"/>
            <a:ext cx="5971920" cy="7204152"/>
          </a:xfrm>
          <a:prstGeom prst="rect">
            <a:avLst/>
          </a:prstGeom>
          <a:noFill/>
        </p:spPr>
        <p:txBody>
          <a:bodyPr wrap="square">
            <a:spAutoFit/>
          </a:bodyPr>
          <a:lstStyle/>
          <a:p>
            <a:r>
              <a:rPr lang="en-GB" sz="1400" b="1" u="sng" dirty="0"/>
              <a:t>If I didn’t – accommodation and light intensity inside the eye.</a:t>
            </a:r>
          </a:p>
          <a:p>
            <a:pPr>
              <a:lnSpc>
                <a:spcPct val="150000"/>
              </a:lnSpc>
            </a:pPr>
            <a:r>
              <a:rPr lang="en-GB" sz="1200" dirty="0"/>
              <a:t>How would I be affected if I didn’t…</a:t>
            </a:r>
          </a:p>
          <a:p>
            <a:pPr>
              <a:lnSpc>
                <a:spcPct val="150000"/>
              </a:lnSpc>
            </a:pPr>
            <a:r>
              <a:rPr lang="en-GB" sz="1200" b="1" u="sng" dirty="0"/>
              <a:t>I DO</a:t>
            </a:r>
          </a:p>
          <a:p>
            <a:pPr>
              <a:lnSpc>
                <a:spcPct val="150000"/>
              </a:lnSpc>
            </a:pPr>
            <a:r>
              <a:rPr lang="en-GB" sz="1200" dirty="0"/>
              <a:t>1. Have ciliary muscles?</a:t>
            </a:r>
          </a:p>
          <a:p>
            <a:pPr>
              <a:lnSpc>
                <a:spcPct val="150000"/>
              </a:lnSpc>
            </a:pPr>
            <a:r>
              <a:rPr lang="en-GB" sz="1200" dirty="0"/>
              <a:t>………………………………………………………………………………………………………………………………………………………………………………………………………………………………………………………………………………………………….. ……………………………………………………………………………………………………………………………………………… </a:t>
            </a:r>
          </a:p>
          <a:p>
            <a:pPr>
              <a:lnSpc>
                <a:spcPct val="150000"/>
              </a:lnSpc>
            </a:pPr>
            <a:r>
              <a:rPr lang="en-GB" sz="1200" u="sng" dirty="0"/>
              <a:t>WE DO</a:t>
            </a:r>
          </a:p>
          <a:p>
            <a:pPr>
              <a:lnSpc>
                <a:spcPct val="150000"/>
              </a:lnSpc>
            </a:pPr>
            <a:r>
              <a:rPr lang="en-GB" sz="1200" dirty="0"/>
              <a:t>2. Have suspensory ligaments?</a:t>
            </a:r>
          </a:p>
          <a:p>
            <a:pPr>
              <a:lnSpc>
                <a:spcPct val="150000"/>
              </a:lnSpc>
            </a:pPr>
            <a:r>
              <a:rPr lang="en-GB" sz="1200" dirty="0"/>
              <a:t>……………………………………………………………………………………………………………………………………………………………………………………………………………………………………………………………………………………………………………………………………………………………………………………………………………………………………………………</a:t>
            </a:r>
          </a:p>
          <a:p>
            <a:pPr>
              <a:lnSpc>
                <a:spcPct val="150000"/>
              </a:lnSpc>
            </a:pPr>
            <a:r>
              <a:rPr lang="en-GB" sz="1200" u="sng" dirty="0"/>
              <a:t>YOU DO</a:t>
            </a:r>
          </a:p>
          <a:p>
            <a:pPr>
              <a:lnSpc>
                <a:spcPct val="150000"/>
              </a:lnSpc>
            </a:pPr>
            <a:r>
              <a:rPr lang="en-GB" sz="1200" dirty="0"/>
              <a:t>3. Have a lens?</a:t>
            </a:r>
          </a:p>
          <a:p>
            <a:pPr>
              <a:lnSpc>
                <a:spcPct val="150000"/>
              </a:lnSpc>
            </a:pPr>
            <a:r>
              <a:rPr lang="en-GB" sz="1200" dirty="0"/>
              <a:t>………………………………………………………………………………………………………………………………………………………………………………………………………………………………………………………………………………………………………………………………………………………………………………………………………………………………………………………</a:t>
            </a:r>
          </a:p>
          <a:p>
            <a:pPr>
              <a:lnSpc>
                <a:spcPct val="150000"/>
              </a:lnSpc>
            </a:pPr>
            <a:r>
              <a:rPr lang="en-GB" sz="1200" dirty="0"/>
              <a:t>4.Have circular and radial muscles?</a:t>
            </a:r>
          </a:p>
          <a:p>
            <a:pPr>
              <a:lnSpc>
                <a:spcPct val="150000"/>
              </a:lnSpc>
            </a:pPr>
            <a:r>
              <a:rPr lang="en-GB" sz="1200" dirty="0"/>
              <a:t>………………………………………………………………………………………………………………………………………………………………………………………………………………………………………………………………………………………………………………………………………………………………………………………………………………………………………………………</a:t>
            </a:r>
          </a:p>
          <a:p>
            <a:pPr>
              <a:lnSpc>
                <a:spcPct val="150000"/>
              </a:lnSpc>
            </a:pPr>
            <a:r>
              <a:rPr lang="en-GB" sz="1200" dirty="0"/>
              <a:t>5. Have a muscles in the eye?</a:t>
            </a:r>
          </a:p>
          <a:p>
            <a:pPr>
              <a:lnSpc>
                <a:spcPct val="150000"/>
              </a:lnSpc>
            </a:pPr>
            <a:r>
              <a:rPr lang="en-GB" sz="1200" dirty="0"/>
              <a:t>………………………………………………………………………………………………………………………………………………………………………………………………………………………………………………………………………………………………………………………………………………………………………………………………………………………………………………………</a:t>
            </a:r>
          </a:p>
          <a:p>
            <a:pPr>
              <a:lnSpc>
                <a:spcPct val="150000"/>
              </a:lnSpc>
            </a:pPr>
            <a:endParaRPr lang="en-GB" sz="1200" dirty="0"/>
          </a:p>
        </p:txBody>
      </p:sp>
      <p:sp>
        <p:nvSpPr>
          <p:cNvPr id="2" name="Slide Number Placeholder 1">
            <a:extLst>
              <a:ext uri="{FF2B5EF4-FFF2-40B4-BE49-F238E27FC236}">
                <a16:creationId xmlns:a16="http://schemas.microsoft.com/office/drawing/2014/main" id="{EE864428-97D7-53BB-5189-D267350C04C9}"/>
              </a:ext>
            </a:extLst>
          </p:cNvPr>
          <p:cNvSpPr>
            <a:spLocks noGrp="1"/>
          </p:cNvSpPr>
          <p:nvPr>
            <p:ph type="sldNum" sz="quarter" idx="12"/>
          </p:nvPr>
        </p:nvSpPr>
        <p:spPr/>
        <p:txBody>
          <a:bodyPr/>
          <a:lstStyle/>
          <a:p>
            <a:fld id="{A49C798E-A141-4728-B2C1-C020555BD9EF}" type="slidenum">
              <a:rPr lang="en-GB" smtClean="0"/>
              <a:t>37</a:t>
            </a:fld>
            <a:endParaRPr lang="en-GB"/>
          </a:p>
        </p:txBody>
      </p:sp>
    </p:spTree>
    <p:extLst>
      <p:ext uri="{BB962C8B-B14F-4D97-AF65-F5344CB8AC3E}">
        <p14:creationId xmlns:p14="http://schemas.microsoft.com/office/powerpoint/2010/main" val="23382246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5ACB93D-D1F5-AD70-DCA1-47A05BE1FEAE}"/>
              </a:ext>
            </a:extLst>
          </p:cNvPr>
          <p:cNvSpPr/>
          <p:nvPr/>
        </p:nvSpPr>
        <p:spPr>
          <a:xfrm>
            <a:off x="312234" y="312234"/>
            <a:ext cx="6233532" cy="8552985"/>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ACF0B5AA-F2E4-A1DD-D98D-4428DC7EC814}"/>
              </a:ext>
            </a:extLst>
          </p:cNvPr>
          <p:cNvSpPr txBox="1"/>
          <p:nvPr/>
        </p:nvSpPr>
        <p:spPr>
          <a:xfrm>
            <a:off x="443040" y="450953"/>
            <a:ext cx="5971920" cy="7481151"/>
          </a:xfrm>
          <a:prstGeom prst="rect">
            <a:avLst/>
          </a:prstGeom>
          <a:noFill/>
        </p:spPr>
        <p:txBody>
          <a:bodyPr wrap="square">
            <a:spAutoFit/>
          </a:bodyPr>
          <a:lstStyle/>
          <a:p>
            <a:r>
              <a:rPr lang="en-GB" sz="1400" b="1" u="sng" dirty="0"/>
              <a:t>Spacing – The eye  </a:t>
            </a:r>
          </a:p>
          <a:p>
            <a:pPr marL="228600" indent="-228600">
              <a:lnSpc>
                <a:spcPct val="150000"/>
              </a:lnSpc>
              <a:buAutoNum type="arabicPeriod"/>
            </a:pPr>
            <a:r>
              <a:rPr lang="en-GB" sz="1200" dirty="0"/>
              <a:t>The eye is an organ. Define ‘organ’.</a:t>
            </a:r>
          </a:p>
          <a:p>
            <a:pPr>
              <a:lnSpc>
                <a:spcPct val="150000"/>
              </a:lnSpc>
            </a:pPr>
            <a:r>
              <a:rPr lang="en-GB" sz="1200" dirty="0"/>
              <a:t>……………………………………………………………………………………………………………………………………………………………………………………………………………………………………………………………………………………………………</a:t>
            </a:r>
          </a:p>
          <a:p>
            <a:pPr>
              <a:lnSpc>
                <a:spcPct val="150000"/>
              </a:lnSpc>
            </a:pPr>
            <a:r>
              <a:rPr lang="en-GB" sz="1200" dirty="0"/>
              <a:t>2. Tissues contain groups of cells with similar structure and functions. Name two tissues found in the eye.</a:t>
            </a:r>
          </a:p>
          <a:p>
            <a:pPr>
              <a:lnSpc>
                <a:spcPct val="150000"/>
              </a:lnSpc>
            </a:pPr>
            <a:r>
              <a:rPr lang="en-GB" sz="1200" dirty="0"/>
              <a:t>……………………………………………………………………………………………………………………………………………………………………………………………………………………………………………………………………………………………………</a:t>
            </a:r>
          </a:p>
          <a:p>
            <a:pPr>
              <a:lnSpc>
                <a:spcPct val="150000"/>
              </a:lnSpc>
            </a:pPr>
            <a:r>
              <a:rPr lang="en-GB" sz="1200" dirty="0"/>
              <a:t>3. The eye contains light receptors. If a bright light is shone in an eye the pupil gets smaller. Which part of the eye is the effector?</a:t>
            </a:r>
          </a:p>
          <a:p>
            <a:pPr>
              <a:lnSpc>
                <a:spcPct val="150000"/>
              </a:lnSpc>
            </a:pPr>
            <a:r>
              <a:rPr lang="en-GB" sz="1200" dirty="0"/>
              <a:t>……………………………………………………………………………………………………………………………………………………………………………………………………………………………………………………………………………………………………</a:t>
            </a:r>
          </a:p>
          <a:p>
            <a:pPr>
              <a:lnSpc>
                <a:spcPct val="150000"/>
              </a:lnSpc>
            </a:pPr>
            <a:r>
              <a:rPr lang="en-GB" sz="1200" dirty="0"/>
              <a:t>4. A fly flies towards your face when you are looking at a sunset. You immediately focus on the fly. Name the type of receptor and name the effector. </a:t>
            </a:r>
          </a:p>
          <a:p>
            <a:pPr>
              <a:lnSpc>
                <a:spcPct val="150000"/>
              </a:lnSpc>
            </a:pPr>
            <a:r>
              <a:rPr lang="en-GB" sz="1200" dirty="0"/>
              <a:t>…………………………………………………………………………………………………………………………………………………………………………………………………………………………………………………………………………………………………..</a:t>
            </a:r>
          </a:p>
          <a:p>
            <a:pPr>
              <a:lnSpc>
                <a:spcPct val="150000"/>
              </a:lnSpc>
            </a:pPr>
            <a:r>
              <a:rPr lang="en-GB" sz="1200" dirty="0"/>
              <a:t>5. Light is refracted by the cornea and the lens. Define ‘refraction’. </a:t>
            </a:r>
          </a:p>
          <a:p>
            <a:pPr>
              <a:lnSpc>
                <a:spcPct val="150000"/>
              </a:lnSpc>
            </a:pPr>
            <a:r>
              <a:rPr lang="en-GB" sz="1200" dirty="0"/>
              <a:t>……………………………………………………………………………………………………………………………………………………………………………………………………………………………………………………………………………………………………</a:t>
            </a:r>
          </a:p>
          <a:p>
            <a:pPr>
              <a:lnSpc>
                <a:spcPct val="150000"/>
              </a:lnSpc>
            </a:pPr>
            <a:r>
              <a:rPr lang="en-GB" sz="1200" dirty="0"/>
              <a:t>6. When light moves into a denser material does it speed up or slow down? </a:t>
            </a:r>
          </a:p>
          <a:p>
            <a:pPr>
              <a:lnSpc>
                <a:spcPct val="150000"/>
              </a:lnSpc>
            </a:pPr>
            <a:r>
              <a:rPr lang="en-GB" sz="1200" dirty="0"/>
              <a:t>………………………………………………………………………………………………………………………………………………………………………………………………………………………………………………………………………………………………….</a:t>
            </a:r>
          </a:p>
          <a:p>
            <a:pPr>
              <a:lnSpc>
                <a:spcPct val="150000"/>
              </a:lnSpc>
            </a:pPr>
            <a:r>
              <a:rPr lang="en-GB" sz="1200" dirty="0"/>
              <a:t>7. As light moves from the air into the cornea, does the light ray move towards or away from the normal line? </a:t>
            </a:r>
          </a:p>
          <a:p>
            <a:pPr>
              <a:lnSpc>
                <a:spcPct val="150000"/>
              </a:lnSpc>
            </a:pPr>
            <a:r>
              <a:rPr lang="en-GB" sz="1200" dirty="0"/>
              <a:t>……………………………………………………………………………………………………………………………………………………………………………………………………………………………………………………………………………………………………</a:t>
            </a:r>
          </a:p>
          <a:p>
            <a:pPr>
              <a:lnSpc>
                <a:spcPct val="150000"/>
              </a:lnSpc>
            </a:pPr>
            <a:endParaRPr lang="en-GB" sz="1200" dirty="0"/>
          </a:p>
        </p:txBody>
      </p:sp>
      <p:sp>
        <p:nvSpPr>
          <p:cNvPr id="2" name="Slide Number Placeholder 1">
            <a:extLst>
              <a:ext uri="{FF2B5EF4-FFF2-40B4-BE49-F238E27FC236}">
                <a16:creationId xmlns:a16="http://schemas.microsoft.com/office/drawing/2014/main" id="{85B4A918-38B4-B874-D4E6-82CE6D6F1C8D}"/>
              </a:ext>
            </a:extLst>
          </p:cNvPr>
          <p:cNvSpPr>
            <a:spLocks noGrp="1"/>
          </p:cNvSpPr>
          <p:nvPr>
            <p:ph type="sldNum" sz="quarter" idx="12"/>
          </p:nvPr>
        </p:nvSpPr>
        <p:spPr/>
        <p:txBody>
          <a:bodyPr/>
          <a:lstStyle/>
          <a:p>
            <a:fld id="{A49C798E-A141-4728-B2C1-C020555BD9EF}" type="slidenum">
              <a:rPr lang="en-GB" smtClean="0"/>
              <a:t>38</a:t>
            </a:fld>
            <a:endParaRPr lang="en-GB"/>
          </a:p>
        </p:txBody>
      </p:sp>
    </p:spTree>
    <p:extLst>
      <p:ext uri="{BB962C8B-B14F-4D97-AF65-F5344CB8AC3E}">
        <p14:creationId xmlns:p14="http://schemas.microsoft.com/office/powerpoint/2010/main" val="37817061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5ACB93D-D1F5-AD70-DCA1-47A05BE1FEAE}"/>
              </a:ext>
            </a:extLst>
          </p:cNvPr>
          <p:cNvSpPr/>
          <p:nvPr/>
        </p:nvSpPr>
        <p:spPr>
          <a:xfrm>
            <a:off x="312234" y="312235"/>
            <a:ext cx="6233532" cy="8564136"/>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ACF0B5AA-F2E4-A1DD-D98D-4428DC7EC814}"/>
              </a:ext>
            </a:extLst>
          </p:cNvPr>
          <p:cNvSpPr txBox="1"/>
          <p:nvPr/>
        </p:nvSpPr>
        <p:spPr>
          <a:xfrm>
            <a:off x="443040" y="450953"/>
            <a:ext cx="5971920" cy="7481151"/>
          </a:xfrm>
          <a:prstGeom prst="rect">
            <a:avLst/>
          </a:prstGeom>
          <a:noFill/>
        </p:spPr>
        <p:txBody>
          <a:bodyPr wrap="square">
            <a:spAutoFit/>
          </a:bodyPr>
          <a:lstStyle/>
          <a:p>
            <a:r>
              <a:rPr lang="en-GB" sz="1400" b="1" u="sng" dirty="0"/>
              <a:t>Spacing – The eye  </a:t>
            </a:r>
          </a:p>
          <a:p>
            <a:pPr marL="228600" indent="-228600">
              <a:lnSpc>
                <a:spcPct val="150000"/>
              </a:lnSpc>
              <a:buAutoNum type="arabicPeriod"/>
            </a:pPr>
            <a:r>
              <a:rPr lang="en-GB" sz="1200" dirty="0"/>
              <a:t>The eye is an organ. Define ‘organ’.</a:t>
            </a:r>
          </a:p>
          <a:p>
            <a:pPr>
              <a:lnSpc>
                <a:spcPct val="150000"/>
              </a:lnSpc>
            </a:pPr>
            <a:r>
              <a:rPr lang="en-GB" sz="1200" dirty="0"/>
              <a:t>……………………………………………………………………………………………………………………………………………………………………………………………………………………………………………………………………………………………………</a:t>
            </a:r>
          </a:p>
          <a:p>
            <a:pPr>
              <a:lnSpc>
                <a:spcPct val="150000"/>
              </a:lnSpc>
            </a:pPr>
            <a:r>
              <a:rPr lang="en-GB" sz="1200" dirty="0"/>
              <a:t>2. Tissues contain groups of cells with similar structure and functions. Name two tissues found in the eye.</a:t>
            </a:r>
          </a:p>
          <a:p>
            <a:pPr>
              <a:lnSpc>
                <a:spcPct val="150000"/>
              </a:lnSpc>
            </a:pPr>
            <a:r>
              <a:rPr lang="en-GB" sz="1200" dirty="0"/>
              <a:t>……………………………………………………………………………………………………………………………………………………………………………………………………………………………………………………………………………………………………</a:t>
            </a:r>
          </a:p>
          <a:p>
            <a:pPr>
              <a:lnSpc>
                <a:spcPct val="150000"/>
              </a:lnSpc>
            </a:pPr>
            <a:r>
              <a:rPr lang="en-GB" sz="1200" dirty="0"/>
              <a:t>3. The eye contains light receptors. If a bright light is shone in an eye the pupil gets smaller. Which part of the eye is the effector?</a:t>
            </a:r>
          </a:p>
          <a:p>
            <a:pPr>
              <a:lnSpc>
                <a:spcPct val="150000"/>
              </a:lnSpc>
            </a:pPr>
            <a:r>
              <a:rPr lang="en-GB" sz="1200" dirty="0"/>
              <a:t>……………………………………………………………………………………………………………………………………………………………………………………………………………………………………………………………………………………………………</a:t>
            </a:r>
          </a:p>
          <a:p>
            <a:pPr>
              <a:lnSpc>
                <a:spcPct val="150000"/>
              </a:lnSpc>
            </a:pPr>
            <a:r>
              <a:rPr lang="en-GB" sz="1200" dirty="0"/>
              <a:t>4. A fly flies towards your face when you are looking at a sunset. You immediately focus on the fly. Name the type of receptor and name the effector. </a:t>
            </a:r>
          </a:p>
          <a:p>
            <a:pPr>
              <a:lnSpc>
                <a:spcPct val="150000"/>
              </a:lnSpc>
            </a:pPr>
            <a:r>
              <a:rPr lang="en-GB" sz="1200" dirty="0"/>
              <a:t>…………………………………………………………………………………………………………………………………………………………………………………………………………………………………………………………………………………………………..</a:t>
            </a:r>
          </a:p>
          <a:p>
            <a:pPr>
              <a:lnSpc>
                <a:spcPct val="150000"/>
              </a:lnSpc>
            </a:pPr>
            <a:r>
              <a:rPr lang="en-GB" sz="1200" dirty="0"/>
              <a:t>5. Light is refracted by the cornea and the lens. Define ‘refraction’. </a:t>
            </a:r>
          </a:p>
          <a:p>
            <a:pPr>
              <a:lnSpc>
                <a:spcPct val="150000"/>
              </a:lnSpc>
            </a:pPr>
            <a:r>
              <a:rPr lang="en-GB" sz="1200" dirty="0"/>
              <a:t>……………………………………………………………………………………………………………………………………………………………………………………………………………………………………………………………………………………………………</a:t>
            </a:r>
          </a:p>
          <a:p>
            <a:pPr>
              <a:lnSpc>
                <a:spcPct val="150000"/>
              </a:lnSpc>
            </a:pPr>
            <a:r>
              <a:rPr lang="en-GB" sz="1200" dirty="0"/>
              <a:t>6. When light moves into a denser material does it speed up or slow down? </a:t>
            </a:r>
          </a:p>
          <a:p>
            <a:pPr>
              <a:lnSpc>
                <a:spcPct val="150000"/>
              </a:lnSpc>
            </a:pPr>
            <a:r>
              <a:rPr lang="en-GB" sz="1200" dirty="0"/>
              <a:t>………………………………………………………………………………………………………………………………………………………………………………………………………………………………………………………………………………………………….</a:t>
            </a:r>
          </a:p>
          <a:p>
            <a:pPr>
              <a:lnSpc>
                <a:spcPct val="150000"/>
              </a:lnSpc>
            </a:pPr>
            <a:r>
              <a:rPr lang="en-GB" sz="1200" dirty="0"/>
              <a:t>7. As light moves from the air into the cornea, does the light ray move towards or away from the normal line? </a:t>
            </a:r>
          </a:p>
          <a:p>
            <a:pPr>
              <a:lnSpc>
                <a:spcPct val="150000"/>
              </a:lnSpc>
            </a:pPr>
            <a:r>
              <a:rPr lang="en-GB" sz="1200" dirty="0"/>
              <a:t>……………………………………………………………………………………………………………………………………………………………………………………………………………………………………………………………………………………………………</a:t>
            </a:r>
          </a:p>
          <a:p>
            <a:pPr>
              <a:lnSpc>
                <a:spcPct val="150000"/>
              </a:lnSpc>
            </a:pPr>
            <a:endParaRPr lang="en-GB" sz="1200" dirty="0"/>
          </a:p>
        </p:txBody>
      </p:sp>
      <p:sp>
        <p:nvSpPr>
          <p:cNvPr id="2" name="Slide Number Placeholder 1">
            <a:extLst>
              <a:ext uri="{FF2B5EF4-FFF2-40B4-BE49-F238E27FC236}">
                <a16:creationId xmlns:a16="http://schemas.microsoft.com/office/drawing/2014/main" id="{51EF8CA2-9638-2E93-6766-8C00277A979F}"/>
              </a:ext>
            </a:extLst>
          </p:cNvPr>
          <p:cNvSpPr>
            <a:spLocks noGrp="1"/>
          </p:cNvSpPr>
          <p:nvPr>
            <p:ph type="sldNum" sz="quarter" idx="12"/>
          </p:nvPr>
        </p:nvSpPr>
        <p:spPr/>
        <p:txBody>
          <a:bodyPr/>
          <a:lstStyle/>
          <a:p>
            <a:fld id="{A49C798E-A141-4728-B2C1-C020555BD9EF}" type="slidenum">
              <a:rPr lang="en-GB" smtClean="0"/>
              <a:t>39</a:t>
            </a:fld>
            <a:endParaRPr lang="en-GB"/>
          </a:p>
        </p:txBody>
      </p:sp>
    </p:spTree>
    <p:extLst>
      <p:ext uri="{BB962C8B-B14F-4D97-AF65-F5344CB8AC3E}">
        <p14:creationId xmlns:p14="http://schemas.microsoft.com/office/powerpoint/2010/main" val="1897273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u="sng" dirty="0"/>
              <a:t>Subtopic 1: 4.5.2.2 Biology only: The brain </a:t>
            </a:r>
          </a:p>
        </p:txBody>
      </p:sp>
      <p:sp>
        <p:nvSpPr>
          <p:cNvPr id="6" name="TextBox 5">
            <a:extLst>
              <a:ext uri="{FF2B5EF4-FFF2-40B4-BE49-F238E27FC236}">
                <a16:creationId xmlns:a16="http://schemas.microsoft.com/office/drawing/2014/main" id="{955EFB52-62F8-A86A-FF61-59167841070A}"/>
              </a:ext>
            </a:extLst>
          </p:cNvPr>
          <p:cNvSpPr txBox="1"/>
          <p:nvPr/>
        </p:nvSpPr>
        <p:spPr>
          <a:xfrm>
            <a:off x="273050" y="839232"/>
            <a:ext cx="6311900" cy="830997"/>
          </a:xfrm>
          <a:prstGeom prst="rect">
            <a:avLst/>
          </a:prstGeom>
          <a:noFill/>
          <a:ln w="12700">
            <a:solidFill>
              <a:schemeClr val="tx1"/>
            </a:solidFill>
            <a:prstDash val="dash"/>
          </a:ln>
        </p:spPr>
        <p:txBody>
          <a:bodyPr wrap="square" rtlCol="0">
            <a:spAutoFit/>
          </a:bodyPr>
          <a:lstStyle/>
          <a:p>
            <a:r>
              <a:rPr lang="en-GB" sz="1200" b="1" dirty="0"/>
              <a:t>Learning Objective</a:t>
            </a:r>
          </a:p>
          <a:p>
            <a:r>
              <a:rPr lang="en-GB" sz="1200" dirty="0"/>
              <a:t>We are learning about the parts of the brain, their function and what can happen to a person if the brain becomes injured or damaged through  accidents, disease or illness</a:t>
            </a:r>
          </a:p>
          <a:p>
            <a:r>
              <a:rPr lang="en-GB" sz="1200" b="1" dirty="0"/>
              <a:t>  </a:t>
            </a:r>
          </a:p>
        </p:txBody>
      </p:sp>
      <p:sp>
        <p:nvSpPr>
          <p:cNvPr id="3" name="TextBox 2">
            <a:extLst>
              <a:ext uri="{FF2B5EF4-FFF2-40B4-BE49-F238E27FC236}">
                <a16:creationId xmlns:a16="http://schemas.microsoft.com/office/drawing/2014/main" id="{A5946FD8-530D-6079-402A-1A540B4294FD}"/>
              </a:ext>
            </a:extLst>
          </p:cNvPr>
          <p:cNvSpPr txBox="1"/>
          <p:nvPr/>
        </p:nvSpPr>
        <p:spPr>
          <a:xfrm>
            <a:off x="273050" y="1809929"/>
            <a:ext cx="6311900" cy="1200329"/>
          </a:xfrm>
          <a:prstGeom prst="rect">
            <a:avLst/>
          </a:prstGeom>
          <a:noFill/>
          <a:ln>
            <a:solidFill>
              <a:schemeClr val="tx1"/>
            </a:solidFill>
            <a:prstDash val="lgDash"/>
          </a:ln>
        </p:spPr>
        <p:txBody>
          <a:bodyPr wrap="square" rtlCol="0">
            <a:spAutoFit/>
          </a:bodyPr>
          <a:lstStyle/>
          <a:p>
            <a:r>
              <a:rPr lang="en-US" sz="1200" b="1" dirty="0"/>
              <a:t>Why are we learning about this?</a:t>
            </a:r>
          </a:p>
          <a:p>
            <a:r>
              <a:rPr lang="en-US" sz="1200" dirty="0">
                <a:latin typeface="+mj-lt"/>
              </a:rPr>
              <a:t>We are learning about his because even though scientists and doctors know a lot about the brain there is so more to know and as we are an ageing population, brain conditions such as dementia and Alzheimer's are now the biggest killers so we need to research how to prevent these.</a:t>
            </a:r>
          </a:p>
          <a:p>
            <a:endParaRPr lang="en-US" sz="1200" dirty="0">
              <a:latin typeface="+mj-lt"/>
            </a:endParaRPr>
          </a:p>
          <a:p>
            <a:endParaRPr lang="en-US" sz="1200" dirty="0">
              <a:latin typeface="+mj-lt"/>
            </a:endParaRPr>
          </a:p>
        </p:txBody>
      </p:sp>
      <p:sp>
        <p:nvSpPr>
          <p:cNvPr id="7" name="Slide Number Placeholder 6">
            <a:extLst>
              <a:ext uri="{FF2B5EF4-FFF2-40B4-BE49-F238E27FC236}">
                <a16:creationId xmlns:a16="http://schemas.microsoft.com/office/drawing/2014/main" id="{B267F39D-4047-678F-E08B-82D928B4895F}"/>
              </a:ext>
            </a:extLst>
          </p:cNvPr>
          <p:cNvSpPr>
            <a:spLocks noGrp="1"/>
          </p:cNvSpPr>
          <p:nvPr>
            <p:ph type="sldNum" sz="quarter" idx="12"/>
          </p:nvPr>
        </p:nvSpPr>
        <p:spPr/>
        <p:txBody>
          <a:bodyPr/>
          <a:lstStyle/>
          <a:p>
            <a:fld id="{A49C798E-A141-4728-B2C1-C020555BD9EF}" type="slidenum">
              <a:rPr lang="en-GB" smtClean="0"/>
              <a:t>4</a:t>
            </a:fld>
            <a:endParaRPr lang="en-GB"/>
          </a:p>
        </p:txBody>
      </p:sp>
    </p:spTree>
    <p:extLst>
      <p:ext uri="{BB962C8B-B14F-4D97-AF65-F5344CB8AC3E}">
        <p14:creationId xmlns:p14="http://schemas.microsoft.com/office/powerpoint/2010/main" val="10534020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7AC920-787C-A542-7252-48FF22F81082}"/>
              </a:ext>
            </a:extLst>
          </p:cNvPr>
          <p:cNvSpPr/>
          <p:nvPr/>
        </p:nvSpPr>
        <p:spPr>
          <a:xfrm>
            <a:off x="312234" y="390293"/>
            <a:ext cx="6289287" cy="8474927"/>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5">
            <a:extLst>
              <a:ext uri="{FF2B5EF4-FFF2-40B4-BE49-F238E27FC236}">
                <a16:creationId xmlns:a16="http://schemas.microsoft.com/office/drawing/2014/main" id="{15D1B179-202D-93C0-08A9-A164EC61A601}"/>
              </a:ext>
            </a:extLst>
          </p:cNvPr>
          <p:cNvSpPr>
            <a:spLocks noChangeArrowheads="1"/>
          </p:cNvSpPr>
          <p:nvPr/>
        </p:nvSpPr>
        <p:spPr bwMode="auto">
          <a:xfrm>
            <a:off x="501804" y="390293"/>
            <a:ext cx="6186919"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a:ln>
                  <a:noFill/>
                </a:ln>
                <a:solidFill>
                  <a:srgbClr val="000000"/>
                </a:solidFill>
                <a:effectLst/>
                <a:ea typeface="Times New Roman" panose="02020603050405020304" pitchFamily="18" charset="0"/>
                <a:cs typeface="Arial" panose="020B0604020202020204" pitchFamily="34" charset="0"/>
              </a:rPr>
              <a:t>Q1.</a:t>
            </a:r>
            <a:endParaRPr kumimoji="0" lang="en-GB" altLang="en-US" sz="1200" b="0" i="0" u="none"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The human eye can form images of objects that are at different distances away from the eye.</a:t>
            </a:r>
            <a:endParaRPr kumimoji="0" lang="en-GB" altLang="en-US" sz="1200" b="0" i="0" u="none"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Figure 1</a:t>
            </a:r>
            <a:r>
              <a:rPr kumimoji="0" lang="en-GB" altLang="en-US" sz="12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 is a diagram of the eye.</a:t>
            </a:r>
            <a:endParaRPr kumimoji="0" lang="en-GB" altLang="en-US" sz="12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1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Figure 1</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1028" name="Picture 4">
            <a:extLst>
              <a:ext uri="{FF2B5EF4-FFF2-40B4-BE49-F238E27FC236}">
                <a16:creationId xmlns:a16="http://schemas.microsoft.com/office/drawing/2014/main" id="{B7847544-9EB9-6401-3689-FDCF980162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649" y="1604616"/>
            <a:ext cx="5508702" cy="258499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 9">
            <a:extLst>
              <a:ext uri="{FF2B5EF4-FFF2-40B4-BE49-F238E27FC236}">
                <a16:creationId xmlns:a16="http://schemas.microsoft.com/office/drawing/2014/main" id="{8031C5DB-FC17-24D5-AF33-562EDA192923}"/>
              </a:ext>
            </a:extLst>
          </p:cNvPr>
          <p:cNvGraphicFramePr>
            <a:graphicFrameLocks noGrp="1"/>
          </p:cNvGraphicFramePr>
          <p:nvPr>
            <p:extLst>
              <p:ext uri="{D42A27DB-BD31-4B8C-83A1-F6EECF244321}">
                <p14:modId xmlns:p14="http://schemas.microsoft.com/office/powerpoint/2010/main" val="559582533"/>
              </p:ext>
            </p:extLst>
          </p:nvPr>
        </p:nvGraphicFramePr>
        <p:xfrm>
          <a:off x="1198438" y="4798207"/>
          <a:ext cx="4080510" cy="187071"/>
        </p:xfrm>
        <a:graphic>
          <a:graphicData uri="http://schemas.openxmlformats.org/drawingml/2006/table">
            <a:tbl>
              <a:tblPr>
                <a:tableStyleId>{5C22544A-7EE6-4342-B048-85BDC9FD1C3A}</a:tableStyleId>
              </a:tblPr>
              <a:tblGrid>
                <a:gridCol w="777240">
                  <a:extLst>
                    <a:ext uri="{9D8B030D-6E8A-4147-A177-3AD203B41FA5}">
                      <a16:colId xmlns:a16="http://schemas.microsoft.com/office/drawing/2014/main" val="1830853908"/>
                    </a:ext>
                  </a:extLst>
                </a:gridCol>
                <a:gridCol w="777240">
                  <a:extLst>
                    <a:ext uri="{9D8B030D-6E8A-4147-A177-3AD203B41FA5}">
                      <a16:colId xmlns:a16="http://schemas.microsoft.com/office/drawing/2014/main" val="2478428577"/>
                    </a:ext>
                  </a:extLst>
                </a:gridCol>
                <a:gridCol w="777240">
                  <a:extLst>
                    <a:ext uri="{9D8B030D-6E8A-4147-A177-3AD203B41FA5}">
                      <a16:colId xmlns:a16="http://schemas.microsoft.com/office/drawing/2014/main" val="1291455775"/>
                    </a:ext>
                  </a:extLst>
                </a:gridCol>
                <a:gridCol w="777240">
                  <a:extLst>
                    <a:ext uri="{9D8B030D-6E8A-4147-A177-3AD203B41FA5}">
                      <a16:colId xmlns:a16="http://schemas.microsoft.com/office/drawing/2014/main" val="198211866"/>
                    </a:ext>
                  </a:extLst>
                </a:gridCol>
                <a:gridCol w="971550">
                  <a:extLst>
                    <a:ext uri="{9D8B030D-6E8A-4147-A177-3AD203B41FA5}">
                      <a16:colId xmlns:a16="http://schemas.microsoft.com/office/drawing/2014/main" val="3148745102"/>
                    </a:ext>
                  </a:extLst>
                </a:gridCol>
              </a:tblGrid>
              <a:tr h="0">
                <a:tc>
                  <a:txBody>
                    <a:bodyPr/>
                    <a:lstStyle/>
                    <a:p>
                      <a:pPr marL="28575" marR="28575" algn="ctr">
                        <a:lnSpc>
                          <a:spcPct val="107000"/>
                        </a:lnSpc>
                        <a:spcBef>
                          <a:spcPts val="450"/>
                        </a:spcBef>
                        <a:spcAft>
                          <a:spcPts val="450"/>
                        </a:spcAft>
                      </a:pPr>
                      <a:r>
                        <a:rPr lang="en-GB" sz="1200" kern="0">
                          <a:effectLst/>
                        </a:rPr>
                        <a:t>cornea</a:t>
                      </a:r>
                      <a:endParaRPr lang="en-GB" sz="12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200" kern="0">
                          <a:effectLst/>
                        </a:rPr>
                        <a:t>eyelid</a:t>
                      </a:r>
                      <a:endParaRPr lang="en-GB" sz="12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200" kern="0">
                          <a:effectLst/>
                        </a:rPr>
                        <a:t>iris</a:t>
                      </a:r>
                      <a:endParaRPr lang="en-GB" sz="12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200" kern="0">
                          <a:effectLst/>
                        </a:rPr>
                        <a:t>lens</a:t>
                      </a:r>
                      <a:endParaRPr lang="en-GB" sz="12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tc>
                  <a:txBody>
                    <a:bodyPr/>
                    <a:lstStyle/>
                    <a:p>
                      <a:pPr marL="28575" marR="28575" algn="ctr">
                        <a:lnSpc>
                          <a:spcPct val="107000"/>
                        </a:lnSpc>
                        <a:spcBef>
                          <a:spcPts val="450"/>
                        </a:spcBef>
                        <a:spcAft>
                          <a:spcPts val="450"/>
                        </a:spcAft>
                      </a:pPr>
                      <a:r>
                        <a:rPr lang="en-GB" sz="1200" kern="0" dirty="0">
                          <a:effectLst/>
                        </a:rPr>
                        <a:t>optic nerve</a:t>
                      </a:r>
                      <a:endParaRPr lang="en-GB" sz="12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tc>
                <a:extLst>
                  <a:ext uri="{0D108BD9-81ED-4DB2-BD59-A6C34878D82A}">
                    <a16:rowId xmlns:a16="http://schemas.microsoft.com/office/drawing/2014/main" val="4129372863"/>
                  </a:ext>
                </a:extLst>
              </a:tr>
            </a:tbl>
          </a:graphicData>
        </a:graphic>
      </p:graphicFrame>
      <p:sp>
        <p:nvSpPr>
          <p:cNvPr id="11" name="Rectangle 6">
            <a:extLst>
              <a:ext uri="{FF2B5EF4-FFF2-40B4-BE49-F238E27FC236}">
                <a16:creationId xmlns:a16="http://schemas.microsoft.com/office/drawing/2014/main" id="{337229DE-F199-ACD8-A726-E02C7E86820E}"/>
              </a:ext>
            </a:extLst>
          </p:cNvPr>
          <p:cNvSpPr>
            <a:spLocks noChangeArrowheads="1"/>
          </p:cNvSpPr>
          <p:nvPr/>
        </p:nvSpPr>
        <p:spPr bwMode="auto">
          <a:xfrm>
            <a:off x="546728" y="4419044"/>
            <a:ext cx="511283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(a)  Label structures </a:t>
            </a:r>
            <a:r>
              <a:rPr kumimoji="0" lang="en-GB" altLang="en-US" sz="1200"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A</a:t>
            </a:r>
            <a:r>
              <a:rPr kumimoji="0" lang="en-GB" altLang="en-US" sz="12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 </a:t>
            </a:r>
            <a:r>
              <a:rPr kumimoji="0" lang="en-GB" altLang="en-US" sz="1200"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B</a:t>
            </a:r>
            <a:r>
              <a:rPr kumimoji="0" lang="en-GB" altLang="en-US" sz="12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 and </a:t>
            </a:r>
            <a:r>
              <a:rPr kumimoji="0" lang="en-GB" altLang="en-US" sz="1200"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C</a:t>
            </a:r>
            <a:r>
              <a:rPr kumimoji="0" lang="en-GB" altLang="en-US" sz="12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 on </a:t>
            </a:r>
            <a:r>
              <a:rPr kumimoji="0" lang="en-GB" altLang="en-US" sz="1200"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Figure 1</a:t>
            </a:r>
            <a:r>
              <a:rPr kumimoji="0" lang="en-GB" altLang="en-US" sz="12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a:t>
            </a:r>
            <a:r>
              <a:rPr lang="en-GB" altLang="en-US" sz="1200" dirty="0"/>
              <a:t> </a:t>
            </a:r>
            <a:r>
              <a:rPr kumimoji="0" lang="en-GB" altLang="en-US" sz="12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Choose answers from the box.</a:t>
            </a:r>
            <a:endParaRPr kumimoji="0" lang="en-GB"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 </a:t>
            </a:r>
            <a:endParaRPr kumimoji="0" lang="en-GB" altLang="en-US" sz="1200" b="1" i="0" u="none" strike="noStrike" cap="none" normalizeH="0" baseline="0" dirty="0">
              <a:ln>
                <a:noFill/>
              </a:ln>
              <a:solidFill>
                <a:schemeClr val="tx1"/>
              </a:solidFill>
              <a:effectLst/>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a:ln>
                <a:noFill/>
              </a:ln>
              <a:solidFill>
                <a:schemeClr val="tx1"/>
              </a:solidFill>
              <a:effectLst/>
            </a:endParaRPr>
          </a:p>
        </p:txBody>
      </p:sp>
      <p:sp>
        <p:nvSpPr>
          <p:cNvPr id="2" name="Slide Number Placeholder 1">
            <a:extLst>
              <a:ext uri="{FF2B5EF4-FFF2-40B4-BE49-F238E27FC236}">
                <a16:creationId xmlns:a16="http://schemas.microsoft.com/office/drawing/2014/main" id="{165B72EA-5537-B91F-1CDC-7058D16D7F19}"/>
              </a:ext>
            </a:extLst>
          </p:cNvPr>
          <p:cNvSpPr>
            <a:spLocks noGrp="1"/>
          </p:cNvSpPr>
          <p:nvPr>
            <p:ph type="sldNum" sz="quarter" idx="12"/>
          </p:nvPr>
        </p:nvSpPr>
        <p:spPr/>
        <p:txBody>
          <a:bodyPr/>
          <a:lstStyle/>
          <a:p>
            <a:fld id="{A49C798E-A141-4728-B2C1-C020555BD9EF}" type="slidenum">
              <a:rPr lang="en-GB" smtClean="0"/>
              <a:t>40</a:t>
            </a:fld>
            <a:endParaRPr lang="en-GB"/>
          </a:p>
        </p:txBody>
      </p:sp>
    </p:spTree>
    <p:extLst>
      <p:ext uri="{BB962C8B-B14F-4D97-AF65-F5344CB8AC3E}">
        <p14:creationId xmlns:p14="http://schemas.microsoft.com/office/powerpoint/2010/main" val="7706673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7AC920-787C-A542-7252-48FF22F81082}"/>
              </a:ext>
            </a:extLst>
          </p:cNvPr>
          <p:cNvSpPr/>
          <p:nvPr/>
        </p:nvSpPr>
        <p:spPr>
          <a:xfrm>
            <a:off x="312234" y="390292"/>
            <a:ext cx="6311589" cy="8486075"/>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2">
            <a:extLst>
              <a:ext uri="{FF2B5EF4-FFF2-40B4-BE49-F238E27FC236}">
                <a16:creationId xmlns:a16="http://schemas.microsoft.com/office/drawing/2014/main" id="{804F938A-6B45-E98B-16B2-F5B9B315B058}"/>
              </a:ext>
            </a:extLst>
          </p:cNvPr>
          <p:cNvSpPr>
            <a:spLocks noChangeArrowheads="1"/>
          </p:cNvSpPr>
          <p:nvPr/>
        </p:nvSpPr>
        <p:spPr bwMode="auto">
          <a:xfrm>
            <a:off x="540834" y="434446"/>
            <a:ext cx="581536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a:ln>
                  <a:noFill/>
                </a:ln>
                <a:solidFill>
                  <a:srgbClr val="000000"/>
                </a:solidFill>
                <a:effectLst/>
                <a:ea typeface="Times New Roman" panose="02020603050405020304" pitchFamily="18" charset="0"/>
                <a:cs typeface="Arial" panose="020B0604020202020204" pitchFamily="34" charset="0"/>
              </a:rPr>
              <a:t>Q2.</a:t>
            </a:r>
            <a:endParaRPr kumimoji="0" lang="en-GB"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Figure 1</a:t>
            </a:r>
            <a:r>
              <a:rPr kumimoji="0" lang="en-GB" altLang="en-US" sz="1200" b="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 shows a reflex in the iris of the human eye in response to changes in light levels.</a:t>
            </a:r>
            <a:endParaRPr kumimoji="0" lang="en-GB"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1" i="0" u="none" strike="noStrike" cap="none" normalizeH="0" baseline="0" dirty="0">
              <a:ln>
                <a:noFill/>
              </a:ln>
              <a:solidFill>
                <a:schemeClr val="tx1"/>
              </a:solidFill>
              <a:effectLst/>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Figure 1</a:t>
            </a:r>
            <a:endParaRPr kumimoji="0" lang="en-GB"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a:ln>
                <a:noFill/>
              </a:ln>
              <a:solidFill>
                <a:schemeClr val="tx1"/>
              </a:solidFill>
              <a:effectLst/>
            </a:endParaRPr>
          </a:p>
        </p:txBody>
      </p:sp>
      <p:pic>
        <p:nvPicPr>
          <p:cNvPr id="2049" name="Picture 1">
            <a:extLst>
              <a:ext uri="{FF2B5EF4-FFF2-40B4-BE49-F238E27FC236}">
                <a16:creationId xmlns:a16="http://schemas.microsoft.com/office/drawing/2014/main" id="{62EE48E7-6E36-ADF7-200D-8A830B8B40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917" y="1302943"/>
            <a:ext cx="4586600" cy="220969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4E10DDA0-57AF-9689-31DA-848982BF3D84}"/>
              </a:ext>
            </a:extLst>
          </p:cNvPr>
          <p:cNvSpPr>
            <a:spLocks noChangeArrowheads="1"/>
          </p:cNvSpPr>
          <p:nvPr/>
        </p:nvSpPr>
        <p:spPr bwMode="auto">
          <a:xfrm>
            <a:off x="1600200" y="5126076"/>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B76AED8A-D612-6146-52F5-D043449A780D}"/>
              </a:ext>
            </a:extLst>
          </p:cNvPr>
          <p:cNvSpPr txBox="1"/>
          <p:nvPr/>
        </p:nvSpPr>
        <p:spPr>
          <a:xfrm>
            <a:off x="663498" y="3790526"/>
            <a:ext cx="5586760" cy="4495718"/>
          </a:xfrm>
          <a:prstGeom prst="rect">
            <a:avLst/>
          </a:prstGeom>
          <a:noFill/>
        </p:spPr>
        <p:txBody>
          <a:bodyPr wrap="square">
            <a:spAutoFit/>
          </a:bodyPr>
          <a:lstStyle/>
          <a:p>
            <a:pPr>
              <a:lnSpc>
                <a:spcPct val="150000"/>
              </a:lnSpc>
            </a:pPr>
            <a:r>
              <a:rPr lang="en-GB" sz="1200" kern="0" dirty="0">
                <a:effectLst/>
                <a:ea typeface="Times New Roman" panose="02020603050405020304" pitchFamily="18" charset="0"/>
                <a:cs typeface="Times New Roman" panose="02020603050405020304" pitchFamily="18" charset="0"/>
              </a:rPr>
              <a:t>(a)     Describe the changes in the pupil and iris going from </a:t>
            </a:r>
            <a:r>
              <a:rPr lang="en-GB" sz="1200" b="1" kern="0" dirty="0">
                <a:effectLst/>
                <a:ea typeface="Times New Roman" panose="02020603050405020304" pitchFamily="18" charset="0"/>
                <a:cs typeface="Times New Roman" panose="02020603050405020304" pitchFamily="18" charset="0"/>
              </a:rPr>
              <a:t>A</a:t>
            </a:r>
            <a:r>
              <a:rPr lang="en-GB" sz="1200" kern="0" dirty="0">
                <a:effectLst/>
                <a:ea typeface="Times New Roman" panose="02020603050405020304" pitchFamily="18" charset="0"/>
                <a:cs typeface="Times New Roman" panose="02020603050405020304" pitchFamily="18" charset="0"/>
              </a:rPr>
              <a:t> to </a:t>
            </a:r>
            <a:r>
              <a:rPr lang="en-GB" sz="1200" b="1" kern="0" dirty="0">
                <a:effectLst/>
                <a:ea typeface="Times New Roman" panose="02020603050405020304" pitchFamily="18" charset="0"/>
                <a:cs typeface="Times New Roman" panose="02020603050405020304" pitchFamily="18" charset="0"/>
              </a:rPr>
              <a:t>B</a:t>
            </a:r>
            <a:r>
              <a:rPr lang="en-GB" sz="1200" kern="0" dirty="0">
                <a:effectLst/>
                <a:ea typeface="Times New Roman" panose="02020603050405020304" pitchFamily="18" charset="0"/>
                <a:cs typeface="Times New Roman" panose="02020603050405020304" pitchFamily="18" charset="0"/>
              </a:rPr>
              <a:t> in </a:t>
            </a:r>
            <a:r>
              <a:rPr lang="en-GB" sz="1200" b="1" kern="0" dirty="0">
                <a:effectLst/>
                <a:ea typeface="Times New Roman" panose="02020603050405020304" pitchFamily="18" charset="0"/>
                <a:cs typeface="Times New Roman" panose="02020603050405020304" pitchFamily="18" charset="0"/>
              </a:rPr>
              <a:t>Figure 1</a:t>
            </a:r>
            <a:r>
              <a:rPr lang="en-GB" sz="1200" kern="0" dirty="0">
                <a:effectLst/>
                <a:ea typeface="Times New Roman" panose="02020603050405020304" pitchFamily="18" charset="0"/>
                <a:cs typeface="Times New Roman" panose="02020603050405020304" pitchFamily="18" charset="0"/>
              </a:rPr>
              <a:t>.</a:t>
            </a:r>
            <a:endParaRPr lang="en-GB" sz="1200" kern="100" dirty="0">
              <a:effectLst/>
              <a:ea typeface="Times New Roman" panose="02020603050405020304" pitchFamily="18" charset="0"/>
              <a:cs typeface="Times New Roman" panose="02020603050405020304" pitchFamily="18" charset="0"/>
            </a:endParaRPr>
          </a:p>
          <a:p>
            <a:pPr>
              <a:lnSpc>
                <a:spcPct val="150000"/>
              </a:lnSpc>
            </a:pPr>
            <a:r>
              <a:rPr lang="en-GB" sz="1200" kern="0" dirty="0">
                <a:effectLst/>
                <a:ea typeface="Times New Roman" panose="02020603050405020304" pitchFamily="18" charset="0"/>
                <a:cs typeface="Times New Roman" panose="02020603050405020304" pitchFamily="18" charset="0"/>
              </a:rPr>
              <a:t>Explain how these changes occur.</a:t>
            </a:r>
            <a:endParaRPr lang="en-GB" sz="1200" kern="100" dirty="0">
              <a:effectLst/>
              <a:ea typeface="Times New Roman" panose="02020603050405020304" pitchFamily="18" charset="0"/>
              <a:cs typeface="Times New Roman" panose="02020603050405020304" pitchFamily="18" charset="0"/>
            </a:endParaRPr>
          </a:p>
          <a:p>
            <a:pPr>
              <a:lnSpc>
                <a:spcPct val="150000"/>
              </a:lnSpc>
            </a:pPr>
            <a:r>
              <a:rPr lang="en-GB" sz="1200" kern="0" dirty="0">
                <a:effectLst/>
                <a:ea typeface="Times New Roman" panose="02020603050405020304" pitchFamily="18" charset="0"/>
                <a:cs typeface="Times New Roman" panose="02020603050405020304" pitchFamily="18" charset="0"/>
              </a:rPr>
              <a:t>Refer to the changes in light level in your answer.                                                  (4 marks)</a:t>
            </a:r>
          </a:p>
          <a:p>
            <a:pPr>
              <a:lnSpc>
                <a:spcPct val="150000"/>
              </a:lnSpc>
            </a:pPr>
            <a:r>
              <a:rPr lang="en-GB" sz="1200" kern="0" dirty="0">
                <a:ea typeface="Times New Roman" panose="02020603050405020304" pitchFamily="18" charset="0"/>
                <a:cs typeface="Times New Roman" panose="02020603050405020304" pitchFamily="18" charset="0"/>
              </a:rPr>
              <a:t>………………………………………………………………………………………………………………………………………………………………………………………………………………………………………………………………………………………………………………………………………………………………………………………………………………………………………………………………………………………………………………………………………………………………………………………………………………………………………………………………………………………………………………………………………………………………………………………………………………………………………………………………………………………………………………………………………………………………………………………………………………………………………………………………………………………………………………………………………………………………………………………………………………………………………………………………………………………………………………………………………………………………………………………………………………………………………………………………………………………………………………………………………………………………………………………………………………………………………………………………………………………………</a:t>
            </a:r>
            <a:endParaRPr lang="en-GB" sz="1200" kern="100" dirty="0">
              <a:effectLst/>
              <a:ea typeface="Times New Roman" panose="02020603050405020304" pitchFamily="18" charset="0"/>
              <a:cs typeface="Times New Roman" panose="02020603050405020304" pitchFamily="18" charset="0"/>
            </a:endParaRPr>
          </a:p>
          <a:p>
            <a:pPr>
              <a:lnSpc>
                <a:spcPct val="150000"/>
              </a:lnSpc>
            </a:pPr>
            <a:endParaRPr lang="en-GB" sz="1200" kern="100" dirty="0">
              <a:effectLst/>
              <a:ea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3650748B-58B1-01CE-FABD-770F954FDC9D}"/>
              </a:ext>
            </a:extLst>
          </p:cNvPr>
          <p:cNvSpPr>
            <a:spLocks noGrp="1"/>
          </p:cNvSpPr>
          <p:nvPr>
            <p:ph type="sldNum" sz="quarter" idx="12"/>
          </p:nvPr>
        </p:nvSpPr>
        <p:spPr/>
        <p:txBody>
          <a:bodyPr/>
          <a:lstStyle/>
          <a:p>
            <a:fld id="{A49C798E-A141-4728-B2C1-C020555BD9EF}" type="slidenum">
              <a:rPr lang="en-GB" smtClean="0"/>
              <a:t>41</a:t>
            </a:fld>
            <a:endParaRPr lang="en-GB"/>
          </a:p>
        </p:txBody>
      </p:sp>
    </p:spTree>
    <p:extLst>
      <p:ext uri="{BB962C8B-B14F-4D97-AF65-F5344CB8AC3E}">
        <p14:creationId xmlns:p14="http://schemas.microsoft.com/office/powerpoint/2010/main" val="4902403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7AC920-787C-A542-7252-48FF22F81082}"/>
              </a:ext>
            </a:extLst>
          </p:cNvPr>
          <p:cNvSpPr/>
          <p:nvPr/>
        </p:nvSpPr>
        <p:spPr>
          <a:xfrm>
            <a:off x="412594" y="390292"/>
            <a:ext cx="6166625" cy="8486073"/>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2">
            <a:extLst>
              <a:ext uri="{FF2B5EF4-FFF2-40B4-BE49-F238E27FC236}">
                <a16:creationId xmlns:a16="http://schemas.microsoft.com/office/drawing/2014/main" id="{804F938A-6B45-E98B-16B2-F5B9B315B058}"/>
              </a:ext>
            </a:extLst>
          </p:cNvPr>
          <p:cNvSpPr>
            <a:spLocks noChangeArrowheads="1"/>
          </p:cNvSpPr>
          <p:nvPr/>
        </p:nvSpPr>
        <p:spPr bwMode="auto">
          <a:xfrm>
            <a:off x="549197" y="546627"/>
            <a:ext cx="5815361" cy="1725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buClrTx/>
              <a:buSzTx/>
              <a:buFontTx/>
              <a:buNone/>
              <a:tabLst/>
            </a:pPr>
            <a:r>
              <a:rPr kumimoji="0" lang="en-GB" altLang="en-US" sz="1200" b="1" i="0" u="none" strike="noStrike" cap="none" normalizeH="0" baseline="0" dirty="0">
                <a:ln>
                  <a:noFill/>
                </a:ln>
                <a:solidFill>
                  <a:srgbClr val="000000"/>
                </a:solidFill>
                <a:effectLst/>
                <a:ea typeface="Times New Roman" panose="02020603050405020304" pitchFamily="18" charset="0"/>
                <a:cs typeface="Arial" panose="020B0604020202020204" pitchFamily="34" charset="0"/>
              </a:rPr>
              <a:t>Q2.</a:t>
            </a:r>
            <a:endParaRPr kumimoji="0" lang="en-GB" altLang="en-US" sz="1200" b="0" i="0" u="none" strike="noStrike" cap="none" normalizeH="0" baseline="0" dirty="0">
              <a:ln>
                <a:noFill/>
              </a:ln>
              <a:solidFill>
                <a:schemeClr val="tx1"/>
              </a:solidFill>
              <a:effectLst/>
            </a:endParaRPr>
          </a:p>
          <a:p>
            <a:pPr>
              <a:lnSpc>
                <a:spcPct val="150000"/>
              </a:lnSpc>
            </a:pPr>
            <a:r>
              <a:rPr lang="en-GB" sz="1200" kern="0" dirty="0">
                <a:effectLst/>
                <a:ea typeface="Times New Roman" panose="02020603050405020304" pitchFamily="18" charset="0"/>
                <a:cs typeface="Times New Roman" panose="02020603050405020304" pitchFamily="18" charset="0"/>
              </a:rPr>
              <a:t>(b)     Some people wear glasses to improve their vision.</a:t>
            </a:r>
            <a:endParaRPr lang="en-GB" sz="1200" kern="100" dirty="0">
              <a:effectLst/>
              <a:ea typeface="Times New Roman" panose="02020603050405020304" pitchFamily="18" charset="0"/>
              <a:cs typeface="Times New Roman" panose="02020603050405020304" pitchFamily="18" charset="0"/>
            </a:endParaRPr>
          </a:p>
          <a:p>
            <a:pPr>
              <a:lnSpc>
                <a:spcPct val="150000"/>
              </a:lnSpc>
            </a:pPr>
            <a:r>
              <a:rPr lang="en-GB" sz="1200" b="1" kern="0" dirty="0">
                <a:effectLst/>
                <a:ea typeface="Times New Roman" panose="02020603050405020304" pitchFamily="18" charset="0"/>
                <a:cs typeface="Times New Roman" panose="02020603050405020304" pitchFamily="18" charset="0"/>
              </a:rPr>
              <a:t>Figure 2</a:t>
            </a:r>
            <a:r>
              <a:rPr lang="en-GB" sz="1200" kern="0" dirty="0">
                <a:effectLst/>
                <a:ea typeface="Times New Roman" panose="02020603050405020304" pitchFamily="18" charset="0"/>
                <a:cs typeface="Times New Roman" panose="02020603050405020304" pitchFamily="18" charset="0"/>
              </a:rPr>
              <a:t> shows light entering the eye in a person with blurred vision.</a:t>
            </a:r>
            <a:endParaRPr lang="en-GB" sz="1200" kern="100" dirty="0">
              <a:effectLst/>
              <a:ea typeface="Times New Roman" panose="02020603050405020304" pitchFamily="18" charset="0"/>
              <a:cs typeface="Times New Roman" panose="02020603050405020304" pitchFamily="18" charset="0"/>
            </a:endParaRPr>
          </a:p>
          <a:p>
            <a:pPr>
              <a:lnSpc>
                <a:spcPct val="150000"/>
              </a:lnSpc>
            </a:pPr>
            <a:r>
              <a:rPr lang="en-GB" sz="1200" b="1" kern="0" dirty="0">
                <a:effectLst/>
                <a:ea typeface="Times New Roman" panose="02020603050405020304" pitchFamily="18" charset="0"/>
                <a:cs typeface="Times New Roman" panose="02020603050405020304" pitchFamily="18" charset="0"/>
              </a:rPr>
              <a:t>Figure 3</a:t>
            </a:r>
            <a:r>
              <a:rPr lang="en-GB" sz="1200" kern="0" dirty="0">
                <a:effectLst/>
                <a:ea typeface="Times New Roman" panose="02020603050405020304" pitchFamily="18" charset="0"/>
                <a:cs typeface="Times New Roman" panose="02020603050405020304" pitchFamily="18" charset="0"/>
              </a:rPr>
              <a:t> shows how this condition is corrected with glasses.</a:t>
            </a:r>
            <a:endParaRPr lang="en-GB" sz="1200" kern="100" dirty="0">
              <a:effectLst/>
              <a:ea typeface="Times New Roman" panose="02020603050405020304" pitchFamily="18" charset="0"/>
              <a:cs typeface="Times New Roman" panose="02020603050405020304" pitchFamily="18" charset="0"/>
            </a:endParaRPr>
          </a:p>
          <a:p>
            <a:pPr>
              <a:lnSpc>
                <a:spcPct val="150000"/>
              </a:lnSpc>
            </a:pPr>
            <a:r>
              <a:rPr lang="en-GB" sz="1200" kern="0" dirty="0">
                <a:effectLst/>
                <a:ea typeface="Times New Roman" panose="02020603050405020304" pitchFamily="18" charset="0"/>
                <a:cs typeface="Times New Roman" panose="02020603050405020304" pitchFamily="18" charset="0"/>
              </a:rPr>
              <a:t>                                   </a:t>
            </a:r>
            <a:r>
              <a:rPr lang="en-GB" sz="1200" b="1" kern="0" dirty="0">
                <a:effectLst/>
                <a:ea typeface="Times New Roman" panose="02020603050405020304" pitchFamily="18" charset="0"/>
                <a:cs typeface="Times New Roman" panose="02020603050405020304" pitchFamily="18" charset="0"/>
              </a:rPr>
              <a:t>Figure 2</a:t>
            </a:r>
            <a:r>
              <a:rPr lang="en-GB" sz="1200" kern="0" dirty="0">
                <a:effectLst/>
                <a:ea typeface="Times New Roman" panose="02020603050405020304" pitchFamily="18" charset="0"/>
                <a:cs typeface="Times New Roman" panose="02020603050405020304" pitchFamily="18" charset="0"/>
              </a:rPr>
              <a:t>                                                                          </a:t>
            </a:r>
            <a:r>
              <a:rPr lang="en-GB" sz="1200" b="1" kern="0" dirty="0">
                <a:effectLst/>
                <a:ea typeface="Times New Roman" panose="02020603050405020304" pitchFamily="18" charset="0"/>
                <a:cs typeface="Times New Roman" panose="02020603050405020304" pitchFamily="18" charset="0"/>
              </a:rPr>
              <a:t>Figure 3</a:t>
            </a:r>
            <a:endParaRPr lang="en-GB" sz="1200" kern="100" dirty="0">
              <a:effectLst/>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50000"/>
              </a:lnSpc>
              <a:buClrTx/>
              <a:buSzTx/>
              <a:buFontTx/>
              <a:buNone/>
              <a:tabLst/>
            </a:pPr>
            <a:endParaRPr kumimoji="0" lang="en-GB" altLang="en-US" sz="1200" b="0" i="0" u="none" strike="noStrike" cap="none" normalizeH="0" baseline="0" dirty="0">
              <a:ln>
                <a:noFill/>
              </a:ln>
              <a:solidFill>
                <a:schemeClr val="tx1"/>
              </a:solidFill>
              <a:effectLst/>
            </a:endParaRPr>
          </a:p>
        </p:txBody>
      </p:sp>
      <p:sp>
        <p:nvSpPr>
          <p:cNvPr id="3" name="Rectangle 3">
            <a:extLst>
              <a:ext uri="{FF2B5EF4-FFF2-40B4-BE49-F238E27FC236}">
                <a16:creationId xmlns:a16="http://schemas.microsoft.com/office/drawing/2014/main" id="{4E10DDA0-57AF-9689-31DA-848982BF3D84}"/>
              </a:ext>
            </a:extLst>
          </p:cNvPr>
          <p:cNvSpPr>
            <a:spLocks noChangeArrowheads="1"/>
          </p:cNvSpPr>
          <p:nvPr/>
        </p:nvSpPr>
        <p:spPr bwMode="auto">
          <a:xfrm>
            <a:off x="1600200" y="5126076"/>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B76AED8A-D612-6146-52F5-D043449A780D}"/>
              </a:ext>
            </a:extLst>
          </p:cNvPr>
          <p:cNvSpPr txBox="1"/>
          <p:nvPr/>
        </p:nvSpPr>
        <p:spPr>
          <a:xfrm>
            <a:off x="663498" y="3790526"/>
            <a:ext cx="5586760" cy="4495718"/>
          </a:xfrm>
          <a:prstGeom prst="rect">
            <a:avLst/>
          </a:prstGeom>
          <a:noFill/>
        </p:spPr>
        <p:txBody>
          <a:bodyPr wrap="square">
            <a:spAutoFit/>
          </a:bodyPr>
          <a:lstStyle/>
          <a:p>
            <a:pPr>
              <a:lnSpc>
                <a:spcPct val="150000"/>
              </a:lnSpc>
            </a:pPr>
            <a:endParaRPr lang="en-GB" sz="1200" kern="0" dirty="0">
              <a:effectLst/>
              <a:ea typeface="Times New Roman" panose="02020603050405020304" pitchFamily="18" charset="0"/>
              <a:cs typeface="Times New Roman" panose="02020603050405020304" pitchFamily="18" charset="0"/>
            </a:endParaRPr>
          </a:p>
          <a:p>
            <a:pPr>
              <a:lnSpc>
                <a:spcPct val="150000"/>
              </a:lnSpc>
            </a:pPr>
            <a:r>
              <a:rPr lang="en-GB" sz="1200" kern="0" dirty="0">
                <a:effectLst/>
                <a:ea typeface="Times New Roman" panose="02020603050405020304" pitchFamily="18" charset="0"/>
                <a:cs typeface="Times New Roman" panose="02020603050405020304" pitchFamily="18" charset="0"/>
              </a:rPr>
              <a:t>Compare </a:t>
            </a:r>
            <a:r>
              <a:rPr lang="en-GB" sz="1200" b="1" kern="0" dirty="0">
                <a:effectLst/>
                <a:ea typeface="Times New Roman" panose="02020603050405020304" pitchFamily="18" charset="0"/>
                <a:cs typeface="Times New Roman" panose="02020603050405020304" pitchFamily="18" charset="0"/>
              </a:rPr>
              <a:t>Figure 2</a:t>
            </a:r>
            <a:r>
              <a:rPr lang="en-GB" sz="1200" kern="0" dirty="0">
                <a:effectLst/>
                <a:ea typeface="Times New Roman" panose="02020603050405020304" pitchFamily="18" charset="0"/>
                <a:cs typeface="Times New Roman" panose="02020603050405020304" pitchFamily="18" charset="0"/>
              </a:rPr>
              <a:t> and </a:t>
            </a:r>
            <a:r>
              <a:rPr lang="en-GB" sz="1200" b="1" kern="0" dirty="0">
                <a:effectLst/>
                <a:ea typeface="Times New Roman" panose="02020603050405020304" pitchFamily="18" charset="0"/>
                <a:cs typeface="Times New Roman" panose="02020603050405020304" pitchFamily="18" charset="0"/>
              </a:rPr>
              <a:t>Figure 3</a:t>
            </a:r>
            <a:r>
              <a:rPr lang="en-GB" sz="1200" kern="0" dirty="0">
                <a:effectLst/>
                <a:ea typeface="Times New Roman" panose="02020603050405020304" pitchFamily="18" charset="0"/>
                <a:cs typeface="Times New Roman" panose="02020603050405020304" pitchFamily="18" charset="0"/>
              </a:rPr>
              <a:t>.</a:t>
            </a:r>
            <a:endParaRPr lang="en-GB" sz="1200" kern="100" dirty="0">
              <a:effectLst/>
              <a:ea typeface="Times New Roman" panose="02020603050405020304" pitchFamily="18" charset="0"/>
              <a:cs typeface="Times New Roman" panose="02020603050405020304" pitchFamily="18" charset="0"/>
            </a:endParaRPr>
          </a:p>
          <a:p>
            <a:pPr>
              <a:lnSpc>
                <a:spcPct val="150000"/>
              </a:lnSpc>
            </a:pPr>
            <a:r>
              <a:rPr lang="en-GB" sz="1200" kern="0" dirty="0">
                <a:effectLst/>
                <a:ea typeface="Times New Roman" panose="02020603050405020304" pitchFamily="18" charset="0"/>
                <a:cs typeface="Times New Roman" panose="02020603050405020304" pitchFamily="18" charset="0"/>
              </a:rPr>
              <a:t>Explain how the blurred vision is corrected.                                                         (2 marks)</a:t>
            </a:r>
            <a:endParaRPr lang="en-GB" sz="1200" kern="100" dirty="0">
              <a:effectLst/>
              <a:ea typeface="Times New Roman" panose="02020603050405020304" pitchFamily="18" charset="0"/>
              <a:cs typeface="Times New Roman" panose="02020603050405020304" pitchFamily="18" charset="0"/>
            </a:endParaRPr>
          </a:p>
          <a:p>
            <a:pPr>
              <a:lnSpc>
                <a:spcPct val="150000"/>
              </a:lnSpc>
            </a:pPr>
            <a:r>
              <a:rPr lang="en-GB" sz="1200" kern="0" dirty="0">
                <a:ea typeface="Times New Roman" panose="02020603050405020304" pitchFamily="18" charset="0"/>
                <a:cs typeface="Times New Roman" panose="02020603050405020304" pitchFamily="18" charset="0"/>
              </a:rPr>
              <a:t>………………………………………………………………………………………………………………………………………………………………………………………………………………………………………………………………………………………………………………………………………………………………………………………………………………………………………………………………………………………………………………………………………………………………………………………………………………………………………………………………………………………………………………………………………………………………………………………………………………………………………………………………………………………………………………………………………………………………………………………………………………………………………………………………………………………………………………………………………………………………………………………………………………………………………………………………………………………………………………………………………………………………………………………………………………………………………………………………………………………………………………………………………………………………………………………………………………………………………………………………………………………………</a:t>
            </a:r>
            <a:endParaRPr lang="en-GB" sz="1200" kern="100" dirty="0">
              <a:effectLst/>
              <a:ea typeface="Times New Roman" panose="02020603050405020304" pitchFamily="18" charset="0"/>
              <a:cs typeface="Times New Roman" panose="02020603050405020304" pitchFamily="18" charset="0"/>
            </a:endParaRPr>
          </a:p>
          <a:p>
            <a:pPr>
              <a:lnSpc>
                <a:spcPct val="150000"/>
              </a:lnSpc>
            </a:pPr>
            <a:endParaRPr lang="en-GB" sz="1200" kern="100" dirty="0">
              <a:effectLst/>
              <a:ea typeface="Times New Roman" panose="02020603050405020304" pitchFamily="18" charset="0"/>
              <a:cs typeface="Times New Roman" panose="02020603050405020304" pitchFamily="18" charset="0"/>
            </a:endParaRPr>
          </a:p>
        </p:txBody>
      </p:sp>
      <p:pic>
        <p:nvPicPr>
          <p:cNvPr id="3074" name="Picture 2">
            <a:extLst>
              <a:ext uri="{FF2B5EF4-FFF2-40B4-BE49-F238E27FC236}">
                <a16:creationId xmlns:a16="http://schemas.microsoft.com/office/drawing/2014/main" id="{EF1E83F0-AB68-DB56-CBA2-1276FE3A5B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742" y="2379035"/>
            <a:ext cx="5349578" cy="163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A85EC727-E85B-1C18-509C-DFB710C94DED}"/>
              </a:ext>
            </a:extLst>
          </p:cNvPr>
          <p:cNvSpPr>
            <a:spLocks noGrp="1"/>
          </p:cNvSpPr>
          <p:nvPr>
            <p:ph type="sldNum" sz="quarter" idx="12"/>
          </p:nvPr>
        </p:nvSpPr>
        <p:spPr/>
        <p:txBody>
          <a:bodyPr/>
          <a:lstStyle/>
          <a:p>
            <a:fld id="{A49C798E-A141-4728-B2C1-C020555BD9EF}" type="slidenum">
              <a:rPr lang="en-GB" smtClean="0"/>
              <a:t>42</a:t>
            </a:fld>
            <a:endParaRPr lang="en-GB"/>
          </a:p>
        </p:txBody>
      </p:sp>
    </p:spTree>
    <p:extLst>
      <p:ext uri="{BB962C8B-B14F-4D97-AF65-F5344CB8AC3E}">
        <p14:creationId xmlns:p14="http://schemas.microsoft.com/office/powerpoint/2010/main" val="2875514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7AC920-787C-A542-7252-48FF22F81082}"/>
              </a:ext>
            </a:extLst>
          </p:cNvPr>
          <p:cNvSpPr/>
          <p:nvPr/>
        </p:nvSpPr>
        <p:spPr>
          <a:xfrm>
            <a:off x="267629" y="267630"/>
            <a:ext cx="6345044" cy="8586436"/>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3">
            <a:extLst>
              <a:ext uri="{FF2B5EF4-FFF2-40B4-BE49-F238E27FC236}">
                <a16:creationId xmlns:a16="http://schemas.microsoft.com/office/drawing/2014/main" id="{4E10DDA0-57AF-9689-31DA-848982BF3D84}"/>
              </a:ext>
            </a:extLst>
          </p:cNvPr>
          <p:cNvSpPr>
            <a:spLocks noChangeArrowheads="1"/>
          </p:cNvSpPr>
          <p:nvPr/>
        </p:nvSpPr>
        <p:spPr bwMode="auto">
          <a:xfrm>
            <a:off x="1600200" y="5126076"/>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94FB27E8-55DC-7494-C8E5-C1BC422E9F8E}"/>
              </a:ext>
            </a:extLst>
          </p:cNvPr>
          <p:cNvSpPr txBox="1"/>
          <p:nvPr/>
        </p:nvSpPr>
        <p:spPr>
          <a:xfrm>
            <a:off x="521320" y="456312"/>
            <a:ext cx="5728938" cy="958596"/>
          </a:xfrm>
          <a:prstGeom prst="rect">
            <a:avLst/>
          </a:prstGeom>
          <a:noFill/>
        </p:spPr>
        <p:txBody>
          <a:bodyPr wrap="square">
            <a:spAutoFit/>
          </a:bodyPr>
          <a:lstStyle/>
          <a:p>
            <a:pPr marL="95250" marR="28575">
              <a:lnSpc>
                <a:spcPct val="107000"/>
              </a:lnSpc>
              <a:spcBef>
                <a:spcPts val="2250"/>
              </a:spcBef>
              <a:spcAft>
                <a:spcPts val="225"/>
              </a:spcAft>
            </a:pPr>
            <a:r>
              <a:rPr lang="en-GB" sz="1200" b="1" kern="0" dirty="0">
                <a:solidFill>
                  <a:srgbClr val="000000"/>
                </a:solidFill>
                <a:effectLst/>
                <a:ea typeface="Times New Roman" panose="02020603050405020304" pitchFamily="18" charset="0"/>
                <a:cs typeface="Times New Roman" panose="02020603050405020304" pitchFamily="18" charset="0"/>
              </a:rPr>
              <a:t>Q3.</a:t>
            </a:r>
            <a:endParaRPr lang="en-GB" sz="1200" kern="100" dirty="0">
              <a:effectLst/>
              <a:ea typeface="Times New Roman" panose="02020603050405020304" pitchFamily="18" charset="0"/>
              <a:cs typeface="Times New Roman" panose="02020603050405020304" pitchFamily="18" charset="0"/>
            </a:endParaRPr>
          </a:p>
          <a:p>
            <a:pPr>
              <a:lnSpc>
                <a:spcPct val="107000"/>
              </a:lnSpc>
              <a:spcAft>
                <a:spcPts val="800"/>
              </a:spcAft>
            </a:pPr>
            <a:r>
              <a:rPr lang="en-GB" sz="1200" b="1" kern="0" dirty="0">
                <a:effectLst/>
                <a:ea typeface="Times New Roman" panose="02020603050405020304" pitchFamily="18" charset="0"/>
                <a:cs typeface="Times New Roman" panose="02020603050405020304" pitchFamily="18" charset="0"/>
              </a:rPr>
              <a:t>Diagram 1</a:t>
            </a:r>
            <a:r>
              <a:rPr lang="en-GB" sz="1200" kern="0" dirty="0">
                <a:effectLst/>
                <a:ea typeface="Times New Roman" panose="02020603050405020304" pitchFamily="18" charset="0"/>
                <a:cs typeface="Times New Roman" panose="02020603050405020304" pitchFamily="18" charset="0"/>
              </a:rPr>
              <a:t> shows cells from the light-sensitive layer in the eye.</a:t>
            </a:r>
            <a:endParaRPr lang="en-GB" sz="1200" kern="100" dirty="0">
              <a:effectLst/>
              <a:ea typeface="Times New Roman" panose="02020603050405020304" pitchFamily="18" charset="0"/>
              <a:cs typeface="Times New Roman" panose="02020603050405020304" pitchFamily="18" charset="0"/>
            </a:endParaRPr>
          </a:p>
          <a:p>
            <a:pPr algn="ctr">
              <a:lnSpc>
                <a:spcPct val="107000"/>
              </a:lnSpc>
              <a:spcBef>
                <a:spcPts val="1200"/>
              </a:spcBef>
              <a:spcAft>
                <a:spcPts val="800"/>
              </a:spcAft>
            </a:pPr>
            <a:r>
              <a:rPr lang="en-GB" sz="1200" b="1" kern="0" dirty="0">
                <a:effectLst/>
                <a:ea typeface="Times New Roman" panose="02020603050405020304" pitchFamily="18" charset="0"/>
                <a:cs typeface="Times New Roman" panose="02020603050405020304" pitchFamily="18" charset="0"/>
              </a:rPr>
              <a:t>Diagram 1</a:t>
            </a:r>
            <a:endParaRPr lang="en-GB" sz="1200" kern="100" dirty="0">
              <a:effectLst/>
              <a:ea typeface="Times New Roman" panose="02020603050405020304" pitchFamily="18" charset="0"/>
              <a:cs typeface="Times New Roman" panose="02020603050405020304" pitchFamily="18" charset="0"/>
            </a:endParaRPr>
          </a:p>
        </p:txBody>
      </p:sp>
      <p:pic>
        <p:nvPicPr>
          <p:cNvPr id="4098" name="Picture 2">
            <a:extLst>
              <a:ext uri="{FF2B5EF4-FFF2-40B4-BE49-F238E27FC236}">
                <a16:creationId xmlns:a16="http://schemas.microsoft.com/office/drawing/2014/main" id="{BB4BFE9A-E02F-D366-E31D-93742D4A98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527" y="1388971"/>
            <a:ext cx="5656456" cy="3767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C6BEA3B8-307E-C6F2-0ADD-80A1850AD4CA}"/>
              </a:ext>
            </a:extLst>
          </p:cNvPr>
          <p:cNvSpPr txBox="1"/>
          <p:nvPr/>
        </p:nvSpPr>
        <p:spPr>
          <a:xfrm>
            <a:off x="490654" y="5289745"/>
            <a:ext cx="5932447" cy="3110723"/>
          </a:xfrm>
          <a:prstGeom prst="rect">
            <a:avLst/>
          </a:prstGeom>
          <a:noFill/>
        </p:spPr>
        <p:txBody>
          <a:bodyPr wrap="square">
            <a:spAutoFit/>
          </a:bodyPr>
          <a:lstStyle/>
          <a:p>
            <a:pPr>
              <a:lnSpc>
                <a:spcPct val="150000"/>
              </a:lnSpc>
            </a:pPr>
            <a:r>
              <a:rPr lang="en-GB" sz="1200" kern="0" dirty="0">
                <a:effectLst/>
                <a:ea typeface="Times New Roman" panose="02020603050405020304" pitchFamily="18" charset="0"/>
                <a:cs typeface="Times New Roman" panose="02020603050405020304" pitchFamily="18" charset="0"/>
              </a:rPr>
              <a:t>(a)     On </a:t>
            </a:r>
            <a:r>
              <a:rPr lang="en-GB" sz="1200" b="1" kern="0" dirty="0">
                <a:effectLst/>
                <a:ea typeface="Times New Roman" panose="02020603050405020304" pitchFamily="18" charset="0"/>
                <a:cs typeface="Times New Roman" panose="02020603050405020304" pitchFamily="18" charset="0"/>
              </a:rPr>
              <a:t>Diagram 1</a:t>
            </a:r>
            <a:r>
              <a:rPr lang="en-GB" sz="1200" kern="0" dirty="0">
                <a:effectLst/>
                <a:ea typeface="Times New Roman" panose="02020603050405020304" pitchFamily="18" charset="0"/>
                <a:cs typeface="Times New Roman" panose="02020603050405020304" pitchFamily="18" charset="0"/>
              </a:rPr>
              <a:t>, add labels to name part </a:t>
            </a:r>
            <a:r>
              <a:rPr lang="en-GB" sz="1200" b="1" kern="0" dirty="0">
                <a:effectLst/>
                <a:ea typeface="Times New Roman" panose="02020603050405020304" pitchFamily="18" charset="0"/>
                <a:cs typeface="Times New Roman" panose="02020603050405020304" pitchFamily="18" charset="0"/>
              </a:rPr>
              <a:t>A</a:t>
            </a:r>
            <a:r>
              <a:rPr lang="en-GB" sz="1200" kern="0" dirty="0">
                <a:effectLst/>
                <a:ea typeface="Times New Roman" panose="02020603050405020304" pitchFamily="18" charset="0"/>
                <a:cs typeface="Times New Roman" panose="02020603050405020304" pitchFamily="18" charset="0"/>
              </a:rPr>
              <a:t> and part </a:t>
            </a:r>
            <a:r>
              <a:rPr lang="en-GB" sz="1200" b="1" kern="0" dirty="0">
                <a:effectLst/>
                <a:ea typeface="Times New Roman" panose="02020603050405020304" pitchFamily="18" charset="0"/>
                <a:cs typeface="Times New Roman" panose="02020603050405020304" pitchFamily="18" charset="0"/>
              </a:rPr>
              <a:t>B</a:t>
            </a:r>
            <a:r>
              <a:rPr lang="en-GB" sz="1200" kern="0" dirty="0">
                <a:effectLst/>
                <a:ea typeface="Times New Roman" panose="02020603050405020304" pitchFamily="18" charset="0"/>
                <a:cs typeface="Times New Roman" panose="02020603050405020304" pitchFamily="18" charset="0"/>
              </a:rPr>
              <a:t> of the light-sensitive cell.</a:t>
            </a:r>
            <a:endParaRPr lang="en-GB" sz="1200" kern="100" dirty="0">
              <a:effectLst/>
              <a:ea typeface="Times New Roman" panose="02020603050405020304" pitchFamily="18" charset="0"/>
              <a:cs typeface="Times New Roman" panose="02020603050405020304" pitchFamily="18" charset="0"/>
            </a:endParaRPr>
          </a:p>
          <a:p>
            <a:pPr algn="r">
              <a:lnSpc>
                <a:spcPct val="150000"/>
              </a:lnSpc>
            </a:pPr>
            <a:r>
              <a:rPr lang="en-GB" sz="1200" b="1" kern="0" dirty="0">
                <a:effectLst/>
                <a:ea typeface="Times New Roman" panose="02020603050405020304" pitchFamily="18" charset="0"/>
                <a:cs typeface="Times New Roman" panose="02020603050405020304" pitchFamily="18" charset="0"/>
              </a:rPr>
              <a:t>(2)</a:t>
            </a:r>
            <a:endParaRPr lang="en-GB" sz="1200" kern="100" dirty="0">
              <a:effectLst/>
              <a:ea typeface="Times New Roman" panose="02020603050405020304" pitchFamily="18" charset="0"/>
              <a:cs typeface="Times New Roman" panose="02020603050405020304" pitchFamily="18" charset="0"/>
            </a:endParaRPr>
          </a:p>
          <a:p>
            <a:pPr>
              <a:lnSpc>
                <a:spcPct val="150000"/>
              </a:lnSpc>
            </a:pPr>
            <a:r>
              <a:rPr lang="en-GB" sz="1200" kern="0" dirty="0">
                <a:effectLst/>
                <a:ea typeface="Times New Roman" panose="02020603050405020304" pitchFamily="18" charset="0"/>
                <a:cs typeface="Times New Roman" panose="02020603050405020304" pitchFamily="18" charset="0"/>
              </a:rPr>
              <a:t>(b)     There is a junction between the connecting neurone and the neurone carrying the </a:t>
            </a:r>
            <a:br>
              <a:rPr lang="en-GB" sz="1200" kern="0" dirty="0">
                <a:effectLst/>
                <a:ea typeface="Times New Roman" panose="02020603050405020304" pitchFamily="18" charset="0"/>
                <a:cs typeface="Times New Roman" panose="02020603050405020304" pitchFamily="18" charset="0"/>
              </a:rPr>
            </a:br>
            <a:r>
              <a:rPr lang="en-GB" sz="1200" kern="0" dirty="0">
                <a:effectLst/>
                <a:ea typeface="Times New Roman" panose="02020603050405020304" pitchFamily="18" charset="0"/>
                <a:cs typeface="Times New Roman" panose="02020603050405020304" pitchFamily="18" charset="0"/>
              </a:rPr>
              <a:t>impulse to the brain.</a:t>
            </a:r>
            <a:endParaRPr lang="en-GB" sz="1200" kern="100" dirty="0">
              <a:effectLst/>
              <a:ea typeface="Times New Roman" panose="02020603050405020304" pitchFamily="18" charset="0"/>
              <a:cs typeface="Times New Roman" panose="02020603050405020304" pitchFamily="18" charset="0"/>
            </a:endParaRPr>
          </a:p>
          <a:p>
            <a:pPr>
              <a:lnSpc>
                <a:spcPct val="150000"/>
              </a:lnSpc>
            </a:pPr>
            <a:r>
              <a:rPr lang="en-GB" sz="1200" kern="0" dirty="0">
                <a:effectLst/>
                <a:ea typeface="Times New Roman" panose="02020603050405020304" pitchFamily="18" charset="0"/>
                <a:cs typeface="Times New Roman" panose="02020603050405020304" pitchFamily="18" charset="0"/>
              </a:rPr>
              <a:t>(</a:t>
            </a:r>
            <a:r>
              <a:rPr lang="en-GB" sz="1200" kern="0" dirty="0" err="1">
                <a:effectLst/>
                <a:ea typeface="Times New Roman" panose="02020603050405020304" pitchFamily="18" charset="0"/>
                <a:cs typeface="Times New Roman" panose="02020603050405020304" pitchFamily="18" charset="0"/>
              </a:rPr>
              <a:t>i</a:t>
            </a:r>
            <a:r>
              <a:rPr lang="en-GB" sz="1200" kern="0" dirty="0">
                <a:effectLst/>
                <a:ea typeface="Times New Roman" panose="02020603050405020304" pitchFamily="18" charset="0"/>
                <a:cs typeface="Times New Roman" panose="02020603050405020304" pitchFamily="18" charset="0"/>
              </a:rPr>
              <a:t>)      What name is given to the junction?</a:t>
            </a:r>
            <a:endParaRPr lang="en-GB" sz="1200" kern="100" dirty="0">
              <a:effectLst/>
              <a:ea typeface="Times New Roman" panose="02020603050405020304" pitchFamily="18" charset="0"/>
              <a:cs typeface="Times New Roman" panose="02020603050405020304" pitchFamily="18" charset="0"/>
            </a:endParaRPr>
          </a:p>
          <a:p>
            <a:pPr>
              <a:lnSpc>
                <a:spcPct val="150000"/>
              </a:lnSpc>
            </a:pPr>
            <a:r>
              <a:rPr lang="en-GB" sz="1200" kern="0" dirty="0">
                <a:effectLst/>
                <a:ea typeface="Times New Roman" panose="02020603050405020304" pitchFamily="18" charset="0"/>
                <a:cs typeface="Times New Roman" panose="02020603050405020304" pitchFamily="18" charset="0"/>
              </a:rPr>
              <a:t>………………………………………………………………………………………………………………………………………..</a:t>
            </a:r>
            <a:endParaRPr lang="en-GB" sz="1200" kern="100" dirty="0">
              <a:effectLst/>
              <a:ea typeface="Times New Roman" panose="02020603050405020304" pitchFamily="18" charset="0"/>
              <a:cs typeface="Times New Roman" panose="02020603050405020304" pitchFamily="18" charset="0"/>
            </a:endParaRPr>
          </a:p>
          <a:p>
            <a:pPr algn="r">
              <a:lnSpc>
                <a:spcPct val="150000"/>
              </a:lnSpc>
            </a:pPr>
            <a:r>
              <a:rPr lang="en-GB" sz="1200" b="1" kern="0" dirty="0">
                <a:effectLst/>
                <a:ea typeface="Times New Roman" panose="02020603050405020304" pitchFamily="18" charset="0"/>
                <a:cs typeface="Times New Roman" panose="02020603050405020304" pitchFamily="18" charset="0"/>
              </a:rPr>
              <a:t>(1)</a:t>
            </a:r>
            <a:endParaRPr lang="en-GB" sz="1200" kern="100" dirty="0">
              <a:effectLst/>
              <a:ea typeface="Times New Roman" panose="02020603050405020304" pitchFamily="18" charset="0"/>
              <a:cs typeface="Times New Roman" panose="02020603050405020304" pitchFamily="18" charset="0"/>
            </a:endParaRPr>
          </a:p>
          <a:p>
            <a:pPr>
              <a:lnSpc>
                <a:spcPct val="150000"/>
              </a:lnSpc>
            </a:pPr>
            <a:r>
              <a:rPr lang="en-GB" sz="1200" kern="0" dirty="0">
                <a:effectLst/>
                <a:ea typeface="Times New Roman" panose="02020603050405020304" pitchFamily="18" charset="0"/>
                <a:cs typeface="Times New Roman" panose="02020603050405020304" pitchFamily="18" charset="0"/>
              </a:rPr>
              <a:t>(ii)     In what form is information passed across the junction?</a:t>
            </a:r>
            <a:endParaRPr lang="en-GB" sz="1200" kern="100" dirty="0">
              <a:effectLst/>
              <a:ea typeface="Times New Roman" panose="02020603050405020304" pitchFamily="18" charset="0"/>
              <a:cs typeface="Times New Roman" panose="02020603050405020304" pitchFamily="18" charset="0"/>
            </a:endParaRPr>
          </a:p>
          <a:p>
            <a:pPr>
              <a:lnSpc>
                <a:spcPct val="150000"/>
              </a:lnSpc>
            </a:pPr>
            <a:r>
              <a:rPr lang="en-GB" sz="1200" kern="0" dirty="0">
                <a:effectLst/>
                <a:ea typeface="Times New Roman" panose="02020603050405020304" pitchFamily="18" charset="0"/>
                <a:cs typeface="Times New Roman" panose="02020603050405020304" pitchFamily="18" charset="0"/>
              </a:rPr>
              <a:t>………………………………………………………………………………………………………………………………………..</a:t>
            </a:r>
          </a:p>
          <a:p>
            <a:pPr>
              <a:lnSpc>
                <a:spcPct val="150000"/>
              </a:lnSpc>
            </a:pPr>
            <a:r>
              <a:rPr lang="en-GB" sz="1200" kern="0" dirty="0">
                <a:effectLst/>
                <a:ea typeface="Times New Roman" panose="02020603050405020304" pitchFamily="18" charset="0"/>
                <a:cs typeface="Times New Roman" panose="02020603050405020304" pitchFamily="18" charset="0"/>
              </a:rPr>
              <a:t>………………………………………………………………………………………………………………………………………..</a:t>
            </a:r>
            <a:endParaRPr lang="en-GB" sz="1200" kern="100" dirty="0">
              <a:effectLst/>
              <a:ea typeface="Times New Roman" panose="02020603050405020304" pitchFamily="18" charset="0"/>
              <a:cs typeface="Times New Roman" panose="02020603050405020304" pitchFamily="18" charset="0"/>
            </a:endParaRPr>
          </a:p>
          <a:p>
            <a:pPr algn="r">
              <a:lnSpc>
                <a:spcPct val="150000"/>
              </a:lnSpc>
            </a:pPr>
            <a:r>
              <a:rPr lang="en-GB" sz="1200" b="1" kern="0" dirty="0">
                <a:effectLst/>
                <a:ea typeface="Times New Roman" panose="02020603050405020304" pitchFamily="18" charset="0"/>
                <a:cs typeface="Times New Roman" panose="02020603050405020304" pitchFamily="18" charset="0"/>
              </a:rPr>
              <a:t>(1)</a:t>
            </a:r>
            <a:endParaRPr lang="en-GB" sz="1200" kern="100" dirty="0">
              <a:effectLst/>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3AB671D5-6D9B-EBEF-1B56-EA3D41603411}"/>
              </a:ext>
            </a:extLst>
          </p:cNvPr>
          <p:cNvSpPr txBox="1"/>
          <p:nvPr/>
        </p:nvSpPr>
        <p:spPr>
          <a:xfrm>
            <a:off x="702527" y="4248615"/>
            <a:ext cx="2520175" cy="276999"/>
          </a:xfrm>
          <a:prstGeom prst="rect">
            <a:avLst/>
          </a:prstGeom>
          <a:solidFill>
            <a:schemeClr val="bg1"/>
          </a:solidFill>
        </p:spPr>
        <p:txBody>
          <a:bodyPr wrap="square" rtlCol="0">
            <a:spAutoFit/>
          </a:bodyPr>
          <a:lstStyle/>
          <a:p>
            <a:r>
              <a:rPr lang="en-GB" sz="1200" dirty="0"/>
              <a:t>A ………………………………………………………</a:t>
            </a:r>
          </a:p>
        </p:txBody>
      </p:sp>
      <p:sp>
        <p:nvSpPr>
          <p:cNvPr id="11" name="TextBox 10">
            <a:extLst>
              <a:ext uri="{FF2B5EF4-FFF2-40B4-BE49-F238E27FC236}">
                <a16:creationId xmlns:a16="http://schemas.microsoft.com/office/drawing/2014/main" id="{1FF81F02-6F53-3D68-CAE8-21F0D2ED2452}"/>
              </a:ext>
            </a:extLst>
          </p:cNvPr>
          <p:cNvSpPr txBox="1"/>
          <p:nvPr/>
        </p:nvSpPr>
        <p:spPr>
          <a:xfrm>
            <a:off x="702526" y="4813467"/>
            <a:ext cx="2520175" cy="276999"/>
          </a:xfrm>
          <a:prstGeom prst="rect">
            <a:avLst/>
          </a:prstGeom>
          <a:solidFill>
            <a:schemeClr val="bg1"/>
          </a:solidFill>
        </p:spPr>
        <p:txBody>
          <a:bodyPr wrap="square" rtlCol="0">
            <a:spAutoFit/>
          </a:bodyPr>
          <a:lstStyle/>
          <a:p>
            <a:r>
              <a:rPr lang="en-GB" sz="1200" dirty="0"/>
              <a:t>B ………………………………………………………</a:t>
            </a:r>
          </a:p>
        </p:txBody>
      </p:sp>
      <p:sp>
        <p:nvSpPr>
          <p:cNvPr id="2" name="Slide Number Placeholder 1">
            <a:extLst>
              <a:ext uri="{FF2B5EF4-FFF2-40B4-BE49-F238E27FC236}">
                <a16:creationId xmlns:a16="http://schemas.microsoft.com/office/drawing/2014/main" id="{390FA2D5-4A8F-E392-C4C3-78C37DF81B2D}"/>
              </a:ext>
            </a:extLst>
          </p:cNvPr>
          <p:cNvSpPr>
            <a:spLocks noGrp="1"/>
          </p:cNvSpPr>
          <p:nvPr>
            <p:ph type="sldNum" sz="quarter" idx="12"/>
          </p:nvPr>
        </p:nvSpPr>
        <p:spPr/>
        <p:txBody>
          <a:bodyPr/>
          <a:lstStyle/>
          <a:p>
            <a:fld id="{A49C798E-A141-4728-B2C1-C020555BD9EF}" type="slidenum">
              <a:rPr lang="en-GB" smtClean="0"/>
              <a:t>43</a:t>
            </a:fld>
            <a:endParaRPr lang="en-GB"/>
          </a:p>
        </p:txBody>
      </p:sp>
    </p:spTree>
    <p:extLst>
      <p:ext uri="{BB962C8B-B14F-4D97-AF65-F5344CB8AC3E}">
        <p14:creationId xmlns:p14="http://schemas.microsoft.com/office/powerpoint/2010/main" val="29671679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u="sng" dirty="0"/>
              <a:t>Subtopic 3: 4.5.2.4 Biology only: Control of body temperature</a:t>
            </a:r>
          </a:p>
        </p:txBody>
      </p:sp>
      <p:sp>
        <p:nvSpPr>
          <p:cNvPr id="6" name="TextBox 5">
            <a:extLst>
              <a:ext uri="{FF2B5EF4-FFF2-40B4-BE49-F238E27FC236}">
                <a16:creationId xmlns:a16="http://schemas.microsoft.com/office/drawing/2014/main" id="{955EFB52-62F8-A86A-FF61-59167841070A}"/>
              </a:ext>
            </a:extLst>
          </p:cNvPr>
          <p:cNvSpPr txBox="1"/>
          <p:nvPr/>
        </p:nvSpPr>
        <p:spPr>
          <a:xfrm>
            <a:off x="273050" y="920630"/>
            <a:ext cx="6311900" cy="461665"/>
          </a:xfrm>
          <a:prstGeom prst="rect">
            <a:avLst/>
          </a:prstGeom>
          <a:noFill/>
          <a:ln w="12700">
            <a:solidFill>
              <a:schemeClr val="tx1"/>
            </a:solidFill>
            <a:prstDash val="dash"/>
          </a:ln>
        </p:spPr>
        <p:txBody>
          <a:bodyPr wrap="square" rtlCol="0">
            <a:spAutoFit/>
          </a:bodyPr>
          <a:lstStyle/>
          <a:p>
            <a:r>
              <a:rPr lang="en-GB" sz="1200" b="1" dirty="0"/>
              <a:t>Learning Objective</a:t>
            </a:r>
          </a:p>
          <a:p>
            <a:pPr marL="171450" indent="-171450">
              <a:buFont typeface="Arial" panose="020B0604020202020204" pitchFamily="34" charset="0"/>
              <a:buChar char="•"/>
            </a:pPr>
            <a:r>
              <a:rPr lang="en-GB" sz="1200" b="1" dirty="0"/>
              <a:t>  </a:t>
            </a:r>
            <a:r>
              <a:rPr lang="en-GB" sz="1200" dirty="0"/>
              <a:t>To understand how the human body responds to changes in temperature.</a:t>
            </a:r>
          </a:p>
        </p:txBody>
      </p:sp>
      <p:sp>
        <p:nvSpPr>
          <p:cNvPr id="3" name="TextBox 2">
            <a:extLst>
              <a:ext uri="{FF2B5EF4-FFF2-40B4-BE49-F238E27FC236}">
                <a16:creationId xmlns:a16="http://schemas.microsoft.com/office/drawing/2014/main" id="{A5946FD8-530D-6079-402A-1A540B4294FD}"/>
              </a:ext>
            </a:extLst>
          </p:cNvPr>
          <p:cNvSpPr txBox="1"/>
          <p:nvPr/>
        </p:nvSpPr>
        <p:spPr>
          <a:xfrm>
            <a:off x="273050" y="1603393"/>
            <a:ext cx="6311900" cy="1015663"/>
          </a:xfrm>
          <a:prstGeom prst="rect">
            <a:avLst/>
          </a:prstGeom>
          <a:noFill/>
          <a:ln>
            <a:solidFill>
              <a:schemeClr val="tx1"/>
            </a:solidFill>
            <a:prstDash val="lgDash"/>
          </a:ln>
        </p:spPr>
        <p:txBody>
          <a:bodyPr wrap="square" rtlCol="0">
            <a:spAutoFit/>
          </a:bodyPr>
          <a:lstStyle/>
          <a:p>
            <a:r>
              <a:rPr lang="en-US" sz="1200" b="1" dirty="0"/>
              <a:t>Why are we learning about this?</a:t>
            </a:r>
          </a:p>
          <a:p>
            <a:r>
              <a:rPr lang="en-US" sz="1200" dirty="0">
                <a:latin typeface="+mj-lt"/>
              </a:rPr>
              <a:t>This lessons helps us understand why our body performs certain functions in different conditions e.g. sweating and shivering.</a:t>
            </a:r>
          </a:p>
          <a:p>
            <a:endParaRPr lang="en-US" sz="1200" dirty="0">
              <a:latin typeface="+mj-lt"/>
            </a:endParaRPr>
          </a:p>
          <a:p>
            <a:endParaRPr lang="en-US" sz="1200" dirty="0">
              <a:latin typeface="+mj-lt"/>
            </a:endParaRPr>
          </a:p>
        </p:txBody>
      </p:sp>
      <p:sp>
        <p:nvSpPr>
          <p:cNvPr id="2" name="Slide Number Placeholder 1">
            <a:extLst>
              <a:ext uri="{FF2B5EF4-FFF2-40B4-BE49-F238E27FC236}">
                <a16:creationId xmlns:a16="http://schemas.microsoft.com/office/drawing/2014/main" id="{BF87A59A-2415-07F6-41ED-FB2AB78B89CC}"/>
              </a:ext>
            </a:extLst>
          </p:cNvPr>
          <p:cNvSpPr>
            <a:spLocks noGrp="1"/>
          </p:cNvSpPr>
          <p:nvPr>
            <p:ph type="sldNum" sz="quarter" idx="12"/>
          </p:nvPr>
        </p:nvSpPr>
        <p:spPr/>
        <p:txBody>
          <a:bodyPr/>
          <a:lstStyle/>
          <a:p>
            <a:fld id="{A49C798E-A141-4728-B2C1-C020555BD9EF}" type="slidenum">
              <a:rPr lang="en-GB" smtClean="0"/>
              <a:t>44</a:t>
            </a:fld>
            <a:endParaRPr lang="en-GB"/>
          </a:p>
        </p:txBody>
      </p:sp>
    </p:spTree>
    <p:extLst>
      <p:ext uri="{BB962C8B-B14F-4D97-AF65-F5344CB8AC3E}">
        <p14:creationId xmlns:p14="http://schemas.microsoft.com/office/powerpoint/2010/main" val="19225797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GB" sz="1200" b="1" u="sng" kern="1200" dirty="0">
                          <a:solidFill>
                            <a:schemeClr val="tx1"/>
                          </a:solidFill>
                          <a:effectLst/>
                          <a:latin typeface="+mn-lt"/>
                          <a:ea typeface="+mn-ea"/>
                          <a:cs typeface="+mn-cs"/>
                        </a:rPr>
                        <a:t>Automatic responses</a:t>
                      </a:r>
                    </a:p>
                    <a:p>
                      <a:pPr>
                        <a:lnSpc>
                          <a:spcPct val="150000"/>
                        </a:lnSpc>
                      </a:pPr>
                      <a:r>
                        <a:rPr lang="en-GB" sz="1200" b="0" kern="1200" dirty="0">
                          <a:solidFill>
                            <a:schemeClr val="tx1"/>
                          </a:solidFill>
                          <a:effectLst/>
                          <a:latin typeface="+mn-lt"/>
                          <a:ea typeface="+mn-ea"/>
                          <a:cs typeface="+mn-cs"/>
                        </a:rPr>
                        <a:t>The conditions inside our body must be carefully controlled to allow it to function effectively. </a:t>
                      </a:r>
                      <a:r>
                        <a:rPr lang="en-GB" sz="1200" b="1" u="sng" kern="1200" dirty="0">
                          <a:solidFill>
                            <a:schemeClr val="tx1"/>
                          </a:solidFill>
                          <a:effectLst/>
                          <a:latin typeface="+mn-lt"/>
                          <a:ea typeface="+mn-ea"/>
                          <a:cs typeface="+mn-cs"/>
                        </a:rPr>
                        <a:t>Homeostasis</a:t>
                      </a:r>
                      <a:r>
                        <a:rPr lang="en-GB" sz="1200" b="0" kern="1200" dirty="0">
                          <a:solidFill>
                            <a:schemeClr val="tx1"/>
                          </a:solidFill>
                          <a:effectLst/>
                          <a:latin typeface="+mn-lt"/>
                          <a:ea typeface="+mn-ea"/>
                          <a:cs typeface="+mn-cs"/>
                        </a:rPr>
                        <a:t> is the maintenance of a constant internal environment in the body. The </a:t>
                      </a:r>
                      <a:r>
                        <a:rPr lang="en-GB" sz="1200" b="1" u="sng" kern="1200" dirty="0">
                          <a:solidFill>
                            <a:schemeClr val="tx1"/>
                          </a:solidFill>
                          <a:effectLst/>
                          <a:latin typeface="+mn-lt"/>
                          <a:ea typeface="+mn-ea"/>
                          <a:cs typeface="+mn-cs"/>
                        </a:rPr>
                        <a:t>nervous system</a:t>
                      </a:r>
                      <a:r>
                        <a:rPr lang="en-GB" sz="1200" b="1" kern="1200" dirty="0">
                          <a:solidFill>
                            <a:schemeClr val="tx1"/>
                          </a:solidFill>
                          <a:effectLst/>
                          <a:latin typeface="+mn-lt"/>
                          <a:ea typeface="+mn-ea"/>
                          <a:cs typeface="+mn-cs"/>
                        </a:rPr>
                        <a:t> </a:t>
                      </a:r>
                      <a:r>
                        <a:rPr lang="en-GB" sz="1200" b="0" kern="1200" dirty="0">
                          <a:solidFill>
                            <a:schemeClr val="tx1"/>
                          </a:solidFill>
                          <a:effectLst/>
                          <a:latin typeface="+mn-lt"/>
                          <a:ea typeface="+mn-ea"/>
                          <a:cs typeface="+mn-cs"/>
                        </a:rPr>
                        <a:t>and </a:t>
                      </a:r>
                      <a:r>
                        <a:rPr lang="en-GB" sz="1200" b="1" u="sng" kern="1200" dirty="0">
                          <a:solidFill>
                            <a:schemeClr val="tx1"/>
                          </a:solidFill>
                          <a:effectLst/>
                          <a:latin typeface="+mn-lt"/>
                          <a:ea typeface="+mn-ea"/>
                          <a:cs typeface="+mn-cs"/>
                        </a:rPr>
                        <a:t>hormones</a:t>
                      </a:r>
                      <a:r>
                        <a:rPr lang="en-GB" sz="1200" b="0" kern="1200" dirty="0">
                          <a:solidFill>
                            <a:schemeClr val="tx1"/>
                          </a:solidFill>
                          <a:effectLst/>
                          <a:latin typeface="+mn-lt"/>
                          <a:ea typeface="+mn-ea"/>
                          <a:cs typeface="+mn-cs"/>
                        </a:rPr>
                        <a:t> are responsible for controlling this.</a:t>
                      </a:r>
                    </a:p>
                    <a:p>
                      <a:pPr>
                        <a:lnSpc>
                          <a:spcPct val="150000"/>
                        </a:lnSpc>
                      </a:pPr>
                      <a:r>
                        <a:rPr lang="en-GB" sz="1200" b="0" kern="1200" dirty="0">
                          <a:solidFill>
                            <a:schemeClr val="tx1"/>
                          </a:solidFill>
                          <a:effectLst/>
                          <a:latin typeface="+mn-lt"/>
                          <a:ea typeface="+mn-ea"/>
                          <a:cs typeface="+mn-cs"/>
                        </a:rPr>
                        <a:t>The body control systems are all automatic, and involve both </a:t>
                      </a:r>
                      <a:r>
                        <a:rPr lang="en-GB" sz="1200" b="1" u="sng" kern="1200" dirty="0">
                          <a:solidFill>
                            <a:schemeClr val="tx1"/>
                          </a:solidFill>
                          <a:effectLst/>
                          <a:latin typeface="+mn-lt"/>
                          <a:ea typeface="+mn-ea"/>
                          <a:cs typeface="+mn-cs"/>
                        </a:rPr>
                        <a:t>nervous</a:t>
                      </a:r>
                      <a:r>
                        <a:rPr lang="en-GB" sz="1200" b="0" kern="1200" dirty="0">
                          <a:solidFill>
                            <a:schemeClr val="tx1"/>
                          </a:solidFill>
                          <a:effectLst/>
                          <a:latin typeface="+mn-lt"/>
                          <a:ea typeface="+mn-ea"/>
                          <a:cs typeface="+mn-cs"/>
                        </a:rPr>
                        <a:t> and </a:t>
                      </a:r>
                      <a:r>
                        <a:rPr lang="en-GB" sz="1200" b="1" u="sng" kern="1200" dirty="0">
                          <a:solidFill>
                            <a:schemeClr val="tx1"/>
                          </a:solidFill>
                          <a:effectLst/>
                          <a:latin typeface="+mn-lt"/>
                          <a:ea typeface="+mn-ea"/>
                          <a:cs typeface="+mn-cs"/>
                        </a:rPr>
                        <a:t>chemical</a:t>
                      </a:r>
                      <a:r>
                        <a:rPr lang="en-GB" sz="1200" b="0" kern="1200" dirty="0">
                          <a:solidFill>
                            <a:schemeClr val="tx1"/>
                          </a:solidFill>
                          <a:effectLst/>
                          <a:latin typeface="+mn-lt"/>
                          <a:ea typeface="+mn-ea"/>
                          <a:cs typeface="+mn-cs"/>
                        </a:rPr>
                        <a:t> responses. It has many important parts, including:</a:t>
                      </a:r>
                    </a:p>
                    <a:p>
                      <a:pPr marL="171450" indent="-171450">
                        <a:lnSpc>
                          <a:spcPct val="150000"/>
                        </a:lnSpc>
                        <a:buFont typeface="Arial" panose="020B0604020202020204" pitchFamily="34" charset="0"/>
                        <a:buChar char="•"/>
                      </a:pPr>
                      <a:r>
                        <a:rPr lang="en-GB" sz="1200" b="1" u="sng" kern="1200" dirty="0">
                          <a:solidFill>
                            <a:schemeClr val="tx1"/>
                          </a:solidFill>
                          <a:effectLst/>
                          <a:latin typeface="+mn-lt"/>
                          <a:ea typeface="+mn-ea"/>
                          <a:cs typeface="+mn-cs"/>
                        </a:rPr>
                        <a:t>Receptors</a:t>
                      </a:r>
                      <a:r>
                        <a:rPr lang="en-GB" sz="1200" b="0" kern="1200" dirty="0">
                          <a:solidFill>
                            <a:schemeClr val="tx1"/>
                          </a:solidFill>
                          <a:effectLst/>
                          <a:latin typeface="+mn-lt"/>
                          <a:ea typeface="+mn-ea"/>
                          <a:cs typeface="+mn-cs"/>
                        </a:rPr>
                        <a:t> detect a stimulus, which is a change in the environment, such as temperature change</a:t>
                      </a:r>
                    </a:p>
                    <a:p>
                      <a:pPr marL="171450" indent="-171450">
                        <a:lnSpc>
                          <a:spcPct val="150000"/>
                        </a:lnSpc>
                        <a:buFont typeface="Arial" panose="020B0604020202020204" pitchFamily="34" charset="0"/>
                        <a:buChar char="•"/>
                      </a:pPr>
                      <a:r>
                        <a:rPr lang="en-GB" sz="1200" b="1" i="0" u="sng" kern="1200" dirty="0">
                          <a:solidFill>
                            <a:schemeClr val="tx1"/>
                          </a:solidFill>
                          <a:effectLst/>
                          <a:latin typeface="+mn-lt"/>
                          <a:ea typeface="+mn-ea"/>
                          <a:cs typeface="+mn-cs"/>
                        </a:rPr>
                        <a:t>Coordination centres</a:t>
                      </a:r>
                      <a:r>
                        <a:rPr lang="en-GB" sz="1200" b="1" i="0" u="none" kern="1200" dirty="0">
                          <a:solidFill>
                            <a:schemeClr val="tx1"/>
                          </a:solidFill>
                          <a:effectLst/>
                          <a:latin typeface="+mn-lt"/>
                          <a:ea typeface="+mn-ea"/>
                          <a:cs typeface="+mn-cs"/>
                        </a:rPr>
                        <a:t> </a:t>
                      </a:r>
                      <a:r>
                        <a:rPr lang="en-GB" sz="1200" b="0" kern="1200" dirty="0">
                          <a:solidFill>
                            <a:schemeClr val="tx1"/>
                          </a:solidFill>
                          <a:effectLst/>
                          <a:latin typeface="+mn-lt"/>
                          <a:ea typeface="+mn-ea"/>
                          <a:cs typeface="+mn-cs"/>
                        </a:rPr>
                        <a:t>in the brain, spinal cord and pancreas. They receive messages from the receptors, process the information and sends messages to effectors to initiate a response..</a:t>
                      </a:r>
                    </a:p>
                    <a:p>
                      <a:pPr marL="171450" indent="-171450">
                        <a:lnSpc>
                          <a:spcPct val="150000"/>
                        </a:lnSpc>
                        <a:buFont typeface="Arial" panose="020B0604020202020204" pitchFamily="34" charset="0"/>
                        <a:buChar char="•"/>
                      </a:pPr>
                      <a:r>
                        <a:rPr lang="en-GB" sz="1200" b="1" u="sng" kern="1200" dirty="0">
                          <a:solidFill>
                            <a:schemeClr val="tx1"/>
                          </a:solidFill>
                          <a:effectLst/>
                          <a:latin typeface="+mn-lt"/>
                          <a:ea typeface="+mn-ea"/>
                          <a:cs typeface="+mn-cs"/>
                        </a:rPr>
                        <a:t>Effectors</a:t>
                      </a:r>
                      <a:r>
                        <a:rPr lang="en-GB" sz="1200" b="0" kern="1200" dirty="0">
                          <a:solidFill>
                            <a:schemeClr val="tx1"/>
                          </a:solidFill>
                          <a:effectLst/>
                          <a:latin typeface="+mn-lt"/>
                          <a:ea typeface="+mn-ea"/>
                          <a:cs typeface="+mn-cs"/>
                        </a:rPr>
                        <a:t>, such as muscles or glands create the response. Glands often release a hormone, which would restore the optimum condition again.</a:t>
                      </a:r>
                    </a:p>
                    <a:p>
                      <a:pPr>
                        <a:lnSpc>
                          <a:spcPct val="150000"/>
                        </a:lnSpc>
                      </a:pPr>
                      <a:r>
                        <a:rPr lang="en-GB" sz="1200" b="1" u="sng" kern="1200" dirty="0">
                          <a:solidFill>
                            <a:schemeClr val="tx1"/>
                          </a:solidFill>
                          <a:effectLst/>
                          <a:latin typeface="+mn-lt"/>
                          <a:ea typeface="+mn-ea"/>
                          <a:cs typeface="+mn-cs"/>
                        </a:rPr>
                        <a:t>Body temperature</a:t>
                      </a:r>
                    </a:p>
                    <a:p>
                      <a:pPr>
                        <a:lnSpc>
                          <a:spcPct val="150000"/>
                        </a:lnSpc>
                      </a:pPr>
                      <a:r>
                        <a:rPr lang="en-GB" sz="1200" b="0" kern="1200" dirty="0">
                          <a:solidFill>
                            <a:schemeClr val="tx1"/>
                          </a:solidFill>
                          <a:effectLst/>
                          <a:latin typeface="+mn-lt"/>
                          <a:ea typeface="+mn-ea"/>
                          <a:cs typeface="+mn-cs"/>
                        </a:rPr>
                        <a:t>Body temperature is one of the factors that is controlled during homeostasis. The human body maintains the temperature that </a:t>
                      </a:r>
                      <a:r>
                        <a:rPr lang="en-GB" sz="1200" b="1" u="sng" kern="1200" dirty="0">
                          <a:solidFill>
                            <a:schemeClr val="tx1"/>
                          </a:solidFill>
                          <a:effectLst/>
                          <a:latin typeface="+mn-lt"/>
                          <a:ea typeface="+mn-ea"/>
                          <a:cs typeface="+mn-cs"/>
                        </a:rPr>
                        <a:t>enzymes</a:t>
                      </a:r>
                      <a:r>
                        <a:rPr lang="en-GB" sz="1200" b="0" kern="1200" dirty="0">
                          <a:solidFill>
                            <a:schemeClr val="tx1"/>
                          </a:solidFill>
                          <a:effectLst/>
                          <a:latin typeface="+mn-lt"/>
                          <a:ea typeface="+mn-ea"/>
                          <a:cs typeface="+mn-cs"/>
                        </a:rPr>
                        <a:t> work best, which is around </a:t>
                      </a:r>
                      <a:r>
                        <a:rPr lang="en-GB" sz="1200" b="1" u="sng" kern="1200" dirty="0">
                          <a:solidFill>
                            <a:schemeClr val="tx1"/>
                          </a:solidFill>
                          <a:effectLst/>
                          <a:latin typeface="+mn-lt"/>
                          <a:ea typeface="+mn-ea"/>
                          <a:cs typeface="+mn-cs"/>
                        </a:rPr>
                        <a:t>37°C</a:t>
                      </a:r>
                      <a:r>
                        <a:rPr lang="en-GB" sz="1200" b="0" kern="1200" dirty="0">
                          <a:solidFill>
                            <a:schemeClr val="tx1"/>
                          </a:solidFill>
                          <a:effectLst/>
                          <a:latin typeface="+mn-lt"/>
                          <a:ea typeface="+mn-ea"/>
                          <a:cs typeface="+mn-cs"/>
                        </a:rPr>
                        <a:t>.</a:t>
                      </a:r>
                    </a:p>
                    <a:p>
                      <a:pPr>
                        <a:lnSpc>
                          <a:spcPct val="150000"/>
                        </a:lnSpc>
                      </a:pPr>
                      <a:r>
                        <a:rPr lang="en-GB" sz="1200" b="0" kern="1200" dirty="0">
                          <a:solidFill>
                            <a:schemeClr val="tx1"/>
                          </a:solidFill>
                          <a:effectLst/>
                          <a:latin typeface="+mn-lt"/>
                          <a:ea typeface="+mn-ea"/>
                          <a:cs typeface="+mn-cs"/>
                        </a:rPr>
                        <a:t>If body temperature increases over this temperature, enzymes will</a:t>
                      </a:r>
                      <a:r>
                        <a:rPr lang="en-GB" sz="1200" b="0" u="none" kern="1200" dirty="0">
                          <a:solidFill>
                            <a:schemeClr val="tx1"/>
                          </a:solidFill>
                          <a:effectLst/>
                          <a:latin typeface="+mn-lt"/>
                          <a:ea typeface="+mn-ea"/>
                          <a:cs typeface="+mn-cs"/>
                        </a:rPr>
                        <a:t> </a:t>
                      </a:r>
                      <a:r>
                        <a:rPr lang="en-GB" sz="1200" b="1" u="sng" kern="1200" dirty="0">
                          <a:solidFill>
                            <a:schemeClr val="tx1"/>
                          </a:solidFill>
                          <a:effectLst/>
                          <a:latin typeface="+mn-lt"/>
                          <a:ea typeface="+mn-ea"/>
                          <a:cs typeface="+mn-cs"/>
                        </a:rPr>
                        <a:t>denature</a:t>
                      </a:r>
                      <a:r>
                        <a:rPr lang="en-GB" sz="1200" b="1" u="none" kern="1200" dirty="0">
                          <a:solidFill>
                            <a:schemeClr val="tx1"/>
                          </a:solidFill>
                          <a:effectLst/>
                          <a:latin typeface="+mn-lt"/>
                          <a:ea typeface="+mn-ea"/>
                          <a:cs typeface="+mn-cs"/>
                        </a:rPr>
                        <a:t> </a:t>
                      </a:r>
                      <a:r>
                        <a:rPr lang="en-GB" sz="1200" b="0" kern="1200" dirty="0">
                          <a:solidFill>
                            <a:schemeClr val="tx1"/>
                          </a:solidFill>
                          <a:effectLst/>
                          <a:latin typeface="+mn-lt"/>
                          <a:ea typeface="+mn-ea"/>
                          <a:cs typeface="+mn-cs"/>
                        </a:rPr>
                        <a:t>and become less effective at catalysing important reactions, such as respiration. At temperatures below 37</a:t>
                      </a:r>
                      <a:r>
                        <a:rPr lang="en-GB" sz="1200" b="0" kern="1200" baseline="30000" dirty="0">
                          <a:solidFill>
                            <a:schemeClr val="tx1"/>
                          </a:solidFill>
                          <a:effectLst/>
                          <a:latin typeface="+mn-lt"/>
                          <a:ea typeface="+mn-ea"/>
                          <a:cs typeface="+mn-cs"/>
                        </a:rPr>
                        <a:t>o</a:t>
                      </a:r>
                      <a:r>
                        <a:rPr lang="en-GB" sz="1200" b="0" kern="1200" baseline="0" dirty="0">
                          <a:solidFill>
                            <a:schemeClr val="tx1"/>
                          </a:solidFill>
                          <a:effectLst/>
                          <a:latin typeface="+mn-lt"/>
                          <a:ea typeface="+mn-ea"/>
                          <a:cs typeface="+mn-cs"/>
                        </a:rPr>
                        <a:t>C, the </a:t>
                      </a:r>
                      <a:r>
                        <a:rPr lang="en-GB" sz="1200" b="1" u="sng" kern="1200" baseline="0" dirty="0">
                          <a:solidFill>
                            <a:schemeClr val="tx1"/>
                          </a:solidFill>
                          <a:effectLst/>
                          <a:latin typeface="+mn-lt"/>
                          <a:ea typeface="+mn-ea"/>
                          <a:cs typeface="+mn-cs"/>
                        </a:rPr>
                        <a:t>rate of enzyme activity would decrease</a:t>
                      </a:r>
                      <a:r>
                        <a:rPr lang="en-GB" sz="1200" b="0" u="none" kern="1200" baseline="0" dirty="0">
                          <a:solidFill>
                            <a:schemeClr val="tx1"/>
                          </a:solidFill>
                          <a:effectLst/>
                          <a:latin typeface="+mn-lt"/>
                          <a:ea typeface="+mn-ea"/>
                          <a:cs typeface="+mn-cs"/>
                        </a:rPr>
                        <a:t>.</a:t>
                      </a:r>
                    </a:p>
                    <a:p>
                      <a:pPr>
                        <a:lnSpc>
                          <a:spcPct val="150000"/>
                        </a:lnSpc>
                      </a:pPr>
                      <a:endParaRPr lang="en-GB" sz="1200" b="1" u="sng" kern="1200" dirty="0">
                        <a:solidFill>
                          <a:schemeClr val="tx1"/>
                        </a:solidFill>
                        <a:effectLst/>
                        <a:latin typeface="+mn-lt"/>
                        <a:ea typeface="+mn-ea"/>
                        <a:cs typeface="+mn-cs"/>
                      </a:endParaRPr>
                    </a:p>
                    <a:p>
                      <a:pPr>
                        <a:lnSpc>
                          <a:spcPct val="150000"/>
                        </a:lnSpc>
                      </a:pPr>
                      <a:r>
                        <a:rPr lang="en-GB" sz="1200" b="0" kern="1200" dirty="0">
                          <a:solidFill>
                            <a:schemeClr val="tx1"/>
                          </a:solidFill>
                          <a:effectLst/>
                          <a:latin typeface="+mn-lt"/>
                          <a:ea typeface="+mn-ea"/>
                          <a:cs typeface="+mn-cs"/>
                        </a:rPr>
                        <a:t>This process is controlled by the </a:t>
                      </a:r>
                      <a:r>
                        <a:rPr lang="en-GB" sz="1200" b="1" u="sng" kern="1200" dirty="0">
                          <a:solidFill>
                            <a:schemeClr val="tx1"/>
                          </a:solidFill>
                          <a:effectLst/>
                          <a:latin typeface="+mn-lt"/>
                          <a:ea typeface="+mn-ea"/>
                          <a:cs typeface="+mn-cs"/>
                        </a:rPr>
                        <a:t>thermoregulatory centre</a:t>
                      </a:r>
                      <a:r>
                        <a:rPr lang="en-GB" sz="1200" b="0" kern="1200" dirty="0">
                          <a:solidFill>
                            <a:schemeClr val="tx1"/>
                          </a:solidFill>
                          <a:effectLst/>
                          <a:latin typeface="+mn-lt"/>
                          <a:ea typeface="+mn-ea"/>
                          <a:cs typeface="+mn-cs"/>
                        </a:rPr>
                        <a:t>, which is contained in the </a:t>
                      </a:r>
                      <a:r>
                        <a:rPr lang="en-GB" sz="1200" b="1" u="sng" kern="1200" dirty="0">
                          <a:solidFill>
                            <a:schemeClr val="tx1"/>
                          </a:solidFill>
                          <a:effectLst/>
                          <a:latin typeface="+mn-lt"/>
                          <a:ea typeface="+mn-ea"/>
                          <a:cs typeface="+mn-cs"/>
                        </a:rPr>
                        <a:t>hypothalamus</a:t>
                      </a:r>
                      <a:r>
                        <a:rPr lang="en-GB" sz="1200" b="0" kern="1200" dirty="0">
                          <a:solidFill>
                            <a:schemeClr val="tx1"/>
                          </a:solidFill>
                          <a:effectLst/>
                          <a:latin typeface="+mn-lt"/>
                          <a:ea typeface="+mn-ea"/>
                          <a:cs typeface="+mn-cs"/>
                        </a:rPr>
                        <a:t> in the brain. The thermoregulatory contains receptors that measure the temperature of the blood. Temperature receptors are also found in the skin.</a:t>
                      </a:r>
                    </a:p>
                    <a:p>
                      <a:pPr>
                        <a:lnSpc>
                          <a:spcPct val="150000"/>
                        </a:lnSpc>
                      </a:pPr>
                      <a:r>
                        <a:rPr lang="en-GB" sz="1200" b="0" kern="1200" dirty="0">
                          <a:solidFill>
                            <a:schemeClr val="tx1"/>
                          </a:solidFill>
                          <a:effectLst/>
                          <a:latin typeface="+mn-lt"/>
                          <a:ea typeface="+mn-ea"/>
                          <a:cs typeface="+mn-cs"/>
                        </a:rPr>
                        <a:t>The thermoregulatory centre responds to this messages from receptors by sending nerve impulses to effectors.</a:t>
                      </a:r>
                    </a:p>
                    <a:p>
                      <a:pPr>
                        <a:lnSpc>
                          <a:spcPct val="150000"/>
                        </a:lnSpc>
                      </a:pPr>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sp>
        <p:nvSpPr>
          <p:cNvPr id="3" name="Slide Number Placeholder 2">
            <a:extLst>
              <a:ext uri="{FF2B5EF4-FFF2-40B4-BE49-F238E27FC236}">
                <a16:creationId xmlns:a16="http://schemas.microsoft.com/office/drawing/2014/main" id="{4EA28DE8-60B9-9549-7A1D-BB2E32FB08B9}"/>
              </a:ext>
            </a:extLst>
          </p:cNvPr>
          <p:cNvSpPr>
            <a:spLocks noGrp="1"/>
          </p:cNvSpPr>
          <p:nvPr>
            <p:ph type="sldNum" sz="quarter" idx="12"/>
          </p:nvPr>
        </p:nvSpPr>
        <p:spPr/>
        <p:txBody>
          <a:bodyPr/>
          <a:lstStyle/>
          <a:p>
            <a:fld id="{A49C798E-A141-4728-B2C1-C020555BD9EF}" type="slidenum">
              <a:rPr lang="en-GB" smtClean="0"/>
              <a:t>45</a:t>
            </a:fld>
            <a:endParaRPr lang="en-GB"/>
          </a:p>
        </p:txBody>
      </p:sp>
    </p:spTree>
    <p:extLst>
      <p:ext uri="{BB962C8B-B14F-4D97-AF65-F5344CB8AC3E}">
        <p14:creationId xmlns:p14="http://schemas.microsoft.com/office/powerpoint/2010/main" val="10426618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GB" sz="1200" b="1" u="sng" kern="1200" dirty="0">
                          <a:solidFill>
                            <a:schemeClr val="tx1"/>
                          </a:solidFill>
                          <a:effectLst/>
                          <a:latin typeface="+mn-lt"/>
                          <a:ea typeface="+mn-ea"/>
                          <a:cs typeface="+mn-cs"/>
                        </a:rPr>
                        <a:t>The skin</a:t>
                      </a:r>
                      <a:endParaRPr lang="en-GB" sz="1200" b="0" u="none" kern="1200" dirty="0">
                        <a:solidFill>
                          <a:schemeClr val="tx1"/>
                        </a:solidFill>
                        <a:effectLst/>
                        <a:latin typeface="+mn-lt"/>
                        <a:ea typeface="+mn-ea"/>
                        <a:cs typeface="+mn-cs"/>
                      </a:endParaRPr>
                    </a:p>
                    <a:p>
                      <a:pPr>
                        <a:lnSpc>
                          <a:spcPct val="150000"/>
                        </a:lnSpc>
                      </a:pPr>
                      <a:r>
                        <a:rPr lang="en-GB" sz="1200" b="0" u="none" dirty="0">
                          <a:solidFill>
                            <a:schemeClr val="tx1"/>
                          </a:solidFill>
                        </a:rPr>
                        <a:t>As previously stated, the skin contains receptors (nerves) sensitive to temperature. It is also made of three layers: the </a:t>
                      </a:r>
                      <a:r>
                        <a:rPr lang="en-GB" sz="1200" b="1" u="sng" dirty="0">
                          <a:solidFill>
                            <a:schemeClr val="tx1"/>
                          </a:solidFill>
                        </a:rPr>
                        <a:t>epidermis</a:t>
                      </a:r>
                      <a:r>
                        <a:rPr lang="en-GB" sz="1200" b="0" u="none" dirty="0">
                          <a:solidFill>
                            <a:schemeClr val="tx1"/>
                          </a:solidFill>
                        </a:rPr>
                        <a:t>, the </a:t>
                      </a:r>
                      <a:r>
                        <a:rPr lang="en-GB" sz="1200" b="1" u="sng" dirty="0">
                          <a:solidFill>
                            <a:schemeClr val="tx1"/>
                          </a:solidFill>
                        </a:rPr>
                        <a:t>dermis</a:t>
                      </a:r>
                      <a:r>
                        <a:rPr lang="en-GB" sz="1200" b="0" u="none" dirty="0">
                          <a:solidFill>
                            <a:schemeClr val="tx1"/>
                          </a:solidFill>
                        </a:rPr>
                        <a:t>, and a layer of </a:t>
                      </a:r>
                      <a:r>
                        <a:rPr lang="en-GB" sz="1200" b="1" u="sng" dirty="0">
                          <a:solidFill>
                            <a:schemeClr val="tx1"/>
                          </a:solidFill>
                        </a:rPr>
                        <a:t>fatty tissue</a:t>
                      </a:r>
                      <a:r>
                        <a:rPr lang="en-GB" sz="1200" b="0" u="none" dirty="0">
                          <a:solidFill>
                            <a:schemeClr val="tx1"/>
                          </a:solidFill>
                        </a:rPr>
                        <a:t>. Structures within these layers are involved in the thermoregulatory process:</a:t>
                      </a: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endParaRPr lang="en-GB" sz="1200" b="0" u="none" dirty="0">
                        <a:solidFill>
                          <a:schemeClr val="tx1"/>
                        </a:solidFill>
                      </a:endParaRPr>
                    </a:p>
                    <a:p>
                      <a:pPr>
                        <a:lnSpc>
                          <a:spcPct val="150000"/>
                        </a:lnSpc>
                      </a:pPr>
                      <a:r>
                        <a:rPr lang="en-GB" sz="1200" b="1" u="sng" kern="1200" dirty="0">
                          <a:solidFill>
                            <a:schemeClr val="tx1"/>
                          </a:solidFill>
                          <a:effectLst/>
                          <a:latin typeface="+mn-lt"/>
                          <a:ea typeface="+mn-ea"/>
                          <a:cs typeface="+mn-cs"/>
                        </a:rPr>
                        <a:t>Too hot</a:t>
                      </a:r>
                    </a:p>
                    <a:p>
                      <a:pPr>
                        <a:lnSpc>
                          <a:spcPct val="150000"/>
                        </a:lnSpc>
                      </a:pPr>
                      <a:r>
                        <a:rPr lang="en-GB" sz="1200" b="0" kern="1200" dirty="0">
                          <a:solidFill>
                            <a:schemeClr val="tx1"/>
                          </a:solidFill>
                          <a:effectLst/>
                          <a:latin typeface="+mn-lt"/>
                          <a:ea typeface="+mn-ea"/>
                          <a:cs typeface="+mn-cs"/>
                        </a:rPr>
                        <a:t>When we get too hot:</a:t>
                      </a:r>
                    </a:p>
                    <a:p>
                      <a:pPr marL="171450" indent="-171450">
                        <a:lnSpc>
                          <a:spcPct val="150000"/>
                        </a:lnSpc>
                        <a:buFont typeface="Arial" panose="020B0604020202020204" pitchFamily="34" charset="0"/>
                        <a:buChar char="•"/>
                      </a:pPr>
                      <a:r>
                        <a:rPr lang="en-GB" sz="1200" b="0" kern="1200" dirty="0">
                          <a:solidFill>
                            <a:schemeClr val="tx1"/>
                          </a:solidFill>
                          <a:effectLst/>
                          <a:latin typeface="+mn-lt"/>
                          <a:ea typeface="+mn-ea"/>
                          <a:cs typeface="+mn-cs"/>
                        </a:rPr>
                        <a:t>Sweat glands in the dermis release more sweat onto the surface of the epidermis. The sweat evaporates, transferring energy from the thermal store of the skin to the thermal store of the environment.</a:t>
                      </a:r>
                    </a:p>
                    <a:p>
                      <a:pPr>
                        <a:lnSpc>
                          <a:spcPct val="150000"/>
                        </a:lnSpc>
                      </a:pPr>
                      <a:endParaRPr lang="en-GB" sz="1200" b="0" kern="1200" dirty="0">
                        <a:solidFill>
                          <a:schemeClr val="tx1"/>
                        </a:solidFill>
                        <a:effectLst/>
                        <a:latin typeface="+mn-lt"/>
                        <a:ea typeface="+mn-ea"/>
                        <a:cs typeface="+mn-cs"/>
                      </a:endParaRPr>
                    </a:p>
                    <a:p>
                      <a:pPr>
                        <a:lnSpc>
                          <a:spcPct val="150000"/>
                        </a:lnSpc>
                      </a:pPr>
                      <a:r>
                        <a:rPr lang="en-GB" sz="1200" b="1" u="sng" kern="1200" dirty="0">
                          <a:solidFill>
                            <a:schemeClr val="tx1"/>
                          </a:solidFill>
                          <a:effectLst/>
                          <a:latin typeface="+mn-lt"/>
                          <a:ea typeface="+mn-ea"/>
                          <a:cs typeface="+mn-cs"/>
                        </a:rPr>
                        <a:t>Too cold</a:t>
                      </a:r>
                    </a:p>
                    <a:p>
                      <a:pPr>
                        <a:lnSpc>
                          <a:spcPct val="150000"/>
                        </a:lnSpc>
                      </a:pPr>
                      <a:r>
                        <a:rPr lang="en-GB" sz="1200" b="0" kern="1200" dirty="0">
                          <a:solidFill>
                            <a:schemeClr val="tx1"/>
                          </a:solidFill>
                          <a:effectLst/>
                          <a:latin typeface="+mn-lt"/>
                          <a:ea typeface="+mn-ea"/>
                          <a:cs typeface="+mn-cs"/>
                        </a:rPr>
                        <a:t>When we get too cold:</a:t>
                      </a:r>
                    </a:p>
                    <a:p>
                      <a:pPr marL="171450" indent="-171450">
                        <a:lnSpc>
                          <a:spcPct val="150000"/>
                        </a:lnSpc>
                        <a:buFont typeface="Arial" panose="020B0604020202020204" pitchFamily="34" charset="0"/>
                        <a:buChar char="•"/>
                      </a:pPr>
                      <a:r>
                        <a:rPr lang="en-GB" sz="1200" b="0" kern="1200" dirty="0">
                          <a:solidFill>
                            <a:schemeClr val="tx1"/>
                          </a:solidFill>
                          <a:effectLst/>
                          <a:latin typeface="+mn-lt"/>
                          <a:ea typeface="+mn-ea"/>
                          <a:cs typeface="+mn-cs"/>
                        </a:rPr>
                        <a:t>Skeletal muscles contract rapidly and we shiver. These contractions need energy from respiration. Energy is transferred from the chemical store of glucose (mainly) to the thermal store of the body. </a:t>
                      </a:r>
                    </a:p>
                    <a:p>
                      <a:pPr marL="171450" indent="-171450">
                        <a:lnSpc>
                          <a:spcPct val="150000"/>
                        </a:lnSpc>
                        <a:buFont typeface="Arial" panose="020B0604020202020204" pitchFamily="34" charset="0"/>
                        <a:buChar char="•"/>
                      </a:pPr>
                      <a:r>
                        <a:rPr lang="en-GB" sz="1200" b="0" kern="1200" dirty="0">
                          <a:solidFill>
                            <a:schemeClr val="tx1"/>
                          </a:solidFill>
                          <a:effectLst/>
                          <a:latin typeface="+mn-lt"/>
                          <a:ea typeface="+mn-ea"/>
                          <a:cs typeface="+mn-cs"/>
                        </a:rPr>
                        <a:t>Nerve impulses are sent to the hair erector muscles in the dermis, which contract. This raises the skin hairs and traps a layer of insulating air next to the skin.</a:t>
                      </a:r>
                    </a:p>
                    <a:p>
                      <a:pPr>
                        <a:lnSpc>
                          <a:spcPct val="150000"/>
                        </a:lnSpc>
                      </a:pPr>
                      <a:endParaRPr lang="en-GB" sz="1200" b="0" u="non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6" name="Picture 5">
            <a:extLst>
              <a:ext uri="{FF2B5EF4-FFF2-40B4-BE49-F238E27FC236}">
                <a16:creationId xmlns:a16="http://schemas.microsoft.com/office/drawing/2014/main" id="{40B91397-9B90-0728-51FE-3D0C9B56C34C}"/>
              </a:ext>
            </a:extLst>
          </p:cNvPr>
          <p:cNvPicPr>
            <a:picLocks noChangeAspect="1"/>
          </p:cNvPicPr>
          <p:nvPr/>
        </p:nvPicPr>
        <p:blipFill>
          <a:blip r:embed="rId2"/>
          <a:stretch>
            <a:fillRect/>
          </a:stretch>
        </p:blipFill>
        <p:spPr>
          <a:xfrm>
            <a:off x="1446629" y="1706683"/>
            <a:ext cx="3964742" cy="2865317"/>
          </a:xfrm>
          <a:prstGeom prst="rect">
            <a:avLst/>
          </a:prstGeom>
        </p:spPr>
      </p:pic>
      <p:sp>
        <p:nvSpPr>
          <p:cNvPr id="3" name="Slide Number Placeholder 2">
            <a:extLst>
              <a:ext uri="{FF2B5EF4-FFF2-40B4-BE49-F238E27FC236}">
                <a16:creationId xmlns:a16="http://schemas.microsoft.com/office/drawing/2014/main" id="{4DEC51AC-84EC-5424-632E-8EDB5BA7A8AE}"/>
              </a:ext>
            </a:extLst>
          </p:cNvPr>
          <p:cNvSpPr>
            <a:spLocks noGrp="1"/>
          </p:cNvSpPr>
          <p:nvPr>
            <p:ph type="sldNum" sz="quarter" idx="12"/>
          </p:nvPr>
        </p:nvSpPr>
        <p:spPr/>
        <p:txBody>
          <a:bodyPr/>
          <a:lstStyle/>
          <a:p>
            <a:fld id="{A49C798E-A141-4728-B2C1-C020555BD9EF}" type="slidenum">
              <a:rPr lang="en-GB" smtClean="0"/>
              <a:t>46</a:t>
            </a:fld>
            <a:endParaRPr lang="en-GB"/>
          </a:p>
        </p:txBody>
      </p:sp>
    </p:spTree>
    <p:extLst>
      <p:ext uri="{BB962C8B-B14F-4D97-AF65-F5344CB8AC3E}">
        <p14:creationId xmlns:p14="http://schemas.microsoft.com/office/powerpoint/2010/main" val="18990875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FCB3844-E3B1-08FE-0229-910856F83238}"/>
              </a:ext>
            </a:extLst>
          </p:cNvPr>
          <p:cNvSpPr/>
          <p:nvPr/>
        </p:nvSpPr>
        <p:spPr>
          <a:xfrm>
            <a:off x="252663" y="240632"/>
            <a:ext cx="6256421" cy="856648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Rehearsal questions</a:t>
            </a:r>
          </a:p>
          <a:p>
            <a:pPr marL="228600" indent="-228600">
              <a:lnSpc>
                <a:spcPct val="150000"/>
              </a:lnSpc>
              <a:buFont typeface="+mj-lt"/>
              <a:buAutoNum type="arabicPeriod"/>
            </a:pPr>
            <a:r>
              <a:rPr lang="en-GB" sz="1200" dirty="0">
                <a:solidFill>
                  <a:schemeClr val="tx1"/>
                </a:solidFill>
              </a:rPr>
              <a:t>What are receptors? …………………………………………………………………………………………………................. …………………………………………………………………………………………………………………………………………………..</a:t>
            </a:r>
          </a:p>
          <a:p>
            <a:pPr marL="228600" indent="-228600">
              <a:lnSpc>
                <a:spcPct val="150000"/>
              </a:lnSpc>
              <a:buFont typeface="+mj-lt"/>
              <a:buAutoNum type="arabicPeriod"/>
            </a:pPr>
            <a:r>
              <a:rPr lang="en-GB" sz="1200" dirty="0">
                <a:solidFill>
                  <a:schemeClr val="tx1"/>
                </a:solidFill>
              </a:rPr>
              <a:t>When we get too hot or too cold, receptors send messages to the hypothalamus, the coordination centre. What do coordination centres do? ………………………………………………….......... …………………………………………………………………………………………………………………………………………………..</a:t>
            </a:r>
          </a:p>
          <a:p>
            <a:pPr marL="228600" indent="-228600">
              <a:lnSpc>
                <a:spcPct val="150000"/>
              </a:lnSpc>
              <a:buFont typeface="+mj-lt"/>
              <a:buAutoNum type="arabicPeriod"/>
            </a:pPr>
            <a:r>
              <a:rPr lang="en-GB" sz="1200" dirty="0">
                <a:solidFill>
                  <a:schemeClr val="tx1"/>
                </a:solidFill>
              </a:rPr>
              <a:t>When we get too cold, one of the responses our body has is to shiver. Which structure in our body causes this to happen? …………………………………………………………………………………………………….</a:t>
            </a:r>
          </a:p>
          <a:p>
            <a:pPr marL="228600" indent="-228600">
              <a:lnSpc>
                <a:spcPct val="150000"/>
              </a:lnSpc>
              <a:buFont typeface="+mj-lt"/>
              <a:buAutoNum type="arabicPeriod"/>
            </a:pPr>
            <a:r>
              <a:rPr lang="en-GB" sz="1200" dirty="0">
                <a:solidFill>
                  <a:schemeClr val="tx1"/>
                </a:solidFill>
              </a:rPr>
              <a:t>When we get too hot, we start to sweat. Which structure in our skin causes this to happen? …………………………………………………………………………………………………………………………………..................</a:t>
            </a:r>
          </a:p>
          <a:p>
            <a:pPr marL="228600" indent="-228600">
              <a:lnSpc>
                <a:spcPct val="150000"/>
              </a:lnSpc>
              <a:buFont typeface="+mj-lt"/>
              <a:buAutoNum type="arabicPeriod"/>
            </a:pPr>
            <a:r>
              <a:rPr lang="en-GB" sz="1200" dirty="0">
                <a:solidFill>
                  <a:schemeClr val="tx1"/>
                </a:solidFill>
              </a:rPr>
              <a:t>The human body contains receptors sensitive to temperature in the skin and in the thermoregulatory (part of the brain). What do these receptors do? ………………………………………………………………………………………………………………………………………………….. …………………………………………………………………………………………………………………………………………………..</a:t>
            </a:r>
          </a:p>
          <a:p>
            <a:pPr marL="228600" indent="-228600">
              <a:lnSpc>
                <a:spcPct val="150000"/>
              </a:lnSpc>
              <a:buFont typeface="+mj-lt"/>
              <a:buAutoNum type="arabicPeriod"/>
            </a:pPr>
            <a:r>
              <a:rPr lang="en-GB" sz="1200" dirty="0">
                <a:solidFill>
                  <a:schemeClr val="tx1"/>
                </a:solidFill>
              </a:rPr>
              <a:t>Shivering is one way our body tries to increase its temperature. What causes shivering? …………………………………………………………………………………………………………………………………………………..</a:t>
            </a:r>
          </a:p>
          <a:p>
            <a:pPr marL="228600" indent="-228600">
              <a:lnSpc>
                <a:spcPct val="150000"/>
              </a:lnSpc>
              <a:buFont typeface="+mj-lt"/>
              <a:buAutoNum type="arabicPeriod"/>
            </a:pPr>
            <a:r>
              <a:rPr lang="en-GB" sz="1200" dirty="0">
                <a:solidFill>
                  <a:schemeClr val="tx1"/>
                </a:solidFill>
              </a:rPr>
              <a:t>A coordination centre receives and processes information from receptors. What is the coordination centre in thermoregulation? ………………………………………………………………………………..</a:t>
            </a:r>
          </a:p>
          <a:p>
            <a:pPr marL="228600" indent="-228600">
              <a:lnSpc>
                <a:spcPct val="150000"/>
              </a:lnSpc>
              <a:buFont typeface="+mj-lt"/>
              <a:buAutoNum type="arabicPeriod"/>
            </a:pPr>
            <a:r>
              <a:rPr lang="en-GB" sz="1200" dirty="0">
                <a:solidFill>
                  <a:schemeClr val="tx1"/>
                </a:solidFill>
              </a:rPr>
              <a:t>Our skin contains glands that help to cool us down. What is the function of these glands? ………………………………………………………………………………………………………………………………………………....</a:t>
            </a:r>
          </a:p>
          <a:p>
            <a:pPr marL="228600" indent="-228600">
              <a:lnSpc>
                <a:spcPct val="150000"/>
              </a:lnSpc>
              <a:buFont typeface="+mj-lt"/>
              <a:buAutoNum type="arabicPeriod"/>
            </a:pPr>
            <a:r>
              <a:rPr lang="en-GB" sz="1200" dirty="0">
                <a:solidFill>
                  <a:schemeClr val="tx1"/>
                </a:solidFill>
              </a:rPr>
              <a:t>How do humans detect changes in their environment? ……………………………………………………………. …………………………………………………………………………………………………………………………………………………..</a:t>
            </a:r>
          </a:p>
          <a:p>
            <a:pPr marL="228600" indent="-228600">
              <a:lnSpc>
                <a:spcPct val="150000"/>
              </a:lnSpc>
              <a:buFont typeface="+mj-lt"/>
              <a:buAutoNum type="arabicPeriod"/>
            </a:pPr>
            <a:r>
              <a:rPr lang="en-GB" sz="1200" dirty="0">
                <a:solidFill>
                  <a:schemeClr val="tx1"/>
                </a:solidFill>
              </a:rPr>
              <a:t>Humans cannot respond to changes in their environment without first processing the information about that change. What does this? ………………………………………………………………………</a:t>
            </a:r>
          </a:p>
          <a:p>
            <a:pPr marL="228600" indent="-228600">
              <a:lnSpc>
                <a:spcPct val="150000"/>
              </a:lnSpc>
              <a:buFont typeface="+mj-lt"/>
              <a:buAutoNum type="arabicPeriod"/>
            </a:pPr>
            <a:r>
              <a:rPr lang="en-GB" sz="1200" dirty="0">
                <a:solidFill>
                  <a:schemeClr val="tx1"/>
                </a:solidFill>
              </a:rPr>
              <a:t>What response would occur if someone found themselves in a very cold environment? …………………………………………………………………………………………………………………………………………………..</a:t>
            </a:r>
          </a:p>
          <a:p>
            <a:pPr marL="228600" indent="-228600">
              <a:lnSpc>
                <a:spcPct val="150000"/>
              </a:lnSpc>
              <a:buFont typeface="+mj-lt"/>
              <a:buAutoNum type="arabicPeriod"/>
            </a:pPr>
            <a:r>
              <a:rPr lang="en-GB" sz="1200" dirty="0">
                <a:solidFill>
                  <a:schemeClr val="tx1"/>
                </a:solidFill>
              </a:rPr>
              <a:t>The human body does not work as effectively over 37 </a:t>
            </a:r>
            <a:r>
              <a:rPr lang="en-GB" sz="1200" baseline="30000" dirty="0" err="1">
                <a:solidFill>
                  <a:schemeClr val="tx1"/>
                </a:solidFill>
              </a:rPr>
              <a:t>o</a:t>
            </a:r>
            <a:r>
              <a:rPr lang="en-GB" sz="1200" dirty="0" err="1">
                <a:solidFill>
                  <a:schemeClr val="tx1"/>
                </a:solidFill>
              </a:rPr>
              <a:t>C.</a:t>
            </a:r>
            <a:r>
              <a:rPr lang="en-GB" sz="1200" dirty="0">
                <a:solidFill>
                  <a:schemeClr val="tx1"/>
                </a:solidFill>
              </a:rPr>
              <a:t> How might the body cool itself down? ……………………………………………………………………………………………………………………………………….</a:t>
            </a:r>
          </a:p>
        </p:txBody>
      </p:sp>
      <p:sp>
        <p:nvSpPr>
          <p:cNvPr id="4" name="Slide Number Placeholder 3">
            <a:extLst>
              <a:ext uri="{FF2B5EF4-FFF2-40B4-BE49-F238E27FC236}">
                <a16:creationId xmlns:a16="http://schemas.microsoft.com/office/drawing/2014/main" id="{B5C70D7A-807B-0AD2-FBD0-BAC6A5438A14}"/>
              </a:ext>
            </a:extLst>
          </p:cNvPr>
          <p:cNvSpPr>
            <a:spLocks noGrp="1"/>
          </p:cNvSpPr>
          <p:nvPr>
            <p:ph type="sldNum" sz="quarter" idx="12"/>
          </p:nvPr>
        </p:nvSpPr>
        <p:spPr/>
        <p:txBody>
          <a:bodyPr/>
          <a:lstStyle/>
          <a:p>
            <a:fld id="{A49C798E-A141-4728-B2C1-C020555BD9EF}" type="slidenum">
              <a:rPr lang="en-GB" smtClean="0"/>
              <a:t>47</a:t>
            </a:fld>
            <a:endParaRPr lang="en-GB"/>
          </a:p>
        </p:txBody>
      </p:sp>
    </p:spTree>
    <p:extLst>
      <p:ext uri="{BB962C8B-B14F-4D97-AF65-F5344CB8AC3E}">
        <p14:creationId xmlns:p14="http://schemas.microsoft.com/office/powerpoint/2010/main" val="5149986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FCB3844-E3B1-08FE-0229-910856F83238}"/>
              </a:ext>
            </a:extLst>
          </p:cNvPr>
          <p:cNvSpPr/>
          <p:nvPr/>
        </p:nvSpPr>
        <p:spPr>
          <a:xfrm>
            <a:off x="252663" y="240632"/>
            <a:ext cx="6256421" cy="856648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If it didn’t questions</a:t>
            </a:r>
            <a:endParaRPr lang="en-GB" sz="1200" dirty="0">
              <a:solidFill>
                <a:schemeClr val="tx1"/>
              </a:solidFill>
            </a:endParaRPr>
          </a:p>
          <a:p>
            <a:r>
              <a:rPr lang="en-GB" sz="1200" b="1" dirty="0">
                <a:solidFill>
                  <a:schemeClr val="tx1"/>
                </a:solidFill>
              </a:rPr>
              <a:t>I DO: </a:t>
            </a:r>
            <a:r>
              <a:rPr lang="en-GB" sz="1200" dirty="0">
                <a:solidFill>
                  <a:schemeClr val="tx1"/>
                </a:solidFill>
              </a:rPr>
              <a:t>How might a person’s response to temperature be different if they didn’t have receptors sensitive to temperature?</a:t>
            </a:r>
          </a:p>
          <a:p>
            <a:pPr>
              <a:lnSpc>
                <a:spcPct val="150000"/>
              </a:lnSpc>
            </a:pPr>
            <a:r>
              <a:rPr lang="en-GB" sz="1200" dirty="0">
                <a:solidFill>
                  <a:schemeClr val="tx1"/>
                </a:solidFill>
              </a:rPr>
              <a:t>………………………………………………………………………………………………………………………………………………………………………………………………………………………………………………………………………………………………………………………………………………………………………………………………………………………………………………………………………</a:t>
            </a:r>
          </a:p>
          <a:p>
            <a:r>
              <a:rPr lang="en-GB" sz="1200" b="1" dirty="0">
                <a:solidFill>
                  <a:schemeClr val="tx1"/>
                </a:solidFill>
              </a:rPr>
              <a:t>WE DO:</a:t>
            </a:r>
            <a:r>
              <a:rPr lang="en-GB" sz="1200" dirty="0">
                <a:solidFill>
                  <a:schemeClr val="tx1"/>
                </a:solidFill>
              </a:rPr>
              <a:t> How might a person’s response to temperature be different if they didn’t have a thermoregulatory (coordination centre)?</a:t>
            </a:r>
          </a:p>
          <a:p>
            <a:pPr>
              <a:lnSpc>
                <a:spcPct val="150000"/>
              </a:lnSpc>
            </a:pPr>
            <a:r>
              <a:rPr lang="en-GB" sz="1200" dirty="0">
                <a:solidFill>
                  <a:schemeClr val="tx1"/>
                </a:solidFill>
              </a:rPr>
              <a:t>………………………………………………………………………………………………………………………………………………………………………………………………………………………………………………………………………………………………………………………………………………………………………………………………………………………………………………………………………</a:t>
            </a:r>
          </a:p>
          <a:p>
            <a:r>
              <a:rPr lang="en-GB" sz="1200" b="1" dirty="0">
                <a:solidFill>
                  <a:schemeClr val="tx1"/>
                </a:solidFill>
              </a:rPr>
              <a:t>YOU DO:</a:t>
            </a:r>
            <a:r>
              <a:rPr lang="en-GB" sz="1200" dirty="0">
                <a:solidFill>
                  <a:schemeClr val="tx1"/>
                </a:solidFill>
              </a:rPr>
              <a:t> How might a person’s response to temperature be different if they didn’t have sweat glands?</a:t>
            </a:r>
          </a:p>
          <a:p>
            <a:pPr>
              <a:lnSpc>
                <a:spcPct val="150000"/>
              </a:lnSpc>
            </a:pPr>
            <a:r>
              <a:rPr lang="en-GB" sz="1200" dirty="0">
                <a:solidFill>
                  <a:schemeClr val="tx1"/>
                </a:solidFill>
              </a:rPr>
              <a:t>………………………………………………………………………………………………………………………………………………………………………………………………………………………………………………………………………………………………………………………………………………………………………………………………………………………………………………………………………</a:t>
            </a:r>
          </a:p>
          <a:p>
            <a:r>
              <a:rPr lang="en-GB" sz="1200" b="1" dirty="0">
                <a:solidFill>
                  <a:schemeClr val="tx1"/>
                </a:solidFill>
              </a:rPr>
              <a:t>YOU DO:</a:t>
            </a:r>
            <a:r>
              <a:rPr lang="en-GB" sz="1200" dirty="0">
                <a:solidFill>
                  <a:schemeClr val="tx1"/>
                </a:solidFill>
              </a:rPr>
              <a:t> How might a person’s response to temperature be different if their skeletal muscles couldn’t contract rapidly?</a:t>
            </a:r>
          </a:p>
          <a:p>
            <a:pPr>
              <a:lnSpc>
                <a:spcPct val="150000"/>
              </a:lnSpc>
            </a:pPr>
            <a:r>
              <a:rPr lang="en-GB" sz="1200" dirty="0">
                <a:solidFill>
                  <a:schemeClr val="tx1"/>
                </a:solidFill>
              </a:rPr>
              <a:t>………………………………………………………………………………………………………………………………………………………………………………………………………………………………………………………………………………………………………………………………………………………………………………………………………………………………………………………………………</a:t>
            </a:r>
          </a:p>
          <a:p>
            <a:r>
              <a:rPr lang="en-GB" sz="1200" b="1" dirty="0">
                <a:solidFill>
                  <a:schemeClr val="tx1"/>
                </a:solidFill>
              </a:rPr>
              <a:t>YOU DO:</a:t>
            </a:r>
            <a:r>
              <a:rPr lang="en-GB" sz="1200" dirty="0">
                <a:solidFill>
                  <a:schemeClr val="tx1"/>
                </a:solidFill>
              </a:rPr>
              <a:t> How might a person’s response to temperature be different if they didn’t have hair erector muscles in their skin?</a:t>
            </a:r>
          </a:p>
          <a:p>
            <a:pPr>
              <a:lnSpc>
                <a:spcPct val="150000"/>
              </a:lnSpc>
            </a:pPr>
            <a:r>
              <a:rPr lang="en-GB" sz="1200" dirty="0">
                <a:solidFill>
                  <a:schemeClr val="tx1"/>
                </a:solidFill>
              </a:rPr>
              <a:t>………………………………………………………………………………………………………………………………………………………………………………………………………………………………………………………………………………………………………………………………………………………………………………………………………………………………………………………………………</a:t>
            </a:r>
          </a:p>
          <a:p>
            <a:r>
              <a:rPr lang="en-GB" sz="1200" b="1" dirty="0">
                <a:solidFill>
                  <a:schemeClr val="tx1"/>
                </a:solidFill>
              </a:rPr>
              <a:t>YOU DO:</a:t>
            </a:r>
            <a:r>
              <a:rPr lang="en-GB" sz="1200" dirty="0">
                <a:solidFill>
                  <a:schemeClr val="tx1"/>
                </a:solidFill>
              </a:rPr>
              <a:t> How might a person’s body be affected if they couldn’t maintain an internal temperature of 37 </a:t>
            </a:r>
            <a:r>
              <a:rPr lang="en-GB" sz="1200" baseline="30000" dirty="0">
                <a:solidFill>
                  <a:schemeClr val="tx1"/>
                </a:solidFill>
              </a:rPr>
              <a:t>o</a:t>
            </a:r>
            <a:r>
              <a:rPr lang="en-GB" sz="1200" dirty="0">
                <a:solidFill>
                  <a:schemeClr val="tx1"/>
                </a:solidFill>
              </a:rPr>
              <a:t>C?</a:t>
            </a:r>
          </a:p>
          <a:p>
            <a:pPr>
              <a:lnSpc>
                <a:spcPct val="150000"/>
              </a:lnSpc>
            </a:pPr>
            <a:r>
              <a:rPr lang="en-GB" sz="1200" dirty="0">
                <a:solidFill>
                  <a:schemeClr val="tx1"/>
                </a:solidFill>
              </a:rPr>
              <a:t>………………………………………………………………………………………………………………………………………………………………………………………………………………………………………………………………………………………………………………………………………………………………………………………………………………………………………………………………………</a:t>
            </a:r>
          </a:p>
          <a:p>
            <a:pPr>
              <a:lnSpc>
                <a:spcPct val="150000"/>
              </a:lnSpc>
            </a:pPr>
            <a:endParaRPr lang="en-GB" sz="1200" b="1" dirty="0">
              <a:solidFill>
                <a:schemeClr val="tx1"/>
              </a:solidFill>
            </a:endParaRPr>
          </a:p>
          <a:p>
            <a:endParaRPr lang="en-GB" sz="1200" b="1" dirty="0">
              <a:solidFill>
                <a:schemeClr val="tx1"/>
              </a:solidFill>
            </a:endParaRPr>
          </a:p>
        </p:txBody>
      </p:sp>
      <p:sp>
        <p:nvSpPr>
          <p:cNvPr id="3" name="Slide Number Placeholder 2">
            <a:extLst>
              <a:ext uri="{FF2B5EF4-FFF2-40B4-BE49-F238E27FC236}">
                <a16:creationId xmlns:a16="http://schemas.microsoft.com/office/drawing/2014/main" id="{36F91167-F942-7E0B-50CB-3EF4FCD8ECC4}"/>
              </a:ext>
            </a:extLst>
          </p:cNvPr>
          <p:cNvSpPr>
            <a:spLocks noGrp="1"/>
          </p:cNvSpPr>
          <p:nvPr>
            <p:ph type="sldNum" sz="quarter" idx="12"/>
          </p:nvPr>
        </p:nvSpPr>
        <p:spPr/>
        <p:txBody>
          <a:bodyPr/>
          <a:lstStyle/>
          <a:p>
            <a:fld id="{A49C798E-A141-4728-B2C1-C020555BD9EF}" type="slidenum">
              <a:rPr lang="en-GB" smtClean="0"/>
              <a:t>48</a:t>
            </a:fld>
            <a:endParaRPr lang="en-GB"/>
          </a:p>
        </p:txBody>
      </p:sp>
    </p:spTree>
    <p:extLst>
      <p:ext uri="{BB962C8B-B14F-4D97-AF65-F5344CB8AC3E}">
        <p14:creationId xmlns:p14="http://schemas.microsoft.com/office/powerpoint/2010/main" val="29710187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FCB3844-E3B1-08FE-0229-910856F83238}"/>
              </a:ext>
            </a:extLst>
          </p:cNvPr>
          <p:cNvSpPr/>
          <p:nvPr/>
        </p:nvSpPr>
        <p:spPr>
          <a:xfrm>
            <a:off x="252663" y="240632"/>
            <a:ext cx="6256421" cy="856648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u="sng" dirty="0">
                <a:solidFill>
                  <a:schemeClr val="tx1"/>
                </a:solidFill>
              </a:rPr>
              <a:t>Wrong answers</a:t>
            </a:r>
            <a:endParaRPr lang="en-GB" sz="1200" dirty="0">
              <a:solidFill>
                <a:schemeClr val="tx1"/>
              </a:solidFill>
            </a:endParaRPr>
          </a:p>
          <a:p>
            <a:r>
              <a:rPr lang="en-GB" sz="1200" b="1" dirty="0">
                <a:solidFill>
                  <a:schemeClr val="tx1"/>
                </a:solidFill>
              </a:rPr>
              <a:t>I DO: </a:t>
            </a:r>
            <a:r>
              <a:rPr lang="en-GB" sz="1200" dirty="0">
                <a:solidFill>
                  <a:schemeClr val="tx1"/>
                </a:solidFill>
              </a:rPr>
              <a:t>“Receptors are the same as any other nerve cell”. Explain why this statement is incorrect.</a:t>
            </a:r>
          </a:p>
          <a:p>
            <a:pPr>
              <a:lnSpc>
                <a:spcPct val="150000"/>
              </a:lnSpc>
            </a:pPr>
            <a:r>
              <a:rPr lang="en-GB" sz="1200" dirty="0">
                <a:solidFill>
                  <a:schemeClr val="tx1"/>
                </a:solidFill>
              </a:rPr>
              <a:t>………………………………………………………………………………………………………………………………………………………………………………………………………………………………………………………………………………………………………………………………………………………………………………………………………………………………………………………………………</a:t>
            </a:r>
          </a:p>
          <a:p>
            <a:r>
              <a:rPr lang="en-GB" sz="1200" b="1" dirty="0">
                <a:solidFill>
                  <a:schemeClr val="tx1"/>
                </a:solidFill>
              </a:rPr>
              <a:t>WE DO:</a:t>
            </a:r>
            <a:r>
              <a:rPr lang="en-GB" sz="1200" dirty="0">
                <a:solidFill>
                  <a:schemeClr val="tx1"/>
                </a:solidFill>
              </a:rPr>
              <a:t> “Receptors just send messages to effectors to tell them what to do”. Explain why this statement is incorrect.</a:t>
            </a:r>
          </a:p>
          <a:p>
            <a:pPr>
              <a:lnSpc>
                <a:spcPct val="150000"/>
              </a:lnSpc>
            </a:pPr>
            <a:r>
              <a:rPr lang="en-GB" sz="1200" dirty="0">
                <a:solidFill>
                  <a:schemeClr val="tx1"/>
                </a:solidFill>
              </a:rPr>
              <a:t>………………………………………………………………………………………………………………………………………………………………………………………………………………………………………………………………………………………………………………………………………………………………………………………………………………………………………………………………………</a:t>
            </a:r>
          </a:p>
          <a:p>
            <a:r>
              <a:rPr lang="en-GB" sz="1200" b="1" dirty="0">
                <a:solidFill>
                  <a:schemeClr val="tx1"/>
                </a:solidFill>
              </a:rPr>
              <a:t>YOU DO: </a:t>
            </a:r>
            <a:r>
              <a:rPr lang="en-GB" sz="1200" dirty="0">
                <a:solidFill>
                  <a:schemeClr val="tx1"/>
                </a:solidFill>
              </a:rPr>
              <a:t>“Sweating will cool you down because liquids on your skin make you cooler”. Explain why this statement is incorrect.</a:t>
            </a:r>
          </a:p>
          <a:p>
            <a:pPr>
              <a:lnSpc>
                <a:spcPct val="150000"/>
              </a:lnSpc>
            </a:pPr>
            <a:r>
              <a:rPr lang="en-GB" sz="1200" dirty="0">
                <a:solidFill>
                  <a:schemeClr val="tx1"/>
                </a:solidFill>
              </a:rPr>
              <a:t>………………………………………………………………………………………………………………………………………………………………………………………………………………………………………………………………………………………………………………………………………………………………………………………………………………………………………………………………………</a:t>
            </a:r>
          </a:p>
          <a:p>
            <a:r>
              <a:rPr lang="en-GB" sz="1200" b="1" dirty="0">
                <a:solidFill>
                  <a:schemeClr val="tx1"/>
                </a:solidFill>
              </a:rPr>
              <a:t>YOU DO:</a:t>
            </a:r>
            <a:r>
              <a:rPr lang="en-GB" sz="1200" dirty="0">
                <a:solidFill>
                  <a:schemeClr val="tx1"/>
                </a:solidFill>
              </a:rPr>
              <a:t> “Body hairs have no use. They are just left over from when we were less evolved”. Explain why this statement is incorrect.</a:t>
            </a:r>
          </a:p>
          <a:p>
            <a:pPr>
              <a:lnSpc>
                <a:spcPct val="150000"/>
              </a:lnSpc>
            </a:pPr>
            <a:r>
              <a:rPr lang="en-GB" sz="1200" dirty="0">
                <a:solidFill>
                  <a:schemeClr val="tx1"/>
                </a:solidFill>
              </a:rPr>
              <a:t>………………………………………………………………………………………………………………………………………………………………………………………………………………………………………………………………………………………………………………………………………………………………………………………………………………………………………………………………………</a:t>
            </a:r>
          </a:p>
          <a:p>
            <a:r>
              <a:rPr lang="en-GB" sz="1200" b="1" dirty="0">
                <a:solidFill>
                  <a:schemeClr val="tx1"/>
                </a:solidFill>
              </a:rPr>
              <a:t>YOU DO: </a:t>
            </a:r>
            <a:r>
              <a:rPr lang="en-GB" sz="1200" dirty="0">
                <a:solidFill>
                  <a:schemeClr val="tx1"/>
                </a:solidFill>
              </a:rPr>
              <a:t>“Enzymes only work at 37 </a:t>
            </a:r>
            <a:r>
              <a:rPr lang="en-GB" sz="1200" baseline="30000" dirty="0">
                <a:solidFill>
                  <a:schemeClr val="tx1"/>
                </a:solidFill>
              </a:rPr>
              <a:t>o</a:t>
            </a:r>
            <a:r>
              <a:rPr lang="en-GB" sz="1200" dirty="0">
                <a:solidFill>
                  <a:schemeClr val="tx1"/>
                </a:solidFill>
              </a:rPr>
              <a:t>C”. Explain why this statement is incorrect.</a:t>
            </a:r>
          </a:p>
          <a:p>
            <a:pPr>
              <a:lnSpc>
                <a:spcPct val="150000"/>
              </a:lnSpc>
            </a:pPr>
            <a:r>
              <a:rPr lang="en-GB" sz="1200" dirty="0">
                <a:solidFill>
                  <a:schemeClr val="tx1"/>
                </a:solidFill>
              </a:rPr>
              <a:t>………………………………………………………………………………………………………………………………………………………………………………………………………………………………………………………………………………………………………………………………………………………………………………………………………………………………………………………………………</a:t>
            </a:r>
          </a:p>
          <a:p>
            <a:r>
              <a:rPr lang="en-GB" sz="1200" b="1" dirty="0">
                <a:solidFill>
                  <a:schemeClr val="tx1"/>
                </a:solidFill>
              </a:rPr>
              <a:t>YOU DO:</a:t>
            </a:r>
            <a:r>
              <a:rPr lang="en-GB" sz="1200" dirty="0">
                <a:solidFill>
                  <a:schemeClr val="tx1"/>
                </a:solidFill>
              </a:rPr>
              <a:t> “People can live in hot countries or cold countries so our body temperature isn’t important”. Explain why this statement is incorrect.</a:t>
            </a:r>
          </a:p>
          <a:p>
            <a:pPr>
              <a:lnSpc>
                <a:spcPct val="150000"/>
              </a:lnSpc>
            </a:pPr>
            <a:r>
              <a:rPr lang="en-GB" sz="1200" dirty="0">
                <a:solidFill>
                  <a:schemeClr val="tx1"/>
                </a:solidFill>
              </a:rPr>
              <a:t>………………………………………………………………………………………………………………………………………………………………………………………………………………………………………………………………………………………………………………………………………………………………………………………………………………………………………………………………………</a:t>
            </a:r>
          </a:p>
          <a:p>
            <a:endParaRPr lang="en-GB" sz="1200" b="1" dirty="0">
              <a:solidFill>
                <a:schemeClr val="tx1"/>
              </a:solidFill>
            </a:endParaRPr>
          </a:p>
        </p:txBody>
      </p:sp>
      <p:sp>
        <p:nvSpPr>
          <p:cNvPr id="9" name="Slide Number Placeholder 8">
            <a:extLst>
              <a:ext uri="{FF2B5EF4-FFF2-40B4-BE49-F238E27FC236}">
                <a16:creationId xmlns:a16="http://schemas.microsoft.com/office/drawing/2014/main" id="{0CD8506C-3641-25B7-6752-2F361143A854}"/>
              </a:ext>
            </a:extLst>
          </p:cNvPr>
          <p:cNvSpPr>
            <a:spLocks noGrp="1"/>
          </p:cNvSpPr>
          <p:nvPr>
            <p:ph type="sldNum" sz="quarter" idx="12"/>
          </p:nvPr>
        </p:nvSpPr>
        <p:spPr/>
        <p:txBody>
          <a:bodyPr/>
          <a:lstStyle/>
          <a:p>
            <a:fld id="{A49C798E-A141-4728-B2C1-C020555BD9EF}" type="slidenum">
              <a:rPr lang="en-GB" smtClean="0"/>
              <a:t>49</a:t>
            </a:fld>
            <a:endParaRPr lang="en-GB"/>
          </a:p>
        </p:txBody>
      </p:sp>
    </p:spTree>
    <p:extLst>
      <p:ext uri="{BB962C8B-B14F-4D97-AF65-F5344CB8AC3E}">
        <p14:creationId xmlns:p14="http://schemas.microsoft.com/office/powerpoint/2010/main" val="1880434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b="0" dirty="0">
                          <a:solidFill>
                            <a:schemeClr val="tx1"/>
                          </a:solidFill>
                          <a:latin typeface="+mn-lt"/>
                        </a:rPr>
                        <a:t>1</a:t>
                      </a:r>
                    </a:p>
                    <a:p>
                      <a:pPr>
                        <a:lnSpc>
                          <a:spcPct val="150000"/>
                        </a:lnSpc>
                      </a:pPr>
                      <a:r>
                        <a:rPr lang="en-GB" sz="1200" b="0" dirty="0">
                          <a:solidFill>
                            <a:schemeClr val="tx1"/>
                          </a:solidFill>
                          <a:latin typeface="+mn-lt"/>
                        </a:rPr>
                        <a:t>2</a:t>
                      </a:r>
                    </a:p>
                    <a:p>
                      <a:pPr>
                        <a:lnSpc>
                          <a:spcPct val="150000"/>
                        </a:lnSpc>
                      </a:pPr>
                      <a:r>
                        <a:rPr lang="en-GB" sz="1200" b="0" dirty="0">
                          <a:solidFill>
                            <a:schemeClr val="tx1"/>
                          </a:solidFill>
                          <a:latin typeface="+mn-lt"/>
                        </a:rPr>
                        <a:t>3</a:t>
                      </a:r>
                    </a:p>
                    <a:p>
                      <a:pPr>
                        <a:lnSpc>
                          <a:spcPct val="150000"/>
                        </a:lnSpc>
                      </a:pPr>
                      <a:r>
                        <a:rPr lang="en-GB" sz="1200" b="0" dirty="0">
                          <a:solidFill>
                            <a:schemeClr val="tx1"/>
                          </a:solidFill>
                          <a:latin typeface="+mn-lt"/>
                        </a:rPr>
                        <a:t>4</a:t>
                      </a:r>
                    </a:p>
                    <a:p>
                      <a:pPr>
                        <a:lnSpc>
                          <a:spcPct val="150000"/>
                        </a:lnSpc>
                      </a:pPr>
                      <a:r>
                        <a:rPr lang="en-GB" sz="1200" b="0" dirty="0">
                          <a:solidFill>
                            <a:schemeClr val="tx1"/>
                          </a:solidFill>
                          <a:latin typeface="+mn-lt"/>
                        </a:rPr>
                        <a:t>5</a:t>
                      </a:r>
                    </a:p>
                    <a:p>
                      <a:pPr>
                        <a:lnSpc>
                          <a:spcPct val="150000"/>
                        </a:lnSpc>
                      </a:pPr>
                      <a:r>
                        <a:rPr lang="en-GB" sz="1200" b="0" dirty="0">
                          <a:solidFill>
                            <a:schemeClr val="tx1"/>
                          </a:solidFill>
                          <a:latin typeface="+mn-lt"/>
                        </a:rPr>
                        <a:t>6</a:t>
                      </a:r>
                    </a:p>
                    <a:p>
                      <a:pPr>
                        <a:lnSpc>
                          <a:spcPct val="150000"/>
                        </a:lnSpc>
                      </a:pPr>
                      <a:r>
                        <a:rPr lang="en-GB" sz="1200" b="0" dirty="0">
                          <a:solidFill>
                            <a:schemeClr val="tx1"/>
                          </a:solidFill>
                          <a:latin typeface="+mn-lt"/>
                        </a:rPr>
                        <a:t>7</a:t>
                      </a:r>
                    </a:p>
                    <a:p>
                      <a:pPr>
                        <a:lnSpc>
                          <a:spcPct val="150000"/>
                        </a:lnSpc>
                      </a:pPr>
                      <a:r>
                        <a:rPr lang="en-GB" sz="1200" b="0" dirty="0">
                          <a:solidFill>
                            <a:schemeClr val="tx1"/>
                          </a:solidFill>
                          <a:latin typeface="+mn-lt"/>
                        </a:rPr>
                        <a:t>8</a:t>
                      </a:r>
                    </a:p>
                    <a:p>
                      <a:pPr>
                        <a:lnSpc>
                          <a:spcPct val="150000"/>
                        </a:lnSpc>
                      </a:pPr>
                      <a:r>
                        <a:rPr lang="en-GB" sz="1200" b="0" dirty="0">
                          <a:solidFill>
                            <a:schemeClr val="tx1"/>
                          </a:solidFill>
                          <a:latin typeface="+mn-lt"/>
                        </a:rPr>
                        <a:t>9</a:t>
                      </a:r>
                    </a:p>
                    <a:p>
                      <a:pPr>
                        <a:lnSpc>
                          <a:spcPct val="150000"/>
                        </a:lnSpc>
                      </a:pPr>
                      <a:r>
                        <a:rPr lang="en-GB" sz="1200" b="0" dirty="0">
                          <a:solidFill>
                            <a:schemeClr val="tx1"/>
                          </a:solidFill>
                          <a:latin typeface="+mn-lt"/>
                        </a:rPr>
                        <a:t>10</a:t>
                      </a:r>
                    </a:p>
                    <a:p>
                      <a:pPr>
                        <a:lnSpc>
                          <a:spcPct val="150000"/>
                        </a:lnSpc>
                      </a:pPr>
                      <a:r>
                        <a:rPr lang="en-GB" sz="1200" b="0" dirty="0">
                          <a:solidFill>
                            <a:schemeClr val="tx1"/>
                          </a:solidFill>
                          <a:latin typeface="+mn-lt"/>
                        </a:rPr>
                        <a:t>11</a:t>
                      </a:r>
                    </a:p>
                    <a:p>
                      <a:pPr>
                        <a:lnSpc>
                          <a:spcPct val="150000"/>
                        </a:lnSpc>
                      </a:pPr>
                      <a:r>
                        <a:rPr lang="en-GB" sz="1200" b="0" dirty="0">
                          <a:solidFill>
                            <a:schemeClr val="tx1"/>
                          </a:solidFill>
                          <a:latin typeface="+mn-lt"/>
                        </a:rPr>
                        <a:t>12</a:t>
                      </a:r>
                    </a:p>
                    <a:p>
                      <a:pPr>
                        <a:lnSpc>
                          <a:spcPct val="150000"/>
                        </a:lnSpc>
                      </a:pPr>
                      <a:r>
                        <a:rPr lang="en-GB" sz="1200" b="0" dirty="0">
                          <a:solidFill>
                            <a:schemeClr val="tx1"/>
                          </a:solidFill>
                          <a:latin typeface="+mn-lt"/>
                        </a:rPr>
                        <a:t>13</a:t>
                      </a:r>
                    </a:p>
                    <a:p>
                      <a:pPr>
                        <a:lnSpc>
                          <a:spcPct val="150000"/>
                        </a:lnSpc>
                      </a:pPr>
                      <a:r>
                        <a:rPr lang="en-GB" sz="1200" b="0" dirty="0">
                          <a:solidFill>
                            <a:schemeClr val="tx1"/>
                          </a:solidFill>
                          <a:latin typeface="+mn-lt"/>
                        </a:rPr>
                        <a:t>14</a:t>
                      </a:r>
                    </a:p>
                    <a:p>
                      <a:pPr>
                        <a:lnSpc>
                          <a:spcPct val="150000"/>
                        </a:lnSpc>
                      </a:pPr>
                      <a:r>
                        <a:rPr lang="en-GB" sz="1200" b="0" dirty="0">
                          <a:solidFill>
                            <a:schemeClr val="tx1"/>
                          </a:solidFill>
                          <a:latin typeface="+mn-lt"/>
                        </a:rPr>
                        <a:t>15</a:t>
                      </a:r>
                    </a:p>
                    <a:p>
                      <a:pPr>
                        <a:lnSpc>
                          <a:spcPct val="150000"/>
                        </a:lnSpc>
                      </a:pPr>
                      <a:r>
                        <a:rPr lang="en-GB" sz="1200" b="0" dirty="0">
                          <a:solidFill>
                            <a:schemeClr val="tx1"/>
                          </a:solidFill>
                          <a:latin typeface="+mn-lt"/>
                        </a:rPr>
                        <a:t>16</a:t>
                      </a:r>
                    </a:p>
                    <a:p>
                      <a:pPr>
                        <a:lnSpc>
                          <a:spcPct val="150000"/>
                        </a:lnSpc>
                      </a:pPr>
                      <a:r>
                        <a:rPr lang="en-GB" sz="1200" b="0" dirty="0">
                          <a:solidFill>
                            <a:schemeClr val="tx1"/>
                          </a:solidFill>
                          <a:latin typeface="+mn-lt"/>
                        </a:rPr>
                        <a:t>17</a:t>
                      </a:r>
                    </a:p>
                    <a:p>
                      <a:pPr>
                        <a:lnSpc>
                          <a:spcPct val="150000"/>
                        </a:lnSpc>
                      </a:pPr>
                      <a:r>
                        <a:rPr lang="en-GB" sz="1200" b="0" dirty="0">
                          <a:solidFill>
                            <a:schemeClr val="tx1"/>
                          </a:solidFill>
                          <a:latin typeface="+mn-lt"/>
                        </a:rPr>
                        <a:t>18</a:t>
                      </a:r>
                    </a:p>
                    <a:p>
                      <a:pPr>
                        <a:lnSpc>
                          <a:spcPct val="150000"/>
                        </a:lnSpc>
                      </a:pPr>
                      <a:r>
                        <a:rPr lang="en-GB" sz="1200" b="0" dirty="0">
                          <a:solidFill>
                            <a:schemeClr val="tx1"/>
                          </a:solidFill>
                          <a:latin typeface="+mn-lt"/>
                        </a:rPr>
                        <a:t>19</a:t>
                      </a:r>
                    </a:p>
                    <a:p>
                      <a:pPr>
                        <a:lnSpc>
                          <a:spcPct val="150000"/>
                        </a:lnSpc>
                      </a:pPr>
                      <a:r>
                        <a:rPr lang="en-GB" sz="1200" b="0" dirty="0">
                          <a:solidFill>
                            <a:schemeClr val="tx1"/>
                          </a:solidFill>
                          <a:latin typeface="+mn-lt"/>
                        </a:rPr>
                        <a:t>20</a:t>
                      </a:r>
                    </a:p>
                    <a:p>
                      <a:pPr>
                        <a:lnSpc>
                          <a:spcPct val="150000"/>
                        </a:lnSpc>
                      </a:pPr>
                      <a:r>
                        <a:rPr lang="en-GB" sz="1200" b="0" dirty="0">
                          <a:solidFill>
                            <a:schemeClr val="tx1"/>
                          </a:solidFill>
                          <a:latin typeface="+mn-lt"/>
                        </a:rPr>
                        <a:t>21</a:t>
                      </a:r>
                    </a:p>
                    <a:p>
                      <a:pPr>
                        <a:lnSpc>
                          <a:spcPct val="150000"/>
                        </a:lnSpc>
                      </a:pPr>
                      <a:r>
                        <a:rPr lang="en-GB" sz="1200" b="0" dirty="0">
                          <a:solidFill>
                            <a:schemeClr val="tx1"/>
                          </a:solidFill>
                          <a:latin typeface="+mn-lt"/>
                        </a:rPr>
                        <a:t>22</a:t>
                      </a:r>
                    </a:p>
                    <a:p>
                      <a:pPr>
                        <a:lnSpc>
                          <a:spcPct val="150000"/>
                        </a:lnSpc>
                      </a:pPr>
                      <a:r>
                        <a:rPr lang="en-GB" sz="1200" b="0" dirty="0">
                          <a:solidFill>
                            <a:schemeClr val="tx1"/>
                          </a:solidFill>
                          <a:latin typeface="+mn-lt"/>
                        </a:rPr>
                        <a:t>23</a:t>
                      </a:r>
                    </a:p>
                    <a:p>
                      <a:pPr>
                        <a:lnSpc>
                          <a:spcPct val="150000"/>
                        </a:lnSpc>
                      </a:pPr>
                      <a:r>
                        <a:rPr lang="en-GB" sz="1200" b="0" dirty="0">
                          <a:solidFill>
                            <a:schemeClr val="tx1"/>
                          </a:solidFill>
                          <a:latin typeface="+mn-lt"/>
                        </a:rPr>
                        <a:t>24</a:t>
                      </a:r>
                    </a:p>
                    <a:p>
                      <a:pPr>
                        <a:lnSpc>
                          <a:spcPct val="150000"/>
                        </a:lnSpc>
                      </a:pPr>
                      <a:r>
                        <a:rPr lang="en-GB" sz="1200" b="0" dirty="0">
                          <a:solidFill>
                            <a:schemeClr val="tx1"/>
                          </a:solidFill>
                          <a:latin typeface="+mn-lt"/>
                        </a:rPr>
                        <a:t>25</a:t>
                      </a:r>
                    </a:p>
                    <a:p>
                      <a:pPr>
                        <a:lnSpc>
                          <a:spcPct val="150000"/>
                        </a:lnSpc>
                      </a:pPr>
                      <a:r>
                        <a:rPr lang="en-GB" sz="1200" b="0" dirty="0">
                          <a:solidFill>
                            <a:schemeClr val="tx1"/>
                          </a:solidFill>
                          <a:latin typeface="+mn-lt"/>
                        </a:rPr>
                        <a:t>26</a:t>
                      </a:r>
                    </a:p>
                    <a:p>
                      <a:pPr>
                        <a:lnSpc>
                          <a:spcPct val="150000"/>
                        </a:lnSpc>
                      </a:pPr>
                      <a:r>
                        <a:rPr lang="en-GB" sz="1200" b="0" dirty="0">
                          <a:solidFill>
                            <a:schemeClr val="tx1"/>
                          </a:solidFill>
                          <a:latin typeface="+mn-lt"/>
                        </a:rPr>
                        <a:t>27</a:t>
                      </a:r>
                    </a:p>
                    <a:p>
                      <a:pPr>
                        <a:lnSpc>
                          <a:spcPct val="150000"/>
                        </a:lnSpc>
                      </a:pPr>
                      <a:r>
                        <a:rPr lang="en-GB" sz="1200" b="0" dirty="0">
                          <a:solidFill>
                            <a:schemeClr val="tx1"/>
                          </a:solidFill>
                          <a:latin typeface="+mn-lt"/>
                        </a:rPr>
                        <a:t>28</a:t>
                      </a:r>
                    </a:p>
                    <a:p>
                      <a:pPr>
                        <a:lnSpc>
                          <a:spcPct val="150000"/>
                        </a:lnSpc>
                      </a:pPr>
                      <a:r>
                        <a:rPr lang="en-GB" sz="1200" b="0" dirty="0">
                          <a:solidFill>
                            <a:schemeClr val="tx1"/>
                          </a:solidFill>
                          <a:latin typeface="+mn-lt"/>
                        </a:rPr>
                        <a:t>29</a:t>
                      </a:r>
                    </a:p>
                    <a:p>
                      <a:pPr>
                        <a:lnSpc>
                          <a:spcPct val="150000"/>
                        </a:lnSpc>
                      </a:pPr>
                      <a:r>
                        <a:rPr lang="en-GB" sz="1200" b="0" dirty="0">
                          <a:solidFill>
                            <a:schemeClr val="tx1"/>
                          </a:solidFill>
                          <a:latin typeface="+mn-lt"/>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GB" sz="1200" b="1" u="sng" kern="1200" dirty="0">
                          <a:solidFill>
                            <a:schemeClr val="tx1"/>
                          </a:solidFill>
                          <a:effectLst/>
                          <a:latin typeface="+mn-lt"/>
                          <a:ea typeface="+mn-ea"/>
                          <a:cs typeface="+mn-cs"/>
                        </a:rPr>
                        <a:t>The brain</a:t>
                      </a:r>
                    </a:p>
                    <a:p>
                      <a:pPr>
                        <a:lnSpc>
                          <a:spcPct val="150000"/>
                        </a:lnSpc>
                      </a:pPr>
                      <a:r>
                        <a:rPr lang="en-GB" sz="1200" b="0" kern="1200" dirty="0">
                          <a:solidFill>
                            <a:schemeClr val="tx1"/>
                          </a:solidFill>
                          <a:effectLst/>
                          <a:latin typeface="+mn-lt"/>
                          <a:ea typeface="+mn-ea"/>
                          <a:cs typeface="+mn-cs"/>
                        </a:rPr>
                        <a:t>The brain controls complex behaviour. It is made of billions of interconnected neurones and has different regions that carry out different functions. Along with the spinal cord the brain is part of the Central nervous system or CNS. It is in charge of all our complex behaviours and controls everything you do. It is also involved in simple activities/coordination and  reflexes, via the reflex arc  after the initial spinal response has occurred for speed.</a:t>
                      </a:r>
                    </a:p>
                    <a:p>
                      <a:pPr>
                        <a:lnSpc>
                          <a:spcPct val="150000"/>
                        </a:lnSpc>
                      </a:pPr>
                      <a:r>
                        <a:rPr lang="en-GB" sz="1200" b="0" kern="1200" dirty="0">
                          <a:solidFill>
                            <a:schemeClr val="tx1"/>
                          </a:solidFill>
                          <a:effectLst/>
                          <a:latin typeface="+mn-lt"/>
                          <a:ea typeface="+mn-ea"/>
                          <a:cs typeface="+mn-cs"/>
                        </a:rPr>
                        <a:t> Different regions carry out different functions. The brain has the texture of blancmange and therefore is difficult to investigate without damage as it is so soft.</a:t>
                      </a:r>
                    </a:p>
                    <a:p>
                      <a:pPr>
                        <a:lnSpc>
                          <a:spcPct val="150000"/>
                        </a:lnSpc>
                      </a:pPr>
                      <a:r>
                        <a:rPr lang="en-GB" sz="1200" b="0" kern="1200" dirty="0">
                          <a:solidFill>
                            <a:schemeClr val="tx1"/>
                          </a:solidFill>
                          <a:effectLst/>
                          <a:latin typeface="+mn-lt"/>
                          <a:ea typeface="+mn-ea"/>
                          <a:cs typeface="+mn-cs"/>
                        </a:rPr>
                        <a:t>The brain contains the following main areas: cerebral hemispheres or (cerebral cortex) cerebellum and medulla</a:t>
                      </a:r>
                    </a:p>
                    <a:p>
                      <a:pPr>
                        <a:lnSpc>
                          <a:spcPct val="150000"/>
                        </a:lnSpc>
                      </a:pPr>
                      <a:endParaRPr lang="en-GB" sz="1200" b="0" dirty="0">
                        <a:solidFill>
                          <a:schemeClr val="tx1"/>
                        </a:solidFill>
                        <a:latin typeface="+mn-lt"/>
                      </a:endParaRPr>
                    </a:p>
                    <a:p>
                      <a:pPr>
                        <a:lnSpc>
                          <a:spcPct val="150000"/>
                        </a:lnSpc>
                      </a:pPr>
                      <a:r>
                        <a:rPr lang="en-GB" sz="1200" b="1" u="sng" dirty="0">
                          <a:solidFill>
                            <a:schemeClr val="tx1"/>
                          </a:solidFill>
                          <a:latin typeface="+mn-lt"/>
                        </a:rPr>
                        <a:t>Structure of the brain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6" name="Picture 5" descr="A diagram of the brain&#10;&#10;Description automatically generated">
            <a:extLst>
              <a:ext uri="{FF2B5EF4-FFF2-40B4-BE49-F238E27FC236}">
                <a16:creationId xmlns:a16="http://schemas.microsoft.com/office/drawing/2014/main" id="{C5EE3AFF-7D44-6651-82BE-2D54FA71E9A9}"/>
              </a:ext>
            </a:extLst>
          </p:cNvPr>
          <p:cNvPicPr>
            <a:picLocks noChangeAspect="1"/>
          </p:cNvPicPr>
          <p:nvPr/>
        </p:nvPicPr>
        <p:blipFill rotWithShape="1">
          <a:blip r:embed="rId2">
            <a:grayscl/>
            <a:extLst>
              <a:ext uri="{28A0092B-C50C-407E-A947-70E740481C1C}">
                <a14:useLocalDpi xmlns:a14="http://schemas.microsoft.com/office/drawing/2010/main" val="0"/>
              </a:ext>
            </a:extLst>
          </a:blip>
          <a:srcRect r="21750" b="20792"/>
          <a:stretch/>
        </p:blipFill>
        <p:spPr bwMode="auto">
          <a:xfrm>
            <a:off x="780415" y="3755570"/>
            <a:ext cx="5575780" cy="3356429"/>
          </a:xfrm>
          <a:prstGeom prst="rect">
            <a:avLst/>
          </a:prstGeom>
          <a:ln>
            <a:noFill/>
          </a:ln>
          <a:extLst>
            <a:ext uri="{53640926-AAD7-44D8-BBD7-CCE9431645EC}">
              <a14:shadowObscured xmlns:a14="http://schemas.microsoft.com/office/drawing/2010/main"/>
            </a:ext>
          </a:extLst>
        </p:spPr>
      </p:pic>
      <p:sp>
        <p:nvSpPr>
          <p:cNvPr id="3" name="Slide Number Placeholder 2">
            <a:extLst>
              <a:ext uri="{FF2B5EF4-FFF2-40B4-BE49-F238E27FC236}">
                <a16:creationId xmlns:a16="http://schemas.microsoft.com/office/drawing/2014/main" id="{A3FE6D18-9754-89AD-32C6-901F66FD571C}"/>
              </a:ext>
            </a:extLst>
          </p:cNvPr>
          <p:cNvSpPr>
            <a:spLocks noGrp="1"/>
          </p:cNvSpPr>
          <p:nvPr>
            <p:ph type="sldNum" sz="quarter" idx="12"/>
          </p:nvPr>
        </p:nvSpPr>
        <p:spPr/>
        <p:txBody>
          <a:bodyPr/>
          <a:lstStyle/>
          <a:p>
            <a:fld id="{A49C798E-A141-4728-B2C1-C020555BD9EF}" type="slidenum">
              <a:rPr lang="en-GB" smtClean="0"/>
              <a:t>5</a:t>
            </a:fld>
            <a:endParaRPr lang="en-GB"/>
          </a:p>
        </p:txBody>
      </p:sp>
    </p:spTree>
    <p:extLst>
      <p:ext uri="{BB962C8B-B14F-4D97-AF65-F5344CB8AC3E}">
        <p14:creationId xmlns:p14="http://schemas.microsoft.com/office/powerpoint/2010/main" val="7964430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GB" sz="1200" u="sng" dirty="0">
                          <a:solidFill>
                            <a:schemeClr val="tx1"/>
                          </a:solidFill>
                        </a:rPr>
                        <a:t>Vasoconstriction and vasodilation</a:t>
                      </a:r>
                    </a:p>
                    <a:p>
                      <a:pPr>
                        <a:lnSpc>
                          <a:spcPct val="150000"/>
                        </a:lnSpc>
                      </a:pPr>
                      <a:r>
                        <a:rPr lang="en-GB" sz="1200" b="0" i="0" kern="1200" dirty="0">
                          <a:solidFill>
                            <a:schemeClr val="tx1"/>
                          </a:solidFill>
                          <a:effectLst/>
                          <a:latin typeface="+mn-lt"/>
                          <a:ea typeface="+mn-ea"/>
                          <a:cs typeface="+mn-cs"/>
                        </a:rPr>
                        <a:t>Blood vessels supplying blood to the skin can </a:t>
                      </a:r>
                      <a:r>
                        <a:rPr lang="en-GB" sz="1200" b="1" i="0" u="sng" kern="1200" dirty="0">
                          <a:solidFill>
                            <a:schemeClr val="tx1"/>
                          </a:solidFill>
                          <a:effectLst/>
                          <a:latin typeface="+mn-lt"/>
                          <a:ea typeface="+mn-ea"/>
                          <a:cs typeface="+mn-cs"/>
                        </a:rPr>
                        <a:t>swell or dilate - vasodilation</a:t>
                      </a:r>
                      <a:r>
                        <a:rPr lang="en-GB" sz="1200" b="0" i="0" kern="1200" dirty="0">
                          <a:solidFill>
                            <a:schemeClr val="tx1"/>
                          </a:solidFill>
                          <a:effectLst/>
                          <a:latin typeface="+mn-lt"/>
                          <a:ea typeface="+mn-ea"/>
                          <a:cs typeface="+mn-cs"/>
                        </a:rPr>
                        <a:t>. This causes more thermal energy to be carried by the blood to the skin, where it can be transferred to the air. Blood vessels can </a:t>
                      </a:r>
                      <a:r>
                        <a:rPr lang="en-GB" sz="1200" b="1" i="0" u="sng" kern="1200" dirty="0">
                          <a:solidFill>
                            <a:schemeClr val="tx1"/>
                          </a:solidFill>
                          <a:effectLst/>
                          <a:latin typeface="+mn-lt"/>
                          <a:ea typeface="+mn-ea"/>
                          <a:cs typeface="+mn-cs"/>
                        </a:rPr>
                        <a:t>shrink down again - vasoconstriction</a:t>
                      </a:r>
                      <a:r>
                        <a:rPr lang="en-GB" sz="1200" b="0" i="0" kern="1200" dirty="0">
                          <a:solidFill>
                            <a:schemeClr val="tx1"/>
                          </a:solidFill>
                          <a:effectLst/>
                          <a:latin typeface="+mn-lt"/>
                          <a:ea typeface="+mn-ea"/>
                          <a:cs typeface="+mn-cs"/>
                        </a:rPr>
                        <a:t>. This reduces heat loss through the skin once the body’s temperature has returned to normal.</a:t>
                      </a:r>
                    </a:p>
                    <a:p>
                      <a:pPr>
                        <a:lnSpc>
                          <a:spcPct val="150000"/>
                        </a:lnSpc>
                      </a:pPr>
                      <a:endParaRPr lang="en-GB" sz="1200" b="0" i="0" u="none" kern="1200" dirty="0">
                        <a:solidFill>
                          <a:schemeClr val="tx1"/>
                        </a:solidFill>
                        <a:effectLst/>
                        <a:latin typeface="+mn-lt"/>
                        <a:ea typeface="+mn-ea"/>
                        <a:cs typeface="+mn-cs"/>
                      </a:endParaRPr>
                    </a:p>
                    <a:p>
                      <a:pPr>
                        <a:lnSpc>
                          <a:spcPct val="150000"/>
                        </a:lnSpc>
                      </a:pPr>
                      <a:r>
                        <a:rPr lang="en-GB" sz="1200" b="1" i="0" u="sng" kern="1200" dirty="0">
                          <a:solidFill>
                            <a:schemeClr val="tx1"/>
                          </a:solidFill>
                          <a:effectLst/>
                          <a:latin typeface="+mn-lt"/>
                          <a:ea typeface="+mn-ea"/>
                          <a:cs typeface="+mn-cs"/>
                        </a:rPr>
                        <a:t>Vasoconstriction</a:t>
                      </a:r>
                      <a:r>
                        <a:rPr lang="en-GB" sz="1200" b="0" i="0" u="none" kern="1200" dirty="0">
                          <a:solidFill>
                            <a:schemeClr val="tx1"/>
                          </a:solidFill>
                          <a:effectLst/>
                          <a:latin typeface="+mn-lt"/>
                          <a:ea typeface="+mn-ea"/>
                          <a:cs typeface="+mn-cs"/>
                        </a:rPr>
                        <a:t> – A response to being too cold</a:t>
                      </a:r>
                      <a:r>
                        <a:rPr lang="en-GB" sz="1100" b="1" i="0" u="sng" kern="1200" dirty="0">
                          <a:solidFill>
                            <a:schemeClr val="tx1"/>
                          </a:solidFill>
                          <a:effectLst/>
                          <a:latin typeface="+mn-lt"/>
                          <a:ea typeface="+mn-ea"/>
                          <a:cs typeface="+mn-cs"/>
                        </a:rPr>
                        <a:t>.</a:t>
                      </a:r>
                    </a:p>
                    <a:p>
                      <a:pPr>
                        <a:lnSpc>
                          <a:spcPct val="150000"/>
                        </a:lnSpc>
                      </a:pPr>
                      <a:endParaRPr lang="en-GB" sz="1100" b="1" i="0" u="sng" kern="1200" dirty="0">
                        <a:solidFill>
                          <a:schemeClr val="tx1"/>
                        </a:solidFill>
                        <a:effectLst/>
                        <a:latin typeface="+mn-lt"/>
                        <a:ea typeface="+mn-ea"/>
                        <a:cs typeface="+mn-cs"/>
                      </a:endParaRPr>
                    </a:p>
                    <a:p>
                      <a:pPr>
                        <a:lnSpc>
                          <a:spcPct val="150000"/>
                        </a:lnSpc>
                      </a:pPr>
                      <a:endParaRPr lang="en-GB" sz="1100" b="1" i="0" u="sng" kern="1200" dirty="0">
                        <a:solidFill>
                          <a:schemeClr val="tx1"/>
                        </a:solidFill>
                        <a:effectLst/>
                        <a:latin typeface="+mn-lt"/>
                        <a:ea typeface="+mn-ea"/>
                        <a:cs typeface="+mn-cs"/>
                      </a:endParaRPr>
                    </a:p>
                    <a:p>
                      <a:pPr>
                        <a:lnSpc>
                          <a:spcPct val="150000"/>
                        </a:lnSpc>
                      </a:pPr>
                      <a:endParaRPr lang="en-GB" sz="1100" b="1" i="0" u="sng" kern="1200" dirty="0">
                        <a:solidFill>
                          <a:schemeClr val="tx1"/>
                        </a:solidFill>
                        <a:effectLst/>
                        <a:latin typeface="+mn-lt"/>
                        <a:ea typeface="+mn-ea"/>
                        <a:cs typeface="+mn-cs"/>
                      </a:endParaRPr>
                    </a:p>
                    <a:p>
                      <a:pPr>
                        <a:lnSpc>
                          <a:spcPct val="150000"/>
                        </a:lnSpc>
                      </a:pPr>
                      <a:endParaRPr lang="en-GB" sz="1100" b="1" i="0" u="sng" kern="1200" dirty="0">
                        <a:solidFill>
                          <a:schemeClr val="tx1"/>
                        </a:solidFill>
                        <a:effectLst/>
                        <a:latin typeface="+mn-lt"/>
                        <a:ea typeface="+mn-ea"/>
                        <a:cs typeface="+mn-cs"/>
                      </a:endParaRPr>
                    </a:p>
                    <a:p>
                      <a:pPr>
                        <a:lnSpc>
                          <a:spcPct val="150000"/>
                        </a:lnSpc>
                      </a:pPr>
                      <a:endParaRPr lang="en-GB" sz="1100" b="1" i="0" u="sng" kern="1200" dirty="0">
                        <a:solidFill>
                          <a:schemeClr val="tx1"/>
                        </a:solidFill>
                        <a:effectLst/>
                        <a:latin typeface="+mn-lt"/>
                        <a:ea typeface="+mn-ea"/>
                        <a:cs typeface="+mn-cs"/>
                      </a:endParaRPr>
                    </a:p>
                    <a:p>
                      <a:pPr>
                        <a:lnSpc>
                          <a:spcPct val="150000"/>
                        </a:lnSpc>
                      </a:pPr>
                      <a:endParaRPr lang="en-GB" sz="1100" b="1" i="0" u="sng" kern="1200" dirty="0">
                        <a:solidFill>
                          <a:schemeClr val="tx1"/>
                        </a:solidFill>
                        <a:effectLst/>
                        <a:latin typeface="+mn-lt"/>
                        <a:ea typeface="+mn-ea"/>
                        <a:cs typeface="+mn-cs"/>
                      </a:endParaRPr>
                    </a:p>
                    <a:p>
                      <a:pPr>
                        <a:lnSpc>
                          <a:spcPct val="150000"/>
                        </a:lnSpc>
                      </a:pPr>
                      <a:endParaRPr lang="en-GB" sz="1100" b="1" i="0" u="sng" kern="1200" dirty="0">
                        <a:solidFill>
                          <a:schemeClr val="tx1"/>
                        </a:solidFill>
                        <a:effectLst/>
                        <a:latin typeface="+mn-lt"/>
                        <a:ea typeface="+mn-ea"/>
                        <a:cs typeface="+mn-cs"/>
                      </a:endParaRPr>
                    </a:p>
                    <a:p>
                      <a:pPr>
                        <a:lnSpc>
                          <a:spcPct val="150000"/>
                        </a:lnSpc>
                      </a:pPr>
                      <a:endParaRPr lang="en-GB" sz="1100" b="1" i="0" u="sng" kern="1200" dirty="0">
                        <a:solidFill>
                          <a:schemeClr val="tx1"/>
                        </a:solidFill>
                        <a:effectLst/>
                        <a:latin typeface="+mn-lt"/>
                        <a:ea typeface="+mn-ea"/>
                        <a:cs typeface="+mn-cs"/>
                      </a:endParaRPr>
                    </a:p>
                    <a:p>
                      <a:pPr>
                        <a:lnSpc>
                          <a:spcPct val="150000"/>
                        </a:lnSpc>
                      </a:pPr>
                      <a:endParaRPr lang="en-GB" sz="1100" b="1" i="0" u="sng" kern="1200" dirty="0">
                        <a:solidFill>
                          <a:schemeClr val="tx1"/>
                        </a:solidFill>
                        <a:effectLst/>
                        <a:latin typeface="+mn-lt"/>
                        <a:ea typeface="+mn-ea"/>
                        <a:cs typeface="+mn-cs"/>
                      </a:endParaRPr>
                    </a:p>
                    <a:p>
                      <a:pPr>
                        <a:lnSpc>
                          <a:spcPct val="150000"/>
                        </a:lnSpc>
                      </a:pPr>
                      <a:endParaRPr lang="en-GB" sz="1100" b="1" i="0" u="sng" kern="1200" dirty="0">
                        <a:solidFill>
                          <a:schemeClr val="tx1"/>
                        </a:solidFill>
                        <a:effectLst/>
                        <a:latin typeface="+mn-lt"/>
                        <a:ea typeface="+mn-ea"/>
                        <a:cs typeface="+mn-cs"/>
                      </a:endParaRPr>
                    </a:p>
                    <a:p>
                      <a:pPr>
                        <a:lnSpc>
                          <a:spcPct val="150000"/>
                        </a:lnSpc>
                      </a:pPr>
                      <a:endParaRPr lang="en-GB" sz="1100" b="1" i="0" u="sng" kern="1200" dirty="0">
                        <a:solidFill>
                          <a:schemeClr val="tx1"/>
                        </a:solidFill>
                        <a:effectLst/>
                        <a:latin typeface="+mn-lt"/>
                        <a:ea typeface="+mn-ea"/>
                        <a:cs typeface="+mn-cs"/>
                      </a:endParaRPr>
                    </a:p>
                    <a:p>
                      <a:pPr>
                        <a:lnSpc>
                          <a:spcPct val="150000"/>
                        </a:lnSpc>
                      </a:pPr>
                      <a:endParaRPr lang="en-GB" sz="1100" b="1" i="0" u="sng" kern="1200" dirty="0">
                        <a:solidFill>
                          <a:schemeClr val="tx1"/>
                        </a:solidFill>
                        <a:effectLst/>
                        <a:latin typeface="+mn-lt"/>
                        <a:ea typeface="+mn-ea"/>
                        <a:cs typeface="+mn-cs"/>
                      </a:endParaRPr>
                    </a:p>
                    <a:p>
                      <a:pPr>
                        <a:lnSpc>
                          <a:spcPct val="150000"/>
                        </a:lnSpc>
                      </a:pPr>
                      <a:r>
                        <a:rPr lang="en-GB" sz="1200" b="1" i="0" u="sng" kern="1200" dirty="0">
                          <a:solidFill>
                            <a:schemeClr val="tx1"/>
                          </a:solidFill>
                          <a:effectLst/>
                          <a:latin typeface="+mn-lt"/>
                          <a:ea typeface="+mn-ea"/>
                          <a:cs typeface="+mn-cs"/>
                        </a:rPr>
                        <a:t>Vasodilation</a:t>
                      </a:r>
                      <a:r>
                        <a:rPr lang="en-GB" sz="1200" b="0" i="0" u="none" kern="1200" dirty="0">
                          <a:solidFill>
                            <a:schemeClr val="tx1"/>
                          </a:solidFill>
                          <a:effectLst/>
                          <a:latin typeface="+mn-lt"/>
                          <a:ea typeface="+mn-ea"/>
                          <a:cs typeface="+mn-cs"/>
                        </a:rPr>
                        <a:t> – A response to being too hot.</a:t>
                      </a:r>
                      <a:endParaRPr lang="en-GB" sz="1400" b="1" i="0" u="sng"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6" name="Picture 5">
            <a:extLst>
              <a:ext uri="{FF2B5EF4-FFF2-40B4-BE49-F238E27FC236}">
                <a16:creationId xmlns:a16="http://schemas.microsoft.com/office/drawing/2014/main" id="{2FD71182-BC54-6D69-E6F8-5D19D74AA409}"/>
              </a:ext>
            </a:extLst>
          </p:cNvPr>
          <p:cNvPicPr>
            <a:picLocks noChangeAspect="1"/>
          </p:cNvPicPr>
          <p:nvPr/>
        </p:nvPicPr>
        <p:blipFill>
          <a:blip r:embed="rId2"/>
          <a:stretch>
            <a:fillRect/>
          </a:stretch>
        </p:blipFill>
        <p:spPr>
          <a:xfrm>
            <a:off x="1574295" y="2395451"/>
            <a:ext cx="3709406" cy="2922884"/>
          </a:xfrm>
          <a:prstGeom prst="rect">
            <a:avLst/>
          </a:prstGeom>
        </p:spPr>
      </p:pic>
      <p:pic>
        <p:nvPicPr>
          <p:cNvPr id="9" name="Picture 8">
            <a:extLst>
              <a:ext uri="{FF2B5EF4-FFF2-40B4-BE49-F238E27FC236}">
                <a16:creationId xmlns:a16="http://schemas.microsoft.com/office/drawing/2014/main" id="{4C1F6A9C-1AA6-A599-8E00-2A97D858D46B}"/>
              </a:ext>
            </a:extLst>
          </p:cNvPr>
          <p:cNvPicPr>
            <a:picLocks noChangeAspect="1"/>
          </p:cNvPicPr>
          <p:nvPr/>
        </p:nvPicPr>
        <p:blipFill>
          <a:blip r:embed="rId3"/>
          <a:stretch>
            <a:fillRect/>
          </a:stretch>
        </p:blipFill>
        <p:spPr>
          <a:xfrm>
            <a:off x="1574295" y="5691284"/>
            <a:ext cx="3709406" cy="2954679"/>
          </a:xfrm>
          <a:prstGeom prst="rect">
            <a:avLst/>
          </a:prstGeom>
        </p:spPr>
      </p:pic>
      <p:sp>
        <p:nvSpPr>
          <p:cNvPr id="3" name="Slide Number Placeholder 2">
            <a:extLst>
              <a:ext uri="{FF2B5EF4-FFF2-40B4-BE49-F238E27FC236}">
                <a16:creationId xmlns:a16="http://schemas.microsoft.com/office/drawing/2014/main" id="{80967E20-6F09-FA4A-1E86-86C46112E183}"/>
              </a:ext>
            </a:extLst>
          </p:cNvPr>
          <p:cNvSpPr>
            <a:spLocks noGrp="1"/>
          </p:cNvSpPr>
          <p:nvPr>
            <p:ph type="sldNum" sz="quarter" idx="12"/>
          </p:nvPr>
        </p:nvSpPr>
        <p:spPr/>
        <p:txBody>
          <a:bodyPr/>
          <a:lstStyle/>
          <a:p>
            <a:fld id="{A49C798E-A141-4728-B2C1-C020555BD9EF}" type="slidenum">
              <a:rPr lang="en-GB" smtClean="0"/>
              <a:t>50</a:t>
            </a:fld>
            <a:endParaRPr lang="en-GB"/>
          </a:p>
        </p:txBody>
      </p:sp>
    </p:spTree>
    <p:extLst>
      <p:ext uri="{BB962C8B-B14F-4D97-AF65-F5344CB8AC3E}">
        <p14:creationId xmlns:p14="http://schemas.microsoft.com/office/powerpoint/2010/main" val="40953240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FCB3844-E3B1-08FE-0229-910856F83238}"/>
              </a:ext>
            </a:extLst>
          </p:cNvPr>
          <p:cNvSpPr/>
          <p:nvPr/>
        </p:nvSpPr>
        <p:spPr>
          <a:xfrm>
            <a:off x="252663" y="240632"/>
            <a:ext cx="6360010" cy="856648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Rehearsal questions</a:t>
            </a:r>
            <a:endParaRPr lang="en-GB" sz="1200" dirty="0">
              <a:solidFill>
                <a:schemeClr val="tx1"/>
              </a:solidFill>
            </a:endParaRPr>
          </a:p>
          <a:p>
            <a:pPr marL="228600" indent="-228600">
              <a:lnSpc>
                <a:spcPct val="150000"/>
              </a:lnSpc>
              <a:buFont typeface="+mj-lt"/>
              <a:buAutoNum type="arabicPeriod"/>
            </a:pPr>
            <a:r>
              <a:rPr lang="en-GB" sz="1200" dirty="0">
                <a:solidFill>
                  <a:schemeClr val="tx1"/>
                </a:solidFill>
              </a:rPr>
              <a:t>Blood vessels can dilate when the body becomes too hot. What is this called? …………………………………………………………………………………………………………………………………………………..</a:t>
            </a:r>
          </a:p>
          <a:p>
            <a:pPr marL="228600" indent="-228600">
              <a:lnSpc>
                <a:spcPct val="150000"/>
              </a:lnSpc>
              <a:buFont typeface="+mj-lt"/>
              <a:buAutoNum type="arabicPeriod"/>
            </a:pPr>
            <a:r>
              <a:rPr lang="en-GB" sz="1200" dirty="0">
                <a:solidFill>
                  <a:schemeClr val="tx1"/>
                </a:solidFill>
              </a:rPr>
              <a:t>Blood vessels can also shrink if the body becomes too cold. What is this called? …………………………………………………………………………………………………………………………………………………..</a:t>
            </a:r>
          </a:p>
          <a:p>
            <a:pPr marL="228600" indent="-228600">
              <a:lnSpc>
                <a:spcPct val="150000"/>
              </a:lnSpc>
              <a:buFont typeface="+mj-lt"/>
              <a:buAutoNum type="arabicPeriod"/>
            </a:pPr>
            <a:r>
              <a:rPr lang="en-GB" sz="1200" dirty="0">
                <a:solidFill>
                  <a:schemeClr val="tx1"/>
                </a:solidFill>
              </a:rPr>
              <a:t>The dilation of blood vessels causes more blood to flow to the skin’s surface. What effect does this have? ………………………………………………………………………………………………………………………………….</a:t>
            </a:r>
          </a:p>
          <a:p>
            <a:pPr marL="228600" indent="-228600">
              <a:lnSpc>
                <a:spcPct val="150000"/>
              </a:lnSpc>
              <a:buFont typeface="+mj-lt"/>
              <a:buAutoNum type="arabicPeriod"/>
            </a:pPr>
            <a:r>
              <a:rPr lang="en-GB" sz="1200" dirty="0">
                <a:solidFill>
                  <a:schemeClr val="tx1"/>
                </a:solidFill>
              </a:rPr>
              <a:t>The constriction of blood vessels reduces blood flow to the skin’s surface. What effect does this have? ………………………………………………………………………………………………………………………………….</a:t>
            </a:r>
          </a:p>
          <a:p>
            <a:pPr marL="228600" indent="-228600">
              <a:lnSpc>
                <a:spcPct val="150000"/>
              </a:lnSpc>
              <a:buFont typeface="+mj-lt"/>
              <a:buAutoNum type="arabicPeriod"/>
            </a:pPr>
            <a:r>
              <a:rPr lang="en-GB" sz="1200" dirty="0">
                <a:solidFill>
                  <a:schemeClr val="tx1"/>
                </a:solidFill>
              </a:rPr>
              <a:t>Vasoconstriction is one way the body responds to changes in body temperature. What is vasoconstriction? ……………………………………………………………………………………………………………………... …………………………………………………………………………………………………………………………………………………..</a:t>
            </a:r>
          </a:p>
          <a:p>
            <a:pPr marL="228600" indent="-228600">
              <a:lnSpc>
                <a:spcPct val="150000"/>
              </a:lnSpc>
              <a:buFont typeface="+mj-lt"/>
              <a:buAutoNum type="arabicPeriod"/>
            </a:pPr>
            <a:r>
              <a:rPr lang="en-GB" sz="1200" dirty="0">
                <a:solidFill>
                  <a:schemeClr val="tx1"/>
                </a:solidFill>
              </a:rPr>
              <a:t>Vasodilation is a different response to a change in body temperature. What is vasodilation? ……………………………………………………………………………………………………………........................................</a:t>
            </a:r>
          </a:p>
          <a:p>
            <a:pPr marL="228600" indent="-228600">
              <a:lnSpc>
                <a:spcPct val="150000"/>
              </a:lnSpc>
              <a:buFont typeface="+mj-lt"/>
              <a:buAutoNum type="arabicPeriod"/>
            </a:pPr>
            <a:r>
              <a:rPr lang="en-GB" sz="1200" dirty="0">
                <a:solidFill>
                  <a:schemeClr val="tx1"/>
                </a:solidFill>
              </a:rPr>
              <a:t>How does the reduction of blood flow to the skin’s surface affect the body’s temperature? ……………………………………………………………………………………………………………........................................</a:t>
            </a:r>
          </a:p>
          <a:p>
            <a:pPr marL="228600" indent="-228600">
              <a:lnSpc>
                <a:spcPct val="150000"/>
              </a:lnSpc>
              <a:buFont typeface="+mj-lt"/>
              <a:buAutoNum type="arabicPeriod"/>
            </a:pPr>
            <a:r>
              <a:rPr lang="en-GB" sz="1200" dirty="0">
                <a:solidFill>
                  <a:schemeClr val="tx1"/>
                </a:solidFill>
              </a:rPr>
              <a:t>How does an increase in blood flow to the skin’s surface affect the body’s temperature? ……………………………………………………………………………………………………………........................................</a:t>
            </a:r>
          </a:p>
          <a:p>
            <a:pPr marL="228600" indent="-228600">
              <a:lnSpc>
                <a:spcPct val="150000"/>
              </a:lnSpc>
              <a:buFont typeface="+mj-lt"/>
              <a:buAutoNum type="arabicPeriod"/>
            </a:pPr>
            <a:r>
              <a:rPr lang="en-GB" sz="1200" dirty="0">
                <a:solidFill>
                  <a:schemeClr val="tx1"/>
                </a:solidFill>
              </a:rPr>
              <a:t>What stimulus is required for vasodilation? ………………………………………………………………………………</a:t>
            </a:r>
          </a:p>
          <a:p>
            <a:pPr marL="228600" indent="-228600">
              <a:lnSpc>
                <a:spcPct val="150000"/>
              </a:lnSpc>
              <a:buFont typeface="+mj-lt"/>
              <a:buAutoNum type="arabicPeriod"/>
            </a:pPr>
            <a:r>
              <a:rPr lang="en-GB" sz="1200" dirty="0">
                <a:solidFill>
                  <a:schemeClr val="tx1"/>
                </a:solidFill>
              </a:rPr>
              <a:t>What stimulus is required for vasoconstriction? ……………………………………………………………………….</a:t>
            </a:r>
          </a:p>
          <a:p>
            <a:pPr marL="228600" indent="-228600">
              <a:lnSpc>
                <a:spcPct val="150000"/>
              </a:lnSpc>
              <a:buFont typeface="+mj-lt"/>
              <a:buAutoNum type="arabicPeriod"/>
            </a:pPr>
            <a:r>
              <a:rPr lang="en-GB" sz="1200" dirty="0">
                <a:solidFill>
                  <a:schemeClr val="tx1"/>
                </a:solidFill>
              </a:rPr>
              <a:t>How does the constriction of blood vessels affect the blood flow to the skin’s surface? ……………………………………………………………………………………………………………........................................</a:t>
            </a:r>
          </a:p>
          <a:p>
            <a:pPr marL="228600" indent="-228600">
              <a:lnSpc>
                <a:spcPct val="150000"/>
              </a:lnSpc>
              <a:buFont typeface="+mj-lt"/>
              <a:buAutoNum type="arabicPeriod"/>
            </a:pPr>
            <a:r>
              <a:rPr lang="en-GB" sz="1200" dirty="0">
                <a:solidFill>
                  <a:schemeClr val="tx1"/>
                </a:solidFill>
              </a:rPr>
              <a:t>How does the dilation of blood vessels affect the blood flow to the skin’s surface? ……………………………………………………………………………………………………………........................................</a:t>
            </a:r>
          </a:p>
        </p:txBody>
      </p:sp>
      <p:sp>
        <p:nvSpPr>
          <p:cNvPr id="4" name="Slide Number Placeholder 3">
            <a:extLst>
              <a:ext uri="{FF2B5EF4-FFF2-40B4-BE49-F238E27FC236}">
                <a16:creationId xmlns:a16="http://schemas.microsoft.com/office/drawing/2014/main" id="{A7FD7A09-E42B-2765-4343-E55A0ED6EA8D}"/>
              </a:ext>
            </a:extLst>
          </p:cNvPr>
          <p:cNvSpPr>
            <a:spLocks noGrp="1"/>
          </p:cNvSpPr>
          <p:nvPr>
            <p:ph type="sldNum" sz="quarter" idx="12"/>
          </p:nvPr>
        </p:nvSpPr>
        <p:spPr/>
        <p:txBody>
          <a:bodyPr/>
          <a:lstStyle/>
          <a:p>
            <a:fld id="{A49C798E-A141-4728-B2C1-C020555BD9EF}" type="slidenum">
              <a:rPr lang="en-GB" smtClean="0"/>
              <a:t>51</a:t>
            </a:fld>
            <a:endParaRPr lang="en-GB"/>
          </a:p>
        </p:txBody>
      </p:sp>
    </p:spTree>
    <p:extLst>
      <p:ext uri="{BB962C8B-B14F-4D97-AF65-F5344CB8AC3E}">
        <p14:creationId xmlns:p14="http://schemas.microsoft.com/office/powerpoint/2010/main" val="26614338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FCB3844-E3B1-08FE-0229-910856F83238}"/>
              </a:ext>
            </a:extLst>
          </p:cNvPr>
          <p:cNvSpPr/>
          <p:nvPr/>
        </p:nvSpPr>
        <p:spPr>
          <a:xfrm>
            <a:off x="252663" y="240632"/>
            <a:ext cx="6256421" cy="856648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Contrasting concepts</a:t>
            </a:r>
            <a:endParaRPr lang="en-GB" sz="1200" dirty="0">
              <a:solidFill>
                <a:schemeClr val="tx1"/>
              </a:solidFill>
            </a:endParaRPr>
          </a:p>
          <a:p>
            <a:pPr>
              <a:lnSpc>
                <a:spcPct val="150000"/>
              </a:lnSpc>
            </a:pPr>
            <a:r>
              <a:rPr lang="en-GB" sz="1200" b="1" dirty="0">
                <a:solidFill>
                  <a:schemeClr val="tx1"/>
                </a:solidFill>
              </a:rPr>
              <a:t>I DO: </a:t>
            </a:r>
            <a:r>
              <a:rPr lang="en-GB" sz="1200" dirty="0">
                <a:solidFill>
                  <a:schemeClr val="tx1"/>
                </a:solidFill>
              </a:rPr>
              <a:t>Compare the stimuli required to cause vasoconstriction and vasodilation.</a:t>
            </a:r>
          </a:p>
          <a:p>
            <a:pPr>
              <a:lnSpc>
                <a:spcPct val="150000"/>
              </a:lnSpc>
            </a:pPr>
            <a:r>
              <a:rPr lang="en-GB" sz="1200" dirty="0">
                <a:solidFill>
                  <a:schemeClr val="tx1"/>
                </a:solidFill>
              </a:rPr>
              <a:t>…………………………………………………………………………………………………………….............................................. …………………………………………………………………………………………………………….............................................. ……………………………………………………………………………………………………………..............................................</a:t>
            </a:r>
          </a:p>
          <a:p>
            <a:pPr>
              <a:lnSpc>
                <a:spcPct val="150000"/>
              </a:lnSpc>
            </a:pPr>
            <a:r>
              <a:rPr lang="en-GB" sz="1200" b="1" dirty="0">
                <a:solidFill>
                  <a:schemeClr val="tx1"/>
                </a:solidFill>
              </a:rPr>
              <a:t>WE DO:</a:t>
            </a:r>
            <a:r>
              <a:rPr lang="en-GB" sz="1200" dirty="0">
                <a:solidFill>
                  <a:schemeClr val="tx1"/>
                </a:solidFill>
              </a:rPr>
              <a:t> Compare the effect on vasodilation and vasoconstriction on blood flow to the skins surface.</a:t>
            </a:r>
          </a:p>
          <a:p>
            <a:pPr>
              <a:lnSpc>
                <a:spcPct val="150000"/>
              </a:lnSpc>
            </a:pPr>
            <a:r>
              <a:rPr lang="en-GB" sz="1200" dirty="0">
                <a:solidFill>
                  <a:schemeClr val="tx1"/>
                </a:solidFill>
              </a:rPr>
              <a:t>…………………………………………………………………………………………………………….............................................. …………………………………………………………………………………………………………….............................................. ……………………………………………………………………………………………………………..............................................</a:t>
            </a:r>
          </a:p>
          <a:p>
            <a:pPr>
              <a:lnSpc>
                <a:spcPct val="150000"/>
              </a:lnSpc>
            </a:pPr>
            <a:r>
              <a:rPr lang="en-GB" sz="1200" b="1" dirty="0">
                <a:solidFill>
                  <a:schemeClr val="tx1"/>
                </a:solidFill>
              </a:rPr>
              <a:t>YOU DO: </a:t>
            </a:r>
            <a:r>
              <a:rPr lang="en-GB" sz="1200" dirty="0">
                <a:solidFill>
                  <a:schemeClr val="tx1"/>
                </a:solidFill>
              </a:rPr>
              <a:t>Compare the effect of vasodilation and vasoconstriction on heat loss from the skin, and therefore their effect on body temperature.</a:t>
            </a:r>
          </a:p>
          <a:p>
            <a:pPr>
              <a:lnSpc>
                <a:spcPct val="150000"/>
              </a:lnSpc>
            </a:pPr>
            <a:r>
              <a:rPr lang="en-GB" sz="1200" dirty="0">
                <a:solidFill>
                  <a:schemeClr val="tx1"/>
                </a:solidFill>
              </a:rPr>
              <a:t>…………………………………………………………………………………………………………….............................................. …………………………………………………………………………………………………………….............................................. ……………………………………………………………………………………………………………..............................................</a:t>
            </a:r>
          </a:p>
          <a:p>
            <a:pPr>
              <a:lnSpc>
                <a:spcPct val="150000"/>
              </a:lnSpc>
            </a:pPr>
            <a:r>
              <a:rPr lang="en-GB" sz="1200" b="1" dirty="0">
                <a:solidFill>
                  <a:schemeClr val="tx1"/>
                </a:solidFill>
              </a:rPr>
              <a:t>YOU DO:</a:t>
            </a:r>
            <a:r>
              <a:rPr lang="en-GB" sz="1200" dirty="0">
                <a:solidFill>
                  <a:schemeClr val="tx1"/>
                </a:solidFill>
              </a:rPr>
              <a:t> Compare the mechanisms of vasodilation and sweating, in terms of cooling the body.</a:t>
            </a:r>
          </a:p>
          <a:p>
            <a:pPr>
              <a:lnSpc>
                <a:spcPct val="150000"/>
              </a:lnSpc>
            </a:pPr>
            <a:r>
              <a:rPr lang="en-GB" sz="1200" dirty="0">
                <a:solidFill>
                  <a:schemeClr val="tx1"/>
                </a:solidFill>
              </a:rPr>
              <a:t>…………………………………………………………………………………………………………….............................................. …………………………………………………………………………………………………………….............................................. …………………………………………………………………………………………………………….............................................. …………………………………………………………………………………………………………….............................................. ……………………………………………………………………………………………………………..............................................</a:t>
            </a:r>
          </a:p>
          <a:p>
            <a:pPr>
              <a:lnSpc>
                <a:spcPct val="150000"/>
              </a:lnSpc>
            </a:pPr>
            <a:r>
              <a:rPr lang="en-GB" sz="1200" b="1" dirty="0">
                <a:solidFill>
                  <a:schemeClr val="tx1"/>
                </a:solidFill>
              </a:rPr>
              <a:t>YOU DO:</a:t>
            </a:r>
            <a:r>
              <a:rPr lang="en-GB" sz="1200" dirty="0">
                <a:solidFill>
                  <a:schemeClr val="tx1"/>
                </a:solidFill>
              </a:rPr>
              <a:t> Compare the mechanisms of vasoconstriction and shivering, in terms of warming the body.</a:t>
            </a:r>
          </a:p>
          <a:p>
            <a:pPr>
              <a:lnSpc>
                <a:spcPct val="150000"/>
              </a:lnSpc>
            </a:pPr>
            <a:r>
              <a:rPr lang="en-GB" sz="1200" dirty="0">
                <a:solidFill>
                  <a:schemeClr val="tx1"/>
                </a:solidFill>
              </a:rPr>
              <a:t>…………………………………………………………………………………………………………….............................................. …………………………………………………………………………………………………………….............................................. …………………………………………………………………………………………………………….............................................. …………………………………………………………………………………………………………….............................................. ……………………………………………………………………………………………………………..............................................</a:t>
            </a:r>
            <a:endParaRPr lang="en-GB" sz="1200" b="1" dirty="0">
              <a:solidFill>
                <a:schemeClr val="tx1"/>
              </a:solidFill>
            </a:endParaRPr>
          </a:p>
        </p:txBody>
      </p:sp>
      <p:sp>
        <p:nvSpPr>
          <p:cNvPr id="3" name="Slide Number Placeholder 2">
            <a:extLst>
              <a:ext uri="{FF2B5EF4-FFF2-40B4-BE49-F238E27FC236}">
                <a16:creationId xmlns:a16="http://schemas.microsoft.com/office/drawing/2014/main" id="{0CC52BF7-8D1C-49CC-F42B-1A9CBB55255D}"/>
              </a:ext>
            </a:extLst>
          </p:cNvPr>
          <p:cNvSpPr>
            <a:spLocks noGrp="1"/>
          </p:cNvSpPr>
          <p:nvPr>
            <p:ph type="sldNum" sz="quarter" idx="12"/>
          </p:nvPr>
        </p:nvSpPr>
        <p:spPr/>
        <p:txBody>
          <a:bodyPr/>
          <a:lstStyle/>
          <a:p>
            <a:fld id="{A49C798E-A141-4728-B2C1-C020555BD9EF}" type="slidenum">
              <a:rPr lang="en-GB" smtClean="0"/>
              <a:t>52</a:t>
            </a:fld>
            <a:endParaRPr lang="en-GB"/>
          </a:p>
        </p:txBody>
      </p:sp>
    </p:spTree>
    <p:extLst>
      <p:ext uri="{BB962C8B-B14F-4D97-AF65-F5344CB8AC3E}">
        <p14:creationId xmlns:p14="http://schemas.microsoft.com/office/powerpoint/2010/main" val="32393250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FCB3844-E3B1-08FE-0229-910856F83238}"/>
              </a:ext>
            </a:extLst>
          </p:cNvPr>
          <p:cNvSpPr/>
          <p:nvPr/>
        </p:nvSpPr>
        <p:spPr>
          <a:xfrm>
            <a:off x="252663" y="240632"/>
            <a:ext cx="6382313" cy="856648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Interleaving questions</a:t>
            </a:r>
            <a:endParaRPr lang="en-GB" sz="1200" dirty="0">
              <a:solidFill>
                <a:schemeClr val="tx1"/>
              </a:solidFill>
            </a:endParaRPr>
          </a:p>
          <a:p>
            <a:pPr>
              <a:lnSpc>
                <a:spcPct val="150000"/>
              </a:lnSpc>
            </a:pPr>
            <a:r>
              <a:rPr lang="en-GB" sz="1200" dirty="0">
                <a:solidFill>
                  <a:schemeClr val="tx1"/>
                </a:solidFill>
              </a:rPr>
              <a:t>We are currently learning about how the body controls its temperature. This links in to the following key topics: Energy, cells and organisation, chemical reactions, particles.</a:t>
            </a:r>
          </a:p>
          <a:p>
            <a:pPr>
              <a:lnSpc>
                <a:spcPct val="150000"/>
              </a:lnSpc>
            </a:pPr>
            <a:r>
              <a:rPr lang="en-GB" sz="1200" dirty="0">
                <a:solidFill>
                  <a:schemeClr val="tx1"/>
                </a:solidFill>
              </a:rPr>
              <a:t>The following questions will link our current topic with these previous topics:</a:t>
            </a:r>
          </a:p>
          <a:p>
            <a:pPr marL="228600" indent="-228600">
              <a:lnSpc>
                <a:spcPct val="150000"/>
              </a:lnSpc>
              <a:buFont typeface="+mj-lt"/>
              <a:buAutoNum type="arabicPeriod"/>
            </a:pPr>
            <a:r>
              <a:rPr lang="en-GB" sz="1200" dirty="0">
                <a:solidFill>
                  <a:schemeClr val="tx1"/>
                </a:solidFill>
              </a:rPr>
              <a:t>Shivering is a technique caused by the skeletal muscle tissues contracting rapidly. What is the definition of a tissue? ……………………………………………………………………………………………………………..............................................…………………………………………………………………………………………………………….........................…......</a:t>
            </a:r>
          </a:p>
          <a:p>
            <a:pPr marL="228600" indent="-228600">
              <a:lnSpc>
                <a:spcPct val="150000"/>
              </a:lnSpc>
              <a:buFont typeface="+mj-lt"/>
              <a:buAutoNum type="arabicPeriod"/>
            </a:pPr>
            <a:r>
              <a:rPr lang="en-GB" sz="1200" dirty="0">
                <a:solidFill>
                  <a:schemeClr val="tx1"/>
                </a:solidFill>
              </a:rPr>
              <a:t>In order to contract, each muscle cell will require energy. What process will be used to release this energy? ………………………………………………………………………………………………………………………………</a:t>
            </a:r>
          </a:p>
          <a:p>
            <a:pPr marL="228600" indent="-228600">
              <a:lnSpc>
                <a:spcPct val="150000"/>
              </a:lnSpc>
              <a:buFont typeface="+mj-lt"/>
              <a:buAutoNum type="arabicPeriod"/>
            </a:pPr>
            <a:r>
              <a:rPr lang="en-GB" sz="1200" dirty="0">
                <a:solidFill>
                  <a:schemeClr val="tx1"/>
                </a:solidFill>
              </a:rPr>
              <a:t>Which organelle in each muscle cell will carry out the process from </a:t>
            </a:r>
            <a:r>
              <a:rPr lang="en-GB" sz="1200" i="1" dirty="0">
                <a:solidFill>
                  <a:schemeClr val="tx1"/>
                </a:solidFill>
              </a:rPr>
              <a:t>question 2</a:t>
            </a:r>
            <a:r>
              <a:rPr lang="en-GB" sz="1200" dirty="0">
                <a:solidFill>
                  <a:schemeClr val="tx1"/>
                </a:solidFill>
              </a:rPr>
              <a:t>? …………………………………………………………………………………………………………………………………………………..</a:t>
            </a:r>
          </a:p>
          <a:p>
            <a:pPr marL="228600" indent="-228600">
              <a:lnSpc>
                <a:spcPct val="150000"/>
              </a:lnSpc>
              <a:buFont typeface="+mj-lt"/>
              <a:buAutoNum type="arabicPeriod"/>
            </a:pPr>
            <a:r>
              <a:rPr lang="en-GB" sz="1200" dirty="0">
                <a:solidFill>
                  <a:schemeClr val="tx1"/>
                </a:solidFill>
              </a:rPr>
              <a:t>Write the word equation for the process from </a:t>
            </a:r>
            <a:r>
              <a:rPr lang="en-GB" sz="1200" i="1" dirty="0">
                <a:solidFill>
                  <a:schemeClr val="tx1"/>
                </a:solidFill>
              </a:rPr>
              <a:t>question 2</a:t>
            </a:r>
            <a:r>
              <a:rPr lang="en-GB" sz="1200" dirty="0">
                <a:solidFill>
                  <a:schemeClr val="tx1"/>
                </a:solidFill>
              </a:rPr>
              <a:t>. …………………………………………………………………………………………………………………………………………………..</a:t>
            </a:r>
          </a:p>
          <a:p>
            <a:pPr marL="228600" indent="-228600">
              <a:lnSpc>
                <a:spcPct val="150000"/>
              </a:lnSpc>
              <a:buFont typeface="+mj-lt"/>
              <a:buAutoNum type="arabicPeriod"/>
            </a:pPr>
            <a:r>
              <a:rPr lang="en-GB" sz="1200" dirty="0">
                <a:solidFill>
                  <a:schemeClr val="tx1"/>
                </a:solidFill>
              </a:rPr>
              <a:t>Another way the body tries to warm itself up is by raising body hairs to trap an insulating layer of air close to the skin. Draw a particle diagram of the particles in the air.</a:t>
            </a:r>
          </a:p>
          <a:p>
            <a:pPr marL="228600" indent="-228600">
              <a:lnSpc>
                <a:spcPct val="150000"/>
              </a:lnSpc>
              <a:buFont typeface="+mj-lt"/>
              <a:buAutoNum type="arabicPeriod"/>
            </a:pPr>
            <a:endParaRPr lang="en-GB" sz="1200" dirty="0">
              <a:solidFill>
                <a:schemeClr val="tx1"/>
              </a:solidFill>
            </a:endParaRPr>
          </a:p>
          <a:p>
            <a:pPr marL="228600" indent="-228600">
              <a:lnSpc>
                <a:spcPct val="150000"/>
              </a:lnSpc>
              <a:buFont typeface="+mj-lt"/>
              <a:buAutoNum type="arabicPeriod"/>
            </a:pPr>
            <a:endParaRPr lang="en-GB" sz="1200" dirty="0">
              <a:solidFill>
                <a:schemeClr val="tx1"/>
              </a:solidFill>
            </a:endParaRPr>
          </a:p>
          <a:p>
            <a:pPr marL="228600" indent="-228600">
              <a:lnSpc>
                <a:spcPct val="150000"/>
              </a:lnSpc>
              <a:buFont typeface="+mj-lt"/>
              <a:buAutoNum type="arabicPeriod"/>
            </a:pPr>
            <a:endParaRPr lang="en-GB" sz="1200" dirty="0">
              <a:solidFill>
                <a:schemeClr val="tx1"/>
              </a:solidFill>
            </a:endParaRPr>
          </a:p>
          <a:p>
            <a:pPr marL="228600" indent="-228600">
              <a:lnSpc>
                <a:spcPct val="150000"/>
              </a:lnSpc>
              <a:buFont typeface="+mj-lt"/>
              <a:buAutoNum type="arabicPeriod"/>
            </a:pPr>
            <a:endParaRPr lang="en-GB" sz="1200" dirty="0">
              <a:solidFill>
                <a:schemeClr val="tx1"/>
              </a:solidFill>
            </a:endParaRPr>
          </a:p>
          <a:p>
            <a:pPr marL="228600" indent="-228600">
              <a:lnSpc>
                <a:spcPct val="150000"/>
              </a:lnSpc>
              <a:buFont typeface="+mj-lt"/>
              <a:buAutoNum type="arabicPeriod"/>
            </a:pPr>
            <a:r>
              <a:rPr lang="en-GB" sz="1200" dirty="0">
                <a:solidFill>
                  <a:schemeClr val="tx1"/>
                </a:solidFill>
              </a:rPr>
              <a:t>Using your diagram from </a:t>
            </a:r>
            <a:r>
              <a:rPr lang="en-GB" sz="1200" i="1" dirty="0">
                <a:solidFill>
                  <a:schemeClr val="tx1"/>
                </a:solidFill>
              </a:rPr>
              <a:t>question 5</a:t>
            </a:r>
            <a:r>
              <a:rPr lang="en-GB" sz="1200" dirty="0">
                <a:solidFill>
                  <a:schemeClr val="tx1"/>
                </a:solidFill>
              </a:rPr>
              <a:t>, explain why air is an insulator. …………………………………………………………………………………………………………….................................................................................................................................................................................................</a:t>
            </a:r>
          </a:p>
          <a:p>
            <a:pPr marL="228600" indent="-228600">
              <a:lnSpc>
                <a:spcPct val="150000"/>
              </a:lnSpc>
              <a:buFont typeface="+mj-lt"/>
              <a:buAutoNum type="arabicPeriod"/>
            </a:pPr>
            <a:r>
              <a:rPr lang="en-GB" sz="1200" dirty="0">
                <a:solidFill>
                  <a:schemeClr val="tx1"/>
                </a:solidFill>
              </a:rPr>
              <a:t>When the body sweats, energy is transferred from the body to the sweat. Which energy store in the sweat will be increasing? …………………………………………………………………………………………………</a:t>
            </a:r>
          </a:p>
          <a:p>
            <a:pPr marL="228600" indent="-228600">
              <a:lnSpc>
                <a:spcPct val="150000"/>
              </a:lnSpc>
              <a:buFont typeface="+mj-lt"/>
              <a:buAutoNum type="arabicPeriod"/>
            </a:pPr>
            <a:r>
              <a:rPr lang="en-GB" sz="1200" dirty="0">
                <a:solidFill>
                  <a:schemeClr val="tx1"/>
                </a:solidFill>
              </a:rPr>
              <a:t>It takes a lot of energy to evaporate sweat; its specific latent heat of vaporisation is 2.4 x 10</a:t>
            </a:r>
            <a:r>
              <a:rPr lang="en-GB" sz="1200" baseline="30000" dirty="0">
                <a:solidFill>
                  <a:schemeClr val="tx1"/>
                </a:solidFill>
              </a:rPr>
              <a:t>6</a:t>
            </a:r>
            <a:r>
              <a:rPr lang="en-GB" sz="1200" dirty="0">
                <a:solidFill>
                  <a:schemeClr val="tx1"/>
                </a:solidFill>
              </a:rPr>
              <a:t> J/kg. What is specific latent heat of vaporisation? …………………………………………………………………………………………………………….................................................................................................................................................................................................</a:t>
            </a:r>
          </a:p>
          <a:p>
            <a:pPr marL="228600" indent="-228600">
              <a:lnSpc>
                <a:spcPct val="150000"/>
              </a:lnSpc>
              <a:buFont typeface="+mj-lt"/>
              <a:buAutoNum type="arabicPeriod"/>
            </a:pPr>
            <a:endParaRPr lang="en-GB" sz="1200" dirty="0">
              <a:solidFill>
                <a:schemeClr val="tx1"/>
              </a:solidFill>
            </a:endParaRPr>
          </a:p>
          <a:p>
            <a:pPr>
              <a:lnSpc>
                <a:spcPct val="150000"/>
              </a:lnSpc>
            </a:pPr>
            <a:endParaRPr lang="en-GB" sz="1200" dirty="0">
              <a:solidFill>
                <a:schemeClr val="tx1"/>
              </a:solidFill>
            </a:endParaRPr>
          </a:p>
          <a:p>
            <a:pPr marL="228600" indent="-228600">
              <a:lnSpc>
                <a:spcPct val="150000"/>
              </a:lnSpc>
              <a:buFont typeface="+mj-lt"/>
              <a:buAutoNum type="arabicPeriod"/>
            </a:pPr>
            <a:endParaRPr lang="en-GB" sz="1200" dirty="0">
              <a:solidFill>
                <a:schemeClr val="tx1"/>
              </a:solidFill>
            </a:endParaRPr>
          </a:p>
          <a:p>
            <a:pPr marL="228600" indent="-228600">
              <a:lnSpc>
                <a:spcPct val="150000"/>
              </a:lnSpc>
              <a:buFont typeface="+mj-lt"/>
              <a:buAutoNum type="arabicPeriod"/>
            </a:pPr>
            <a:endParaRPr lang="en-GB" sz="1200" dirty="0">
              <a:solidFill>
                <a:schemeClr val="tx1"/>
              </a:solidFill>
            </a:endParaRPr>
          </a:p>
          <a:p>
            <a:pPr marL="228600" indent="-228600">
              <a:lnSpc>
                <a:spcPct val="150000"/>
              </a:lnSpc>
              <a:buFont typeface="+mj-lt"/>
              <a:buAutoNum type="arabicPeriod"/>
            </a:pPr>
            <a:endParaRPr lang="en-GB" sz="1200" dirty="0">
              <a:solidFill>
                <a:schemeClr val="tx1"/>
              </a:solidFill>
            </a:endParaRPr>
          </a:p>
        </p:txBody>
      </p:sp>
      <p:sp>
        <p:nvSpPr>
          <p:cNvPr id="3" name="Rectangle 2">
            <a:extLst>
              <a:ext uri="{FF2B5EF4-FFF2-40B4-BE49-F238E27FC236}">
                <a16:creationId xmlns:a16="http://schemas.microsoft.com/office/drawing/2014/main" id="{C9205D1D-9D55-74B2-283F-5A9A7B86395C}"/>
              </a:ext>
            </a:extLst>
          </p:cNvPr>
          <p:cNvSpPr/>
          <p:nvPr/>
        </p:nvSpPr>
        <p:spPr>
          <a:xfrm>
            <a:off x="2477836" y="4686300"/>
            <a:ext cx="1902327" cy="11049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a:extLst>
              <a:ext uri="{FF2B5EF4-FFF2-40B4-BE49-F238E27FC236}">
                <a16:creationId xmlns:a16="http://schemas.microsoft.com/office/drawing/2014/main" id="{2AEB212E-5B6B-4951-4B83-27F1C9ED9019}"/>
              </a:ext>
            </a:extLst>
          </p:cNvPr>
          <p:cNvSpPr>
            <a:spLocks noGrp="1"/>
          </p:cNvSpPr>
          <p:nvPr>
            <p:ph type="sldNum" sz="quarter" idx="12"/>
          </p:nvPr>
        </p:nvSpPr>
        <p:spPr/>
        <p:txBody>
          <a:bodyPr/>
          <a:lstStyle/>
          <a:p>
            <a:fld id="{A49C798E-A141-4728-B2C1-C020555BD9EF}" type="slidenum">
              <a:rPr lang="en-GB" smtClean="0"/>
              <a:t>53</a:t>
            </a:fld>
            <a:endParaRPr lang="en-GB"/>
          </a:p>
        </p:txBody>
      </p:sp>
    </p:spTree>
    <p:extLst>
      <p:ext uri="{BB962C8B-B14F-4D97-AF65-F5344CB8AC3E}">
        <p14:creationId xmlns:p14="http://schemas.microsoft.com/office/powerpoint/2010/main" val="28323389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FCB3844-E3B1-08FE-0229-910856F83238}"/>
              </a:ext>
            </a:extLst>
          </p:cNvPr>
          <p:cNvSpPr/>
          <p:nvPr/>
        </p:nvSpPr>
        <p:spPr>
          <a:xfrm>
            <a:off x="252663" y="240632"/>
            <a:ext cx="6256421" cy="856648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Interleaving questions - continued</a:t>
            </a:r>
            <a:endParaRPr lang="en-GB" sz="1200" dirty="0">
              <a:solidFill>
                <a:schemeClr val="tx1"/>
              </a:solidFill>
            </a:endParaRPr>
          </a:p>
          <a:p>
            <a:pPr marL="228600" indent="-228600">
              <a:lnSpc>
                <a:spcPct val="150000"/>
              </a:lnSpc>
              <a:buFont typeface="+mj-lt"/>
              <a:buAutoNum type="arabicPeriod" startAt="9"/>
            </a:pPr>
            <a:r>
              <a:rPr lang="en-GB" sz="1200" dirty="0">
                <a:solidFill>
                  <a:schemeClr val="tx1"/>
                </a:solidFill>
              </a:rPr>
              <a:t>Sweat is made mostly of water. Which organ of the body absorbs water? …………………………………………………………………………………………………………………………………………………..</a:t>
            </a:r>
          </a:p>
          <a:p>
            <a:pPr marL="228600" indent="-228600">
              <a:lnSpc>
                <a:spcPct val="150000"/>
              </a:lnSpc>
              <a:buFont typeface="+mj-lt"/>
              <a:buAutoNum type="arabicPeriod" startAt="9"/>
            </a:pPr>
            <a:r>
              <a:rPr lang="en-GB" sz="1200" dirty="0">
                <a:solidFill>
                  <a:schemeClr val="tx1"/>
                </a:solidFill>
              </a:rPr>
              <a:t>When water is absorbed, it moves by osmosis. What is the definition of osmosis? …………………………………………………………………………………………………………….................................................................................................................................................................................................</a:t>
            </a:r>
          </a:p>
          <a:p>
            <a:pPr marL="228600" indent="-228600">
              <a:lnSpc>
                <a:spcPct val="150000"/>
              </a:lnSpc>
              <a:buFont typeface="+mj-lt"/>
              <a:buAutoNum type="arabicPeriod" startAt="9"/>
            </a:pPr>
            <a:r>
              <a:rPr lang="en-GB" sz="1200" dirty="0">
                <a:solidFill>
                  <a:schemeClr val="tx1"/>
                </a:solidFill>
              </a:rPr>
              <a:t>Vasodilation increases the amount of energy being lost to the surroundings. Which energy pathway will the energy be using when it is transferred? ……………………………………………………………………………………………………………........................................</a:t>
            </a:r>
          </a:p>
          <a:p>
            <a:pPr marL="228600" indent="-228600">
              <a:lnSpc>
                <a:spcPct val="150000"/>
              </a:lnSpc>
              <a:buFont typeface="+mj-lt"/>
              <a:buAutoNum type="arabicPeriod" startAt="9"/>
            </a:pPr>
            <a:r>
              <a:rPr lang="en-GB" sz="1200" dirty="0">
                <a:solidFill>
                  <a:schemeClr val="tx1"/>
                </a:solidFill>
              </a:rPr>
              <a:t>Vasodilation increases blood flow to the surface of the skin. What are the four components that make up the blood? …………………………………………………………………………………………………………….................................................................................................................................................................................................</a:t>
            </a:r>
          </a:p>
          <a:p>
            <a:pPr marL="228600" indent="-228600">
              <a:lnSpc>
                <a:spcPct val="150000"/>
              </a:lnSpc>
              <a:buFont typeface="+mj-lt"/>
              <a:buAutoNum type="arabicPeriod" startAt="9"/>
            </a:pPr>
            <a:endParaRPr lang="en-GB" sz="1200" dirty="0">
              <a:solidFill>
                <a:schemeClr val="tx1"/>
              </a:solidFill>
            </a:endParaRPr>
          </a:p>
          <a:p>
            <a:pPr>
              <a:lnSpc>
                <a:spcPct val="150000"/>
              </a:lnSpc>
            </a:pPr>
            <a:endParaRPr lang="en-GB" sz="1200" dirty="0">
              <a:solidFill>
                <a:schemeClr val="tx1"/>
              </a:solidFill>
            </a:endParaRPr>
          </a:p>
          <a:p>
            <a:pPr marL="228600" indent="-228600">
              <a:lnSpc>
                <a:spcPct val="150000"/>
              </a:lnSpc>
              <a:buFont typeface="+mj-lt"/>
              <a:buAutoNum type="arabicPeriod"/>
            </a:pPr>
            <a:endParaRPr lang="en-GB" sz="1200" dirty="0">
              <a:solidFill>
                <a:schemeClr val="tx1"/>
              </a:solidFill>
            </a:endParaRPr>
          </a:p>
          <a:p>
            <a:pPr marL="228600" indent="-228600">
              <a:lnSpc>
                <a:spcPct val="150000"/>
              </a:lnSpc>
              <a:buFont typeface="+mj-lt"/>
              <a:buAutoNum type="arabicPeriod"/>
            </a:pPr>
            <a:endParaRPr lang="en-GB" sz="1200" dirty="0">
              <a:solidFill>
                <a:schemeClr val="tx1"/>
              </a:solidFill>
            </a:endParaRPr>
          </a:p>
          <a:p>
            <a:pPr marL="228600" indent="-228600">
              <a:lnSpc>
                <a:spcPct val="150000"/>
              </a:lnSpc>
              <a:buFont typeface="+mj-lt"/>
              <a:buAutoNum type="arabicPeriod"/>
            </a:pPr>
            <a:endParaRPr lang="en-GB" sz="1200" dirty="0">
              <a:solidFill>
                <a:schemeClr val="tx1"/>
              </a:solidFill>
            </a:endParaRPr>
          </a:p>
        </p:txBody>
      </p:sp>
      <p:sp>
        <p:nvSpPr>
          <p:cNvPr id="3" name="Slide Number Placeholder 2">
            <a:extLst>
              <a:ext uri="{FF2B5EF4-FFF2-40B4-BE49-F238E27FC236}">
                <a16:creationId xmlns:a16="http://schemas.microsoft.com/office/drawing/2014/main" id="{2B34D4DE-D161-5EFB-3ACF-10C80774FB08}"/>
              </a:ext>
            </a:extLst>
          </p:cNvPr>
          <p:cNvSpPr>
            <a:spLocks noGrp="1"/>
          </p:cNvSpPr>
          <p:nvPr>
            <p:ph type="sldNum" sz="quarter" idx="12"/>
          </p:nvPr>
        </p:nvSpPr>
        <p:spPr/>
        <p:txBody>
          <a:bodyPr/>
          <a:lstStyle/>
          <a:p>
            <a:fld id="{A49C798E-A141-4728-B2C1-C020555BD9EF}" type="slidenum">
              <a:rPr lang="en-GB" smtClean="0"/>
              <a:t>54</a:t>
            </a:fld>
            <a:endParaRPr lang="en-GB"/>
          </a:p>
        </p:txBody>
      </p:sp>
    </p:spTree>
    <p:extLst>
      <p:ext uri="{BB962C8B-B14F-4D97-AF65-F5344CB8AC3E}">
        <p14:creationId xmlns:p14="http://schemas.microsoft.com/office/powerpoint/2010/main" val="22938220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5D2B8A50-D271-8F91-4DD6-72525614643E}"/>
              </a:ext>
            </a:extLst>
          </p:cNvPr>
          <p:cNvSpPr txBox="1"/>
          <p:nvPr/>
        </p:nvSpPr>
        <p:spPr>
          <a:xfrm>
            <a:off x="348916" y="496021"/>
            <a:ext cx="6160168" cy="8927700"/>
          </a:xfrm>
          <a:prstGeom prst="rect">
            <a:avLst/>
          </a:prstGeom>
          <a:noFill/>
        </p:spPr>
        <p:txBody>
          <a:bodyPr wrap="square" rtlCol="0">
            <a:spAutoFit/>
          </a:bodyPr>
          <a:lstStyle/>
          <a:p>
            <a:pPr>
              <a:lnSpc>
                <a:spcPct val="150000"/>
              </a:lnSpc>
            </a:pPr>
            <a:r>
              <a:rPr lang="en-GB" sz="1200" dirty="0"/>
              <a:t>Q1. The body controls internal conditions.</a:t>
            </a:r>
          </a:p>
          <a:p>
            <a:pPr marL="228600" indent="-228600">
              <a:lnSpc>
                <a:spcPct val="150000"/>
              </a:lnSpc>
              <a:buAutoNum type="alphaLcParenBoth"/>
            </a:pPr>
            <a:r>
              <a:rPr lang="en-GB" sz="1200" dirty="0"/>
              <a:t>Use words from the box to complete the sentences about water loss from the body.</a:t>
            </a:r>
          </a:p>
          <a:p>
            <a:pPr marL="228600" indent="-228600">
              <a:lnSpc>
                <a:spcPct val="150000"/>
              </a:lnSpc>
              <a:buAutoNum type="alphaLcParenBoth"/>
            </a:pPr>
            <a:endParaRPr lang="en-GB" sz="1200" dirty="0"/>
          </a:p>
          <a:p>
            <a:pPr>
              <a:lnSpc>
                <a:spcPct val="150000"/>
              </a:lnSpc>
            </a:pPr>
            <a:r>
              <a:rPr lang="en-GB" sz="1200" dirty="0"/>
              <a:t> </a:t>
            </a:r>
          </a:p>
          <a:p>
            <a:pPr>
              <a:lnSpc>
                <a:spcPct val="150000"/>
              </a:lnSpc>
            </a:pPr>
            <a:r>
              <a:rPr lang="en-GB" sz="1200" dirty="0"/>
              <a:t>(</a:t>
            </a:r>
            <a:r>
              <a:rPr lang="en-GB" sz="1200" dirty="0" err="1"/>
              <a:t>i</a:t>
            </a:r>
            <a:r>
              <a:rPr lang="en-GB" sz="1200" dirty="0"/>
              <a:t>)      Water is lost in sweat via the ………………………………………………</a:t>
            </a:r>
          </a:p>
          <a:p>
            <a:pPr algn="r">
              <a:lnSpc>
                <a:spcPct val="150000"/>
              </a:lnSpc>
            </a:pPr>
            <a:r>
              <a:rPr lang="en-GB" sz="1200" dirty="0"/>
              <a:t>(1)</a:t>
            </a:r>
          </a:p>
          <a:p>
            <a:pPr>
              <a:lnSpc>
                <a:spcPct val="150000"/>
              </a:lnSpc>
            </a:pPr>
            <a:r>
              <a:rPr lang="en-GB" sz="1200" dirty="0"/>
              <a:t>(ii)     Water is lost in urine via the ……………………………………………….</a:t>
            </a:r>
          </a:p>
          <a:p>
            <a:pPr algn="r">
              <a:lnSpc>
                <a:spcPct val="150000"/>
              </a:lnSpc>
            </a:pPr>
            <a:r>
              <a:rPr lang="en-GB" sz="1200" dirty="0"/>
              <a:t>(1)</a:t>
            </a:r>
          </a:p>
          <a:p>
            <a:pPr>
              <a:lnSpc>
                <a:spcPct val="150000"/>
              </a:lnSpc>
            </a:pPr>
            <a:r>
              <a:rPr lang="en-GB" sz="1200" dirty="0"/>
              <a:t>(iii)    Water is lost in the breath via the ……………………………………….</a:t>
            </a:r>
          </a:p>
          <a:p>
            <a:pPr algn="r">
              <a:lnSpc>
                <a:spcPct val="150000"/>
              </a:lnSpc>
            </a:pPr>
            <a:r>
              <a:rPr lang="en-GB" sz="1200" dirty="0"/>
              <a:t>(1)</a:t>
            </a:r>
          </a:p>
          <a:p>
            <a:pPr>
              <a:lnSpc>
                <a:spcPct val="150000"/>
              </a:lnSpc>
            </a:pPr>
            <a:r>
              <a:rPr lang="en-GB" sz="1200" dirty="0">
                <a:effectLst/>
                <a:latin typeface="Calibri" panose="020F0502020204030204" pitchFamily="34" charset="0"/>
                <a:ea typeface="Times New Roman" panose="02020603050405020304" pitchFamily="18" charset="0"/>
                <a:cs typeface="Calibri" panose="020F0502020204030204" pitchFamily="34" charset="0"/>
              </a:rPr>
              <a:t>(b)     Students investigated body temperature in the class. The bar chart shows the results.</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r>
              <a:rPr lang="en-GB" sz="1200" dirty="0"/>
              <a:t>(</a:t>
            </a:r>
            <a:r>
              <a:rPr lang="en-GB" sz="1200" dirty="0" err="1"/>
              <a:t>i</a:t>
            </a:r>
            <a:r>
              <a:rPr lang="en-GB" sz="1200" dirty="0"/>
              <a:t>)      One student used the bar chart to calculate the mean body temperature of the class. The student calculated the mean body temperature as 37.0 °C.</a:t>
            </a:r>
          </a:p>
          <a:p>
            <a:pPr>
              <a:lnSpc>
                <a:spcPct val="150000"/>
              </a:lnSpc>
            </a:pPr>
            <a:r>
              <a:rPr lang="en-GB" sz="1200" dirty="0"/>
              <a:t>How did the student use the bar chart to calculate the mean?</a:t>
            </a:r>
          </a:p>
          <a:p>
            <a:pPr>
              <a:lnSpc>
                <a:spcPct val="150000"/>
              </a:lnSpc>
            </a:pPr>
            <a:r>
              <a:rPr lang="en-GB" sz="1200" dirty="0"/>
              <a:t>……………………………………………………………………………………………………………………………………………………</a:t>
            </a:r>
          </a:p>
          <a:p>
            <a:pPr>
              <a:lnSpc>
                <a:spcPct val="150000"/>
              </a:lnSpc>
            </a:pPr>
            <a:r>
              <a:rPr lang="en-GB" sz="1200" dirty="0"/>
              <a:t>……………………………………………………………………………………………………………………………………………………</a:t>
            </a:r>
          </a:p>
          <a:p>
            <a:pPr>
              <a:lnSpc>
                <a:spcPct val="150000"/>
              </a:lnSpc>
            </a:pPr>
            <a:r>
              <a:rPr lang="en-GB" sz="1200" dirty="0"/>
              <a:t>……………………………………………………………………………………………………………………………………………………</a:t>
            </a:r>
          </a:p>
          <a:p>
            <a:pPr>
              <a:lnSpc>
                <a:spcPct val="150000"/>
              </a:lnSpc>
            </a:pPr>
            <a:r>
              <a:rPr lang="en-GB" sz="1200" dirty="0"/>
              <a:t>……………………………………………………………………………………………………………………………………………………</a:t>
            </a:r>
          </a:p>
          <a:p>
            <a:pPr algn="r">
              <a:lnSpc>
                <a:spcPct val="150000"/>
              </a:lnSpc>
            </a:pPr>
            <a:r>
              <a:rPr lang="en-GB" sz="1200" dirty="0"/>
              <a:t>(2)</a:t>
            </a:r>
          </a:p>
          <a:p>
            <a:pPr>
              <a:lnSpc>
                <a:spcPct val="150000"/>
              </a:lnSpc>
            </a:pPr>
            <a:endParaRPr lang="en-GB" sz="1200" dirty="0"/>
          </a:p>
        </p:txBody>
      </p:sp>
      <p:sp>
        <p:nvSpPr>
          <p:cNvPr id="2" name="Rectangle 1">
            <a:extLst>
              <a:ext uri="{FF2B5EF4-FFF2-40B4-BE49-F238E27FC236}">
                <a16:creationId xmlns:a16="http://schemas.microsoft.com/office/drawing/2014/main" id="{7FCB3844-E3B1-08FE-0229-910856F83238}"/>
              </a:ext>
            </a:extLst>
          </p:cNvPr>
          <p:cNvSpPr/>
          <p:nvPr/>
        </p:nvSpPr>
        <p:spPr>
          <a:xfrm>
            <a:off x="252663" y="240632"/>
            <a:ext cx="6256421" cy="856648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Exam questions – Tier 1</a:t>
            </a:r>
          </a:p>
        </p:txBody>
      </p:sp>
      <p:sp>
        <p:nvSpPr>
          <p:cNvPr id="3" name="TextBox 2">
            <a:extLst>
              <a:ext uri="{FF2B5EF4-FFF2-40B4-BE49-F238E27FC236}">
                <a16:creationId xmlns:a16="http://schemas.microsoft.com/office/drawing/2014/main" id="{5AF70CD4-5A9D-4155-D5A1-F5B76B3E77E3}"/>
              </a:ext>
            </a:extLst>
          </p:cNvPr>
          <p:cNvSpPr txBox="1"/>
          <p:nvPr/>
        </p:nvSpPr>
        <p:spPr>
          <a:xfrm>
            <a:off x="-6718300" y="1270000"/>
            <a:ext cx="3937000" cy="3098800"/>
          </a:xfrm>
          <a:prstGeom prst="rect">
            <a:avLst/>
          </a:prstGeom>
          <a:noFill/>
        </p:spPr>
        <p:txBody>
          <a:bodyPr wrap="square" rtlCol="0">
            <a:spAutoFit/>
          </a:bodyPr>
          <a:lstStyle/>
          <a:p>
            <a:endParaRPr lang="en-GB" dirty="0"/>
          </a:p>
        </p:txBody>
      </p:sp>
      <p:pic>
        <p:nvPicPr>
          <p:cNvPr id="17" name="Picture 16">
            <a:extLst>
              <a:ext uri="{FF2B5EF4-FFF2-40B4-BE49-F238E27FC236}">
                <a16:creationId xmlns:a16="http://schemas.microsoft.com/office/drawing/2014/main" id="{232C738C-5843-0128-D370-1DE738D40671}"/>
              </a:ext>
            </a:extLst>
          </p:cNvPr>
          <p:cNvPicPr>
            <a:picLocks noChangeAspect="1"/>
          </p:cNvPicPr>
          <p:nvPr/>
        </p:nvPicPr>
        <p:blipFill>
          <a:blip r:embed="rId2"/>
          <a:stretch>
            <a:fillRect/>
          </a:stretch>
        </p:blipFill>
        <p:spPr>
          <a:xfrm>
            <a:off x="961963" y="3622782"/>
            <a:ext cx="4934073" cy="2925894"/>
          </a:xfrm>
          <a:prstGeom prst="rect">
            <a:avLst/>
          </a:prstGeom>
        </p:spPr>
      </p:pic>
      <p:graphicFrame>
        <p:nvGraphicFramePr>
          <p:cNvPr id="19" name="Table 18">
            <a:extLst>
              <a:ext uri="{FF2B5EF4-FFF2-40B4-BE49-F238E27FC236}">
                <a16:creationId xmlns:a16="http://schemas.microsoft.com/office/drawing/2014/main" id="{B256E457-D2E4-5FD6-BCA5-79207E9BA6DA}"/>
              </a:ext>
            </a:extLst>
          </p:cNvPr>
          <p:cNvGraphicFramePr>
            <a:graphicFrameLocks noGrp="1"/>
          </p:cNvGraphicFramePr>
          <p:nvPr/>
        </p:nvGraphicFramePr>
        <p:xfrm>
          <a:off x="1602873" y="1252125"/>
          <a:ext cx="3556000" cy="249301"/>
        </p:xfrm>
        <a:graphic>
          <a:graphicData uri="http://schemas.openxmlformats.org/drawingml/2006/table">
            <a:tbl>
              <a:tblPr>
                <a:tableStyleId>{5C22544A-7EE6-4342-B048-85BDC9FD1C3A}</a:tableStyleId>
              </a:tblPr>
              <a:tblGrid>
                <a:gridCol w="889000">
                  <a:extLst>
                    <a:ext uri="{9D8B030D-6E8A-4147-A177-3AD203B41FA5}">
                      <a16:colId xmlns:a16="http://schemas.microsoft.com/office/drawing/2014/main" val="1934958128"/>
                    </a:ext>
                  </a:extLst>
                </a:gridCol>
                <a:gridCol w="889000">
                  <a:extLst>
                    <a:ext uri="{9D8B030D-6E8A-4147-A177-3AD203B41FA5}">
                      <a16:colId xmlns:a16="http://schemas.microsoft.com/office/drawing/2014/main" val="2367887483"/>
                    </a:ext>
                  </a:extLst>
                </a:gridCol>
                <a:gridCol w="889000">
                  <a:extLst>
                    <a:ext uri="{9D8B030D-6E8A-4147-A177-3AD203B41FA5}">
                      <a16:colId xmlns:a16="http://schemas.microsoft.com/office/drawing/2014/main" val="972329723"/>
                    </a:ext>
                  </a:extLst>
                </a:gridCol>
                <a:gridCol w="889000">
                  <a:extLst>
                    <a:ext uri="{9D8B030D-6E8A-4147-A177-3AD203B41FA5}">
                      <a16:colId xmlns:a16="http://schemas.microsoft.com/office/drawing/2014/main" val="1044358059"/>
                    </a:ext>
                  </a:extLst>
                </a:gridCol>
              </a:tblGrid>
              <a:tr h="0">
                <a:tc>
                  <a:txBody>
                    <a:bodyPr/>
                    <a:lstStyle/>
                    <a:p>
                      <a:pPr algn="ctr">
                        <a:lnSpc>
                          <a:spcPct val="107000"/>
                        </a:lnSpc>
                        <a:spcBef>
                          <a:spcPts val="600"/>
                        </a:spcBef>
                        <a:spcAft>
                          <a:spcPts val="600"/>
                        </a:spcAft>
                      </a:pPr>
                      <a:r>
                        <a:rPr lang="en-GB" sz="1600">
                          <a:effectLst/>
                        </a:rPr>
                        <a:t>kidneys</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en-GB" sz="1600">
                          <a:effectLst/>
                        </a:rPr>
                        <a:t>liver</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en-GB" sz="1600">
                          <a:effectLst/>
                        </a:rPr>
                        <a:t>lungs</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en-GB" sz="1600" dirty="0">
                          <a:effectLst/>
                        </a:rPr>
                        <a:t>skin</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636740876"/>
                  </a:ext>
                </a:extLst>
              </a:tr>
            </a:tbl>
          </a:graphicData>
        </a:graphic>
      </p:graphicFrame>
      <p:sp>
        <p:nvSpPr>
          <p:cNvPr id="4" name="Slide Number Placeholder 3">
            <a:extLst>
              <a:ext uri="{FF2B5EF4-FFF2-40B4-BE49-F238E27FC236}">
                <a16:creationId xmlns:a16="http://schemas.microsoft.com/office/drawing/2014/main" id="{B06D57C6-9022-FD4E-5F3D-C3BBA60154DE}"/>
              </a:ext>
            </a:extLst>
          </p:cNvPr>
          <p:cNvSpPr>
            <a:spLocks noGrp="1"/>
          </p:cNvSpPr>
          <p:nvPr>
            <p:ph type="sldNum" sz="quarter" idx="12"/>
          </p:nvPr>
        </p:nvSpPr>
        <p:spPr>
          <a:xfrm>
            <a:off x="4731951" y="8426615"/>
            <a:ext cx="1543050" cy="486833"/>
          </a:xfrm>
        </p:spPr>
        <p:txBody>
          <a:bodyPr/>
          <a:lstStyle/>
          <a:p>
            <a:fld id="{A49C798E-A141-4728-B2C1-C020555BD9EF}" type="slidenum">
              <a:rPr lang="en-GB" smtClean="0"/>
              <a:t>55</a:t>
            </a:fld>
            <a:endParaRPr lang="en-GB" dirty="0"/>
          </a:p>
        </p:txBody>
      </p:sp>
    </p:spTree>
    <p:extLst>
      <p:ext uri="{BB962C8B-B14F-4D97-AF65-F5344CB8AC3E}">
        <p14:creationId xmlns:p14="http://schemas.microsoft.com/office/powerpoint/2010/main" val="31094089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FCB3844-E3B1-08FE-0229-910856F83238}"/>
              </a:ext>
            </a:extLst>
          </p:cNvPr>
          <p:cNvSpPr/>
          <p:nvPr/>
        </p:nvSpPr>
        <p:spPr>
          <a:xfrm>
            <a:off x="252663" y="240632"/>
            <a:ext cx="6371161" cy="856648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28600" indent="-228600">
              <a:lnSpc>
                <a:spcPct val="150000"/>
              </a:lnSpc>
              <a:buFont typeface="+mj-lt"/>
              <a:buAutoNum type="arabicPeriod" startAt="9"/>
            </a:pPr>
            <a:endParaRPr lang="en-GB" sz="1200" dirty="0">
              <a:solidFill>
                <a:schemeClr val="tx1"/>
              </a:solidFill>
            </a:endParaRPr>
          </a:p>
          <a:p>
            <a:pPr marL="228600" indent="-228600">
              <a:lnSpc>
                <a:spcPct val="150000"/>
              </a:lnSpc>
              <a:buFont typeface="+mj-lt"/>
              <a:buAutoNum type="arabicPeriod"/>
            </a:pPr>
            <a:endParaRPr lang="en-GB" sz="1200" dirty="0">
              <a:solidFill>
                <a:schemeClr val="tx1"/>
              </a:solidFill>
            </a:endParaRPr>
          </a:p>
          <a:p>
            <a:pPr marL="228600" indent="-228600">
              <a:lnSpc>
                <a:spcPct val="150000"/>
              </a:lnSpc>
              <a:buFont typeface="+mj-lt"/>
              <a:buAutoNum type="arabicPeriod"/>
            </a:pPr>
            <a:endParaRPr lang="en-GB" sz="1200" dirty="0">
              <a:solidFill>
                <a:schemeClr val="tx1"/>
              </a:solidFill>
            </a:endParaRPr>
          </a:p>
          <a:p>
            <a:pPr marL="228600" indent="-228600">
              <a:lnSpc>
                <a:spcPct val="150000"/>
              </a:lnSpc>
              <a:buFont typeface="+mj-lt"/>
              <a:buAutoNum type="arabicPeriod"/>
            </a:pPr>
            <a:endParaRPr lang="en-GB" sz="1200" dirty="0">
              <a:solidFill>
                <a:schemeClr val="tx1"/>
              </a:solidFill>
            </a:endParaRPr>
          </a:p>
          <a:p>
            <a:pPr marL="228600" indent="-228600">
              <a:lnSpc>
                <a:spcPct val="150000"/>
              </a:lnSpc>
              <a:buFont typeface="+mj-lt"/>
              <a:buAutoNum type="arabicPeriod"/>
            </a:pPr>
            <a:endParaRPr lang="en-GB" sz="1200" dirty="0">
              <a:solidFill>
                <a:schemeClr val="tx1"/>
              </a:solidFill>
            </a:endParaRPr>
          </a:p>
          <a:p>
            <a:pPr marL="228600" indent="-228600">
              <a:lnSpc>
                <a:spcPct val="150000"/>
              </a:lnSpc>
              <a:buFont typeface="+mj-lt"/>
              <a:buAutoNum type="arabicPeriod"/>
            </a:pPr>
            <a:endParaRPr lang="en-GB" sz="1200" dirty="0">
              <a:solidFill>
                <a:schemeClr val="tx1"/>
              </a:solidFill>
            </a:endParaRPr>
          </a:p>
          <a:p>
            <a:pPr marL="228600" indent="-228600">
              <a:lnSpc>
                <a:spcPct val="150000"/>
              </a:lnSpc>
              <a:buFont typeface="+mj-lt"/>
              <a:buAutoNum type="arabicPeriod"/>
            </a:pPr>
            <a:endParaRPr lang="en-GB" sz="1200" dirty="0">
              <a:solidFill>
                <a:schemeClr val="tx1"/>
              </a:solidFill>
            </a:endParaRPr>
          </a:p>
          <a:p>
            <a:pPr marL="228600" indent="-228600">
              <a:lnSpc>
                <a:spcPct val="150000"/>
              </a:lnSpc>
              <a:buFont typeface="+mj-lt"/>
              <a:buAutoNum type="arabicPeriod"/>
            </a:pPr>
            <a:endParaRPr lang="en-GB" sz="1200" dirty="0">
              <a:solidFill>
                <a:schemeClr val="tx1"/>
              </a:solidFill>
            </a:endParaRPr>
          </a:p>
          <a:p>
            <a:pPr marL="228600" indent="-228600">
              <a:lnSpc>
                <a:spcPct val="150000"/>
              </a:lnSpc>
              <a:buFont typeface="+mj-lt"/>
              <a:buAutoNum type="arabicPeriod"/>
            </a:pPr>
            <a:endParaRPr lang="en-GB" sz="1200" dirty="0">
              <a:solidFill>
                <a:schemeClr val="tx1"/>
              </a:solidFill>
            </a:endParaRPr>
          </a:p>
          <a:p>
            <a:pPr>
              <a:lnSpc>
                <a:spcPct val="150000"/>
              </a:lnSpc>
            </a:pPr>
            <a:r>
              <a:rPr lang="en-GB" sz="1200" b="1" u="sng" dirty="0">
                <a:solidFill>
                  <a:schemeClr val="tx1"/>
                </a:solidFill>
              </a:rPr>
              <a:t>Exam questions – Tier 2</a:t>
            </a:r>
          </a:p>
        </p:txBody>
      </p:sp>
      <p:sp>
        <p:nvSpPr>
          <p:cNvPr id="3" name="TextBox 2">
            <a:extLst>
              <a:ext uri="{FF2B5EF4-FFF2-40B4-BE49-F238E27FC236}">
                <a16:creationId xmlns:a16="http://schemas.microsoft.com/office/drawing/2014/main" id="{AECDD4E5-9F8A-8F37-3A92-117658A916DC}"/>
              </a:ext>
            </a:extLst>
          </p:cNvPr>
          <p:cNvSpPr txBox="1"/>
          <p:nvPr/>
        </p:nvSpPr>
        <p:spPr>
          <a:xfrm>
            <a:off x="358541" y="215232"/>
            <a:ext cx="6064861" cy="2556726"/>
          </a:xfrm>
          <a:prstGeom prst="rect">
            <a:avLst/>
          </a:prstGeom>
          <a:noFill/>
        </p:spPr>
        <p:txBody>
          <a:bodyPr wrap="square" rtlCol="0">
            <a:spAutoFit/>
          </a:bodyPr>
          <a:lstStyle/>
          <a:p>
            <a:pPr>
              <a:lnSpc>
                <a:spcPct val="150000"/>
              </a:lnSpc>
            </a:pPr>
            <a:r>
              <a:rPr lang="en-GB" sz="1200" dirty="0"/>
              <a:t>(ii)     How many students had a body temperature higher than the mean of 37.0 °C</a:t>
            </a:r>
          </a:p>
          <a:p>
            <a:pPr>
              <a:lnSpc>
                <a:spcPct val="150000"/>
              </a:lnSpc>
            </a:pPr>
            <a:r>
              <a:rPr lang="en-GB" sz="1200" dirty="0"/>
              <a:t>……………………………………………………………………………………………………………………………………………………</a:t>
            </a:r>
          </a:p>
          <a:p>
            <a:pPr algn="r">
              <a:lnSpc>
                <a:spcPct val="150000"/>
              </a:lnSpc>
            </a:pPr>
            <a:r>
              <a:rPr lang="en-GB" sz="1200" dirty="0"/>
              <a:t>(1)</a:t>
            </a:r>
          </a:p>
          <a:p>
            <a:pPr>
              <a:lnSpc>
                <a:spcPct val="150000"/>
              </a:lnSpc>
            </a:pPr>
            <a:r>
              <a:rPr lang="en-GB" sz="1200" dirty="0"/>
              <a:t>(iii)    Body temperature must be kept within a narrow range.</a:t>
            </a:r>
          </a:p>
          <a:p>
            <a:pPr lvl="1">
              <a:lnSpc>
                <a:spcPct val="150000"/>
              </a:lnSpc>
            </a:pPr>
            <a:r>
              <a:rPr lang="en-GB" sz="1200" dirty="0"/>
              <a:t>Why?</a:t>
            </a:r>
          </a:p>
          <a:p>
            <a:pPr>
              <a:lnSpc>
                <a:spcPct val="150000"/>
              </a:lnSpc>
            </a:pPr>
            <a:r>
              <a:rPr lang="en-GB" sz="1200" dirty="0"/>
              <a:t>……………………………………………………………………………………………………………………………………………………</a:t>
            </a:r>
          </a:p>
          <a:p>
            <a:pPr>
              <a:lnSpc>
                <a:spcPct val="150000"/>
              </a:lnSpc>
            </a:pPr>
            <a:r>
              <a:rPr lang="en-GB" sz="1200" dirty="0"/>
              <a:t>……………………………………………………………………………………………………………………………………………………</a:t>
            </a:r>
          </a:p>
          <a:p>
            <a:pPr algn="r">
              <a:lnSpc>
                <a:spcPct val="150000"/>
              </a:lnSpc>
            </a:pPr>
            <a:r>
              <a:rPr lang="en-GB" sz="1200" dirty="0"/>
              <a:t>(1)</a:t>
            </a:r>
          </a:p>
          <a:p>
            <a:pPr algn="r">
              <a:lnSpc>
                <a:spcPct val="150000"/>
              </a:lnSpc>
            </a:pPr>
            <a:r>
              <a:rPr lang="en-GB" sz="1200" dirty="0"/>
              <a:t> (Total 7 marks)</a:t>
            </a:r>
          </a:p>
        </p:txBody>
      </p:sp>
      <p:sp>
        <p:nvSpPr>
          <p:cNvPr id="4" name="TextBox 3">
            <a:extLst>
              <a:ext uri="{FF2B5EF4-FFF2-40B4-BE49-F238E27FC236}">
                <a16:creationId xmlns:a16="http://schemas.microsoft.com/office/drawing/2014/main" id="{28D7DBBF-4027-6E25-8743-4A4AEFAC968D}"/>
              </a:ext>
            </a:extLst>
          </p:cNvPr>
          <p:cNvSpPr txBox="1"/>
          <p:nvPr/>
        </p:nvSpPr>
        <p:spPr>
          <a:xfrm>
            <a:off x="336396" y="2986289"/>
            <a:ext cx="6087006" cy="5880712"/>
          </a:xfrm>
          <a:prstGeom prst="rect">
            <a:avLst/>
          </a:prstGeom>
          <a:noFill/>
        </p:spPr>
        <p:txBody>
          <a:bodyPr wrap="square" rtlCol="0">
            <a:spAutoFit/>
          </a:bodyPr>
          <a:lstStyle/>
          <a:p>
            <a:pPr>
              <a:lnSpc>
                <a:spcPct val="150000"/>
              </a:lnSpc>
            </a:pPr>
            <a:r>
              <a:rPr lang="en-GB" sz="1200" dirty="0"/>
              <a:t>(b)     The Antarctic winter is very cold. In the winter some species of penguin huddle together as shown in Photograph 2.</a:t>
            </a:r>
          </a:p>
          <a:p>
            <a:pPr algn="ctr">
              <a:lnSpc>
                <a:spcPct val="150000"/>
              </a:lnSpc>
            </a:pPr>
            <a:r>
              <a:rPr lang="en-GB" sz="1200" dirty="0"/>
              <a:t>Photograph 2</a:t>
            </a:r>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gn="ctr">
              <a:lnSpc>
                <a:spcPct val="150000"/>
              </a:lnSpc>
            </a:pPr>
            <a:r>
              <a:rPr lang="en-GB" sz="1200" dirty="0"/>
              <a:t>© Fuse</a:t>
            </a:r>
          </a:p>
          <a:p>
            <a:pPr>
              <a:lnSpc>
                <a:spcPct val="150000"/>
              </a:lnSpc>
            </a:pPr>
            <a:r>
              <a:rPr lang="en-GB" sz="1200" dirty="0"/>
              <a:t>Suggest how the behaviour shown in Photograph 2 helps the penguins to survive the Antarctic winter.</a:t>
            </a:r>
          </a:p>
          <a:p>
            <a:pPr>
              <a:lnSpc>
                <a:spcPct val="150000"/>
              </a:lnSpc>
            </a:pPr>
            <a:r>
              <a:rPr lang="en-GB" sz="1200" dirty="0"/>
              <a:t>……………………………………………………………………………………………………………………………………………………</a:t>
            </a:r>
          </a:p>
          <a:p>
            <a:pPr>
              <a:lnSpc>
                <a:spcPct val="150000"/>
              </a:lnSpc>
            </a:pPr>
            <a:r>
              <a:rPr lang="en-GB" sz="1200" dirty="0"/>
              <a:t>……………………………………………………………………………………………………………………………………………………</a:t>
            </a:r>
          </a:p>
          <a:p>
            <a:pPr>
              <a:lnSpc>
                <a:spcPct val="150000"/>
              </a:lnSpc>
            </a:pPr>
            <a:r>
              <a:rPr lang="en-GB" sz="1200" dirty="0"/>
              <a:t>……………………………………………………………………………………………………………………………………………………</a:t>
            </a:r>
          </a:p>
          <a:p>
            <a:pPr>
              <a:lnSpc>
                <a:spcPct val="150000"/>
              </a:lnSpc>
            </a:pPr>
            <a:r>
              <a:rPr lang="en-GB" sz="1200" dirty="0"/>
              <a:t>……………………………………………………………………………………………………………………………………………………</a:t>
            </a:r>
          </a:p>
          <a:p>
            <a:pPr>
              <a:lnSpc>
                <a:spcPct val="150000"/>
              </a:lnSpc>
            </a:pPr>
            <a:r>
              <a:rPr lang="en-GB" sz="1200" dirty="0"/>
              <a:t>……………………………………………………………………………………………………………………………………………………</a:t>
            </a:r>
          </a:p>
          <a:p>
            <a:pPr>
              <a:lnSpc>
                <a:spcPct val="150000"/>
              </a:lnSpc>
            </a:pPr>
            <a:r>
              <a:rPr lang="en-GB" sz="1200" dirty="0"/>
              <a:t>……………………………………………………………………………………………………………………………………………………</a:t>
            </a:r>
          </a:p>
          <a:p>
            <a:pPr>
              <a:lnSpc>
                <a:spcPct val="150000"/>
              </a:lnSpc>
            </a:pPr>
            <a:r>
              <a:rPr lang="en-GB" sz="1200" dirty="0"/>
              <a:t>……………………………………………………………………………………………………………………………………………………</a:t>
            </a:r>
          </a:p>
          <a:p>
            <a:pPr algn="r">
              <a:lnSpc>
                <a:spcPct val="150000"/>
              </a:lnSpc>
            </a:pPr>
            <a:r>
              <a:rPr lang="en-GB" sz="1200" dirty="0"/>
              <a:t>(3)</a:t>
            </a:r>
          </a:p>
        </p:txBody>
      </p:sp>
      <p:pic>
        <p:nvPicPr>
          <p:cNvPr id="3074" name="Picture 2">
            <a:extLst>
              <a:ext uri="{FF2B5EF4-FFF2-40B4-BE49-F238E27FC236}">
                <a16:creationId xmlns:a16="http://schemas.microsoft.com/office/drawing/2014/main" id="{D6CB9AB9-47F4-3459-9950-142AC0C035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0349" y="3851275"/>
            <a:ext cx="295910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95F831BD-C9A5-538D-1453-C3736CCF2DC0}"/>
              </a:ext>
            </a:extLst>
          </p:cNvPr>
          <p:cNvSpPr>
            <a:spLocks noGrp="1"/>
          </p:cNvSpPr>
          <p:nvPr>
            <p:ph type="sldNum" sz="quarter" idx="12"/>
          </p:nvPr>
        </p:nvSpPr>
        <p:spPr/>
        <p:txBody>
          <a:bodyPr/>
          <a:lstStyle/>
          <a:p>
            <a:fld id="{A49C798E-A141-4728-B2C1-C020555BD9EF}" type="slidenum">
              <a:rPr lang="en-GB" smtClean="0"/>
              <a:t>56</a:t>
            </a:fld>
            <a:endParaRPr lang="en-GB"/>
          </a:p>
        </p:txBody>
      </p:sp>
    </p:spTree>
    <p:extLst>
      <p:ext uri="{BB962C8B-B14F-4D97-AF65-F5344CB8AC3E}">
        <p14:creationId xmlns:p14="http://schemas.microsoft.com/office/powerpoint/2010/main" val="14317828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FCB3844-E3B1-08FE-0229-910856F83238}"/>
              </a:ext>
            </a:extLst>
          </p:cNvPr>
          <p:cNvSpPr/>
          <p:nvPr/>
        </p:nvSpPr>
        <p:spPr>
          <a:xfrm>
            <a:off x="252663" y="240632"/>
            <a:ext cx="6375400" cy="856648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28600" indent="-228600">
              <a:lnSpc>
                <a:spcPct val="150000"/>
              </a:lnSpc>
              <a:buFont typeface="+mj-lt"/>
              <a:buAutoNum type="arabicPeriod" startAt="9"/>
            </a:pPr>
            <a:endParaRPr lang="en-GB" sz="1200" dirty="0">
              <a:solidFill>
                <a:schemeClr val="tx1"/>
              </a:solidFill>
            </a:endParaRPr>
          </a:p>
          <a:p>
            <a:pPr>
              <a:lnSpc>
                <a:spcPct val="150000"/>
              </a:lnSpc>
            </a:pPr>
            <a:endParaRPr lang="en-GB" sz="1200" dirty="0">
              <a:solidFill>
                <a:schemeClr val="tx1"/>
              </a:solidFill>
            </a:endParaRPr>
          </a:p>
          <a:p>
            <a:pPr marL="228600" indent="-228600">
              <a:lnSpc>
                <a:spcPct val="150000"/>
              </a:lnSpc>
              <a:buFont typeface="+mj-lt"/>
              <a:buAutoNum type="arabicPeriod"/>
            </a:pPr>
            <a:endParaRPr lang="en-GB" sz="1200" dirty="0">
              <a:solidFill>
                <a:schemeClr val="tx1"/>
              </a:solidFill>
            </a:endParaRPr>
          </a:p>
          <a:p>
            <a:pPr marL="228600" indent="-228600">
              <a:lnSpc>
                <a:spcPct val="150000"/>
              </a:lnSpc>
              <a:buFont typeface="+mj-lt"/>
              <a:buAutoNum type="arabicPeriod"/>
            </a:pPr>
            <a:endParaRPr lang="en-GB" sz="1200" dirty="0">
              <a:solidFill>
                <a:schemeClr val="tx1"/>
              </a:solidFill>
            </a:endParaRPr>
          </a:p>
          <a:p>
            <a:pPr marL="228600" indent="-228600">
              <a:lnSpc>
                <a:spcPct val="150000"/>
              </a:lnSpc>
              <a:buFont typeface="+mj-lt"/>
              <a:buAutoNum type="arabicPeriod"/>
            </a:pPr>
            <a:endParaRPr lang="en-GB" sz="1200" dirty="0">
              <a:solidFill>
                <a:schemeClr val="tx1"/>
              </a:solidFill>
            </a:endParaRPr>
          </a:p>
        </p:txBody>
      </p:sp>
      <p:sp>
        <p:nvSpPr>
          <p:cNvPr id="3" name="TextBox 2">
            <a:extLst>
              <a:ext uri="{FF2B5EF4-FFF2-40B4-BE49-F238E27FC236}">
                <a16:creationId xmlns:a16="http://schemas.microsoft.com/office/drawing/2014/main" id="{7FA50360-C867-96E7-E1F2-18A22778D564}"/>
              </a:ext>
            </a:extLst>
          </p:cNvPr>
          <p:cNvSpPr txBox="1"/>
          <p:nvPr/>
        </p:nvSpPr>
        <p:spPr>
          <a:xfrm>
            <a:off x="252663" y="240632"/>
            <a:ext cx="6375400" cy="2833724"/>
          </a:xfrm>
          <a:prstGeom prst="rect">
            <a:avLst/>
          </a:prstGeom>
          <a:noFill/>
        </p:spPr>
        <p:txBody>
          <a:bodyPr wrap="square" rtlCol="0">
            <a:spAutoFit/>
          </a:bodyPr>
          <a:lstStyle/>
          <a:p>
            <a:pPr>
              <a:lnSpc>
                <a:spcPct val="150000"/>
              </a:lnSpc>
            </a:pPr>
            <a:r>
              <a:rPr lang="en-GB" sz="1200" dirty="0"/>
              <a:t>(c)     A student did an investigation to model the behaviour of the penguins shown in Photograph 2. The diagram shows the apparatus the student used.</a:t>
            </a:r>
          </a:p>
          <a:p>
            <a:pPr>
              <a:lnSpc>
                <a:spcPct val="150000"/>
              </a:lnSpc>
            </a:pPr>
            <a:r>
              <a:rPr lang="en-GB" sz="1200" dirty="0"/>
              <a:t> </a:t>
            </a:r>
          </a:p>
          <a:p>
            <a:pPr>
              <a:lnSpc>
                <a:spcPct val="150000"/>
              </a:lnSpc>
            </a:pPr>
            <a:r>
              <a:rPr lang="en-GB" sz="1200" dirty="0"/>
              <a:t>The student:</a:t>
            </a:r>
          </a:p>
          <a:p>
            <a:pPr>
              <a:lnSpc>
                <a:spcPct val="150000"/>
              </a:lnSpc>
            </a:pPr>
            <a:r>
              <a:rPr lang="en-GB" sz="1200" dirty="0"/>
              <a:t>•        held seven similar test tubes together with elastic bands as shown in the diagram</a:t>
            </a:r>
          </a:p>
          <a:p>
            <a:pPr>
              <a:lnSpc>
                <a:spcPct val="150000"/>
              </a:lnSpc>
            </a:pPr>
            <a:r>
              <a:rPr lang="en-GB" sz="1200" dirty="0"/>
              <a:t>•        stood a similar eighth tube in a test tube rack</a:t>
            </a:r>
          </a:p>
          <a:p>
            <a:pPr>
              <a:lnSpc>
                <a:spcPct val="150000"/>
              </a:lnSpc>
            </a:pPr>
            <a:r>
              <a:rPr lang="en-GB" sz="1200" dirty="0"/>
              <a:t>•        filled each of the eight tubes with hot water to the same level</a:t>
            </a:r>
          </a:p>
          <a:p>
            <a:pPr>
              <a:lnSpc>
                <a:spcPct val="150000"/>
              </a:lnSpc>
            </a:pPr>
            <a:r>
              <a:rPr lang="en-GB" sz="1200" dirty="0"/>
              <a:t>•        measured the temperature of the water in tubes A, B and C every 2 minutes for 20 minutes.</a:t>
            </a:r>
          </a:p>
          <a:p>
            <a:pPr>
              <a:lnSpc>
                <a:spcPct val="150000"/>
              </a:lnSpc>
            </a:pPr>
            <a:endParaRPr lang="en-GB" sz="1200" dirty="0"/>
          </a:p>
          <a:p>
            <a:pPr>
              <a:lnSpc>
                <a:spcPct val="150000"/>
              </a:lnSpc>
            </a:pPr>
            <a:r>
              <a:rPr lang="en-GB" sz="1200" dirty="0"/>
              <a:t>The table shows the student’s results.</a:t>
            </a:r>
          </a:p>
        </p:txBody>
      </p:sp>
      <p:pic>
        <p:nvPicPr>
          <p:cNvPr id="5" name="Picture 4">
            <a:extLst>
              <a:ext uri="{FF2B5EF4-FFF2-40B4-BE49-F238E27FC236}">
                <a16:creationId xmlns:a16="http://schemas.microsoft.com/office/drawing/2014/main" id="{538DAD8D-AED8-CC39-0EAE-55420E106D37}"/>
              </a:ext>
            </a:extLst>
          </p:cNvPr>
          <p:cNvPicPr>
            <a:picLocks noChangeAspect="1"/>
          </p:cNvPicPr>
          <p:nvPr/>
        </p:nvPicPr>
        <p:blipFill rotWithShape="1">
          <a:blip r:embed="rId2"/>
          <a:srcRect l="20325" r="24031"/>
          <a:stretch/>
        </p:blipFill>
        <p:spPr>
          <a:xfrm>
            <a:off x="1216859" y="3226487"/>
            <a:ext cx="4328028" cy="5686316"/>
          </a:xfrm>
          <a:prstGeom prst="rect">
            <a:avLst/>
          </a:prstGeom>
        </p:spPr>
      </p:pic>
      <p:sp>
        <p:nvSpPr>
          <p:cNvPr id="4" name="Slide Number Placeholder 3">
            <a:extLst>
              <a:ext uri="{FF2B5EF4-FFF2-40B4-BE49-F238E27FC236}">
                <a16:creationId xmlns:a16="http://schemas.microsoft.com/office/drawing/2014/main" id="{08EFBC50-9F2A-9062-D276-F73E0967F10B}"/>
              </a:ext>
            </a:extLst>
          </p:cNvPr>
          <p:cNvSpPr>
            <a:spLocks noGrp="1"/>
          </p:cNvSpPr>
          <p:nvPr>
            <p:ph type="sldNum" sz="quarter" idx="12"/>
          </p:nvPr>
        </p:nvSpPr>
        <p:spPr/>
        <p:txBody>
          <a:bodyPr/>
          <a:lstStyle/>
          <a:p>
            <a:fld id="{A49C798E-A141-4728-B2C1-C020555BD9EF}" type="slidenum">
              <a:rPr lang="en-GB" smtClean="0"/>
              <a:t>57</a:t>
            </a:fld>
            <a:endParaRPr lang="en-GB"/>
          </a:p>
        </p:txBody>
      </p:sp>
    </p:spTree>
    <p:extLst>
      <p:ext uri="{BB962C8B-B14F-4D97-AF65-F5344CB8AC3E}">
        <p14:creationId xmlns:p14="http://schemas.microsoft.com/office/powerpoint/2010/main" val="3746821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FCB3844-E3B1-08FE-0229-910856F83238}"/>
              </a:ext>
            </a:extLst>
          </p:cNvPr>
          <p:cNvSpPr/>
          <p:nvPr/>
        </p:nvSpPr>
        <p:spPr>
          <a:xfrm>
            <a:off x="252663" y="240632"/>
            <a:ext cx="6352674" cy="856648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28600" indent="-228600">
              <a:lnSpc>
                <a:spcPct val="150000"/>
              </a:lnSpc>
              <a:buFont typeface="+mj-lt"/>
              <a:buAutoNum type="arabicPeriod" startAt="9"/>
            </a:pPr>
            <a:endParaRPr lang="en-GB" sz="1200" dirty="0">
              <a:solidFill>
                <a:schemeClr val="tx1"/>
              </a:solidFill>
            </a:endParaRPr>
          </a:p>
          <a:p>
            <a:pPr>
              <a:lnSpc>
                <a:spcPct val="150000"/>
              </a:lnSpc>
            </a:pPr>
            <a:endParaRPr lang="en-GB" sz="1200" dirty="0">
              <a:solidFill>
                <a:schemeClr val="tx1"/>
              </a:solidFill>
            </a:endParaRPr>
          </a:p>
          <a:p>
            <a:pPr marL="228600" indent="-228600">
              <a:lnSpc>
                <a:spcPct val="150000"/>
              </a:lnSpc>
              <a:buFont typeface="+mj-lt"/>
              <a:buAutoNum type="arabicPeriod"/>
            </a:pPr>
            <a:endParaRPr lang="en-GB" sz="1200" dirty="0">
              <a:solidFill>
                <a:schemeClr val="tx1"/>
              </a:solidFill>
            </a:endParaRPr>
          </a:p>
          <a:p>
            <a:pPr marL="228600" indent="-228600">
              <a:lnSpc>
                <a:spcPct val="150000"/>
              </a:lnSpc>
              <a:buFont typeface="+mj-lt"/>
              <a:buAutoNum type="arabicPeriod"/>
            </a:pPr>
            <a:endParaRPr lang="en-GB" sz="1200" dirty="0">
              <a:solidFill>
                <a:schemeClr val="tx1"/>
              </a:solidFill>
            </a:endParaRPr>
          </a:p>
          <a:p>
            <a:pPr marL="228600" indent="-228600">
              <a:lnSpc>
                <a:spcPct val="150000"/>
              </a:lnSpc>
              <a:buFont typeface="+mj-lt"/>
              <a:buAutoNum type="arabicPeriod"/>
            </a:pPr>
            <a:endParaRPr lang="en-GB" sz="1200" dirty="0">
              <a:solidFill>
                <a:schemeClr val="tx1"/>
              </a:solidFill>
            </a:endParaRPr>
          </a:p>
        </p:txBody>
      </p:sp>
      <p:sp>
        <p:nvSpPr>
          <p:cNvPr id="3" name="TextBox 2">
            <a:extLst>
              <a:ext uri="{FF2B5EF4-FFF2-40B4-BE49-F238E27FC236}">
                <a16:creationId xmlns:a16="http://schemas.microsoft.com/office/drawing/2014/main" id="{89E51EED-751E-F2C0-A788-5C94FB63F75E}"/>
              </a:ext>
            </a:extLst>
          </p:cNvPr>
          <p:cNvSpPr txBox="1"/>
          <p:nvPr/>
        </p:nvSpPr>
        <p:spPr>
          <a:xfrm>
            <a:off x="252663" y="258834"/>
            <a:ext cx="6256421" cy="7819705"/>
          </a:xfrm>
          <a:prstGeom prst="rect">
            <a:avLst/>
          </a:prstGeom>
          <a:noFill/>
        </p:spPr>
        <p:txBody>
          <a:bodyPr wrap="square" rtlCol="0">
            <a:spAutoFit/>
          </a:bodyPr>
          <a:lstStyle/>
          <a:p>
            <a:pPr>
              <a:lnSpc>
                <a:spcPct val="150000"/>
              </a:lnSpc>
            </a:pPr>
            <a:r>
              <a:rPr lang="en-GB" sz="1200" dirty="0"/>
              <a:t>(</a:t>
            </a:r>
            <a:r>
              <a:rPr lang="en-GB" sz="1200" dirty="0" err="1"/>
              <a:t>i</a:t>
            </a:r>
            <a:r>
              <a:rPr lang="en-GB" sz="1200" dirty="0"/>
              <a:t>)      Give two variables that were controlled in the investigation.</a:t>
            </a:r>
          </a:p>
          <a:p>
            <a:pPr lvl="1">
              <a:lnSpc>
                <a:spcPct val="150000"/>
              </a:lnSpc>
            </a:pPr>
            <a:r>
              <a:rPr lang="en-GB" sz="1200" dirty="0"/>
              <a:t>1. ……………………………………………………………………………………………………………………………………….</a:t>
            </a:r>
          </a:p>
          <a:p>
            <a:pPr lvl="1">
              <a:lnSpc>
                <a:spcPct val="150000"/>
              </a:lnSpc>
            </a:pPr>
            <a:r>
              <a:rPr lang="en-GB" sz="1200" dirty="0"/>
              <a:t>2. ……………………………………………………………………………………………………………………………………….</a:t>
            </a:r>
          </a:p>
          <a:p>
            <a:pPr algn="r">
              <a:lnSpc>
                <a:spcPct val="150000"/>
              </a:lnSpc>
            </a:pPr>
            <a:r>
              <a:rPr lang="en-GB" sz="1200" dirty="0"/>
              <a:t>(2)</a:t>
            </a:r>
          </a:p>
          <a:p>
            <a:pPr>
              <a:lnSpc>
                <a:spcPct val="150000"/>
              </a:lnSpc>
            </a:pPr>
            <a:r>
              <a:rPr lang="en-GB" sz="1200" dirty="0"/>
              <a:t>(ii)     Describe the patterns the data shows.</a:t>
            </a:r>
          </a:p>
          <a:p>
            <a:pPr>
              <a:lnSpc>
                <a:spcPct val="150000"/>
              </a:lnSpc>
            </a:pPr>
            <a:r>
              <a:rPr lang="en-GB" sz="1200" dirty="0"/>
              <a:t>……………………………………………………………………………………………………………………………………………………</a:t>
            </a:r>
          </a:p>
          <a:p>
            <a:pPr>
              <a:lnSpc>
                <a:spcPct val="150000"/>
              </a:lnSpc>
            </a:pPr>
            <a:r>
              <a:rPr lang="en-GB" sz="1200" dirty="0"/>
              <a:t>……………………………………………………………………………………………………………………………………………………</a:t>
            </a:r>
          </a:p>
          <a:p>
            <a:pPr>
              <a:lnSpc>
                <a:spcPct val="150000"/>
              </a:lnSpc>
            </a:pPr>
            <a:r>
              <a:rPr lang="en-GB" sz="1200" dirty="0"/>
              <a:t>……………………………………………………………………………………………………………………………………………………</a:t>
            </a:r>
          </a:p>
          <a:p>
            <a:pPr>
              <a:lnSpc>
                <a:spcPct val="150000"/>
              </a:lnSpc>
            </a:pPr>
            <a:r>
              <a:rPr lang="en-GB" sz="1200" dirty="0"/>
              <a:t>……………………………………………………………………………………………………………………………………………………</a:t>
            </a:r>
          </a:p>
          <a:p>
            <a:pPr algn="r">
              <a:lnSpc>
                <a:spcPct val="150000"/>
              </a:lnSpc>
            </a:pPr>
            <a:r>
              <a:rPr lang="en-GB" sz="1200" dirty="0"/>
              <a:t>(2)</a:t>
            </a:r>
          </a:p>
          <a:p>
            <a:pPr>
              <a:lnSpc>
                <a:spcPct val="150000"/>
              </a:lnSpc>
            </a:pPr>
            <a:r>
              <a:rPr lang="en-GB" sz="1200" dirty="0"/>
              <a:t>(iii)    How far does the data from the model support the suggestion you made in part (b)?</a:t>
            </a:r>
          </a:p>
          <a:p>
            <a:pPr>
              <a:lnSpc>
                <a:spcPct val="150000"/>
              </a:lnSpc>
            </a:pPr>
            <a:r>
              <a:rPr lang="en-GB" sz="1200" dirty="0"/>
              <a:t>……………………………………………………………………………………………………………………………………………………</a:t>
            </a:r>
          </a:p>
          <a:p>
            <a:pPr>
              <a:lnSpc>
                <a:spcPct val="150000"/>
              </a:lnSpc>
            </a:pPr>
            <a:r>
              <a:rPr lang="en-GB" sz="1200" dirty="0"/>
              <a:t>……………………………………………………………………………………………………………………………………………………</a:t>
            </a:r>
          </a:p>
          <a:p>
            <a:pPr>
              <a:lnSpc>
                <a:spcPct val="150000"/>
              </a:lnSpc>
            </a:pPr>
            <a:r>
              <a:rPr lang="en-GB" sz="1200" dirty="0"/>
              <a:t>……………………………………………………………………………………………………………………………………………………</a:t>
            </a:r>
          </a:p>
          <a:p>
            <a:pPr>
              <a:lnSpc>
                <a:spcPct val="150000"/>
              </a:lnSpc>
            </a:pPr>
            <a:r>
              <a:rPr lang="en-GB" sz="1200" dirty="0"/>
              <a:t>……………………………………………………………………………………………………………………………………………………</a:t>
            </a:r>
          </a:p>
          <a:p>
            <a:pPr algn="r">
              <a:lnSpc>
                <a:spcPct val="150000"/>
              </a:lnSpc>
            </a:pPr>
            <a:r>
              <a:rPr lang="en-GB" sz="1200" dirty="0"/>
              <a:t>(2)</a:t>
            </a:r>
          </a:p>
          <a:p>
            <a:pPr>
              <a:lnSpc>
                <a:spcPct val="150000"/>
              </a:lnSpc>
            </a:pPr>
            <a:r>
              <a:rPr lang="en-GB" sz="1200" dirty="0"/>
              <a:t>(d)     Describe how blood vessels help control human body temperature.</a:t>
            </a:r>
          </a:p>
          <a:p>
            <a:pPr>
              <a:lnSpc>
                <a:spcPct val="150000"/>
              </a:lnSpc>
            </a:pPr>
            <a:r>
              <a:rPr lang="en-GB" sz="1200" dirty="0"/>
              <a:t>……………………………………………………………………………………………………………………………………………………</a:t>
            </a:r>
          </a:p>
          <a:p>
            <a:pPr>
              <a:lnSpc>
                <a:spcPct val="150000"/>
              </a:lnSpc>
            </a:pPr>
            <a:r>
              <a:rPr lang="en-GB" sz="1200" dirty="0"/>
              <a:t>……………………………………………………………………………………………………………………………………………………</a:t>
            </a:r>
          </a:p>
          <a:p>
            <a:pPr>
              <a:lnSpc>
                <a:spcPct val="150000"/>
              </a:lnSpc>
            </a:pPr>
            <a:r>
              <a:rPr lang="en-GB" sz="1200" dirty="0"/>
              <a:t>……………………………………………………………………………………………………………………………………………………</a:t>
            </a:r>
          </a:p>
          <a:p>
            <a:pPr>
              <a:lnSpc>
                <a:spcPct val="150000"/>
              </a:lnSpc>
            </a:pPr>
            <a:r>
              <a:rPr lang="en-GB" sz="1200" dirty="0"/>
              <a:t>……………………………………………………………………………………………………………………………………………………</a:t>
            </a:r>
          </a:p>
          <a:p>
            <a:pPr>
              <a:lnSpc>
                <a:spcPct val="150000"/>
              </a:lnSpc>
            </a:pPr>
            <a:r>
              <a:rPr lang="en-GB" sz="1200" dirty="0"/>
              <a:t>……………………………………………………………………………………………………………………………………………………</a:t>
            </a:r>
          </a:p>
          <a:p>
            <a:pPr>
              <a:lnSpc>
                <a:spcPct val="150000"/>
              </a:lnSpc>
            </a:pPr>
            <a:r>
              <a:rPr lang="en-GB" sz="1200" dirty="0"/>
              <a:t>……………………………………………………………………………………………………………………………………………………</a:t>
            </a:r>
          </a:p>
          <a:p>
            <a:pPr>
              <a:lnSpc>
                <a:spcPct val="150000"/>
              </a:lnSpc>
            </a:pPr>
            <a:r>
              <a:rPr lang="en-GB" sz="1200" dirty="0"/>
              <a:t>……………………………………………………………………………………………………………………………………………………</a:t>
            </a:r>
          </a:p>
          <a:p>
            <a:pPr>
              <a:lnSpc>
                <a:spcPct val="150000"/>
              </a:lnSpc>
            </a:pPr>
            <a:r>
              <a:rPr lang="en-GB" sz="1200" dirty="0"/>
              <a:t>……………………………………………………………………………………………………………………………………………………</a:t>
            </a:r>
          </a:p>
          <a:p>
            <a:pPr>
              <a:lnSpc>
                <a:spcPct val="150000"/>
              </a:lnSpc>
            </a:pPr>
            <a:r>
              <a:rPr lang="en-GB" sz="1200" dirty="0"/>
              <a:t>……………………………………………………………………………………………………………………………………………………</a:t>
            </a:r>
          </a:p>
          <a:p>
            <a:pPr algn="r">
              <a:lnSpc>
                <a:spcPct val="150000"/>
              </a:lnSpc>
            </a:pPr>
            <a:r>
              <a:rPr lang="en-GB" sz="1200" dirty="0"/>
              <a:t>(4)</a:t>
            </a:r>
          </a:p>
        </p:txBody>
      </p:sp>
      <p:sp>
        <p:nvSpPr>
          <p:cNvPr id="4" name="Slide Number Placeholder 3">
            <a:extLst>
              <a:ext uri="{FF2B5EF4-FFF2-40B4-BE49-F238E27FC236}">
                <a16:creationId xmlns:a16="http://schemas.microsoft.com/office/drawing/2014/main" id="{93E575FC-FE93-062D-A045-4EBDAD4DEE16}"/>
              </a:ext>
            </a:extLst>
          </p:cNvPr>
          <p:cNvSpPr>
            <a:spLocks noGrp="1"/>
          </p:cNvSpPr>
          <p:nvPr>
            <p:ph type="sldNum" sz="quarter" idx="12"/>
          </p:nvPr>
        </p:nvSpPr>
        <p:spPr/>
        <p:txBody>
          <a:bodyPr/>
          <a:lstStyle/>
          <a:p>
            <a:fld id="{A49C798E-A141-4728-B2C1-C020555BD9EF}" type="slidenum">
              <a:rPr lang="en-GB" smtClean="0"/>
              <a:t>58</a:t>
            </a:fld>
            <a:endParaRPr lang="en-GB"/>
          </a:p>
        </p:txBody>
      </p:sp>
    </p:spTree>
    <p:extLst>
      <p:ext uri="{BB962C8B-B14F-4D97-AF65-F5344CB8AC3E}">
        <p14:creationId xmlns:p14="http://schemas.microsoft.com/office/powerpoint/2010/main" val="35935046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FCB3844-E3B1-08FE-0229-910856F83238}"/>
              </a:ext>
            </a:extLst>
          </p:cNvPr>
          <p:cNvSpPr/>
          <p:nvPr/>
        </p:nvSpPr>
        <p:spPr>
          <a:xfrm>
            <a:off x="252663" y="240632"/>
            <a:ext cx="6256421" cy="856648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Exam questions – Tier 3</a:t>
            </a:r>
          </a:p>
        </p:txBody>
      </p:sp>
      <p:sp>
        <p:nvSpPr>
          <p:cNvPr id="3" name="TextBox 2">
            <a:extLst>
              <a:ext uri="{FF2B5EF4-FFF2-40B4-BE49-F238E27FC236}">
                <a16:creationId xmlns:a16="http://schemas.microsoft.com/office/drawing/2014/main" id="{9E5C1CE7-D9E5-BF53-4ADF-03159CEC74F8}"/>
              </a:ext>
            </a:extLst>
          </p:cNvPr>
          <p:cNvSpPr txBox="1"/>
          <p:nvPr/>
        </p:nvSpPr>
        <p:spPr>
          <a:xfrm>
            <a:off x="348916" y="564828"/>
            <a:ext cx="6160168" cy="5603714"/>
          </a:xfrm>
          <a:prstGeom prst="rect">
            <a:avLst/>
          </a:prstGeom>
          <a:noFill/>
        </p:spPr>
        <p:txBody>
          <a:bodyPr wrap="square" rtlCol="0">
            <a:spAutoFit/>
          </a:bodyPr>
          <a:lstStyle/>
          <a:p>
            <a:pPr>
              <a:lnSpc>
                <a:spcPct val="150000"/>
              </a:lnSpc>
            </a:pPr>
            <a:r>
              <a:rPr lang="en-GB" sz="1200" dirty="0"/>
              <a:t>Q3. Humans keep their internal conditions almost constant. Body temperature is kept within a narrow range.</a:t>
            </a:r>
          </a:p>
          <a:p>
            <a:pPr>
              <a:lnSpc>
                <a:spcPct val="150000"/>
              </a:lnSpc>
            </a:pPr>
            <a:r>
              <a:rPr lang="en-GB" sz="1200" dirty="0"/>
              <a:t>When the core body temperature is too low, this is detected by the thermoregulatory centre in the brain.</a:t>
            </a:r>
          </a:p>
          <a:p>
            <a:pPr>
              <a:lnSpc>
                <a:spcPct val="150000"/>
              </a:lnSpc>
            </a:pPr>
            <a:r>
              <a:rPr lang="en-GB" sz="1200" dirty="0"/>
              <a:t>Describe how the body responds when a decrease in core body temperature is detected.</a:t>
            </a:r>
          </a:p>
          <a:p>
            <a:pPr>
              <a:lnSpc>
                <a:spcPct val="150000"/>
              </a:lnSpc>
            </a:pPr>
            <a:r>
              <a:rPr lang="en-GB" sz="1200" dirty="0"/>
              <a:t>……………………………………………………………………………………………………………………………………………………</a:t>
            </a:r>
          </a:p>
          <a:p>
            <a:pPr>
              <a:lnSpc>
                <a:spcPct val="150000"/>
              </a:lnSpc>
            </a:pPr>
            <a:r>
              <a:rPr lang="en-GB" sz="1200" dirty="0"/>
              <a:t>……………………………………………………………………………………………………………………………………………………</a:t>
            </a:r>
          </a:p>
          <a:p>
            <a:pPr>
              <a:lnSpc>
                <a:spcPct val="150000"/>
              </a:lnSpc>
            </a:pPr>
            <a:r>
              <a:rPr lang="en-GB" sz="1200" dirty="0"/>
              <a:t>……………………………………………………………………………………………………………………………………………………</a:t>
            </a:r>
          </a:p>
          <a:p>
            <a:pPr>
              <a:lnSpc>
                <a:spcPct val="150000"/>
              </a:lnSpc>
            </a:pPr>
            <a:r>
              <a:rPr lang="en-GB" sz="1200" dirty="0"/>
              <a:t>……………………………………………………………………………………………………………………………………………………</a:t>
            </a:r>
          </a:p>
          <a:p>
            <a:pPr>
              <a:lnSpc>
                <a:spcPct val="150000"/>
              </a:lnSpc>
            </a:pPr>
            <a:r>
              <a:rPr lang="en-GB" sz="1200" dirty="0"/>
              <a:t>……………………………………………………………………………………………………………………………………………………</a:t>
            </a:r>
          </a:p>
          <a:p>
            <a:pPr>
              <a:lnSpc>
                <a:spcPct val="150000"/>
              </a:lnSpc>
            </a:pPr>
            <a:r>
              <a:rPr lang="en-GB" sz="1200" dirty="0"/>
              <a:t>……………………………………………………………………………………………………………………………………………………</a:t>
            </a:r>
          </a:p>
          <a:p>
            <a:pPr>
              <a:lnSpc>
                <a:spcPct val="150000"/>
              </a:lnSpc>
            </a:pPr>
            <a:r>
              <a:rPr lang="en-GB" sz="1200" dirty="0"/>
              <a:t>……………………………………………………………………………………………………………………………………………………</a:t>
            </a:r>
          </a:p>
          <a:p>
            <a:pPr>
              <a:lnSpc>
                <a:spcPct val="150000"/>
              </a:lnSpc>
            </a:pPr>
            <a:r>
              <a:rPr lang="en-GB" sz="1200" dirty="0"/>
              <a:t>……………………………………………………………………………………………………………………………………………………</a:t>
            </a:r>
          </a:p>
          <a:p>
            <a:pPr>
              <a:lnSpc>
                <a:spcPct val="150000"/>
              </a:lnSpc>
            </a:pPr>
            <a:r>
              <a:rPr lang="en-GB" sz="1200" dirty="0"/>
              <a:t>……………………………………………………………………………………………………………………………………………………</a:t>
            </a:r>
          </a:p>
          <a:p>
            <a:pPr>
              <a:lnSpc>
                <a:spcPct val="150000"/>
              </a:lnSpc>
            </a:pPr>
            <a:r>
              <a:rPr lang="en-GB" sz="1200" dirty="0"/>
              <a:t>……………………………………………………………………………………………………………………………………………………</a:t>
            </a:r>
          </a:p>
          <a:p>
            <a:pPr>
              <a:lnSpc>
                <a:spcPct val="150000"/>
              </a:lnSpc>
            </a:pPr>
            <a:r>
              <a:rPr lang="en-GB" sz="1200" dirty="0"/>
              <a:t>……………………………………………………………………………………………………………………………………………………</a:t>
            </a:r>
          </a:p>
          <a:p>
            <a:pPr>
              <a:lnSpc>
                <a:spcPct val="150000"/>
              </a:lnSpc>
            </a:pPr>
            <a:r>
              <a:rPr lang="en-GB" sz="1200" dirty="0"/>
              <a:t>……………………………………………………………………………………………………………………………………………………</a:t>
            </a:r>
          </a:p>
          <a:p>
            <a:pPr>
              <a:lnSpc>
                <a:spcPct val="150000"/>
              </a:lnSpc>
            </a:pPr>
            <a:r>
              <a:rPr lang="en-GB" sz="1200" dirty="0"/>
              <a:t>……………………………………………………………………………………………………………………………………………………</a:t>
            </a:r>
          </a:p>
          <a:p>
            <a:pPr>
              <a:lnSpc>
                <a:spcPct val="150000"/>
              </a:lnSpc>
            </a:pPr>
            <a:endParaRPr lang="en-GB" sz="1200" dirty="0"/>
          </a:p>
          <a:p>
            <a:pPr algn="r">
              <a:lnSpc>
                <a:spcPct val="150000"/>
              </a:lnSpc>
            </a:pPr>
            <a:r>
              <a:rPr lang="en-GB" sz="1200" dirty="0"/>
              <a:t>(Total 6 marks)</a:t>
            </a:r>
          </a:p>
        </p:txBody>
      </p:sp>
      <p:sp>
        <p:nvSpPr>
          <p:cNvPr id="4" name="Slide Number Placeholder 3">
            <a:extLst>
              <a:ext uri="{FF2B5EF4-FFF2-40B4-BE49-F238E27FC236}">
                <a16:creationId xmlns:a16="http://schemas.microsoft.com/office/drawing/2014/main" id="{BCA63677-E1BB-529E-1D0F-A269FD9EA747}"/>
              </a:ext>
            </a:extLst>
          </p:cNvPr>
          <p:cNvSpPr>
            <a:spLocks noGrp="1"/>
          </p:cNvSpPr>
          <p:nvPr>
            <p:ph type="sldNum" sz="quarter" idx="12"/>
          </p:nvPr>
        </p:nvSpPr>
        <p:spPr/>
        <p:txBody>
          <a:bodyPr/>
          <a:lstStyle/>
          <a:p>
            <a:fld id="{A49C798E-A141-4728-B2C1-C020555BD9EF}" type="slidenum">
              <a:rPr lang="en-GB" smtClean="0"/>
              <a:t>59</a:t>
            </a:fld>
            <a:endParaRPr lang="en-GB"/>
          </a:p>
        </p:txBody>
      </p:sp>
    </p:spTree>
    <p:extLst>
      <p:ext uri="{BB962C8B-B14F-4D97-AF65-F5344CB8AC3E}">
        <p14:creationId xmlns:p14="http://schemas.microsoft.com/office/powerpoint/2010/main" val="1131803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b="0" dirty="0">
                          <a:solidFill>
                            <a:schemeClr val="tx1"/>
                          </a:solidFill>
                          <a:latin typeface="+mn-lt"/>
                        </a:rPr>
                        <a:t>1</a:t>
                      </a:r>
                    </a:p>
                    <a:p>
                      <a:pPr>
                        <a:lnSpc>
                          <a:spcPct val="150000"/>
                        </a:lnSpc>
                      </a:pPr>
                      <a:r>
                        <a:rPr lang="en-GB" sz="1200" b="0" dirty="0">
                          <a:solidFill>
                            <a:schemeClr val="tx1"/>
                          </a:solidFill>
                          <a:latin typeface="+mn-lt"/>
                        </a:rPr>
                        <a:t>2</a:t>
                      </a:r>
                    </a:p>
                    <a:p>
                      <a:pPr>
                        <a:lnSpc>
                          <a:spcPct val="150000"/>
                        </a:lnSpc>
                      </a:pPr>
                      <a:r>
                        <a:rPr lang="en-GB" sz="1200" b="0" dirty="0">
                          <a:solidFill>
                            <a:schemeClr val="tx1"/>
                          </a:solidFill>
                          <a:latin typeface="+mn-lt"/>
                        </a:rPr>
                        <a:t>3</a:t>
                      </a:r>
                    </a:p>
                    <a:p>
                      <a:pPr>
                        <a:lnSpc>
                          <a:spcPct val="150000"/>
                        </a:lnSpc>
                      </a:pPr>
                      <a:r>
                        <a:rPr lang="en-GB" sz="1200" b="0" dirty="0">
                          <a:solidFill>
                            <a:schemeClr val="tx1"/>
                          </a:solidFill>
                          <a:latin typeface="+mn-lt"/>
                        </a:rPr>
                        <a:t>4</a:t>
                      </a:r>
                    </a:p>
                    <a:p>
                      <a:pPr>
                        <a:lnSpc>
                          <a:spcPct val="150000"/>
                        </a:lnSpc>
                      </a:pPr>
                      <a:r>
                        <a:rPr lang="en-GB" sz="1200" b="0" dirty="0">
                          <a:solidFill>
                            <a:schemeClr val="tx1"/>
                          </a:solidFill>
                          <a:latin typeface="+mn-lt"/>
                        </a:rPr>
                        <a:t>5</a:t>
                      </a:r>
                    </a:p>
                    <a:p>
                      <a:pPr>
                        <a:lnSpc>
                          <a:spcPct val="150000"/>
                        </a:lnSpc>
                      </a:pPr>
                      <a:r>
                        <a:rPr lang="en-GB" sz="1200" b="0" dirty="0">
                          <a:solidFill>
                            <a:schemeClr val="tx1"/>
                          </a:solidFill>
                          <a:latin typeface="+mn-lt"/>
                        </a:rPr>
                        <a:t>6</a:t>
                      </a:r>
                    </a:p>
                    <a:p>
                      <a:pPr>
                        <a:lnSpc>
                          <a:spcPct val="150000"/>
                        </a:lnSpc>
                      </a:pPr>
                      <a:r>
                        <a:rPr lang="en-GB" sz="1200" b="0" dirty="0">
                          <a:solidFill>
                            <a:schemeClr val="tx1"/>
                          </a:solidFill>
                          <a:latin typeface="+mn-lt"/>
                        </a:rPr>
                        <a:t>7</a:t>
                      </a:r>
                    </a:p>
                    <a:p>
                      <a:pPr>
                        <a:lnSpc>
                          <a:spcPct val="150000"/>
                        </a:lnSpc>
                      </a:pPr>
                      <a:r>
                        <a:rPr lang="en-GB" sz="1200" b="0" dirty="0">
                          <a:solidFill>
                            <a:schemeClr val="tx1"/>
                          </a:solidFill>
                          <a:latin typeface="+mn-lt"/>
                        </a:rPr>
                        <a:t>8</a:t>
                      </a:r>
                    </a:p>
                    <a:p>
                      <a:pPr>
                        <a:lnSpc>
                          <a:spcPct val="150000"/>
                        </a:lnSpc>
                      </a:pPr>
                      <a:r>
                        <a:rPr lang="en-GB" sz="1200" b="0" dirty="0">
                          <a:solidFill>
                            <a:schemeClr val="tx1"/>
                          </a:solidFill>
                          <a:latin typeface="+mn-lt"/>
                        </a:rPr>
                        <a:t>9</a:t>
                      </a:r>
                    </a:p>
                    <a:p>
                      <a:pPr>
                        <a:lnSpc>
                          <a:spcPct val="150000"/>
                        </a:lnSpc>
                      </a:pPr>
                      <a:r>
                        <a:rPr lang="en-GB" sz="1200" b="0" dirty="0">
                          <a:solidFill>
                            <a:schemeClr val="tx1"/>
                          </a:solidFill>
                          <a:latin typeface="+mn-lt"/>
                        </a:rPr>
                        <a:t>10</a:t>
                      </a:r>
                    </a:p>
                    <a:p>
                      <a:pPr>
                        <a:lnSpc>
                          <a:spcPct val="150000"/>
                        </a:lnSpc>
                      </a:pPr>
                      <a:r>
                        <a:rPr lang="en-GB" sz="1200" b="0" dirty="0">
                          <a:solidFill>
                            <a:schemeClr val="tx1"/>
                          </a:solidFill>
                          <a:latin typeface="+mn-lt"/>
                        </a:rPr>
                        <a:t>11</a:t>
                      </a:r>
                    </a:p>
                    <a:p>
                      <a:pPr>
                        <a:lnSpc>
                          <a:spcPct val="150000"/>
                        </a:lnSpc>
                      </a:pPr>
                      <a:r>
                        <a:rPr lang="en-GB" sz="1200" b="0" dirty="0">
                          <a:solidFill>
                            <a:schemeClr val="tx1"/>
                          </a:solidFill>
                          <a:latin typeface="+mn-lt"/>
                        </a:rPr>
                        <a:t>12</a:t>
                      </a:r>
                    </a:p>
                    <a:p>
                      <a:pPr>
                        <a:lnSpc>
                          <a:spcPct val="150000"/>
                        </a:lnSpc>
                      </a:pPr>
                      <a:r>
                        <a:rPr lang="en-GB" sz="1200" b="0" dirty="0">
                          <a:solidFill>
                            <a:schemeClr val="tx1"/>
                          </a:solidFill>
                          <a:latin typeface="+mn-lt"/>
                        </a:rPr>
                        <a:t>13</a:t>
                      </a:r>
                    </a:p>
                    <a:p>
                      <a:pPr>
                        <a:lnSpc>
                          <a:spcPct val="150000"/>
                        </a:lnSpc>
                      </a:pPr>
                      <a:r>
                        <a:rPr lang="en-GB" sz="1200" b="0" dirty="0">
                          <a:solidFill>
                            <a:schemeClr val="tx1"/>
                          </a:solidFill>
                          <a:latin typeface="+mn-lt"/>
                        </a:rPr>
                        <a:t>14</a:t>
                      </a:r>
                    </a:p>
                    <a:p>
                      <a:pPr>
                        <a:lnSpc>
                          <a:spcPct val="150000"/>
                        </a:lnSpc>
                      </a:pPr>
                      <a:r>
                        <a:rPr lang="en-GB" sz="1200" b="0" dirty="0">
                          <a:solidFill>
                            <a:schemeClr val="tx1"/>
                          </a:solidFill>
                          <a:latin typeface="+mn-lt"/>
                        </a:rPr>
                        <a:t>15</a:t>
                      </a:r>
                    </a:p>
                    <a:p>
                      <a:pPr>
                        <a:lnSpc>
                          <a:spcPct val="150000"/>
                        </a:lnSpc>
                      </a:pPr>
                      <a:r>
                        <a:rPr lang="en-GB" sz="1200" b="0" dirty="0">
                          <a:solidFill>
                            <a:schemeClr val="tx1"/>
                          </a:solidFill>
                          <a:latin typeface="+mn-lt"/>
                        </a:rPr>
                        <a:t>16</a:t>
                      </a:r>
                    </a:p>
                    <a:p>
                      <a:pPr>
                        <a:lnSpc>
                          <a:spcPct val="150000"/>
                        </a:lnSpc>
                      </a:pPr>
                      <a:r>
                        <a:rPr lang="en-GB" sz="1200" b="0" dirty="0">
                          <a:solidFill>
                            <a:schemeClr val="tx1"/>
                          </a:solidFill>
                          <a:latin typeface="+mn-lt"/>
                        </a:rPr>
                        <a:t>17</a:t>
                      </a:r>
                    </a:p>
                    <a:p>
                      <a:pPr>
                        <a:lnSpc>
                          <a:spcPct val="150000"/>
                        </a:lnSpc>
                      </a:pPr>
                      <a:r>
                        <a:rPr lang="en-GB" sz="1200" b="0" dirty="0">
                          <a:solidFill>
                            <a:schemeClr val="tx1"/>
                          </a:solidFill>
                          <a:latin typeface="+mn-lt"/>
                        </a:rPr>
                        <a:t>18</a:t>
                      </a:r>
                    </a:p>
                    <a:p>
                      <a:pPr>
                        <a:lnSpc>
                          <a:spcPct val="150000"/>
                        </a:lnSpc>
                      </a:pPr>
                      <a:r>
                        <a:rPr lang="en-GB" sz="1200" b="0" dirty="0">
                          <a:solidFill>
                            <a:schemeClr val="tx1"/>
                          </a:solidFill>
                          <a:latin typeface="+mn-lt"/>
                        </a:rPr>
                        <a:t>19</a:t>
                      </a:r>
                    </a:p>
                    <a:p>
                      <a:pPr>
                        <a:lnSpc>
                          <a:spcPct val="150000"/>
                        </a:lnSpc>
                      </a:pPr>
                      <a:r>
                        <a:rPr lang="en-GB" sz="1200" b="0" dirty="0">
                          <a:solidFill>
                            <a:schemeClr val="tx1"/>
                          </a:solidFill>
                          <a:latin typeface="+mn-lt"/>
                        </a:rPr>
                        <a:t>20</a:t>
                      </a:r>
                    </a:p>
                    <a:p>
                      <a:pPr>
                        <a:lnSpc>
                          <a:spcPct val="150000"/>
                        </a:lnSpc>
                      </a:pPr>
                      <a:r>
                        <a:rPr lang="en-GB" sz="1200" b="0" dirty="0">
                          <a:solidFill>
                            <a:schemeClr val="tx1"/>
                          </a:solidFill>
                          <a:latin typeface="+mn-lt"/>
                        </a:rPr>
                        <a:t>21</a:t>
                      </a:r>
                    </a:p>
                    <a:p>
                      <a:pPr>
                        <a:lnSpc>
                          <a:spcPct val="150000"/>
                        </a:lnSpc>
                      </a:pPr>
                      <a:r>
                        <a:rPr lang="en-GB" sz="1200" b="0" dirty="0">
                          <a:solidFill>
                            <a:schemeClr val="tx1"/>
                          </a:solidFill>
                          <a:latin typeface="+mn-lt"/>
                        </a:rPr>
                        <a:t>22</a:t>
                      </a:r>
                    </a:p>
                    <a:p>
                      <a:pPr>
                        <a:lnSpc>
                          <a:spcPct val="150000"/>
                        </a:lnSpc>
                      </a:pPr>
                      <a:r>
                        <a:rPr lang="en-GB" sz="1200" b="0" dirty="0">
                          <a:solidFill>
                            <a:schemeClr val="tx1"/>
                          </a:solidFill>
                          <a:latin typeface="+mn-lt"/>
                        </a:rPr>
                        <a:t>23</a:t>
                      </a:r>
                    </a:p>
                    <a:p>
                      <a:pPr>
                        <a:lnSpc>
                          <a:spcPct val="150000"/>
                        </a:lnSpc>
                      </a:pPr>
                      <a:r>
                        <a:rPr lang="en-GB" sz="1200" b="0" dirty="0">
                          <a:solidFill>
                            <a:schemeClr val="tx1"/>
                          </a:solidFill>
                          <a:latin typeface="+mn-lt"/>
                        </a:rPr>
                        <a:t>24</a:t>
                      </a:r>
                    </a:p>
                    <a:p>
                      <a:pPr>
                        <a:lnSpc>
                          <a:spcPct val="150000"/>
                        </a:lnSpc>
                      </a:pPr>
                      <a:r>
                        <a:rPr lang="en-GB" sz="1200" b="0" dirty="0">
                          <a:solidFill>
                            <a:schemeClr val="tx1"/>
                          </a:solidFill>
                          <a:latin typeface="+mn-lt"/>
                        </a:rPr>
                        <a:t>25</a:t>
                      </a:r>
                    </a:p>
                    <a:p>
                      <a:pPr>
                        <a:lnSpc>
                          <a:spcPct val="150000"/>
                        </a:lnSpc>
                      </a:pPr>
                      <a:r>
                        <a:rPr lang="en-GB" sz="1200" b="0" dirty="0">
                          <a:solidFill>
                            <a:schemeClr val="tx1"/>
                          </a:solidFill>
                          <a:latin typeface="+mn-lt"/>
                        </a:rPr>
                        <a:t>26</a:t>
                      </a:r>
                    </a:p>
                    <a:p>
                      <a:pPr>
                        <a:lnSpc>
                          <a:spcPct val="150000"/>
                        </a:lnSpc>
                      </a:pPr>
                      <a:r>
                        <a:rPr lang="en-GB" sz="1200" b="0" dirty="0">
                          <a:solidFill>
                            <a:schemeClr val="tx1"/>
                          </a:solidFill>
                          <a:latin typeface="+mn-lt"/>
                        </a:rPr>
                        <a:t>27</a:t>
                      </a:r>
                    </a:p>
                    <a:p>
                      <a:pPr>
                        <a:lnSpc>
                          <a:spcPct val="150000"/>
                        </a:lnSpc>
                      </a:pPr>
                      <a:r>
                        <a:rPr lang="en-GB" sz="1200" b="0" dirty="0">
                          <a:solidFill>
                            <a:schemeClr val="tx1"/>
                          </a:solidFill>
                          <a:latin typeface="+mn-lt"/>
                        </a:rPr>
                        <a:t>28</a:t>
                      </a:r>
                    </a:p>
                    <a:p>
                      <a:pPr>
                        <a:lnSpc>
                          <a:spcPct val="150000"/>
                        </a:lnSpc>
                      </a:pPr>
                      <a:r>
                        <a:rPr lang="en-GB" sz="1200" b="0" dirty="0">
                          <a:solidFill>
                            <a:schemeClr val="tx1"/>
                          </a:solidFill>
                          <a:latin typeface="+mn-lt"/>
                        </a:rPr>
                        <a:t>29</a:t>
                      </a:r>
                    </a:p>
                    <a:p>
                      <a:pPr>
                        <a:lnSpc>
                          <a:spcPct val="150000"/>
                        </a:lnSpc>
                      </a:pPr>
                      <a:r>
                        <a:rPr lang="en-GB" sz="1200" b="0" dirty="0">
                          <a:solidFill>
                            <a:schemeClr val="tx1"/>
                          </a:solidFill>
                          <a:latin typeface="+mn-lt"/>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There are four main areas in the brain:</a:t>
                      </a:r>
                    </a:p>
                    <a:p>
                      <a:pPr marL="0" marR="0" lvl="0" indent="0" algn="l" defTabSz="685800" rtl="0" eaLnBrk="1" fontAlgn="auto" latinLnBrk="0" hangingPunct="1">
                        <a:lnSpc>
                          <a:spcPct val="150000"/>
                        </a:lnSpc>
                        <a:spcBef>
                          <a:spcPts val="0"/>
                        </a:spcBef>
                        <a:spcAft>
                          <a:spcPts val="0"/>
                        </a:spcAft>
                        <a:buClrTx/>
                        <a:buSzTx/>
                        <a:buFontTx/>
                        <a:buNone/>
                        <a:tabLst/>
                        <a:defRPr/>
                      </a:pPr>
                      <a:endParaRPr lang="en-GB" sz="1200" b="0" kern="1200" dirty="0">
                        <a:solidFill>
                          <a:schemeClr val="tx1"/>
                        </a:solidFill>
                        <a:effectLst/>
                        <a:latin typeface="+mn-lt"/>
                        <a:ea typeface="+mn-ea"/>
                        <a:cs typeface="+mn-cs"/>
                      </a:endParaRPr>
                    </a:p>
                    <a:p>
                      <a:pPr marL="0" marR="0" lvl="0" indent="0" algn="l" defTabSz="685800" rtl="0" eaLnBrk="1" fontAlgn="auto" latinLnBrk="0" hangingPunct="1">
                        <a:lnSpc>
                          <a:spcPct val="150000"/>
                        </a:lnSpc>
                        <a:spcBef>
                          <a:spcPts val="0"/>
                        </a:spcBef>
                        <a:spcAft>
                          <a:spcPts val="0"/>
                        </a:spcAft>
                        <a:buClrTx/>
                        <a:buSzTx/>
                        <a:buFontTx/>
                        <a:buNone/>
                        <a:tabLst/>
                        <a:defRPr/>
                      </a:pPr>
                      <a:endParaRPr lang="en-GB" sz="1200" b="0" kern="1200" dirty="0">
                        <a:solidFill>
                          <a:schemeClr val="tx1"/>
                        </a:solidFill>
                        <a:effectLst/>
                        <a:latin typeface="+mn-lt"/>
                        <a:ea typeface="+mn-ea"/>
                        <a:cs typeface="+mn-cs"/>
                      </a:endParaRPr>
                    </a:p>
                    <a:p>
                      <a:pPr>
                        <a:lnSpc>
                          <a:spcPct val="150000"/>
                        </a:lnSpc>
                      </a:pPr>
                      <a:endParaRPr lang="en-GB" sz="1200" b="0" dirty="0">
                        <a:solidFill>
                          <a:schemeClr val="tx1"/>
                        </a:solidFill>
                        <a:latin typeface="+mn-lt"/>
                      </a:endParaRPr>
                    </a:p>
                    <a:p>
                      <a:pPr>
                        <a:lnSpc>
                          <a:spcPct val="150000"/>
                        </a:lnSpc>
                      </a:pPr>
                      <a:endParaRPr lang="en-GB" sz="1200" b="0" dirty="0">
                        <a:solidFill>
                          <a:schemeClr val="tx1"/>
                        </a:solidFill>
                        <a:latin typeface="+mn-lt"/>
                      </a:endParaRPr>
                    </a:p>
                    <a:p>
                      <a:pPr>
                        <a:lnSpc>
                          <a:spcPct val="150000"/>
                        </a:lnSpc>
                      </a:pPr>
                      <a:endParaRPr lang="en-GB" sz="1200" b="0" dirty="0">
                        <a:solidFill>
                          <a:schemeClr val="tx1"/>
                        </a:solidFill>
                        <a:latin typeface="+mn-lt"/>
                      </a:endParaRPr>
                    </a:p>
                    <a:p>
                      <a:pPr>
                        <a:lnSpc>
                          <a:spcPct val="150000"/>
                        </a:lnSpc>
                      </a:pPr>
                      <a:endParaRPr lang="en-GB" sz="1200" b="0" dirty="0">
                        <a:solidFill>
                          <a:schemeClr val="tx1"/>
                        </a:solidFill>
                        <a:latin typeface="+mn-lt"/>
                      </a:endParaRPr>
                    </a:p>
                    <a:p>
                      <a:pPr>
                        <a:lnSpc>
                          <a:spcPct val="150000"/>
                        </a:lnSpc>
                      </a:pPr>
                      <a:endParaRPr lang="en-GB" sz="1200" b="0" dirty="0">
                        <a:solidFill>
                          <a:schemeClr val="tx1"/>
                        </a:solidFill>
                        <a:latin typeface="+mn-lt"/>
                      </a:endParaRPr>
                    </a:p>
                    <a:p>
                      <a:pPr>
                        <a:lnSpc>
                          <a:spcPct val="150000"/>
                        </a:lnSpc>
                      </a:pPr>
                      <a:endParaRPr lang="en-GB" sz="1200" b="0" dirty="0">
                        <a:solidFill>
                          <a:schemeClr val="tx1"/>
                        </a:solidFill>
                        <a:latin typeface="+mn-lt"/>
                      </a:endParaRPr>
                    </a:p>
                    <a:p>
                      <a:pPr>
                        <a:lnSpc>
                          <a:spcPct val="150000"/>
                        </a:lnSpc>
                      </a:pPr>
                      <a:endParaRPr lang="en-GB" sz="1200" b="0" dirty="0">
                        <a:solidFill>
                          <a:schemeClr val="tx1"/>
                        </a:solidFill>
                        <a:latin typeface="+mn-lt"/>
                      </a:endParaRPr>
                    </a:p>
                    <a:p>
                      <a:pPr>
                        <a:lnSpc>
                          <a:spcPct val="150000"/>
                        </a:lnSpc>
                      </a:pPr>
                      <a:endParaRPr lang="en-GB" sz="1200" b="0" dirty="0">
                        <a:solidFill>
                          <a:schemeClr val="tx1"/>
                        </a:solidFill>
                        <a:latin typeface="+mn-lt"/>
                      </a:endParaRPr>
                    </a:p>
                    <a:p>
                      <a:pPr>
                        <a:lnSpc>
                          <a:spcPct val="150000"/>
                        </a:lnSpc>
                      </a:pPr>
                      <a:endParaRPr lang="en-GB" sz="1200" b="0" dirty="0">
                        <a:solidFill>
                          <a:schemeClr val="tx1"/>
                        </a:solidFill>
                        <a:latin typeface="+mn-lt"/>
                      </a:endParaRPr>
                    </a:p>
                    <a:p>
                      <a:pPr>
                        <a:lnSpc>
                          <a:spcPct val="150000"/>
                        </a:lnSpc>
                      </a:pPr>
                      <a:endParaRPr lang="en-GB" sz="1200" b="0" dirty="0">
                        <a:solidFill>
                          <a:schemeClr val="tx1"/>
                        </a:solidFill>
                        <a:latin typeface="+mn-lt"/>
                      </a:endParaRPr>
                    </a:p>
                    <a:p>
                      <a:pPr>
                        <a:lnSpc>
                          <a:spcPct val="150000"/>
                        </a:lnSpc>
                      </a:pPr>
                      <a:endParaRPr lang="en-GB" sz="1200" b="0" dirty="0">
                        <a:solidFill>
                          <a:schemeClr val="tx1"/>
                        </a:solidFill>
                        <a:latin typeface="+mn-lt"/>
                      </a:endParaRPr>
                    </a:p>
                    <a:p>
                      <a:pPr>
                        <a:lnSpc>
                          <a:spcPct val="150000"/>
                        </a:lnSpc>
                      </a:pPr>
                      <a:endParaRPr lang="en-GB" sz="1200" b="0" dirty="0">
                        <a:solidFill>
                          <a:schemeClr val="tx1"/>
                        </a:solidFill>
                        <a:latin typeface="+mn-lt"/>
                      </a:endParaRPr>
                    </a:p>
                    <a:p>
                      <a:pPr>
                        <a:lnSpc>
                          <a:spcPct val="150000"/>
                        </a:lnSpc>
                      </a:pPr>
                      <a:r>
                        <a:rPr lang="en-GB" sz="1200" b="0" kern="1200" dirty="0">
                          <a:solidFill>
                            <a:schemeClr val="tx1"/>
                          </a:solidFill>
                          <a:effectLst/>
                          <a:latin typeface="+mn-lt"/>
                          <a:ea typeface="+mn-ea"/>
                          <a:cs typeface="+mn-cs"/>
                        </a:rPr>
                        <a:t> </a:t>
                      </a:r>
                    </a:p>
                    <a:p>
                      <a:pPr>
                        <a:lnSpc>
                          <a:spcPct val="150000"/>
                        </a:lnSpc>
                      </a:pPr>
                      <a:endParaRPr lang="en-GB" sz="12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graphicFrame>
        <p:nvGraphicFramePr>
          <p:cNvPr id="3" name="Table 2">
            <a:extLst>
              <a:ext uri="{FF2B5EF4-FFF2-40B4-BE49-F238E27FC236}">
                <a16:creationId xmlns:a16="http://schemas.microsoft.com/office/drawing/2014/main" id="{6A4AF470-40D4-36E0-B2B3-488C807AC207}"/>
              </a:ext>
            </a:extLst>
          </p:cNvPr>
          <p:cNvGraphicFramePr>
            <a:graphicFrameLocks noGrp="1"/>
          </p:cNvGraphicFramePr>
          <p:nvPr/>
        </p:nvGraphicFramePr>
        <p:xfrm>
          <a:off x="907884" y="819470"/>
          <a:ext cx="5449374" cy="4294820"/>
        </p:xfrm>
        <a:graphic>
          <a:graphicData uri="http://schemas.openxmlformats.org/drawingml/2006/table">
            <a:tbl>
              <a:tblPr firstRow="1" firstCol="1" bandRow="1">
                <a:tableStyleId>{5940675A-B579-460E-94D1-54222C63F5DA}</a:tableStyleId>
              </a:tblPr>
              <a:tblGrid>
                <a:gridCol w="2724687">
                  <a:extLst>
                    <a:ext uri="{9D8B030D-6E8A-4147-A177-3AD203B41FA5}">
                      <a16:colId xmlns:a16="http://schemas.microsoft.com/office/drawing/2014/main" val="1690337946"/>
                    </a:ext>
                  </a:extLst>
                </a:gridCol>
                <a:gridCol w="2724687">
                  <a:extLst>
                    <a:ext uri="{9D8B030D-6E8A-4147-A177-3AD203B41FA5}">
                      <a16:colId xmlns:a16="http://schemas.microsoft.com/office/drawing/2014/main" val="3559258912"/>
                    </a:ext>
                  </a:extLst>
                </a:gridCol>
              </a:tblGrid>
              <a:tr h="1629932">
                <a:tc>
                  <a:txBody>
                    <a:bodyPr/>
                    <a:lstStyle/>
                    <a:p>
                      <a:pPr>
                        <a:lnSpc>
                          <a:spcPct val="150000"/>
                        </a:lnSpc>
                        <a:spcAft>
                          <a:spcPts val="1200"/>
                        </a:spcAft>
                      </a:pPr>
                      <a:r>
                        <a:rPr lang="en-GB" sz="1200" kern="0" dirty="0">
                          <a:effectLst/>
                        </a:rPr>
                        <a:t>Cerebral hemispheres or cerebral cortex</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663" marR="36663" marT="36663" marB="36663" anchor="ctr"/>
                </a:tc>
                <a:tc>
                  <a:txBody>
                    <a:bodyPr/>
                    <a:lstStyle/>
                    <a:p>
                      <a:pPr>
                        <a:lnSpc>
                          <a:spcPct val="150000"/>
                        </a:lnSpc>
                        <a:spcAft>
                          <a:spcPts val="1200"/>
                        </a:spcAft>
                      </a:pPr>
                      <a:r>
                        <a:rPr lang="en-GB" sz="1200" kern="0" dirty="0">
                          <a:effectLst/>
                        </a:rPr>
                        <a:t>The cerebrum's outer layer, it is split into two hemispheres and is highly folded. These two hemispheres make up the cerebral cortex. This controls most of our senses, intelligence, personality, conscious thought and high-level functions, such as language and verbal memory.</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663" marR="36663" marT="36663" marB="36663" anchor="ctr"/>
                </a:tc>
                <a:extLst>
                  <a:ext uri="{0D108BD9-81ED-4DB2-BD59-A6C34878D82A}">
                    <a16:rowId xmlns:a16="http://schemas.microsoft.com/office/drawing/2014/main" val="1761677266"/>
                  </a:ext>
                </a:extLst>
              </a:tr>
              <a:tr h="574026">
                <a:tc>
                  <a:txBody>
                    <a:bodyPr/>
                    <a:lstStyle/>
                    <a:p>
                      <a:pPr>
                        <a:lnSpc>
                          <a:spcPct val="150000"/>
                        </a:lnSpc>
                        <a:spcAft>
                          <a:spcPts val="1200"/>
                        </a:spcAft>
                      </a:pPr>
                      <a:r>
                        <a:rPr lang="en-GB" sz="1200" kern="0">
                          <a:effectLst/>
                        </a:rPr>
                        <a:t>Cerebellum</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36663" marR="36663" marT="36663" marB="36663" anchor="ctr"/>
                </a:tc>
                <a:tc>
                  <a:txBody>
                    <a:bodyPr/>
                    <a:lstStyle/>
                    <a:p>
                      <a:pPr>
                        <a:lnSpc>
                          <a:spcPct val="150000"/>
                        </a:lnSpc>
                        <a:spcAft>
                          <a:spcPts val="1200"/>
                        </a:spcAft>
                      </a:pPr>
                      <a:r>
                        <a:rPr lang="en-GB" sz="1200" kern="0">
                          <a:effectLst/>
                        </a:rPr>
                        <a:t>Controls balance, co-ordination of movement and muscular activity.</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36663" marR="36663" marT="36663" marB="36663" anchor="ctr"/>
                </a:tc>
                <a:extLst>
                  <a:ext uri="{0D108BD9-81ED-4DB2-BD59-A6C34878D82A}">
                    <a16:rowId xmlns:a16="http://schemas.microsoft.com/office/drawing/2014/main" val="694247836"/>
                  </a:ext>
                </a:extLst>
              </a:tr>
              <a:tr h="574026">
                <a:tc>
                  <a:txBody>
                    <a:bodyPr/>
                    <a:lstStyle/>
                    <a:p>
                      <a:pPr>
                        <a:lnSpc>
                          <a:spcPct val="150000"/>
                        </a:lnSpc>
                        <a:spcAft>
                          <a:spcPts val="1200"/>
                        </a:spcAft>
                      </a:pPr>
                      <a:r>
                        <a:rPr lang="en-GB" sz="1200" kern="0">
                          <a:effectLst/>
                        </a:rPr>
                        <a:t>Medulla oblongata</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36663" marR="36663" marT="36663" marB="36663" anchor="ctr"/>
                </a:tc>
                <a:tc>
                  <a:txBody>
                    <a:bodyPr/>
                    <a:lstStyle/>
                    <a:p>
                      <a:pPr>
                        <a:lnSpc>
                          <a:spcPct val="150000"/>
                        </a:lnSpc>
                        <a:spcAft>
                          <a:spcPts val="1200"/>
                        </a:spcAft>
                      </a:pPr>
                      <a:r>
                        <a:rPr lang="en-GB" sz="1200" kern="0">
                          <a:effectLst/>
                        </a:rPr>
                        <a:t>Controls unconscious activities such as heart rate and breathing rate.</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36663" marR="36663" marT="36663" marB="36663" anchor="ctr"/>
                </a:tc>
                <a:extLst>
                  <a:ext uri="{0D108BD9-81ED-4DB2-BD59-A6C34878D82A}">
                    <a16:rowId xmlns:a16="http://schemas.microsoft.com/office/drawing/2014/main" val="1998276691"/>
                  </a:ext>
                </a:extLst>
              </a:tr>
              <a:tr h="574026">
                <a:tc>
                  <a:txBody>
                    <a:bodyPr/>
                    <a:lstStyle/>
                    <a:p>
                      <a:pPr>
                        <a:lnSpc>
                          <a:spcPct val="150000"/>
                        </a:lnSpc>
                        <a:spcAft>
                          <a:spcPts val="1200"/>
                        </a:spcAft>
                      </a:pPr>
                      <a:r>
                        <a:rPr lang="en-GB" sz="1200" kern="0" dirty="0">
                          <a:effectLst/>
                        </a:rPr>
                        <a:t>Hypothalamus or thermoregulatory centre</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663" marR="36663" marT="36663" marB="36663" anchor="ctr"/>
                </a:tc>
                <a:tc>
                  <a:txBody>
                    <a:bodyPr/>
                    <a:lstStyle/>
                    <a:p>
                      <a:pPr>
                        <a:lnSpc>
                          <a:spcPct val="150000"/>
                        </a:lnSpc>
                        <a:spcAft>
                          <a:spcPts val="1200"/>
                        </a:spcAft>
                      </a:pPr>
                      <a:r>
                        <a:rPr lang="en-GB" sz="1200" kern="0" dirty="0">
                          <a:effectLst/>
                        </a:rPr>
                        <a:t>Regulates temperature and water balance within the body. Responsible for hunger and thirst, controls release of hormones from the pituitary.</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6663" marR="36663" marT="36663" marB="36663" anchor="ctr"/>
                </a:tc>
                <a:extLst>
                  <a:ext uri="{0D108BD9-81ED-4DB2-BD59-A6C34878D82A}">
                    <a16:rowId xmlns:a16="http://schemas.microsoft.com/office/drawing/2014/main" val="694593868"/>
                  </a:ext>
                </a:extLst>
              </a:tr>
            </a:tbl>
          </a:graphicData>
        </a:graphic>
      </p:graphicFrame>
      <p:sp>
        <p:nvSpPr>
          <p:cNvPr id="5" name="Slide Number Placeholder 4">
            <a:extLst>
              <a:ext uri="{FF2B5EF4-FFF2-40B4-BE49-F238E27FC236}">
                <a16:creationId xmlns:a16="http://schemas.microsoft.com/office/drawing/2014/main" id="{D2174C3C-3D52-EAC3-18E4-930CEC576834}"/>
              </a:ext>
            </a:extLst>
          </p:cNvPr>
          <p:cNvSpPr>
            <a:spLocks noGrp="1"/>
          </p:cNvSpPr>
          <p:nvPr>
            <p:ph type="sldNum" sz="quarter" idx="12"/>
          </p:nvPr>
        </p:nvSpPr>
        <p:spPr/>
        <p:txBody>
          <a:bodyPr/>
          <a:lstStyle/>
          <a:p>
            <a:fld id="{A49C798E-A141-4728-B2C1-C020555BD9EF}" type="slidenum">
              <a:rPr lang="en-GB" smtClean="0"/>
              <a:t>6</a:t>
            </a:fld>
            <a:endParaRPr lang="en-GB"/>
          </a:p>
        </p:txBody>
      </p:sp>
    </p:spTree>
    <p:extLst>
      <p:ext uri="{BB962C8B-B14F-4D97-AF65-F5344CB8AC3E}">
        <p14:creationId xmlns:p14="http://schemas.microsoft.com/office/powerpoint/2010/main" val="19577519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178551" cy="369332"/>
          </a:xfrm>
          <a:prstGeom prst="rect">
            <a:avLst/>
          </a:prstGeom>
          <a:solidFill>
            <a:schemeClr val="bg1">
              <a:lumMod val="85000"/>
            </a:schemeClr>
          </a:solidFill>
          <a:ln>
            <a:solidFill>
              <a:schemeClr val="tx1"/>
            </a:solidFill>
          </a:ln>
        </p:spPr>
        <p:txBody>
          <a:bodyPr wrap="square" rtlCol="0">
            <a:spAutoFit/>
          </a:bodyPr>
          <a:lstStyle/>
          <a:p>
            <a:pPr algn="ctr"/>
            <a:r>
              <a:rPr lang="en-GB" b="1" dirty="0"/>
              <a:t>DO NOW</a:t>
            </a:r>
          </a:p>
        </p:txBody>
      </p:sp>
      <p:sp>
        <p:nvSpPr>
          <p:cNvPr id="2" name="TextBox 1">
            <a:extLst>
              <a:ext uri="{FF2B5EF4-FFF2-40B4-BE49-F238E27FC236}">
                <a16:creationId xmlns:a16="http://schemas.microsoft.com/office/drawing/2014/main" id="{2C70F506-4C7A-E215-7BC5-CA4FC6759EBA}"/>
              </a:ext>
            </a:extLst>
          </p:cNvPr>
          <p:cNvSpPr txBox="1"/>
          <p:nvPr/>
        </p:nvSpPr>
        <p:spPr>
          <a:xfrm>
            <a:off x="273050" y="839232"/>
            <a:ext cx="4705350" cy="369332"/>
          </a:xfrm>
          <a:prstGeom prst="rect">
            <a:avLst/>
          </a:prstGeom>
          <a:noFill/>
        </p:spPr>
        <p:txBody>
          <a:bodyPr wrap="square" rtlCol="0">
            <a:spAutoFit/>
          </a:bodyPr>
          <a:lstStyle/>
          <a:p>
            <a:r>
              <a:rPr lang="en-GB" dirty="0"/>
              <a:t>Date: ……………………………………….</a:t>
            </a:r>
          </a:p>
        </p:txBody>
      </p:sp>
      <p:graphicFrame>
        <p:nvGraphicFramePr>
          <p:cNvPr id="3" name="Table 5">
            <a:extLst>
              <a:ext uri="{FF2B5EF4-FFF2-40B4-BE49-F238E27FC236}">
                <a16:creationId xmlns:a16="http://schemas.microsoft.com/office/drawing/2014/main" id="{77F7EA8E-D0AB-5E34-EB82-D09920CB4131}"/>
              </a:ext>
            </a:extLst>
          </p:cNvPr>
          <p:cNvGraphicFramePr>
            <a:graphicFrameLocks noGrp="1"/>
          </p:cNvGraphicFramePr>
          <p:nvPr/>
        </p:nvGraphicFramePr>
        <p:xfrm>
          <a:off x="333375" y="1348264"/>
          <a:ext cx="6118226" cy="3388360"/>
        </p:xfrm>
        <a:graphic>
          <a:graphicData uri="http://schemas.openxmlformats.org/drawingml/2006/table">
            <a:tbl>
              <a:tblPr firstRow="1" bandRow="1">
                <a:tableStyleId>{5940675A-B579-460E-94D1-54222C63F5DA}</a:tableStyleId>
              </a:tblPr>
              <a:tblGrid>
                <a:gridCol w="657225">
                  <a:extLst>
                    <a:ext uri="{9D8B030D-6E8A-4147-A177-3AD203B41FA5}">
                      <a16:colId xmlns:a16="http://schemas.microsoft.com/office/drawing/2014/main" val="3009340862"/>
                    </a:ext>
                  </a:extLst>
                </a:gridCol>
                <a:gridCol w="5461001">
                  <a:extLst>
                    <a:ext uri="{9D8B030D-6E8A-4147-A177-3AD203B41FA5}">
                      <a16:colId xmlns:a16="http://schemas.microsoft.com/office/drawing/2014/main" val="2155376729"/>
                    </a:ext>
                  </a:extLst>
                </a:gridCol>
              </a:tblGrid>
              <a:tr h="370840">
                <a:tc>
                  <a:txBody>
                    <a:bodyPr/>
                    <a:lstStyle/>
                    <a:p>
                      <a:endParaRPr lang="en-GB" sz="1200" dirty="0"/>
                    </a:p>
                  </a:txBody>
                  <a:tcPr/>
                </a:tc>
                <a:tc>
                  <a:txBody>
                    <a:bodyPr/>
                    <a:lstStyle/>
                    <a:p>
                      <a:r>
                        <a:rPr lang="en-GB" sz="1200"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endParaRPr lang="en-GB" sz="1200" b="1" dirty="0"/>
                    </a:p>
                    <a:p>
                      <a:endParaRPr lang="en-GB" sz="1200" b="1"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795982574"/>
                  </a:ext>
                </a:extLst>
              </a:tr>
            </a:tbl>
          </a:graphicData>
        </a:graphic>
      </p:graphicFrame>
      <p:sp>
        <p:nvSpPr>
          <p:cNvPr id="6" name="TextBox 5">
            <a:extLst>
              <a:ext uri="{FF2B5EF4-FFF2-40B4-BE49-F238E27FC236}">
                <a16:creationId xmlns:a16="http://schemas.microsoft.com/office/drawing/2014/main" id="{63018BD5-6650-A2D8-F727-881044EBD2C8}"/>
              </a:ext>
            </a:extLst>
          </p:cNvPr>
          <p:cNvSpPr txBox="1"/>
          <p:nvPr/>
        </p:nvSpPr>
        <p:spPr>
          <a:xfrm>
            <a:off x="333375" y="4842128"/>
            <a:ext cx="4705350" cy="369332"/>
          </a:xfrm>
          <a:prstGeom prst="rect">
            <a:avLst/>
          </a:prstGeom>
          <a:noFill/>
        </p:spPr>
        <p:txBody>
          <a:bodyPr wrap="square" rtlCol="0">
            <a:spAutoFit/>
          </a:bodyPr>
          <a:lstStyle/>
          <a:p>
            <a:r>
              <a:rPr lang="en-GB" dirty="0"/>
              <a:t>Date: ……………………………………….</a:t>
            </a:r>
          </a:p>
        </p:txBody>
      </p:sp>
      <p:graphicFrame>
        <p:nvGraphicFramePr>
          <p:cNvPr id="7" name="Table 5">
            <a:extLst>
              <a:ext uri="{FF2B5EF4-FFF2-40B4-BE49-F238E27FC236}">
                <a16:creationId xmlns:a16="http://schemas.microsoft.com/office/drawing/2014/main" id="{C7034803-41D1-5546-DC1F-F57C17349F0E}"/>
              </a:ext>
            </a:extLst>
          </p:cNvPr>
          <p:cNvGraphicFramePr>
            <a:graphicFrameLocks noGrp="1"/>
          </p:cNvGraphicFramePr>
          <p:nvPr>
            <p:extLst>
              <p:ext uri="{D42A27DB-BD31-4B8C-83A1-F6EECF244321}">
                <p14:modId xmlns:p14="http://schemas.microsoft.com/office/powerpoint/2010/main" val="787870812"/>
              </p:ext>
            </p:extLst>
          </p:nvPr>
        </p:nvGraphicFramePr>
        <p:xfrm>
          <a:off x="333375" y="5243488"/>
          <a:ext cx="6118226" cy="3388360"/>
        </p:xfrm>
        <a:graphic>
          <a:graphicData uri="http://schemas.openxmlformats.org/drawingml/2006/table">
            <a:tbl>
              <a:tblPr firstRow="1" bandRow="1">
                <a:tableStyleId>{5940675A-B579-460E-94D1-54222C63F5DA}</a:tableStyleId>
              </a:tblPr>
              <a:tblGrid>
                <a:gridCol w="657225">
                  <a:extLst>
                    <a:ext uri="{9D8B030D-6E8A-4147-A177-3AD203B41FA5}">
                      <a16:colId xmlns:a16="http://schemas.microsoft.com/office/drawing/2014/main" val="3009340862"/>
                    </a:ext>
                  </a:extLst>
                </a:gridCol>
                <a:gridCol w="5461001">
                  <a:extLst>
                    <a:ext uri="{9D8B030D-6E8A-4147-A177-3AD203B41FA5}">
                      <a16:colId xmlns:a16="http://schemas.microsoft.com/office/drawing/2014/main" val="2155376729"/>
                    </a:ext>
                  </a:extLst>
                </a:gridCol>
              </a:tblGrid>
              <a:tr h="370840">
                <a:tc>
                  <a:txBody>
                    <a:bodyPr/>
                    <a:lstStyle/>
                    <a:p>
                      <a:endParaRPr lang="en-GB" sz="1200" dirty="0"/>
                    </a:p>
                  </a:txBody>
                  <a:tcPr/>
                </a:tc>
                <a:tc>
                  <a:txBody>
                    <a:bodyPr/>
                    <a:lstStyle/>
                    <a:p>
                      <a:r>
                        <a:rPr lang="en-GB" sz="1200"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endParaRPr lang="en-GB" sz="1200" b="1" dirty="0"/>
                    </a:p>
                    <a:p>
                      <a:endParaRPr lang="en-GB" sz="1200" b="1"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795982574"/>
                  </a:ext>
                </a:extLst>
              </a:tr>
            </a:tbl>
          </a:graphicData>
        </a:graphic>
      </p:graphicFrame>
      <p:sp>
        <p:nvSpPr>
          <p:cNvPr id="9" name="Slide Number Placeholder 8">
            <a:extLst>
              <a:ext uri="{FF2B5EF4-FFF2-40B4-BE49-F238E27FC236}">
                <a16:creationId xmlns:a16="http://schemas.microsoft.com/office/drawing/2014/main" id="{4056A97B-BE39-6CAB-CBDB-278F78C5FEEC}"/>
              </a:ext>
            </a:extLst>
          </p:cNvPr>
          <p:cNvSpPr>
            <a:spLocks noGrp="1"/>
          </p:cNvSpPr>
          <p:nvPr>
            <p:ph type="sldNum" sz="quarter" idx="12"/>
          </p:nvPr>
        </p:nvSpPr>
        <p:spPr/>
        <p:txBody>
          <a:bodyPr/>
          <a:lstStyle/>
          <a:p>
            <a:fld id="{A49C798E-A141-4728-B2C1-C020555BD9EF}" type="slidenum">
              <a:rPr lang="en-GB" smtClean="0"/>
              <a:t>60</a:t>
            </a:fld>
            <a:endParaRPr lang="en-GB"/>
          </a:p>
        </p:txBody>
      </p:sp>
    </p:spTree>
    <p:extLst>
      <p:ext uri="{BB962C8B-B14F-4D97-AF65-F5344CB8AC3E}">
        <p14:creationId xmlns:p14="http://schemas.microsoft.com/office/powerpoint/2010/main" val="32460568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178551" cy="369332"/>
          </a:xfrm>
          <a:prstGeom prst="rect">
            <a:avLst/>
          </a:prstGeom>
          <a:solidFill>
            <a:schemeClr val="bg1">
              <a:lumMod val="85000"/>
            </a:schemeClr>
          </a:solidFill>
          <a:ln>
            <a:solidFill>
              <a:schemeClr val="tx1"/>
            </a:solidFill>
          </a:ln>
        </p:spPr>
        <p:txBody>
          <a:bodyPr wrap="square" rtlCol="0">
            <a:spAutoFit/>
          </a:bodyPr>
          <a:lstStyle/>
          <a:p>
            <a:pPr algn="ctr"/>
            <a:r>
              <a:rPr lang="en-GB" b="1" dirty="0"/>
              <a:t>DO NOW</a:t>
            </a:r>
          </a:p>
        </p:txBody>
      </p:sp>
      <p:sp>
        <p:nvSpPr>
          <p:cNvPr id="2" name="TextBox 1">
            <a:extLst>
              <a:ext uri="{FF2B5EF4-FFF2-40B4-BE49-F238E27FC236}">
                <a16:creationId xmlns:a16="http://schemas.microsoft.com/office/drawing/2014/main" id="{2C70F506-4C7A-E215-7BC5-CA4FC6759EBA}"/>
              </a:ext>
            </a:extLst>
          </p:cNvPr>
          <p:cNvSpPr txBox="1"/>
          <p:nvPr/>
        </p:nvSpPr>
        <p:spPr>
          <a:xfrm>
            <a:off x="273050" y="839232"/>
            <a:ext cx="4705350" cy="369332"/>
          </a:xfrm>
          <a:prstGeom prst="rect">
            <a:avLst/>
          </a:prstGeom>
          <a:noFill/>
        </p:spPr>
        <p:txBody>
          <a:bodyPr wrap="square" rtlCol="0">
            <a:spAutoFit/>
          </a:bodyPr>
          <a:lstStyle/>
          <a:p>
            <a:r>
              <a:rPr lang="en-GB" dirty="0"/>
              <a:t>Date: ……………………………………….</a:t>
            </a:r>
          </a:p>
        </p:txBody>
      </p:sp>
      <p:graphicFrame>
        <p:nvGraphicFramePr>
          <p:cNvPr id="3" name="Table 5">
            <a:extLst>
              <a:ext uri="{FF2B5EF4-FFF2-40B4-BE49-F238E27FC236}">
                <a16:creationId xmlns:a16="http://schemas.microsoft.com/office/drawing/2014/main" id="{77F7EA8E-D0AB-5E34-EB82-D09920CB4131}"/>
              </a:ext>
            </a:extLst>
          </p:cNvPr>
          <p:cNvGraphicFramePr>
            <a:graphicFrameLocks noGrp="1"/>
          </p:cNvGraphicFramePr>
          <p:nvPr/>
        </p:nvGraphicFramePr>
        <p:xfrm>
          <a:off x="333375" y="1348264"/>
          <a:ext cx="6118226" cy="3388360"/>
        </p:xfrm>
        <a:graphic>
          <a:graphicData uri="http://schemas.openxmlformats.org/drawingml/2006/table">
            <a:tbl>
              <a:tblPr firstRow="1" bandRow="1">
                <a:tableStyleId>{5940675A-B579-460E-94D1-54222C63F5DA}</a:tableStyleId>
              </a:tblPr>
              <a:tblGrid>
                <a:gridCol w="657225">
                  <a:extLst>
                    <a:ext uri="{9D8B030D-6E8A-4147-A177-3AD203B41FA5}">
                      <a16:colId xmlns:a16="http://schemas.microsoft.com/office/drawing/2014/main" val="3009340862"/>
                    </a:ext>
                  </a:extLst>
                </a:gridCol>
                <a:gridCol w="5461001">
                  <a:extLst>
                    <a:ext uri="{9D8B030D-6E8A-4147-A177-3AD203B41FA5}">
                      <a16:colId xmlns:a16="http://schemas.microsoft.com/office/drawing/2014/main" val="2155376729"/>
                    </a:ext>
                  </a:extLst>
                </a:gridCol>
              </a:tblGrid>
              <a:tr h="370840">
                <a:tc>
                  <a:txBody>
                    <a:bodyPr/>
                    <a:lstStyle/>
                    <a:p>
                      <a:endParaRPr lang="en-GB" sz="1200" dirty="0"/>
                    </a:p>
                  </a:txBody>
                  <a:tcPr/>
                </a:tc>
                <a:tc>
                  <a:txBody>
                    <a:bodyPr/>
                    <a:lstStyle/>
                    <a:p>
                      <a:r>
                        <a:rPr lang="en-GB" sz="1200"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endParaRPr lang="en-GB" sz="1200" b="1" dirty="0"/>
                    </a:p>
                    <a:p>
                      <a:endParaRPr lang="en-GB" sz="1200" b="1"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795982574"/>
                  </a:ext>
                </a:extLst>
              </a:tr>
            </a:tbl>
          </a:graphicData>
        </a:graphic>
      </p:graphicFrame>
      <p:sp>
        <p:nvSpPr>
          <p:cNvPr id="6" name="TextBox 5">
            <a:extLst>
              <a:ext uri="{FF2B5EF4-FFF2-40B4-BE49-F238E27FC236}">
                <a16:creationId xmlns:a16="http://schemas.microsoft.com/office/drawing/2014/main" id="{63018BD5-6650-A2D8-F727-881044EBD2C8}"/>
              </a:ext>
            </a:extLst>
          </p:cNvPr>
          <p:cNvSpPr txBox="1"/>
          <p:nvPr/>
        </p:nvSpPr>
        <p:spPr>
          <a:xfrm>
            <a:off x="273050" y="4853970"/>
            <a:ext cx="4705350" cy="369332"/>
          </a:xfrm>
          <a:prstGeom prst="rect">
            <a:avLst/>
          </a:prstGeom>
          <a:noFill/>
        </p:spPr>
        <p:txBody>
          <a:bodyPr wrap="square" rtlCol="0">
            <a:spAutoFit/>
          </a:bodyPr>
          <a:lstStyle/>
          <a:p>
            <a:r>
              <a:rPr lang="en-GB" dirty="0"/>
              <a:t>Date: ……………………………………….</a:t>
            </a:r>
          </a:p>
        </p:txBody>
      </p:sp>
      <p:graphicFrame>
        <p:nvGraphicFramePr>
          <p:cNvPr id="7" name="Table 5">
            <a:extLst>
              <a:ext uri="{FF2B5EF4-FFF2-40B4-BE49-F238E27FC236}">
                <a16:creationId xmlns:a16="http://schemas.microsoft.com/office/drawing/2014/main" id="{C7034803-41D1-5546-DC1F-F57C17349F0E}"/>
              </a:ext>
            </a:extLst>
          </p:cNvPr>
          <p:cNvGraphicFramePr>
            <a:graphicFrameLocks noGrp="1"/>
          </p:cNvGraphicFramePr>
          <p:nvPr>
            <p:extLst>
              <p:ext uri="{D42A27DB-BD31-4B8C-83A1-F6EECF244321}">
                <p14:modId xmlns:p14="http://schemas.microsoft.com/office/powerpoint/2010/main" val="1251381837"/>
              </p:ext>
            </p:extLst>
          </p:nvPr>
        </p:nvGraphicFramePr>
        <p:xfrm>
          <a:off x="333375" y="5226864"/>
          <a:ext cx="6118226" cy="3388360"/>
        </p:xfrm>
        <a:graphic>
          <a:graphicData uri="http://schemas.openxmlformats.org/drawingml/2006/table">
            <a:tbl>
              <a:tblPr firstRow="1" bandRow="1">
                <a:tableStyleId>{5940675A-B579-460E-94D1-54222C63F5DA}</a:tableStyleId>
              </a:tblPr>
              <a:tblGrid>
                <a:gridCol w="657225">
                  <a:extLst>
                    <a:ext uri="{9D8B030D-6E8A-4147-A177-3AD203B41FA5}">
                      <a16:colId xmlns:a16="http://schemas.microsoft.com/office/drawing/2014/main" val="3009340862"/>
                    </a:ext>
                  </a:extLst>
                </a:gridCol>
                <a:gridCol w="5461001">
                  <a:extLst>
                    <a:ext uri="{9D8B030D-6E8A-4147-A177-3AD203B41FA5}">
                      <a16:colId xmlns:a16="http://schemas.microsoft.com/office/drawing/2014/main" val="2155376729"/>
                    </a:ext>
                  </a:extLst>
                </a:gridCol>
              </a:tblGrid>
              <a:tr h="370840">
                <a:tc>
                  <a:txBody>
                    <a:bodyPr/>
                    <a:lstStyle/>
                    <a:p>
                      <a:endParaRPr lang="en-GB" sz="1200" dirty="0"/>
                    </a:p>
                  </a:txBody>
                  <a:tcPr/>
                </a:tc>
                <a:tc>
                  <a:txBody>
                    <a:bodyPr/>
                    <a:lstStyle/>
                    <a:p>
                      <a:r>
                        <a:rPr lang="en-GB" sz="1200"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endParaRPr lang="en-GB" sz="1200" b="1" dirty="0"/>
                    </a:p>
                    <a:p>
                      <a:endParaRPr lang="en-GB" sz="1200" b="1"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795982574"/>
                  </a:ext>
                </a:extLst>
              </a:tr>
            </a:tbl>
          </a:graphicData>
        </a:graphic>
      </p:graphicFrame>
      <p:sp>
        <p:nvSpPr>
          <p:cNvPr id="9" name="Slide Number Placeholder 8">
            <a:extLst>
              <a:ext uri="{FF2B5EF4-FFF2-40B4-BE49-F238E27FC236}">
                <a16:creationId xmlns:a16="http://schemas.microsoft.com/office/drawing/2014/main" id="{4182FC10-E23E-3384-E648-94108F90E07A}"/>
              </a:ext>
            </a:extLst>
          </p:cNvPr>
          <p:cNvSpPr>
            <a:spLocks noGrp="1"/>
          </p:cNvSpPr>
          <p:nvPr>
            <p:ph type="sldNum" sz="quarter" idx="12"/>
          </p:nvPr>
        </p:nvSpPr>
        <p:spPr/>
        <p:txBody>
          <a:bodyPr/>
          <a:lstStyle/>
          <a:p>
            <a:fld id="{A49C798E-A141-4728-B2C1-C020555BD9EF}" type="slidenum">
              <a:rPr lang="en-GB" smtClean="0"/>
              <a:t>61</a:t>
            </a:fld>
            <a:endParaRPr lang="en-GB"/>
          </a:p>
        </p:txBody>
      </p:sp>
    </p:spTree>
    <p:extLst>
      <p:ext uri="{BB962C8B-B14F-4D97-AF65-F5344CB8AC3E}">
        <p14:creationId xmlns:p14="http://schemas.microsoft.com/office/powerpoint/2010/main" val="7545064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dirty="0"/>
              <a:t>Knowledge Retrieval Quiz 1</a:t>
            </a:r>
          </a:p>
        </p:txBody>
      </p:sp>
      <p:sp>
        <p:nvSpPr>
          <p:cNvPr id="2" name="TextBox 1">
            <a:extLst>
              <a:ext uri="{FF2B5EF4-FFF2-40B4-BE49-F238E27FC236}">
                <a16:creationId xmlns:a16="http://schemas.microsoft.com/office/drawing/2014/main" id="{2C70F506-4C7A-E215-7BC5-CA4FC6759EBA}"/>
              </a:ext>
            </a:extLst>
          </p:cNvPr>
          <p:cNvSpPr txBox="1"/>
          <p:nvPr/>
        </p:nvSpPr>
        <p:spPr>
          <a:xfrm>
            <a:off x="273050" y="1054100"/>
            <a:ext cx="4705350" cy="646331"/>
          </a:xfrm>
          <a:prstGeom prst="rect">
            <a:avLst/>
          </a:prstGeom>
          <a:noFill/>
        </p:spPr>
        <p:txBody>
          <a:bodyPr wrap="square" rtlCol="0">
            <a:spAutoFit/>
          </a:bodyPr>
          <a:lstStyle/>
          <a:p>
            <a:r>
              <a:rPr lang="en-GB" dirty="0"/>
              <a:t>Date: ……………………………………….</a:t>
            </a:r>
          </a:p>
          <a:p>
            <a:r>
              <a:rPr lang="en-GB" dirty="0"/>
              <a:t>Score: …………...</a:t>
            </a:r>
          </a:p>
        </p:txBody>
      </p:sp>
      <p:graphicFrame>
        <p:nvGraphicFramePr>
          <p:cNvPr id="3" name="Table 5">
            <a:extLst>
              <a:ext uri="{FF2B5EF4-FFF2-40B4-BE49-F238E27FC236}">
                <a16:creationId xmlns:a16="http://schemas.microsoft.com/office/drawing/2014/main" id="{77F7EA8E-D0AB-5E34-EB82-D09920CB4131}"/>
              </a:ext>
            </a:extLst>
          </p:cNvPr>
          <p:cNvGraphicFramePr>
            <a:graphicFrameLocks noGrp="1"/>
          </p:cNvGraphicFramePr>
          <p:nvPr>
            <p:extLst>
              <p:ext uri="{D42A27DB-BD31-4B8C-83A1-F6EECF244321}">
                <p14:modId xmlns:p14="http://schemas.microsoft.com/office/powerpoint/2010/main" val="1023500172"/>
              </p:ext>
            </p:extLst>
          </p:nvPr>
        </p:nvGraphicFramePr>
        <p:xfrm>
          <a:off x="339724" y="1815415"/>
          <a:ext cx="6178551" cy="6771640"/>
        </p:xfrm>
        <a:graphic>
          <a:graphicData uri="http://schemas.openxmlformats.org/drawingml/2006/table">
            <a:tbl>
              <a:tblPr firstRow="1" bandRow="1">
                <a:tableStyleId>{5940675A-B579-460E-94D1-54222C63F5DA}</a:tableStyleId>
              </a:tblPr>
              <a:tblGrid>
                <a:gridCol w="638176">
                  <a:extLst>
                    <a:ext uri="{9D8B030D-6E8A-4147-A177-3AD203B41FA5}">
                      <a16:colId xmlns:a16="http://schemas.microsoft.com/office/drawing/2014/main" val="3009340862"/>
                    </a:ext>
                  </a:extLst>
                </a:gridCol>
                <a:gridCol w="3111500">
                  <a:extLst>
                    <a:ext uri="{9D8B030D-6E8A-4147-A177-3AD203B41FA5}">
                      <a16:colId xmlns:a16="http://schemas.microsoft.com/office/drawing/2014/main" val="2155376729"/>
                    </a:ext>
                  </a:extLst>
                </a:gridCol>
                <a:gridCol w="2428875">
                  <a:extLst>
                    <a:ext uri="{9D8B030D-6E8A-4147-A177-3AD203B41FA5}">
                      <a16:colId xmlns:a16="http://schemas.microsoft.com/office/drawing/2014/main" val="2425044758"/>
                    </a:ext>
                  </a:extLst>
                </a:gridCol>
              </a:tblGrid>
              <a:tr h="370840">
                <a:tc>
                  <a:txBody>
                    <a:bodyPr/>
                    <a:lstStyle/>
                    <a:p>
                      <a:endParaRPr lang="en-GB" sz="1200" dirty="0"/>
                    </a:p>
                  </a:txBody>
                  <a:tcPr/>
                </a:tc>
                <a:tc>
                  <a:txBody>
                    <a:bodyPr/>
                    <a:lstStyle/>
                    <a:p>
                      <a:endParaRPr lang="en-GB" sz="1200" dirty="0"/>
                    </a:p>
                  </a:txBody>
                  <a:tcPr>
                    <a:solidFill>
                      <a:schemeClr val="bg1">
                        <a:lumMod val="85000"/>
                      </a:schemeClr>
                    </a:solidFill>
                  </a:tcPr>
                </a:tc>
                <a:tc>
                  <a:txBody>
                    <a:bodyPr/>
                    <a:lstStyle/>
                    <a:p>
                      <a:r>
                        <a:rPr lang="en-GB" sz="1200" b="1"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r>
                        <a:rPr lang="en-GB" sz="1200" b="1" dirty="0"/>
                        <a:t>Insert question in bold</a:t>
                      </a:r>
                    </a:p>
                    <a:p>
                      <a:endParaRPr lang="en-GB" sz="1200" b="1" dirty="0"/>
                    </a:p>
                    <a:p>
                      <a:endParaRPr lang="en-GB" sz="1200" b="1" dirty="0"/>
                    </a:p>
                  </a:txBody>
                  <a:tcPr/>
                </a:tc>
                <a:tc>
                  <a:txBody>
                    <a:bodyPr/>
                    <a:lstStyle/>
                    <a:p>
                      <a:endParaRPr lang="en-GB" sz="1200"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2795982574"/>
                  </a:ext>
                </a:extLst>
              </a:tr>
              <a:tr h="370840">
                <a:tc>
                  <a:txBody>
                    <a:bodyPr/>
                    <a:lstStyle/>
                    <a:p>
                      <a:r>
                        <a:rPr lang="en-GB" sz="1200" b="1" dirty="0"/>
                        <a:t>Q6.</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3882868337"/>
                  </a:ext>
                </a:extLst>
              </a:tr>
              <a:tr h="370840">
                <a:tc>
                  <a:txBody>
                    <a:bodyPr/>
                    <a:lstStyle/>
                    <a:p>
                      <a:r>
                        <a:rPr lang="en-GB" sz="1200" b="1" dirty="0"/>
                        <a:t>Q7.</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a:p>
                  </a:txBody>
                  <a:tcPr/>
                </a:tc>
                <a:extLst>
                  <a:ext uri="{0D108BD9-81ED-4DB2-BD59-A6C34878D82A}">
                    <a16:rowId xmlns:a16="http://schemas.microsoft.com/office/drawing/2014/main" val="254849647"/>
                  </a:ext>
                </a:extLst>
              </a:tr>
              <a:tr h="370840">
                <a:tc>
                  <a:txBody>
                    <a:bodyPr/>
                    <a:lstStyle/>
                    <a:p>
                      <a:r>
                        <a:rPr lang="en-GB" sz="1200" b="1" dirty="0"/>
                        <a:t>Q8.</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3112033756"/>
                  </a:ext>
                </a:extLst>
              </a:tr>
              <a:tr h="370840">
                <a:tc>
                  <a:txBody>
                    <a:bodyPr/>
                    <a:lstStyle/>
                    <a:p>
                      <a:r>
                        <a:rPr lang="en-GB" sz="1200" b="1" dirty="0"/>
                        <a:t>Q9.</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3917522534"/>
                  </a:ext>
                </a:extLst>
              </a:tr>
              <a:tr h="370840">
                <a:tc>
                  <a:txBody>
                    <a:bodyPr/>
                    <a:lstStyle/>
                    <a:p>
                      <a:r>
                        <a:rPr lang="en-GB" sz="1200" b="1" dirty="0"/>
                        <a:t>Q10.</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211913380"/>
                  </a:ext>
                </a:extLst>
              </a:tr>
            </a:tbl>
          </a:graphicData>
        </a:graphic>
      </p:graphicFrame>
      <p:sp>
        <p:nvSpPr>
          <p:cNvPr id="7" name="Slide Number Placeholder 6">
            <a:extLst>
              <a:ext uri="{FF2B5EF4-FFF2-40B4-BE49-F238E27FC236}">
                <a16:creationId xmlns:a16="http://schemas.microsoft.com/office/drawing/2014/main" id="{4435299D-50EA-3FA2-7D61-FB09CB7277C3}"/>
              </a:ext>
            </a:extLst>
          </p:cNvPr>
          <p:cNvSpPr>
            <a:spLocks noGrp="1"/>
          </p:cNvSpPr>
          <p:nvPr>
            <p:ph type="sldNum" sz="quarter" idx="12"/>
          </p:nvPr>
        </p:nvSpPr>
        <p:spPr/>
        <p:txBody>
          <a:bodyPr/>
          <a:lstStyle/>
          <a:p>
            <a:fld id="{A49C798E-A141-4728-B2C1-C020555BD9EF}" type="slidenum">
              <a:rPr lang="en-GB" smtClean="0"/>
              <a:t>62</a:t>
            </a:fld>
            <a:endParaRPr lang="en-GB"/>
          </a:p>
        </p:txBody>
      </p:sp>
    </p:spTree>
    <p:extLst>
      <p:ext uri="{BB962C8B-B14F-4D97-AF65-F5344CB8AC3E}">
        <p14:creationId xmlns:p14="http://schemas.microsoft.com/office/powerpoint/2010/main" val="33574452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12043A77-E930-E1E7-2DB9-FF8F2C7D2D51}"/>
              </a:ext>
            </a:extLst>
          </p:cNvPr>
          <p:cNvSpPr txBox="1"/>
          <p:nvPr/>
        </p:nvSpPr>
        <p:spPr>
          <a:xfrm>
            <a:off x="275896" y="346747"/>
            <a:ext cx="6306207" cy="261610"/>
          </a:xfrm>
          <a:prstGeom prst="rect">
            <a:avLst/>
          </a:prstGeom>
          <a:noFill/>
          <a:ln w="12700">
            <a:solidFill>
              <a:schemeClr val="bg1"/>
            </a:solidFill>
            <a:prstDash val="dash"/>
          </a:ln>
        </p:spPr>
        <p:txBody>
          <a:bodyPr wrap="square">
            <a:spAutoFit/>
          </a:bodyPr>
          <a:lstStyle/>
          <a:p>
            <a:r>
              <a:rPr lang="en-GB" sz="1100" dirty="0"/>
              <a:t>Extra Space</a:t>
            </a:r>
          </a:p>
        </p:txBody>
      </p:sp>
      <p:sp>
        <p:nvSpPr>
          <p:cNvPr id="2" name="TextBox 1">
            <a:extLst>
              <a:ext uri="{FF2B5EF4-FFF2-40B4-BE49-F238E27FC236}">
                <a16:creationId xmlns:a16="http://schemas.microsoft.com/office/drawing/2014/main" id="{07821CA6-52AD-7794-540B-48761A6465CB}"/>
              </a:ext>
            </a:extLst>
          </p:cNvPr>
          <p:cNvSpPr txBox="1"/>
          <p:nvPr/>
        </p:nvSpPr>
        <p:spPr>
          <a:xfrm>
            <a:off x="275896" y="994611"/>
            <a:ext cx="6306207" cy="8096704"/>
          </a:xfrm>
          <a:prstGeom prst="rect">
            <a:avLst/>
          </a:prstGeom>
          <a:noFill/>
        </p:spPr>
        <p:txBody>
          <a:bodyPr wrap="square" rtlCol="0">
            <a:spAutoFit/>
          </a:bodyPr>
          <a:lstStyle/>
          <a:p>
            <a:pPr>
              <a:lnSpc>
                <a:spcPct val="150000"/>
              </a:lnSpc>
            </a:pPr>
            <a:r>
              <a:rPr lang="en-GB" sz="1200" dirty="0"/>
              <a:t>……………………………………………………………………………………………………………………………………………………………………………………………………………………………………………………………………………………………………………………………………………………………………………………………………………………………………………………………………………………………………………………………………………………………………………………………………………………………………………………………………………………………………………………………………………………………………………………………………………………………………………………………………………………………………………………………………………………………………………………………………………………………………………………………………………………………………………………………………………………………………………………………………………………………………………………………………………………………………………………………………………………………………………………………………………………………………………………………………………………………………………………………………………………………………………………………………………………………………………………………………………………………………………………………………………………………………………………………………………………………………………………………………………………………………………………………..</a:t>
            </a:r>
          </a:p>
          <a:p>
            <a:pPr>
              <a:lnSpc>
                <a:spcPct val="150000"/>
              </a:lnSpc>
            </a:pPr>
            <a:r>
              <a:rPr lang="en-GB" sz="1200" dirty="0"/>
              <a:t>…………………………………………………………………………………………………………………………………………………………………………………………………………………………………………………………………………………………………………………………………………………………………………………………………………………………………………………………………………………………………………………………………………………………………………………………………………………………………………………………………………………………………………………………………………………………………………………………………………………………………………………………………………………………………………………………………………………………………………………………………………………………………………………………………………………………………………………………………………………………………………………………………………………………………………………………………………………………………………………………………………………………………………………………………………………………………………………………………………………………………………………………………………………………………………………………………………………………………………………………………………………………………………………………………………………………………..</a:t>
            </a:r>
          </a:p>
          <a:p>
            <a:pPr>
              <a:lnSpc>
                <a:spcPct val="150000"/>
              </a:lnSpc>
            </a:pPr>
            <a:r>
              <a:rPr lang="en-GB" sz="1200" dirty="0"/>
              <a:t>…………………………………………………………………………………………………………………………………………………………………………………………………………………………………………………………………………………………………………………………………………………………………………………………………………………………………………………………………………………………………………………………………………………………………………………………………………………………………………………………………………………………………………………………………………………………………………………………………</a:t>
            </a:r>
          </a:p>
        </p:txBody>
      </p:sp>
      <p:sp>
        <p:nvSpPr>
          <p:cNvPr id="5" name="Slide Number Placeholder 4">
            <a:extLst>
              <a:ext uri="{FF2B5EF4-FFF2-40B4-BE49-F238E27FC236}">
                <a16:creationId xmlns:a16="http://schemas.microsoft.com/office/drawing/2014/main" id="{11F36FAB-F9A6-716D-D488-9C3D782943B1}"/>
              </a:ext>
            </a:extLst>
          </p:cNvPr>
          <p:cNvSpPr>
            <a:spLocks noGrp="1"/>
          </p:cNvSpPr>
          <p:nvPr>
            <p:ph type="sldNum" sz="quarter" idx="12"/>
          </p:nvPr>
        </p:nvSpPr>
        <p:spPr/>
        <p:txBody>
          <a:bodyPr/>
          <a:lstStyle/>
          <a:p>
            <a:fld id="{A49C798E-A141-4728-B2C1-C020555BD9EF}" type="slidenum">
              <a:rPr lang="en-GB" smtClean="0"/>
              <a:t>63</a:t>
            </a:fld>
            <a:endParaRPr lang="en-GB"/>
          </a:p>
        </p:txBody>
      </p:sp>
    </p:spTree>
    <p:extLst>
      <p:ext uri="{BB962C8B-B14F-4D97-AF65-F5344CB8AC3E}">
        <p14:creationId xmlns:p14="http://schemas.microsoft.com/office/powerpoint/2010/main" val="4085562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12043A77-E930-E1E7-2DB9-FF8F2C7D2D51}"/>
              </a:ext>
            </a:extLst>
          </p:cNvPr>
          <p:cNvSpPr txBox="1"/>
          <p:nvPr/>
        </p:nvSpPr>
        <p:spPr>
          <a:xfrm>
            <a:off x="275896" y="346747"/>
            <a:ext cx="6306207" cy="261610"/>
          </a:xfrm>
          <a:prstGeom prst="rect">
            <a:avLst/>
          </a:prstGeom>
          <a:noFill/>
          <a:ln w="12700">
            <a:solidFill>
              <a:schemeClr val="bg1"/>
            </a:solidFill>
            <a:prstDash val="dash"/>
          </a:ln>
        </p:spPr>
        <p:txBody>
          <a:bodyPr wrap="square">
            <a:spAutoFit/>
          </a:bodyPr>
          <a:lstStyle/>
          <a:p>
            <a:r>
              <a:rPr lang="en-GB" sz="1100" dirty="0"/>
              <a:t>Extra Space</a:t>
            </a:r>
          </a:p>
        </p:txBody>
      </p:sp>
      <p:sp>
        <p:nvSpPr>
          <p:cNvPr id="2" name="TextBox 1">
            <a:extLst>
              <a:ext uri="{FF2B5EF4-FFF2-40B4-BE49-F238E27FC236}">
                <a16:creationId xmlns:a16="http://schemas.microsoft.com/office/drawing/2014/main" id="{07821CA6-52AD-7794-540B-48761A6465CB}"/>
              </a:ext>
            </a:extLst>
          </p:cNvPr>
          <p:cNvSpPr txBox="1"/>
          <p:nvPr/>
        </p:nvSpPr>
        <p:spPr>
          <a:xfrm>
            <a:off x="275896" y="994611"/>
            <a:ext cx="6306207" cy="8096704"/>
          </a:xfrm>
          <a:prstGeom prst="rect">
            <a:avLst/>
          </a:prstGeom>
          <a:noFill/>
        </p:spPr>
        <p:txBody>
          <a:bodyPr wrap="square" rtlCol="0">
            <a:spAutoFit/>
          </a:bodyPr>
          <a:lstStyle/>
          <a:p>
            <a:pPr>
              <a:lnSpc>
                <a:spcPct val="150000"/>
              </a:lnSpc>
            </a:pPr>
            <a:r>
              <a:rPr lang="en-GB" sz="1200" dirty="0"/>
              <a:t>……………………………………………………………………………………………………………………………………………………………………………………………………………………………………………………………………………………………………………………………………………………………………………………………………………………………………………………………………………………………………………………………………………………………………………………………………………………………………………………………………………………………………………………………………………………………………………………………………………………………………………………………………………………………………………………………………………………………………………………………………………………………………………………………………………………………………………………………………………………………………………………………………………………………………………………………………………………………………………………………………………………………………………………………………………………………………………………………………………………………………………………………………………………………………………………………………………………………………………………………………………………………………………………………………………………………………………………………………………………………………………………………………………………………………………………………..</a:t>
            </a:r>
          </a:p>
          <a:p>
            <a:pPr>
              <a:lnSpc>
                <a:spcPct val="150000"/>
              </a:lnSpc>
            </a:pPr>
            <a:r>
              <a:rPr lang="en-GB" sz="1200" dirty="0"/>
              <a:t>…………………………………………………………………………………………………………………………………………………………………………………………………………………………………………………………………………………………………………………………………………………………………………………………………………………………………………………………………………………………………………………………………………………………………………………………………………………………………………………………………………………………………………………………………………………………………………………………………………………………………………………………………………………………………………………………………………………………………………………………………………………………………………………………………………………………………………………………………………………………………………………………………………………………………………………………………………………………………………………………………………………………………………………………………………………………………………………………………………………………………………………………………………………………………………………………………………………………………………………………………………………………………………………………………………………………………..</a:t>
            </a:r>
          </a:p>
          <a:p>
            <a:pPr>
              <a:lnSpc>
                <a:spcPct val="150000"/>
              </a:lnSpc>
            </a:pPr>
            <a:r>
              <a:rPr lang="en-GB" sz="1200" dirty="0"/>
              <a:t>…………………………………………………………………………………………………………………………………………………………………………………………………………………………………………………………………………………………………………………………………………………………………………………………………………………………………………………………………………………………………………………………………………………………………………………………………………………………………………………………………………………………………………………………………………………………………………………………………</a:t>
            </a:r>
          </a:p>
        </p:txBody>
      </p:sp>
      <p:sp>
        <p:nvSpPr>
          <p:cNvPr id="5" name="Slide Number Placeholder 4">
            <a:extLst>
              <a:ext uri="{FF2B5EF4-FFF2-40B4-BE49-F238E27FC236}">
                <a16:creationId xmlns:a16="http://schemas.microsoft.com/office/drawing/2014/main" id="{DF1A5577-08A3-5CE9-58E3-A6BBA45F63D3}"/>
              </a:ext>
            </a:extLst>
          </p:cNvPr>
          <p:cNvSpPr>
            <a:spLocks noGrp="1"/>
          </p:cNvSpPr>
          <p:nvPr>
            <p:ph type="sldNum" sz="quarter" idx="12"/>
          </p:nvPr>
        </p:nvSpPr>
        <p:spPr/>
        <p:txBody>
          <a:bodyPr/>
          <a:lstStyle/>
          <a:p>
            <a:fld id="{A49C798E-A141-4728-B2C1-C020555BD9EF}" type="slidenum">
              <a:rPr lang="en-GB" smtClean="0"/>
              <a:t>64</a:t>
            </a:fld>
            <a:endParaRPr lang="en-GB"/>
          </a:p>
        </p:txBody>
      </p:sp>
    </p:spTree>
    <p:extLst>
      <p:ext uri="{BB962C8B-B14F-4D97-AF65-F5344CB8AC3E}">
        <p14:creationId xmlns:p14="http://schemas.microsoft.com/office/powerpoint/2010/main" val="13182195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12043A77-E930-E1E7-2DB9-FF8F2C7D2D51}"/>
              </a:ext>
            </a:extLst>
          </p:cNvPr>
          <p:cNvSpPr txBox="1"/>
          <p:nvPr/>
        </p:nvSpPr>
        <p:spPr>
          <a:xfrm>
            <a:off x="275896" y="346747"/>
            <a:ext cx="6306207" cy="261610"/>
          </a:xfrm>
          <a:prstGeom prst="rect">
            <a:avLst/>
          </a:prstGeom>
          <a:noFill/>
          <a:ln w="12700">
            <a:solidFill>
              <a:schemeClr val="bg1"/>
            </a:solidFill>
            <a:prstDash val="dash"/>
          </a:ln>
        </p:spPr>
        <p:txBody>
          <a:bodyPr wrap="square">
            <a:spAutoFit/>
          </a:bodyPr>
          <a:lstStyle/>
          <a:p>
            <a:r>
              <a:rPr lang="en-GB" sz="1100" dirty="0"/>
              <a:t>Extra Space</a:t>
            </a:r>
          </a:p>
        </p:txBody>
      </p:sp>
      <p:sp>
        <p:nvSpPr>
          <p:cNvPr id="2" name="TextBox 1">
            <a:extLst>
              <a:ext uri="{FF2B5EF4-FFF2-40B4-BE49-F238E27FC236}">
                <a16:creationId xmlns:a16="http://schemas.microsoft.com/office/drawing/2014/main" id="{07821CA6-52AD-7794-540B-48761A6465CB}"/>
              </a:ext>
            </a:extLst>
          </p:cNvPr>
          <p:cNvSpPr txBox="1"/>
          <p:nvPr/>
        </p:nvSpPr>
        <p:spPr>
          <a:xfrm>
            <a:off x="275896" y="994611"/>
            <a:ext cx="6306207" cy="8096704"/>
          </a:xfrm>
          <a:prstGeom prst="rect">
            <a:avLst/>
          </a:prstGeom>
          <a:noFill/>
        </p:spPr>
        <p:txBody>
          <a:bodyPr wrap="square" rtlCol="0">
            <a:spAutoFit/>
          </a:bodyPr>
          <a:lstStyle/>
          <a:p>
            <a:pPr>
              <a:lnSpc>
                <a:spcPct val="150000"/>
              </a:lnSpc>
            </a:pPr>
            <a:r>
              <a:rPr lang="en-GB" sz="1200" dirty="0"/>
              <a:t>……………………………………………………………………………………………………………………………………………………………………………………………………………………………………………………………………………………………………………………………………………………………………………………………………………………………………………………………………………………………………………………………………………………………………………………………………………………………………………………………………………………………………………………………………………………………………………………………………………………………………………………………………………………………………………………………………………………………………………………………………………………………………………………………………………………………………………………………………………………………………………………………………………………………………………………………………………………………………………………………………………………………………………………………………………………………………………………………………………………………………………………………………………………………………………………………………………………………………………………………………………………………………………………………………………………………………………………………………………………………………………………………………………………………………………………………..</a:t>
            </a:r>
          </a:p>
          <a:p>
            <a:pPr>
              <a:lnSpc>
                <a:spcPct val="150000"/>
              </a:lnSpc>
            </a:pPr>
            <a:r>
              <a:rPr lang="en-GB" sz="1200" dirty="0"/>
              <a:t>…………………………………………………………………………………………………………………………………………………………………………………………………………………………………………………………………………………………………………………………………………………………………………………………………………………………………………………………………………………………………………………………………………………………………………………………………………………………………………………………………………………………………………………………………………………………………………………………………………………………………………………………………………………………………………………………………………………………………………………………………………………………………………………………………………………………………………………………………………………………………………………………………………………………………………………………………………………………………………………………………………………………………………………………………………………………………………………………………………………………………………………………………………………………………………………………………………………………………………………………………………………………………………………………………………………………………..</a:t>
            </a:r>
          </a:p>
          <a:p>
            <a:pPr>
              <a:lnSpc>
                <a:spcPct val="150000"/>
              </a:lnSpc>
            </a:pPr>
            <a:r>
              <a:rPr lang="en-GB" sz="1200" dirty="0"/>
              <a:t>…………………………………………………………………………………………………………………………………………………………………………………………………………………………………………………………………………………………………………………………………………………………………………………………………………………………………………………………………………………………………………………………………………………………………………………………………………………………………………………………………………………………………………………………………………………………………………………………………</a:t>
            </a:r>
          </a:p>
        </p:txBody>
      </p:sp>
      <p:sp>
        <p:nvSpPr>
          <p:cNvPr id="5" name="Slide Number Placeholder 4">
            <a:extLst>
              <a:ext uri="{FF2B5EF4-FFF2-40B4-BE49-F238E27FC236}">
                <a16:creationId xmlns:a16="http://schemas.microsoft.com/office/drawing/2014/main" id="{B7B273B6-9544-AFB6-8044-C5C5A92E8192}"/>
              </a:ext>
            </a:extLst>
          </p:cNvPr>
          <p:cNvSpPr>
            <a:spLocks noGrp="1"/>
          </p:cNvSpPr>
          <p:nvPr>
            <p:ph type="sldNum" sz="quarter" idx="12"/>
          </p:nvPr>
        </p:nvSpPr>
        <p:spPr/>
        <p:txBody>
          <a:bodyPr/>
          <a:lstStyle/>
          <a:p>
            <a:fld id="{A49C798E-A141-4728-B2C1-C020555BD9EF}" type="slidenum">
              <a:rPr lang="en-GB" smtClean="0"/>
              <a:t>65</a:t>
            </a:fld>
            <a:endParaRPr lang="en-GB"/>
          </a:p>
        </p:txBody>
      </p:sp>
    </p:spTree>
    <p:extLst>
      <p:ext uri="{BB962C8B-B14F-4D97-AF65-F5344CB8AC3E}">
        <p14:creationId xmlns:p14="http://schemas.microsoft.com/office/powerpoint/2010/main" val="33833372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12043A77-E930-E1E7-2DB9-FF8F2C7D2D51}"/>
              </a:ext>
            </a:extLst>
          </p:cNvPr>
          <p:cNvSpPr txBox="1"/>
          <p:nvPr/>
        </p:nvSpPr>
        <p:spPr>
          <a:xfrm>
            <a:off x="275896" y="346747"/>
            <a:ext cx="6306207" cy="261610"/>
          </a:xfrm>
          <a:prstGeom prst="rect">
            <a:avLst/>
          </a:prstGeom>
          <a:noFill/>
          <a:ln w="12700">
            <a:solidFill>
              <a:schemeClr val="bg1"/>
            </a:solidFill>
            <a:prstDash val="dash"/>
          </a:ln>
        </p:spPr>
        <p:txBody>
          <a:bodyPr wrap="square">
            <a:spAutoFit/>
          </a:bodyPr>
          <a:lstStyle/>
          <a:p>
            <a:r>
              <a:rPr lang="en-GB" sz="1100" dirty="0"/>
              <a:t>Extra Space</a:t>
            </a:r>
          </a:p>
        </p:txBody>
      </p:sp>
      <p:sp>
        <p:nvSpPr>
          <p:cNvPr id="2" name="TextBox 1">
            <a:extLst>
              <a:ext uri="{FF2B5EF4-FFF2-40B4-BE49-F238E27FC236}">
                <a16:creationId xmlns:a16="http://schemas.microsoft.com/office/drawing/2014/main" id="{07821CA6-52AD-7794-540B-48761A6465CB}"/>
              </a:ext>
            </a:extLst>
          </p:cNvPr>
          <p:cNvSpPr txBox="1"/>
          <p:nvPr/>
        </p:nvSpPr>
        <p:spPr>
          <a:xfrm>
            <a:off x="275896" y="994611"/>
            <a:ext cx="6306207" cy="8096704"/>
          </a:xfrm>
          <a:prstGeom prst="rect">
            <a:avLst/>
          </a:prstGeom>
          <a:noFill/>
        </p:spPr>
        <p:txBody>
          <a:bodyPr wrap="square" rtlCol="0">
            <a:spAutoFit/>
          </a:bodyPr>
          <a:lstStyle/>
          <a:p>
            <a:pPr>
              <a:lnSpc>
                <a:spcPct val="150000"/>
              </a:lnSpc>
            </a:pPr>
            <a:r>
              <a:rPr lang="en-GB" sz="1200" dirty="0"/>
              <a:t>……………………………………………………………………………………………………………………………………………………………………………………………………………………………………………………………………………………………………………………………………………………………………………………………………………………………………………………………………………………………………………………………………………………………………………………………………………………………………………………………………………………………………………………………………………………………………………………………………………………………………………………………………………………………………………………………………………………………………………………………………………………………………………………………………………………………………………………………………………………………………………………………………………………………………………………………………………………………………………………………………………………………………………………………………………………………………………………………………………………………………………………………………………………………………………………………………………………………………………………………………………………………………………………………………………………………………………………………………………………………………………………………………………………………………………………………..</a:t>
            </a:r>
          </a:p>
          <a:p>
            <a:pPr>
              <a:lnSpc>
                <a:spcPct val="150000"/>
              </a:lnSpc>
            </a:pPr>
            <a:r>
              <a:rPr lang="en-GB" sz="1200" dirty="0"/>
              <a:t>…………………………………………………………………………………………………………………………………………………………………………………………………………………………………………………………………………………………………………………………………………………………………………………………………………………………………………………………………………………………………………………………………………………………………………………………………………………………………………………………………………………………………………………………………………………………………………………………………………………………………………………………………………………………………………………………………………………………………………………………………………………………………………………………………………………………………………………………………………………………………………………………………………………………………………………………………………………………………………………………………………………………………………………………………………………………………………………………………………………………………………………………………………………………………………………………………………………………………………………………………………………………………………………………………………………………………..</a:t>
            </a:r>
          </a:p>
          <a:p>
            <a:pPr>
              <a:lnSpc>
                <a:spcPct val="150000"/>
              </a:lnSpc>
            </a:pPr>
            <a:r>
              <a:rPr lang="en-GB" sz="1200" dirty="0"/>
              <a:t>…………………………………………………………………………………………………………………………………………………………………………………………………………………………………………………………………………………………………………………………………………………………………………………………………………………………………………………………………………………………………………………………………………………………………………………………………………………………………………………………………………………………………………………………………………………………………………………………………</a:t>
            </a:r>
          </a:p>
        </p:txBody>
      </p:sp>
      <p:sp>
        <p:nvSpPr>
          <p:cNvPr id="5" name="Slide Number Placeholder 4">
            <a:extLst>
              <a:ext uri="{FF2B5EF4-FFF2-40B4-BE49-F238E27FC236}">
                <a16:creationId xmlns:a16="http://schemas.microsoft.com/office/drawing/2014/main" id="{A04CF5BF-0DDC-0EE7-D429-20ACD91C8F5E}"/>
              </a:ext>
            </a:extLst>
          </p:cNvPr>
          <p:cNvSpPr>
            <a:spLocks noGrp="1"/>
          </p:cNvSpPr>
          <p:nvPr>
            <p:ph type="sldNum" sz="quarter" idx="12"/>
          </p:nvPr>
        </p:nvSpPr>
        <p:spPr/>
        <p:txBody>
          <a:bodyPr/>
          <a:lstStyle/>
          <a:p>
            <a:fld id="{A49C798E-A141-4728-B2C1-C020555BD9EF}" type="slidenum">
              <a:rPr lang="en-GB" smtClean="0"/>
              <a:t>66</a:t>
            </a:fld>
            <a:endParaRPr lang="en-GB"/>
          </a:p>
        </p:txBody>
      </p:sp>
    </p:spTree>
    <p:extLst>
      <p:ext uri="{BB962C8B-B14F-4D97-AF65-F5344CB8AC3E}">
        <p14:creationId xmlns:p14="http://schemas.microsoft.com/office/powerpoint/2010/main" val="50070288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12043A77-E930-E1E7-2DB9-FF8F2C7D2D51}"/>
              </a:ext>
            </a:extLst>
          </p:cNvPr>
          <p:cNvSpPr txBox="1"/>
          <p:nvPr/>
        </p:nvSpPr>
        <p:spPr>
          <a:xfrm>
            <a:off x="275896" y="346747"/>
            <a:ext cx="6306207" cy="261610"/>
          </a:xfrm>
          <a:prstGeom prst="rect">
            <a:avLst/>
          </a:prstGeom>
          <a:noFill/>
          <a:ln w="12700">
            <a:solidFill>
              <a:schemeClr val="bg1"/>
            </a:solidFill>
            <a:prstDash val="dash"/>
          </a:ln>
        </p:spPr>
        <p:txBody>
          <a:bodyPr wrap="square">
            <a:spAutoFit/>
          </a:bodyPr>
          <a:lstStyle/>
          <a:p>
            <a:r>
              <a:rPr lang="en-GB" sz="1100" dirty="0"/>
              <a:t>Extra Space</a:t>
            </a:r>
          </a:p>
        </p:txBody>
      </p:sp>
      <p:sp>
        <p:nvSpPr>
          <p:cNvPr id="2" name="TextBox 1">
            <a:extLst>
              <a:ext uri="{FF2B5EF4-FFF2-40B4-BE49-F238E27FC236}">
                <a16:creationId xmlns:a16="http://schemas.microsoft.com/office/drawing/2014/main" id="{07821CA6-52AD-7794-540B-48761A6465CB}"/>
              </a:ext>
            </a:extLst>
          </p:cNvPr>
          <p:cNvSpPr txBox="1"/>
          <p:nvPr/>
        </p:nvSpPr>
        <p:spPr>
          <a:xfrm>
            <a:off x="275896" y="994611"/>
            <a:ext cx="6306207" cy="8096704"/>
          </a:xfrm>
          <a:prstGeom prst="rect">
            <a:avLst/>
          </a:prstGeom>
          <a:noFill/>
        </p:spPr>
        <p:txBody>
          <a:bodyPr wrap="square" rtlCol="0">
            <a:spAutoFit/>
          </a:bodyPr>
          <a:lstStyle/>
          <a:p>
            <a:pPr>
              <a:lnSpc>
                <a:spcPct val="150000"/>
              </a:lnSpc>
            </a:pPr>
            <a:r>
              <a:rPr lang="en-GB" sz="1200" dirty="0"/>
              <a:t>……………………………………………………………………………………………………………………………………………………………………………………………………………………………………………………………………………………………………………………………………………………………………………………………………………………………………………………………………………………………………………………………………………………………………………………………………………………………………………………………………………………………………………………………………………………………………………………………………………………………………………………………………………………………………………………………………………………………………………………………………………………………………………………………………………………………………………………………………………………………………………………………………………………………………………………………………………………………………………………………………………………………………………………………………………………………………………………………………………………………………………………………………………………………………………………………………………………………………………………………………………………………………………………………………………………………………………………………………………………………………………………………………………………………………………………………..</a:t>
            </a:r>
          </a:p>
          <a:p>
            <a:pPr>
              <a:lnSpc>
                <a:spcPct val="150000"/>
              </a:lnSpc>
            </a:pPr>
            <a:r>
              <a:rPr lang="en-GB" sz="1200" dirty="0"/>
              <a:t>…………………………………………………………………………………………………………………………………………………………………………………………………………………………………………………………………………………………………………………………………………………………………………………………………………………………………………………………………………………………………………………………………………………………………………………………………………………………………………………………………………………………………………………………………………………………………………………………………………………………………………………………………………………………………………………………………………………………………………………………………………………………………………………………………………………………………………………………………………………………………………………………………………………………………………………………………………………………………………………………………………………………………………………………………………………………………………………………………………………………………………………………………………………………………………………………………………………………………………………………………………………………………………………………………………………………………..</a:t>
            </a:r>
          </a:p>
          <a:p>
            <a:pPr>
              <a:lnSpc>
                <a:spcPct val="150000"/>
              </a:lnSpc>
            </a:pPr>
            <a:r>
              <a:rPr lang="en-GB" sz="1200" dirty="0"/>
              <a:t>…………………………………………………………………………………………………………………………………………………………………………………………………………………………………………………………………………………………………………………………………………………………………………………………………………………………………………………………………………………………………………………………………………………………………………………………………………………………………………………………………………………………………………………………………………………………………………………………………</a:t>
            </a:r>
          </a:p>
        </p:txBody>
      </p:sp>
      <p:sp>
        <p:nvSpPr>
          <p:cNvPr id="5" name="Slide Number Placeholder 4">
            <a:extLst>
              <a:ext uri="{FF2B5EF4-FFF2-40B4-BE49-F238E27FC236}">
                <a16:creationId xmlns:a16="http://schemas.microsoft.com/office/drawing/2014/main" id="{5DDE6D2A-00B4-0936-340A-3CA12E303195}"/>
              </a:ext>
            </a:extLst>
          </p:cNvPr>
          <p:cNvSpPr>
            <a:spLocks noGrp="1"/>
          </p:cNvSpPr>
          <p:nvPr>
            <p:ph type="sldNum" sz="quarter" idx="12"/>
          </p:nvPr>
        </p:nvSpPr>
        <p:spPr/>
        <p:txBody>
          <a:bodyPr/>
          <a:lstStyle/>
          <a:p>
            <a:fld id="{A49C798E-A141-4728-B2C1-C020555BD9EF}" type="slidenum">
              <a:rPr lang="en-GB" smtClean="0"/>
              <a:t>67</a:t>
            </a:fld>
            <a:endParaRPr lang="en-GB"/>
          </a:p>
        </p:txBody>
      </p:sp>
    </p:spTree>
    <p:extLst>
      <p:ext uri="{BB962C8B-B14F-4D97-AF65-F5344CB8AC3E}">
        <p14:creationId xmlns:p14="http://schemas.microsoft.com/office/powerpoint/2010/main" val="39670976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305550" cy="369332"/>
          </a:xfrm>
          <a:prstGeom prst="rect">
            <a:avLst/>
          </a:prstGeom>
          <a:solidFill>
            <a:schemeClr val="bg1">
              <a:lumMod val="85000"/>
            </a:schemeClr>
          </a:solidFill>
          <a:ln>
            <a:solidFill>
              <a:schemeClr val="tx1"/>
            </a:solidFill>
          </a:ln>
        </p:spPr>
        <p:txBody>
          <a:bodyPr wrap="square" rtlCol="0">
            <a:spAutoFit/>
          </a:bodyPr>
          <a:lstStyle/>
          <a:p>
            <a:pPr algn="ctr"/>
            <a:r>
              <a:rPr lang="en-GB" b="1" dirty="0"/>
              <a:t>KNOWLEDGE ORGANISER</a:t>
            </a:r>
          </a:p>
        </p:txBody>
      </p:sp>
      <p:graphicFrame>
        <p:nvGraphicFramePr>
          <p:cNvPr id="2" name="Table 1">
            <a:extLst>
              <a:ext uri="{FF2B5EF4-FFF2-40B4-BE49-F238E27FC236}">
                <a16:creationId xmlns:a16="http://schemas.microsoft.com/office/drawing/2014/main" id="{1A7E46B3-38EA-9438-9534-215B599149CB}"/>
              </a:ext>
            </a:extLst>
          </p:cNvPr>
          <p:cNvGraphicFramePr>
            <a:graphicFrameLocks noGrp="1"/>
          </p:cNvGraphicFramePr>
          <p:nvPr>
            <p:extLst>
              <p:ext uri="{D42A27DB-BD31-4B8C-83A1-F6EECF244321}">
                <p14:modId xmlns:p14="http://schemas.microsoft.com/office/powerpoint/2010/main" val="10403209"/>
              </p:ext>
            </p:extLst>
          </p:nvPr>
        </p:nvGraphicFramePr>
        <p:xfrm>
          <a:off x="273051" y="820039"/>
          <a:ext cx="6305550" cy="274320"/>
        </p:xfrm>
        <a:graphic>
          <a:graphicData uri="http://schemas.openxmlformats.org/drawingml/2006/table">
            <a:tbl>
              <a:tblPr firstRow="1" bandRow="1">
                <a:tableStyleId>{5940675A-B579-460E-94D1-54222C63F5DA}</a:tableStyleId>
              </a:tblPr>
              <a:tblGrid>
                <a:gridCol w="2101850">
                  <a:extLst>
                    <a:ext uri="{9D8B030D-6E8A-4147-A177-3AD203B41FA5}">
                      <a16:colId xmlns:a16="http://schemas.microsoft.com/office/drawing/2014/main" val="3934654346"/>
                    </a:ext>
                  </a:extLst>
                </a:gridCol>
                <a:gridCol w="2375519">
                  <a:extLst>
                    <a:ext uri="{9D8B030D-6E8A-4147-A177-3AD203B41FA5}">
                      <a16:colId xmlns:a16="http://schemas.microsoft.com/office/drawing/2014/main" val="35102227"/>
                    </a:ext>
                  </a:extLst>
                </a:gridCol>
                <a:gridCol w="1828181">
                  <a:extLst>
                    <a:ext uri="{9D8B030D-6E8A-4147-A177-3AD203B41FA5}">
                      <a16:colId xmlns:a16="http://schemas.microsoft.com/office/drawing/2014/main" val="1982823125"/>
                    </a:ext>
                  </a:extLst>
                </a:gridCol>
              </a:tblGrid>
              <a:tr h="273600">
                <a:tc>
                  <a:txBody>
                    <a:bodyPr/>
                    <a:lstStyle/>
                    <a:p>
                      <a:r>
                        <a:rPr lang="en-US" sz="1200" b="1" dirty="0"/>
                        <a:t>Subject: </a:t>
                      </a:r>
                      <a:r>
                        <a:rPr lang="en-US" sz="1200" b="0" dirty="0"/>
                        <a:t>Science</a:t>
                      </a:r>
                    </a:p>
                  </a:txBody>
                  <a:tcPr/>
                </a:tc>
                <a:tc>
                  <a:txBody>
                    <a:bodyPr/>
                    <a:lstStyle/>
                    <a:p>
                      <a:r>
                        <a:rPr lang="en-US" sz="1200" b="1" dirty="0"/>
                        <a:t>Topic: </a:t>
                      </a:r>
                      <a:r>
                        <a:rPr lang="en-US" sz="1200" b="0" dirty="0"/>
                        <a:t>Homeostasis &amp; response</a:t>
                      </a:r>
                    </a:p>
                  </a:txBody>
                  <a:tcPr/>
                </a:tc>
                <a:tc>
                  <a:txBody>
                    <a:bodyPr/>
                    <a:lstStyle/>
                    <a:p>
                      <a:r>
                        <a:rPr lang="en-US" sz="1200" b="1" dirty="0"/>
                        <a:t>Term: </a:t>
                      </a:r>
                      <a:r>
                        <a:rPr lang="en-US" sz="1200" b="0" dirty="0"/>
                        <a:t>Autumn</a:t>
                      </a:r>
                    </a:p>
                  </a:txBody>
                  <a:tcPr/>
                </a:tc>
                <a:extLst>
                  <a:ext uri="{0D108BD9-81ED-4DB2-BD59-A6C34878D82A}">
                    <a16:rowId xmlns:a16="http://schemas.microsoft.com/office/drawing/2014/main" val="598370979"/>
                  </a:ext>
                </a:extLst>
              </a:tr>
            </a:tbl>
          </a:graphicData>
        </a:graphic>
      </p:graphicFrame>
      <p:graphicFrame>
        <p:nvGraphicFramePr>
          <p:cNvPr id="3" name="Table 2">
            <a:extLst>
              <a:ext uri="{FF2B5EF4-FFF2-40B4-BE49-F238E27FC236}">
                <a16:creationId xmlns:a16="http://schemas.microsoft.com/office/drawing/2014/main" id="{B1421655-5380-4561-AF16-F79D295D967B}"/>
              </a:ext>
            </a:extLst>
          </p:cNvPr>
          <p:cNvGraphicFramePr>
            <a:graphicFrameLocks noGrp="1"/>
          </p:cNvGraphicFramePr>
          <p:nvPr>
            <p:extLst>
              <p:ext uri="{D42A27DB-BD31-4B8C-83A1-F6EECF244321}">
                <p14:modId xmlns:p14="http://schemas.microsoft.com/office/powerpoint/2010/main" val="1740536995"/>
              </p:ext>
            </p:extLst>
          </p:nvPr>
        </p:nvGraphicFramePr>
        <p:xfrm>
          <a:off x="273050" y="1292003"/>
          <a:ext cx="6305550" cy="7419699"/>
        </p:xfrm>
        <a:graphic>
          <a:graphicData uri="http://schemas.openxmlformats.org/drawingml/2006/table">
            <a:tbl>
              <a:tblPr firstRow="1" bandRow="1">
                <a:tableStyleId>{5940675A-B579-460E-94D1-54222C63F5DA}</a:tableStyleId>
              </a:tblPr>
              <a:tblGrid>
                <a:gridCol w="407135">
                  <a:extLst>
                    <a:ext uri="{9D8B030D-6E8A-4147-A177-3AD203B41FA5}">
                      <a16:colId xmlns:a16="http://schemas.microsoft.com/office/drawing/2014/main" val="3934654346"/>
                    </a:ext>
                  </a:extLst>
                </a:gridCol>
                <a:gridCol w="1632627">
                  <a:extLst>
                    <a:ext uri="{9D8B030D-6E8A-4147-A177-3AD203B41FA5}">
                      <a16:colId xmlns:a16="http://schemas.microsoft.com/office/drawing/2014/main" val="3983804606"/>
                    </a:ext>
                  </a:extLst>
                </a:gridCol>
                <a:gridCol w="4265788">
                  <a:extLst>
                    <a:ext uri="{9D8B030D-6E8A-4147-A177-3AD203B41FA5}">
                      <a16:colId xmlns:a16="http://schemas.microsoft.com/office/drawing/2014/main" val="2799095496"/>
                    </a:ext>
                  </a:extLst>
                </a:gridCol>
              </a:tblGrid>
              <a:tr h="322552">
                <a:tc gridSpan="3">
                  <a:txBody>
                    <a:bodyPr/>
                    <a:lstStyle/>
                    <a:p>
                      <a:pPr algn="ctr"/>
                      <a:r>
                        <a:rPr lang="en-US" sz="1200" b="1" dirty="0"/>
                        <a:t>KEY WORDS</a:t>
                      </a:r>
                    </a:p>
                  </a:txBody>
                  <a:tcPr>
                    <a:solidFill>
                      <a:schemeClr val="bg1">
                        <a:lumMod val="75000"/>
                      </a:schemeClr>
                    </a:solidFill>
                  </a:tcPr>
                </a:tc>
                <a:tc hMerge="1">
                  <a:txBody>
                    <a:bodyPr/>
                    <a:lstStyle/>
                    <a:p>
                      <a:pPr algn="ctr"/>
                      <a:r>
                        <a:rPr lang="en-US" sz="1200" dirty="0"/>
                        <a:t>Key words</a:t>
                      </a:r>
                    </a:p>
                  </a:txBody>
                  <a:tcPr anchor="ctr">
                    <a:solidFill>
                      <a:schemeClr val="bg1">
                        <a:lumMod val="85000"/>
                      </a:schemeClr>
                    </a:solidFill>
                  </a:tcPr>
                </a:tc>
                <a:tc hMerge="1">
                  <a:txBody>
                    <a:bodyPr/>
                    <a:lstStyle/>
                    <a:p>
                      <a:endParaRPr lang="en-US" sz="1200" dirty="0"/>
                    </a:p>
                  </a:txBody>
                  <a:tcPr>
                    <a:solidFill>
                      <a:schemeClr val="bg1">
                        <a:lumMod val="85000"/>
                      </a:schemeClr>
                    </a:solidFill>
                  </a:tcPr>
                </a:tc>
                <a:extLst>
                  <a:ext uri="{0D108BD9-81ED-4DB2-BD59-A6C34878D82A}">
                    <a16:rowId xmlns:a16="http://schemas.microsoft.com/office/drawing/2014/main" val="1253720602"/>
                  </a:ext>
                </a:extLst>
              </a:tr>
              <a:tr h="428672">
                <a:tc>
                  <a:txBody>
                    <a:bodyPr/>
                    <a:lstStyle/>
                    <a:p>
                      <a:r>
                        <a:rPr lang="en-US" sz="1200" dirty="0"/>
                        <a:t>1</a:t>
                      </a:r>
                    </a:p>
                  </a:txBody>
                  <a:tcPr>
                    <a:solidFill>
                      <a:schemeClr val="bg1">
                        <a:lumMod val="75000"/>
                      </a:schemeClr>
                    </a:solidFill>
                  </a:tcPr>
                </a:tc>
                <a:tc>
                  <a:txBody>
                    <a:bodyPr/>
                    <a:lstStyle/>
                    <a:p>
                      <a:r>
                        <a:rPr lang="en-GB" sz="1200" dirty="0"/>
                        <a:t>Homeostasis</a:t>
                      </a:r>
                    </a:p>
                  </a:txBody>
                  <a:tcPr>
                    <a:solidFill>
                      <a:schemeClr val="bg1">
                        <a:lumMod val="85000"/>
                      </a:schemeClr>
                    </a:solidFill>
                  </a:tcPr>
                </a:tc>
                <a:tc>
                  <a:txBody>
                    <a:bodyPr/>
                    <a:lstStyle/>
                    <a:p>
                      <a:r>
                        <a:rPr lang="en-GB" sz="1200" dirty="0"/>
                        <a:t>Homeostasis is the regulation of internal conditions to maintain optimal conditions for enzyme action and cell function.</a:t>
                      </a:r>
                    </a:p>
                  </a:txBody>
                  <a:tcPr/>
                </a:tc>
                <a:extLst>
                  <a:ext uri="{0D108BD9-81ED-4DB2-BD59-A6C34878D82A}">
                    <a16:rowId xmlns:a16="http://schemas.microsoft.com/office/drawing/2014/main" val="241228286"/>
                  </a:ext>
                </a:extLst>
              </a:tr>
              <a:tr h="428672">
                <a:tc>
                  <a:txBody>
                    <a:bodyPr/>
                    <a:lstStyle/>
                    <a:p>
                      <a:r>
                        <a:rPr lang="en-US" sz="1200" dirty="0"/>
                        <a:t>2</a:t>
                      </a:r>
                    </a:p>
                  </a:txBody>
                  <a:tcPr>
                    <a:solidFill>
                      <a:schemeClr val="bg1">
                        <a:lumMod val="75000"/>
                      </a:schemeClr>
                    </a:solidFill>
                  </a:tcPr>
                </a:tc>
                <a:tc>
                  <a:txBody>
                    <a:bodyPr/>
                    <a:lstStyle/>
                    <a:p>
                      <a:r>
                        <a:rPr lang="en-GB" sz="1200" dirty="0"/>
                        <a:t>Nervous system</a:t>
                      </a:r>
                    </a:p>
                  </a:txBody>
                  <a:tcPr>
                    <a:solidFill>
                      <a:schemeClr val="bg1">
                        <a:lumMod val="85000"/>
                      </a:schemeClr>
                    </a:solidFill>
                  </a:tcPr>
                </a:tc>
                <a:tc>
                  <a:txBody>
                    <a:bodyPr/>
                    <a:lstStyle/>
                    <a:p>
                      <a:r>
                        <a:rPr lang="en-GB" sz="1200" dirty="0"/>
                        <a:t>The nervous system enables humans to react to their surroundings and to coordinate their behaviour.</a:t>
                      </a:r>
                    </a:p>
                  </a:txBody>
                  <a:tcPr/>
                </a:tc>
                <a:extLst>
                  <a:ext uri="{0D108BD9-81ED-4DB2-BD59-A6C34878D82A}">
                    <a16:rowId xmlns:a16="http://schemas.microsoft.com/office/drawing/2014/main" val="3797581471"/>
                  </a:ext>
                </a:extLst>
              </a:tr>
              <a:tr h="428672">
                <a:tc>
                  <a:txBody>
                    <a:bodyPr/>
                    <a:lstStyle/>
                    <a:p>
                      <a:r>
                        <a:rPr lang="en-US" sz="1200" dirty="0"/>
                        <a:t>3</a:t>
                      </a:r>
                    </a:p>
                  </a:txBody>
                  <a:tcPr>
                    <a:solidFill>
                      <a:schemeClr val="bg1">
                        <a:lumMod val="75000"/>
                      </a:schemeClr>
                    </a:solidFill>
                  </a:tcPr>
                </a:tc>
                <a:tc>
                  <a:txBody>
                    <a:bodyPr/>
                    <a:lstStyle/>
                    <a:p>
                      <a:r>
                        <a:rPr lang="en-GB" sz="1200" dirty="0"/>
                        <a:t>Endocrine system</a:t>
                      </a:r>
                    </a:p>
                  </a:txBody>
                  <a:tcPr>
                    <a:solidFill>
                      <a:schemeClr val="bg1">
                        <a:lumMod val="85000"/>
                      </a:schemeClr>
                    </a:solidFill>
                  </a:tcPr>
                </a:tc>
                <a:tc>
                  <a:txBody>
                    <a:bodyPr/>
                    <a:lstStyle/>
                    <a:p>
                      <a:r>
                        <a:rPr lang="en-GB" sz="1200" dirty="0"/>
                        <a:t>The endocrine system is composed of glands which secrete chemicals called hormones directly into the bloodstream.</a:t>
                      </a:r>
                    </a:p>
                  </a:txBody>
                  <a:tcPr/>
                </a:tc>
                <a:extLst>
                  <a:ext uri="{0D108BD9-81ED-4DB2-BD59-A6C34878D82A}">
                    <a16:rowId xmlns:a16="http://schemas.microsoft.com/office/drawing/2014/main" val="1712730032"/>
                  </a:ext>
                </a:extLst>
              </a:tr>
              <a:tr h="322552">
                <a:tc>
                  <a:txBody>
                    <a:bodyPr/>
                    <a:lstStyle/>
                    <a:p>
                      <a:r>
                        <a:rPr lang="en-US" sz="1200" dirty="0"/>
                        <a:t>4</a:t>
                      </a:r>
                    </a:p>
                  </a:txBody>
                  <a:tcPr>
                    <a:solidFill>
                      <a:schemeClr val="bg1">
                        <a:lumMod val="75000"/>
                      </a:schemeClr>
                    </a:solidFill>
                  </a:tcPr>
                </a:tc>
                <a:tc>
                  <a:txBody>
                    <a:bodyPr/>
                    <a:lstStyle/>
                    <a:p>
                      <a:r>
                        <a:rPr lang="en-GB" sz="1200" dirty="0"/>
                        <a:t>Reproduction</a:t>
                      </a:r>
                    </a:p>
                  </a:txBody>
                  <a:tcPr>
                    <a:solidFill>
                      <a:schemeClr val="bg1">
                        <a:lumMod val="85000"/>
                      </a:schemeClr>
                    </a:solidFill>
                  </a:tcPr>
                </a:tc>
                <a:tc>
                  <a:txBody>
                    <a:bodyPr/>
                    <a:lstStyle/>
                    <a:p>
                      <a:r>
                        <a:rPr lang="en-GB" sz="1200" dirty="0"/>
                        <a:t>The process by which offspring are produced by parents. </a:t>
                      </a:r>
                    </a:p>
                  </a:txBody>
                  <a:tcPr/>
                </a:tc>
                <a:extLst>
                  <a:ext uri="{0D108BD9-81ED-4DB2-BD59-A6C34878D82A}">
                    <a16:rowId xmlns:a16="http://schemas.microsoft.com/office/drawing/2014/main" val="842608782"/>
                  </a:ext>
                </a:extLst>
              </a:tr>
              <a:tr h="322552">
                <a:tc>
                  <a:txBody>
                    <a:bodyPr/>
                    <a:lstStyle/>
                    <a:p>
                      <a:r>
                        <a:rPr lang="en-US" sz="1200" dirty="0"/>
                        <a:t>5</a:t>
                      </a:r>
                    </a:p>
                  </a:txBody>
                  <a:tcPr>
                    <a:solidFill>
                      <a:schemeClr val="bg1">
                        <a:lumMod val="75000"/>
                      </a:schemeClr>
                    </a:solidFill>
                  </a:tcPr>
                </a:tc>
                <a:tc>
                  <a:txBody>
                    <a:bodyPr/>
                    <a:lstStyle/>
                    <a:p>
                      <a:r>
                        <a:rPr lang="en-GB" sz="1200" dirty="0"/>
                        <a:t>Hormone</a:t>
                      </a:r>
                    </a:p>
                  </a:txBody>
                  <a:tcPr>
                    <a:solidFill>
                      <a:schemeClr val="bg1">
                        <a:lumMod val="85000"/>
                      </a:schemeClr>
                    </a:solidFill>
                  </a:tcPr>
                </a:tc>
                <a:tc>
                  <a:txBody>
                    <a:bodyPr/>
                    <a:lstStyle/>
                    <a:p>
                      <a:r>
                        <a:rPr lang="en-GB" sz="1200" dirty="0"/>
                        <a:t>Chemical messengers produced by glands.</a:t>
                      </a:r>
                    </a:p>
                  </a:txBody>
                  <a:tcPr/>
                </a:tc>
                <a:extLst>
                  <a:ext uri="{0D108BD9-81ED-4DB2-BD59-A6C34878D82A}">
                    <a16:rowId xmlns:a16="http://schemas.microsoft.com/office/drawing/2014/main" val="4179165351"/>
                  </a:ext>
                </a:extLst>
              </a:tr>
              <a:tr h="322552">
                <a:tc gridSpan="3">
                  <a:txBody>
                    <a:bodyPr/>
                    <a:lstStyle/>
                    <a:p>
                      <a:pPr algn="ctr"/>
                      <a:r>
                        <a:rPr lang="en-US" sz="1200" b="1" dirty="0"/>
                        <a:t>KEY EXAMPLES</a:t>
                      </a:r>
                    </a:p>
                  </a:txBody>
                  <a:tcPr>
                    <a:solidFill>
                      <a:schemeClr val="bg1">
                        <a:lumMod val="75000"/>
                      </a:schemeClr>
                    </a:solidFill>
                  </a:tcPr>
                </a:tc>
                <a:tc hMerge="1">
                  <a:txBody>
                    <a:bodyPr/>
                    <a:lstStyle/>
                    <a:p>
                      <a:endParaRPr lang="en-US" sz="1200" dirty="0"/>
                    </a:p>
                  </a:txBody>
                  <a:tcPr>
                    <a:solidFill>
                      <a:schemeClr val="bg1">
                        <a:lumMod val="85000"/>
                      </a:schemeClr>
                    </a:solidFill>
                  </a:tcPr>
                </a:tc>
                <a:tc hMerge="1">
                  <a:txBody>
                    <a:bodyPr/>
                    <a:lstStyle/>
                    <a:p>
                      <a:endParaRPr lang="en-US" sz="1200" dirty="0"/>
                    </a:p>
                  </a:txBody>
                  <a:tcPr/>
                </a:tc>
                <a:extLst>
                  <a:ext uri="{0D108BD9-81ED-4DB2-BD59-A6C34878D82A}">
                    <a16:rowId xmlns:a16="http://schemas.microsoft.com/office/drawing/2014/main" val="1428670171"/>
                  </a:ext>
                </a:extLst>
              </a:tr>
              <a:tr h="322552">
                <a:tc>
                  <a:txBody>
                    <a:bodyPr/>
                    <a:lstStyle/>
                    <a:p>
                      <a:r>
                        <a:rPr lang="en-US" sz="1200" dirty="0"/>
                        <a:t>6</a:t>
                      </a:r>
                    </a:p>
                  </a:txBody>
                  <a:tcPr>
                    <a:solidFill>
                      <a:schemeClr val="bg1">
                        <a:lumMod val="75000"/>
                      </a:schemeClr>
                    </a:solidFill>
                  </a:tcPr>
                </a:tc>
                <a:tc>
                  <a:txBody>
                    <a:bodyPr/>
                    <a:lstStyle/>
                    <a:p>
                      <a:r>
                        <a:rPr lang="en-US" sz="1200" dirty="0"/>
                        <a:t>Reflex actions</a:t>
                      </a:r>
                    </a:p>
                  </a:txBody>
                  <a:tcPr>
                    <a:solidFill>
                      <a:schemeClr val="bg1">
                        <a:lumMod val="85000"/>
                      </a:schemeClr>
                    </a:solidFill>
                  </a:tcPr>
                </a:tc>
                <a:tc>
                  <a:txBody>
                    <a:bodyPr/>
                    <a:lstStyle/>
                    <a:p>
                      <a:r>
                        <a:rPr lang="en-US" sz="1200" dirty="0"/>
                        <a:t>Automatic and rapid responses to stimuli.</a:t>
                      </a:r>
                    </a:p>
                  </a:txBody>
                  <a:tcPr/>
                </a:tc>
                <a:extLst>
                  <a:ext uri="{0D108BD9-81ED-4DB2-BD59-A6C34878D82A}">
                    <a16:rowId xmlns:a16="http://schemas.microsoft.com/office/drawing/2014/main" val="2017468105"/>
                  </a:ext>
                </a:extLst>
              </a:tr>
              <a:tr h="322552">
                <a:tc>
                  <a:txBody>
                    <a:bodyPr/>
                    <a:lstStyle/>
                    <a:p>
                      <a:r>
                        <a:rPr lang="en-US" sz="1200" dirty="0"/>
                        <a:t>7</a:t>
                      </a:r>
                    </a:p>
                  </a:txBody>
                  <a:tcPr>
                    <a:solidFill>
                      <a:schemeClr val="bg1">
                        <a:lumMod val="75000"/>
                      </a:schemeClr>
                    </a:solidFill>
                  </a:tcPr>
                </a:tc>
                <a:tc>
                  <a:txBody>
                    <a:bodyPr/>
                    <a:lstStyle/>
                    <a:p>
                      <a:r>
                        <a:rPr lang="en-US" sz="1200" dirty="0"/>
                        <a:t>Puberty</a:t>
                      </a:r>
                    </a:p>
                  </a:txBody>
                  <a:tcPr>
                    <a:solidFill>
                      <a:schemeClr val="bg1">
                        <a:lumMod val="85000"/>
                      </a:schemeClr>
                    </a:solidFill>
                  </a:tcPr>
                </a:tc>
                <a:tc>
                  <a:txBody>
                    <a:bodyPr/>
                    <a:lstStyle/>
                    <a:p>
                      <a:r>
                        <a:rPr lang="en-US" sz="1200" dirty="0"/>
                        <a:t>Physical changes caused by hormones resulting in sexual maturity.</a:t>
                      </a:r>
                    </a:p>
                  </a:txBody>
                  <a:tcPr/>
                </a:tc>
                <a:extLst>
                  <a:ext uri="{0D108BD9-81ED-4DB2-BD59-A6C34878D82A}">
                    <a16:rowId xmlns:a16="http://schemas.microsoft.com/office/drawing/2014/main" val="578048382"/>
                  </a:ext>
                </a:extLst>
              </a:tr>
              <a:tr h="428672">
                <a:tc>
                  <a:txBody>
                    <a:bodyPr/>
                    <a:lstStyle/>
                    <a:p>
                      <a:r>
                        <a:rPr lang="en-US" sz="1200" dirty="0"/>
                        <a:t>8</a:t>
                      </a:r>
                    </a:p>
                  </a:txBody>
                  <a:tcPr>
                    <a:solidFill>
                      <a:schemeClr val="bg1">
                        <a:lumMod val="75000"/>
                      </a:schemeClr>
                    </a:solidFill>
                  </a:tcPr>
                </a:tc>
                <a:tc>
                  <a:txBody>
                    <a:bodyPr/>
                    <a:lstStyle/>
                    <a:p>
                      <a:r>
                        <a:rPr lang="en-US" sz="1200" dirty="0"/>
                        <a:t>Menstrual cycle</a:t>
                      </a:r>
                    </a:p>
                  </a:txBody>
                  <a:tcPr>
                    <a:solidFill>
                      <a:schemeClr val="bg1">
                        <a:lumMod val="85000"/>
                      </a:schemeClr>
                    </a:solidFill>
                  </a:tcPr>
                </a:tc>
                <a:tc>
                  <a:txBody>
                    <a:bodyPr/>
                    <a:lstStyle/>
                    <a:p>
                      <a:r>
                        <a:rPr lang="en-GB" sz="1200" dirty="0"/>
                        <a:t>Recurring series of events in the human female reproductive system.</a:t>
                      </a:r>
                      <a:endParaRPr lang="en-US" sz="1200" dirty="0"/>
                    </a:p>
                  </a:txBody>
                  <a:tcPr/>
                </a:tc>
                <a:extLst>
                  <a:ext uri="{0D108BD9-81ED-4DB2-BD59-A6C34878D82A}">
                    <a16:rowId xmlns:a16="http://schemas.microsoft.com/office/drawing/2014/main" val="693049"/>
                  </a:ext>
                </a:extLst>
              </a:tr>
              <a:tr h="322552">
                <a:tc>
                  <a:txBody>
                    <a:bodyPr/>
                    <a:lstStyle/>
                    <a:p>
                      <a:r>
                        <a:rPr lang="en-US" sz="1200" dirty="0"/>
                        <a:t>9</a:t>
                      </a:r>
                    </a:p>
                  </a:txBody>
                  <a:tcPr>
                    <a:solidFill>
                      <a:schemeClr val="bg1">
                        <a:lumMod val="75000"/>
                      </a:schemeClr>
                    </a:solidFill>
                  </a:tcPr>
                </a:tc>
                <a:tc>
                  <a:txBody>
                    <a:bodyPr/>
                    <a:lstStyle/>
                    <a:p>
                      <a:r>
                        <a:rPr lang="en-US" sz="1200" dirty="0"/>
                        <a:t>Phototropism</a:t>
                      </a:r>
                    </a:p>
                  </a:txBody>
                  <a:tcPr>
                    <a:solidFill>
                      <a:schemeClr val="bg1">
                        <a:lumMod val="85000"/>
                      </a:schemeClr>
                    </a:solidFill>
                  </a:tcPr>
                </a:tc>
                <a:tc>
                  <a:txBody>
                    <a:bodyPr/>
                    <a:lstStyle/>
                    <a:p>
                      <a:r>
                        <a:rPr lang="en-US" sz="1200" dirty="0"/>
                        <a:t>A plants response to light.</a:t>
                      </a:r>
                    </a:p>
                  </a:txBody>
                  <a:tcPr/>
                </a:tc>
                <a:extLst>
                  <a:ext uri="{0D108BD9-81ED-4DB2-BD59-A6C34878D82A}">
                    <a16:rowId xmlns:a16="http://schemas.microsoft.com/office/drawing/2014/main" val="1297538071"/>
                  </a:ext>
                </a:extLst>
              </a:tr>
              <a:tr h="322552">
                <a:tc>
                  <a:txBody>
                    <a:bodyPr/>
                    <a:lstStyle/>
                    <a:p>
                      <a:r>
                        <a:rPr lang="en-US" sz="1200" dirty="0"/>
                        <a:t>10</a:t>
                      </a:r>
                    </a:p>
                  </a:txBody>
                  <a:tcPr>
                    <a:solidFill>
                      <a:schemeClr val="bg1">
                        <a:lumMod val="75000"/>
                      </a:schemeClr>
                    </a:solidFill>
                  </a:tcPr>
                </a:tc>
                <a:tc>
                  <a:txBody>
                    <a:bodyPr/>
                    <a:lstStyle/>
                    <a:p>
                      <a:r>
                        <a:rPr lang="en-US" sz="1200" dirty="0"/>
                        <a:t>Gravitropism</a:t>
                      </a:r>
                    </a:p>
                  </a:txBody>
                  <a:tcPr>
                    <a:solidFill>
                      <a:schemeClr val="bg1">
                        <a:lumMod val="85000"/>
                      </a:schemeClr>
                    </a:solidFill>
                  </a:tcPr>
                </a:tc>
                <a:tc>
                  <a:txBody>
                    <a:bodyPr/>
                    <a:lstStyle/>
                    <a:p>
                      <a:r>
                        <a:rPr lang="en-US" sz="1200" dirty="0"/>
                        <a:t>A plants response to gravity.</a:t>
                      </a:r>
                    </a:p>
                  </a:txBody>
                  <a:tcPr/>
                </a:tc>
                <a:extLst>
                  <a:ext uri="{0D108BD9-81ED-4DB2-BD59-A6C34878D82A}">
                    <a16:rowId xmlns:a16="http://schemas.microsoft.com/office/drawing/2014/main" val="3384342038"/>
                  </a:ext>
                </a:extLst>
              </a:tr>
              <a:tr h="322552">
                <a:tc gridSpan="3">
                  <a:txBody>
                    <a:bodyPr/>
                    <a:lstStyle/>
                    <a:p>
                      <a:pPr algn="ctr"/>
                      <a:r>
                        <a:rPr lang="en-US" sz="1200" b="1" dirty="0"/>
                        <a:t>KEY DIAGRAMS</a:t>
                      </a:r>
                    </a:p>
                  </a:txBody>
                  <a:tcPr>
                    <a:solidFill>
                      <a:schemeClr val="bg1">
                        <a:lumMod val="75000"/>
                      </a:schemeClr>
                    </a:solidFill>
                  </a:tcPr>
                </a:tc>
                <a:tc hMerge="1">
                  <a:txBody>
                    <a:bodyPr/>
                    <a:lstStyle/>
                    <a:p>
                      <a:endParaRPr lang="en-US" sz="1200" dirty="0"/>
                    </a:p>
                  </a:txBody>
                  <a:tcPr>
                    <a:solidFill>
                      <a:schemeClr val="bg1">
                        <a:lumMod val="85000"/>
                      </a:schemeClr>
                    </a:solidFill>
                  </a:tcPr>
                </a:tc>
                <a:tc hMerge="1">
                  <a:txBody>
                    <a:bodyPr/>
                    <a:lstStyle/>
                    <a:p>
                      <a:endParaRPr lang="en-US" sz="1200" dirty="0"/>
                    </a:p>
                  </a:txBody>
                  <a:tcPr/>
                </a:tc>
                <a:extLst>
                  <a:ext uri="{0D108BD9-81ED-4DB2-BD59-A6C34878D82A}">
                    <a16:rowId xmlns:a16="http://schemas.microsoft.com/office/drawing/2014/main" val="1676022854"/>
                  </a:ext>
                </a:extLst>
              </a:tr>
              <a:tr h="2687931">
                <a:tc gridSpan="3">
                  <a:txBody>
                    <a:bodyPr/>
                    <a:lstStyle/>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txBody>
                  <a:tcP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18696"/>
                  </a:ext>
                </a:extLst>
              </a:tr>
            </a:tbl>
          </a:graphicData>
        </a:graphic>
      </p:graphicFrame>
      <p:pic>
        <p:nvPicPr>
          <p:cNvPr id="8" name="Picture 7" descr="A diagram of a motor neuron&#10;&#10;Description automatically generated">
            <a:extLst>
              <a:ext uri="{FF2B5EF4-FFF2-40B4-BE49-F238E27FC236}">
                <a16:creationId xmlns:a16="http://schemas.microsoft.com/office/drawing/2014/main" id="{F188D6A0-0ABC-E06E-EFE4-4EE7C32644A9}"/>
              </a:ext>
            </a:extLst>
          </p:cNvPr>
          <p:cNvPicPr>
            <a:picLocks noChangeAspect="1"/>
          </p:cNvPicPr>
          <p:nvPr/>
        </p:nvPicPr>
        <p:blipFill>
          <a:blip r:embed="rId2"/>
          <a:stretch>
            <a:fillRect/>
          </a:stretch>
        </p:blipFill>
        <p:spPr>
          <a:xfrm>
            <a:off x="994859" y="6127714"/>
            <a:ext cx="4861932" cy="2447574"/>
          </a:xfrm>
          <a:prstGeom prst="rect">
            <a:avLst/>
          </a:prstGeom>
        </p:spPr>
      </p:pic>
      <p:sp>
        <p:nvSpPr>
          <p:cNvPr id="6" name="Slide Number Placeholder 5">
            <a:extLst>
              <a:ext uri="{FF2B5EF4-FFF2-40B4-BE49-F238E27FC236}">
                <a16:creationId xmlns:a16="http://schemas.microsoft.com/office/drawing/2014/main" id="{486FABF5-770B-D3D0-F34A-21390B87CAA7}"/>
              </a:ext>
            </a:extLst>
          </p:cNvPr>
          <p:cNvSpPr>
            <a:spLocks noGrp="1"/>
          </p:cNvSpPr>
          <p:nvPr>
            <p:ph type="sldNum" sz="quarter" idx="12"/>
          </p:nvPr>
        </p:nvSpPr>
        <p:spPr/>
        <p:txBody>
          <a:bodyPr/>
          <a:lstStyle/>
          <a:p>
            <a:fld id="{A49C798E-A141-4728-B2C1-C020555BD9EF}" type="slidenum">
              <a:rPr lang="en-GB" smtClean="0"/>
              <a:t>68</a:t>
            </a:fld>
            <a:endParaRPr lang="en-GB"/>
          </a:p>
        </p:txBody>
      </p:sp>
    </p:spTree>
    <p:extLst>
      <p:ext uri="{BB962C8B-B14F-4D97-AF65-F5344CB8AC3E}">
        <p14:creationId xmlns:p14="http://schemas.microsoft.com/office/powerpoint/2010/main" val="3435140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5ACB93D-D1F5-AD70-DCA1-47A05BE1FEAE}"/>
              </a:ext>
            </a:extLst>
          </p:cNvPr>
          <p:cNvSpPr/>
          <p:nvPr/>
        </p:nvSpPr>
        <p:spPr>
          <a:xfrm>
            <a:off x="278780" y="312234"/>
            <a:ext cx="6345044" cy="8541834"/>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ACF0B5AA-F2E4-A1DD-D98D-4428DC7EC814}"/>
              </a:ext>
            </a:extLst>
          </p:cNvPr>
          <p:cNvSpPr txBox="1"/>
          <p:nvPr/>
        </p:nvSpPr>
        <p:spPr>
          <a:xfrm>
            <a:off x="398655" y="406349"/>
            <a:ext cx="5971920" cy="9246057"/>
          </a:xfrm>
          <a:prstGeom prst="rect">
            <a:avLst/>
          </a:prstGeom>
          <a:noFill/>
        </p:spPr>
        <p:txBody>
          <a:bodyPr wrap="square">
            <a:spAutoFit/>
          </a:bodyPr>
          <a:lstStyle/>
          <a:p>
            <a:pPr>
              <a:lnSpc>
                <a:spcPct val="150000"/>
              </a:lnSpc>
            </a:pPr>
            <a:r>
              <a:rPr lang="en-GB" sz="1200" b="1" u="sng" dirty="0"/>
              <a:t>Rehearsal questions  – structure and function of the brain and its parts</a:t>
            </a:r>
          </a:p>
          <a:p>
            <a:pPr>
              <a:lnSpc>
                <a:spcPct val="150000"/>
              </a:lnSpc>
            </a:pPr>
            <a:endParaRPr lang="en-GB" sz="1200" b="1" u="sng" dirty="0"/>
          </a:p>
          <a:p>
            <a:pPr>
              <a:lnSpc>
                <a:spcPct val="150000"/>
              </a:lnSpc>
            </a:pPr>
            <a:r>
              <a:rPr lang="en-GB" sz="1200" dirty="0"/>
              <a:t>1. A part of the brain is called the medulla. What is its function?</a:t>
            </a:r>
          </a:p>
          <a:p>
            <a:pPr>
              <a:lnSpc>
                <a:spcPct val="150000"/>
              </a:lnSpc>
            </a:pPr>
            <a:r>
              <a:rPr lang="en-GB" sz="1200" dirty="0"/>
              <a:t>………………………………………………………………………………………………………………………………………………..</a:t>
            </a:r>
          </a:p>
          <a:p>
            <a:pPr>
              <a:lnSpc>
                <a:spcPct val="150000"/>
              </a:lnSpc>
            </a:pPr>
            <a:r>
              <a:rPr lang="en-GB" sz="1200" dirty="0"/>
              <a:t>2. A part of the brain is called the cerebrum. What is its function?</a:t>
            </a:r>
          </a:p>
          <a:p>
            <a:pPr>
              <a:lnSpc>
                <a:spcPct val="150000"/>
              </a:lnSpc>
            </a:pPr>
            <a:r>
              <a:rPr lang="en-GB" sz="1200" dirty="0"/>
              <a:t>………………………………………………………………………………………………………………………………………………..</a:t>
            </a:r>
          </a:p>
          <a:p>
            <a:pPr>
              <a:lnSpc>
                <a:spcPct val="150000"/>
              </a:lnSpc>
            </a:pPr>
            <a:r>
              <a:rPr lang="en-GB" sz="1200" dirty="0"/>
              <a:t>3. A part of the brain is called the cerebral hemispheres. What is its function.?</a:t>
            </a:r>
          </a:p>
          <a:p>
            <a:pPr>
              <a:lnSpc>
                <a:spcPct val="150000"/>
              </a:lnSpc>
            </a:pPr>
            <a:r>
              <a:rPr lang="en-GB" sz="1200" dirty="0"/>
              <a:t>………………………………………………………………………………………………………………………………………………..</a:t>
            </a:r>
          </a:p>
          <a:p>
            <a:pPr>
              <a:lnSpc>
                <a:spcPct val="150000"/>
              </a:lnSpc>
            </a:pPr>
            <a:r>
              <a:rPr lang="en-GB" sz="1200" dirty="0"/>
              <a:t>4. A part of the brain is called the hypothalamus. What is its function?</a:t>
            </a:r>
          </a:p>
          <a:p>
            <a:pPr>
              <a:lnSpc>
                <a:spcPct val="150000"/>
              </a:lnSpc>
            </a:pPr>
            <a:r>
              <a:rPr lang="en-GB" sz="1200" dirty="0"/>
              <a:t>………………………………………………………………………………………………………………………………………………..</a:t>
            </a:r>
          </a:p>
          <a:p>
            <a:pPr>
              <a:lnSpc>
                <a:spcPct val="150000"/>
              </a:lnSpc>
            </a:pPr>
            <a:r>
              <a:rPr lang="en-GB" sz="1200" dirty="0"/>
              <a:t>5. A part of the brain coordinates consciousness. What is it called?</a:t>
            </a:r>
          </a:p>
          <a:p>
            <a:pPr>
              <a:lnSpc>
                <a:spcPct val="150000"/>
              </a:lnSpc>
            </a:pPr>
            <a:r>
              <a:rPr lang="en-GB" sz="1200" dirty="0"/>
              <a:t>………………………………………………………………………………………………………………………………………………..</a:t>
            </a:r>
          </a:p>
          <a:p>
            <a:pPr>
              <a:lnSpc>
                <a:spcPct val="150000"/>
              </a:lnSpc>
            </a:pPr>
            <a:r>
              <a:rPr lang="en-GB" sz="1200" dirty="0"/>
              <a:t>6. A part of the brain controls temperature. What is it called?</a:t>
            </a:r>
          </a:p>
          <a:p>
            <a:pPr>
              <a:lnSpc>
                <a:spcPct val="150000"/>
              </a:lnSpc>
            </a:pPr>
            <a:r>
              <a:rPr lang="en-GB" sz="1200" dirty="0"/>
              <a:t>………………………………………………………………………………………………………………………………………………..</a:t>
            </a:r>
          </a:p>
          <a:p>
            <a:pPr>
              <a:lnSpc>
                <a:spcPct val="150000"/>
              </a:lnSpc>
            </a:pPr>
            <a:r>
              <a:rPr lang="en-GB" sz="1200" dirty="0"/>
              <a:t>7. A part of the brain controls muscle movement. Which is it? ………………………………………………………………………………………………………………………………………………..</a:t>
            </a:r>
          </a:p>
          <a:p>
            <a:pPr>
              <a:lnSpc>
                <a:spcPct val="150000"/>
              </a:lnSpc>
            </a:pPr>
            <a:r>
              <a:rPr lang="en-GB" sz="1200" dirty="0"/>
              <a:t>8 A part of the brain controls heart beat. Which is it?</a:t>
            </a:r>
          </a:p>
          <a:p>
            <a:pPr>
              <a:lnSpc>
                <a:spcPct val="150000"/>
              </a:lnSpc>
            </a:pPr>
            <a:r>
              <a:rPr lang="en-GB" sz="1200" dirty="0"/>
              <a:t>………………………………………………………………………………………………………………………………………………..</a:t>
            </a:r>
          </a:p>
          <a:p>
            <a:pPr>
              <a:lnSpc>
                <a:spcPct val="150000"/>
              </a:lnSpc>
            </a:pPr>
            <a:r>
              <a:rPr lang="en-GB" sz="1200" dirty="0"/>
              <a:t>9 A part of the brain controls intelligence. Which is it? ………………………………………………………………………………………………………………………………………………..</a:t>
            </a:r>
          </a:p>
          <a:p>
            <a:pPr>
              <a:lnSpc>
                <a:spcPct val="150000"/>
              </a:lnSpc>
            </a:pPr>
            <a:r>
              <a:rPr lang="en-GB" sz="1200" dirty="0"/>
              <a:t>10. Language is controlled by which part of the brain?</a:t>
            </a:r>
          </a:p>
          <a:p>
            <a:pPr>
              <a:lnSpc>
                <a:spcPct val="150000"/>
              </a:lnSpc>
            </a:pPr>
            <a:r>
              <a:rPr lang="en-GB" sz="1200" dirty="0"/>
              <a:t>………………………………………………………………………………………………………………………………………………..</a:t>
            </a:r>
          </a:p>
          <a:p>
            <a:pPr>
              <a:lnSpc>
                <a:spcPct val="150000"/>
              </a:lnSpc>
            </a:pPr>
            <a:r>
              <a:rPr lang="en-GB" sz="1200" dirty="0"/>
              <a:t>11. Unconscious activities are controlled by which part of the brain. ? ………………………………………………………………………………………………………………………………………………..</a:t>
            </a:r>
          </a:p>
          <a:p>
            <a:pPr>
              <a:lnSpc>
                <a:spcPct val="150000"/>
              </a:lnSpc>
            </a:pPr>
            <a:r>
              <a:rPr lang="en-GB" sz="1200" dirty="0"/>
              <a:t>12. A part of the brain controls language. Which is it?</a:t>
            </a:r>
          </a:p>
          <a:p>
            <a:pPr>
              <a:lnSpc>
                <a:spcPct val="150000"/>
              </a:lnSpc>
            </a:pPr>
            <a:r>
              <a:rPr lang="en-GB" sz="1200" dirty="0"/>
              <a:t>………………………………………………………………………………………………………………………………………………..</a:t>
            </a:r>
          </a:p>
          <a:p>
            <a:pPr>
              <a:lnSpc>
                <a:spcPct val="150000"/>
              </a:lnSpc>
            </a:pPr>
            <a:r>
              <a:rPr lang="en-GB" sz="1200" dirty="0"/>
              <a:t>13. Breathing is controlled by which part of the brain?</a:t>
            </a:r>
          </a:p>
          <a:p>
            <a:pPr>
              <a:lnSpc>
                <a:spcPct val="150000"/>
              </a:lnSpc>
            </a:pPr>
            <a:r>
              <a:rPr lang="en-GB" sz="1200" dirty="0"/>
              <a:t>………………………………………………………………………………………………………………………………………………..</a:t>
            </a:r>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400" b="1" u="sng" dirty="0"/>
          </a:p>
        </p:txBody>
      </p:sp>
      <p:sp>
        <p:nvSpPr>
          <p:cNvPr id="3" name="TextBox 2">
            <a:extLst>
              <a:ext uri="{FF2B5EF4-FFF2-40B4-BE49-F238E27FC236}">
                <a16:creationId xmlns:a16="http://schemas.microsoft.com/office/drawing/2014/main" id="{F655BFB6-7942-C803-530E-37D76BFFEB95}"/>
              </a:ext>
            </a:extLst>
          </p:cNvPr>
          <p:cNvSpPr txBox="1"/>
          <p:nvPr/>
        </p:nvSpPr>
        <p:spPr>
          <a:xfrm>
            <a:off x="-5853953" y="1586754"/>
            <a:ext cx="3980329" cy="555812"/>
          </a:xfrm>
          <a:prstGeom prst="rect">
            <a:avLst/>
          </a:prstGeom>
          <a:noFill/>
        </p:spPr>
        <p:txBody>
          <a:bodyPr wrap="square" rtlCol="0">
            <a:spAutoFit/>
          </a:bodyPr>
          <a:lstStyle/>
          <a:p>
            <a:endParaRPr lang="en-GB" dirty="0"/>
          </a:p>
        </p:txBody>
      </p:sp>
      <p:sp>
        <p:nvSpPr>
          <p:cNvPr id="4" name="TextBox 3">
            <a:extLst>
              <a:ext uri="{FF2B5EF4-FFF2-40B4-BE49-F238E27FC236}">
                <a16:creationId xmlns:a16="http://schemas.microsoft.com/office/drawing/2014/main" id="{0D1BB1ED-B876-DFAE-562F-7099A754B13E}"/>
              </a:ext>
            </a:extLst>
          </p:cNvPr>
          <p:cNvSpPr txBox="1"/>
          <p:nvPr/>
        </p:nvSpPr>
        <p:spPr>
          <a:xfrm>
            <a:off x="-5701553" y="1739154"/>
            <a:ext cx="3980329" cy="555812"/>
          </a:xfrm>
          <a:prstGeom prst="rect">
            <a:avLst/>
          </a:prstGeom>
          <a:noFill/>
        </p:spPr>
        <p:txBody>
          <a:bodyPr wrap="square" rtlCol="0">
            <a:spAutoFit/>
          </a:bodyPr>
          <a:lstStyle/>
          <a:p>
            <a:endParaRPr lang="en-GB" dirty="0"/>
          </a:p>
        </p:txBody>
      </p:sp>
      <p:sp>
        <p:nvSpPr>
          <p:cNvPr id="2" name="Slide Number Placeholder 1">
            <a:extLst>
              <a:ext uri="{FF2B5EF4-FFF2-40B4-BE49-F238E27FC236}">
                <a16:creationId xmlns:a16="http://schemas.microsoft.com/office/drawing/2014/main" id="{5131DEAF-103D-6106-4789-46F18EF9D36F}"/>
              </a:ext>
            </a:extLst>
          </p:cNvPr>
          <p:cNvSpPr>
            <a:spLocks noGrp="1"/>
          </p:cNvSpPr>
          <p:nvPr>
            <p:ph type="sldNum" sz="quarter" idx="12"/>
          </p:nvPr>
        </p:nvSpPr>
        <p:spPr/>
        <p:txBody>
          <a:bodyPr/>
          <a:lstStyle/>
          <a:p>
            <a:fld id="{A49C798E-A141-4728-B2C1-C020555BD9EF}" type="slidenum">
              <a:rPr lang="en-GB" smtClean="0"/>
              <a:t>7</a:t>
            </a:fld>
            <a:endParaRPr lang="en-GB"/>
          </a:p>
        </p:txBody>
      </p:sp>
    </p:spTree>
    <p:extLst>
      <p:ext uri="{BB962C8B-B14F-4D97-AF65-F5344CB8AC3E}">
        <p14:creationId xmlns:p14="http://schemas.microsoft.com/office/powerpoint/2010/main" val="2839342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5ACB93D-D1F5-AD70-DCA1-47A05BE1FEAE}"/>
              </a:ext>
            </a:extLst>
          </p:cNvPr>
          <p:cNvSpPr/>
          <p:nvPr/>
        </p:nvSpPr>
        <p:spPr>
          <a:xfrm>
            <a:off x="312234" y="312234"/>
            <a:ext cx="6345044" cy="8541834"/>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ACF0B5AA-F2E4-A1DD-D98D-4428DC7EC814}"/>
              </a:ext>
            </a:extLst>
          </p:cNvPr>
          <p:cNvSpPr txBox="1"/>
          <p:nvPr/>
        </p:nvSpPr>
        <p:spPr>
          <a:xfrm>
            <a:off x="312234" y="406350"/>
            <a:ext cx="6233532" cy="8138062"/>
          </a:xfrm>
          <a:prstGeom prst="rect">
            <a:avLst/>
          </a:prstGeom>
          <a:noFill/>
        </p:spPr>
        <p:txBody>
          <a:bodyPr wrap="square">
            <a:spAutoFit/>
          </a:bodyPr>
          <a:lstStyle/>
          <a:p>
            <a:pPr>
              <a:lnSpc>
                <a:spcPct val="150000"/>
              </a:lnSpc>
            </a:pPr>
            <a:r>
              <a:rPr lang="en-GB" sz="1200" b="1" u="sng" dirty="0"/>
              <a:t>Rehearsal questions  – structure and function of the brain and its parts</a:t>
            </a:r>
          </a:p>
          <a:p>
            <a:pPr>
              <a:lnSpc>
                <a:spcPct val="150000"/>
              </a:lnSpc>
            </a:pPr>
            <a:endParaRPr lang="en-GB" sz="1200" b="1" u="sng" dirty="0"/>
          </a:p>
          <a:p>
            <a:pPr>
              <a:lnSpc>
                <a:spcPct val="150000"/>
              </a:lnSpc>
            </a:pPr>
            <a:r>
              <a:rPr lang="en-GB" sz="1200" dirty="0"/>
              <a:t>14 What is the function of the cerebellum?</a:t>
            </a:r>
          </a:p>
          <a:p>
            <a:pPr>
              <a:lnSpc>
                <a:spcPct val="150000"/>
              </a:lnSpc>
            </a:pPr>
            <a:r>
              <a:rPr lang="en-GB" sz="1200" dirty="0"/>
              <a:t>………………………………………………………………………………………………………………………………………………..</a:t>
            </a:r>
          </a:p>
          <a:p>
            <a:pPr>
              <a:lnSpc>
                <a:spcPct val="150000"/>
              </a:lnSpc>
            </a:pPr>
            <a:r>
              <a:rPr lang="en-GB" sz="1200" dirty="0"/>
              <a:t>15.  Part of the brain is called the medulla . What is its function?</a:t>
            </a:r>
          </a:p>
          <a:p>
            <a:pPr>
              <a:lnSpc>
                <a:spcPct val="150000"/>
              </a:lnSpc>
            </a:pPr>
            <a:r>
              <a:rPr lang="en-GB" sz="1200" dirty="0"/>
              <a:t>……………………………………………………………………………………………………………………………………………..</a:t>
            </a:r>
          </a:p>
          <a:p>
            <a:pPr>
              <a:lnSpc>
                <a:spcPct val="150000"/>
              </a:lnSpc>
            </a:pPr>
            <a:r>
              <a:rPr lang="en-GB" sz="1200" dirty="0"/>
              <a:t>16. Part of the brain is called the Cerebral hemispheres. What is its function?</a:t>
            </a:r>
          </a:p>
          <a:p>
            <a:pPr>
              <a:lnSpc>
                <a:spcPct val="150000"/>
              </a:lnSpc>
            </a:pPr>
            <a:r>
              <a:rPr lang="en-GB" sz="1200" dirty="0"/>
              <a:t>………………………………………………………………………………………………………………………………………………..</a:t>
            </a:r>
          </a:p>
          <a:p>
            <a:pPr>
              <a:lnSpc>
                <a:spcPct val="150000"/>
              </a:lnSpc>
            </a:pPr>
            <a:r>
              <a:rPr lang="en-GB" sz="1200" dirty="0"/>
              <a:t>17. What is the name of the part of the brain that controls temperature ?</a:t>
            </a:r>
          </a:p>
          <a:p>
            <a:pPr>
              <a:lnSpc>
                <a:spcPct val="150000"/>
              </a:lnSpc>
            </a:pPr>
            <a:r>
              <a:rPr lang="en-GB" sz="1200" dirty="0"/>
              <a:t>………………………………………………………………………………………………………………………………………………..</a:t>
            </a:r>
          </a:p>
          <a:p>
            <a:pPr>
              <a:lnSpc>
                <a:spcPct val="150000"/>
              </a:lnSpc>
            </a:pPr>
            <a:r>
              <a:rPr lang="en-GB" sz="1200" dirty="0"/>
              <a:t>18. Language is coordinated by which part of the brain?</a:t>
            </a:r>
          </a:p>
          <a:p>
            <a:pPr>
              <a:lnSpc>
                <a:spcPct val="150000"/>
              </a:lnSpc>
            </a:pPr>
            <a:r>
              <a:rPr lang="en-GB" sz="1200" dirty="0"/>
              <a:t>………………………………………………………………………………………………………………………………………………..</a:t>
            </a:r>
          </a:p>
          <a:p>
            <a:pPr>
              <a:lnSpc>
                <a:spcPct val="150000"/>
              </a:lnSpc>
            </a:pPr>
            <a:r>
              <a:rPr lang="en-GB" sz="1200" dirty="0"/>
              <a:t>19. Intelligence is coordinated by which part of the brain?</a:t>
            </a:r>
          </a:p>
          <a:p>
            <a:pPr>
              <a:lnSpc>
                <a:spcPct val="150000"/>
              </a:lnSpc>
            </a:pPr>
            <a:r>
              <a:rPr lang="en-GB" sz="1200" dirty="0"/>
              <a:t>………………………………………………………………………………………………………………………………………………..</a:t>
            </a:r>
          </a:p>
          <a:p>
            <a:pPr>
              <a:lnSpc>
                <a:spcPct val="150000"/>
              </a:lnSpc>
            </a:pPr>
            <a:r>
              <a:rPr lang="en-GB" sz="1200" dirty="0"/>
              <a:t>20. Heartbeat is controlled by which part of the brain?</a:t>
            </a:r>
          </a:p>
          <a:p>
            <a:pPr>
              <a:lnSpc>
                <a:spcPct val="150000"/>
              </a:lnSpc>
            </a:pPr>
            <a:r>
              <a:rPr lang="en-GB" sz="1200" dirty="0"/>
              <a:t>………………………………………………………………………………………………………………………………………………..</a:t>
            </a:r>
          </a:p>
          <a:p>
            <a:pPr>
              <a:lnSpc>
                <a:spcPct val="150000"/>
              </a:lnSpc>
            </a:pPr>
            <a:r>
              <a:rPr lang="en-GB" sz="1200" dirty="0"/>
              <a:t>21. Breathing is controlled by which part of the brain?</a:t>
            </a:r>
          </a:p>
          <a:p>
            <a:pPr>
              <a:lnSpc>
                <a:spcPct val="150000"/>
              </a:lnSpc>
            </a:pPr>
            <a:r>
              <a:rPr lang="en-GB" sz="1200" dirty="0"/>
              <a:t>………………………………………………………………………………………………………………………………………………..</a:t>
            </a:r>
          </a:p>
          <a:p>
            <a:pPr>
              <a:lnSpc>
                <a:spcPct val="150000"/>
              </a:lnSpc>
            </a:pPr>
            <a:r>
              <a:rPr lang="en-GB" sz="1200" dirty="0"/>
              <a:t>22. Coordination of the muscles is controlled by which part of the brain? ………………………………………………………………………………………………………………………………………………..</a:t>
            </a:r>
          </a:p>
          <a:p>
            <a:pPr>
              <a:lnSpc>
                <a:spcPct val="150000"/>
              </a:lnSpc>
            </a:pPr>
            <a:r>
              <a:rPr lang="en-GB" sz="1200" dirty="0"/>
              <a:t>23. If someone damages their cerebral cortex what might be the result?</a:t>
            </a:r>
          </a:p>
          <a:p>
            <a:pPr>
              <a:lnSpc>
                <a:spcPct val="150000"/>
              </a:lnSpc>
            </a:pPr>
            <a:r>
              <a:rPr lang="en-GB" sz="1200" dirty="0"/>
              <a:t>………………………………………………………………………………………………………………………………………………..</a:t>
            </a:r>
          </a:p>
          <a:p>
            <a:pPr>
              <a:lnSpc>
                <a:spcPct val="150000"/>
              </a:lnSpc>
            </a:pPr>
            <a:r>
              <a:rPr lang="en-GB" sz="1200" dirty="0"/>
              <a:t>24. If someone damages their medulla what might be the result? ………………………………………………………………………………………………………………………………………………..</a:t>
            </a:r>
          </a:p>
          <a:p>
            <a:pPr>
              <a:lnSpc>
                <a:spcPct val="150000"/>
              </a:lnSpc>
            </a:pPr>
            <a:r>
              <a:rPr lang="en-GB" sz="1200" dirty="0"/>
              <a:t>25. If someone damages their cerebellum what might be the result?</a:t>
            </a:r>
          </a:p>
          <a:p>
            <a:pPr>
              <a:lnSpc>
                <a:spcPct val="150000"/>
              </a:lnSpc>
            </a:pPr>
            <a:r>
              <a:rPr lang="en-GB" sz="1200" dirty="0"/>
              <a:t>………………………………………………………………………………………………………………………………………………..</a:t>
            </a:r>
          </a:p>
          <a:p>
            <a:pPr>
              <a:lnSpc>
                <a:spcPct val="150000"/>
              </a:lnSpc>
            </a:pPr>
            <a:r>
              <a:rPr lang="en-GB" sz="1200" dirty="0"/>
              <a:t>………………………………………………………………………………………………………………………………………………..</a:t>
            </a:r>
          </a:p>
          <a:p>
            <a:pPr>
              <a:lnSpc>
                <a:spcPct val="150000"/>
              </a:lnSpc>
            </a:pPr>
            <a:endParaRPr lang="en-GB" sz="1200" dirty="0"/>
          </a:p>
          <a:p>
            <a:pPr>
              <a:lnSpc>
                <a:spcPct val="150000"/>
              </a:lnSpc>
            </a:pPr>
            <a:endParaRPr lang="en-GB" sz="1400" b="1" u="sng" dirty="0"/>
          </a:p>
        </p:txBody>
      </p:sp>
      <p:sp>
        <p:nvSpPr>
          <p:cNvPr id="2" name="Slide Number Placeholder 1">
            <a:extLst>
              <a:ext uri="{FF2B5EF4-FFF2-40B4-BE49-F238E27FC236}">
                <a16:creationId xmlns:a16="http://schemas.microsoft.com/office/drawing/2014/main" id="{5E522015-CB43-BFF8-AA98-892E90AFF650}"/>
              </a:ext>
            </a:extLst>
          </p:cNvPr>
          <p:cNvSpPr>
            <a:spLocks noGrp="1"/>
          </p:cNvSpPr>
          <p:nvPr>
            <p:ph type="sldNum" sz="quarter" idx="12"/>
          </p:nvPr>
        </p:nvSpPr>
        <p:spPr/>
        <p:txBody>
          <a:bodyPr/>
          <a:lstStyle/>
          <a:p>
            <a:fld id="{A49C798E-A141-4728-B2C1-C020555BD9EF}" type="slidenum">
              <a:rPr lang="en-GB" smtClean="0"/>
              <a:t>8</a:t>
            </a:fld>
            <a:endParaRPr lang="en-GB"/>
          </a:p>
        </p:txBody>
      </p:sp>
    </p:spTree>
    <p:extLst>
      <p:ext uri="{BB962C8B-B14F-4D97-AF65-F5344CB8AC3E}">
        <p14:creationId xmlns:p14="http://schemas.microsoft.com/office/powerpoint/2010/main" val="3402165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5ACB93D-D1F5-AD70-DCA1-47A05BE1FEAE}"/>
              </a:ext>
            </a:extLst>
          </p:cNvPr>
          <p:cNvSpPr/>
          <p:nvPr/>
        </p:nvSpPr>
        <p:spPr>
          <a:xfrm>
            <a:off x="312234" y="312234"/>
            <a:ext cx="6322742" cy="8552986"/>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ACF0B5AA-F2E4-A1DD-D98D-4428DC7EC814}"/>
              </a:ext>
            </a:extLst>
          </p:cNvPr>
          <p:cNvSpPr txBox="1"/>
          <p:nvPr/>
        </p:nvSpPr>
        <p:spPr>
          <a:xfrm>
            <a:off x="398655" y="406349"/>
            <a:ext cx="5971920" cy="4060022"/>
          </a:xfrm>
          <a:prstGeom prst="rect">
            <a:avLst/>
          </a:prstGeom>
          <a:noFill/>
        </p:spPr>
        <p:txBody>
          <a:bodyPr wrap="square">
            <a:spAutoFit/>
          </a:bodyPr>
          <a:lstStyle/>
          <a:p>
            <a:r>
              <a:rPr lang="en-GB" sz="1400" b="1" u="sng" dirty="0"/>
              <a:t>YOU DO  Wrong answers – structure and function of the brain</a:t>
            </a:r>
          </a:p>
          <a:p>
            <a:pPr>
              <a:lnSpc>
                <a:spcPct val="200000"/>
              </a:lnSpc>
            </a:pPr>
            <a:r>
              <a:rPr lang="en-GB" sz="1200" dirty="0"/>
              <a:t>The human brain has a simple structure. Most of the structures that the brain contains work together to do simple tasks. Various  nerve then carries messages from the brain to the receptors so that it can interpret the impulses and determine what a person should do. The r neurones of the brain are physically connected . </a:t>
            </a:r>
          </a:p>
          <a:p>
            <a:pPr>
              <a:lnSpc>
                <a:spcPct val="150000"/>
              </a:lnSpc>
            </a:pPr>
            <a:r>
              <a:rPr lang="en-GB" sz="1200" dirty="0"/>
              <a:t>There are  two main parts to the brain. These are the medulla and spinal cord, the  rest of the brain just carries out one simple activity,. The medulla is responsible for conscious activities. The cerebellum is responsible for heart beat and he cerebral cortex is responsible for heart beat. Intelligence and memory are controlled by the medulla. Beathing and heartbeat are controlled by the cerebellum and intelligence is controlled by the cerebellum.</a:t>
            </a:r>
          </a:p>
          <a:p>
            <a:pPr>
              <a:lnSpc>
                <a:spcPct val="150000"/>
              </a:lnSpc>
            </a:pPr>
            <a:endParaRPr lang="en-GB" sz="1400" b="1" u="sng" dirty="0"/>
          </a:p>
          <a:p>
            <a:pPr>
              <a:lnSpc>
                <a:spcPct val="150000"/>
              </a:lnSpc>
            </a:pPr>
            <a:endParaRPr lang="en-GB" sz="1200" dirty="0"/>
          </a:p>
          <a:p>
            <a:pPr>
              <a:lnSpc>
                <a:spcPct val="150000"/>
              </a:lnSpc>
            </a:pPr>
            <a:endParaRPr lang="en-GB" sz="1400" b="1" u="sng" dirty="0"/>
          </a:p>
        </p:txBody>
      </p:sp>
      <p:sp>
        <p:nvSpPr>
          <p:cNvPr id="3" name="Slide Number Placeholder 2">
            <a:extLst>
              <a:ext uri="{FF2B5EF4-FFF2-40B4-BE49-F238E27FC236}">
                <a16:creationId xmlns:a16="http://schemas.microsoft.com/office/drawing/2014/main" id="{CBECB81C-509F-70D3-36BD-BA92B713827A}"/>
              </a:ext>
            </a:extLst>
          </p:cNvPr>
          <p:cNvSpPr>
            <a:spLocks noGrp="1"/>
          </p:cNvSpPr>
          <p:nvPr>
            <p:ph type="sldNum" sz="quarter" idx="12"/>
          </p:nvPr>
        </p:nvSpPr>
        <p:spPr/>
        <p:txBody>
          <a:bodyPr/>
          <a:lstStyle/>
          <a:p>
            <a:fld id="{A49C798E-A141-4728-B2C1-C020555BD9EF}" type="slidenum">
              <a:rPr lang="en-GB" smtClean="0"/>
              <a:t>9</a:t>
            </a:fld>
            <a:endParaRPr lang="en-GB"/>
          </a:p>
        </p:txBody>
      </p:sp>
    </p:spTree>
    <p:extLst>
      <p:ext uri="{BB962C8B-B14F-4D97-AF65-F5344CB8AC3E}">
        <p14:creationId xmlns:p14="http://schemas.microsoft.com/office/powerpoint/2010/main" val="31683680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13003</TotalTime>
  <Words>9682</Words>
  <Application>Microsoft Office PowerPoint</Application>
  <PresentationFormat>On-screen Show (4:3)</PresentationFormat>
  <Paragraphs>1510</Paragraphs>
  <Slides>68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68</vt:i4>
      </vt:variant>
    </vt:vector>
  </HeadingPairs>
  <TitlesOfParts>
    <vt:vector size="7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Astrea Academy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Sammy Mercer (Staff, Dearne)</dc:creator>
  <cp:lastModifiedBy>Derrick Venning</cp:lastModifiedBy>
  <cp:revision>13</cp:revision>
  <cp:lastPrinted>2023-09-11T15:50:26Z</cp:lastPrinted>
  <dcterms:created xsi:type="dcterms:W3CDTF">2023-05-15T10:20:51Z</dcterms:created>
  <dcterms:modified xsi:type="dcterms:W3CDTF">2023-10-23T22:47:06Z</dcterms:modified>
</cp:coreProperties>
</file>