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sldIdLst>
    <p:sldId id="339" r:id="rId2"/>
    <p:sldId id="257" r:id="rId3"/>
    <p:sldId id="365" r:id="rId4"/>
    <p:sldId id="256" r:id="rId5"/>
    <p:sldId id="474" r:id="rId6"/>
    <p:sldId id="640" r:id="rId7"/>
    <p:sldId id="641" r:id="rId8"/>
    <p:sldId id="642" r:id="rId9"/>
    <p:sldId id="643" r:id="rId10"/>
    <p:sldId id="644" r:id="rId11"/>
    <p:sldId id="645" r:id="rId12"/>
    <p:sldId id="646" r:id="rId13"/>
    <p:sldId id="511" r:id="rId14"/>
    <p:sldId id="647" r:id="rId15"/>
    <p:sldId id="648" r:id="rId16"/>
    <p:sldId id="649" r:id="rId17"/>
    <p:sldId id="650" r:id="rId18"/>
    <p:sldId id="475" r:id="rId19"/>
    <p:sldId id="431" r:id="rId20"/>
    <p:sldId id="506" r:id="rId21"/>
    <p:sldId id="507" r:id="rId22"/>
    <p:sldId id="509" r:id="rId23"/>
    <p:sldId id="508" r:id="rId24"/>
    <p:sldId id="510" r:id="rId25"/>
    <p:sldId id="516" r:id="rId26"/>
    <p:sldId id="517" r:id="rId27"/>
    <p:sldId id="512" r:id="rId28"/>
    <p:sldId id="513" r:id="rId29"/>
    <p:sldId id="515" r:id="rId30"/>
    <p:sldId id="518" r:id="rId31"/>
    <p:sldId id="519" r:id="rId32"/>
    <p:sldId id="476" r:id="rId33"/>
    <p:sldId id="651" r:id="rId34"/>
    <p:sldId id="653" r:id="rId35"/>
    <p:sldId id="654" r:id="rId36"/>
    <p:sldId id="655" r:id="rId37"/>
    <p:sldId id="656" r:id="rId38"/>
    <p:sldId id="657" r:id="rId39"/>
    <p:sldId id="658" r:id="rId40"/>
    <p:sldId id="660" r:id="rId41"/>
    <p:sldId id="662" r:id="rId42"/>
    <p:sldId id="663" r:id="rId43"/>
    <p:sldId id="672" r:id="rId44"/>
    <p:sldId id="675" r:id="rId45"/>
    <p:sldId id="673" r:id="rId46"/>
    <p:sldId id="674" r:id="rId47"/>
    <p:sldId id="668" r:id="rId48"/>
    <p:sldId id="669" r:id="rId49"/>
    <p:sldId id="480" r:id="rId50"/>
    <p:sldId id="471" r:id="rId51"/>
    <p:sldId id="535" r:id="rId52"/>
    <p:sldId id="536" r:id="rId53"/>
    <p:sldId id="538" r:id="rId54"/>
    <p:sldId id="539" r:id="rId55"/>
    <p:sldId id="540" r:id="rId56"/>
    <p:sldId id="542" r:id="rId57"/>
    <p:sldId id="533" r:id="rId58"/>
    <p:sldId id="534" r:id="rId59"/>
    <p:sldId id="545" r:id="rId60"/>
    <p:sldId id="546" r:id="rId61"/>
    <p:sldId id="547" r:id="rId62"/>
    <p:sldId id="549" r:id="rId63"/>
    <p:sldId id="481" r:id="rId64"/>
    <p:sldId id="486" r:id="rId65"/>
    <p:sldId id="560" r:id="rId66"/>
    <p:sldId id="559" r:id="rId67"/>
    <p:sldId id="562" r:id="rId68"/>
    <p:sldId id="561" r:id="rId69"/>
    <p:sldId id="563" r:id="rId70"/>
    <p:sldId id="558" r:id="rId71"/>
    <p:sldId id="557" r:id="rId72"/>
    <p:sldId id="556" r:id="rId73"/>
    <p:sldId id="564" r:id="rId74"/>
    <p:sldId id="565" r:id="rId75"/>
    <p:sldId id="566" r:id="rId76"/>
    <p:sldId id="348" r:id="rId77"/>
    <p:sldId id="349" r:id="rId78"/>
    <p:sldId id="347" r:id="rId79"/>
    <p:sldId id="342" r:id="rId80"/>
    <p:sldId id="351" r:id="rId8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EF3C2-9490-4B69-8C00-19146DE5F803}" v="10" dt="2023-09-24T21:07:39.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6357" autoAdjust="0"/>
  </p:normalViewPr>
  <p:slideViewPr>
    <p:cSldViewPr snapToGrid="0">
      <p:cViewPr>
        <p:scale>
          <a:sx n="120" d="100"/>
          <a:sy n="120" d="100"/>
        </p:scale>
        <p:origin x="2502" y="-1878"/>
      </p:cViewPr>
      <p:guideLst/>
    </p:cSldViewPr>
  </p:slideViewPr>
  <p:notesTextViewPr>
    <p:cViewPr>
      <p:scale>
        <a:sx n="1" d="1"/>
        <a:sy n="1" d="1"/>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383EF3C2-9490-4B69-8C00-19146DE5F803}"/>
    <pc:docChg chg="undo custSel addSld delSld modSld">
      <pc:chgData name="Derrick Venning" userId="6ef9305461909ead" providerId="LiveId" clId="{383EF3C2-9490-4B69-8C00-19146DE5F803}" dt="2023-09-24T21:07:47.383" v="57" actId="20577"/>
      <pc:docMkLst>
        <pc:docMk/>
      </pc:docMkLst>
      <pc:sldChg chg="modSp mod">
        <pc:chgData name="Derrick Venning" userId="6ef9305461909ead" providerId="LiveId" clId="{383EF3C2-9490-4B69-8C00-19146DE5F803}" dt="2023-09-24T20:57:22.059" v="3" actId="20577"/>
        <pc:sldMkLst>
          <pc:docMk/>
          <pc:sldMk cId="2384487569" sldId="339"/>
        </pc:sldMkLst>
        <pc:spChg chg="mod">
          <ac:chgData name="Derrick Venning" userId="6ef9305461909ead" providerId="LiveId" clId="{383EF3C2-9490-4B69-8C00-19146DE5F803}" dt="2023-09-24T20:57:22.059" v="3" actId="20577"/>
          <ac:spMkLst>
            <pc:docMk/>
            <pc:sldMk cId="2384487569" sldId="339"/>
            <ac:spMk id="7" creationId="{00000000-0000-0000-0000-000000000000}"/>
          </ac:spMkLst>
        </pc:spChg>
      </pc:sldChg>
      <pc:sldChg chg="del">
        <pc:chgData name="Derrick Venning" userId="6ef9305461909ead" providerId="LiveId" clId="{383EF3C2-9490-4B69-8C00-19146DE5F803}" dt="2023-09-24T21:01:03.141" v="12" actId="2696"/>
        <pc:sldMkLst>
          <pc:docMk/>
          <pc:sldMk cId="3357445200" sldId="340"/>
        </pc:sldMkLst>
      </pc:sldChg>
      <pc:sldChg chg="del">
        <pc:chgData name="Derrick Venning" userId="6ef9305461909ead" providerId="LiveId" clId="{383EF3C2-9490-4B69-8C00-19146DE5F803}" dt="2023-09-24T21:01:09.704" v="13" actId="2696"/>
        <pc:sldMkLst>
          <pc:docMk/>
          <pc:sldMk cId="2844343129" sldId="341"/>
        </pc:sldMkLst>
      </pc:sldChg>
      <pc:sldChg chg="modSp mod">
        <pc:chgData name="Derrick Venning" userId="6ef9305461909ead" providerId="LiveId" clId="{383EF3C2-9490-4B69-8C00-19146DE5F803}" dt="2023-09-24T21:07:47.383" v="57" actId="20577"/>
        <pc:sldMkLst>
          <pc:docMk/>
          <pc:sldMk cId="554824113" sldId="342"/>
        </pc:sldMkLst>
        <pc:graphicFrameChg chg="mod modGraphic">
          <ac:chgData name="Derrick Venning" userId="6ef9305461909ead" providerId="LiveId" clId="{383EF3C2-9490-4B69-8C00-19146DE5F803}" dt="2023-09-24T21:07:47.383" v="57" actId="20577"/>
          <ac:graphicFrameMkLst>
            <pc:docMk/>
            <pc:sldMk cId="554824113" sldId="342"/>
            <ac:graphicFrameMk id="3" creationId="{77F7EA8E-D0AB-5E34-EB82-D09920CB4131}"/>
          </ac:graphicFrameMkLst>
        </pc:graphicFrameChg>
      </pc:sldChg>
      <pc:sldChg chg="del">
        <pc:chgData name="Derrick Venning" userId="6ef9305461909ead" providerId="LiveId" clId="{383EF3C2-9490-4B69-8C00-19146DE5F803}" dt="2023-09-24T20:59:17.796" v="5" actId="2696"/>
        <pc:sldMkLst>
          <pc:docMk/>
          <pc:sldMk cId="197265666" sldId="343"/>
        </pc:sldMkLst>
      </pc:sldChg>
      <pc:sldChg chg="del">
        <pc:chgData name="Derrick Venning" userId="6ef9305461909ead" providerId="LiveId" clId="{383EF3C2-9490-4B69-8C00-19146DE5F803}" dt="2023-09-24T21:01:25.494" v="14" actId="2696"/>
        <pc:sldMkLst>
          <pc:docMk/>
          <pc:sldMk cId="408556207" sldId="345"/>
        </pc:sldMkLst>
      </pc:sldChg>
      <pc:sldChg chg="add del">
        <pc:chgData name="Derrick Venning" userId="6ef9305461909ead" providerId="LiveId" clId="{383EF3C2-9490-4B69-8C00-19146DE5F803}" dt="2023-09-24T21:00:38.515" v="9" actId="2696"/>
        <pc:sldMkLst>
          <pc:docMk/>
          <pc:sldMk cId="1860776775" sldId="347"/>
        </pc:sldMkLst>
      </pc:sldChg>
      <pc:sldChg chg="add del">
        <pc:chgData name="Derrick Venning" userId="6ef9305461909ead" providerId="LiveId" clId="{383EF3C2-9490-4B69-8C00-19146DE5F803}" dt="2023-09-24T21:00:38.515" v="9" actId="2696"/>
        <pc:sldMkLst>
          <pc:docMk/>
          <pc:sldMk cId="3246056895" sldId="348"/>
        </pc:sldMkLst>
      </pc:sldChg>
      <pc:sldChg chg="add del">
        <pc:chgData name="Derrick Venning" userId="6ef9305461909ead" providerId="LiveId" clId="{383EF3C2-9490-4B69-8C00-19146DE5F803}" dt="2023-09-24T21:00:38.515" v="9" actId="2696"/>
        <pc:sldMkLst>
          <pc:docMk/>
          <pc:sldMk cId="754506461" sldId="349"/>
        </pc:sldMkLst>
      </pc:sldChg>
      <pc:sldChg chg="del">
        <pc:chgData name="Derrick Venning" userId="6ef9305461909ead" providerId="LiveId" clId="{383EF3C2-9490-4B69-8C00-19146DE5F803}" dt="2023-09-24T21:01:25.494" v="14" actId="2696"/>
        <pc:sldMkLst>
          <pc:docMk/>
          <pc:sldMk cId="1318219529" sldId="354"/>
        </pc:sldMkLst>
      </pc:sldChg>
      <pc:sldChg chg="del">
        <pc:chgData name="Derrick Venning" userId="6ef9305461909ead" providerId="LiveId" clId="{383EF3C2-9490-4B69-8C00-19146DE5F803}" dt="2023-09-24T21:01:25.494" v="14" actId="2696"/>
        <pc:sldMkLst>
          <pc:docMk/>
          <pc:sldMk cId="3383337294" sldId="355"/>
        </pc:sldMkLst>
      </pc:sldChg>
      <pc:sldChg chg="del">
        <pc:chgData name="Derrick Venning" userId="6ef9305461909ead" providerId="LiveId" clId="{383EF3C2-9490-4B69-8C00-19146DE5F803}" dt="2023-09-24T21:01:25.494" v="14" actId="2696"/>
        <pc:sldMkLst>
          <pc:docMk/>
          <pc:sldMk cId="500702881" sldId="356"/>
        </pc:sldMkLst>
      </pc:sldChg>
      <pc:sldChg chg="del">
        <pc:chgData name="Derrick Venning" userId="6ef9305461909ead" providerId="LiveId" clId="{383EF3C2-9490-4B69-8C00-19146DE5F803}" dt="2023-09-24T20:59:22.879" v="6" actId="2696"/>
        <pc:sldMkLst>
          <pc:docMk/>
          <pc:sldMk cId="3422961932" sldId="359"/>
        </pc:sldMkLst>
      </pc:sldChg>
      <pc:sldChg chg="add del">
        <pc:chgData name="Derrick Venning" userId="6ef9305461909ead" providerId="LiveId" clId="{383EF3C2-9490-4B69-8C00-19146DE5F803}" dt="2023-09-24T21:01:33.555" v="15" actId="2696"/>
        <pc:sldMkLst>
          <pc:docMk/>
          <pc:sldMk cId="1465953596" sldId="360"/>
        </pc:sldMkLst>
      </pc:sldChg>
      <pc:sldChg chg="del">
        <pc:chgData name="Derrick Venning" userId="6ef9305461909ead" providerId="LiveId" clId="{383EF3C2-9490-4B69-8C00-19146DE5F803}" dt="2023-09-24T21:00:53.490" v="10" actId="2696"/>
        <pc:sldMkLst>
          <pc:docMk/>
          <pc:sldMk cId="1057660926" sldId="361"/>
        </pc:sldMkLst>
      </pc:sldChg>
      <pc:sldChg chg="del">
        <pc:chgData name="Derrick Venning" userId="6ef9305461909ead" providerId="LiveId" clId="{383EF3C2-9490-4B69-8C00-19146DE5F803}" dt="2023-09-24T21:00:53.490" v="10" actId="2696"/>
        <pc:sldMkLst>
          <pc:docMk/>
          <pc:sldMk cId="2217728863" sldId="362"/>
        </pc:sldMkLst>
      </pc:sldChg>
      <pc:sldChg chg="del">
        <pc:chgData name="Derrick Venning" userId="6ef9305461909ead" providerId="LiveId" clId="{383EF3C2-9490-4B69-8C00-19146DE5F803}" dt="2023-09-24T21:00:53.490" v="10" actId="2696"/>
        <pc:sldMkLst>
          <pc:docMk/>
          <pc:sldMk cId="3726991660" sldId="366"/>
        </pc:sldMkLst>
      </pc:sldChg>
      <pc:sldChg chg="del">
        <pc:chgData name="Derrick Venning" userId="6ef9305461909ead" providerId="LiveId" clId="{383EF3C2-9490-4B69-8C00-19146DE5F803}" dt="2023-09-24T21:00:58.975" v="11" actId="2696"/>
        <pc:sldMkLst>
          <pc:docMk/>
          <pc:sldMk cId="2554057753" sldId="367"/>
        </pc:sldMkLst>
      </pc:sldChg>
      <pc:sldChg chg="del">
        <pc:chgData name="Derrick Venning" userId="6ef9305461909ead" providerId="LiveId" clId="{383EF3C2-9490-4B69-8C00-19146DE5F803}" dt="2023-09-24T20:59:07.632" v="4" actId="2696"/>
        <pc:sldMkLst>
          <pc:docMk/>
          <pc:sldMk cId="1332901790" sldId="370"/>
        </pc:sldMkLst>
      </pc:sldChg>
      <pc:sldChg chg="del">
        <pc:chgData name="Derrick Venning" userId="6ef9305461909ead" providerId="LiveId" clId="{383EF3C2-9490-4B69-8C00-19146DE5F803}" dt="2023-09-24T20:59:07.632" v="4" actId="2696"/>
        <pc:sldMkLst>
          <pc:docMk/>
          <pc:sldMk cId="1629112635" sldId="378"/>
        </pc:sldMkLst>
      </pc:sldChg>
      <pc:sldChg chg="del">
        <pc:chgData name="Derrick Venning" userId="6ef9305461909ead" providerId="LiveId" clId="{383EF3C2-9490-4B69-8C00-19146DE5F803}" dt="2023-09-24T20:59:07.632" v="4" actId="2696"/>
        <pc:sldMkLst>
          <pc:docMk/>
          <pc:sldMk cId="1020689786" sldId="383"/>
        </pc:sldMkLst>
      </pc:sldChg>
      <pc:sldChg chg="del">
        <pc:chgData name="Derrick Venning" userId="6ef9305461909ead" providerId="LiveId" clId="{383EF3C2-9490-4B69-8C00-19146DE5F803}" dt="2023-09-24T20:59:07.632" v="4" actId="2696"/>
        <pc:sldMkLst>
          <pc:docMk/>
          <pc:sldMk cId="3164173636" sldId="394"/>
        </pc:sldMkLst>
      </pc:sldChg>
      <pc:sldChg chg="del">
        <pc:chgData name="Derrick Venning" userId="6ef9305461909ead" providerId="LiveId" clId="{383EF3C2-9490-4B69-8C00-19146DE5F803}" dt="2023-09-24T20:59:07.632" v="4" actId="2696"/>
        <pc:sldMkLst>
          <pc:docMk/>
          <pc:sldMk cId="3146625094" sldId="399"/>
        </pc:sldMkLst>
      </pc:sldChg>
      <pc:sldChg chg="del">
        <pc:chgData name="Derrick Venning" userId="6ef9305461909ead" providerId="LiveId" clId="{383EF3C2-9490-4B69-8C00-19146DE5F803}" dt="2023-09-24T20:59:07.632" v="4" actId="2696"/>
        <pc:sldMkLst>
          <pc:docMk/>
          <pc:sldMk cId="3730773281" sldId="413"/>
        </pc:sldMkLst>
      </pc:sldChg>
      <pc:sldChg chg="del">
        <pc:chgData name="Derrick Venning" userId="6ef9305461909ead" providerId="LiveId" clId="{383EF3C2-9490-4B69-8C00-19146DE5F803}" dt="2023-09-24T20:59:07.632" v="4" actId="2696"/>
        <pc:sldMkLst>
          <pc:docMk/>
          <pc:sldMk cId="3791231133" sldId="473"/>
        </pc:sldMkLst>
      </pc:sldChg>
      <pc:sldChg chg="del">
        <pc:chgData name="Derrick Venning" userId="6ef9305461909ead" providerId="LiveId" clId="{383EF3C2-9490-4B69-8C00-19146DE5F803}" dt="2023-09-24T20:59:07.632" v="4" actId="2696"/>
        <pc:sldMkLst>
          <pc:docMk/>
          <pc:sldMk cId="1614285169" sldId="494"/>
        </pc:sldMkLst>
      </pc:sldChg>
      <pc:sldChg chg="del">
        <pc:chgData name="Derrick Venning" userId="6ef9305461909ead" providerId="LiveId" clId="{383EF3C2-9490-4B69-8C00-19146DE5F803}" dt="2023-09-24T20:59:07.632" v="4" actId="2696"/>
        <pc:sldMkLst>
          <pc:docMk/>
          <pc:sldMk cId="250506269" sldId="495"/>
        </pc:sldMkLst>
      </pc:sldChg>
      <pc:sldChg chg="del">
        <pc:chgData name="Derrick Venning" userId="6ef9305461909ead" providerId="LiveId" clId="{383EF3C2-9490-4B69-8C00-19146DE5F803}" dt="2023-09-24T20:59:07.632" v="4" actId="2696"/>
        <pc:sldMkLst>
          <pc:docMk/>
          <pc:sldMk cId="2501679029" sldId="496"/>
        </pc:sldMkLst>
      </pc:sldChg>
      <pc:sldChg chg="del">
        <pc:chgData name="Derrick Venning" userId="6ef9305461909ead" providerId="LiveId" clId="{383EF3C2-9490-4B69-8C00-19146DE5F803}" dt="2023-09-24T20:59:07.632" v="4" actId="2696"/>
        <pc:sldMkLst>
          <pc:docMk/>
          <pc:sldMk cId="3874357991" sldId="497"/>
        </pc:sldMkLst>
      </pc:sldChg>
      <pc:sldChg chg="del">
        <pc:chgData name="Derrick Venning" userId="6ef9305461909ead" providerId="LiveId" clId="{383EF3C2-9490-4B69-8C00-19146DE5F803}" dt="2023-09-24T20:59:07.632" v="4" actId="2696"/>
        <pc:sldMkLst>
          <pc:docMk/>
          <pc:sldMk cId="119763553" sldId="498"/>
        </pc:sldMkLst>
      </pc:sldChg>
      <pc:sldChg chg="del">
        <pc:chgData name="Derrick Venning" userId="6ef9305461909ead" providerId="LiveId" clId="{383EF3C2-9490-4B69-8C00-19146DE5F803}" dt="2023-09-24T20:59:07.632" v="4" actId="2696"/>
        <pc:sldMkLst>
          <pc:docMk/>
          <pc:sldMk cId="1814062187" sldId="499"/>
        </pc:sldMkLst>
      </pc:sldChg>
      <pc:sldChg chg="del">
        <pc:chgData name="Derrick Venning" userId="6ef9305461909ead" providerId="LiveId" clId="{383EF3C2-9490-4B69-8C00-19146DE5F803}" dt="2023-09-24T20:59:07.632" v="4" actId="2696"/>
        <pc:sldMkLst>
          <pc:docMk/>
          <pc:sldMk cId="2975238763" sldId="500"/>
        </pc:sldMkLst>
      </pc:sldChg>
      <pc:sldChg chg="del">
        <pc:chgData name="Derrick Venning" userId="6ef9305461909ead" providerId="LiveId" clId="{383EF3C2-9490-4B69-8C00-19146DE5F803}" dt="2023-09-24T20:59:07.632" v="4" actId="2696"/>
        <pc:sldMkLst>
          <pc:docMk/>
          <pc:sldMk cId="2570471208" sldId="501"/>
        </pc:sldMkLst>
      </pc:sldChg>
      <pc:sldChg chg="del">
        <pc:chgData name="Derrick Venning" userId="6ef9305461909ead" providerId="LiveId" clId="{383EF3C2-9490-4B69-8C00-19146DE5F803}" dt="2023-09-24T20:59:07.632" v="4" actId="2696"/>
        <pc:sldMkLst>
          <pc:docMk/>
          <pc:sldMk cId="3028832024" sldId="502"/>
        </pc:sldMkLst>
      </pc:sldChg>
      <pc:sldChg chg="del">
        <pc:chgData name="Derrick Venning" userId="6ef9305461909ead" providerId="LiveId" clId="{383EF3C2-9490-4B69-8C00-19146DE5F803}" dt="2023-09-24T20:59:07.632" v="4" actId="2696"/>
        <pc:sldMkLst>
          <pc:docMk/>
          <pc:sldMk cId="2474953237" sldId="503"/>
        </pc:sldMkLst>
      </pc:sldChg>
      <pc:sldChg chg="del">
        <pc:chgData name="Derrick Venning" userId="6ef9305461909ead" providerId="LiveId" clId="{383EF3C2-9490-4B69-8C00-19146DE5F803}" dt="2023-09-24T20:59:07.632" v="4" actId="2696"/>
        <pc:sldMkLst>
          <pc:docMk/>
          <pc:sldMk cId="2184917072" sldId="504"/>
        </pc:sldMkLst>
      </pc:sldChg>
      <pc:sldChg chg="del">
        <pc:chgData name="Derrick Venning" userId="6ef9305461909ead" providerId="LiveId" clId="{383EF3C2-9490-4B69-8C00-19146DE5F803}" dt="2023-09-24T20:59:07.632" v="4" actId="2696"/>
        <pc:sldMkLst>
          <pc:docMk/>
          <pc:sldMk cId="332432587" sldId="505"/>
        </pc:sldMkLst>
      </pc:sldChg>
      <pc:sldChg chg="del">
        <pc:chgData name="Derrick Venning" userId="6ef9305461909ead" providerId="LiveId" clId="{383EF3C2-9490-4B69-8C00-19146DE5F803}" dt="2023-09-24T20:59:07.632" v="4" actId="2696"/>
        <pc:sldMkLst>
          <pc:docMk/>
          <pc:sldMk cId="4205113895" sldId="521"/>
        </pc:sldMkLst>
      </pc:sldChg>
      <pc:sldChg chg="del">
        <pc:chgData name="Derrick Venning" userId="6ef9305461909ead" providerId="LiveId" clId="{383EF3C2-9490-4B69-8C00-19146DE5F803}" dt="2023-09-24T20:59:07.632" v="4" actId="2696"/>
        <pc:sldMkLst>
          <pc:docMk/>
          <pc:sldMk cId="1341020452" sldId="529"/>
        </pc:sldMkLst>
      </pc:sldChg>
      <pc:sldChg chg="del">
        <pc:chgData name="Derrick Venning" userId="6ef9305461909ead" providerId="LiveId" clId="{383EF3C2-9490-4B69-8C00-19146DE5F803}" dt="2023-09-24T20:59:07.632" v="4" actId="2696"/>
        <pc:sldMkLst>
          <pc:docMk/>
          <pc:sldMk cId="3833462164" sldId="569"/>
        </pc:sldMkLst>
      </pc:sldChg>
      <pc:sldChg chg="del">
        <pc:chgData name="Derrick Venning" userId="6ef9305461909ead" providerId="LiveId" clId="{383EF3C2-9490-4B69-8C00-19146DE5F803}" dt="2023-09-24T20:59:07.632" v="4" actId="2696"/>
        <pc:sldMkLst>
          <pc:docMk/>
          <pc:sldMk cId="2722411799" sldId="570"/>
        </pc:sldMkLst>
      </pc:sldChg>
      <pc:sldChg chg="del">
        <pc:chgData name="Derrick Venning" userId="6ef9305461909ead" providerId="LiveId" clId="{383EF3C2-9490-4B69-8C00-19146DE5F803}" dt="2023-09-24T20:59:07.632" v="4" actId="2696"/>
        <pc:sldMkLst>
          <pc:docMk/>
          <pc:sldMk cId="2975021385" sldId="571"/>
        </pc:sldMkLst>
      </pc:sldChg>
      <pc:sldChg chg="del">
        <pc:chgData name="Derrick Venning" userId="6ef9305461909ead" providerId="LiveId" clId="{383EF3C2-9490-4B69-8C00-19146DE5F803}" dt="2023-09-24T20:59:07.632" v="4" actId="2696"/>
        <pc:sldMkLst>
          <pc:docMk/>
          <pc:sldMk cId="524146713" sldId="573"/>
        </pc:sldMkLst>
      </pc:sldChg>
      <pc:sldChg chg="del">
        <pc:chgData name="Derrick Venning" userId="6ef9305461909ead" providerId="LiveId" clId="{383EF3C2-9490-4B69-8C00-19146DE5F803}" dt="2023-09-24T20:59:07.632" v="4" actId="2696"/>
        <pc:sldMkLst>
          <pc:docMk/>
          <pc:sldMk cId="2650900732" sldId="574"/>
        </pc:sldMkLst>
      </pc:sldChg>
      <pc:sldChg chg="del">
        <pc:chgData name="Derrick Venning" userId="6ef9305461909ead" providerId="LiveId" clId="{383EF3C2-9490-4B69-8C00-19146DE5F803}" dt="2023-09-24T20:59:07.632" v="4" actId="2696"/>
        <pc:sldMkLst>
          <pc:docMk/>
          <pc:sldMk cId="2319685044" sldId="575"/>
        </pc:sldMkLst>
      </pc:sldChg>
      <pc:sldChg chg="del">
        <pc:chgData name="Derrick Venning" userId="6ef9305461909ead" providerId="LiveId" clId="{383EF3C2-9490-4B69-8C00-19146DE5F803}" dt="2023-09-24T20:59:07.632" v="4" actId="2696"/>
        <pc:sldMkLst>
          <pc:docMk/>
          <pc:sldMk cId="3201630011" sldId="576"/>
        </pc:sldMkLst>
      </pc:sldChg>
      <pc:sldChg chg="del">
        <pc:chgData name="Derrick Venning" userId="6ef9305461909ead" providerId="LiveId" clId="{383EF3C2-9490-4B69-8C00-19146DE5F803}" dt="2023-09-24T20:59:07.632" v="4" actId="2696"/>
        <pc:sldMkLst>
          <pc:docMk/>
          <pc:sldMk cId="3795194267" sldId="577"/>
        </pc:sldMkLst>
      </pc:sldChg>
      <pc:sldChg chg="del">
        <pc:chgData name="Derrick Venning" userId="6ef9305461909ead" providerId="LiveId" clId="{383EF3C2-9490-4B69-8C00-19146DE5F803}" dt="2023-09-24T20:59:07.632" v="4" actId="2696"/>
        <pc:sldMkLst>
          <pc:docMk/>
          <pc:sldMk cId="3982044463" sldId="578"/>
        </pc:sldMkLst>
      </pc:sldChg>
      <pc:sldChg chg="del">
        <pc:chgData name="Derrick Venning" userId="6ef9305461909ead" providerId="LiveId" clId="{383EF3C2-9490-4B69-8C00-19146DE5F803}" dt="2023-09-24T20:59:07.632" v="4" actId="2696"/>
        <pc:sldMkLst>
          <pc:docMk/>
          <pc:sldMk cId="824116155" sldId="579"/>
        </pc:sldMkLst>
      </pc:sldChg>
      <pc:sldChg chg="del">
        <pc:chgData name="Derrick Venning" userId="6ef9305461909ead" providerId="LiveId" clId="{383EF3C2-9490-4B69-8C00-19146DE5F803}" dt="2023-09-24T20:59:07.632" v="4" actId="2696"/>
        <pc:sldMkLst>
          <pc:docMk/>
          <pc:sldMk cId="1618279553" sldId="580"/>
        </pc:sldMkLst>
      </pc:sldChg>
      <pc:sldChg chg="del">
        <pc:chgData name="Derrick Venning" userId="6ef9305461909ead" providerId="LiveId" clId="{383EF3C2-9490-4B69-8C00-19146DE5F803}" dt="2023-09-24T20:59:07.632" v="4" actId="2696"/>
        <pc:sldMkLst>
          <pc:docMk/>
          <pc:sldMk cId="1651967488" sldId="581"/>
        </pc:sldMkLst>
      </pc:sldChg>
      <pc:sldChg chg="del">
        <pc:chgData name="Derrick Venning" userId="6ef9305461909ead" providerId="LiveId" clId="{383EF3C2-9490-4B69-8C00-19146DE5F803}" dt="2023-09-24T20:59:07.632" v="4" actId="2696"/>
        <pc:sldMkLst>
          <pc:docMk/>
          <pc:sldMk cId="130526010" sldId="583"/>
        </pc:sldMkLst>
      </pc:sldChg>
      <pc:sldChg chg="del">
        <pc:chgData name="Derrick Venning" userId="6ef9305461909ead" providerId="LiveId" clId="{383EF3C2-9490-4B69-8C00-19146DE5F803}" dt="2023-09-24T20:59:07.632" v="4" actId="2696"/>
        <pc:sldMkLst>
          <pc:docMk/>
          <pc:sldMk cId="2997513341" sldId="584"/>
        </pc:sldMkLst>
      </pc:sldChg>
      <pc:sldChg chg="del">
        <pc:chgData name="Derrick Venning" userId="6ef9305461909ead" providerId="LiveId" clId="{383EF3C2-9490-4B69-8C00-19146DE5F803}" dt="2023-09-24T20:59:07.632" v="4" actId="2696"/>
        <pc:sldMkLst>
          <pc:docMk/>
          <pc:sldMk cId="1080880020" sldId="585"/>
        </pc:sldMkLst>
      </pc:sldChg>
      <pc:sldChg chg="del">
        <pc:chgData name="Derrick Venning" userId="6ef9305461909ead" providerId="LiveId" clId="{383EF3C2-9490-4B69-8C00-19146DE5F803}" dt="2023-09-24T20:59:07.632" v="4" actId="2696"/>
        <pc:sldMkLst>
          <pc:docMk/>
          <pc:sldMk cId="1326907162" sldId="587"/>
        </pc:sldMkLst>
      </pc:sldChg>
      <pc:sldChg chg="del">
        <pc:chgData name="Derrick Venning" userId="6ef9305461909ead" providerId="LiveId" clId="{383EF3C2-9490-4B69-8C00-19146DE5F803}" dt="2023-09-24T20:59:07.632" v="4" actId="2696"/>
        <pc:sldMkLst>
          <pc:docMk/>
          <pc:sldMk cId="75483704" sldId="588"/>
        </pc:sldMkLst>
      </pc:sldChg>
      <pc:sldChg chg="del">
        <pc:chgData name="Derrick Venning" userId="6ef9305461909ead" providerId="LiveId" clId="{383EF3C2-9490-4B69-8C00-19146DE5F803}" dt="2023-09-24T20:59:07.632" v="4" actId="2696"/>
        <pc:sldMkLst>
          <pc:docMk/>
          <pc:sldMk cId="1830846296" sldId="589"/>
        </pc:sldMkLst>
      </pc:sldChg>
      <pc:sldChg chg="del">
        <pc:chgData name="Derrick Venning" userId="6ef9305461909ead" providerId="LiveId" clId="{383EF3C2-9490-4B69-8C00-19146DE5F803}" dt="2023-09-24T20:59:07.632" v="4" actId="2696"/>
        <pc:sldMkLst>
          <pc:docMk/>
          <pc:sldMk cId="3173005405" sldId="590"/>
        </pc:sldMkLst>
      </pc:sldChg>
      <pc:sldChg chg="del">
        <pc:chgData name="Derrick Venning" userId="6ef9305461909ead" providerId="LiveId" clId="{383EF3C2-9490-4B69-8C00-19146DE5F803}" dt="2023-09-24T20:59:07.632" v="4" actId="2696"/>
        <pc:sldMkLst>
          <pc:docMk/>
          <pc:sldMk cId="330252848" sldId="591"/>
        </pc:sldMkLst>
      </pc:sldChg>
      <pc:sldChg chg="del">
        <pc:chgData name="Derrick Venning" userId="6ef9305461909ead" providerId="LiveId" clId="{383EF3C2-9490-4B69-8C00-19146DE5F803}" dt="2023-09-24T20:59:07.632" v="4" actId="2696"/>
        <pc:sldMkLst>
          <pc:docMk/>
          <pc:sldMk cId="3018194338" sldId="593"/>
        </pc:sldMkLst>
      </pc:sldChg>
      <pc:sldChg chg="del">
        <pc:chgData name="Derrick Venning" userId="6ef9305461909ead" providerId="LiveId" clId="{383EF3C2-9490-4B69-8C00-19146DE5F803}" dt="2023-09-24T20:59:07.632" v="4" actId="2696"/>
        <pc:sldMkLst>
          <pc:docMk/>
          <pc:sldMk cId="2446383395" sldId="594"/>
        </pc:sldMkLst>
      </pc:sldChg>
      <pc:sldChg chg="del">
        <pc:chgData name="Derrick Venning" userId="6ef9305461909ead" providerId="LiveId" clId="{383EF3C2-9490-4B69-8C00-19146DE5F803}" dt="2023-09-24T20:59:07.632" v="4" actId="2696"/>
        <pc:sldMkLst>
          <pc:docMk/>
          <pc:sldMk cId="1787858998" sldId="595"/>
        </pc:sldMkLst>
      </pc:sldChg>
      <pc:sldChg chg="del">
        <pc:chgData name="Derrick Venning" userId="6ef9305461909ead" providerId="LiveId" clId="{383EF3C2-9490-4B69-8C00-19146DE5F803}" dt="2023-09-24T20:59:07.632" v="4" actId="2696"/>
        <pc:sldMkLst>
          <pc:docMk/>
          <pc:sldMk cId="1045526350" sldId="596"/>
        </pc:sldMkLst>
      </pc:sldChg>
      <pc:sldChg chg="del">
        <pc:chgData name="Derrick Venning" userId="6ef9305461909ead" providerId="LiveId" clId="{383EF3C2-9490-4B69-8C00-19146DE5F803}" dt="2023-09-24T20:59:07.632" v="4" actId="2696"/>
        <pc:sldMkLst>
          <pc:docMk/>
          <pc:sldMk cId="1899952669" sldId="597"/>
        </pc:sldMkLst>
      </pc:sldChg>
      <pc:sldChg chg="del">
        <pc:chgData name="Derrick Venning" userId="6ef9305461909ead" providerId="LiveId" clId="{383EF3C2-9490-4B69-8C00-19146DE5F803}" dt="2023-09-24T20:59:07.632" v="4" actId="2696"/>
        <pc:sldMkLst>
          <pc:docMk/>
          <pc:sldMk cId="2882124966" sldId="606"/>
        </pc:sldMkLst>
      </pc:sldChg>
      <pc:sldChg chg="del">
        <pc:chgData name="Derrick Venning" userId="6ef9305461909ead" providerId="LiveId" clId="{383EF3C2-9490-4B69-8C00-19146DE5F803}" dt="2023-09-24T20:59:07.632" v="4" actId="2696"/>
        <pc:sldMkLst>
          <pc:docMk/>
          <pc:sldMk cId="2806078193" sldId="607"/>
        </pc:sldMkLst>
      </pc:sldChg>
      <pc:sldChg chg="del">
        <pc:chgData name="Derrick Venning" userId="6ef9305461909ead" providerId="LiveId" clId="{383EF3C2-9490-4B69-8C00-19146DE5F803}" dt="2023-09-24T20:59:07.632" v="4" actId="2696"/>
        <pc:sldMkLst>
          <pc:docMk/>
          <pc:sldMk cId="4120387948" sldId="608"/>
        </pc:sldMkLst>
      </pc:sldChg>
      <pc:sldChg chg="del">
        <pc:chgData name="Derrick Venning" userId="6ef9305461909ead" providerId="LiveId" clId="{383EF3C2-9490-4B69-8C00-19146DE5F803}" dt="2023-09-24T20:59:07.632" v="4" actId="2696"/>
        <pc:sldMkLst>
          <pc:docMk/>
          <pc:sldMk cId="3372319719" sldId="609"/>
        </pc:sldMkLst>
      </pc:sldChg>
      <pc:sldChg chg="del">
        <pc:chgData name="Derrick Venning" userId="6ef9305461909ead" providerId="LiveId" clId="{383EF3C2-9490-4B69-8C00-19146DE5F803}" dt="2023-09-24T20:59:07.632" v="4" actId="2696"/>
        <pc:sldMkLst>
          <pc:docMk/>
          <pc:sldMk cId="3437824995" sldId="610"/>
        </pc:sldMkLst>
      </pc:sldChg>
      <pc:sldChg chg="del">
        <pc:chgData name="Derrick Venning" userId="6ef9305461909ead" providerId="LiveId" clId="{383EF3C2-9490-4B69-8C00-19146DE5F803}" dt="2023-09-24T20:59:07.632" v="4" actId="2696"/>
        <pc:sldMkLst>
          <pc:docMk/>
          <pc:sldMk cId="3995820660" sldId="625"/>
        </pc:sldMkLst>
      </pc:sldChg>
      <pc:sldChg chg="del">
        <pc:chgData name="Derrick Venning" userId="6ef9305461909ead" providerId="LiveId" clId="{383EF3C2-9490-4B69-8C00-19146DE5F803}" dt="2023-09-24T20:59:07.632" v="4" actId="2696"/>
        <pc:sldMkLst>
          <pc:docMk/>
          <pc:sldMk cId="857515046" sldId="626"/>
        </pc:sldMkLst>
      </pc:sldChg>
      <pc:sldChg chg="del">
        <pc:chgData name="Derrick Venning" userId="6ef9305461909ead" providerId="LiveId" clId="{383EF3C2-9490-4B69-8C00-19146DE5F803}" dt="2023-09-24T20:59:07.632" v="4" actId="2696"/>
        <pc:sldMkLst>
          <pc:docMk/>
          <pc:sldMk cId="3608744183" sldId="627"/>
        </pc:sldMkLst>
      </pc:sldChg>
      <pc:sldChg chg="del">
        <pc:chgData name="Derrick Venning" userId="6ef9305461909ead" providerId="LiveId" clId="{383EF3C2-9490-4B69-8C00-19146DE5F803}" dt="2023-09-24T20:59:07.632" v="4" actId="2696"/>
        <pc:sldMkLst>
          <pc:docMk/>
          <pc:sldMk cId="2889270970" sldId="628"/>
        </pc:sldMkLst>
      </pc:sldChg>
      <pc:sldChg chg="del">
        <pc:chgData name="Derrick Venning" userId="6ef9305461909ead" providerId="LiveId" clId="{383EF3C2-9490-4B69-8C00-19146DE5F803}" dt="2023-09-24T20:59:07.632" v="4" actId="2696"/>
        <pc:sldMkLst>
          <pc:docMk/>
          <pc:sldMk cId="3757634104" sldId="629"/>
        </pc:sldMkLst>
      </pc:sldChg>
      <pc:sldChg chg="del">
        <pc:chgData name="Derrick Venning" userId="6ef9305461909ead" providerId="LiveId" clId="{383EF3C2-9490-4B69-8C00-19146DE5F803}" dt="2023-09-24T20:59:07.632" v="4" actId="2696"/>
        <pc:sldMkLst>
          <pc:docMk/>
          <pc:sldMk cId="257548348" sldId="630"/>
        </pc:sldMkLst>
      </pc:sldChg>
      <pc:sldChg chg="del">
        <pc:chgData name="Derrick Venning" userId="6ef9305461909ead" providerId="LiveId" clId="{383EF3C2-9490-4B69-8C00-19146DE5F803}" dt="2023-09-24T20:59:07.632" v="4" actId="2696"/>
        <pc:sldMkLst>
          <pc:docMk/>
          <pc:sldMk cId="821891983" sldId="631"/>
        </pc:sldMkLst>
      </pc:sldChg>
      <pc:sldChg chg="del">
        <pc:chgData name="Derrick Venning" userId="6ef9305461909ead" providerId="LiveId" clId="{383EF3C2-9490-4B69-8C00-19146DE5F803}" dt="2023-09-24T20:59:07.632" v="4" actId="2696"/>
        <pc:sldMkLst>
          <pc:docMk/>
          <pc:sldMk cId="2815300912" sldId="632"/>
        </pc:sldMkLst>
      </pc:sldChg>
      <pc:sldChg chg="del">
        <pc:chgData name="Derrick Venning" userId="6ef9305461909ead" providerId="LiveId" clId="{383EF3C2-9490-4B69-8C00-19146DE5F803}" dt="2023-09-24T20:59:07.632" v="4" actId="2696"/>
        <pc:sldMkLst>
          <pc:docMk/>
          <pc:sldMk cId="2280719998" sldId="633"/>
        </pc:sldMkLst>
      </pc:sldChg>
      <pc:sldChg chg="del">
        <pc:chgData name="Derrick Venning" userId="6ef9305461909ead" providerId="LiveId" clId="{383EF3C2-9490-4B69-8C00-19146DE5F803}" dt="2023-09-24T20:59:07.632" v="4" actId="2696"/>
        <pc:sldMkLst>
          <pc:docMk/>
          <pc:sldMk cId="655113374" sldId="634"/>
        </pc:sldMkLst>
      </pc:sldChg>
      <pc:sldChg chg="del">
        <pc:chgData name="Derrick Venning" userId="6ef9305461909ead" providerId="LiveId" clId="{383EF3C2-9490-4B69-8C00-19146DE5F803}" dt="2023-09-24T20:59:07.632" v="4" actId="2696"/>
        <pc:sldMkLst>
          <pc:docMk/>
          <pc:sldMk cId="683454883" sldId="635"/>
        </pc:sldMkLst>
      </pc:sldChg>
      <pc:sldChg chg="del">
        <pc:chgData name="Derrick Venning" userId="6ef9305461909ead" providerId="LiveId" clId="{383EF3C2-9490-4B69-8C00-19146DE5F803}" dt="2023-09-24T20:59:07.632" v="4" actId="2696"/>
        <pc:sldMkLst>
          <pc:docMk/>
          <pc:sldMk cId="1105919519" sldId="636"/>
        </pc:sldMkLst>
      </pc:sldChg>
      <pc:sldChg chg="del">
        <pc:chgData name="Derrick Venning" userId="6ef9305461909ead" providerId="LiveId" clId="{383EF3C2-9490-4B69-8C00-19146DE5F803}" dt="2023-09-24T20:59:07.632" v="4" actId="2696"/>
        <pc:sldMkLst>
          <pc:docMk/>
          <pc:sldMk cId="57633748" sldId="671"/>
        </pc:sldMkLst>
      </pc:sldChg>
      <pc:sldChg chg="del">
        <pc:chgData name="Derrick Venning" userId="6ef9305461909ead" providerId="LiveId" clId="{383EF3C2-9490-4B69-8C00-19146DE5F803}" dt="2023-09-24T20:59:07.632" v="4" actId="2696"/>
        <pc:sldMkLst>
          <pc:docMk/>
          <pc:sldMk cId="1799364949" sldId="677"/>
        </pc:sldMkLst>
      </pc:sldChg>
      <pc:sldChg chg="del">
        <pc:chgData name="Derrick Venning" userId="6ef9305461909ead" providerId="LiveId" clId="{383EF3C2-9490-4B69-8C00-19146DE5F803}" dt="2023-09-24T20:59:26.626" v="7" actId="2696"/>
        <pc:sldMkLst>
          <pc:docMk/>
          <pc:sldMk cId="2194599795" sldId="678"/>
        </pc:sldMkLst>
      </pc:sldChg>
      <pc:sldChg chg="del">
        <pc:chgData name="Derrick Venning" userId="6ef9305461909ead" providerId="LiveId" clId="{383EF3C2-9490-4B69-8C00-19146DE5F803}" dt="2023-09-24T20:59:07.632" v="4" actId="2696"/>
        <pc:sldMkLst>
          <pc:docMk/>
          <pc:sldMk cId="3492359317" sldId="679"/>
        </pc:sldMkLst>
      </pc:sldChg>
      <pc:sldChg chg="del">
        <pc:chgData name="Derrick Venning" userId="6ef9305461909ead" providerId="LiveId" clId="{383EF3C2-9490-4B69-8C00-19146DE5F803}" dt="2023-09-24T20:59:07.632" v="4" actId="2696"/>
        <pc:sldMkLst>
          <pc:docMk/>
          <pc:sldMk cId="3922067172" sldId="680"/>
        </pc:sldMkLst>
      </pc:sldChg>
      <pc:sldChg chg="del">
        <pc:chgData name="Derrick Venning" userId="6ef9305461909ead" providerId="LiveId" clId="{383EF3C2-9490-4B69-8C00-19146DE5F803}" dt="2023-09-24T20:59:07.632" v="4" actId="2696"/>
        <pc:sldMkLst>
          <pc:docMk/>
          <pc:sldMk cId="1348952874" sldId="681"/>
        </pc:sldMkLst>
      </pc:sldChg>
      <pc:sldChg chg="del">
        <pc:chgData name="Derrick Venning" userId="6ef9305461909ead" providerId="LiveId" clId="{383EF3C2-9490-4B69-8C00-19146DE5F803}" dt="2023-09-24T20:59:07.632" v="4" actId="2696"/>
        <pc:sldMkLst>
          <pc:docMk/>
          <pc:sldMk cId="3940635064" sldId="682"/>
        </pc:sldMkLst>
      </pc:sldChg>
      <pc:sldChg chg="del">
        <pc:chgData name="Derrick Venning" userId="6ef9305461909ead" providerId="LiveId" clId="{383EF3C2-9490-4B69-8C00-19146DE5F803}" dt="2023-09-24T20:59:07.632" v="4" actId="2696"/>
        <pc:sldMkLst>
          <pc:docMk/>
          <pc:sldMk cId="1348246222" sldId="683"/>
        </pc:sldMkLst>
      </pc:sldChg>
      <pc:sldChg chg="del">
        <pc:chgData name="Derrick Venning" userId="6ef9305461909ead" providerId="LiveId" clId="{383EF3C2-9490-4B69-8C00-19146DE5F803}" dt="2023-09-24T20:59:07.632" v="4" actId="2696"/>
        <pc:sldMkLst>
          <pc:docMk/>
          <pc:sldMk cId="3588105235" sldId="684"/>
        </pc:sldMkLst>
      </pc:sldChg>
      <pc:sldChg chg="del">
        <pc:chgData name="Derrick Venning" userId="6ef9305461909ead" providerId="LiveId" clId="{383EF3C2-9490-4B69-8C00-19146DE5F803}" dt="2023-09-24T20:59:07.632" v="4" actId="2696"/>
        <pc:sldMkLst>
          <pc:docMk/>
          <pc:sldMk cId="1574898411" sldId="685"/>
        </pc:sldMkLst>
      </pc:sldChg>
      <pc:sldChg chg="del">
        <pc:chgData name="Derrick Venning" userId="6ef9305461909ead" providerId="LiveId" clId="{383EF3C2-9490-4B69-8C00-19146DE5F803}" dt="2023-09-24T20:59:07.632" v="4" actId="2696"/>
        <pc:sldMkLst>
          <pc:docMk/>
          <pc:sldMk cId="517302029" sldId="686"/>
        </pc:sldMkLst>
      </pc:sldChg>
      <pc:sldChg chg="del">
        <pc:chgData name="Derrick Venning" userId="6ef9305461909ead" providerId="LiveId" clId="{383EF3C2-9490-4B69-8C00-19146DE5F803}" dt="2023-09-24T20:59:07.632" v="4" actId="2696"/>
        <pc:sldMkLst>
          <pc:docMk/>
          <pc:sldMk cId="2048840244" sldId="6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88909-7221-45A9-92ED-1310E3A6BCF8}" type="datetimeFigureOut">
              <a:rPr lang="en-GB" smtClean="0"/>
              <a:t>23/09/2023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4BC44-5967-491E-8B2B-D62B67B6D44B}" type="slidenum">
              <a:rPr lang="en-GB" smtClean="0"/>
              <a:t>‹#›</a:t>
            </a:fld>
            <a:endParaRPr lang="en-GB"/>
          </a:p>
        </p:txBody>
      </p:sp>
    </p:spTree>
    <p:extLst>
      <p:ext uri="{BB962C8B-B14F-4D97-AF65-F5344CB8AC3E}">
        <p14:creationId xmlns:p14="http://schemas.microsoft.com/office/powerpoint/2010/main" val="362832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84BC44-5967-491E-8B2B-D62B67B6D44B}" type="slidenum">
              <a:rPr lang="en-GB" smtClean="0"/>
              <a:t>60</a:t>
            </a:fld>
            <a:endParaRPr lang="en-GB"/>
          </a:p>
        </p:txBody>
      </p:sp>
    </p:spTree>
    <p:extLst>
      <p:ext uri="{BB962C8B-B14F-4D97-AF65-F5344CB8AC3E}">
        <p14:creationId xmlns:p14="http://schemas.microsoft.com/office/powerpoint/2010/main" val="320738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84BC44-5967-491E-8B2B-D62B67B6D44B}" type="slidenum">
              <a:rPr lang="en-GB" smtClean="0"/>
              <a:t>61</a:t>
            </a:fld>
            <a:endParaRPr lang="en-GB"/>
          </a:p>
        </p:txBody>
      </p:sp>
    </p:spTree>
    <p:extLst>
      <p:ext uri="{BB962C8B-B14F-4D97-AF65-F5344CB8AC3E}">
        <p14:creationId xmlns:p14="http://schemas.microsoft.com/office/powerpoint/2010/main" val="299932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84BC44-5967-491E-8B2B-D62B67B6D44B}" type="slidenum">
              <a:rPr lang="en-GB" smtClean="0"/>
              <a:t>62</a:t>
            </a:fld>
            <a:endParaRPr lang="en-GB"/>
          </a:p>
        </p:txBody>
      </p:sp>
    </p:spTree>
    <p:extLst>
      <p:ext uri="{BB962C8B-B14F-4D97-AF65-F5344CB8AC3E}">
        <p14:creationId xmlns:p14="http://schemas.microsoft.com/office/powerpoint/2010/main" val="259944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DFD9672-40D2-4659-9388-7A27A6F5DB0B}"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B07E63A-13F8-4C10-93B6-2BCFCDD69597}"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2741CF-37D7-4BBE-A089-DE3D5E25D691}"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DAE498-19CE-4489-831D-8F14E0D4ABCE}"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EB4778F-A3E6-4679-8F7A-8956C2F2F081}"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19000D7-2417-42C6-86E9-44037FADEC76}" type="datetime1">
              <a:rPr lang="en-GB" smtClean="0"/>
              <a:t>24/09/2023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32D8F42-817B-41FD-A03D-C3B3C00B6D2C}" type="datetime1">
              <a:rPr lang="en-GB" smtClean="0"/>
              <a:t>24/09/2023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55E1F31-5A20-42CF-8B40-284E31A00D98}" type="datetime1">
              <a:rPr lang="en-GB" smtClean="0"/>
              <a:t>24/09/2023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83A4F-C0E0-4A35-B736-CA8ECCF69BEB}" type="datetime1">
              <a:rPr lang="en-GB" smtClean="0"/>
              <a:t>24/09/2023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D90B989-1200-4FAC-827D-FDC31283B925}" type="datetime1">
              <a:rPr lang="en-GB" smtClean="0"/>
              <a:t>24/09/2023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430C6CA-9750-4A55-BC0F-3DF2CCB32CC9}" type="datetime1">
              <a:rPr lang="en-GB" smtClean="0"/>
              <a:t>24/09/2023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AE55121-0D50-43DF-89A6-13F704D229AB}" type="datetime1">
              <a:rPr lang="en-GB" smtClean="0"/>
              <a:t>24/09/2023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414959" cy="433196"/>
          </a:xfrm>
          <a:prstGeom prst="rect">
            <a:avLst/>
          </a:prstGeom>
          <a:noFill/>
        </p:spPr>
        <p:txBody>
          <a:bodyPr wrap="square" rtlCol="0">
            <a:spAutoFit/>
          </a:bodyPr>
          <a:lstStyle/>
          <a:p>
            <a:r>
              <a:rPr lang="en-GB" sz="2215" b="1" dirty="0"/>
              <a:t>Year 11 Student Booklet B  – Forces 2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a:solidFill>
                            <a:sysClr val="windowText" lastClr="000000"/>
                          </a:solidFill>
                          <a:latin typeface="+mj-lt"/>
                        </a:rPr>
                        <a:t>Name</a:t>
                      </a:r>
                      <a:endParaRPr lang="en-GB" sz="1300" b="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a:solidFill>
                            <a:sysClr val="windowText" lastClr="000000"/>
                          </a:solidFill>
                          <a:latin typeface="+mj-lt"/>
                        </a:rPr>
                        <a:t>Class</a:t>
                      </a:r>
                      <a:endParaRPr lang="en-GB" sz="1300" b="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a:solidFill>
                            <a:sysClr val="windowText" lastClr="000000"/>
                          </a:solidFill>
                          <a:latin typeface="+mj-lt"/>
                        </a:rPr>
                        <a:t>Tutor Group</a:t>
                      </a:r>
                      <a:endParaRPr lang="en-GB" sz="1300" b="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013869568"/>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177705">
                <a:tc>
                  <a:txBody>
                    <a:bodyPr/>
                    <a:lstStyle/>
                    <a:p>
                      <a:pPr algn="ctr"/>
                      <a:r>
                        <a:rPr lang="en-US" sz="3700">
                          <a:solidFill>
                            <a:sysClr val="windowText" lastClr="000000"/>
                          </a:solidFill>
                          <a:latin typeface="+mj-lt"/>
                        </a:rPr>
                        <a:t>KS4 Science</a:t>
                      </a:r>
                    </a:p>
                    <a:p>
                      <a:pPr algn="ctr"/>
                      <a:r>
                        <a:rPr lang="en-US" sz="3700">
                          <a:solidFill>
                            <a:sysClr val="windowText" lastClr="000000"/>
                          </a:solidFill>
                          <a:latin typeface="+mj-lt"/>
                        </a:rPr>
                        <a:t>YEAR</a:t>
                      </a:r>
                      <a:r>
                        <a:rPr lang="en-US" sz="3700" baseline="0">
                          <a:solidFill>
                            <a:sysClr val="windowText" lastClr="000000"/>
                          </a:solidFill>
                          <a:latin typeface="+mj-lt"/>
                        </a:rPr>
                        <a:t> 11</a:t>
                      </a:r>
                    </a:p>
                    <a:p>
                      <a:pPr algn="ctr"/>
                      <a:r>
                        <a:rPr lang="en-US" sz="3700" baseline="0">
                          <a:solidFill>
                            <a:sysClr val="windowText" lastClr="000000"/>
                          </a:solidFill>
                          <a:latin typeface="+mj-lt"/>
                        </a:rPr>
                        <a:t>Forces 2</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37873">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37873">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385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2587821861"/>
              </p:ext>
            </p:extLst>
          </p:nvPr>
        </p:nvGraphicFramePr>
        <p:xfrm>
          <a:off x="315178" y="5818749"/>
          <a:ext cx="6311899" cy="223827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56214">
                <a:tc gridSpan="2">
                  <a:txBody>
                    <a:bodyPr/>
                    <a:lstStyle/>
                    <a:p>
                      <a:r>
                        <a:rPr lang="en-GB" sz="1200" b="1" dirty="0"/>
                        <a:t>KEYSTONE WORDS</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996584451"/>
                  </a:ext>
                </a:extLst>
              </a:tr>
              <a:tr h="356214">
                <a:tc>
                  <a:txBody>
                    <a:bodyPr/>
                    <a:lstStyle/>
                    <a:p>
                      <a:r>
                        <a:rPr lang="en-GB" sz="1200" dirty="0"/>
                        <a:t>Force</a:t>
                      </a:r>
                    </a:p>
                  </a:txBody>
                  <a:tcPr/>
                </a:tc>
                <a:tc>
                  <a:txBody>
                    <a:bodyPr/>
                    <a:lstStyle/>
                    <a:p>
                      <a:r>
                        <a:rPr lang="en-GB" sz="1200" dirty="0"/>
                        <a:t>A push or a pull that changes the shape, direction or speed of an object.</a:t>
                      </a:r>
                    </a:p>
                  </a:txBody>
                  <a:tcPr/>
                </a:tc>
                <a:extLst>
                  <a:ext uri="{0D108BD9-81ED-4DB2-BD59-A6C34878D82A}">
                    <a16:rowId xmlns:a16="http://schemas.microsoft.com/office/drawing/2014/main" val="3986441415"/>
                  </a:ext>
                </a:extLst>
              </a:tr>
              <a:tr h="356214">
                <a:tc>
                  <a:txBody>
                    <a:bodyPr/>
                    <a:lstStyle/>
                    <a:p>
                      <a:r>
                        <a:rPr lang="en-GB" sz="1200" dirty="0"/>
                        <a:t>Scalar</a:t>
                      </a:r>
                    </a:p>
                  </a:txBody>
                  <a:tcPr/>
                </a:tc>
                <a:tc>
                  <a:txBody>
                    <a:bodyPr/>
                    <a:lstStyle/>
                    <a:p>
                      <a:r>
                        <a:rPr lang="en-GB" sz="1200" dirty="0"/>
                        <a:t>A quantity that has magnitude only.</a:t>
                      </a:r>
                    </a:p>
                  </a:txBody>
                  <a:tcPr/>
                </a:tc>
                <a:extLst>
                  <a:ext uri="{0D108BD9-81ED-4DB2-BD59-A6C34878D82A}">
                    <a16:rowId xmlns:a16="http://schemas.microsoft.com/office/drawing/2014/main" val="3135617624"/>
                  </a:ext>
                </a:extLst>
              </a:tr>
              <a:tr h="356214">
                <a:tc>
                  <a:txBody>
                    <a:bodyPr/>
                    <a:lstStyle/>
                    <a:p>
                      <a:r>
                        <a:rPr lang="en-GB" sz="1200" dirty="0"/>
                        <a:t>Vector</a:t>
                      </a:r>
                    </a:p>
                  </a:txBody>
                  <a:tcPr/>
                </a:tc>
                <a:tc>
                  <a:txBody>
                    <a:bodyPr/>
                    <a:lstStyle/>
                    <a:p>
                      <a:r>
                        <a:rPr lang="en-GB" sz="1200" dirty="0"/>
                        <a:t>A quantity that has a magnitude and a direction.</a:t>
                      </a:r>
                    </a:p>
                  </a:txBody>
                  <a:tcPr/>
                </a:tc>
                <a:extLst>
                  <a:ext uri="{0D108BD9-81ED-4DB2-BD59-A6C34878D82A}">
                    <a16:rowId xmlns:a16="http://schemas.microsoft.com/office/drawing/2014/main" val="4092558228"/>
                  </a:ext>
                </a:extLst>
              </a:tr>
              <a:tr h="356214">
                <a:tc>
                  <a:txBody>
                    <a:bodyPr/>
                    <a:lstStyle/>
                    <a:p>
                      <a:r>
                        <a:rPr lang="en-GB" sz="1200" dirty="0"/>
                        <a:t>Balanced forces</a:t>
                      </a:r>
                    </a:p>
                  </a:txBody>
                  <a:tcPr/>
                </a:tc>
                <a:tc>
                  <a:txBody>
                    <a:bodyPr/>
                    <a:lstStyle/>
                    <a:p>
                      <a:r>
                        <a:rPr lang="en-GB" sz="1200" dirty="0"/>
                        <a:t>Forces that have equal magnitude but opposite directions. </a:t>
                      </a:r>
                    </a:p>
                  </a:txBody>
                  <a:tcPr/>
                </a:tc>
                <a:extLst>
                  <a:ext uri="{0D108BD9-81ED-4DB2-BD59-A6C34878D82A}">
                    <a16:rowId xmlns:a16="http://schemas.microsoft.com/office/drawing/2014/main" val="1426963129"/>
                  </a:ext>
                </a:extLst>
              </a:tr>
              <a:tr h="356214">
                <a:tc>
                  <a:txBody>
                    <a:bodyPr/>
                    <a:lstStyle/>
                    <a:p>
                      <a:r>
                        <a:rPr lang="en-GB" sz="1200" dirty="0"/>
                        <a:t>Momentum</a:t>
                      </a:r>
                    </a:p>
                  </a:txBody>
                  <a:tcPr/>
                </a:tc>
                <a:tc>
                  <a:txBody>
                    <a:bodyPr/>
                    <a:lstStyle/>
                    <a:p>
                      <a:r>
                        <a:rPr lang="en-GB" sz="1200" dirty="0"/>
                        <a:t>A vector quantity that is the product of an objects mass and velocity.</a:t>
                      </a:r>
                    </a:p>
                  </a:txBody>
                  <a:tcPr/>
                </a:tc>
                <a:extLst>
                  <a:ext uri="{0D108BD9-81ED-4DB2-BD59-A6C34878D82A}">
                    <a16:rowId xmlns:a16="http://schemas.microsoft.com/office/drawing/2014/main" val="3157404479"/>
                  </a:ext>
                </a:extLst>
              </a:tr>
            </a:tbl>
          </a:graphicData>
        </a:graphic>
      </p:graphicFrame>
      <p:pic>
        <p:nvPicPr>
          <p:cNvPr id="1026" name="Picture 2" descr="Skydiver - Direct Air">
            <a:extLst>
              <a:ext uri="{FF2B5EF4-FFF2-40B4-BE49-F238E27FC236}">
                <a16:creationId xmlns:a16="http://schemas.microsoft.com/office/drawing/2014/main" id="{EED0DEF3-4D62-33A4-37A6-90D7748AD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78" y="3330876"/>
            <a:ext cx="2755752" cy="16534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C2B25E-ECDB-13D7-1183-86B364A65067}"/>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1142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2" name="TextBox 1">
            <a:extLst>
              <a:ext uri="{FF2B5EF4-FFF2-40B4-BE49-F238E27FC236}">
                <a16:creationId xmlns:a16="http://schemas.microsoft.com/office/drawing/2014/main" id="{922ECFAE-9946-46F0-624B-FF047C63FD6F}"/>
              </a:ext>
            </a:extLst>
          </p:cNvPr>
          <p:cNvSpPr txBox="1"/>
          <p:nvPr/>
        </p:nvSpPr>
        <p:spPr>
          <a:xfrm>
            <a:off x="273050" y="839232"/>
            <a:ext cx="6141398" cy="1015663"/>
          </a:xfrm>
          <a:prstGeom prst="rect">
            <a:avLst/>
          </a:prstGeom>
          <a:noFill/>
        </p:spPr>
        <p:txBody>
          <a:bodyPr wrap="square" rtlCol="0">
            <a:spAutoFit/>
          </a:bodyPr>
          <a:lstStyle/>
          <a:p>
            <a:r>
              <a:rPr lang="en-GB" sz="1200" dirty="0"/>
              <a:t>Rearrange F = m x a to make both mass and acceleration the subject:</a:t>
            </a:r>
          </a:p>
          <a:p>
            <a:endParaRPr lang="en-GB" sz="1200" dirty="0"/>
          </a:p>
          <a:p>
            <a:r>
              <a:rPr lang="en-GB" sz="1200" b="1" dirty="0"/>
              <a:t>m = </a:t>
            </a:r>
          </a:p>
          <a:p>
            <a:endParaRPr lang="en-GB" sz="1200" b="1" dirty="0"/>
          </a:p>
          <a:p>
            <a:r>
              <a:rPr lang="en-GB" sz="1200" b="1" dirty="0"/>
              <a:t>a = </a:t>
            </a:r>
          </a:p>
        </p:txBody>
      </p:sp>
      <p:sp>
        <p:nvSpPr>
          <p:cNvPr id="3" name="TextBox 2">
            <a:extLst>
              <a:ext uri="{FF2B5EF4-FFF2-40B4-BE49-F238E27FC236}">
                <a16:creationId xmlns:a16="http://schemas.microsoft.com/office/drawing/2014/main" id="{72CC7395-5D7E-326F-5EB0-134DA6890752}"/>
              </a:ext>
            </a:extLst>
          </p:cNvPr>
          <p:cNvSpPr txBox="1"/>
          <p:nvPr/>
        </p:nvSpPr>
        <p:spPr>
          <a:xfrm>
            <a:off x="696036" y="1208564"/>
            <a:ext cx="1299949" cy="646331"/>
          </a:xfrm>
          <a:prstGeom prst="rect">
            <a:avLst/>
          </a:prstGeom>
          <a:noFill/>
        </p:spPr>
        <p:txBody>
          <a:bodyPr wrap="square" rtlCol="0">
            <a:spAutoFit/>
          </a:bodyPr>
          <a:lstStyle/>
          <a:p>
            <a:r>
              <a:rPr lang="en-GB" sz="1200" b="1" dirty="0"/>
              <a:t>F ÷ a</a:t>
            </a:r>
          </a:p>
          <a:p>
            <a:endParaRPr lang="en-GB" sz="1200" b="1" dirty="0"/>
          </a:p>
          <a:p>
            <a:r>
              <a:rPr lang="en-GB" sz="1200" b="1" dirty="0"/>
              <a:t>F ÷ m</a:t>
            </a:r>
          </a:p>
        </p:txBody>
      </p:sp>
      <p:sp>
        <p:nvSpPr>
          <p:cNvPr id="6" name="TextBox 5">
            <a:extLst>
              <a:ext uri="{FF2B5EF4-FFF2-40B4-BE49-F238E27FC236}">
                <a16:creationId xmlns:a16="http://schemas.microsoft.com/office/drawing/2014/main" id="{239E6A4E-91F1-810B-CF5E-8BB1ACC29357}"/>
              </a:ext>
            </a:extLst>
          </p:cNvPr>
          <p:cNvSpPr txBox="1"/>
          <p:nvPr/>
        </p:nvSpPr>
        <p:spPr>
          <a:xfrm>
            <a:off x="273050" y="1994595"/>
            <a:ext cx="1078173" cy="276999"/>
          </a:xfrm>
          <a:prstGeom prst="rect">
            <a:avLst/>
          </a:prstGeom>
          <a:noFill/>
        </p:spPr>
        <p:txBody>
          <a:bodyPr wrap="square" rtlCol="0">
            <a:spAutoFit/>
          </a:bodyPr>
          <a:lstStyle/>
          <a:p>
            <a:r>
              <a:rPr lang="en-GB" sz="1200" dirty="0"/>
              <a:t>We do:</a:t>
            </a:r>
          </a:p>
        </p:txBody>
      </p:sp>
      <p:sp>
        <p:nvSpPr>
          <p:cNvPr id="8" name="TextBox 7">
            <a:extLst>
              <a:ext uri="{FF2B5EF4-FFF2-40B4-BE49-F238E27FC236}">
                <a16:creationId xmlns:a16="http://schemas.microsoft.com/office/drawing/2014/main" id="{E607FD96-7CC4-8F42-6D82-E86BC97CFBA2}"/>
              </a:ext>
            </a:extLst>
          </p:cNvPr>
          <p:cNvSpPr txBox="1"/>
          <p:nvPr/>
        </p:nvSpPr>
        <p:spPr>
          <a:xfrm>
            <a:off x="273050" y="2302094"/>
            <a:ext cx="6141397" cy="4531882"/>
          </a:xfrm>
          <a:prstGeom prst="rect">
            <a:avLst/>
          </a:prstGeom>
          <a:noFill/>
        </p:spPr>
        <p:txBody>
          <a:bodyPr wrap="square">
            <a:spAutoFit/>
          </a:bodyPr>
          <a:lstStyle/>
          <a:p>
            <a:pPr marL="342900" lvl="0" indent="-342900">
              <a:lnSpc>
                <a:spcPct val="107000"/>
              </a:lnSpc>
              <a:spcAft>
                <a:spcPts val="840"/>
              </a:spcAft>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Gravity accelerates an object at 9.8m/s</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2</a:t>
            </a:r>
            <a:r>
              <a:rPr lang="en-GB" sz="1200" dirty="0">
                <a:effectLst/>
                <a:latin typeface="Calibri" panose="020F0502020204030204" pitchFamily="34" charset="0"/>
                <a:ea typeface="Calibri" panose="020F0502020204030204" pitchFamily="34" charset="0"/>
                <a:cs typeface="Calibri" panose="020F0502020204030204" pitchFamily="34" charset="0"/>
              </a:rPr>
              <a:t> and a gives it a weight (force) of 680N. What is the objects mass?</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1: write out the equation:  </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Step 2: insert your values:	      </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3: rearrange: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4: calculate:</a:t>
            </a:r>
          </a:p>
          <a:p>
            <a:pPr marL="228600" indent="-228600">
              <a:lnSpc>
                <a:spcPct val="150000"/>
              </a:lnSpc>
              <a:spcAft>
                <a:spcPts val="800"/>
              </a:spcAft>
              <a:buFont typeface="+mj-lt"/>
              <a:buAutoNum type="arabicPeriod" startAt="2"/>
            </a:pPr>
            <a:r>
              <a:rPr lang="en-GB" sz="1200" dirty="0">
                <a:effectLst/>
                <a:latin typeface="Calibri" panose="020F0502020204030204" pitchFamily="34" charset="0"/>
                <a:ea typeface="Calibri" panose="020F0502020204030204" pitchFamily="34" charset="0"/>
                <a:cs typeface="Calibri" panose="020F0502020204030204" pitchFamily="34" charset="0"/>
              </a:rPr>
              <a:t>The recently invented plasma engine is designed to accelerate small spacecraft to the stars. The engine provides 8.0N of thrust on a spacecraft of mass 600g. Calculate the acceleration.</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1: write out the equation:  </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Step 2: insert your values:	      </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3: rearrange: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4: calculate:</a:t>
            </a:r>
          </a:p>
          <a:p>
            <a:pPr lvl="0">
              <a:lnSpc>
                <a:spcPct val="150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438D51D-40E6-3169-7FFB-6DA84FA7B231}"/>
              </a:ext>
            </a:extLst>
          </p:cNvPr>
          <p:cNvSpPr txBox="1"/>
          <p:nvPr/>
        </p:nvSpPr>
        <p:spPr>
          <a:xfrm>
            <a:off x="2367792" y="2809044"/>
            <a:ext cx="1061208" cy="1479508"/>
          </a:xfrm>
          <a:prstGeom prst="rect">
            <a:avLst/>
          </a:prstGeom>
          <a:noFill/>
        </p:spPr>
        <p:txBody>
          <a:bodyPr wrap="square">
            <a:spAutoFit/>
          </a:bodyPr>
          <a:lstStyle/>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F = m x a</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680 = m x 9.8</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m = 680 ÷ 9.8</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m = 69.39kg</a:t>
            </a:r>
            <a:endParaRPr lang="en-GB" sz="1200" b="1" u="sng"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3B5A0C3-ABD7-88E0-9405-4158975C09D3}"/>
              </a:ext>
            </a:extLst>
          </p:cNvPr>
          <p:cNvSpPr txBox="1"/>
          <p:nvPr/>
        </p:nvSpPr>
        <p:spPr>
          <a:xfrm>
            <a:off x="2395372" y="4954017"/>
            <a:ext cx="1166694" cy="1479508"/>
          </a:xfrm>
          <a:prstGeom prst="rect">
            <a:avLst/>
          </a:prstGeom>
          <a:noFill/>
        </p:spPr>
        <p:txBody>
          <a:bodyPr wrap="square">
            <a:spAutoFit/>
          </a:bodyPr>
          <a:lstStyle/>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F = m x a</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8.0</a:t>
            </a:r>
            <a:r>
              <a:rPr lang="en-GB" sz="1200" dirty="0">
                <a:effectLst/>
                <a:latin typeface="Calibri" panose="020F0502020204030204" pitchFamily="34" charset="0"/>
                <a:ea typeface="Calibri" panose="020F0502020204030204" pitchFamily="34" charset="0"/>
                <a:cs typeface="Calibri" panose="020F0502020204030204" pitchFamily="34" charset="0"/>
              </a:rPr>
              <a:t> = 0.6 x a</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a</a:t>
            </a:r>
            <a:r>
              <a:rPr lang="en-GB" sz="1200" dirty="0">
                <a:effectLst/>
                <a:latin typeface="Calibri" panose="020F0502020204030204" pitchFamily="34" charset="0"/>
                <a:ea typeface="Calibri" panose="020F0502020204030204" pitchFamily="34" charset="0"/>
                <a:cs typeface="Calibri" panose="020F0502020204030204" pitchFamily="34" charset="0"/>
              </a:rPr>
              <a:t> = 8.0 ÷ 0.6</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a</a:t>
            </a:r>
            <a:r>
              <a:rPr lang="en-GB" sz="1200" dirty="0">
                <a:effectLst/>
                <a:latin typeface="Calibri" panose="020F0502020204030204" pitchFamily="34" charset="0"/>
                <a:ea typeface="Calibri" panose="020F0502020204030204" pitchFamily="34" charset="0"/>
                <a:cs typeface="Calibri" panose="020F0502020204030204" pitchFamily="34" charset="0"/>
              </a:rPr>
              <a:t> = 13.33m/s</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2</a:t>
            </a:r>
            <a:endParaRPr lang="en-GB" sz="1200" b="1" u="sng" baseline="30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B7CFA5A8-FB20-5123-3900-90D36AD30C32}"/>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358945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4048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6" name="TextBox 5">
            <a:extLst>
              <a:ext uri="{FF2B5EF4-FFF2-40B4-BE49-F238E27FC236}">
                <a16:creationId xmlns:a16="http://schemas.microsoft.com/office/drawing/2014/main" id="{239E6A4E-91F1-810B-CF5E-8BB1ACC29357}"/>
              </a:ext>
            </a:extLst>
          </p:cNvPr>
          <p:cNvSpPr txBox="1"/>
          <p:nvPr/>
        </p:nvSpPr>
        <p:spPr>
          <a:xfrm>
            <a:off x="273050" y="839232"/>
            <a:ext cx="1078173" cy="276999"/>
          </a:xfrm>
          <a:prstGeom prst="rect">
            <a:avLst/>
          </a:prstGeom>
          <a:noFill/>
        </p:spPr>
        <p:txBody>
          <a:bodyPr wrap="square" rtlCol="0">
            <a:spAutoFit/>
          </a:bodyPr>
          <a:lstStyle/>
          <a:p>
            <a:r>
              <a:rPr lang="en-GB" sz="1200" dirty="0"/>
              <a:t>You do:</a:t>
            </a:r>
          </a:p>
        </p:txBody>
      </p:sp>
      <p:sp>
        <p:nvSpPr>
          <p:cNvPr id="11" name="TextBox 10">
            <a:extLst>
              <a:ext uri="{FF2B5EF4-FFF2-40B4-BE49-F238E27FC236}">
                <a16:creationId xmlns:a16="http://schemas.microsoft.com/office/drawing/2014/main" id="{1CAF374E-1581-ABCD-3B7C-A0CE7AFB88F1}"/>
              </a:ext>
            </a:extLst>
          </p:cNvPr>
          <p:cNvSpPr txBox="1"/>
          <p:nvPr/>
        </p:nvSpPr>
        <p:spPr>
          <a:xfrm>
            <a:off x="273050" y="1116231"/>
            <a:ext cx="6100454" cy="7542706"/>
          </a:xfrm>
          <a:prstGeom prst="rect">
            <a:avLst/>
          </a:prstGeom>
          <a:noFill/>
        </p:spPr>
        <p:txBody>
          <a:bodyPr wrap="square">
            <a:spAutoFit/>
          </a:bodyPr>
          <a:lstStyle/>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 out the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mass</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each of the following:</a:t>
            </a:r>
          </a:p>
          <a:p>
            <a:pPr marL="742950" lvl="1" indent="-285750">
              <a:lnSpc>
                <a:spcPct val="150000"/>
              </a:lnSpc>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acceleration = 5 m/s</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force = 12N</a:t>
            </a:r>
          </a:p>
          <a:p>
            <a:pPr lvl="1">
              <a:lnSpc>
                <a:spcPct val="150000"/>
              </a:lnSpc>
            </a:pPr>
            <a:r>
              <a:rPr lang="en-GB" sz="1200" dirty="0"/>
              <a:t>……………………………………………………………………………………………………………………………………………………………………………………………………………………………………………………………………………………</a:t>
            </a:r>
          </a:p>
          <a:p>
            <a:pPr lvl="1">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rabicPeriod" startAt="2"/>
            </a:pPr>
            <a:r>
              <a:rPr lang="en-GB" sz="1200" dirty="0">
                <a:effectLst/>
                <a:latin typeface="Calibri" panose="020F0502020204030204" pitchFamily="34" charset="0"/>
                <a:ea typeface="Calibri" panose="020F0502020204030204" pitchFamily="34" charset="0"/>
                <a:cs typeface="Times New Roman" panose="02020603050405020304" pitchFamily="18" charset="0"/>
              </a:rPr>
              <a:t>acceleration = 25 m/s</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force = 200N</a:t>
            </a:r>
          </a:p>
          <a:p>
            <a:pPr lvl="1">
              <a:lnSpc>
                <a:spcPct val="150000"/>
              </a:lnSpc>
            </a:pPr>
            <a:r>
              <a:rPr lang="en-GB" sz="1200" dirty="0"/>
              <a:t>……………………………………………………………………………………………………………………………………………………………………………………………………………………………………………………………………………………</a:t>
            </a:r>
          </a:p>
          <a:p>
            <a:pPr lvl="1">
              <a:lnSpc>
                <a:spcPct val="150000"/>
              </a:lnSpc>
            </a:pPr>
            <a:r>
              <a:rPr lang="en-GB" sz="1200" dirty="0"/>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rabicPeriod" startAt="3"/>
            </a:pPr>
            <a:r>
              <a:rPr lang="en-GB" sz="1200" dirty="0">
                <a:effectLst/>
                <a:latin typeface="Calibri" panose="020F0502020204030204" pitchFamily="34" charset="0"/>
                <a:ea typeface="Calibri" panose="020F0502020204030204" pitchFamily="34" charset="0"/>
                <a:cs typeface="Times New Roman" panose="02020603050405020304" pitchFamily="18" charset="0"/>
              </a:rPr>
              <a:t>acceleration = 15 m/s</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force = 3N</a:t>
            </a:r>
          </a:p>
          <a:p>
            <a:pPr lvl="1">
              <a:lnSpc>
                <a:spcPct val="150000"/>
              </a:lnSpc>
            </a:pPr>
            <a:r>
              <a:rPr lang="en-GB" sz="1200" dirty="0"/>
              <a:t>……………………………………………………………………………………………………………………………………………………………………………………………………………………………………………………………………………………</a:t>
            </a:r>
          </a:p>
          <a:p>
            <a:pPr lvl="1">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 out the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acceleration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each of the following:</a:t>
            </a:r>
          </a:p>
          <a:p>
            <a:pPr marL="742950" lvl="1" indent="-285750">
              <a:lnSpc>
                <a:spcPct val="150000"/>
              </a:lnSpc>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force = 20N, mass = 5kg</a:t>
            </a:r>
          </a:p>
          <a:p>
            <a:pPr lvl="1">
              <a:lnSpc>
                <a:spcPct val="150000"/>
              </a:lnSpc>
            </a:pPr>
            <a:r>
              <a:rPr lang="en-GB" sz="1200" dirty="0"/>
              <a:t>……………………………………………………………………………………………………………………………………………………………………………………………………………………………………………………………………………………</a:t>
            </a:r>
          </a:p>
          <a:p>
            <a:pPr lvl="1">
              <a:lnSpc>
                <a:spcPct val="150000"/>
              </a:lnSpc>
            </a:pPr>
            <a:r>
              <a:rPr lang="en-GB" sz="1200" dirty="0"/>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rabicPeriod" startAt="2"/>
            </a:pPr>
            <a:r>
              <a:rPr lang="en-GB" sz="1200" dirty="0">
                <a:effectLst/>
                <a:latin typeface="Calibri" panose="020F0502020204030204" pitchFamily="34" charset="0"/>
                <a:ea typeface="Calibri" panose="020F0502020204030204" pitchFamily="34" charset="0"/>
                <a:cs typeface="Times New Roman" panose="02020603050405020304" pitchFamily="18" charset="0"/>
              </a:rPr>
              <a:t>force = 7N, mass = 14kg</a:t>
            </a:r>
          </a:p>
          <a:p>
            <a:pPr lvl="1">
              <a:lnSpc>
                <a:spcPct val="150000"/>
              </a:lnSpc>
            </a:pPr>
            <a:r>
              <a:rPr lang="en-GB" sz="1200" dirty="0"/>
              <a:t>……………………………………………………………………………………………………………………………………………………………………………………………………………………………………………………………………………………</a:t>
            </a:r>
          </a:p>
          <a:p>
            <a:pPr lvl="1">
              <a:lnSpc>
                <a:spcPct val="150000"/>
              </a:lnSpc>
            </a:pPr>
            <a:r>
              <a:rPr lang="en-GB" sz="1200" dirty="0"/>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mj-lt"/>
              <a:buAutoNum type="arabicPeriod" startAt="3"/>
            </a:pPr>
            <a:r>
              <a:rPr lang="en-GB" sz="1200" dirty="0">
                <a:effectLst/>
                <a:latin typeface="Calibri" panose="020F0502020204030204" pitchFamily="34" charset="0"/>
                <a:ea typeface="Calibri" panose="020F0502020204030204" pitchFamily="34" charset="0"/>
                <a:cs typeface="Times New Roman" panose="02020603050405020304" pitchFamily="18" charset="0"/>
              </a:rPr>
              <a:t>force = 2,000N, mass = 1250kg</a:t>
            </a:r>
          </a:p>
          <a:p>
            <a:pPr lvl="1">
              <a:lnSpc>
                <a:spcPct val="150000"/>
              </a:lnSpc>
              <a:spcAft>
                <a:spcPts val="800"/>
              </a:spcAft>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95CF00E-FBFC-4D06-27ED-327D07D5219E}"/>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72355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1303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28" name="TextBox 27">
            <a:extLst>
              <a:ext uri="{FF2B5EF4-FFF2-40B4-BE49-F238E27FC236}">
                <a16:creationId xmlns:a16="http://schemas.microsoft.com/office/drawing/2014/main" id="{FF3DF6B0-A373-2C44-26DF-434A93644010}"/>
              </a:ext>
            </a:extLst>
          </p:cNvPr>
          <p:cNvSpPr txBox="1"/>
          <p:nvPr/>
        </p:nvSpPr>
        <p:spPr>
          <a:xfrm>
            <a:off x="273049" y="823144"/>
            <a:ext cx="6168693" cy="6711709"/>
          </a:xfrm>
          <a:prstGeom prst="rect">
            <a:avLst/>
          </a:prstGeom>
          <a:noFill/>
        </p:spPr>
        <p:txBody>
          <a:bodyPr wrap="square">
            <a:spAutoFit/>
          </a:bodyPr>
          <a:lstStyle/>
          <a:p>
            <a:pPr marL="342900" indent="-342900">
              <a:lnSpc>
                <a:spcPct val="150000"/>
              </a:lnSpc>
              <a:buFont typeface="+mj-lt"/>
              <a:buAutoNum type="arabicPeriod"/>
            </a:pPr>
            <a:r>
              <a:rPr lang="en-GB" sz="1200" dirty="0">
                <a:effectLst/>
              </a:rPr>
              <a:t>What is the force if the mass is 3.5 kg and the acceleration is 80 m/</a:t>
            </a:r>
            <a:r>
              <a:rPr lang="en-GB" sz="1200" dirty="0"/>
              <a:t>s</a:t>
            </a:r>
            <a:r>
              <a:rPr lang="en-GB" sz="1200" baseline="30000" dirty="0"/>
              <a:t>2</a:t>
            </a:r>
          </a:p>
          <a:p>
            <a:pPr>
              <a:lnSpc>
                <a:spcPct val="150000"/>
              </a:lnSpc>
            </a:pPr>
            <a:r>
              <a:rPr lang="en-GB" sz="1200" dirty="0"/>
              <a:t>………………………………………………………………………………………………………………………………………………………………………………………………………………………………………………………………………………………………………………………………………………………………………………………………………………………………………………………………………</a:t>
            </a:r>
            <a:endParaRPr lang="en-GB" sz="1200" dirty="0">
              <a:effectLst/>
            </a:endParaRPr>
          </a:p>
          <a:p>
            <a:pPr marL="342900" indent="-342900">
              <a:lnSpc>
                <a:spcPct val="150000"/>
              </a:lnSpc>
              <a:buFont typeface="+mj-lt"/>
              <a:buAutoNum type="arabicPeriod" startAt="2"/>
            </a:pPr>
            <a:r>
              <a:rPr lang="en-GB" sz="1200" dirty="0">
                <a:effectLst/>
              </a:rPr>
              <a:t>What is the force if the mass is 800 kg and the acceleration is 60 m/s</a:t>
            </a:r>
            <a:r>
              <a:rPr lang="en-GB" sz="1200" baseline="30000" dirty="0">
                <a:effectLst/>
              </a:rPr>
              <a:t>2</a:t>
            </a:r>
            <a:r>
              <a:rPr lang="en-GB" sz="1200" dirty="0">
                <a:effectLst/>
              </a:rPr>
              <a:t>?</a:t>
            </a:r>
          </a:p>
          <a:p>
            <a:pPr>
              <a:lnSpc>
                <a:spcPct val="150000"/>
              </a:lnSpc>
            </a:pPr>
            <a:r>
              <a:rPr lang="en-GB" sz="1200" dirty="0"/>
              <a:t>………………………………………………………………………………………………………………………………………………………………………………………………………………………………………………………………………………………………………………………………………………………………………………………………………………………………………………………………………</a:t>
            </a:r>
            <a:endParaRPr lang="en-GB" sz="1200" dirty="0">
              <a:effectLst/>
            </a:endParaRPr>
          </a:p>
          <a:p>
            <a:pPr marL="342900" indent="-342900">
              <a:lnSpc>
                <a:spcPct val="150000"/>
              </a:lnSpc>
              <a:buFont typeface="+mj-lt"/>
              <a:buAutoNum type="arabicPeriod" startAt="3"/>
            </a:pPr>
            <a:r>
              <a:rPr lang="en-GB" sz="1200" dirty="0">
                <a:effectLst/>
              </a:rPr>
              <a:t>What is the mass if the force is 90 N and the acceleration is 80m/s</a:t>
            </a:r>
            <a:r>
              <a:rPr lang="en-GB" sz="1200" baseline="30000" dirty="0">
                <a:effectLst/>
              </a:rPr>
              <a:t>2</a:t>
            </a:r>
            <a:r>
              <a:rPr lang="en-GB" sz="1200" dirty="0">
                <a:effectLst/>
              </a:rPr>
              <a:t>?</a:t>
            </a:r>
            <a:endParaRPr lang="en-GB" sz="1200" dirty="0"/>
          </a:p>
          <a:p>
            <a:pPr>
              <a:lnSpc>
                <a:spcPct val="150000"/>
              </a:lnSpc>
            </a:pPr>
            <a:r>
              <a:rPr lang="en-GB" sz="1200" dirty="0"/>
              <a:t>………………………………………………………………………………………………………………………………………………………………………………………………………………………………………………………………………………………………………………………………………………………………………………………………………………………………………………………………………</a:t>
            </a:r>
            <a:endParaRPr lang="en-GB" sz="1200" dirty="0">
              <a:effectLst/>
            </a:endParaRPr>
          </a:p>
          <a:p>
            <a:pPr marL="342900" indent="-342900">
              <a:lnSpc>
                <a:spcPct val="150000"/>
              </a:lnSpc>
              <a:buFont typeface="+mj-lt"/>
              <a:buAutoNum type="arabicPeriod" startAt="4"/>
            </a:pPr>
            <a:r>
              <a:rPr lang="en-GB" sz="1200" dirty="0">
                <a:effectLst/>
              </a:rPr>
              <a:t>What is the mass if the force is 20 N and the acceleration is 80 m/s</a:t>
            </a:r>
            <a:r>
              <a:rPr lang="en-GB" sz="1200" baseline="30000" dirty="0">
                <a:effectLst/>
              </a:rPr>
              <a:t>2</a:t>
            </a:r>
            <a:r>
              <a:rPr lang="en-GB" sz="1200" dirty="0">
                <a:effectLst/>
              </a:rPr>
              <a:t>?</a:t>
            </a:r>
            <a:endParaRPr lang="en-GB" sz="1200" dirty="0">
              <a:latin typeface="Calibri" panose="020F0502020204030204" pitchFamily="34" charset="0"/>
              <a:cs typeface="Times New Roman" panose="02020603050405020304" pitchFamily="18" charset="0"/>
            </a:endParaRPr>
          </a:p>
          <a:p>
            <a:pPr>
              <a:lnSpc>
                <a:spcPct val="150000"/>
              </a:lnSpc>
            </a:pPr>
            <a:r>
              <a:rPr lang="en-GB" sz="1200" dirty="0"/>
              <a:t>………………………………………………………………………………………………………………………………………………………………………………………………………………………………………………………………………………………………………………………………………………………………………………………………………………………………………………………………………</a:t>
            </a:r>
            <a:endParaRPr lang="en-GB" sz="1200" dirty="0">
              <a:effectLst/>
            </a:endParaRPr>
          </a:p>
          <a:p>
            <a:pPr marL="342900" indent="-342900">
              <a:lnSpc>
                <a:spcPct val="150000"/>
              </a:lnSpc>
              <a:buFont typeface="+mj-lt"/>
              <a:buAutoNum type="arabicPeriod" startAt="5"/>
            </a:pPr>
            <a:r>
              <a:rPr lang="en-GB" sz="1200" dirty="0">
                <a:effectLst/>
              </a:rPr>
              <a:t>What is the force if the mass is 40 kg and the acceleration is 23 m/s</a:t>
            </a:r>
            <a:r>
              <a:rPr lang="en-GB" sz="1200" baseline="30000" dirty="0">
                <a:effectLst/>
              </a:rPr>
              <a:t>2</a:t>
            </a:r>
            <a:r>
              <a:rPr lang="en-GB" sz="1200" dirty="0">
                <a:effectLst/>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a:t>
            </a:r>
            <a:endParaRPr lang="en-GB" sz="1200" dirty="0">
              <a:effectLst/>
            </a:endParaRPr>
          </a:p>
          <a:p>
            <a:pPr marL="342900" indent="-342900">
              <a:lnSpc>
                <a:spcPct val="150000"/>
              </a:lnSpc>
              <a:buFont typeface="+mj-lt"/>
              <a:buAutoNum type="arabicPeriod" startAt="6"/>
            </a:pPr>
            <a:r>
              <a:rPr lang="en-GB" sz="1200" dirty="0">
                <a:effectLst/>
              </a:rPr>
              <a:t>What is the acceleration if the force is 74 N and the mass is 655 kg?</a:t>
            </a:r>
          </a:p>
          <a:p>
            <a:pPr>
              <a:lnSpc>
                <a:spcPct val="150000"/>
              </a:lnSpc>
            </a:pPr>
            <a:r>
              <a:rPr lang="en-GB" sz="1200" dirty="0"/>
              <a:t>………………………………………………………………………………………………………………………………………………………………………………………………………………………………………………………………………………………………………………………………………………………………………………………………………………………………</a:t>
            </a:r>
            <a:r>
              <a:rPr lang="en-GB" sz="1200" dirty="0">
                <a:latin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941046F-FE42-F0D3-0568-17C92367141D}"/>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326883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2299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2" name="Rectangle 2">
            <a:extLst>
              <a:ext uri="{FF2B5EF4-FFF2-40B4-BE49-F238E27FC236}">
                <a16:creationId xmlns:a16="http://schemas.microsoft.com/office/drawing/2014/main" id="{3618DAD5-4562-DAD0-4AB2-B6F7577CFCAD}"/>
              </a:ext>
            </a:extLst>
          </p:cNvPr>
          <p:cNvSpPr>
            <a:spLocks noChangeArrowheads="1"/>
          </p:cNvSpPr>
          <p:nvPr/>
        </p:nvSpPr>
        <p:spPr bwMode="auto">
          <a:xfrm>
            <a:off x="273050" y="818464"/>
            <a:ext cx="3129831" cy="8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Q1.</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table contains typical data for an oil tanker.</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6145" name="Picture 1">
            <a:extLst>
              <a:ext uri="{FF2B5EF4-FFF2-40B4-BE49-F238E27FC236}">
                <a16:creationId xmlns:a16="http://schemas.microsoft.com/office/drawing/2014/main" id="{C6EA155D-7747-1B5D-1966-03AD0E99B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646829"/>
            <a:ext cx="5858300" cy="12902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6F3C11-21EC-D984-6DAE-EB17B2C55E58}"/>
              </a:ext>
            </a:extLst>
          </p:cNvPr>
          <p:cNvSpPr txBox="1"/>
          <p:nvPr/>
        </p:nvSpPr>
        <p:spPr>
          <a:xfrm>
            <a:off x="406020" y="2821580"/>
            <a:ext cx="5858301" cy="3387722"/>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Write down the equation which links acceleration, force and mass.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(ii)      Calculate the deceleration of the oil tanker. Show clearly how you work out your answer.</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Deceleration = </a:t>
            </a:r>
            <a:r>
              <a:rPr lang="en-GB" altLang="en-US" sz="1200" dirty="0">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m/s</a:t>
            </a:r>
            <a:r>
              <a:rPr kumimoji="0" lang="en-GB" altLang="en-US" sz="12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3 marks)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9E74F7E-4992-1489-47A8-1A3EC754E9AA}"/>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14822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4201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graphicFrame>
        <p:nvGraphicFramePr>
          <p:cNvPr id="3" name="Table 2">
            <a:extLst>
              <a:ext uri="{FF2B5EF4-FFF2-40B4-BE49-F238E27FC236}">
                <a16:creationId xmlns:a16="http://schemas.microsoft.com/office/drawing/2014/main" id="{BBF106FA-ED21-AE46-90E5-164021117AA5}"/>
              </a:ext>
            </a:extLst>
          </p:cNvPr>
          <p:cNvGraphicFramePr>
            <a:graphicFrameLocks noGrp="1"/>
          </p:cNvGraphicFramePr>
          <p:nvPr/>
        </p:nvGraphicFramePr>
        <p:xfrm>
          <a:off x="458336" y="5638571"/>
          <a:ext cx="3608697" cy="830997"/>
        </p:xfrm>
        <a:graphic>
          <a:graphicData uri="http://schemas.openxmlformats.org/drawingml/2006/table">
            <a:tbl>
              <a:tblPr>
                <a:tableStyleId>{5940675A-B579-460E-94D1-54222C63F5DA}</a:tableStyleId>
              </a:tblPr>
              <a:tblGrid>
                <a:gridCol w="2932066">
                  <a:extLst>
                    <a:ext uri="{9D8B030D-6E8A-4147-A177-3AD203B41FA5}">
                      <a16:colId xmlns:a16="http://schemas.microsoft.com/office/drawing/2014/main" val="2453724019"/>
                    </a:ext>
                  </a:extLst>
                </a:gridCol>
                <a:gridCol w="676631">
                  <a:extLst>
                    <a:ext uri="{9D8B030D-6E8A-4147-A177-3AD203B41FA5}">
                      <a16:colId xmlns:a16="http://schemas.microsoft.com/office/drawing/2014/main" val="1792841507"/>
                    </a:ext>
                  </a:extLst>
                </a:gridCol>
              </a:tblGrid>
              <a:tr h="276999">
                <a:tc>
                  <a:txBody>
                    <a:bodyPr/>
                    <a:lstStyle/>
                    <a:p>
                      <a:pPr marL="28575" marR="28575">
                        <a:lnSpc>
                          <a:spcPct val="107000"/>
                        </a:lnSpc>
                        <a:spcBef>
                          <a:spcPts val="450"/>
                        </a:spcBef>
                        <a:spcAft>
                          <a:spcPts val="450"/>
                        </a:spcAft>
                      </a:pPr>
                      <a:r>
                        <a:rPr lang="en-GB" sz="1200">
                          <a:effectLst/>
                          <a:latin typeface="+mn-lt"/>
                        </a:rPr>
                        <a:t>A quantity with both magnitude and direction</a:t>
                      </a:r>
                      <a:endParaRPr lang="en-GB" sz="1200">
                        <a:effectLst/>
                        <a:latin typeface="+mn-lt"/>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200">
                        <a:effectLst/>
                        <a:latin typeface="+mn-lt"/>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421458566"/>
                  </a:ext>
                </a:extLst>
              </a:tr>
              <a:tr h="276999">
                <a:tc>
                  <a:txBody>
                    <a:bodyPr/>
                    <a:lstStyle/>
                    <a:p>
                      <a:pPr marL="28575" marR="28575">
                        <a:lnSpc>
                          <a:spcPct val="107000"/>
                        </a:lnSpc>
                        <a:spcBef>
                          <a:spcPts val="450"/>
                        </a:spcBef>
                        <a:spcAft>
                          <a:spcPts val="450"/>
                        </a:spcAft>
                      </a:pPr>
                      <a:r>
                        <a:rPr lang="en-GB" sz="1200" dirty="0">
                          <a:effectLst/>
                          <a:latin typeface="+mn-lt"/>
                        </a:rPr>
                        <a:t>A quantity with direction only</a:t>
                      </a:r>
                      <a:endParaRPr lang="en-GB" sz="1200" dirty="0">
                        <a:effectLst/>
                        <a:latin typeface="+mn-lt"/>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200">
                        <a:effectLst/>
                        <a:latin typeface="+mn-lt"/>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075782724"/>
                  </a:ext>
                </a:extLst>
              </a:tr>
              <a:tr h="276999">
                <a:tc>
                  <a:txBody>
                    <a:bodyPr/>
                    <a:lstStyle/>
                    <a:p>
                      <a:pPr marL="28575" marR="28575">
                        <a:lnSpc>
                          <a:spcPct val="107000"/>
                        </a:lnSpc>
                        <a:spcBef>
                          <a:spcPts val="450"/>
                        </a:spcBef>
                        <a:spcAft>
                          <a:spcPts val="450"/>
                        </a:spcAft>
                      </a:pPr>
                      <a:r>
                        <a:rPr lang="en-GB" sz="1200">
                          <a:effectLst/>
                          <a:latin typeface="+mn-lt"/>
                        </a:rPr>
                        <a:t>A quantity with magnitude only</a:t>
                      </a:r>
                      <a:endParaRPr lang="en-GB" sz="1200">
                        <a:effectLst/>
                        <a:latin typeface="+mn-lt"/>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200" dirty="0">
                        <a:effectLst/>
                        <a:latin typeface="+mn-lt"/>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939507639"/>
                  </a:ext>
                </a:extLst>
              </a:tr>
            </a:tbl>
          </a:graphicData>
        </a:graphic>
      </p:graphicFrame>
      <p:graphicFrame>
        <p:nvGraphicFramePr>
          <p:cNvPr id="6" name="Table 5">
            <a:extLst>
              <a:ext uri="{FF2B5EF4-FFF2-40B4-BE49-F238E27FC236}">
                <a16:creationId xmlns:a16="http://schemas.microsoft.com/office/drawing/2014/main" id="{FCA388EC-AC48-8DEB-043A-A9607B21E7A3}"/>
              </a:ext>
            </a:extLst>
          </p:cNvPr>
          <p:cNvGraphicFramePr>
            <a:graphicFrameLocks noGrp="1"/>
          </p:cNvGraphicFramePr>
          <p:nvPr/>
        </p:nvGraphicFramePr>
        <p:xfrm>
          <a:off x="458335" y="7534717"/>
          <a:ext cx="3608697" cy="937580"/>
        </p:xfrm>
        <a:graphic>
          <a:graphicData uri="http://schemas.openxmlformats.org/drawingml/2006/table">
            <a:tbl>
              <a:tblPr>
                <a:tableStyleId>{5940675A-B579-460E-94D1-54222C63F5DA}</a:tableStyleId>
              </a:tblPr>
              <a:tblGrid>
                <a:gridCol w="2932066">
                  <a:extLst>
                    <a:ext uri="{9D8B030D-6E8A-4147-A177-3AD203B41FA5}">
                      <a16:colId xmlns:a16="http://schemas.microsoft.com/office/drawing/2014/main" val="2180466727"/>
                    </a:ext>
                  </a:extLst>
                </a:gridCol>
                <a:gridCol w="676631">
                  <a:extLst>
                    <a:ext uri="{9D8B030D-6E8A-4147-A177-3AD203B41FA5}">
                      <a16:colId xmlns:a16="http://schemas.microsoft.com/office/drawing/2014/main" val="1636396742"/>
                    </a:ext>
                  </a:extLst>
                </a:gridCol>
              </a:tblGrid>
              <a:tr h="234395">
                <a:tc>
                  <a:txBody>
                    <a:bodyPr/>
                    <a:lstStyle/>
                    <a:p>
                      <a:pPr marL="28575" marR="28575">
                        <a:lnSpc>
                          <a:spcPct val="107000"/>
                        </a:lnSpc>
                        <a:spcBef>
                          <a:spcPts val="450"/>
                        </a:spcBef>
                        <a:spcAft>
                          <a:spcPts val="450"/>
                        </a:spcAft>
                      </a:pPr>
                      <a:r>
                        <a:rPr lang="en-GB" sz="1100">
                          <a:effectLst/>
                        </a:rPr>
                        <a:t>Displacement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579878321"/>
                  </a:ext>
                </a:extLst>
              </a:tr>
              <a:tr h="234395">
                <a:tc>
                  <a:txBody>
                    <a:bodyPr/>
                    <a:lstStyle/>
                    <a:p>
                      <a:pPr marL="28575" marR="28575">
                        <a:lnSpc>
                          <a:spcPct val="107000"/>
                        </a:lnSpc>
                        <a:spcBef>
                          <a:spcPts val="450"/>
                        </a:spcBef>
                        <a:spcAft>
                          <a:spcPts val="450"/>
                        </a:spcAft>
                      </a:pPr>
                      <a:r>
                        <a:rPr lang="en-GB" sz="1100">
                          <a:effectLst/>
                        </a:rPr>
                        <a:t>Distance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4006866452"/>
                  </a:ext>
                </a:extLst>
              </a:tr>
              <a:tr h="234395">
                <a:tc>
                  <a:txBody>
                    <a:bodyPr/>
                    <a:lstStyle/>
                    <a:p>
                      <a:pPr marL="28575" marR="28575">
                        <a:lnSpc>
                          <a:spcPct val="107000"/>
                        </a:lnSpc>
                        <a:spcBef>
                          <a:spcPts val="450"/>
                        </a:spcBef>
                        <a:spcAft>
                          <a:spcPts val="450"/>
                        </a:spcAft>
                      </a:pPr>
                      <a:r>
                        <a:rPr lang="en-GB" sz="1100">
                          <a:effectLst/>
                        </a:rPr>
                        <a:t>Time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540981108"/>
                  </a:ext>
                </a:extLst>
              </a:tr>
              <a:tr h="234395">
                <a:tc>
                  <a:txBody>
                    <a:bodyPr/>
                    <a:lstStyle/>
                    <a:p>
                      <a:pPr marL="28575" marR="28575">
                        <a:lnSpc>
                          <a:spcPct val="107000"/>
                        </a:lnSpc>
                        <a:spcBef>
                          <a:spcPts val="450"/>
                        </a:spcBef>
                        <a:spcAft>
                          <a:spcPts val="450"/>
                        </a:spcAft>
                      </a:pPr>
                      <a:r>
                        <a:rPr lang="en-GB" sz="1100">
                          <a:effectLst/>
                        </a:rPr>
                        <a:t>Work done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826799445"/>
                  </a:ext>
                </a:extLst>
              </a:tr>
            </a:tbl>
          </a:graphicData>
        </a:graphic>
      </p:graphicFrame>
      <p:pic>
        <p:nvPicPr>
          <p:cNvPr id="10248" name="Picture 8">
            <a:extLst>
              <a:ext uri="{FF2B5EF4-FFF2-40B4-BE49-F238E27FC236}">
                <a16:creationId xmlns:a16="http://schemas.microsoft.com/office/drawing/2014/main" id="{83F214A6-CABF-8519-DE8D-51A036B26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146" y="2192369"/>
            <a:ext cx="2703444" cy="23394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a:extLst>
              <a:ext uri="{FF2B5EF4-FFF2-40B4-BE49-F238E27FC236}">
                <a16:creationId xmlns:a16="http://schemas.microsoft.com/office/drawing/2014/main" id="{89B05636-B33E-2FED-5427-54AE8AC8F879}"/>
              </a:ext>
            </a:extLst>
          </p:cNvPr>
          <p:cNvSpPr>
            <a:spLocks noChangeArrowheads="1"/>
          </p:cNvSpPr>
          <p:nvPr/>
        </p:nvSpPr>
        <p:spPr bwMode="auto">
          <a:xfrm>
            <a:off x="273050" y="699532"/>
            <a:ext cx="6126614" cy="172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Professional rugby players wear a tracking device that measures their velocity and acceleration.</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1</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shows a player wearing a tracking device.</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player is tackling another player who is running with the ball.</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1</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0492A0E-1DB9-47C4-572E-8588FA3B9E62}"/>
              </a:ext>
            </a:extLst>
          </p:cNvPr>
          <p:cNvSpPr txBox="1"/>
          <p:nvPr/>
        </p:nvSpPr>
        <p:spPr>
          <a:xfrm>
            <a:off x="378248" y="4685694"/>
            <a:ext cx="6021416" cy="2833724"/>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Velocity and acceleration are both vector quantities.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What is a vector quantity?</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Tick (</a:t>
            </a: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algn="r" defTabSz="914400" eaLnBrk="0" fontAlgn="base" hangingPunct="0">
              <a:lnSpc>
                <a:spcPct val="150000"/>
              </a:lnSpc>
              <a:spcBef>
                <a:spcPct val="0"/>
              </a:spcBef>
              <a:spcAft>
                <a:spcPct val="0"/>
              </a:spcAf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2E43053-A0FB-C55C-264E-C47408C96AA7}"/>
              </a:ext>
            </a:extLst>
          </p:cNvPr>
          <p:cNvSpPr txBox="1"/>
          <p:nvPr/>
        </p:nvSpPr>
        <p:spPr>
          <a:xfrm>
            <a:off x="378248" y="6528775"/>
            <a:ext cx="6021416" cy="2464393"/>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Which of the following is a vector quantity?</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Tick (</a:t>
            </a: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AB18947-4A42-C06F-DF50-861C619EE3F4}"/>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361261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4528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2" name="Rectangle 2">
            <a:extLst>
              <a:ext uri="{FF2B5EF4-FFF2-40B4-BE49-F238E27FC236}">
                <a16:creationId xmlns:a16="http://schemas.microsoft.com/office/drawing/2014/main" id="{89A2FFBE-2CCA-46E0-DD83-F6DCF74CCC74}"/>
              </a:ext>
            </a:extLst>
          </p:cNvPr>
          <p:cNvSpPr>
            <a:spLocks noChangeArrowheads="1"/>
          </p:cNvSpPr>
          <p:nvPr/>
        </p:nvSpPr>
        <p:spPr bwMode="auto">
          <a:xfrm>
            <a:off x="1054087" y="699532"/>
            <a:ext cx="4749826" cy="8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2</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shows a velocity–time graph for the player running with the ball.</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9217" name="Picture 1">
            <a:extLst>
              <a:ext uri="{FF2B5EF4-FFF2-40B4-BE49-F238E27FC236}">
                <a16:creationId xmlns:a16="http://schemas.microsoft.com/office/drawing/2014/main" id="{086E79F9-CF98-9C1B-CBFF-E50880419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263" y="1295326"/>
            <a:ext cx="3645474" cy="33858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577BAF8-1536-8893-22C0-4E960FFA0D3C}"/>
              </a:ext>
            </a:extLst>
          </p:cNvPr>
          <p:cNvSpPr>
            <a:spLocks noChangeArrowheads="1"/>
          </p:cNvSpPr>
          <p:nvPr/>
        </p:nvSpPr>
        <p:spPr bwMode="auto">
          <a:xfrm>
            <a:off x="139700" y="4978631"/>
            <a:ext cx="6578600" cy="366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(c)  Determine the acceleration of the player between 0 and 1.6 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Acceleration = …………………………….m/s</a:t>
            </a:r>
            <a:r>
              <a:rPr kumimoji="0" lang="en-GB" altLang="en-US" sz="12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(d)  Describe the motion of the player between 3.4 s and 3.6 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force exerted on the player when she is tackled causes her to accelerate.</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(e)  Write down the equation which links acceleration (</a:t>
            </a:r>
            <a:r>
              <a:rPr kumimoji="0" lang="en-GB"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mass (</a:t>
            </a:r>
            <a:r>
              <a:rPr kumimoji="0" lang="en-GB"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resultant force (</a:t>
            </a:r>
            <a:r>
              <a:rPr kumimoji="0" lang="en-GB"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3B68ABA-0112-9F60-5628-F55DD769A659}"/>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420777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2677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3" name="TextBox 2">
            <a:extLst>
              <a:ext uri="{FF2B5EF4-FFF2-40B4-BE49-F238E27FC236}">
                <a16:creationId xmlns:a16="http://schemas.microsoft.com/office/drawing/2014/main" id="{780C30CB-0131-684D-B086-AEE709E17AD0}"/>
              </a:ext>
            </a:extLst>
          </p:cNvPr>
          <p:cNvSpPr txBox="1"/>
          <p:nvPr/>
        </p:nvSpPr>
        <p:spPr>
          <a:xfrm>
            <a:off x="450376" y="949100"/>
            <a:ext cx="6005015" cy="5647315"/>
          </a:xfrm>
          <a:prstGeom prst="rect">
            <a:avLst/>
          </a:prstGeom>
          <a:noFill/>
        </p:spPr>
        <p:txBody>
          <a:bodyPr wrap="square">
            <a:spAutoFit/>
          </a:bodyPr>
          <a:lstStyle/>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(f)  The player accelerates at 25 m/s</a:t>
            </a:r>
            <a:r>
              <a:rPr lang="en-GB" sz="12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GB" sz="1200" dirty="0">
                <a:effectLst/>
                <a:latin typeface="Calibri" panose="020F0502020204030204" pitchFamily="34" charset="0"/>
                <a:ea typeface="Times New Roman" panose="02020603050405020304" pitchFamily="18" charset="0"/>
                <a:cs typeface="Calibri" panose="020F0502020204030204" pitchFamily="34" charset="0"/>
              </a:rPr>
              <a:t> when a resultant force of 1800 N acts on her.</a:t>
            </a:r>
          </a:p>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Calculate the mass of the player.</a:t>
            </a:r>
          </a:p>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a:t>
            </a:r>
          </a:p>
          <a:p>
            <a:pPr algn="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Mass =…………………………… kg</a:t>
            </a:r>
          </a:p>
          <a:p>
            <a:pPr algn="r">
              <a:lnSpc>
                <a:spcPct val="150000"/>
              </a:lnSpc>
              <a:spcBef>
                <a:spcPts val="300"/>
              </a:spcBef>
              <a:spcAft>
                <a:spcPts val="80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(3)</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(g)  The tracking device sends data to a computer during the game.</a:t>
            </a:r>
          </a:p>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a:t>
            </a:r>
          </a:p>
          <a:p>
            <a:pPr algn="r">
              <a:lnSpc>
                <a:spcPct val="150000"/>
              </a:lnSpc>
              <a:spcBef>
                <a:spcPts val="300"/>
              </a:spcBef>
              <a:spcAft>
                <a:spcPts val="80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gn="r">
              <a:lnSpc>
                <a:spcPct val="150000"/>
              </a:lnSpc>
              <a:spcBef>
                <a:spcPts val="300"/>
              </a:spcBef>
              <a:spcAft>
                <a:spcPts val="80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(Total 10 marks)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B546545-0AB7-45FC-3F53-95CDDCAD63E6}"/>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360611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496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pic>
        <p:nvPicPr>
          <p:cNvPr id="7172" name="Picture 4">
            <a:extLst>
              <a:ext uri="{FF2B5EF4-FFF2-40B4-BE49-F238E27FC236}">
                <a16:creationId xmlns:a16="http://schemas.microsoft.com/office/drawing/2014/main" id="{988B0BDE-AE9E-E0A2-4FD3-C44879363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4" y="1298026"/>
            <a:ext cx="3829050" cy="6477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D80F73DE-2C40-6950-D67A-450BA766138E}"/>
              </a:ext>
            </a:extLst>
          </p:cNvPr>
          <p:cNvSpPr>
            <a:spLocks noChangeArrowheads="1"/>
          </p:cNvSpPr>
          <p:nvPr/>
        </p:nvSpPr>
        <p:spPr bwMode="auto">
          <a:xfrm>
            <a:off x="200150" y="1898679"/>
            <a:ext cx="6457697" cy="671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The arrow represents the force on the water produced by the engine propeller.</a:t>
            </a:r>
            <a:b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force causes the boat to move.</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Explain why.</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The boat accelerates at a constant rate in a straight line. This causes the velocity of the water skier to increase from 4.0 m/s to 16.0 m/s in 8.0 seconds.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GB" altLang="en-US"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Calculate the acceleration of the water skier and give the unit.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Acceleration = ……………………………………………..</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(ii)     The water skier has a mass of 68 kg.</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Calculate the resultant force acting on the water skier while accelerating.</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Resultant force = …………………………………………………. N</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p>
          <a:p>
            <a:pPr marL="0" marR="0" lvl="0" indent="0" algn="r" defTabSz="914400" rtl="0" eaLnBrk="0" fontAlgn="base" latinLnBrk="0" hangingPunct="0">
              <a:lnSpc>
                <a:spcPct val="150000"/>
              </a:lnSpc>
              <a:spcBef>
                <a:spcPct val="0"/>
              </a:spcBef>
              <a:spcAft>
                <a:spcPct val="0"/>
              </a:spcAft>
              <a:buClrTx/>
              <a:buSzTx/>
              <a:buFontTx/>
              <a:buNone/>
              <a:tabLst/>
            </a:pPr>
            <a:r>
              <a:rPr lang="en-GB" altLang="en-US" sz="1200" b="1" dirty="0">
                <a:latin typeface="Calibri" panose="020F0502020204030204" pitchFamily="34" charset="0"/>
                <a:cs typeface="Calibri" panose="020F0502020204030204" pitchFamily="34" charset="0"/>
              </a:rPr>
              <a:t>(Total 6 marks)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2E751D9-A702-F70D-77D9-6F432830920B}"/>
              </a:ext>
            </a:extLst>
          </p:cNvPr>
          <p:cNvSpPr txBox="1"/>
          <p:nvPr/>
        </p:nvSpPr>
        <p:spPr>
          <a:xfrm>
            <a:off x="273050" y="672112"/>
            <a:ext cx="3650776" cy="89473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Q3.</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diagram shows a boat pulling a water skier.</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DDBF569-C928-4AAE-0D47-8078160DDC67}"/>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44899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1142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9: Required Practical (Acceleration)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You are learning to determine how mass and force applied affect acceleration. </a:t>
            </a:r>
          </a:p>
          <a:p>
            <a:pPr marL="171450" indent="-171450">
              <a:buFont typeface="Arial" panose="020B0604020202020204" pitchFamily="34" charset="0"/>
              <a:buChar char="•"/>
            </a:pPr>
            <a:r>
              <a:rPr lang="en-GB" sz="1200" dirty="0"/>
              <a:t>You are learning to evaluate data and identify sources of error.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the relationships between variables and how these relates to how we represent them in equations. </a:t>
            </a:r>
          </a:p>
          <a:p>
            <a:endParaRPr lang="en-US" sz="1200" dirty="0">
              <a:latin typeface="+mj-lt"/>
            </a:endParaRPr>
          </a:p>
        </p:txBody>
      </p:sp>
      <p:sp>
        <p:nvSpPr>
          <p:cNvPr id="9" name="Slide Number Placeholder 8">
            <a:extLst>
              <a:ext uri="{FF2B5EF4-FFF2-40B4-BE49-F238E27FC236}">
                <a16:creationId xmlns:a16="http://schemas.microsoft.com/office/drawing/2014/main" id="{66127E21-5E81-75AF-1363-179A48235E24}"/>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378265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1934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119993548"/>
              </p:ext>
            </p:extLst>
          </p:nvPr>
        </p:nvGraphicFramePr>
        <p:xfrm>
          <a:off x="348915" y="324854"/>
          <a:ext cx="6160170" cy="7857245"/>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857245">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Activity 1: Measuring the effect of force on acceleration at constant mass </a:t>
                      </a:r>
                    </a:p>
                    <a:p>
                      <a:pPr>
                        <a:lnSpc>
                          <a:spcPct val="150000"/>
                        </a:lnSpc>
                      </a:pPr>
                      <a:r>
                        <a:rPr lang="en-GB" sz="1200" b="1" dirty="0">
                          <a:solidFill>
                            <a:schemeClr val="tx1"/>
                          </a:solidFill>
                        </a:rPr>
                        <a:t>Apparatus </a:t>
                      </a:r>
                    </a:p>
                    <a:p>
                      <a:pPr>
                        <a:lnSpc>
                          <a:spcPct val="150000"/>
                        </a:lnSpc>
                      </a:pPr>
                      <a:r>
                        <a:rPr lang="en-GB" sz="1200" b="0" dirty="0">
                          <a:solidFill>
                            <a:schemeClr val="tx1"/>
                          </a:solidFill>
                        </a:rPr>
                        <a:t>• a toy car (or trolley) </a:t>
                      </a:r>
                    </a:p>
                    <a:p>
                      <a:pPr>
                        <a:lnSpc>
                          <a:spcPct val="150000"/>
                        </a:lnSpc>
                      </a:pPr>
                      <a:r>
                        <a:rPr lang="en-GB" sz="1200" b="0" dirty="0">
                          <a:solidFill>
                            <a:schemeClr val="tx1"/>
                          </a:solidFill>
                        </a:rPr>
                        <a:t>• a metre ruler </a:t>
                      </a:r>
                    </a:p>
                    <a:p>
                      <a:pPr>
                        <a:lnSpc>
                          <a:spcPct val="150000"/>
                        </a:lnSpc>
                      </a:pPr>
                      <a:r>
                        <a:rPr lang="en-GB" sz="1200" b="0" dirty="0">
                          <a:solidFill>
                            <a:schemeClr val="tx1"/>
                          </a:solidFill>
                        </a:rPr>
                        <a:t>• pencil, chalk or masking tape to mark the intervals </a:t>
                      </a:r>
                    </a:p>
                    <a:p>
                      <a:pPr>
                        <a:lnSpc>
                          <a:spcPct val="150000"/>
                        </a:lnSpc>
                      </a:pPr>
                      <a:r>
                        <a:rPr lang="en-GB" sz="1200" b="0" dirty="0">
                          <a:solidFill>
                            <a:schemeClr val="tx1"/>
                          </a:solidFill>
                        </a:rPr>
                        <a:t>• a bench pulley </a:t>
                      </a:r>
                    </a:p>
                    <a:p>
                      <a:pPr>
                        <a:lnSpc>
                          <a:spcPct val="150000"/>
                        </a:lnSpc>
                      </a:pPr>
                      <a:r>
                        <a:rPr lang="en-GB" sz="1200" b="0" dirty="0">
                          <a:solidFill>
                            <a:schemeClr val="tx1"/>
                          </a:solidFill>
                        </a:rPr>
                        <a:t>• string </a:t>
                      </a:r>
                    </a:p>
                    <a:p>
                      <a:pPr>
                        <a:lnSpc>
                          <a:spcPct val="150000"/>
                        </a:lnSpc>
                      </a:pPr>
                      <a:r>
                        <a:rPr lang="en-GB" sz="1200" b="0" dirty="0">
                          <a:solidFill>
                            <a:schemeClr val="tx1"/>
                          </a:solidFill>
                        </a:rPr>
                        <a:t>• a small weight stack </a:t>
                      </a:r>
                    </a:p>
                    <a:p>
                      <a:pPr>
                        <a:lnSpc>
                          <a:spcPct val="150000"/>
                        </a:lnSpc>
                      </a:pPr>
                      <a:r>
                        <a:rPr lang="en-GB" sz="1200" b="0" dirty="0">
                          <a:solidFill>
                            <a:schemeClr val="tx1"/>
                          </a:solidFill>
                        </a:rPr>
                        <a:t>• a stopwatch </a:t>
                      </a:r>
                    </a:p>
                    <a:p>
                      <a:pPr>
                        <a:lnSpc>
                          <a:spcPct val="150000"/>
                        </a:lnSpc>
                      </a:pPr>
                      <a:r>
                        <a:rPr lang="en-GB" sz="1200" b="0" dirty="0">
                          <a:solidFill>
                            <a:schemeClr val="tx1"/>
                          </a:solidFill>
                        </a:rPr>
                        <a:t>• Blu-tac. </a:t>
                      </a:r>
                    </a:p>
                    <a:p>
                      <a:pPr>
                        <a:lnSpc>
                          <a:spcPct val="150000"/>
                        </a:lnSpc>
                      </a:pPr>
                      <a:r>
                        <a:rPr lang="en-GB" sz="1200" b="0" dirty="0">
                          <a:solidFill>
                            <a:schemeClr val="tx1"/>
                          </a:solidFill>
                        </a:rPr>
                        <a:t>Method </a:t>
                      </a:r>
                    </a:p>
                    <a:p>
                      <a:pPr marL="228600" indent="-228600">
                        <a:lnSpc>
                          <a:spcPct val="150000"/>
                        </a:lnSpc>
                        <a:buAutoNum type="arabicPeriod"/>
                      </a:pPr>
                      <a:r>
                        <a:rPr lang="en-GB" sz="1200" b="0" dirty="0">
                          <a:solidFill>
                            <a:schemeClr val="tx1"/>
                          </a:solidFill>
                        </a:rPr>
                        <a:t>Use the ruler to measure intervals on the bench and draw straight lines or place tape across the bench at these intervals. </a:t>
                      </a:r>
                    </a:p>
                    <a:p>
                      <a:pPr marL="228600" indent="-228600">
                        <a:lnSpc>
                          <a:spcPct val="150000"/>
                        </a:lnSpc>
                        <a:buAutoNum type="arabicPeriod"/>
                      </a:pPr>
                      <a:r>
                        <a:rPr lang="en-GB" sz="1200" b="0" dirty="0">
                          <a:solidFill>
                            <a:schemeClr val="tx1"/>
                          </a:solidFill>
                        </a:rPr>
                        <a:t>Attach the bench pulley to the end of the bench. </a:t>
                      </a:r>
                    </a:p>
                    <a:p>
                      <a:pPr marL="228600" indent="-228600">
                        <a:lnSpc>
                          <a:spcPct val="150000"/>
                        </a:lnSpc>
                        <a:buAutoNum type="arabicPeriod"/>
                      </a:pPr>
                      <a:r>
                        <a:rPr lang="en-GB" sz="1200" b="0" dirty="0">
                          <a:solidFill>
                            <a:schemeClr val="tx1"/>
                          </a:solidFill>
                        </a:rPr>
                        <a:t>Tie a length of string to the toy car or trolley. Pass the string over the pulley and attach the weight stack to the other end of the string. </a:t>
                      </a:r>
                    </a:p>
                    <a:p>
                      <a:pPr marL="228600" indent="-228600">
                        <a:lnSpc>
                          <a:spcPct val="150000"/>
                        </a:lnSpc>
                        <a:buAutoNum type="arabicPeriod"/>
                      </a:pPr>
                      <a:r>
                        <a:rPr lang="en-GB" sz="1200" b="0" dirty="0">
                          <a:solidFill>
                            <a:schemeClr val="tx1"/>
                          </a:solidFill>
                        </a:rPr>
                        <a:t>Make sure the string is horizontal and is in line with the toy car or trolley. </a:t>
                      </a:r>
                    </a:p>
                    <a:p>
                      <a:pPr marL="228600" indent="-228600">
                        <a:lnSpc>
                          <a:spcPct val="150000"/>
                        </a:lnSpc>
                        <a:buAutoNum type="arabicPeriod"/>
                      </a:pPr>
                      <a:r>
                        <a:rPr lang="en-GB" sz="1200" b="0" dirty="0">
                          <a:solidFill>
                            <a:schemeClr val="tx1"/>
                          </a:solidFill>
                        </a:rPr>
                        <a:t>Hold the toy car or trolley at the start point. </a:t>
                      </a:r>
                    </a:p>
                    <a:p>
                      <a:pPr marL="228600" indent="-228600">
                        <a:lnSpc>
                          <a:spcPct val="150000"/>
                        </a:lnSpc>
                        <a:buAutoNum type="arabicPeriod"/>
                      </a:pPr>
                      <a:r>
                        <a:rPr lang="en-GB" sz="1200" b="0" dirty="0">
                          <a:solidFill>
                            <a:schemeClr val="tx1"/>
                          </a:solidFill>
                        </a:rPr>
                        <a:t>Attach the full weight stack (1.0 N) to the end of the string. </a:t>
                      </a:r>
                    </a:p>
                    <a:p>
                      <a:pPr marL="228600" indent="-228600">
                        <a:lnSpc>
                          <a:spcPct val="150000"/>
                        </a:lnSpc>
                        <a:buAutoNum type="arabicPeriod"/>
                      </a:pPr>
                      <a:r>
                        <a:rPr lang="en-GB" sz="1200" b="0" dirty="0">
                          <a:solidFill>
                            <a:schemeClr val="tx1"/>
                          </a:solidFill>
                        </a:rPr>
                        <a:t>Release the toy car or trolley at the same time as you start the stopwatch, press the stop watch (lap mode) at each measured interval on the bench and for the final time at 100 cm. </a:t>
                      </a:r>
                    </a:p>
                    <a:p>
                      <a:pPr marL="228600" indent="-228600">
                        <a:lnSpc>
                          <a:spcPct val="150000"/>
                        </a:lnSpc>
                        <a:buAutoNum type="arabicPeriod"/>
                      </a:pPr>
                      <a:r>
                        <a:rPr lang="en-GB" sz="1200" b="0" dirty="0">
                          <a:solidFill>
                            <a:schemeClr val="tx1"/>
                          </a:solidFill>
                        </a:rPr>
                        <a:t>Record the results in the table. </a:t>
                      </a:r>
                    </a:p>
                    <a:p>
                      <a:pPr marL="228600" indent="-228600">
                        <a:lnSpc>
                          <a:spcPct val="150000"/>
                        </a:lnSpc>
                        <a:buAutoNum type="arabicPeriod"/>
                      </a:pPr>
                      <a:r>
                        <a:rPr lang="en-GB" sz="1200" b="0" dirty="0">
                          <a:solidFill>
                            <a:schemeClr val="tx1"/>
                          </a:solidFill>
                        </a:rPr>
                        <a:t>Repeat steps 5−8 for decreasing weights on the stack for example, 0.8 N, 0.6 N, 0.4 N, 0.2 N. Make sure you place the masses that you remove from the weight stack onto the top of the car each time you decrease the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64CF2613-E407-E839-8132-04D402AE7BC5}"/>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397739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3173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1239555919"/>
              </p:ext>
            </p:extLst>
          </p:nvPr>
        </p:nvGraphicFramePr>
        <p:xfrm>
          <a:off x="273049" y="771381"/>
          <a:ext cx="6311900" cy="10109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260222018"/>
                  </a:ext>
                </a:extLst>
              </a:tr>
              <a:tr h="370840">
                <a:tc>
                  <a:txBody>
                    <a:bodyPr/>
                    <a:lstStyle/>
                    <a:p>
                      <a:pPr algn="ctr"/>
                      <a:r>
                        <a:rPr lang="en-GB" sz="1200" b="1"/>
                        <a:t>Y7</a:t>
                      </a:r>
                    </a:p>
                  </a:txBody>
                  <a:tcPr>
                    <a:solidFill>
                      <a:schemeClr val="bg1"/>
                    </a:solidFill>
                  </a:tcPr>
                </a:tc>
                <a:tc>
                  <a:txBody>
                    <a:bodyPr/>
                    <a:lstStyle/>
                    <a:p>
                      <a:r>
                        <a:rPr lang="en-GB" sz="1200" dirty="0"/>
                        <a:t>In year 7 you studied Speed and Forces. You learnt how to estimate and calculate speed. You also learnt about types of forces and how they interact and how to represent forces in diagrams. </a:t>
                      </a:r>
                    </a:p>
                  </a:txBody>
                  <a:tcPr>
                    <a:solidFill>
                      <a:schemeClr val="bg1"/>
                    </a:solidFill>
                  </a:tcPr>
                </a:tc>
                <a:extLst>
                  <a:ext uri="{0D108BD9-81ED-4DB2-BD59-A6C34878D82A}">
                    <a16:rowId xmlns:a16="http://schemas.microsoft.com/office/drawing/2014/main" val="2330864863"/>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2606222982"/>
              </p:ext>
            </p:extLst>
          </p:nvPr>
        </p:nvGraphicFramePr>
        <p:xfrm>
          <a:off x="273049" y="1852414"/>
          <a:ext cx="6311901" cy="221636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439790">
                <a:tc gridSpan="4">
                  <a:txBody>
                    <a:bodyPr/>
                    <a:lstStyle/>
                    <a:p>
                      <a:r>
                        <a:rPr lang="en-GB" sz="1200" b="1" dirty="0"/>
                        <a:t>Learning Journey </a:t>
                      </a:r>
                    </a:p>
                  </a:txBody>
                  <a:tcPr>
                    <a:solidFill>
                      <a:schemeClr val="bg1">
                        <a:lumMod val="85000"/>
                      </a:schemeClr>
                    </a:solidFill>
                  </a:tcPr>
                </a:tc>
                <a:tc hMerge="1">
                  <a:txBody>
                    <a:bodyPr/>
                    <a:lstStyle/>
                    <a:p>
                      <a:endParaRPr lang="en-GB"/>
                    </a:p>
                  </a:txBody>
                  <a:tcPr/>
                </a:tc>
                <a:tc hMerge="1">
                  <a:txBody>
                    <a:bodyPr/>
                    <a:lstStyle/>
                    <a:p>
                      <a:endParaRPr lang="en-GB" sz="1200" b="1"/>
                    </a:p>
                  </a:txBody>
                  <a:tcPr>
                    <a:solidFill>
                      <a:schemeClr val="bg1">
                        <a:lumMod val="85000"/>
                      </a:schemeClr>
                    </a:solidFill>
                  </a:tcPr>
                </a:tc>
                <a:tc hMerge="1">
                  <a:txBody>
                    <a:bodyPr/>
                    <a:lstStyle/>
                    <a:p>
                      <a:endParaRPr lang="en-GB" sz="1200" b="1"/>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a:t>Subtopic 1</a:t>
                      </a:r>
                    </a:p>
                  </a:txBody>
                  <a:tcPr/>
                </a:tc>
                <a:tc>
                  <a:txBody>
                    <a:bodyPr/>
                    <a:lstStyle/>
                    <a:p>
                      <a:r>
                        <a:rPr lang="en-GB" sz="1200" dirty="0"/>
                        <a:t>Speed &amp; Velocity. </a:t>
                      </a:r>
                    </a:p>
                  </a:txBody>
                  <a:tcPr/>
                </a:tc>
                <a:tc>
                  <a:txBody>
                    <a:bodyPr/>
                    <a:lstStyle/>
                    <a:p>
                      <a:r>
                        <a:rPr lang="en-GB" sz="1200"/>
                        <a:t>Subtopic 9</a:t>
                      </a:r>
                    </a:p>
                  </a:txBody>
                  <a:tcPr/>
                </a:tc>
                <a:tc>
                  <a:txBody>
                    <a:bodyPr/>
                    <a:lstStyle/>
                    <a:p>
                      <a:r>
                        <a:rPr lang="en-GB" sz="1200" dirty="0"/>
                        <a:t>Required practical. </a:t>
                      </a:r>
                    </a:p>
                  </a:txBody>
                  <a:tcPr/>
                </a:tc>
                <a:extLst>
                  <a:ext uri="{0D108BD9-81ED-4DB2-BD59-A6C34878D82A}">
                    <a16:rowId xmlns:a16="http://schemas.microsoft.com/office/drawing/2014/main" val="3986441415"/>
                  </a:ext>
                </a:extLst>
              </a:tr>
              <a:tr h="439790">
                <a:tc>
                  <a:txBody>
                    <a:bodyPr/>
                    <a:lstStyle/>
                    <a:p>
                      <a:r>
                        <a:rPr lang="en-GB" sz="1200"/>
                        <a:t>Subtopic 2</a:t>
                      </a:r>
                    </a:p>
                  </a:txBody>
                  <a:tcPr/>
                </a:tc>
                <a:tc>
                  <a:txBody>
                    <a:bodyPr/>
                    <a:lstStyle/>
                    <a:p>
                      <a:r>
                        <a:rPr lang="en-GB" sz="1200" dirty="0"/>
                        <a:t>The distance – time relationship. </a:t>
                      </a:r>
                    </a:p>
                  </a:txBody>
                  <a:tcPr/>
                </a:tc>
                <a:tc>
                  <a:txBody>
                    <a:bodyPr/>
                    <a:lstStyle/>
                    <a:p>
                      <a:r>
                        <a:rPr lang="en-GB" sz="1200"/>
                        <a:t>Subtopic 10</a:t>
                      </a:r>
                    </a:p>
                  </a:txBody>
                  <a:tcPr/>
                </a:tc>
                <a:tc>
                  <a:txBody>
                    <a:bodyPr/>
                    <a:lstStyle/>
                    <a:p>
                      <a:r>
                        <a:rPr lang="en-GB" sz="1200" dirty="0"/>
                        <a:t>Required practical. </a:t>
                      </a:r>
                    </a:p>
                  </a:txBody>
                  <a:tcPr/>
                </a:tc>
                <a:extLst>
                  <a:ext uri="{0D108BD9-81ED-4DB2-BD59-A6C34878D82A}">
                    <a16:rowId xmlns:a16="http://schemas.microsoft.com/office/drawing/2014/main" val="3135617624"/>
                  </a:ext>
                </a:extLst>
              </a:tr>
              <a:tr h="439790">
                <a:tc>
                  <a:txBody>
                    <a:bodyPr/>
                    <a:lstStyle/>
                    <a:p>
                      <a:r>
                        <a:rPr lang="en-GB" sz="1200"/>
                        <a:t>Subtopic 3</a:t>
                      </a:r>
                    </a:p>
                  </a:txBody>
                  <a:tcPr/>
                </a:tc>
                <a:tc>
                  <a:txBody>
                    <a:bodyPr/>
                    <a:lstStyle/>
                    <a:p>
                      <a:r>
                        <a:rPr lang="en-GB" sz="1200" dirty="0"/>
                        <a:t>Acceleration. </a:t>
                      </a:r>
                    </a:p>
                  </a:txBody>
                  <a:tcPr/>
                </a:tc>
                <a:tc>
                  <a:txBody>
                    <a:bodyPr/>
                    <a:lstStyle/>
                    <a:p>
                      <a:r>
                        <a:rPr lang="en-GB" sz="1200"/>
                        <a:t>Subtopic 11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Newton’s third law. </a:t>
                      </a:r>
                    </a:p>
                    <a:p>
                      <a:endParaRPr lang="en-GB" sz="1200" dirty="0"/>
                    </a:p>
                  </a:txBody>
                  <a:tcPr/>
                </a:tc>
                <a:extLst>
                  <a:ext uri="{0D108BD9-81ED-4DB2-BD59-A6C34878D82A}">
                    <a16:rowId xmlns:a16="http://schemas.microsoft.com/office/drawing/2014/main" val="4092558228"/>
                  </a:ext>
                </a:extLst>
              </a:tr>
              <a:tr h="439790">
                <a:tc>
                  <a:txBody>
                    <a:bodyPr/>
                    <a:lstStyle/>
                    <a:p>
                      <a:r>
                        <a:rPr lang="en-GB" sz="1200"/>
                        <a:t>Subtopic 4</a:t>
                      </a:r>
                    </a:p>
                  </a:txBody>
                  <a:tcPr/>
                </a:tc>
                <a:tc>
                  <a:txBody>
                    <a:bodyPr/>
                    <a:lstStyle/>
                    <a:p>
                      <a:r>
                        <a:rPr lang="en-GB" sz="1200" dirty="0"/>
                        <a:t>The velocity – time relationship. </a:t>
                      </a:r>
                    </a:p>
                  </a:txBody>
                  <a:tcPr/>
                </a:tc>
                <a:tc>
                  <a:txBody>
                    <a:bodyPr/>
                    <a:lstStyle/>
                    <a:p>
                      <a:r>
                        <a:rPr lang="en-GB" sz="1200"/>
                        <a:t>Subtopic 12</a:t>
                      </a:r>
                    </a:p>
                  </a:txBody>
                  <a:tcPr/>
                </a:tc>
                <a:tc>
                  <a:txBody>
                    <a:bodyPr/>
                    <a:lstStyle/>
                    <a:p>
                      <a:r>
                        <a:rPr lang="en-GB" sz="1200" dirty="0"/>
                        <a:t>Stopping distances. </a:t>
                      </a:r>
                    </a:p>
                  </a:txBody>
                  <a:tcPr/>
                </a:tc>
                <a:extLst>
                  <a:ext uri="{0D108BD9-81ED-4DB2-BD59-A6C34878D82A}">
                    <a16:rowId xmlns:a16="http://schemas.microsoft.com/office/drawing/2014/main" val="1426963129"/>
                  </a:ext>
                </a:extLst>
              </a:tr>
            </a:tbl>
          </a:graphicData>
        </a:graphic>
      </p:graphicFrame>
      <p:graphicFrame>
        <p:nvGraphicFramePr>
          <p:cNvPr id="11" name="Table 7">
            <a:extLst>
              <a:ext uri="{FF2B5EF4-FFF2-40B4-BE49-F238E27FC236}">
                <a16:creationId xmlns:a16="http://schemas.microsoft.com/office/drawing/2014/main" id="{F310F653-0CE0-140A-A08F-CC8D92535EF2}"/>
              </a:ext>
            </a:extLst>
          </p:cNvPr>
          <p:cNvGraphicFramePr>
            <a:graphicFrameLocks noGrp="1"/>
          </p:cNvGraphicFramePr>
          <p:nvPr>
            <p:extLst>
              <p:ext uri="{D42A27DB-BD31-4B8C-83A1-F6EECF244321}">
                <p14:modId xmlns:p14="http://schemas.microsoft.com/office/powerpoint/2010/main" val="3175903190"/>
              </p:ext>
            </p:extLst>
          </p:nvPr>
        </p:nvGraphicFramePr>
        <p:xfrm>
          <a:off x="273049" y="4068774"/>
          <a:ext cx="6311901" cy="182880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439790">
                <a:tc>
                  <a:txBody>
                    <a:bodyPr/>
                    <a:lstStyle/>
                    <a:p>
                      <a:r>
                        <a:rPr lang="en-GB" sz="1200"/>
                        <a:t>Subtopic 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Newton’s first law. </a:t>
                      </a:r>
                    </a:p>
                    <a:p>
                      <a:endParaRPr lang="en-GB" sz="1200" dirty="0"/>
                    </a:p>
                  </a:txBody>
                  <a:tcPr/>
                </a:tc>
                <a:tc>
                  <a:txBody>
                    <a:bodyPr/>
                    <a:lstStyle/>
                    <a:p>
                      <a:r>
                        <a:rPr lang="en-GB" sz="1200"/>
                        <a:t>Subtopic 13</a:t>
                      </a:r>
                    </a:p>
                  </a:txBody>
                  <a:tcPr/>
                </a:tc>
                <a:tc>
                  <a:txBody>
                    <a:bodyPr/>
                    <a:lstStyle/>
                    <a:p>
                      <a:r>
                        <a:rPr lang="en-GB" sz="1200" dirty="0"/>
                        <a:t>Momentum. </a:t>
                      </a:r>
                    </a:p>
                  </a:txBody>
                  <a:tcPr/>
                </a:tc>
                <a:extLst>
                  <a:ext uri="{0D108BD9-81ED-4DB2-BD59-A6C34878D82A}">
                    <a16:rowId xmlns:a16="http://schemas.microsoft.com/office/drawing/2014/main" val="3986441415"/>
                  </a:ext>
                </a:extLst>
              </a:tr>
              <a:tr h="439790">
                <a:tc>
                  <a:txBody>
                    <a:bodyPr/>
                    <a:lstStyle/>
                    <a:p>
                      <a:r>
                        <a:rPr lang="en-GB" sz="1200"/>
                        <a:t>Subtopic 6</a:t>
                      </a:r>
                    </a:p>
                  </a:txBody>
                  <a:tcPr/>
                </a:tc>
                <a:tc>
                  <a:txBody>
                    <a:bodyPr/>
                    <a:lstStyle/>
                    <a:p>
                      <a:r>
                        <a:rPr lang="en-GB" sz="1200" dirty="0"/>
                        <a:t>Uniform acceleration &amp; terminal velocity. </a:t>
                      </a:r>
                    </a:p>
                  </a:txBody>
                  <a:tcPr/>
                </a:tc>
                <a:tc>
                  <a:txBody>
                    <a:bodyPr/>
                    <a:lstStyle/>
                    <a:p>
                      <a:r>
                        <a:rPr lang="en-GB" sz="1200"/>
                        <a:t>Subtopic 14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Changes in momentum. </a:t>
                      </a:r>
                    </a:p>
                    <a:p>
                      <a:endParaRPr lang="en-GB" sz="1200" dirty="0"/>
                    </a:p>
                  </a:txBody>
                  <a:tcPr/>
                </a:tc>
                <a:extLst>
                  <a:ext uri="{0D108BD9-81ED-4DB2-BD59-A6C34878D82A}">
                    <a16:rowId xmlns:a16="http://schemas.microsoft.com/office/drawing/2014/main" val="3135617624"/>
                  </a:ext>
                </a:extLst>
              </a:tr>
              <a:tr h="439790">
                <a:tc>
                  <a:txBody>
                    <a:bodyPr/>
                    <a:lstStyle/>
                    <a:p>
                      <a:r>
                        <a:rPr lang="en-GB" sz="120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Terminal velocity. </a:t>
                      </a:r>
                    </a:p>
                    <a:p>
                      <a:endParaRPr lang="en-GB" sz="1200" dirty="0"/>
                    </a:p>
                  </a:txBody>
                  <a:tcPr/>
                </a:tc>
                <a:tc>
                  <a:txBody>
                    <a:bodyPr/>
                    <a:lstStyle/>
                    <a:p>
                      <a:r>
                        <a:rPr lang="en-GB" sz="1200"/>
                        <a:t>Subtopic 15</a:t>
                      </a:r>
                    </a:p>
                  </a:txBody>
                  <a:tcPr/>
                </a:tc>
                <a:tc>
                  <a:txBody>
                    <a:bodyPr/>
                    <a:lstStyle/>
                    <a:p>
                      <a:endParaRPr lang="en-GB" sz="1200" dirty="0"/>
                    </a:p>
                  </a:txBody>
                  <a:tcPr/>
                </a:tc>
                <a:extLst>
                  <a:ext uri="{0D108BD9-81ED-4DB2-BD59-A6C34878D82A}">
                    <a16:rowId xmlns:a16="http://schemas.microsoft.com/office/drawing/2014/main" val="4092558228"/>
                  </a:ext>
                </a:extLst>
              </a:tr>
              <a:tr h="439790">
                <a:tc>
                  <a:txBody>
                    <a:bodyPr/>
                    <a:lstStyle/>
                    <a:p>
                      <a:r>
                        <a:rPr lang="en-GB" sz="1200"/>
                        <a:t>Subtopic 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Newton’s second law (F = ma). </a:t>
                      </a:r>
                      <a:endParaRPr lang="en-GB" sz="1200" b="1" dirty="0">
                        <a:solidFill>
                          <a:srgbClr val="FF0000"/>
                        </a:solidFill>
                      </a:endParaRPr>
                    </a:p>
                    <a:p>
                      <a:endParaRPr lang="en-GB" sz="1200" dirty="0"/>
                    </a:p>
                  </a:txBody>
                  <a:tcPr/>
                </a:tc>
                <a:tc>
                  <a:txBody>
                    <a:bodyPr/>
                    <a:lstStyle/>
                    <a:p>
                      <a:r>
                        <a:rPr lang="en-GB" sz="1200"/>
                        <a:t>Subtopic 16</a:t>
                      </a:r>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sp>
        <p:nvSpPr>
          <p:cNvPr id="9" name="Slide Number Placeholder 8">
            <a:extLst>
              <a:ext uri="{FF2B5EF4-FFF2-40B4-BE49-F238E27FC236}">
                <a16:creationId xmlns:a16="http://schemas.microsoft.com/office/drawing/2014/main" id="{51770972-F58C-F2AF-A81E-7AD5349DB746}"/>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478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209530330"/>
              </p:ext>
            </p:extLst>
          </p:nvPr>
        </p:nvGraphicFramePr>
        <p:xfrm>
          <a:off x="348915" y="324855"/>
          <a:ext cx="6160170" cy="7975998"/>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975998">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Activity 2: Measuring the effect of mass on acceleration with a constant force </a:t>
                      </a:r>
                    </a:p>
                    <a:p>
                      <a:pPr>
                        <a:lnSpc>
                          <a:spcPct val="150000"/>
                        </a:lnSpc>
                      </a:pPr>
                      <a:r>
                        <a:rPr lang="en-GB" sz="1200" b="1" dirty="0">
                          <a:solidFill>
                            <a:schemeClr val="tx1"/>
                          </a:solidFill>
                        </a:rPr>
                        <a:t>Apparatus</a:t>
                      </a:r>
                      <a:r>
                        <a:rPr lang="en-GB" sz="1200" b="0" dirty="0">
                          <a:solidFill>
                            <a:schemeClr val="tx1"/>
                          </a:solidFill>
                        </a:rPr>
                        <a:t> </a:t>
                      </a:r>
                    </a:p>
                    <a:p>
                      <a:pPr>
                        <a:lnSpc>
                          <a:spcPct val="150000"/>
                        </a:lnSpc>
                      </a:pPr>
                      <a:r>
                        <a:rPr lang="en-GB" sz="1200" b="0" dirty="0">
                          <a:solidFill>
                            <a:schemeClr val="tx1"/>
                          </a:solidFill>
                        </a:rPr>
                        <a:t>• a toy car (or trolley) </a:t>
                      </a:r>
                    </a:p>
                    <a:p>
                      <a:pPr>
                        <a:lnSpc>
                          <a:spcPct val="150000"/>
                        </a:lnSpc>
                      </a:pPr>
                      <a:r>
                        <a:rPr lang="en-GB" sz="1200" b="0" dirty="0">
                          <a:solidFill>
                            <a:schemeClr val="tx1"/>
                          </a:solidFill>
                        </a:rPr>
                        <a:t>• a metre ruler </a:t>
                      </a:r>
                    </a:p>
                    <a:p>
                      <a:pPr>
                        <a:lnSpc>
                          <a:spcPct val="150000"/>
                        </a:lnSpc>
                      </a:pPr>
                      <a:r>
                        <a:rPr lang="en-GB" sz="1200" b="0" dirty="0">
                          <a:solidFill>
                            <a:schemeClr val="tx1"/>
                          </a:solidFill>
                        </a:rPr>
                        <a:t>• pencil, chalk or masking tape to mark the intervals </a:t>
                      </a:r>
                    </a:p>
                    <a:p>
                      <a:pPr>
                        <a:lnSpc>
                          <a:spcPct val="150000"/>
                        </a:lnSpc>
                      </a:pPr>
                      <a:r>
                        <a:rPr lang="en-GB" sz="1200" b="0" dirty="0">
                          <a:solidFill>
                            <a:schemeClr val="tx1"/>
                          </a:solidFill>
                        </a:rPr>
                        <a:t>• a bench pulley </a:t>
                      </a:r>
                    </a:p>
                    <a:p>
                      <a:pPr>
                        <a:lnSpc>
                          <a:spcPct val="150000"/>
                        </a:lnSpc>
                      </a:pPr>
                      <a:r>
                        <a:rPr lang="en-GB" sz="1200" b="0" dirty="0">
                          <a:solidFill>
                            <a:schemeClr val="tx1"/>
                          </a:solidFill>
                        </a:rPr>
                        <a:t>• string </a:t>
                      </a:r>
                    </a:p>
                    <a:p>
                      <a:pPr>
                        <a:lnSpc>
                          <a:spcPct val="150000"/>
                        </a:lnSpc>
                      </a:pPr>
                      <a:r>
                        <a:rPr lang="en-GB" sz="1200" b="0" dirty="0">
                          <a:solidFill>
                            <a:schemeClr val="tx1"/>
                          </a:solidFill>
                        </a:rPr>
                        <a:t>• a small weight stack </a:t>
                      </a:r>
                    </a:p>
                    <a:p>
                      <a:pPr>
                        <a:lnSpc>
                          <a:spcPct val="150000"/>
                        </a:lnSpc>
                      </a:pPr>
                      <a:r>
                        <a:rPr lang="en-GB" sz="1200" b="0" dirty="0">
                          <a:solidFill>
                            <a:schemeClr val="tx1"/>
                          </a:solidFill>
                        </a:rPr>
                        <a:t>• a stopwatch </a:t>
                      </a:r>
                    </a:p>
                    <a:p>
                      <a:pPr>
                        <a:lnSpc>
                          <a:spcPct val="150000"/>
                        </a:lnSpc>
                      </a:pPr>
                      <a:r>
                        <a:rPr lang="en-GB" sz="1200" b="0" dirty="0">
                          <a:solidFill>
                            <a:schemeClr val="tx1"/>
                          </a:solidFill>
                        </a:rPr>
                        <a:t>• Blu-tac. </a:t>
                      </a:r>
                    </a:p>
                    <a:p>
                      <a:pPr>
                        <a:lnSpc>
                          <a:spcPct val="150000"/>
                        </a:lnSpc>
                      </a:pPr>
                      <a:r>
                        <a:rPr lang="en-GB" sz="1200" b="1" dirty="0">
                          <a:solidFill>
                            <a:schemeClr val="tx1"/>
                          </a:solidFill>
                        </a:rPr>
                        <a:t>Method </a:t>
                      </a:r>
                    </a:p>
                    <a:p>
                      <a:pPr marL="228600" indent="-228600">
                        <a:lnSpc>
                          <a:spcPct val="150000"/>
                        </a:lnSpc>
                        <a:buAutoNum type="arabicPeriod"/>
                      </a:pPr>
                      <a:r>
                        <a:rPr lang="en-GB" sz="1200" b="0" dirty="0">
                          <a:solidFill>
                            <a:schemeClr val="tx1"/>
                          </a:solidFill>
                        </a:rPr>
                        <a:t>Setup the bench, pulley, weight stack and car as in steps 1-5 of activity 1. </a:t>
                      </a:r>
                    </a:p>
                    <a:p>
                      <a:pPr marL="228600" indent="-228600">
                        <a:lnSpc>
                          <a:spcPct val="150000"/>
                        </a:lnSpc>
                        <a:buAutoNum type="arabicPeriod"/>
                      </a:pPr>
                      <a:r>
                        <a:rPr lang="en-GB" sz="1200" b="0" dirty="0">
                          <a:solidFill>
                            <a:schemeClr val="tx1"/>
                          </a:solidFill>
                        </a:rPr>
                        <a:t>Use your results from activity 1 to select a weight for the weight stack that will just accelerate the car along the bench. </a:t>
                      </a:r>
                    </a:p>
                    <a:p>
                      <a:pPr marL="228600" indent="-228600">
                        <a:lnSpc>
                          <a:spcPct val="150000"/>
                        </a:lnSpc>
                        <a:buAutoNum type="arabicPeriod"/>
                      </a:pPr>
                      <a:r>
                        <a:rPr lang="en-GB" sz="1200" b="0" dirty="0">
                          <a:solidFill>
                            <a:schemeClr val="tx1"/>
                          </a:solidFill>
                        </a:rPr>
                        <a:t>Put a 200g mass on the car. </a:t>
                      </a:r>
                    </a:p>
                    <a:p>
                      <a:pPr marL="228600" indent="-228600">
                        <a:lnSpc>
                          <a:spcPct val="150000"/>
                        </a:lnSpc>
                        <a:buAutoNum type="arabicPeriod"/>
                      </a:pPr>
                      <a:r>
                        <a:rPr lang="en-GB" sz="1200" b="0" dirty="0">
                          <a:solidFill>
                            <a:schemeClr val="tx1"/>
                          </a:solidFill>
                        </a:rPr>
                        <a:t>Hold the car at the start point. </a:t>
                      </a:r>
                    </a:p>
                    <a:p>
                      <a:pPr marL="228600" indent="-228600">
                        <a:lnSpc>
                          <a:spcPct val="150000"/>
                        </a:lnSpc>
                        <a:buAutoNum type="arabicPeriod"/>
                      </a:pPr>
                      <a:r>
                        <a:rPr lang="en-GB" sz="1200" b="0" dirty="0">
                          <a:solidFill>
                            <a:schemeClr val="tx1"/>
                          </a:solidFill>
                        </a:rPr>
                        <a:t>Attach your chosen weight stack to the end of the string. </a:t>
                      </a:r>
                    </a:p>
                    <a:p>
                      <a:pPr marL="228600" indent="-228600">
                        <a:lnSpc>
                          <a:spcPct val="150000"/>
                        </a:lnSpc>
                        <a:buAutoNum type="arabicPeriod"/>
                      </a:pPr>
                      <a:r>
                        <a:rPr lang="en-GB" sz="1200" b="0" dirty="0">
                          <a:solidFill>
                            <a:schemeClr val="tx1"/>
                          </a:solidFill>
                        </a:rPr>
                        <a:t>Release the car at the same time as you start the stopwatch, press the stopwatch (lap mode) at each measured interval on the bench and for the final time at 100 cm. </a:t>
                      </a:r>
                    </a:p>
                    <a:p>
                      <a:pPr marL="228600" indent="-228600">
                        <a:lnSpc>
                          <a:spcPct val="150000"/>
                        </a:lnSpc>
                        <a:buAutoNum type="arabicPeriod"/>
                      </a:pPr>
                      <a:r>
                        <a:rPr lang="en-GB" sz="1200" b="0" dirty="0">
                          <a:solidFill>
                            <a:schemeClr val="tx1"/>
                          </a:solidFill>
                        </a:rPr>
                        <a:t>Record the results in the table outline below. 8. Repeat steps 5−8 for increasing more masses on the car.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9A13875B-D493-6E74-5967-6C40F6AFD541}"/>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377882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166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3915"/>
            <a:ext cx="6311900" cy="8096704"/>
          </a:xfrm>
          <a:prstGeom prst="rect">
            <a:avLst/>
          </a:prstGeom>
          <a:noFill/>
          <a:ln w="28575">
            <a:noFill/>
          </a:ln>
        </p:spPr>
        <p:txBody>
          <a:bodyPr wrap="square" rtlCol="0">
            <a:spAutoFit/>
          </a:bodyPr>
          <a:lstStyle/>
          <a:p>
            <a:pPr>
              <a:lnSpc>
                <a:spcPct val="150000"/>
              </a:lnSpc>
            </a:pPr>
            <a:r>
              <a:rPr lang="en-GB" sz="1200" b="1" dirty="0"/>
              <a:t>Plan: </a:t>
            </a:r>
            <a:r>
              <a:rPr lang="en-GB" sz="1200" dirty="0"/>
              <a:t>If your teacher isn’t using the method given, they may ask you to write a plan in this space. </a:t>
            </a:r>
          </a:p>
          <a:p>
            <a:pPr>
              <a:lnSpc>
                <a:spcPct val="150000"/>
              </a:lnSpc>
            </a:pPr>
            <a:r>
              <a:rPr lang="en-GB" sz="1200" b="1" dirty="0"/>
              <a:t>Success criteria: </a:t>
            </a:r>
          </a:p>
          <a:p>
            <a:pPr marL="228600" indent="-228600">
              <a:lnSpc>
                <a:spcPct val="150000"/>
              </a:lnSpc>
              <a:buAutoNum type="alphaLcPeriod"/>
            </a:pPr>
            <a:r>
              <a:rPr lang="en-GB" sz="1200" b="1" dirty="0"/>
              <a:t>Contains all of the key steps.</a:t>
            </a:r>
          </a:p>
          <a:p>
            <a:pPr marL="228600" indent="-228600">
              <a:lnSpc>
                <a:spcPct val="150000"/>
              </a:lnSpc>
              <a:buAutoNum type="alphaLcPeriod"/>
            </a:pPr>
            <a:r>
              <a:rPr lang="en-GB" sz="1200" b="1" dirty="0"/>
              <a:t>Steps are in a logical order. </a:t>
            </a:r>
          </a:p>
          <a:p>
            <a:pPr marL="228600" indent="-228600">
              <a:lnSpc>
                <a:spcPct val="150000"/>
              </a:lnSpc>
              <a:buAutoNum type="alphaLcPeriod"/>
            </a:pPr>
            <a:r>
              <a:rPr lang="en-GB" sz="1200" b="1" dirty="0"/>
              <a:t>The method would lead to a valid outcome.</a:t>
            </a:r>
          </a:p>
          <a:p>
            <a:pPr marL="228600" indent="-228600">
              <a:lnSpc>
                <a:spcPct val="150000"/>
              </a:lnSpc>
              <a:buAutoNum type="alphaLcPeriod"/>
            </a:pPr>
            <a:r>
              <a:rPr lang="en-GB" sz="1200" b="1" dirty="0"/>
              <a:t>There is sufficient detail so that another person could complete your investigation.</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5DDC1C34-0B17-7427-9375-7F5E05DAC5F3}"/>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383308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77247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3915"/>
            <a:ext cx="6311900" cy="3387722"/>
          </a:xfrm>
          <a:prstGeom prst="rect">
            <a:avLst/>
          </a:prstGeom>
          <a:noFill/>
          <a:ln w="28575">
            <a:noFill/>
          </a:ln>
        </p:spPr>
        <p:txBody>
          <a:bodyPr wrap="square" rtlCol="0">
            <a:spAutoFit/>
          </a:bodyPr>
          <a:lstStyle/>
          <a:p>
            <a:pPr>
              <a:lnSpc>
                <a:spcPct val="150000"/>
              </a:lnSpc>
            </a:pPr>
            <a:r>
              <a:rPr lang="en-GB" sz="1200" dirty="0"/>
              <a:t>………………………………………………………………………………………………………………………………………………………………………………………………………………………………………………………………………………………………………………………………………………………………………………………………………………………………………………………………………………………………………………………………………………………………………………………………………………………………………………………………………………………………………………………………………………………………………………………………………………………………………………………………………………………………………………………………………………………………………………………………………………………………………………………………………………………………………………………………………………………………………………………………………………………………………………………………………………………………………………………………………………………………………………………………………………………………………………………………………………………………………………………………………………………………………………………………………………………………………………………………………………………………………………………………………………………………………………………………………………………………………………………………………………………………………………………………</a:t>
            </a:r>
          </a:p>
        </p:txBody>
      </p:sp>
      <p:sp>
        <p:nvSpPr>
          <p:cNvPr id="2" name="TextBox 1">
            <a:extLst>
              <a:ext uri="{FF2B5EF4-FFF2-40B4-BE49-F238E27FC236}">
                <a16:creationId xmlns:a16="http://schemas.microsoft.com/office/drawing/2014/main" id="{741033BF-37C6-5B48-0597-FC28DDDE51AB}"/>
              </a:ext>
            </a:extLst>
          </p:cNvPr>
          <p:cNvSpPr txBox="1"/>
          <p:nvPr/>
        </p:nvSpPr>
        <p:spPr>
          <a:xfrm>
            <a:off x="273050" y="3865052"/>
            <a:ext cx="6311900" cy="3664721"/>
          </a:xfrm>
          <a:prstGeom prst="rect">
            <a:avLst/>
          </a:prstGeom>
          <a:noFill/>
          <a:ln w="28575">
            <a:noFill/>
          </a:ln>
        </p:spPr>
        <p:txBody>
          <a:bodyPr wrap="square" rtlCol="0">
            <a:spAutoFit/>
          </a:bodyPr>
          <a:lstStyle/>
          <a:p>
            <a:pPr>
              <a:lnSpc>
                <a:spcPct val="150000"/>
              </a:lnSpc>
            </a:pPr>
            <a:r>
              <a:rPr lang="en-GB" sz="1200" dirty="0"/>
              <a:t>For each part of the required practical, identify the variables. </a:t>
            </a:r>
          </a:p>
          <a:p>
            <a:pPr>
              <a:lnSpc>
                <a:spcPct val="150000"/>
              </a:lnSpc>
            </a:pPr>
            <a:r>
              <a:rPr lang="en-GB" sz="1200" b="1" dirty="0"/>
              <a:t>Part 1: </a:t>
            </a:r>
            <a:r>
              <a:rPr lang="en-GB" sz="1200" b="1" dirty="0">
                <a:solidFill>
                  <a:schemeClr val="tx1"/>
                </a:solidFill>
              </a:rPr>
              <a:t>Measuring the effect of force on acceleration at constant mass </a:t>
            </a:r>
          </a:p>
          <a:p>
            <a:pPr>
              <a:lnSpc>
                <a:spcPct val="150000"/>
              </a:lnSpc>
            </a:pPr>
            <a:r>
              <a:rPr lang="en-GB" sz="1200" dirty="0"/>
              <a:t>Independent variable: ………………………………………………………………………………………………………………………</a:t>
            </a:r>
          </a:p>
          <a:p>
            <a:pPr>
              <a:lnSpc>
                <a:spcPct val="150000"/>
              </a:lnSpc>
            </a:pPr>
            <a:r>
              <a:rPr lang="en-GB" sz="1200" dirty="0"/>
              <a:t>Dependent variable: ………………………………………………………………………………………………………………………..</a:t>
            </a:r>
          </a:p>
          <a:p>
            <a:pPr>
              <a:lnSpc>
                <a:spcPct val="150000"/>
              </a:lnSpc>
            </a:pPr>
            <a:r>
              <a:rPr lang="en-GB" sz="1200" dirty="0"/>
              <a:t>Control variable 1: …………………………………………………………………………………………………………………………..</a:t>
            </a:r>
          </a:p>
          <a:p>
            <a:pPr>
              <a:lnSpc>
                <a:spcPct val="150000"/>
              </a:lnSpc>
            </a:pPr>
            <a:r>
              <a:rPr lang="en-GB" sz="1200" dirty="0"/>
              <a:t>Control variable 2: …………………………………………………………………………………………………………………………..</a:t>
            </a:r>
          </a:p>
          <a:p>
            <a:pPr>
              <a:lnSpc>
                <a:spcPct val="150000"/>
              </a:lnSpc>
            </a:pPr>
            <a:r>
              <a:rPr lang="en-GB" sz="1200" dirty="0"/>
              <a:t>Control variable 3: …………………………………………………………………………………………………………………………..</a:t>
            </a:r>
          </a:p>
          <a:p>
            <a:pPr>
              <a:lnSpc>
                <a:spcPct val="150000"/>
              </a:lnSpc>
            </a:pPr>
            <a:r>
              <a:rPr lang="en-GB" sz="1200" b="1" dirty="0"/>
              <a:t>Part 2: </a:t>
            </a:r>
            <a:r>
              <a:rPr lang="en-GB" sz="1200" b="1" dirty="0">
                <a:solidFill>
                  <a:schemeClr val="tx1"/>
                </a:solidFill>
              </a:rPr>
              <a:t>Measuring the effect of mass on acceleration with a constant force </a:t>
            </a:r>
          </a:p>
          <a:p>
            <a:pPr>
              <a:lnSpc>
                <a:spcPct val="150000"/>
              </a:lnSpc>
            </a:pPr>
            <a:r>
              <a:rPr lang="en-GB" sz="1200" dirty="0"/>
              <a:t>Independent variable: ………………………………………………………………………………………………………………………</a:t>
            </a:r>
          </a:p>
          <a:p>
            <a:pPr>
              <a:lnSpc>
                <a:spcPct val="150000"/>
              </a:lnSpc>
            </a:pPr>
            <a:r>
              <a:rPr lang="en-GB" sz="1200" dirty="0"/>
              <a:t>Dependent variable: ………………………………………………………………………………………………………………………..</a:t>
            </a:r>
          </a:p>
          <a:p>
            <a:pPr>
              <a:lnSpc>
                <a:spcPct val="150000"/>
              </a:lnSpc>
            </a:pPr>
            <a:r>
              <a:rPr lang="en-GB" sz="1200" dirty="0"/>
              <a:t>Control variable 1: …………………………………………………………………………………………………………………………..</a:t>
            </a:r>
          </a:p>
          <a:p>
            <a:pPr>
              <a:lnSpc>
                <a:spcPct val="150000"/>
              </a:lnSpc>
            </a:pPr>
            <a:r>
              <a:rPr lang="en-GB" sz="1200" dirty="0"/>
              <a:t>Control variable 2: …………………………………………………………………………………………………………………………..</a:t>
            </a:r>
          </a:p>
          <a:p>
            <a:pPr>
              <a:lnSpc>
                <a:spcPct val="150000"/>
              </a:lnSpc>
            </a:pPr>
            <a:r>
              <a:rPr lang="en-GB" sz="1200" dirty="0"/>
              <a:t>Control variable 3: …………………………………………………………………………………………………………………………..</a:t>
            </a:r>
          </a:p>
        </p:txBody>
      </p:sp>
      <p:sp>
        <p:nvSpPr>
          <p:cNvPr id="3" name="Slide Number Placeholder 2">
            <a:extLst>
              <a:ext uri="{FF2B5EF4-FFF2-40B4-BE49-F238E27FC236}">
                <a16:creationId xmlns:a16="http://schemas.microsoft.com/office/drawing/2014/main" id="{2A49ABCE-3764-67F2-BE31-0C0B3D086A45}"/>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124715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D1821B3-A424-18FB-0CCD-FE6AA7952688}"/>
              </a:ext>
            </a:extLst>
          </p:cNvPr>
          <p:cNvGraphicFramePr>
            <a:graphicFrameLocks noGrp="1"/>
          </p:cNvGraphicFramePr>
          <p:nvPr>
            <p:extLst>
              <p:ext uri="{D42A27DB-BD31-4B8C-83A1-F6EECF244321}">
                <p14:modId xmlns:p14="http://schemas.microsoft.com/office/powerpoint/2010/main" val="230620103"/>
              </p:ext>
            </p:extLst>
          </p:nvPr>
        </p:nvGraphicFramePr>
        <p:xfrm>
          <a:off x="525483" y="139733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1112580072"/>
                    </a:ext>
                  </a:extLst>
                </a:gridCol>
                <a:gridCol w="967839">
                  <a:extLst>
                    <a:ext uri="{9D8B030D-6E8A-4147-A177-3AD203B41FA5}">
                      <a16:colId xmlns:a16="http://schemas.microsoft.com/office/drawing/2014/main" val="3947021688"/>
                    </a:ext>
                  </a:extLst>
                </a:gridCol>
                <a:gridCol w="967839">
                  <a:extLst>
                    <a:ext uri="{9D8B030D-6E8A-4147-A177-3AD203B41FA5}">
                      <a16:colId xmlns:a16="http://schemas.microsoft.com/office/drawing/2014/main" val="3457350141"/>
                    </a:ext>
                  </a:extLst>
                </a:gridCol>
                <a:gridCol w="967839">
                  <a:extLst>
                    <a:ext uri="{9D8B030D-6E8A-4147-A177-3AD203B41FA5}">
                      <a16:colId xmlns:a16="http://schemas.microsoft.com/office/drawing/2014/main" val="3463295665"/>
                    </a:ext>
                  </a:extLst>
                </a:gridCol>
                <a:gridCol w="967839">
                  <a:extLst>
                    <a:ext uri="{9D8B030D-6E8A-4147-A177-3AD203B41FA5}">
                      <a16:colId xmlns:a16="http://schemas.microsoft.com/office/drawing/2014/main" val="1731545770"/>
                    </a:ext>
                  </a:extLst>
                </a:gridCol>
                <a:gridCol w="967839">
                  <a:extLst>
                    <a:ext uri="{9D8B030D-6E8A-4147-A177-3AD203B41FA5}">
                      <a16:colId xmlns:a16="http://schemas.microsoft.com/office/drawing/2014/main" val="2038023907"/>
                    </a:ext>
                  </a:extLst>
                </a:gridCol>
              </a:tblGrid>
              <a:tr h="370840">
                <a:tc rowSpan="2">
                  <a:txBody>
                    <a:bodyPr/>
                    <a:lstStyle/>
                    <a:p>
                      <a:r>
                        <a:rPr lang="en-GB" sz="1200" dirty="0"/>
                        <a:t>Distance travelled in cm</a:t>
                      </a:r>
                    </a:p>
                  </a:txBody>
                  <a:tcPr/>
                </a:tc>
                <a:tc>
                  <a:txBody>
                    <a:bodyPr/>
                    <a:lstStyle/>
                    <a:p>
                      <a:r>
                        <a:rPr lang="en-GB" sz="1200" dirty="0"/>
                        <a:t>1.0 N</a:t>
                      </a:r>
                    </a:p>
                  </a:txBody>
                  <a:tcPr/>
                </a:tc>
                <a:tc>
                  <a:txBody>
                    <a:bodyPr/>
                    <a:lstStyle/>
                    <a:p>
                      <a:r>
                        <a:rPr lang="en-GB" sz="1200" dirty="0"/>
                        <a:t>0.8 N</a:t>
                      </a:r>
                    </a:p>
                  </a:txBody>
                  <a:tcPr/>
                </a:tc>
                <a:tc>
                  <a:txBody>
                    <a:bodyPr/>
                    <a:lstStyle/>
                    <a:p>
                      <a:r>
                        <a:rPr lang="en-GB" sz="1200" dirty="0"/>
                        <a:t>0.6 N</a:t>
                      </a:r>
                    </a:p>
                  </a:txBody>
                  <a:tcPr/>
                </a:tc>
                <a:tc>
                  <a:txBody>
                    <a:bodyPr/>
                    <a:lstStyle/>
                    <a:p>
                      <a:r>
                        <a:rPr lang="en-GB" sz="1200" dirty="0"/>
                        <a:t>0.4 N</a:t>
                      </a:r>
                    </a:p>
                  </a:txBody>
                  <a:tcPr/>
                </a:tc>
                <a:tc>
                  <a:txBody>
                    <a:bodyPr/>
                    <a:lstStyle/>
                    <a:p>
                      <a:r>
                        <a:rPr lang="en-GB" sz="1200" dirty="0"/>
                        <a:t>0.2 N</a:t>
                      </a:r>
                    </a:p>
                  </a:txBody>
                  <a:tcPr/>
                </a:tc>
                <a:extLst>
                  <a:ext uri="{0D108BD9-81ED-4DB2-BD59-A6C34878D82A}">
                    <a16:rowId xmlns:a16="http://schemas.microsoft.com/office/drawing/2014/main" val="2858446373"/>
                  </a:ext>
                </a:extLst>
              </a:tr>
              <a:tr h="370840">
                <a:tc vMerge="1">
                  <a:txBody>
                    <a:bodyPr/>
                    <a:lstStyle/>
                    <a:p>
                      <a:endParaRPr lang="en-GB"/>
                    </a:p>
                  </a:txBody>
                  <a:tcPr/>
                </a:tc>
                <a:tc>
                  <a:txBody>
                    <a:bodyPr/>
                    <a:lstStyle/>
                    <a:p>
                      <a:r>
                        <a:rPr lang="en-GB" sz="1200" dirty="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dirty="0"/>
                        <a:t>Time in s</a:t>
                      </a:r>
                    </a:p>
                  </a:txBody>
                  <a:tcPr/>
                </a:tc>
                <a:extLst>
                  <a:ext uri="{0D108BD9-81ED-4DB2-BD59-A6C34878D82A}">
                    <a16:rowId xmlns:a16="http://schemas.microsoft.com/office/drawing/2014/main" val="4092885075"/>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896711422"/>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925175581"/>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93540507"/>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125322329"/>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327217336"/>
                  </a:ext>
                </a:extLst>
              </a:tr>
            </a:tbl>
          </a:graphicData>
        </a:graphic>
      </p:graphicFrame>
      <p:sp>
        <p:nvSpPr>
          <p:cNvPr id="7" name="TextBox 6">
            <a:extLst>
              <a:ext uri="{FF2B5EF4-FFF2-40B4-BE49-F238E27FC236}">
                <a16:creationId xmlns:a16="http://schemas.microsoft.com/office/drawing/2014/main" id="{030777DB-40AF-3135-2221-82FCD9207FDC}"/>
              </a:ext>
            </a:extLst>
          </p:cNvPr>
          <p:cNvSpPr txBox="1"/>
          <p:nvPr/>
        </p:nvSpPr>
        <p:spPr>
          <a:xfrm>
            <a:off x="498763" y="522515"/>
            <a:ext cx="5925788" cy="830997"/>
          </a:xfrm>
          <a:prstGeom prst="rect">
            <a:avLst/>
          </a:prstGeom>
          <a:noFill/>
        </p:spPr>
        <p:txBody>
          <a:bodyPr wrap="square" rtlCol="0">
            <a:spAutoFit/>
          </a:bodyPr>
          <a:lstStyle/>
          <a:p>
            <a:r>
              <a:rPr lang="en-GB" sz="1200" b="1" u="sng" dirty="0"/>
              <a:t>Results:  </a:t>
            </a:r>
            <a:r>
              <a:rPr lang="en-GB" sz="1200" b="1" u="sng" dirty="0">
                <a:solidFill>
                  <a:schemeClr val="tx1"/>
                </a:solidFill>
              </a:rPr>
              <a:t>Measuring the effect of force on acceleration at constant mass</a:t>
            </a:r>
            <a:r>
              <a:rPr lang="en-GB" sz="1200" b="1" dirty="0">
                <a:solidFill>
                  <a:schemeClr val="tx1"/>
                </a:solidFill>
              </a:rPr>
              <a:t>.</a:t>
            </a:r>
          </a:p>
          <a:p>
            <a:endParaRPr lang="en-GB" sz="1200" b="1" dirty="0"/>
          </a:p>
          <a:p>
            <a:endParaRPr lang="en-GB" sz="1200" dirty="0"/>
          </a:p>
          <a:p>
            <a:r>
              <a:rPr lang="en-GB" sz="1200" dirty="0"/>
              <a:t>Trial 1: </a:t>
            </a:r>
          </a:p>
        </p:txBody>
      </p:sp>
      <p:sp>
        <p:nvSpPr>
          <p:cNvPr id="8" name="TextBox 7">
            <a:extLst>
              <a:ext uri="{FF2B5EF4-FFF2-40B4-BE49-F238E27FC236}">
                <a16:creationId xmlns:a16="http://schemas.microsoft.com/office/drawing/2014/main" id="{6F785439-BB7C-8CCA-A9A7-7BB0F1D16654}"/>
              </a:ext>
            </a:extLst>
          </p:cNvPr>
          <p:cNvSpPr txBox="1"/>
          <p:nvPr/>
        </p:nvSpPr>
        <p:spPr>
          <a:xfrm>
            <a:off x="525483" y="4572000"/>
            <a:ext cx="994559" cy="276999"/>
          </a:xfrm>
          <a:prstGeom prst="rect">
            <a:avLst/>
          </a:prstGeom>
          <a:noFill/>
        </p:spPr>
        <p:txBody>
          <a:bodyPr wrap="square" rtlCol="0">
            <a:spAutoFit/>
          </a:bodyPr>
          <a:lstStyle/>
          <a:p>
            <a:r>
              <a:rPr lang="en-GB" sz="1200" dirty="0"/>
              <a:t>Trial 2:</a:t>
            </a:r>
          </a:p>
        </p:txBody>
      </p:sp>
      <p:graphicFrame>
        <p:nvGraphicFramePr>
          <p:cNvPr id="9" name="Table 8">
            <a:extLst>
              <a:ext uri="{FF2B5EF4-FFF2-40B4-BE49-F238E27FC236}">
                <a16:creationId xmlns:a16="http://schemas.microsoft.com/office/drawing/2014/main" id="{E20A0837-8070-F74B-1123-5051B568B2C6}"/>
              </a:ext>
            </a:extLst>
          </p:cNvPr>
          <p:cNvGraphicFramePr>
            <a:graphicFrameLocks noGrp="1"/>
          </p:cNvGraphicFramePr>
          <p:nvPr>
            <p:extLst>
              <p:ext uri="{D42A27DB-BD31-4B8C-83A1-F6EECF244321}">
                <p14:modId xmlns:p14="http://schemas.microsoft.com/office/powerpoint/2010/main" val="1986481806"/>
              </p:ext>
            </p:extLst>
          </p:nvPr>
        </p:nvGraphicFramePr>
        <p:xfrm>
          <a:off x="525483" y="515079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646828651"/>
                    </a:ext>
                  </a:extLst>
                </a:gridCol>
                <a:gridCol w="967839">
                  <a:extLst>
                    <a:ext uri="{9D8B030D-6E8A-4147-A177-3AD203B41FA5}">
                      <a16:colId xmlns:a16="http://schemas.microsoft.com/office/drawing/2014/main" val="976438768"/>
                    </a:ext>
                  </a:extLst>
                </a:gridCol>
                <a:gridCol w="967839">
                  <a:extLst>
                    <a:ext uri="{9D8B030D-6E8A-4147-A177-3AD203B41FA5}">
                      <a16:colId xmlns:a16="http://schemas.microsoft.com/office/drawing/2014/main" val="3658328485"/>
                    </a:ext>
                  </a:extLst>
                </a:gridCol>
                <a:gridCol w="967839">
                  <a:extLst>
                    <a:ext uri="{9D8B030D-6E8A-4147-A177-3AD203B41FA5}">
                      <a16:colId xmlns:a16="http://schemas.microsoft.com/office/drawing/2014/main" val="660622557"/>
                    </a:ext>
                  </a:extLst>
                </a:gridCol>
                <a:gridCol w="967839">
                  <a:extLst>
                    <a:ext uri="{9D8B030D-6E8A-4147-A177-3AD203B41FA5}">
                      <a16:colId xmlns:a16="http://schemas.microsoft.com/office/drawing/2014/main" val="1967491424"/>
                    </a:ext>
                  </a:extLst>
                </a:gridCol>
                <a:gridCol w="967839">
                  <a:extLst>
                    <a:ext uri="{9D8B030D-6E8A-4147-A177-3AD203B41FA5}">
                      <a16:colId xmlns:a16="http://schemas.microsoft.com/office/drawing/2014/main" val="3202245374"/>
                    </a:ext>
                  </a:extLst>
                </a:gridCol>
              </a:tblGrid>
              <a:tr h="370840">
                <a:tc rowSpan="2">
                  <a:txBody>
                    <a:bodyPr/>
                    <a:lstStyle/>
                    <a:p>
                      <a:r>
                        <a:rPr lang="en-GB" sz="1200" dirty="0"/>
                        <a:t>Distance travelled in cm</a:t>
                      </a:r>
                    </a:p>
                  </a:txBody>
                  <a:tcPr/>
                </a:tc>
                <a:tc>
                  <a:txBody>
                    <a:bodyPr/>
                    <a:lstStyle/>
                    <a:p>
                      <a:r>
                        <a:rPr lang="en-GB" sz="1200" dirty="0"/>
                        <a:t>1.0 N</a:t>
                      </a:r>
                    </a:p>
                  </a:txBody>
                  <a:tcPr/>
                </a:tc>
                <a:tc>
                  <a:txBody>
                    <a:bodyPr/>
                    <a:lstStyle/>
                    <a:p>
                      <a:r>
                        <a:rPr lang="en-GB" sz="1200" dirty="0"/>
                        <a:t>0.8 N</a:t>
                      </a:r>
                    </a:p>
                  </a:txBody>
                  <a:tcPr/>
                </a:tc>
                <a:tc>
                  <a:txBody>
                    <a:bodyPr/>
                    <a:lstStyle/>
                    <a:p>
                      <a:r>
                        <a:rPr lang="en-GB" sz="1200" dirty="0"/>
                        <a:t>0.6 N</a:t>
                      </a:r>
                    </a:p>
                  </a:txBody>
                  <a:tcPr/>
                </a:tc>
                <a:tc>
                  <a:txBody>
                    <a:bodyPr/>
                    <a:lstStyle/>
                    <a:p>
                      <a:r>
                        <a:rPr lang="en-GB" sz="1200" dirty="0"/>
                        <a:t>0.4 N</a:t>
                      </a:r>
                    </a:p>
                  </a:txBody>
                  <a:tcPr/>
                </a:tc>
                <a:tc>
                  <a:txBody>
                    <a:bodyPr/>
                    <a:lstStyle/>
                    <a:p>
                      <a:r>
                        <a:rPr lang="en-GB" sz="1200" dirty="0"/>
                        <a:t>0.2 N</a:t>
                      </a:r>
                    </a:p>
                  </a:txBody>
                  <a:tcPr/>
                </a:tc>
                <a:extLst>
                  <a:ext uri="{0D108BD9-81ED-4DB2-BD59-A6C34878D82A}">
                    <a16:rowId xmlns:a16="http://schemas.microsoft.com/office/drawing/2014/main" val="2253100480"/>
                  </a:ext>
                </a:extLst>
              </a:tr>
              <a:tr h="370840">
                <a:tc vMerge="1">
                  <a:txBody>
                    <a:bodyPr/>
                    <a:lstStyle/>
                    <a:p>
                      <a:endParaRPr lang="en-GB"/>
                    </a:p>
                  </a:txBody>
                  <a:tcPr/>
                </a:tc>
                <a:tc>
                  <a:txBody>
                    <a:bodyPr/>
                    <a:lstStyle/>
                    <a:p>
                      <a:r>
                        <a:rPr lang="en-GB" sz="1200" dirty="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dirty="0"/>
                        <a:t>Time in s</a:t>
                      </a:r>
                    </a:p>
                  </a:txBody>
                  <a:tcPr/>
                </a:tc>
                <a:extLst>
                  <a:ext uri="{0D108BD9-81ED-4DB2-BD59-A6C34878D82A}">
                    <a16:rowId xmlns:a16="http://schemas.microsoft.com/office/drawing/2014/main" val="3527251828"/>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332640973"/>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4285724779"/>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274960733"/>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626085520"/>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4242364172"/>
                  </a:ext>
                </a:extLst>
              </a:tr>
            </a:tbl>
          </a:graphicData>
        </a:graphic>
      </p:graphicFrame>
      <p:sp>
        <p:nvSpPr>
          <p:cNvPr id="2" name="Rectangle 1">
            <a:extLst>
              <a:ext uri="{FF2B5EF4-FFF2-40B4-BE49-F238E27FC236}">
                <a16:creationId xmlns:a16="http://schemas.microsoft.com/office/drawing/2014/main" id="{88395F63-2679-B7E4-F647-A26AB5CB9259}"/>
              </a:ext>
            </a:extLst>
          </p:cNvPr>
          <p:cNvSpPr/>
          <p:nvPr/>
        </p:nvSpPr>
        <p:spPr>
          <a:xfrm>
            <a:off x="350874" y="308344"/>
            <a:ext cx="6230679" cy="788935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49A99B9-C3FE-78CF-F266-1BCD25F21285}"/>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212517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D1821B3-A424-18FB-0CCD-FE6AA7952688}"/>
              </a:ext>
            </a:extLst>
          </p:cNvPr>
          <p:cNvGraphicFramePr>
            <a:graphicFrameLocks noGrp="1"/>
          </p:cNvGraphicFramePr>
          <p:nvPr/>
        </p:nvGraphicFramePr>
        <p:xfrm>
          <a:off x="525483" y="139733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1112580072"/>
                    </a:ext>
                  </a:extLst>
                </a:gridCol>
                <a:gridCol w="967839">
                  <a:extLst>
                    <a:ext uri="{9D8B030D-6E8A-4147-A177-3AD203B41FA5}">
                      <a16:colId xmlns:a16="http://schemas.microsoft.com/office/drawing/2014/main" val="3947021688"/>
                    </a:ext>
                  </a:extLst>
                </a:gridCol>
                <a:gridCol w="967839">
                  <a:extLst>
                    <a:ext uri="{9D8B030D-6E8A-4147-A177-3AD203B41FA5}">
                      <a16:colId xmlns:a16="http://schemas.microsoft.com/office/drawing/2014/main" val="3457350141"/>
                    </a:ext>
                  </a:extLst>
                </a:gridCol>
                <a:gridCol w="967839">
                  <a:extLst>
                    <a:ext uri="{9D8B030D-6E8A-4147-A177-3AD203B41FA5}">
                      <a16:colId xmlns:a16="http://schemas.microsoft.com/office/drawing/2014/main" val="3463295665"/>
                    </a:ext>
                  </a:extLst>
                </a:gridCol>
                <a:gridCol w="967839">
                  <a:extLst>
                    <a:ext uri="{9D8B030D-6E8A-4147-A177-3AD203B41FA5}">
                      <a16:colId xmlns:a16="http://schemas.microsoft.com/office/drawing/2014/main" val="1731545770"/>
                    </a:ext>
                  </a:extLst>
                </a:gridCol>
                <a:gridCol w="967839">
                  <a:extLst>
                    <a:ext uri="{9D8B030D-6E8A-4147-A177-3AD203B41FA5}">
                      <a16:colId xmlns:a16="http://schemas.microsoft.com/office/drawing/2014/main" val="2038023907"/>
                    </a:ext>
                  </a:extLst>
                </a:gridCol>
              </a:tblGrid>
              <a:tr h="370840">
                <a:tc rowSpan="2">
                  <a:txBody>
                    <a:bodyPr/>
                    <a:lstStyle/>
                    <a:p>
                      <a:r>
                        <a:rPr lang="en-GB" sz="1200" dirty="0"/>
                        <a:t>Distance travelled in cm</a:t>
                      </a:r>
                    </a:p>
                  </a:txBody>
                  <a:tcPr/>
                </a:tc>
                <a:tc>
                  <a:txBody>
                    <a:bodyPr/>
                    <a:lstStyle/>
                    <a:p>
                      <a:r>
                        <a:rPr lang="en-GB" sz="1200" dirty="0"/>
                        <a:t>1.0 N</a:t>
                      </a:r>
                    </a:p>
                  </a:txBody>
                  <a:tcPr/>
                </a:tc>
                <a:tc>
                  <a:txBody>
                    <a:bodyPr/>
                    <a:lstStyle/>
                    <a:p>
                      <a:r>
                        <a:rPr lang="en-GB" sz="1200" dirty="0"/>
                        <a:t>0.8 N</a:t>
                      </a:r>
                    </a:p>
                  </a:txBody>
                  <a:tcPr/>
                </a:tc>
                <a:tc>
                  <a:txBody>
                    <a:bodyPr/>
                    <a:lstStyle/>
                    <a:p>
                      <a:r>
                        <a:rPr lang="en-GB" sz="1200" dirty="0"/>
                        <a:t>0.6 N</a:t>
                      </a:r>
                    </a:p>
                  </a:txBody>
                  <a:tcPr/>
                </a:tc>
                <a:tc>
                  <a:txBody>
                    <a:bodyPr/>
                    <a:lstStyle/>
                    <a:p>
                      <a:r>
                        <a:rPr lang="en-GB" sz="1200" dirty="0"/>
                        <a:t>0.4 N</a:t>
                      </a:r>
                    </a:p>
                  </a:txBody>
                  <a:tcPr/>
                </a:tc>
                <a:tc>
                  <a:txBody>
                    <a:bodyPr/>
                    <a:lstStyle/>
                    <a:p>
                      <a:r>
                        <a:rPr lang="en-GB" sz="1200" dirty="0"/>
                        <a:t>0.2 N</a:t>
                      </a:r>
                    </a:p>
                  </a:txBody>
                  <a:tcPr/>
                </a:tc>
                <a:extLst>
                  <a:ext uri="{0D108BD9-81ED-4DB2-BD59-A6C34878D82A}">
                    <a16:rowId xmlns:a16="http://schemas.microsoft.com/office/drawing/2014/main" val="2858446373"/>
                  </a:ext>
                </a:extLst>
              </a:tr>
              <a:tr h="370840">
                <a:tc vMerge="1">
                  <a:txBody>
                    <a:bodyPr/>
                    <a:lstStyle/>
                    <a:p>
                      <a:endParaRPr lang="en-GB"/>
                    </a:p>
                  </a:txBody>
                  <a:tcPr/>
                </a:tc>
                <a:tc>
                  <a:txBody>
                    <a:bodyPr/>
                    <a:lstStyle/>
                    <a:p>
                      <a:r>
                        <a:rPr lang="en-GB" sz="1200" dirty="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dirty="0"/>
                        <a:t>Time in s</a:t>
                      </a:r>
                    </a:p>
                  </a:txBody>
                  <a:tcPr/>
                </a:tc>
                <a:extLst>
                  <a:ext uri="{0D108BD9-81ED-4DB2-BD59-A6C34878D82A}">
                    <a16:rowId xmlns:a16="http://schemas.microsoft.com/office/drawing/2014/main" val="4092885075"/>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896711422"/>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925175581"/>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93540507"/>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125322329"/>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327217336"/>
                  </a:ext>
                </a:extLst>
              </a:tr>
            </a:tbl>
          </a:graphicData>
        </a:graphic>
      </p:graphicFrame>
      <p:sp>
        <p:nvSpPr>
          <p:cNvPr id="7" name="TextBox 6">
            <a:extLst>
              <a:ext uri="{FF2B5EF4-FFF2-40B4-BE49-F238E27FC236}">
                <a16:creationId xmlns:a16="http://schemas.microsoft.com/office/drawing/2014/main" id="{030777DB-40AF-3135-2221-82FCD9207FDC}"/>
              </a:ext>
            </a:extLst>
          </p:cNvPr>
          <p:cNvSpPr txBox="1"/>
          <p:nvPr/>
        </p:nvSpPr>
        <p:spPr>
          <a:xfrm>
            <a:off x="498762" y="522515"/>
            <a:ext cx="3016333" cy="646331"/>
          </a:xfrm>
          <a:prstGeom prst="rect">
            <a:avLst/>
          </a:prstGeom>
          <a:noFill/>
        </p:spPr>
        <p:txBody>
          <a:bodyPr wrap="square" rtlCol="0">
            <a:spAutoFit/>
          </a:bodyPr>
          <a:lstStyle/>
          <a:p>
            <a:r>
              <a:rPr lang="en-GB" sz="1200" b="1" dirty="0"/>
              <a:t>Results continued.</a:t>
            </a:r>
          </a:p>
          <a:p>
            <a:endParaRPr lang="en-GB" sz="1200" dirty="0"/>
          </a:p>
          <a:p>
            <a:r>
              <a:rPr lang="en-GB" sz="1200" dirty="0"/>
              <a:t>Trial 3: </a:t>
            </a:r>
          </a:p>
        </p:txBody>
      </p:sp>
      <p:sp>
        <p:nvSpPr>
          <p:cNvPr id="8" name="TextBox 7">
            <a:extLst>
              <a:ext uri="{FF2B5EF4-FFF2-40B4-BE49-F238E27FC236}">
                <a16:creationId xmlns:a16="http://schemas.microsoft.com/office/drawing/2014/main" id="{6F785439-BB7C-8CCA-A9A7-7BB0F1D16654}"/>
              </a:ext>
            </a:extLst>
          </p:cNvPr>
          <p:cNvSpPr txBox="1"/>
          <p:nvPr/>
        </p:nvSpPr>
        <p:spPr>
          <a:xfrm>
            <a:off x="525483" y="4572000"/>
            <a:ext cx="1422070" cy="276999"/>
          </a:xfrm>
          <a:prstGeom prst="rect">
            <a:avLst/>
          </a:prstGeom>
          <a:noFill/>
        </p:spPr>
        <p:txBody>
          <a:bodyPr wrap="square" rtlCol="0">
            <a:spAutoFit/>
          </a:bodyPr>
          <a:lstStyle/>
          <a:p>
            <a:r>
              <a:rPr lang="en-GB" sz="1200" dirty="0"/>
              <a:t>Mean results:</a:t>
            </a:r>
          </a:p>
        </p:txBody>
      </p:sp>
      <p:graphicFrame>
        <p:nvGraphicFramePr>
          <p:cNvPr id="9" name="Table 8">
            <a:extLst>
              <a:ext uri="{FF2B5EF4-FFF2-40B4-BE49-F238E27FC236}">
                <a16:creationId xmlns:a16="http://schemas.microsoft.com/office/drawing/2014/main" id="{E20A0837-8070-F74B-1123-5051B568B2C6}"/>
              </a:ext>
            </a:extLst>
          </p:cNvPr>
          <p:cNvGraphicFramePr>
            <a:graphicFrameLocks noGrp="1"/>
          </p:cNvGraphicFramePr>
          <p:nvPr/>
        </p:nvGraphicFramePr>
        <p:xfrm>
          <a:off x="525483" y="515079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646828651"/>
                    </a:ext>
                  </a:extLst>
                </a:gridCol>
                <a:gridCol w="967839">
                  <a:extLst>
                    <a:ext uri="{9D8B030D-6E8A-4147-A177-3AD203B41FA5}">
                      <a16:colId xmlns:a16="http://schemas.microsoft.com/office/drawing/2014/main" val="976438768"/>
                    </a:ext>
                  </a:extLst>
                </a:gridCol>
                <a:gridCol w="967839">
                  <a:extLst>
                    <a:ext uri="{9D8B030D-6E8A-4147-A177-3AD203B41FA5}">
                      <a16:colId xmlns:a16="http://schemas.microsoft.com/office/drawing/2014/main" val="3658328485"/>
                    </a:ext>
                  </a:extLst>
                </a:gridCol>
                <a:gridCol w="967839">
                  <a:extLst>
                    <a:ext uri="{9D8B030D-6E8A-4147-A177-3AD203B41FA5}">
                      <a16:colId xmlns:a16="http://schemas.microsoft.com/office/drawing/2014/main" val="660622557"/>
                    </a:ext>
                  </a:extLst>
                </a:gridCol>
                <a:gridCol w="967839">
                  <a:extLst>
                    <a:ext uri="{9D8B030D-6E8A-4147-A177-3AD203B41FA5}">
                      <a16:colId xmlns:a16="http://schemas.microsoft.com/office/drawing/2014/main" val="1967491424"/>
                    </a:ext>
                  </a:extLst>
                </a:gridCol>
                <a:gridCol w="967839">
                  <a:extLst>
                    <a:ext uri="{9D8B030D-6E8A-4147-A177-3AD203B41FA5}">
                      <a16:colId xmlns:a16="http://schemas.microsoft.com/office/drawing/2014/main" val="3202245374"/>
                    </a:ext>
                  </a:extLst>
                </a:gridCol>
              </a:tblGrid>
              <a:tr h="370840">
                <a:tc rowSpan="2">
                  <a:txBody>
                    <a:bodyPr/>
                    <a:lstStyle/>
                    <a:p>
                      <a:r>
                        <a:rPr lang="en-GB" sz="1200" dirty="0"/>
                        <a:t>Distance travelled in cm</a:t>
                      </a:r>
                    </a:p>
                  </a:txBody>
                  <a:tcPr/>
                </a:tc>
                <a:tc>
                  <a:txBody>
                    <a:bodyPr/>
                    <a:lstStyle/>
                    <a:p>
                      <a:r>
                        <a:rPr lang="en-GB" sz="1200" dirty="0"/>
                        <a:t>1.0 N</a:t>
                      </a:r>
                    </a:p>
                  </a:txBody>
                  <a:tcPr/>
                </a:tc>
                <a:tc>
                  <a:txBody>
                    <a:bodyPr/>
                    <a:lstStyle/>
                    <a:p>
                      <a:r>
                        <a:rPr lang="en-GB" sz="1200" dirty="0"/>
                        <a:t>0.8 N</a:t>
                      </a:r>
                    </a:p>
                  </a:txBody>
                  <a:tcPr/>
                </a:tc>
                <a:tc>
                  <a:txBody>
                    <a:bodyPr/>
                    <a:lstStyle/>
                    <a:p>
                      <a:r>
                        <a:rPr lang="en-GB" sz="1200" dirty="0"/>
                        <a:t>0.6 N</a:t>
                      </a:r>
                    </a:p>
                  </a:txBody>
                  <a:tcPr/>
                </a:tc>
                <a:tc>
                  <a:txBody>
                    <a:bodyPr/>
                    <a:lstStyle/>
                    <a:p>
                      <a:r>
                        <a:rPr lang="en-GB" sz="1200" dirty="0"/>
                        <a:t>0.4 N</a:t>
                      </a:r>
                    </a:p>
                  </a:txBody>
                  <a:tcPr/>
                </a:tc>
                <a:tc>
                  <a:txBody>
                    <a:bodyPr/>
                    <a:lstStyle/>
                    <a:p>
                      <a:r>
                        <a:rPr lang="en-GB" sz="1200" dirty="0"/>
                        <a:t>0.2 N</a:t>
                      </a:r>
                    </a:p>
                  </a:txBody>
                  <a:tcPr/>
                </a:tc>
                <a:extLst>
                  <a:ext uri="{0D108BD9-81ED-4DB2-BD59-A6C34878D82A}">
                    <a16:rowId xmlns:a16="http://schemas.microsoft.com/office/drawing/2014/main" val="2253100480"/>
                  </a:ext>
                </a:extLst>
              </a:tr>
              <a:tr h="370840">
                <a:tc vMerge="1">
                  <a:txBody>
                    <a:bodyPr/>
                    <a:lstStyle/>
                    <a:p>
                      <a:endParaRPr lang="en-GB"/>
                    </a:p>
                  </a:txBody>
                  <a:tcPr/>
                </a:tc>
                <a:tc>
                  <a:txBody>
                    <a:bodyPr/>
                    <a:lstStyle/>
                    <a:p>
                      <a:r>
                        <a:rPr lang="en-GB" sz="1200" dirty="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a:t>Time in s</a:t>
                      </a:r>
                    </a:p>
                  </a:txBody>
                  <a:tcPr/>
                </a:tc>
                <a:tc>
                  <a:txBody>
                    <a:bodyPr/>
                    <a:lstStyle/>
                    <a:p>
                      <a:r>
                        <a:rPr lang="en-GB" sz="1200" dirty="0"/>
                        <a:t>Time in s</a:t>
                      </a:r>
                    </a:p>
                  </a:txBody>
                  <a:tcPr/>
                </a:tc>
                <a:extLst>
                  <a:ext uri="{0D108BD9-81ED-4DB2-BD59-A6C34878D82A}">
                    <a16:rowId xmlns:a16="http://schemas.microsoft.com/office/drawing/2014/main" val="3527251828"/>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332640973"/>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4285724779"/>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274960733"/>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626085520"/>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4242364172"/>
                  </a:ext>
                </a:extLst>
              </a:tr>
            </a:tbl>
          </a:graphicData>
        </a:graphic>
      </p:graphicFrame>
      <p:sp>
        <p:nvSpPr>
          <p:cNvPr id="2" name="Rectangle 1">
            <a:extLst>
              <a:ext uri="{FF2B5EF4-FFF2-40B4-BE49-F238E27FC236}">
                <a16:creationId xmlns:a16="http://schemas.microsoft.com/office/drawing/2014/main" id="{7F465ACC-4355-3CC7-EFDA-7EDF96DC8008}"/>
              </a:ext>
            </a:extLst>
          </p:cNvPr>
          <p:cNvSpPr/>
          <p:nvPr/>
        </p:nvSpPr>
        <p:spPr>
          <a:xfrm>
            <a:off x="350874" y="308344"/>
            <a:ext cx="6230679" cy="788935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C66E139B-48CC-DF46-7668-7B6DB2218A79}"/>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4259258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2401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3915"/>
            <a:ext cx="6311900" cy="8096704"/>
          </a:xfrm>
          <a:prstGeom prst="rect">
            <a:avLst/>
          </a:prstGeom>
          <a:noFill/>
          <a:ln w="28575">
            <a:noFill/>
          </a:ln>
        </p:spPr>
        <p:txBody>
          <a:bodyPr wrap="square" rtlCol="0">
            <a:spAutoFit/>
          </a:bodyPr>
          <a:lstStyle/>
          <a:p>
            <a:pPr>
              <a:lnSpc>
                <a:spcPct val="150000"/>
              </a:lnSpc>
            </a:pPr>
            <a:r>
              <a:rPr lang="en-GB" sz="1200" b="1" dirty="0"/>
              <a:t>Results tables: If you are using your own plan, draw the results tables here.</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798767F7-BC78-9A4B-88FB-34F45D8A4302}"/>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240339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2401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3915"/>
            <a:ext cx="6311900" cy="8096704"/>
          </a:xfrm>
          <a:prstGeom prst="rect">
            <a:avLst/>
          </a:prstGeom>
          <a:noFill/>
          <a:ln w="28575">
            <a:noFill/>
          </a:ln>
        </p:spPr>
        <p:txBody>
          <a:bodyPr wrap="square" rtlCol="0">
            <a:spAutoFit/>
          </a:bodyPr>
          <a:lstStyle/>
          <a:p>
            <a:pPr>
              <a:lnSpc>
                <a:spcPct val="150000"/>
              </a:lnSpc>
            </a:pPr>
            <a:r>
              <a:rPr lang="en-GB" sz="1200" b="1" dirty="0"/>
              <a:t>Results tables: If you are using your own plan, draw the results tables here.</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28D98956-5C1F-4D17-6007-665DBE48EA0D}"/>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104319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D1821B3-A424-18FB-0CCD-FE6AA7952688}"/>
              </a:ext>
            </a:extLst>
          </p:cNvPr>
          <p:cNvGraphicFramePr>
            <a:graphicFrameLocks noGrp="1"/>
          </p:cNvGraphicFramePr>
          <p:nvPr>
            <p:extLst>
              <p:ext uri="{D42A27DB-BD31-4B8C-83A1-F6EECF244321}">
                <p14:modId xmlns:p14="http://schemas.microsoft.com/office/powerpoint/2010/main" val="3856000283"/>
              </p:ext>
            </p:extLst>
          </p:nvPr>
        </p:nvGraphicFramePr>
        <p:xfrm>
          <a:off x="525483" y="139733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1112580072"/>
                    </a:ext>
                  </a:extLst>
                </a:gridCol>
                <a:gridCol w="967839">
                  <a:extLst>
                    <a:ext uri="{9D8B030D-6E8A-4147-A177-3AD203B41FA5}">
                      <a16:colId xmlns:a16="http://schemas.microsoft.com/office/drawing/2014/main" val="3947021688"/>
                    </a:ext>
                  </a:extLst>
                </a:gridCol>
                <a:gridCol w="967839">
                  <a:extLst>
                    <a:ext uri="{9D8B030D-6E8A-4147-A177-3AD203B41FA5}">
                      <a16:colId xmlns:a16="http://schemas.microsoft.com/office/drawing/2014/main" val="3457350141"/>
                    </a:ext>
                  </a:extLst>
                </a:gridCol>
                <a:gridCol w="967839">
                  <a:extLst>
                    <a:ext uri="{9D8B030D-6E8A-4147-A177-3AD203B41FA5}">
                      <a16:colId xmlns:a16="http://schemas.microsoft.com/office/drawing/2014/main" val="3463295665"/>
                    </a:ext>
                  </a:extLst>
                </a:gridCol>
                <a:gridCol w="967839">
                  <a:extLst>
                    <a:ext uri="{9D8B030D-6E8A-4147-A177-3AD203B41FA5}">
                      <a16:colId xmlns:a16="http://schemas.microsoft.com/office/drawing/2014/main" val="1731545770"/>
                    </a:ext>
                  </a:extLst>
                </a:gridCol>
                <a:gridCol w="967839">
                  <a:extLst>
                    <a:ext uri="{9D8B030D-6E8A-4147-A177-3AD203B41FA5}">
                      <a16:colId xmlns:a16="http://schemas.microsoft.com/office/drawing/2014/main" val="2038023907"/>
                    </a:ext>
                  </a:extLst>
                </a:gridCol>
              </a:tblGrid>
              <a:tr h="370840">
                <a:tc rowSpan="2">
                  <a:txBody>
                    <a:bodyPr/>
                    <a:lstStyle/>
                    <a:p>
                      <a:r>
                        <a:rPr lang="en-GB" sz="1200" dirty="0"/>
                        <a:t>Distance travelled in cm</a:t>
                      </a: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858446373"/>
                  </a:ext>
                </a:extLst>
              </a:tr>
              <a:tr h="370840">
                <a:tc vMerge="1">
                  <a:txBody>
                    <a:bodyPr/>
                    <a:lstStyle/>
                    <a:p>
                      <a:endParaRPr lang="en-GB"/>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092885075"/>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896711422"/>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925175581"/>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93540507"/>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125322329"/>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327217336"/>
                  </a:ext>
                </a:extLst>
              </a:tr>
            </a:tbl>
          </a:graphicData>
        </a:graphic>
      </p:graphicFrame>
      <p:sp>
        <p:nvSpPr>
          <p:cNvPr id="7" name="TextBox 6">
            <a:extLst>
              <a:ext uri="{FF2B5EF4-FFF2-40B4-BE49-F238E27FC236}">
                <a16:creationId xmlns:a16="http://schemas.microsoft.com/office/drawing/2014/main" id="{030777DB-40AF-3135-2221-82FCD9207FDC}"/>
              </a:ext>
            </a:extLst>
          </p:cNvPr>
          <p:cNvSpPr txBox="1"/>
          <p:nvPr/>
        </p:nvSpPr>
        <p:spPr>
          <a:xfrm>
            <a:off x="498763" y="522515"/>
            <a:ext cx="5833754" cy="646331"/>
          </a:xfrm>
          <a:prstGeom prst="rect">
            <a:avLst/>
          </a:prstGeom>
          <a:noFill/>
        </p:spPr>
        <p:txBody>
          <a:bodyPr wrap="square" rtlCol="0">
            <a:spAutoFit/>
          </a:bodyPr>
          <a:lstStyle/>
          <a:p>
            <a:r>
              <a:rPr lang="en-GB" sz="1200" b="1" u="sng" dirty="0"/>
              <a:t>Results: Measuring the effect of mass on acceleration with a constant force</a:t>
            </a:r>
            <a:r>
              <a:rPr lang="en-GB" sz="1200" b="1" dirty="0"/>
              <a:t>.</a:t>
            </a:r>
          </a:p>
          <a:p>
            <a:endParaRPr lang="en-GB" sz="1200" dirty="0"/>
          </a:p>
          <a:p>
            <a:r>
              <a:rPr lang="en-GB" sz="1200" dirty="0"/>
              <a:t>Trial 1: </a:t>
            </a:r>
          </a:p>
        </p:txBody>
      </p:sp>
      <p:sp>
        <p:nvSpPr>
          <p:cNvPr id="8" name="TextBox 7">
            <a:extLst>
              <a:ext uri="{FF2B5EF4-FFF2-40B4-BE49-F238E27FC236}">
                <a16:creationId xmlns:a16="http://schemas.microsoft.com/office/drawing/2014/main" id="{6F785439-BB7C-8CCA-A9A7-7BB0F1D16654}"/>
              </a:ext>
            </a:extLst>
          </p:cNvPr>
          <p:cNvSpPr txBox="1"/>
          <p:nvPr/>
        </p:nvSpPr>
        <p:spPr>
          <a:xfrm>
            <a:off x="525483" y="4572000"/>
            <a:ext cx="994559" cy="276999"/>
          </a:xfrm>
          <a:prstGeom prst="rect">
            <a:avLst/>
          </a:prstGeom>
          <a:noFill/>
        </p:spPr>
        <p:txBody>
          <a:bodyPr wrap="square" rtlCol="0">
            <a:spAutoFit/>
          </a:bodyPr>
          <a:lstStyle/>
          <a:p>
            <a:r>
              <a:rPr lang="en-GB" sz="1200" dirty="0"/>
              <a:t>Trial 2:</a:t>
            </a:r>
          </a:p>
        </p:txBody>
      </p:sp>
      <p:graphicFrame>
        <p:nvGraphicFramePr>
          <p:cNvPr id="9" name="Table 8">
            <a:extLst>
              <a:ext uri="{FF2B5EF4-FFF2-40B4-BE49-F238E27FC236}">
                <a16:creationId xmlns:a16="http://schemas.microsoft.com/office/drawing/2014/main" id="{E20A0837-8070-F74B-1123-5051B568B2C6}"/>
              </a:ext>
            </a:extLst>
          </p:cNvPr>
          <p:cNvGraphicFramePr>
            <a:graphicFrameLocks noGrp="1"/>
          </p:cNvGraphicFramePr>
          <p:nvPr>
            <p:extLst>
              <p:ext uri="{D42A27DB-BD31-4B8C-83A1-F6EECF244321}">
                <p14:modId xmlns:p14="http://schemas.microsoft.com/office/powerpoint/2010/main" val="223272832"/>
              </p:ext>
            </p:extLst>
          </p:nvPr>
        </p:nvGraphicFramePr>
        <p:xfrm>
          <a:off x="525483" y="515079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646828651"/>
                    </a:ext>
                  </a:extLst>
                </a:gridCol>
                <a:gridCol w="967839">
                  <a:extLst>
                    <a:ext uri="{9D8B030D-6E8A-4147-A177-3AD203B41FA5}">
                      <a16:colId xmlns:a16="http://schemas.microsoft.com/office/drawing/2014/main" val="976438768"/>
                    </a:ext>
                  </a:extLst>
                </a:gridCol>
                <a:gridCol w="967839">
                  <a:extLst>
                    <a:ext uri="{9D8B030D-6E8A-4147-A177-3AD203B41FA5}">
                      <a16:colId xmlns:a16="http://schemas.microsoft.com/office/drawing/2014/main" val="3658328485"/>
                    </a:ext>
                  </a:extLst>
                </a:gridCol>
                <a:gridCol w="967839">
                  <a:extLst>
                    <a:ext uri="{9D8B030D-6E8A-4147-A177-3AD203B41FA5}">
                      <a16:colId xmlns:a16="http://schemas.microsoft.com/office/drawing/2014/main" val="660622557"/>
                    </a:ext>
                  </a:extLst>
                </a:gridCol>
                <a:gridCol w="967839">
                  <a:extLst>
                    <a:ext uri="{9D8B030D-6E8A-4147-A177-3AD203B41FA5}">
                      <a16:colId xmlns:a16="http://schemas.microsoft.com/office/drawing/2014/main" val="1967491424"/>
                    </a:ext>
                  </a:extLst>
                </a:gridCol>
                <a:gridCol w="967839">
                  <a:extLst>
                    <a:ext uri="{9D8B030D-6E8A-4147-A177-3AD203B41FA5}">
                      <a16:colId xmlns:a16="http://schemas.microsoft.com/office/drawing/2014/main" val="3202245374"/>
                    </a:ext>
                  </a:extLst>
                </a:gridCol>
              </a:tblGrid>
              <a:tr h="370840">
                <a:tc rowSpan="2">
                  <a:txBody>
                    <a:bodyPr/>
                    <a:lstStyle/>
                    <a:p>
                      <a:r>
                        <a:rPr lang="en-GB" sz="1200" dirty="0"/>
                        <a:t>Distance travelled in cm</a:t>
                      </a: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253100480"/>
                  </a:ext>
                </a:extLst>
              </a:tr>
              <a:tr h="370840">
                <a:tc vMerge="1">
                  <a:txBody>
                    <a:bodyPr/>
                    <a:lstStyle/>
                    <a:p>
                      <a:endParaRPr lang="en-GB"/>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527251828"/>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332640973"/>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4285724779"/>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274960733"/>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626085520"/>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4242364172"/>
                  </a:ext>
                </a:extLst>
              </a:tr>
            </a:tbl>
          </a:graphicData>
        </a:graphic>
      </p:graphicFrame>
      <p:sp>
        <p:nvSpPr>
          <p:cNvPr id="2" name="Rectangle 1">
            <a:extLst>
              <a:ext uri="{FF2B5EF4-FFF2-40B4-BE49-F238E27FC236}">
                <a16:creationId xmlns:a16="http://schemas.microsoft.com/office/drawing/2014/main" id="{D1DE29A6-25A4-F22E-413F-80C0B4C6948D}"/>
              </a:ext>
            </a:extLst>
          </p:cNvPr>
          <p:cNvSpPr/>
          <p:nvPr/>
        </p:nvSpPr>
        <p:spPr>
          <a:xfrm>
            <a:off x="350874" y="308344"/>
            <a:ext cx="6230679" cy="788935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6079993F-58F2-7574-EE2C-6047157E7F95}"/>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96606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D1821B3-A424-18FB-0CCD-FE6AA7952688}"/>
              </a:ext>
            </a:extLst>
          </p:cNvPr>
          <p:cNvGraphicFramePr>
            <a:graphicFrameLocks noGrp="1"/>
          </p:cNvGraphicFramePr>
          <p:nvPr>
            <p:extLst>
              <p:ext uri="{D42A27DB-BD31-4B8C-83A1-F6EECF244321}">
                <p14:modId xmlns:p14="http://schemas.microsoft.com/office/powerpoint/2010/main" val="3112399769"/>
              </p:ext>
            </p:extLst>
          </p:nvPr>
        </p:nvGraphicFramePr>
        <p:xfrm>
          <a:off x="525483" y="139733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1112580072"/>
                    </a:ext>
                  </a:extLst>
                </a:gridCol>
                <a:gridCol w="967839">
                  <a:extLst>
                    <a:ext uri="{9D8B030D-6E8A-4147-A177-3AD203B41FA5}">
                      <a16:colId xmlns:a16="http://schemas.microsoft.com/office/drawing/2014/main" val="3947021688"/>
                    </a:ext>
                  </a:extLst>
                </a:gridCol>
                <a:gridCol w="967839">
                  <a:extLst>
                    <a:ext uri="{9D8B030D-6E8A-4147-A177-3AD203B41FA5}">
                      <a16:colId xmlns:a16="http://schemas.microsoft.com/office/drawing/2014/main" val="3457350141"/>
                    </a:ext>
                  </a:extLst>
                </a:gridCol>
                <a:gridCol w="967839">
                  <a:extLst>
                    <a:ext uri="{9D8B030D-6E8A-4147-A177-3AD203B41FA5}">
                      <a16:colId xmlns:a16="http://schemas.microsoft.com/office/drawing/2014/main" val="3463295665"/>
                    </a:ext>
                  </a:extLst>
                </a:gridCol>
                <a:gridCol w="967839">
                  <a:extLst>
                    <a:ext uri="{9D8B030D-6E8A-4147-A177-3AD203B41FA5}">
                      <a16:colId xmlns:a16="http://schemas.microsoft.com/office/drawing/2014/main" val="1731545770"/>
                    </a:ext>
                  </a:extLst>
                </a:gridCol>
                <a:gridCol w="967839">
                  <a:extLst>
                    <a:ext uri="{9D8B030D-6E8A-4147-A177-3AD203B41FA5}">
                      <a16:colId xmlns:a16="http://schemas.microsoft.com/office/drawing/2014/main" val="2038023907"/>
                    </a:ext>
                  </a:extLst>
                </a:gridCol>
              </a:tblGrid>
              <a:tr h="370840">
                <a:tc rowSpan="2">
                  <a:txBody>
                    <a:bodyPr/>
                    <a:lstStyle/>
                    <a:p>
                      <a:r>
                        <a:rPr lang="en-GB" sz="1200" dirty="0"/>
                        <a:t>Distance travelled in cm</a:t>
                      </a: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858446373"/>
                  </a:ext>
                </a:extLst>
              </a:tr>
              <a:tr h="370840">
                <a:tc vMerge="1">
                  <a:txBody>
                    <a:bodyPr/>
                    <a:lstStyle/>
                    <a:p>
                      <a:endParaRPr lang="en-GB"/>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092885075"/>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896711422"/>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925175581"/>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93540507"/>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125322329"/>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327217336"/>
                  </a:ext>
                </a:extLst>
              </a:tr>
            </a:tbl>
          </a:graphicData>
        </a:graphic>
      </p:graphicFrame>
      <p:sp>
        <p:nvSpPr>
          <p:cNvPr id="7" name="TextBox 6">
            <a:extLst>
              <a:ext uri="{FF2B5EF4-FFF2-40B4-BE49-F238E27FC236}">
                <a16:creationId xmlns:a16="http://schemas.microsoft.com/office/drawing/2014/main" id="{030777DB-40AF-3135-2221-82FCD9207FDC}"/>
              </a:ext>
            </a:extLst>
          </p:cNvPr>
          <p:cNvSpPr txBox="1"/>
          <p:nvPr/>
        </p:nvSpPr>
        <p:spPr>
          <a:xfrm>
            <a:off x="498762" y="522515"/>
            <a:ext cx="3016333" cy="646331"/>
          </a:xfrm>
          <a:prstGeom prst="rect">
            <a:avLst/>
          </a:prstGeom>
          <a:noFill/>
        </p:spPr>
        <p:txBody>
          <a:bodyPr wrap="square" rtlCol="0">
            <a:spAutoFit/>
          </a:bodyPr>
          <a:lstStyle/>
          <a:p>
            <a:r>
              <a:rPr lang="en-GB" sz="1200" b="1" dirty="0"/>
              <a:t>Results continued.</a:t>
            </a:r>
          </a:p>
          <a:p>
            <a:endParaRPr lang="en-GB" sz="1200" dirty="0"/>
          </a:p>
          <a:p>
            <a:r>
              <a:rPr lang="en-GB" sz="1200" dirty="0"/>
              <a:t>Trial 3: </a:t>
            </a:r>
          </a:p>
        </p:txBody>
      </p:sp>
      <p:sp>
        <p:nvSpPr>
          <p:cNvPr id="2" name="Rectangle 1">
            <a:extLst>
              <a:ext uri="{FF2B5EF4-FFF2-40B4-BE49-F238E27FC236}">
                <a16:creationId xmlns:a16="http://schemas.microsoft.com/office/drawing/2014/main" id="{4CAFAF57-D6B5-6762-5A3C-19A4B4CFC77E}"/>
              </a:ext>
            </a:extLst>
          </p:cNvPr>
          <p:cNvSpPr/>
          <p:nvPr/>
        </p:nvSpPr>
        <p:spPr>
          <a:xfrm>
            <a:off x="350874" y="308344"/>
            <a:ext cx="6230679" cy="42636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A1434DCB-0BF2-6EB0-31B5-B50488C6A6E7}"/>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157473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D1821B3-A424-18FB-0CCD-FE6AA7952688}"/>
              </a:ext>
            </a:extLst>
          </p:cNvPr>
          <p:cNvGraphicFramePr>
            <a:graphicFrameLocks noGrp="1"/>
          </p:cNvGraphicFramePr>
          <p:nvPr/>
        </p:nvGraphicFramePr>
        <p:xfrm>
          <a:off x="525483" y="139733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1112580072"/>
                    </a:ext>
                  </a:extLst>
                </a:gridCol>
                <a:gridCol w="967839">
                  <a:extLst>
                    <a:ext uri="{9D8B030D-6E8A-4147-A177-3AD203B41FA5}">
                      <a16:colId xmlns:a16="http://schemas.microsoft.com/office/drawing/2014/main" val="3947021688"/>
                    </a:ext>
                  </a:extLst>
                </a:gridCol>
                <a:gridCol w="967839">
                  <a:extLst>
                    <a:ext uri="{9D8B030D-6E8A-4147-A177-3AD203B41FA5}">
                      <a16:colId xmlns:a16="http://schemas.microsoft.com/office/drawing/2014/main" val="3457350141"/>
                    </a:ext>
                  </a:extLst>
                </a:gridCol>
                <a:gridCol w="967839">
                  <a:extLst>
                    <a:ext uri="{9D8B030D-6E8A-4147-A177-3AD203B41FA5}">
                      <a16:colId xmlns:a16="http://schemas.microsoft.com/office/drawing/2014/main" val="3463295665"/>
                    </a:ext>
                  </a:extLst>
                </a:gridCol>
                <a:gridCol w="967839">
                  <a:extLst>
                    <a:ext uri="{9D8B030D-6E8A-4147-A177-3AD203B41FA5}">
                      <a16:colId xmlns:a16="http://schemas.microsoft.com/office/drawing/2014/main" val="1731545770"/>
                    </a:ext>
                  </a:extLst>
                </a:gridCol>
                <a:gridCol w="967839">
                  <a:extLst>
                    <a:ext uri="{9D8B030D-6E8A-4147-A177-3AD203B41FA5}">
                      <a16:colId xmlns:a16="http://schemas.microsoft.com/office/drawing/2014/main" val="2038023907"/>
                    </a:ext>
                  </a:extLst>
                </a:gridCol>
              </a:tblGrid>
              <a:tr h="370840">
                <a:tc rowSpan="2">
                  <a:txBody>
                    <a:bodyPr/>
                    <a:lstStyle/>
                    <a:p>
                      <a:r>
                        <a:rPr lang="en-GB" sz="1200" dirty="0"/>
                        <a:t>Distance travelled in cm</a:t>
                      </a: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858446373"/>
                  </a:ext>
                </a:extLst>
              </a:tr>
              <a:tr h="370840">
                <a:tc vMerge="1">
                  <a:txBody>
                    <a:bodyPr/>
                    <a:lstStyle/>
                    <a:p>
                      <a:endParaRPr lang="en-GB"/>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092885075"/>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896711422"/>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925175581"/>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93540507"/>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125322329"/>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327217336"/>
                  </a:ext>
                </a:extLst>
              </a:tr>
            </a:tbl>
          </a:graphicData>
        </a:graphic>
      </p:graphicFrame>
      <p:sp>
        <p:nvSpPr>
          <p:cNvPr id="7" name="TextBox 6">
            <a:extLst>
              <a:ext uri="{FF2B5EF4-FFF2-40B4-BE49-F238E27FC236}">
                <a16:creationId xmlns:a16="http://schemas.microsoft.com/office/drawing/2014/main" id="{030777DB-40AF-3135-2221-82FCD9207FDC}"/>
              </a:ext>
            </a:extLst>
          </p:cNvPr>
          <p:cNvSpPr txBox="1"/>
          <p:nvPr/>
        </p:nvSpPr>
        <p:spPr>
          <a:xfrm>
            <a:off x="498762" y="522515"/>
            <a:ext cx="4465124" cy="646331"/>
          </a:xfrm>
          <a:prstGeom prst="rect">
            <a:avLst/>
          </a:prstGeom>
          <a:noFill/>
        </p:spPr>
        <p:txBody>
          <a:bodyPr wrap="square" rtlCol="0">
            <a:spAutoFit/>
          </a:bodyPr>
          <a:lstStyle/>
          <a:p>
            <a:r>
              <a:rPr lang="en-GB" sz="1200" b="1" dirty="0"/>
              <a:t>Comparing your mean results and those of others.</a:t>
            </a:r>
          </a:p>
          <a:p>
            <a:endParaRPr lang="en-GB" sz="1200" dirty="0"/>
          </a:p>
          <a:p>
            <a:r>
              <a:rPr lang="en-GB" sz="1200" dirty="0"/>
              <a:t>Your own mean results: </a:t>
            </a:r>
          </a:p>
        </p:txBody>
      </p:sp>
      <p:sp>
        <p:nvSpPr>
          <p:cNvPr id="8" name="TextBox 7">
            <a:extLst>
              <a:ext uri="{FF2B5EF4-FFF2-40B4-BE49-F238E27FC236}">
                <a16:creationId xmlns:a16="http://schemas.microsoft.com/office/drawing/2014/main" id="{6F785439-BB7C-8CCA-A9A7-7BB0F1D16654}"/>
              </a:ext>
            </a:extLst>
          </p:cNvPr>
          <p:cNvSpPr txBox="1"/>
          <p:nvPr/>
        </p:nvSpPr>
        <p:spPr>
          <a:xfrm>
            <a:off x="525482" y="4572000"/>
            <a:ext cx="3797135" cy="276999"/>
          </a:xfrm>
          <a:prstGeom prst="rect">
            <a:avLst/>
          </a:prstGeom>
          <a:noFill/>
        </p:spPr>
        <p:txBody>
          <a:bodyPr wrap="square" rtlCol="0">
            <a:spAutoFit/>
          </a:bodyPr>
          <a:lstStyle/>
          <a:p>
            <a:r>
              <a:rPr lang="en-GB" sz="1200" dirty="0"/>
              <a:t>Another groups mean results:</a:t>
            </a:r>
          </a:p>
        </p:txBody>
      </p:sp>
      <p:graphicFrame>
        <p:nvGraphicFramePr>
          <p:cNvPr id="9" name="Table 8">
            <a:extLst>
              <a:ext uri="{FF2B5EF4-FFF2-40B4-BE49-F238E27FC236}">
                <a16:creationId xmlns:a16="http://schemas.microsoft.com/office/drawing/2014/main" id="{E20A0837-8070-F74B-1123-5051B568B2C6}"/>
              </a:ext>
            </a:extLst>
          </p:cNvPr>
          <p:cNvGraphicFramePr>
            <a:graphicFrameLocks noGrp="1"/>
          </p:cNvGraphicFramePr>
          <p:nvPr/>
        </p:nvGraphicFramePr>
        <p:xfrm>
          <a:off x="525483" y="5150790"/>
          <a:ext cx="5807034" cy="2595880"/>
        </p:xfrm>
        <a:graphic>
          <a:graphicData uri="http://schemas.openxmlformats.org/drawingml/2006/table">
            <a:tbl>
              <a:tblPr firstRow="1" bandRow="1">
                <a:tableStyleId>{5940675A-B579-460E-94D1-54222C63F5DA}</a:tableStyleId>
              </a:tblPr>
              <a:tblGrid>
                <a:gridCol w="967839">
                  <a:extLst>
                    <a:ext uri="{9D8B030D-6E8A-4147-A177-3AD203B41FA5}">
                      <a16:colId xmlns:a16="http://schemas.microsoft.com/office/drawing/2014/main" val="646828651"/>
                    </a:ext>
                  </a:extLst>
                </a:gridCol>
                <a:gridCol w="967839">
                  <a:extLst>
                    <a:ext uri="{9D8B030D-6E8A-4147-A177-3AD203B41FA5}">
                      <a16:colId xmlns:a16="http://schemas.microsoft.com/office/drawing/2014/main" val="976438768"/>
                    </a:ext>
                  </a:extLst>
                </a:gridCol>
                <a:gridCol w="967839">
                  <a:extLst>
                    <a:ext uri="{9D8B030D-6E8A-4147-A177-3AD203B41FA5}">
                      <a16:colId xmlns:a16="http://schemas.microsoft.com/office/drawing/2014/main" val="3658328485"/>
                    </a:ext>
                  </a:extLst>
                </a:gridCol>
                <a:gridCol w="967839">
                  <a:extLst>
                    <a:ext uri="{9D8B030D-6E8A-4147-A177-3AD203B41FA5}">
                      <a16:colId xmlns:a16="http://schemas.microsoft.com/office/drawing/2014/main" val="660622557"/>
                    </a:ext>
                  </a:extLst>
                </a:gridCol>
                <a:gridCol w="967839">
                  <a:extLst>
                    <a:ext uri="{9D8B030D-6E8A-4147-A177-3AD203B41FA5}">
                      <a16:colId xmlns:a16="http://schemas.microsoft.com/office/drawing/2014/main" val="1967491424"/>
                    </a:ext>
                  </a:extLst>
                </a:gridCol>
                <a:gridCol w="967839">
                  <a:extLst>
                    <a:ext uri="{9D8B030D-6E8A-4147-A177-3AD203B41FA5}">
                      <a16:colId xmlns:a16="http://schemas.microsoft.com/office/drawing/2014/main" val="3202245374"/>
                    </a:ext>
                  </a:extLst>
                </a:gridCol>
              </a:tblGrid>
              <a:tr h="370840">
                <a:tc rowSpan="2">
                  <a:txBody>
                    <a:bodyPr/>
                    <a:lstStyle/>
                    <a:p>
                      <a:r>
                        <a:rPr lang="en-GB" sz="1200" dirty="0"/>
                        <a:t>Distance travelled in cm</a:t>
                      </a: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253100480"/>
                  </a:ext>
                </a:extLst>
              </a:tr>
              <a:tr h="370840">
                <a:tc vMerge="1">
                  <a:txBody>
                    <a:bodyPr/>
                    <a:lstStyle/>
                    <a:p>
                      <a:endParaRPr lang="en-GB"/>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527251828"/>
                  </a:ext>
                </a:extLst>
              </a:tr>
              <a:tr h="370840">
                <a:tc>
                  <a:txBody>
                    <a:bodyPr/>
                    <a:lstStyle/>
                    <a:p>
                      <a:r>
                        <a:rPr lang="en-GB" sz="1200" dirty="0"/>
                        <a:t>20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332640973"/>
                  </a:ext>
                </a:extLst>
              </a:tr>
              <a:tr h="370840">
                <a:tc>
                  <a:txBody>
                    <a:bodyPr/>
                    <a:lstStyle/>
                    <a:p>
                      <a:r>
                        <a:rPr lang="en-GB" sz="1200" dirty="0"/>
                        <a:t>40</a:t>
                      </a:r>
                    </a:p>
                  </a:txBody>
                  <a:tcPr/>
                </a:tc>
                <a:tc>
                  <a:txBody>
                    <a:bodyPr/>
                    <a:lstStyle/>
                    <a:p>
                      <a:endParaRPr lang="en-GB" sz="120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4285724779"/>
                  </a:ext>
                </a:extLst>
              </a:tr>
              <a:tr h="370840">
                <a:tc>
                  <a:txBody>
                    <a:bodyPr/>
                    <a:lstStyle/>
                    <a:p>
                      <a:r>
                        <a:rPr lang="en-GB" sz="1200" dirty="0"/>
                        <a:t>60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274960733"/>
                  </a:ext>
                </a:extLst>
              </a:tr>
              <a:tr h="370840">
                <a:tc>
                  <a:txBody>
                    <a:bodyPr/>
                    <a:lstStyle/>
                    <a:p>
                      <a:r>
                        <a:rPr lang="en-GB" sz="1200" dirty="0"/>
                        <a:t>80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626085520"/>
                  </a:ext>
                </a:extLst>
              </a:tr>
              <a:tr h="370840">
                <a:tc>
                  <a:txBody>
                    <a:bodyPr/>
                    <a:lstStyle/>
                    <a:p>
                      <a:r>
                        <a:rPr lang="en-GB" sz="1200" dirty="0"/>
                        <a:t>100</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4242364172"/>
                  </a:ext>
                </a:extLst>
              </a:tr>
            </a:tbl>
          </a:graphicData>
        </a:graphic>
      </p:graphicFrame>
      <p:sp>
        <p:nvSpPr>
          <p:cNvPr id="2" name="Rectangle 1">
            <a:extLst>
              <a:ext uri="{FF2B5EF4-FFF2-40B4-BE49-F238E27FC236}">
                <a16:creationId xmlns:a16="http://schemas.microsoft.com/office/drawing/2014/main" id="{F1BEB4B3-7081-104C-E68B-7B15E65CE79E}"/>
              </a:ext>
            </a:extLst>
          </p:cNvPr>
          <p:cNvSpPr/>
          <p:nvPr/>
        </p:nvSpPr>
        <p:spPr>
          <a:xfrm>
            <a:off x="350874" y="308344"/>
            <a:ext cx="6230679" cy="788935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63669F4F-7485-4598-7144-F1E3606FB92F}"/>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335697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79343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CF6A6999-87CC-CB61-49FE-065929B16A70}"/>
              </a:ext>
            </a:extLst>
          </p:cNvPr>
          <p:cNvGraphicFramePr>
            <a:graphicFrameLocks noGrp="1"/>
          </p:cNvGraphicFramePr>
          <p:nvPr>
            <p:extLst>
              <p:ext uri="{D42A27DB-BD31-4B8C-83A1-F6EECF244321}">
                <p14:modId xmlns:p14="http://schemas.microsoft.com/office/powerpoint/2010/main" val="101682341"/>
              </p:ext>
            </p:extLst>
          </p:nvPr>
        </p:nvGraphicFramePr>
        <p:xfrm>
          <a:off x="273049" y="2918963"/>
          <a:ext cx="6311900" cy="1350358"/>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287394">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1062964">
                <a:tc>
                  <a:txBody>
                    <a:bodyPr/>
                    <a:lstStyle/>
                    <a:p>
                      <a:r>
                        <a:rPr lang="en-GB" sz="1200" dirty="0"/>
                        <a:t>This topic develops skills that are used in many parts of the Science curriculum. For example, risk assessments, identifying variables and evaluating data. </a:t>
                      </a:r>
                    </a:p>
                    <a:p>
                      <a:r>
                        <a:rPr lang="en-GB" sz="1200" dirty="0"/>
                        <a:t>The underlying theory taught in this topic is revisited in several topics that include Magnetism and electromagnetism and Space Physics (separate scientists only). </a:t>
                      </a:r>
                    </a:p>
                  </a:txBody>
                  <a:tcPr/>
                </a:tc>
                <a:extLst>
                  <a:ext uri="{0D108BD9-81ED-4DB2-BD59-A6C34878D82A}">
                    <a16:rowId xmlns:a16="http://schemas.microsoft.com/office/drawing/2014/main" val="3417920731"/>
                  </a:ext>
                </a:extLst>
              </a:tr>
            </a:tbl>
          </a:graphicData>
        </a:graphic>
      </p:graphicFrame>
      <p:graphicFrame>
        <p:nvGraphicFramePr>
          <p:cNvPr id="3" name="Table 8">
            <a:extLst>
              <a:ext uri="{FF2B5EF4-FFF2-40B4-BE49-F238E27FC236}">
                <a16:creationId xmlns:a16="http://schemas.microsoft.com/office/drawing/2014/main" id="{DD9BF37A-CF2F-1D3D-3E15-A6BBC72166A4}"/>
              </a:ext>
            </a:extLst>
          </p:cNvPr>
          <p:cNvGraphicFramePr>
            <a:graphicFrameLocks noGrp="1"/>
          </p:cNvGraphicFramePr>
          <p:nvPr>
            <p:extLst>
              <p:ext uri="{D42A27DB-BD31-4B8C-83A1-F6EECF244321}">
                <p14:modId xmlns:p14="http://schemas.microsoft.com/office/powerpoint/2010/main" val="3777390634"/>
              </p:ext>
            </p:extLst>
          </p:nvPr>
        </p:nvGraphicFramePr>
        <p:xfrm>
          <a:off x="273049" y="363472"/>
          <a:ext cx="6311900" cy="238252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3028398464"/>
                  </a:ext>
                </a:extLst>
              </a:tr>
              <a:tr h="370840">
                <a:tc>
                  <a:txBody>
                    <a:bodyPr/>
                    <a:lstStyle/>
                    <a:p>
                      <a:r>
                        <a:rPr lang="en-GB" sz="1200"/>
                        <a:t>By the end of this topic you should know…</a:t>
                      </a:r>
                    </a:p>
                  </a:txBody>
                  <a:tcPr/>
                </a:tc>
                <a:tc>
                  <a:txBody>
                    <a:bodyPr/>
                    <a:lstStyle/>
                    <a:p>
                      <a:pPr marL="171450" indent="-171450">
                        <a:buFont typeface="Arial" panose="020B0604020202020204" pitchFamily="34" charset="0"/>
                        <a:buChar char="•"/>
                      </a:pPr>
                      <a:r>
                        <a:rPr lang="en-GB" sz="1200" dirty="0"/>
                        <a:t>How to calculate speed using numerical and graphical data. </a:t>
                      </a:r>
                    </a:p>
                    <a:p>
                      <a:pPr marL="171450" indent="-171450">
                        <a:buFont typeface="Arial" panose="020B0604020202020204" pitchFamily="34" charset="0"/>
                        <a:buChar char="•"/>
                      </a:pPr>
                      <a:r>
                        <a:rPr lang="en-GB" sz="1200" dirty="0"/>
                        <a:t>How to calculate acceleration from numerical and graphical data. </a:t>
                      </a:r>
                    </a:p>
                    <a:p>
                      <a:pPr marL="171450" indent="-171450">
                        <a:buFont typeface="Arial" panose="020B0604020202020204" pitchFamily="34" charset="0"/>
                        <a:buChar char="•"/>
                      </a:pPr>
                      <a:r>
                        <a:rPr lang="en-GB" sz="1200" dirty="0"/>
                        <a:t>Newton’s Laws of Motion and be able to apply them in novel situations. </a:t>
                      </a:r>
                    </a:p>
                    <a:p>
                      <a:pPr marL="171450" indent="-171450">
                        <a:buFont typeface="Arial" panose="020B0604020202020204" pitchFamily="34" charset="0"/>
                        <a:buChar char="•"/>
                      </a:pPr>
                      <a:r>
                        <a:rPr lang="en-GB" sz="1200" dirty="0"/>
                        <a:t>The definition of stopping distance and how they relate to braking forces and driver reaction times.</a:t>
                      </a:r>
                    </a:p>
                    <a:p>
                      <a:pPr marL="171450" indent="-171450">
                        <a:buFont typeface="Arial" panose="020B0604020202020204" pitchFamily="34" charset="0"/>
                        <a:buChar char="•"/>
                      </a:pPr>
                      <a:r>
                        <a:rPr lang="en-GB" sz="1200" dirty="0"/>
                        <a:t>Describe the motion of an object using momentum and know how to use related concepts in different situations. </a:t>
                      </a:r>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pPr marL="171450" indent="-171450">
                        <a:buFont typeface="Arial" panose="020B0604020202020204" pitchFamily="34" charset="0"/>
                        <a:buChar char="•"/>
                      </a:pPr>
                      <a:r>
                        <a:rPr lang="en-GB" sz="1200" dirty="0"/>
                        <a:t>Draw and interpret distance-time and velocity-time graphs. </a:t>
                      </a:r>
                    </a:p>
                    <a:p>
                      <a:pPr marL="171450" indent="-171450">
                        <a:buFont typeface="Arial" panose="020B0604020202020204" pitchFamily="34" charset="0"/>
                        <a:buChar char="•"/>
                      </a:pPr>
                      <a:r>
                        <a:rPr lang="en-GB" sz="1200" dirty="0"/>
                        <a:t>Interpret data related to stopping distances. </a:t>
                      </a:r>
                    </a:p>
                    <a:p>
                      <a:pPr marL="171450" indent="-171450">
                        <a:buFont typeface="Arial" panose="020B0604020202020204" pitchFamily="34" charset="0"/>
                        <a:buChar char="•"/>
                      </a:pPr>
                      <a:r>
                        <a:rPr lang="en-GB" sz="1200" dirty="0"/>
                        <a:t>Apply calculations to different situations involving forces.</a:t>
                      </a:r>
                    </a:p>
                  </a:txBody>
                  <a:tcPr/>
                </a:tc>
                <a:extLst>
                  <a:ext uri="{0D108BD9-81ED-4DB2-BD59-A6C34878D82A}">
                    <a16:rowId xmlns:a16="http://schemas.microsoft.com/office/drawing/2014/main" val="1000013991"/>
                  </a:ext>
                </a:extLst>
              </a:tr>
            </a:tbl>
          </a:graphicData>
        </a:graphic>
      </p:graphicFrame>
      <p:sp>
        <p:nvSpPr>
          <p:cNvPr id="7" name="Slide Number Placeholder 6">
            <a:extLst>
              <a:ext uri="{FF2B5EF4-FFF2-40B4-BE49-F238E27FC236}">
                <a16:creationId xmlns:a16="http://schemas.microsoft.com/office/drawing/2014/main" id="{8B70424F-FB4C-14AD-434B-A4B69FB9D554}"/>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59557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3534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3915"/>
            <a:ext cx="6311900" cy="8096704"/>
          </a:xfrm>
          <a:prstGeom prst="rect">
            <a:avLst/>
          </a:prstGeom>
          <a:noFill/>
          <a:ln w="28575">
            <a:noFill/>
          </a:ln>
        </p:spPr>
        <p:txBody>
          <a:bodyPr wrap="square" rtlCol="0">
            <a:spAutoFit/>
          </a:bodyPr>
          <a:lstStyle/>
          <a:p>
            <a:pPr>
              <a:lnSpc>
                <a:spcPct val="150000"/>
              </a:lnSpc>
            </a:pPr>
            <a:r>
              <a:rPr lang="en-GB" sz="1200" b="1" dirty="0"/>
              <a:t>Results tables: If you are using your own plan, draw the results tables here.</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20509648-1EA1-3625-298D-18D8CD64736D}"/>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3135008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3439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3915"/>
            <a:ext cx="6311900" cy="8096704"/>
          </a:xfrm>
          <a:prstGeom prst="rect">
            <a:avLst/>
          </a:prstGeom>
          <a:noFill/>
          <a:ln w="28575">
            <a:noFill/>
          </a:ln>
        </p:spPr>
        <p:txBody>
          <a:bodyPr wrap="square" rtlCol="0">
            <a:spAutoFit/>
          </a:bodyPr>
          <a:lstStyle/>
          <a:p>
            <a:pPr>
              <a:lnSpc>
                <a:spcPct val="150000"/>
              </a:lnSpc>
            </a:pPr>
            <a:r>
              <a:rPr lang="en-GB" sz="1200" b="1" dirty="0"/>
              <a:t>Results tables: If you are using your own plan, draw the results tables here.</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EDB1974F-202A-ABDC-6513-7A48471A7861}"/>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3351172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2200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10: Required Practical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You are learning to determine the relationship between force applied and acceleration.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14654"/>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the relationships between variables and how these relates to how we represent them in equations. </a:t>
            </a:r>
          </a:p>
          <a:p>
            <a:endParaRPr lang="en-US" sz="1200" dirty="0">
              <a:latin typeface="+mj-lt"/>
            </a:endParaRPr>
          </a:p>
        </p:txBody>
      </p:sp>
      <p:sp>
        <p:nvSpPr>
          <p:cNvPr id="9" name="Slide Number Placeholder 8">
            <a:extLst>
              <a:ext uri="{FF2B5EF4-FFF2-40B4-BE49-F238E27FC236}">
                <a16:creationId xmlns:a16="http://schemas.microsoft.com/office/drawing/2014/main" id="{E2D821CA-6D7F-8D62-F62D-2CFD987ADA58}"/>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130857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296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11: </a:t>
            </a:r>
            <a:r>
              <a:rPr lang="en-GB" sz="1800" b="1" u="sng"/>
              <a:t>Newton’s third law.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894732"/>
          </a:xfrm>
          <a:prstGeom prst="rect">
            <a:avLst/>
          </a:prstGeom>
          <a:noFill/>
          <a:ln w="12700">
            <a:solidFill>
              <a:schemeClr val="tx1"/>
            </a:solidFill>
            <a:prstDash val="dash"/>
          </a:ln>
        </p:spPr>
        <p:txBody>
          <a:bodyPr wrap="square" rtlCol="0">
            <a:spAutoFit/>
          </a:bodyPr>
          <a:lstStyle/>
          <a:p>
            <a:pPr>
              <a:lnSpc>
                <a:spcPct val="150000"/>
              </a:lnSpc>
            </a:pPr>
            <a:r>
              <a:rPr lang="en-GB" sz="1200" b="1" dirty="0"/>
              <a:t>Learning Objective: We are learning to be able to:</a:t>
            </a:r>
          </a:p>
          <a:p>
            <a:pPr marL="171450" indent="-171450">
              <a:lnSpc>
                <a:spcPct val="150000"/>
              </a:lnSpc>
              <a:buFont typeface="Arial" panose="020B0604020202020204" pitchFamily="34" charset="0"/>
              <a:buChar char="•"/>
            </a:pPr>
            <a:r>
              <a:rPr lang="en-GB" sz="1200" b="1" dirty="0"/>
              <a:t> Identify force pairs </a:t>
            </a:r>
          </a:p>
          <a:p>
            <a:pPr marL="171450" indent="-171450">
              <a:lnSpc>
                <a:spcPct val="150000"/>
              </a:lnSpc>
              <a:buFont typeface="Arial" panose="020B0604020202020204" pitchFamily="34" charset="0"/>
              <a:buChar char="•"/>
            </a:pPr>
            <a:r>
              <a:rPr lang="en-GB" sz="1200" b="1" dirty="0"/>
              <a:t> Understand and apply Newtons third law</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646331"/>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 helps us understand why forces act as they do and what happens when objects interact with each other.</a:t>
            </a:r>
          </a:p>
        </p:txBody>
      </p:sp>
      <p:sp>
        <p:nvSpPr>
          <p:cNvPr id="7" name="TextBox 6">
            <a:extLst>
              <a:ext uri="{FF2B5EF4-FFF2-40B4-BE49-F238E27FC236}">
                <a16:creationId xmlns:a16="http://schemas.microsoft.com/office/drawing/2014/main" id="{09BC9398-DC89-3ECF-BD9F-7FD36FB241E2}"/>
              </a:ext>
            </a:extLst>
          </p:cNvPr>
          <p:cNvSpPr txBox="1"/>
          <p:nvPr/>
        </p:nvSpPr>
        <p:spPr>
          <a:xfrm>
            <a:off x="273050" y="2627303"/>
            <a:ext cx="6311900" cy="5926879"/>
          </a:xfrm>
          <a:prstGeom prst="rect">
            <a:avLst/>
          </a:prstGeom>
          <a:noFill/>
          <a:ln w="28575">
            <a:noFill/>
          </a:ln>
        </p:spPr>
        <p:txBody>
          <a:bodyPr wrap="square" rtlCol="0">
            <a:spAutoFit/>
          </a:bodyPr>
          <a:lstStyle/>
          <a:p>
            <a:pPr>
              <a:lnSpc>
                <a:spcPct val="150000"/>
              </a:lnSpc>
            </a:pPr>
            <a:r>
              <a:rPr lang="en-GB" sz="1400" b="1" dirty="0"/>
              <a:t>I wasn’t there but I still care!</a:t>
            </a:r>
          </a:p>
          <a:p>
            <a:pPr>
              <a:lnSpc>
                <a:spcPct val="150000"/>
              </a:lnSpc>
            </a:pPr>
            <a:r>
              <a:rPr lang="en-GB" sz="1200" dirty="0"/>
              <a:t>Using pages 144 and 145 of physics text book to help you </a:t>
            </a:r>
          </a:p>
          <a:p>
            <a:pPr>
              <a:lnSpc>
                <a:spcPct val="150000"/>
              </a:lnSpc>
            </a:pPr>
            <a:r>
              <a:rPr lang="en-GB" sz="1200" dirty="0"/>
              <a:t>Use the results in the table below to calculate the missing values. You will be using, and rearranging, the equation below:</a:t>
            </a:r>
          </a:p>
          <a:p>
            <a:pPr>
              <a:lnSpc>
                <a:spcPct val="150000"/>
              </a:lnSpc>
            </a:pPr>
            <a:endParaRPr lang="en-GB" sz="1200" dirty="0"/>
          </a:p>
          <a:p>
            <a:pPr algn="ctr">
              <a:lnSpc>
                <a:spcPct val="150000"/>
              </a:lnSpc>
            </a:pPr>
            <a:r>
              <a:rPr lang="en-GB" sz="1200" b="1" dirty="0"/>
              <a:t>Force (N) = mass (kg) x acceleration (m/s</a:t>
            </a:r>
            <a:r>
              <a:rPr lang="en-GB" sz="1200" b="1" baseline="30000" dirty="0"/>
              <a:t>2</a:t>
            </a:r>
            <a:r>
              <a:rPr lang="en-GB" sz="1200" b="1" dirty="0"/>
              <a:t>)</a:t>
            </a: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gn="ctr">
              <a:lnSpc>
                <a:spcPct val="150000"/>
              </a:lnSpc>
            </a:pPr>
            <a:endParaRPr lang="en-GB" sz="1200" dirty="0"/>
          </a:p>
          <a:p>
            <a:pPr>
              <a:lnSpc>
                <a:spcPct val="150000"/>
              </a:lnSpc>
            </a:pPr>
            <a:r>
              <a:rPr lang="en-GB" sz="1200" dirty="0"/>
              <a:t>Assuming the same force is applied to objects of different mass, how would the mass of the object affect its acceleration?</a:t>
            </a:r>
          </a:p>
          <a:p>
            <a:pPr>
              <a:lnSpc>
                <a:spcPct val="150000"/>
              </a:lnSpc>
            </a:pPr>
            <a:r>
              <a:rPr lang="en-GB" sz="1200" dirty="0"/>
              <a:t>………………………………………………………………………………………………………………………………………………………………………………………………………………………………………………………………………………………………………………………………………………………………………………………………….....………………………………………………………………………</a:t>
            </a:r>
          </a:p>
        </p:txBody>
      </p:sp>
      <p:graphicFrame>
        <p:nvGraphicFramePr>
          <p:cNvPr id="8" name="Table 8">
            <a:extLst>
              <a:ext uri="{FF2B5EF4-FFF2-40B4-BE49-F238E27FC236}">
                <a16:creationId xmlns:a16="http://schemas.microsoft.com/office/drawing/2014/main" id="{A889B40A-8E8B-3C1E-99D1-2A6C40B83967}"/>
              </a:ext>
            </a:extLst>
          </p:cNvPr>
          <p:cNvGraphicFramePr>
            <a:graphicFrameLocks noGrp="1"/>
          </p:cNvGraphicFramePr>
          <p:nvPr>
            <p:extLst>
              <p:ext uri="{D42A27DB-BD31-4B8C-83A1-F6EECF244321}">
                <p14:modId xmlns:p14="http://schemas.microsoft.com/office/powerpoint/2010/main" val="1225242896"/>
              </p:ext>
            </p:extLst>
          </p:nvPr>
        </p:nvGraphicFramePr>
        <p:xfrm>
          <a:off x="510410" y="4464927"/>
          <a:ext cx="5837180" cy="2372360"/>
        </p:xfrm>
        <a:graphic>
          <a:graphicData uri="http://schemas.openxmlformats.org/drawingml/2006/table">
            <a:tbl>
              <a:tblPr firstRow="1" bandRow="1">
                <a:tableStyleId>{5940675A-B579-460E-94D1-54222C63F5DA}</a:tableStyleId>
              </a:tblPr>
              <a:tblGrid>
                <a:gridCol w="1459295">
                  <a:extLst>
                    <a:ext uri="{9D8B030D-6E8A-4147-A177-3AD203B41FA5}">
                      <a16:colId xmlns:a16="http://schemas.microsoft.com/office/drawing/2014/main" val="3874876981"/>
                    </a:ext>
                  </a:extLst>
                </a:gridCol>
                <a:gridCol w="1459295">
                  <a:extLst>
                    <a:ext uri="{9D8B030D-6E8A-4147-A177-3AD203B41FA5}">
                      <a16:colId xmlns:a16="http://schemas.microsoft.com/office/drawing/2014/main" val="2639567336"/>
                    </a:ext>
                  </a:extLst>
                </a:gridCol>
                <a:gridCol w="1459295">
                  <a:extLst>
                    <a:ext uri="{9D8B030D-6E8A-4147-A177-3AD203B41FA5}">
                      <a16:colId xmlns:a16="http://schemas.microsoft.com/office/drawing/2014/main" val="563560307"/>
                    </a:ext>
                  </a:extLst>
                </a:gridCol>
                <a:gridCol w="1459295">
                  <a:extLst>
                    <a:ext uri="{9D8B030D-6E8A-4147-A177-3AD203B41FA5}">
                      <a16:colId xmlns:a16="http://schemas.microsoft.com/office/drawing/2014/main" val="1815466014"/>
                    </a:ext>
                  </a:extLst>
                </a:gridCol>
              </a:tblGrid>
              <a:tr h="370840">
                <a:tc>
                  <a:txBody>
                    <a:bodyPr/>
                    <a:lstStyle/>
                    <a:p>
                      <a:endParaRPr lang="en-GB" sz="1400" dirty="0">
                        <a:latin typeface="+mn-l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GB" sz="1400" dirty="0">
                          <a:latin typeface="+mn-lt"/>
                        </a:rPr>
                        <a:t>Force (N)</a:t>
                      </a:r>
                    </a:p>
                  </a:txBody>
                  <a:tcPr/>
                </a:tc>
                <a:tc>
                  <a:txBody>
                    <a:bodyPr/>
                    <a:lstStyle/>
                    <a:p>
                      <a:r>
                        <a:rPr lang="en-GB" sz="1400" dirty="0">
                          <a:latin typeface="+mn-lt"/>
                        </a:rPr>
                        <a:t>Mass (Kg)</a:t>
                      </a:r>
                    </a:p>
                  </a:txBody>
                  <a:tcPr/>
                </a:tc>
                <a:tc>
                  <a:txBody>
                    <a:bodyPr/>
                    <a:lstStyle/>
                    <a:p>
                      <a:r>
                        <a:rPr lang="en-GB" sz="1400" dirty="0">
                          <a:latin typeface="+mn-lt"/>
                        </a:rPr>
                        <a:t>Acceleration (m/s</a:t>
                      </a:r>
                      <a:r>
                        <a:rPr lang="en-GB" sz="1400" baseline="30000" dirty="0">
                          <a:latin typeface="+mn-lt"/>
                        </a:rPr>
                        <a:t>2</a:t>
                      </a:r>
                      <a:r>
                        <a:rPr lang="en-GB" sz="1400" baseline="0" dirty="0">
                          <a:latin typeface="+mn-lt"/>
                        </a:rPr>
                        <a:t>)</a:t>
                      </a:r>
                      <a:endParaRPr lang="en-GB" sz="1400" dirty="0">
                        <a:latin typeface="+mn-lt"/>
                      </a:endParaRPr>
                    </a:p>
                  </a:txBody>
                  <a:tcPr/>
                </a:tc>
                <a:extLst>
                  <a:ext uri="{0D108BD9-81ED-4DB2-BD59-A6C34878D82A}">
                    <a16:rowId xmlns:a16="http://schemas.microsoft.com/office/drawing/2014/main" val="1875070630"/>
                  </a:ext>
                </a:extLst>
              </a:tr>
              <a:tr h="370840">
                <a:tc>
                  <a:txBody>
                    <a:bodyPr/>
                    <a:lstStyle/>
                    <a:p>
                      <a:r>
                        <a:rPr lang="en-GB" sz="1400" dirty="0">
                          <a:latin typeface="+mn-lt"/>
                        </a:rPr>
                        <a:t>A</a:t>
                      </a:r>
                    </a:p>
                  </a:txBody>
                  <a:tcPr/>
                </a:tc>
                <a:tc>
                  <a:txBody>
                    <a:bodyPr/>
                    <a:lstStyle/>
                    <a:p>
                      <a:endParaRPr lang="en-GB" sz="1400">
                        <a:latin typeface="+mn-lt"/>
                      </a:endParaRPr>
                    </a:p>
                  </a:txBody>
                  <a:tcPr/>
                </a:tc>
                <a:tc>
                  <a:txBody>
                    <a:bodyPr/>
                    <a:lstStyle/>
                    <a:p>
                      <a:r>
                        <a:rPr lang="en-GB" sz="1400" dirty="0">
                          <a:latin typeface="+mn-lt"/>
                        </a:rPr>
                        <a:t>20</a:t>
                      </a:r>
                    </a:p>
                  </a:txBody>
                  <a:tcPr/>
                </a:tc>
                <a:tc>
                  <a:txBody>
                    <a:bodyPr/>
                    <a:lstStyle/>
                    <a:p>
                      <a:r>
                        <a:rPr lang="en-GB" sz="1400" dirty="0">
                          <a:latin typeface="+mn-lt"/>
                        </a:rPr>
                        <a:t>0.80</a:t>
                      </a:r>
                    </a:p>
                  </a:txBody>
                  <a:tcPr/>
                </a:tc>
                <a:extLst>
                  <a:ext uri="{0D108BD9-81ED-4DB2-BD59-A6C34878D82A}">
                    <a16:rowId xmlns:a16="http://schemas.microsoft.com/office/drawing/2014/main" val="1649586344"/>
                  </a:ext>
                </a:extLst>
              </a:tr>
              <a:tr h="370840">
                <a:tc>
                  <a:txBody>
                    <a:bodyPr/>
                    <a:lstStyle/>
                    <a:p>
                      <a:r>
                        <a:rPr lang="en-GB" sz="1400" dirty="0">
                          <a:latin typeface="+mn-lt"/>
                        </a:rPr>
                        <a:t>B</a:t>
                      </a:r>
                    </a:p>
                  </a:txBody>
                  <a:tcPr/>
                </a:tc>
                <a:tc>
                  <a:txBody>
                    <a:bodyPr/>
                    <a:lstStyle/>
                    <a:p>
                      <a:r>
                        <a:rPr lang="en-GB" sz="1400" dirty="0">
                          <a:latin typeface="+mn-lt"/>
                        </a:rPr>
                        <a:t>200</a:t>
                      </a:r>
                    </a:p>
                  </a:txBody>
                  <a:tcPr/>
                </a:tc>
                <a:tc>
                  <a:txBody>
                    <a:bodyPr/>
                    <a:lstStyle/>
                    <a:p>
                      <a:endParaRPr lang="en-GB" sz="1400" dirty="0">
                        <a:latin typeface="+mn-lt"/>
                      </a:endParaRPr>
                    </a:p>
                  </a:txBody>
                  <a:tcPr/>
                </a:tc>
                <a:tc>
                  <a:txBody>
                    <a:bodyPr/>
                    <a:lstStyle/>
                    <a:p>
                      <a:r>
                        <a:rPr lang="en-GB" sz="1400" dirty="0">
                          <a:latin typeface="+mn-lt"/>
                        </a:rPr>
                        <a:t>5.0</a:t>
                      </a:r>
                    </a:p>
                  </a:txBody>
                  <a:tcPr/>
                </a:tc>
                <a:extLst>
                  <a:ext uri="{0D108BD9-81ED-4DB2-BD59-A6C34878D82A}">
                    <a16:rowId xmlns:a16="http://schemas.microsoft.com/office/drawing/2014/main" val="1565336770"/>
                  </a:ext>
                </a:extLst>
              </a:tr>
              <a:tr h="370840">
                <a:tc>
                  <a:txBody>
                    <a:bodyPr/>
                    <a:lstStyle/>
                    <a:p>
                      <a:r>
                        <a:rPr lang="en-GB" sz="1400" dirty="0">
                          <a:latin typeface="+mn-lt"/>
                        </a:rPr>
                        <a:t>C</a:t>
                      </a:r>
                    </a:p>
                  </a:txBody>
                  <a:tcPr/>
                </a:tc>
                <a:tc>
                  <a:txBody>
                    <a:bodyPr/>
                    <a:lstStyle/>
                    <a:p>
                      <a:r>
                        <a:rPr lang="en-GB" sz="1400" dirty="0">
                          <a:latin typeface="+mn-lt"/>
                        </a:rPr>
                        <a:t>840</a:t>
                      </a:r>
                    </a:p>
                  </a:txBody>
                  <a:tcPr/>
                </a:tc>
                <a:tc>
                  <a:txBody>
                    <a:bodyPr/>
                    <a:lstStyle/>
                    <a:p>
                      <a:r>
                        <a:rPr lang="en-GB" sz="1400" dirty="0">
                          <a:latin typeface="+mn-lt"/>
                        </a:rPr>
                        <a:t>70</a:t>
                      </a:r>
                    </a:p>
                  </a:txBody>
                  <a:tcPr/>
                </a:tc>
                <a:tc>
                  <a:txBody>
                    <a:bodyPr/>
                    <a:lstStyle/>
                    <a:p>
                      <a:endParaRPr lang="en-GB" sz="1400" dirty="0">
                        <a:latin typeface="+mn-lt"/>
                      </a:endParaRPr>
                    </a:p>
                  </a:txBody>
                  <a:tcPr/>
                </a:tc>
                <a:extLst>
                  <a:ext uri="{0D108BD9-81ED-4DB2-BD59-A6C34878D82A}">
                    <a16:rowId xmlns:a16="http://schemas.microsoft.com/office/drawing/2014/main" val="1731230773"/>
                  </a:ext>
                </a:extLst>
              </a:tr>
              <a:tr h="370840">
                <a:tc>
                  <a:txBody>
                    <a:bodyPr/>
                    <a:lstStyle/>
                    <a:p>
                      <a:r>
                        <a:rPr lang="en-GB" sz="1400" dirty="0">
                          <a:latin typeface="+mn-lt"/>
                        </a:rPr>
                        <a:t>D</a:t>
                      </a:r>
                    </a:p>
                  </a:txBody>
                  <a:tcPr/>
                </a:tc>
                <a:tc>
                  <a:txBody>
                    <a:bodyPr/>
                    <a:lstStyle/>
                    <a:p>
                      <a:endParaRPr lang="en-GB" sz="1400" dirty="0">
                        <a:latin typeface="+mn-lt"/>
                      </a:endParaRPr>
                    </a:p>
                  </a:txBody>
                  <a:tcPr/>
                </a:tc>
                <a:tc>
                  <a:txBody>
                    <a:bodyPr/>
                    <a:lstStyle/>
                    <a:p>
                      <a:r>
                        <a:rPr lang="en-GB" sz="1400" dirty="0">
                          <a:latin typeface="+mn-lt"/>
                        </a:rPr>
                        <a:t>0.40</a:t>
                      </a:r>
                    </a:p>
                  </a:txBody>
                  <a:tcPr/>
                </a:tc>
                <a:tc>
                  <a:txBody>
                    <a:bodyPr/>
                    <a:lstStyle/>
                    <a:p>
                      <a:r>
                        <a:rPr lang="en-GB" sz="1400" dirty="0">
                          <a:latin typeface="+mn-lt"/>
                        </a:rPr>
                        <a:t>6.0</a:t>
                      </a:r>
                    </a:p>
                  </a:txBody>
                  <a:tcPr/>
                </a:tc>
                <a:extLst>
                  <a:ext uri="{0D108BD9-81ED-4DB2-BD59-A6C34878D82A}">
                    <a16:rowId xmlns:a16="http://schemas.microsoft.com/office/drawing/2014/main" val="1555802056"/>
                  </a:ext>
                </a:extLst>
              </a:tr>
              <a:tr h="370840">
                <a:tc>
                  <a:txBody>
                    <a:bodyPr/>
                    <a:lstStyle/>
                    <a:p>
                      <a:r>
                        <a:rPr lang="en-GB" sz="1400" dirty="0">
                          <a:latin typeface="+mn-lt"/>
                        </a:rPr>
                        <a:t>E </a:t>
                      </a:r>
                    </a:p>
                  </a:txBody>
                  <a:tcPr/>
                </a:tc>
                <a:tc>
                  <a:txBody>
                    <a:bodyPr/>
                    <a:lstStyle/>
                    <a:p>
                      <a:r>
                        <a:rPr lang="en-GB" sz="1400" dirty="0">
                          <a:latin typeface="+mn-lt"/>
                        </a:rPr>
                        <a:t>5000</a:t>
                      </a:r>
                    </a:p>
                  </a:txBody>
                  <a:tcPr/>
                </a:tc>
                <a:tc>
                  <a:txBody>
                    <a:bodyPr/>
                    <a:lstStyle/>
                    <a:p>
                      <a:endParaRPr lang="en-GB" sz="1400" dirty="0">
                        <a:latin typeface="+mn-lt"/>
                      </a:endParaRPr>
                    </a:p>
                  </a:txBody>
                  <a:tcPr/>
                </a:tc>
                <a:tc>
                  <a:txBody>
                    <a:bodyPr/>
                    <a:lstStyle/>
                    <a:p>
                      <a:r>
                        <a:rPr lang="en-GB" sz="1400" dirty="0">
                          <a:latin typeface="+mn-lt"/>
                        </a:rPr>
                        <a:t>0.20</a:t>
                      </a:r>
                    </a:p>
                  </a:txBody>
                  <a:tcPr/>
                </a:tc>
                <a:extLst>
                  <a:ext uri="{0D108BD9-81ED-4DB2-BD59-A6C34878D82A}">
                    <a16:rowId xmlns:a16="http://schemas.microsoft.com/office/drawing/2014/main" val="1987955200"/>
                  </a:ext>
                </a:extLst>
              </a:tr>
            </a:tbl>
          </a:graphicData>
        </a:graphic>
      </p:graphicFrame>
      <p:sp>
        <p:nvSpPr>
          <p:cNvPr id="16" name="Slide Number Placeholder 15">
            <a:extLst>
              <a:ext uri="{FF2B5EF4-FFF2-40B4-BE49-F238E27FC236}">
                <a16:creationId xmlns:a16="http://schemas.microsoft.com/office/drawing/2014/main" id="{90B05020-72AD-3B50-8EA3-60FF2C9D24AE}"/>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4096723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553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85488882"/>
              </p:ext>
            </p:extLst>
          </p:nvPr>
        </p:nvGraphicFramePr>
        <p:xfrm>
          <a:off x="348915" y="324854"/>
          <a:ext cx="6160170" cy="829271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28574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Newtons Third Law involves Equal and Opposite Forces. It says:</a:t>
                      </a:r>
                    </a:p>
                    <a:p>
                      <a:pPr>
                        <a:lnSpc>
                          <a:spcPct val="150000"/>
                        </a:lnSpc>
                      </a:pPr>
                      <a:r>
                        <a:rPr lang="en-GB" sz="1200" b="0" dirty="0">
                          <a:solidFill>
                            <a:schemeClr val="tx1"/>
                          </a:solidFill>
                        </a:rPr>
                        <a:t>“When two objects interact they exert a force on each other that is equal and opposite”</a:t>
                      </a:r>
                    </a:p>
                    <a:p>
                      <a:pPr>
                        <a:lnSpc>
                          <a:spcPct val="150000"/>
                        </a:lnSpc>
                      </a:pPr>
                      <a:r>
                        <a:rPr lang="en-GB" sz="1200" b="0" dirty="0">
                          <a:solidFill>
                            <a:schemeClr val="tx1"/>
                          </a:solidFill>
                        </a:rPr>
                        <a:t>If you push a trolley for example, you push on the trolley but the trolley pushes back on you with equal and opposite force.</a:t>
                      </a:r>
                    </a:p>
                    <a:p>
                      <a:pPr>
                        <a:lnSpc>
                          <a:spcPct val="150000"/>
                        </a:lnSpc>
                      </a:pPr>
                      <a:r>
                        <a:rPr lang="en-GB" sz="1200" b="0" dirty="0">
                          <a:solidFill>
                            <a:schemeClr val="tx1"/>
                          </a:solidFill>
                        </a:rPr>
                        <a:t>If you push against a wall there is a normal contact force pushing back against you . The two force are of equal size </a:t>
                      </a:r>
                    </a:p>
                    <a:p>
                      <a:pPr>
                        <a:lnSpc>
                          <a:spcPct val="150000"/>
                        </a:lnSpc>
                      </a:pPr>
                      <a:r>
                        <a:rPr lang="en-GB" sz="1200" b="0" dirty="0">
                          <a:solidFill>
                            <a:schemeClr val="tx1"/>
                          </a:solidFill>
                        </a:rPr>
                        <a:t>A boxer who punches a bag with a force of 100N will experience the same force of 100N on him form the bag</a:t>
                      </a:r>
                    </a:p>
                    <a:p>
                      <a:pPr>
                        <a:lnSpc>
                          <a:spcPct val="150000"/>
                        </a:lnSpc>
                      </a:pPr>
                      <a:r>
                        <a:rPr lang="en-GB" sz="1200" b="0" dirty="0">
                          <a:solidFill>
                            <a:schemeClr val="tx1"/>
                          </a:solidFill>
                        </a:rPr>
                        <a:t>Two people pulling on opposite ends of a rope will move closer to each other as they are pulling each other with equal and opposite forces</a:t>
                      </a:r>
                    </a:p>
                    <a:p>
                      <a:pPr>
                        <a:lnSpc>
                          <a:spcPct val="150000"/>
                        </a:lnSpc>
                      </a:pPr>
                      <a:r>
                        <a:rPr lang="en-GB" sz="1200" b="1" dirty="0">
                          <a:solidFill>
                            <a:schemeClr val="tx1"/>
                          </a:solidFill>
                        </a:rPr>
                        <a:t>TOP TIP</a:t>
                      </a:r>
                    </a:p>
                    <a:p>
                      <a:pPr>
                        <a:lnSpc>
                          <a:spcPct val="150000"/>
                        </a:lnSpc>
                      </a:pPr>
                      <a:r>
                        <a:rPr lang="en-GB" sz="1200" b="0" dirty="0">
                          <a:solidFill>
                            <a:schemeClr val="tx1"/>
                          </a:solidFill>
                        </a:rPr>
                        <a:t>Even though when two objects interact they exert equal and opposite forces on each other , the effect of the forces on each object will be different as it depends on the MASSES of the objects. The greater the mass the smaller the effect</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E4261BAA-BDF7-6C69-AE4E-2F8B9D56D159}"/>
              </a:ext>
            </a:extLst>
          </p:cNvPr>
          <p:cNvPicPr>
            <a:picLocks noChangeAspect="1"/>
          </p:cNvPicPr>
          <p:nvPr/>
        </p:nvPicPr>
        <p:blipFill>
          <a:blip r:embed="rId2"/>
          <a:stretch>
            <a:fillRect/>
          </a:stretch>
        </p:blipFill>
        <p:spPr>
          <a:xfrm>
            <a:off x="857250" y="4241800"/>
            <a:ext cx="5454985" cy="4092607"/>
          </a:xfrm>
          <a:prstGeom prst="rect">
            <a:avLst/>
          </a:prstGeom>
        </p:spPr>
      </p:pic>
      <p:sp>
        <p:nvSpPr>
          <p:cNvPr id="5" name="Slide Number Placeholder 4">
            <a:extLst>
              <a:ext uri="{FF2B5EF4-FFF2-40B4-BE49-F238E27FC236}">
                <a16:creationId xmlns:a16="http://schemas.microsoft.com/office/drawing/2014/main" id="{41CDA6CD-D8B6-20E2-0396-03A40F491D2C}"/>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3732576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296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129855500"/>
              </p:ext>
            </p:extLst>
          </p:nvPr>
        </p:nvGraphicFramePr>
        <p:xfrm>
          <a:off x="348915" y="324854"/>
          <a:ext cx="6160170" cy="8123821"/>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123821">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It is important to remember that in Newtons 3</a:t>
                      </a:r>
                      <a:r>
                        <a:rPr lang="en-GB" sz="1200" b="0" baseline="30000" dirty="0">
                          <a:solidFill>
                            <a:schemeClr val="tx1"/>
                          </a:solidFill>
                        </a:rPr>
                        <a:t>rd</a:t>
                      </a:r>
                      <a:r>
                        <a:rPr lang="en-GB" sz="1200" b="0" dirty="0">
                          <a:solidFill>
                            <a:schemeClr val="tx1"/>
                          </a:solidFill>
                        </a:rPr>
                        <a:t> law the forces are: </a:t>
                      </a:r>
                    </a:p>
                    <a:p>
                      <a:pPr marL="171450" indent="-171450">
                        <a:lnSpc>
                          <a:spcPct val="150000"/>
                        </a:lnSpc>
                        <a:buFont typeface="Arial" panose="020B0604020202020204" pitchFamily="34" charset="0"/>
                        <a:buChar char="•"/>
                      </a:pPr>
                      <a:r>
                        <a:rPr lang="en-GB" sz="1200" b="0" dirty="0">
                          <a:solidFill>
                            <a:schemeClr val="tx1"/>
                          </a:solidFill>
                        </a:rPr>
                        <a:t>In pairs. </a:t>
                      </a:r>
                    </a:p>
                    <a:p>
                      <a:pPr marL="171450" indent="-171450">
                        <a:lnSpc>
                          <a:spcPct val="150000"/>
                        </a:lnSpc>
                        <a:buFont typeface="Arial" panose="020B0604020202020204" pitchFamily="34" charset="0"/>
                        <a:buChar char="•"/>
                      </a:pPr>
                      <a:r>
                        <a:rPr lang="en-GB" sz="1200" b="0" dirty="0">
                          <a:solidFill>
                            <a:schemeClr val="tx1"/>
                          </a:solidFill>
                        </a:rPr>
                        <a:t>Act in opposite directions on different objects. </a:t>
                      </a:r>
                    </a:p>
                    <a:p>
                      <a:pPr marL="171450" indent="-171450">
                        <a:lnSpc>
                          <a:spcPct val="150000"/>
                        </a:lnSpc>
                        <a:buFont typeface="Arial" panose="020B0604020202020204" pitchFamily="34" charset="0"/>
                        <a:buChar char="•"/>
                      </a:pPr>
                      <a:r>
                        <a:rPr lang="en-GB" sz="1200" b="0" dirty="0">
                          <a:solidFill>
                            <a:schemeClr val="tx1"/>
                          </a:solidFill>
                        </a:rPr>
                        <a:t>Are of the same size but equal and opposite. </a:t>
                      </a:r>
                    </a:p>
                    <a:p>
                      <a:pPr>
                        <a:lnSpc>
                          <a:spcPct val="150000"/>
                        </a:lnSpc>
                      </a:pPr>
                      <a:r>
                        <a:rPr lang="en-GB" sz="1200" b="0" dirty="0">
                          <a:solidFill>
                            <a:schemeClr val="tx1"/>
                          </a:solidFill>
                        </a:rPr>
                        <a:t>The pair of forces are between 2 objects only. </a:t>
                      </a:r>
                      <a:r>
                        <a:rPr lang="en-GB" sz="1200" b="0" dirty="0" err="1">
                          <a:solidFill>
                            <a:schemeClr val="tx1"/>
                          </a:solidFill>
                        </a:rPr>
                        <a:t>Eg</a:t>
                      </a:r>
                      <a:r>
                        <a:rPr lang="en-GB" sz="1200" b="0" dirty="0">
                          <a:solidFill>
                            <a:schemeClr val="tx1"/>
                          </a:solidFill>
                        </a:rPr>
                        <a:t> the two cars.</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balloon being held by a hand&#10;&#10;Description automatically generated">
            <a:extLst>
              <a:ext uri="{FF2B5EF4-FFF2-40B4-BE49-F238E27FC236}">
                <a16:creationId xmlns:a16="http://schemas.microsoft.com/office/drawing/2014/main" id="{171E2274-64D8-0498-47A7-E2FA6C075C34}"/>
              </a:ext>
            </a:extLst>
          </p:cNvPr>
          <p:cNvPicPr>
            <a:picLocks noChangeAspect="1"/>
          </p:cNvPicPr>
          <p:nvPr/>
        </p:nvPicPr>
        <p:blipFill rotWithShape="1">
          <a:blip r:embed="rId2"/>
          <a:srcRect t="23982"/>
          <a:stretch/>
        </p:blipFill>
        <p:spPr>
          <a:xfrm>
            <a:off x="1153040" y="4572000"/>
            <a:ext cx="4833089" cy="3072015"/>
          </a:xfrm>
          <a:prstGeom prst="rect">
            <a:avLst/>
          </a:prstGeom>
        </p:spPr>
      </p:pic>
      <p:pic>
        <p:nvPicPr>
          <p:cNvPr id="7" name="Picture 6" descr="A red and yellow cars with arrows pointing to each other&#10;&#10;Description automatically generated">
            <a:extLst>
              <a:ext uri="{FF2B5EF4-FFF2-40B4-BE49-F238E27FC236}">
                <a16:creationId xmlns:a16="http://schemas.microsoft.com/office/drawing/2014/main" id="{205C77AB-60EC-ABFD-44BF-2C187C4C435F}"/>
              </a:ext>
            </a:extLst>
          </p:cNvPr>
          <p:cNvPicPr>
            <a:picLocks noChangeAspect="1"/>
          </p:cNvPicPr>
          <p:nvPr/>
        </p:nvPicPr>
        <p:blipFill>
          <a:blip r:embed="rId3"/>
          <a:stretch>
            <a:fillRect/>
          </a:stretch>
        </p:blipFill>
        <p:spPr>
          <a:xfrm>
            <a:off x="1638300" y="1910408"/>
            <a:ext cx="4034250" cy="2396182"/>
          </a:xfrm>
          <a:prstGeom prst="rect">
            <a:avLst/>
          </a:prstGeom>
        </p:spPr>
      </p:pic>
      <p:sp>
        <p:nvSpPr>
          <p:cNvPr id="9" name="Slide Number Placeholder 8">
            <a:extLst>
              <a:ext uri="{FF2B5EF4-FFF2-40B4-BE49-F238E27FC236}">
                <a16:creationId xmlns:a16="http://schemas.microsoft.com/office/drawing/2014/main" id="{460792B3-0242-E687-6A4E-710C1A590391}"/>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163848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rgbClr val="231F20"/>
                          </a:solidFill>
                          <a:effectLst/>
                        </a:rPr>
                        <a:t>Examples of force pairs</a:t>
                      </a:r>
                    </a:p>
                    <a:p>
                      <a:pPr>
                        <a:lnSpc>
                          <a:spcPct val="150000"/>
                        </a:lnSpc>
                      </a:pPr>
                      <a:r>
                        <a:rPr lang="en-GB" sz="1200" dirty="0">
                          <a:solidFill>
                            <a:srgbClr val="231F20"/>
                          </a:solidFill>
                          <a:effectLst/>
                        </a:rPr>
                        <a:t>Newton's Third Law can be applied to examples of equilibrium situation.</a:t>
                      </a:r>
                    </a:p>
                    <a:p>
                      <a:pPr>
                        <a:lnSpc>
                          <a:spcPct val="150000"/>
                        </a:lnSpc>
                      </a:pPr>
                      <a:r>
                        <a:rPr lang="en-GB" sz="1200" b="1" u="sng" dirty="0">
                          <a:solidFill>
                            <a:srgbClr val="231F20"/>
                          </a:solidFill>
                          <a:effectLst/>
                        </a:rPr>
                        <a:t>Pushing a pram</a:t>
                      </a:r>
                    </a:p>
                    <a:p>
                      <a:pPr>
                        <a:lnSpc>
                          <a:spcPct val="150000"/>
                        </a:lnSpc>
                      </a:pPr>
                      <a:r>
                        <a:rPr lang="en-GB" sz="1200" dirty="0">
                          <a:solidFill>
                            <a:srgbClr val="231F20"/>
                          </a:solidFill>
                          <a:effectLst/>
                        </a:rPr>
                        <a:t>There are </a:t>
                      </a:r>
                      <a:r>
                        <a:rPr lang="en-GB" sz="1200" b="1" dirty="0">
                          <a:solidFill>
                            <a:srgbClr val="231F20"/>
                          </a:solidFill>
                          <a:effectLst/>
                        </a:rPr>
                        <a:t>contact forces</a:t>
                      </a:r>
                      <a:r>
                        <a:rPr lang="en-GB" sz="1200" dirty="0">
                          <a:solidFill>
                            <a:srgbClr val="231F20"/>
                          </a:solidFill>
                          <a:effectLst/>
                        </a:rPr>
                        <a:t> between the person and the pram:</a:t>
                      </a:r>
                    </a:p>
                    <a:p>
                      <a:pPr marL="171450" indent="-171450">
                        <a:lnSpc>
                          <a:spcPct val="150000"/>
                        </a:lnSpc>
                        <a:buFont typeface="Arial" panose="020B0604020202020204" pitchFamily="34" charset="0"/>
                        <a:buChar char="•"/>
                      </a:pPr>
                      <a:r>
                        <a:rPr lang="en-GB" sz="1200" dirty="0">
                          <a:solidFill>
                            <a:srgbClr val="231F20"/>
                          </a:solidFill>
                          <a:effectLst/>
                        </a:rPr>
                        <a:t>the person pushes the pram forwards</a:t>
                      </a:r>
                    </a:p>
                    <a:p>
                      <a:pPr marL="171450" indent="-171450">
                        <a:lnSpc>
                          <a:spcPct val="150000"/>
                        </a:lnSpc>
                        <a:buFont typeface="Arial" panose="020B0604020202020204" pitchFamily="34" charset="0"/>
                        <a:buChar char="•"/>
                      </a:pPr>
                      <a:r>
                        <a:rPr lang="en-GB" sz="1200" dirty="0">
                          <a:solidFill>
                            <a:srgbClr val="231F20"/>
                          </a:solidFill>
                          <a:effectLst/>
                        </a:rPr>
                        <a:t>the pram pushes the person backwards</a:t>
                      </a:r>
                    </a:p>
                    <a:p>
                      <a:pPr>
                        <a:lnSpc>
                          <a:spcPct val="150000"/>
                        </a:lnSpc>
                      </a:pPr>
                      <a:r>
                        <a:rPr lang="en-GB" sz="1200" b="1" u="sng" dirty="0">
                          <a:solidFill>
                            <a:srgbClr val="231F20"/>
                          </a:solidFill>
                          <a:effectLst/>
                        </a:rPr>
                        <a:t>Car tyre on a road</a:t>
                      </a:r>
                    </a:p>
                    <a:p>
                      <a:pPr>
                        <a:lnSpc>
                          <a:spcPct val="150000"/>
                        </a:lnSpc>
                      </a:pPr>
                      <a:r>
                        <a:rPr lang="en-GB" sz="1200" dirty="0">
                          <a:solidFill>
                            <a:srgbClr val="231F20"/>
                          </a:solidFill>
                          <a:effectLst/>
                        </a:rPr>
                        <a:t>There are contact forces between the tyre and the road:</a:t>
                      </a:r>
                    </a:p>
                    <a:p>
                      <a:pPr marL="171450" indent="-171450">
                        <a:lnSpc>
                          <a:spcPct val="150000"/>
                        </a:lnSpc>
                        <a:buFont typeface="Arial" panose="020B0604020202020204" pitchFamily="34" charset="0"/>
                        <a:buChar char="•"/>
                      </a:pPr>
                      <a:r>
                        <a:rPr lang="en-GB" sz="1200" dirty="0">
                          <a:solidFill>
                            <a:srgbClr val="231F20"/>
                          </a:solidFill>
                          <a:effectLst/>
                        </a:rPr>
                        <a:t>the tyre pushes the road backwards</a:t>
                      </a:r>
                    </a:p>
                    <a:p>
                      <a:pPr marL="171450" indent="-171450">
                        <a:lnSpc>
                          <a:spcPct val="150000"/>
                        </a:lnSpc>
                        <a:buFont typeface="Arial" panose="020B0604020202020204" pitchFamily="34" charset="0"/>
                        <a:buChar char="•"/>
                      </a:pPr>
                      <a:r>
                        <a:rPr lang="en-GB" sz="1200" dirty="0">
                          <a:solidFill>
                            <a:srgbClr val="231F20"/>
                          </a:solidFill>
                          <a:effectLst/>
                        </a:rPr>
                        <a:t>the road pushes the tyre forwards</a:t>
                      </a:r>
                    </a:p>
                    <a:p>
                      <a:pPr>
                        <a:lnSpc>
                          <a:spcPct val="150000"/>
                        </a:lnSpc>
                      </a:pPr>
                      <a:r>
                        <a:rPr lang="en-GB" sz="1200" b="1" u="sng" dirty="0">
                          <a:solidFill>
                            <a:srgbClr val="231F20"/>
                          </a:solidFill>
                          <a:effectLst/>
                        </a:rPr>
                        <a:t>A satellite in Earth orbit</a:t>
                      </a:r>
                    </a:p>
                    <a:p>
                      <a:pPr>
                        <a:lnSpc>
                          <a:spcPct val="150000"/>
                        </a:lnSpc>
                      </a:pPr>
                      <a:r>
                        <a:rPr lang="en-GB" sz="1200" dirty="0">
                          <a:solidFill>
                            <a:srgbClr val="231F20"/>
                          </a:solidFill>
                          <a:effectLst/>
                        </a:rPr>
                        <a:t>There are </a:t>
                      </a:r>
                      <a:r>
                        <a:rPr lang="en-GB" sz="1200" b="1" dirty="0">
                          <a:solidFill>
                            <a:srgbClr val="231F20"/>
                          </a:solidFill>
                          <a:effectLst/>
                        </a:rPr>
                        <a:t>non-contact</a:t>
                      </a:r>
                      <a:r>
                        <a:rPr lang="en-GB" sz="1200" dirty="0">
                          <a:solidFill>
                            <a:srgbClr val="231F20"/>
                          </a:solidFill>
                          <a:effectLst/>
                        </a:rPr>
                        <a:t> gravitational forces between Earth and the satellite:</a:t>
                      </a:r>
                    </a:p>
                    <a:p>
                      <a:pPr marL="171450" indent="-171450">
                        <a:lnSpc>
                          <a:spcPct val="150000"/>
                        </a:lnSpc>
                        <a:buFont typeface="Arial" panose="020B0604020202020204" pitchFamily="34" charset="0"/>
                        <a:buChar char="•"/>
                      </a:pPr>
                      <a:r>
                        <a:rPr lang="en-GB" sz="1200" dirty="0">
                          <a:solidFill>
                            <a:srgbClr val="231F20"/>
                          </a:solidFill>
                          <a:effectLst/>
                        </a:rPr>
                        <a:t>the Earth pulls the satellite</a:t>
                      </a:r>
                    </a:p>
                    <a:p>
                      <a:pPr marL="171450" indent="-171450">
                        <a:lnSpc>
                          <a:spcPct val="150000"/>
                        </a:lnSpc>
                        <a:buFont typeface="Arial" panose="020B0604020202020204" pitchFamily="34" charset="0"/>
                        <a:buChar char="•"/>
                      </a:pPr>
                      <a:r>
                        <a:rPr lang="en-GB" sz="1200" dirty="0">
                          <a:solidFill>
                            <a:srgbClr val="231F20"/>
                          </a:solidFill>
                          <a:effectLst/>
                        </a:rPr>
                        <a:t>the satellite pulls the Earth</a:t>
                      </a:r>
                    </a:p>
                    <a:p>
                      <a:pPr>
                        <a:lnSpc>
                          <a:spcPct val="150000"/>
                        </a:lnSpc>
                      </a:pPr>
                      <a:endParaRPr lang="en-GB" sz="1200" dirty="0">
                        <a:solidFill>
                          <a:schemeClr val="tx1"/>
                        </a:solidFill>
                      </a:endParaRPr>
                    </a:p>
                    <a:p>
                      <a:pPr>
                        <a:lnSpc>
                          <a:spcPct val="150000"/>
                        </a:lnSpc>
                      </a:pPr>
                      <a:r>
                        <a:rPr lang="en-GB" sz="1200" b="1" kern="0" dirty="0">
                          <a:solidFill>
                            <a:srgbClr val="231F20"/>
                          </a:solidFill>
                          <a:effectLst/>
                          <a:latin typeface="+mn-lt"/>
                          <a:ea typeface="Times New Roman" panose="02020603050405020304" pitchFamily="18" charset="0"/>
                          <a:cs typeface="Times New Roman" panose="02020603050405020304" pitchFamily="18" charset="0"/>
                        </a:rPr>
                        <a:t>Question</a:t>
                      </a:r>
                      <a:endParaRPr lang="en-GB" sz="1200" b="1" kern="100" dirty="0">
                        <a:solidFill>
                          <a:schemeClr val="lt1"/>
                        </a:solidFill>
                        <a:effectLst/>
                        <a:latin typeface="+mn-lt"/>
                        <a:ea typeface="Times New Roman" panose="02020603050405020304" pitchFamily="18" charset="0"/>
                        <a:cs typeface="Times New Roman" panose="02020603050405020304" pitchFamily="18" charset="0"/>
                      </a:endParaRPr>
                    </a:p>
                    <a:p>
                      <a:pPr>
                        <a:lnSpc>
                          <a:spcPct val="150000"/>
                        </a:lnSpc>
                      </a:pPr>
                      <a:r>
                        <a:rPr lang="en-GB" sz="1200" kern="0" dirty="0">
                          <a:solidFill>
                            <a:srgbClr val="231F20"/>
                          </a:solidFill>
                          <a:effectLst/>
                          <a:latin typeface="+mn-lt"/>
                          <a:ea typeface="Times New Roman" panose="02020603050405020304" pitchFamily="18" charset="0"/>
                          <a:cs typeface="Times New Roman" panose="02020603050405020304" pitchFamily="18" charset="0"/>
                        </a:rPr>
                        <a:t>You are standing in the middle of a frozen pond. Imagine that the ice on the pond is very slippery and completely frictionless. Because there is no friction, running, walking and crawling are impossible. The ice is also very hard so you cannot dig into it to get a grip. How can you get off the pond?</a:t>
                      </a:r>
                      <a:endParaRPr lang="en-GB" sz="1200" kern="100" dirty="0">
                        <a:effectLst/>
                        <a:latin typeface="+mn-lt"/>
                        <a:ea typeface="Calibri" panose="020F0502020204030204" pitchFamily="34"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5F36D584-D477-D756-5230-FCEC33ED9A42}"/>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2518256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1"/>
            <a:ext cx="6578600" cy="81202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u="sng" dirty="0">
                <a:solidFill>
                  <a:schemeClr val="tx1"/>
                </a:solidFill>
              </a:rPr>
              <a:t>Quick reminder:</a:t>
            </a:r>
          </a:p>
          <a:p>
            <a:pPr>
              <a:lnSpc>
                <a:spcPct val="150000"/>
              </a:lnSpc>
            </a:pPr>
            <a:r>
              <a:rPr lang="en-GB" sz="1200" dirty="0">
                <a:solidFill>
                  <a:schemeClr val="tx1"/>
                </a:solidFill>
              </a:rPr>
              <a:t>Newtons third law is about Force pairs NOT different forces so for example a book resting on a table is in equilibrium that is, its not moving. BUT this isn’t Newtons third law as the two forces acting on it are different types. They are the weight/ gravity of the book downwards and the normal contact force from the table upwards.</a:t>
            </a:r>
          </a:p>
          <a:p>
            <a:pPr>
              <a:lnSpc>
                <a:spcPct val="150000"/>
              </a:lnSpc>
            </a:pPr>
            <a:endParaRPr lang="en-GB" sz="1200" dirty="0">
              <a:solidFill>
                <a:srgbClr val="231F20"/>
              </a:solidFill>
              <a:effectLst/>
            </a:endParaRPr>
          </a:p>
          <a:p>
            <a:pPr>
              <a:lnSpc>
                <a:spcPct val="150000"/>
              </a:lnSpc>
            </a:pPr>
            <a:endParaRPr lang="en-GB" sz="1200" dirty="0">
              <a:solidFill>
                <a:srgbClr val="231F20"/>
              </a:solidFill>
            </a:endParaRPr>
          </a:p>
          <a:p>
            <a:pPr>
              <a:lnSpc>
                <a:spcPct val="150000"/>
              </a:lnSpc>
            </a:pPr>
            <a:endParaRPr lang="en-GB" sz="1200" dirty="0">
              <a:solidFill>
                <a:srgbClr val="231F20"/>
              </a:solidFill>
              <a:effectLst/>
            </a:endParaRPr>
          </a:p>
          <a:p>
            <a:pPr>
              <a:lnSpc>
                <a:spcPct val="150000"/>
              </a:lnSpc>
            </a:pPr>
            <a:endParaRPr lang="en-GB" sz="1200" dirty="0">
              <a:solidFill>
                <a:srgbClr val="231F20"/>
              </a:solidFill>
            </a:endParaRPr>
          </a:p>
          <a:p>
            <a:pPr>
              <a:lnSpc>
                <a:spcPct val="150000"/>
              </a:lnSpc>
            </a:pPr>
            <a:endParaRPr lang="en-GB" sz="1200" dirty="0">
              <a:solidFill>
                <a:srgbClr val="231F20"/>
              </a:solidFill>
              <a:effectLst/>
            </a:endParaRPr>
          </a:p>
          <a:p>
            <a:pPr>
              <a:lnSpc>
                <a:spcPct val="150000"/>
              </a:lnSpc>
            </a:pPr>
            <a:endParaRPr lang="en-GB" sz="1200" dirty="0">
              <a:solidFill>
                <a:srgbClr val="231F20"/>
              </a:solidFill>
            </a:endParaRPr>
          </a:p>
          <a:p>
            <a:pPr>
              <a:lnSpc>
                <a:spcPct val="150000"/>
              </a:lnSpc>
            </a:pPr>
            <a:endParaRPr lang="en-GB" sz="1200" dirty="0">
              <a:solidFill>
                <a:srgbClr val="231F20"/>
              </a:solidFill>
              <a:effectLst/>
            </a:endParaRPr>
          </a:p>
          <a:p>
            <a:pPr>
              <a:lnSpc>
                <a:spcPct val="150000"/>
              </a:lnSpc>
            </a:pPr>
            <a:endParaRPr lang="en-GB" sz="1200" dirty="0">
              <a:solidFill>
                <a:srgbClr val="231F20"/>
              </a:solidFill>
              <a:effectLst/>
            </a:endParaRPr>
          </a:p>
          <a:p>
            <a:pPr marL="228600" indent="-228600">
              <a:lnSpc>
                <a:spcPct val="150000"/>
              </a:lnSpc>
              <a:buFont typeface="+mj-lt"/>
              <a:buAutoNum type="arabicPeriod"/>
            </a:pPr>
            <a:r>
              <a:rPr lang="en-GB" sz="1200" dirty="0">
                <a:solidFill>
                  <a:srgbClr val="231F20"/>
                </a:solidFill>
                <a:effectLst/>
              </a:rPr>
              <a:t>A hammer hits a nail with a downward force of 50 N. What is the size and direction of the force of the nail on the hammer</a:t>
            </a:r>
          </a:p>
          <a:p>
            <a:pPr lvl="1">
              <a:lnSpc>
                <a:spcPct val="150000"/>
              </a:lnSpc>
            </a:pPr>
            <a:r>
              <a:rPr lang="en-GB" sz="1200" dirty="0">
                <a:solidFill>
                  <a:srgbClr val="231F20"/>
                </a:solidFill>
                <a:effectLst/>
              </a:rPr>
              <a:t>……………………………………………………………………………………………………………………………………………………</a:t>
            </a:r>
          </a:p>
          <a:p>
            <a:pPr marL="228600" indent="-228600">
              <a:lnSpc>
                <a:spcPct val="150000"/>
              </a:lnSpc>
              <a:buFont typeface="+mj-lt"/>
              <a:buAutoNum type="arabicPeriod"/>
            </a:pPr>
            <a:r>
              <a:rPr lang="en-GB" sz="1200" dirty="0">
                <a:solidFill>
                  <a:schemeClr val="tx1"/>
                </a:solidFill>
              </a:rPr>
              <a:t>A lorry tows a broken down car. It exerts a force of 200N on the tow rope. How much force does the tow rope exert on the lorry.</a:t>
            </a:r>
          </a:p>
          <a:p>
            <a:pPr lvl="1">
              <a:lnSpc>
                <a:spcPct val="150000"/>
              </a:lnSpc>
            </a:pPr>
            <a:r>
              <a:rPr lang="en-GB" sz="1200" dirty="0">
                <a:solidFill>
                  <a:schemeClr val="tx1"/>
                </a:solidFill>
              </a:rPr>
              <a:t>…………………………………………………………………………………………………………………………………………………….</a:t>
            </a:r>
          </a:p>
          <a:p>
            <a:pPr marL="228600" indent="-228600">
              <a:lnSpc>
                <a:spcPct val="150000"/>
              </a:lnSpc>
              <a:buFont typeface="+mj-lt"/>
              <a:buAutoNum type="arabicPeriod"/>
            </a:pPr>
            <a:r>
              <a:rPr lang="en-GB" sz="1200" dirty="0">
                <a:solidFill>
                  <a:schemeClr val="tx1"/>
                </a:solidFill>
              </a:rPr>
              <a:t>A student is standing on bathroom scales. They read 500N.</a:t>
            </a:r>
          </a:p>
          <a:p>
            <a:pPr marL="685800" lvl="1" indent="-228600">
              <a:lnSpc>
                <a:spcPct val="150000"/>
              </a:lnSpc>
              <a:buFont typeface="+mj-lt"/>
              <a:buAutoNum type="alphaLcParenR"/>
            </a:pPr>
            <a:r>
              <a:rPr lang="en-GB" sz="1200" dirty="0">
                <a:solidFill>
                  <a:schemeClr val="tx1"/>
                </a:solidFill>
              </a:rPr>
              <a:t>What is size and direction of force of the student on the scales</a:t>
            </a:r>
          </a:p>
          <a:p>
            <a:pPr lvl="2">
              <a:lnSpc>
                <a:spcPct val="150000"/>
              </a:lnSpc>
            </a:pPr>
            <a:r>
              <a:rPr lang="en-GB" sz="1200" dirty="0">
                <a:solidFill>
                  <a:schemeClr val="tx1"/>
                </a:solidFill>
              </a:rPr>
              <a:t>…………………………………………………………………………………………………………………………………………</a:t>
            </a:r>
          </a:p>
          <a:p>
            <a:pPr marL="685800" lvl="1" indent="-228600">
              <a:lnSpc>
                <a:spcPct val="150000"/>
              </a:lnSpc>
              <a:buFont typeface="+mj-lt"/>
              <a:buAutoNum type="alphaLcParenR"/>
            </a:pPr>
            <a:r>
              <a:rPr lang="en-GB" sz="1200" dirty="0">
                <a:solidFill>
                  <a:schemeClr val="tx1"/>
                </a:solidFill>
              </a:rPr>
              <a:t>What is the size and direction of the force on the student from the scales</a:t>
            </a:r>
          </a:p>
          <a:p>
            <a:pPr lvl="2">
              <a:lnSpc>
                <a:spcPct val="150000"/>
              </a:lnSpc>
            </a:pPr>
            <a:r>
              <a:rPr lang="en-GB" sz="1200" dirty="0">
                <a:solidFill>
                  <a:schemeClr val="tx1"/>
                </a:solidFill>
              </a:rPr>
              <a:t>………………………………………………………………………………………………………………………………………..</a:t>
            </a:r>
          </a:p>
          <a:p>
            <a:pPr marL="685800" lvl="1" indent="-228600">
              <a:lnSpc>
                <a:spcPct val="150000"/>
              </a:lnSpc>
              <a:buFont typeface="+mj-lt"/>
              <a:buAutoNum type="alphaLcParenR"/>
            </a:pPr>
            <a:r>
              <a:rPr lang="en-GB" sz="1200" dirty="0">
                <a:solidFill>
                  <a:schemeClr val="tx1"/>
                </a:solidFill>
              </a:rPr>
              <a:t>The force of the scales on the floor is 20N. What is the size and direction of the force on the scales from the floor when the student is stood on the scales. </a:t>
            </a:r>
          </a:p>
          <a:p>
            <a:pPr lvl="2">
              <a:lnSpc>
                <a:spcPct val="150000"/>
              </a:lnSpc>
            </a:pPr>
            <a:r>
              <a:rPr lang="en-GB" sz="1200" dirty="0">
                <a:solidFill>
                  <a:schemeClr val="tx1"/>
                </a:solidFill>
              </a:rPr>
              <a:t>………………………………………………………………………………………………………………………………………..</a:t>
            </a:r>
          </a:p>
        </p:txBody>
      </p:sp>
      <p:pic>
        <p:nvPicPr>
          <p:cNvPr id="3" name="Picture 2" descr="A diagram of a table with a book and arrows&#10;&#10;Description automatically generated">
            <a:extLst>
              <a:ext uri="{FF2B5EF4-FFF2-40B4-BE49-F238E27FC236}">
                <a16:creationId xmlns:a16="http://schemas.microsoft.com/office/drawing/2014/main" id="{DD95F50E-1822-5CBF-9A15-6474733360C8}"/>
              </a:ext>
            </a:extLst>
          </p:cNvPr>
          <p:cNvPicPr>
            <a:picLocks noChangeAspect="1"/>
          </p:cNvPicPr>
          <p:nvPr/>
        </p:nvPicPr>
        <p:blipFill>
          <a:blip r:embed="rId2"/>
          <a:stretch>
            <a:fillRect/>
          </a:stretch>
        </p:blipFill>
        <p:spPr>
          <a:xfrm>
            <a:off x="1518582" y="1361932"/>
            <a:ext cx="3820836" cy="2343150"/>
          </a:xfrm>
          <a:prstGeom prst="rect">
            <a:avLst/>
          </a:prstGeom>
        </p:spPr>
      </p:pic>
      <p:sp>
        <p:nvSpPr>
          <p:cNvPr id="2" name="Slide Number Placeholder 1">
            <a:extLst>
              <a:ext uri="{FF2B5EF4-FFF2-40B4-BE49-F238E27FC236}">
                <a16:creationId xmlns:a16="http://schemas.microsoft.com/office/drawing/2014/main" id="{490F67A9-ACE7-986F-38A5-30E8EC390EAC}"/>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3302673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248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YOU DO</a:t>
            </a:r>
          </a:p>
        </p:txBody>
      </p:sp>
      <p:sp>
        <p:nvSpPr>
          <p:cNvPr id="2" name="TextBox 1">
            <a:extLst>
              <a:ext uri="{FF2B5EF4-FFF2-40B4-BE49-F238E27FC236}">
                <a16:creationId xmlns:a16="http://schemas.microsoft.com/office/drawing/2014/main" id="{62A93243-719B-36A6-81F6-7B947E32D253}"/>
              </a:ext>
            </a:extLst>
          </p:cNvPr>
          <p:cNvSpPr txBox="1"/>
          <p:nvPr/>
        </p:nvSpPr>
        <p:spPr>
          <a:xfrm>
            <a:off x="530151" y="729771"/>
            <a:ext cx="6188149" cy="6701130"/>
          </a:xfrm>
          <a:prstGeom prst="rect">
            <a:avLst/>
          </a:prstGeom>
          <a:noFill/>
        </p:spPr>
        <p:txBody>
          <a:bodyPr wrap="square" rtlCol="0">
            <a:spAutoFit/>
          </a:bodyPr>
          <a:lstStyle/>
          <a:p>
            <a:pPr>
              <a:lnSpc>
                <a:spcPct val="107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The photograph below shows a girl bowling a ball along a ten-pin bowling lane.</a:t>
            </a:r>
          </a:p>
          <a:p>
            <a:pPr>
              <a:lnSpc>
                <a:spcPct val="107000"/>
              </a:lnSpc>
              <a:spcAft>
                <a:spcPts val="800"/>
              </a:spcAft>
            </a:pPr>
            <a:endParaRPr lang="en-GB" kern="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kern="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kern="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200" kern="1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The girl is trying to knock down the ten pins at the end of the bowling lane.</a:t>
            </a:r>
          </a:p>
          <a:p>
            <a:pPr>
              <a:lnSpc>
                <a:spcPct val="107000"/>
              </a:lnSpc>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As the ball travels along the lane the velocity of the ball decreases.</a:t>
            </a:r>
          </a:p>
          <a:p>
            <a:pPr>
              <a:lnSpc>
                <a:spcPct val="107000"/>
              </a:lnSpc>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Velocity is a vector.</a:t>
            </a:r>
          </a:p>
          <a:p>
            <a:pPr>
              <a:lnSpc>
                <a:spcPct val="107000"/>
              </a:lnSpc>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Which statement describes a vector?</a:t>
            </a:r>
          </a:p>
          <a:p>
            <a:pPr>
              <a:lnSpc>
                <a:spcPct val="107000"/>
              </a:lnSpc>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Tick (✓) </a:t>
            </a:r>
            <a:r>
              <a:rPr lang="en-GB" sz="1200" b="1" kern="100" dirty="0">
                <a:effectLst/>
                <a:latin typeface="Calibri" panose="020F0502020204030204" pitchFamily="34" charset="0"/>
                <a:ea typeface="Times New Roman" panose="02020603050405020304" pitchFamily="18" charset="0"/>
                <a:cs typeface="Times New Roman" panose="02020603050405020304" pitchFamily="18" charset="0"/>
              </a:rPr>
              <a:t>one</a:t>
            </a: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 box.</a:t>
            </a:r>
          </a:p>
          <a:p>
            <a:pPr>
              <a:lnSpc>
                <a:spcPct val="107000"/>
              </a:lnSpc>
              <a:spcAft>
                <a:spcPts val="800"/>
              </a:spcAft>
            </a:pPr>
            <a:endParaRPr lang="en-GB" sz="1200" kern="1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100" dirty="0">
                <a:latin typeface="Calibri" panose="020F0502020204030204" pitchFamily="34" charset="0"/>
                <a:ea typeface="Times New Roman" panose="02020603050405020304" pitchFamily="18" charset="0"/>
                <a:cs typeface="Times New Roman" panose="02020603050405020304" pitchFamily="18" charset="0"/>
              </a:rPr>
              <a:t>Vectors have direction only.</a:t>
            </a:r>
          </a:p>
          <a:p>
            <a:pPr>
              <a:lnSpc>
                <a:spcPct val="150000"/>
              </a:lnSpc>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Vectors have magnitude and direction. </a:t>
            </a:r>
          </a:p>
          <a:p>
            <a:pPr>
              <a:lnSpc>
                <a:spcPct val="150000"/>
              </a:lnSpc>
            </a:pPr>
            <a:r>
              <a:rPr lang="en-GB" sz="1200" kern="100" dirty="0">
                <a:latin typeface="Calibri" panose="020F0502020204030204" pitchFamily="34" charset="0"/>
                <a:ea typeface="Times New Roman" panose="02020603050405020304" pitchFamily="18" charset="0"/>
                <a:cs typeface="Times New Roman" panose="02020603050405020304" pitchFamily="18" charset="0"/>
              </a:rPr>
              <a:t>Vectors have magnitude only. </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CE9EFA5-1CE7-17E3-3865-DFE81E7BECDE}"/>
              </a:ext>
            </a:extLst>
          </p:cNvPr>
          <p:cNvSpPr>
            <a:spLocks noChangeArrowheads="1"/>
          </p:cNvSpPr>
          <p:nvPr/>
        </p:nvSpPr>
        <p:spPr bwMode="auto">
          <a:xfrm>
            <a:off x="1874838" y="5511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5128" name="Picture 8">
            <a:extLst>
              <a:ext uri="{FF2B5EF4-FFF2-40B4-BE49-F238E27FC236}">
                <a16:creationId xmlns:a16="http://schemas.microsoft.com/office/drawing/2014/main" id="{6EA287E7-3472-6B19-9200-D2F0D770F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25" y="6127271"/>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A9B2F953-E556-CA56-FD4D-23F836857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25" y="6491496"/>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3B720F0F-D372-031A-66D2-CD5013292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25" y="6872496"/>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5E99527-4196-86FD-CE31-14B08A30F97D}"/>
              </a:ext>
            </a:extLst>
          </p:cNvPr>
          <p:cNvPicPr>
            <a:picLocks noChangeAspect="1"/>
          </p:cNvPicPr>
          <p:nvPr/>
        </p:nvPicPr>
        <p:blipFill>
          <a:blip r:embed="rId3"/>
          <a:stretch>
            <a:fillRect/>
          </a:stretch>
        </p:blipFill>
        <p:spPr>
          <a:xfrm>
            <a:off x="617629" y="1088016"/>
            <a:ext cx="5761905" cy="3238095"/>
          </a:xfrm>
          <a:prstGeom prst="rect">
            <a:avLst/>
          </a:prstGeom>
        </p:spPr>
      </p:pic>
      <p:sp>
        <p:nvSpPr>
          <p:cNvPr id="13" name="Slide Number Placeholder 12">
            <a:extLst>
              <a:ext uri="{FF2B5EF4-FFF2-40B4-BE49-F238E27FC236}">
                <a16:creationId xmlns:a16="http://schemas.microsoft.com/office/drawing/2014/main" id="{B6BDB322-FD21-BDAA-406A-B0E2ACA87938}"/>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4067737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2867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4891757-5465-35A8-B056-DCDB36E35F87}"/>
              </a:ext>
            </a:extLst>
          </p:cNvPr>
          <p:cNvSpPr txBox="1"/>
          <p:nvPr/>
        </p:nvSpPr>
        <p:spPr>
          <a:xfrm>
            <a:off x="361506" y="393405"/>
            <a:ext cx="6124353" cy="5326715"/>
          </a:xfrm>
          <a:prstGeom prst="rect">
            <a:avLst/>
          </a:prstGeom>
          <a:noFill/>
        </p:spPr>
        <p:txBody>
          <a:bodyPr wrap="square" rtlCol="0">
            <a:spAutoFit/>
          </a:bodyPr>
          <a:lstStyle/>
          <a:p>
            <a:pPr>
              <a:lnSpc>
                <a:spcPct val="150000"/>
              </a:lnSpc>
            </a:pPr>
            <a:r>
              <a:rPr lang="en-GB" sz="1200" kern="0" dirty="0">
                <a:effectLst/>
                <a:ea typeface="Times New Roman" panose="02020603050405020304" pitchFamily="18" charset="0"/>
                <a:cs typeface="Times New Roman" panose="02020603050405020304" pitchFamily="18" charset="0"/>
              </a:rPr>
              <a:t>(b)     Why does the velocity of the ball decrease as the ball travels along the lane?</a:t>
            </a:r>
            <a:endParaRPr lang="en-GB" sz="1200" kern="100" dirty="0">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Tick (</a:t>
            </a:r>
            <a:r>
              <a:rPr lang="en-GB" sz="1200" b="1" kern="0" dirty="0">
                <a:effectLst/>
                <a:ea typeface="Times New Roman" panose="02020603050405020304" pitchFamily="18" charset="0"/>
                <a:cs typeface="Segoe UI Symbol" panose="020B0502040204020203" pitchFamily="34" charset="0"/>
              </a:rPr>
              <a:t>✓</a:t>
            </a:r>
            <a:r>
              <a:rPr lang="en-GB" sz="1200" kern="0" dirty="0">
                <a:effectLst/>
                <a:ea typeface="Times New Roman" panose="02020603050405020304" pitchFamily="18" charset="0"/>
                <a:cs typeface="Times New Roman" panose="02020603050405020304" pitchFamily="18" charset="0"/>
              </a:rPr>
              <a:t>) </a:t>
            </a:r>
            <a:r>
              <a:rPr lang="en-GB" sz="1200" b="1" kern="0" dirty="0">
                <a:effectLst/>
                <a:ea typeface="Times New Roman" panose="02020603050405020304" pitchFamily="18" charset="0"/>
                <a:cs typeface="Times New Roman" panose="02020603050405020304" pitchFamily="18" charset="0"/>
              </a:rPr>
              <a:t>one</a:t>
            </a:r>
            <a:r>
              <a:rPr lang="en-GB" sz="1200" kern="0" dirty="0">
                <a:effectLst/>
                <a:ea typeface="Times New Roman" panose="02020603050405020304" pitchFamily="18" charset="0"/>
                <a:cs typeface="Times New Roman" panose="02020603050405020304" pitchFamily="18" charset="0"/>
              </a:rPr>
              <a:t> box.</a:t>
            </a: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kern="0" dirty="0">
                <a:ea typeface="Times New Roman" panose="02020603050405020304" pitchFamily="18" charset="0"/>
                <a:cs typeface="Times New Roman" panose="02020603050405020304" pitchFamily="18" charset="0"/>
              </a:rPr>
              <a:t>The force of gravity slows the ball down. </a:t>
            </a:r>
          </a:p>
          <a:p>
            <a:pPr>
              <a:lnSpc>
                <a:spcPct val="150000"/>
              </a:lnSpc>
            </a:pPr>
            <a:r>
              <a:rPr lang="en-GB" sz="1200" kern="0" dirty="0">
                <a:effectLst/>
                <a:ea typeface="Times New Roman" panose="02020603050405020304" pitchFamily="18" charset="0"/>
                <a:cs typeface="Times New Roman" panose="02020603050405020304" pitchFamily="18" charset="0"/>
              </a:rPr>
              <a:t>There are no forces acting on the ball. </a:t>
            </a:r>
          </a:p>
          <a:p>
            <a:pPr>
              <a:lnSpc>
                <a:spcPct val="150000"/>
              </a:lnSpc>
            </a:pPr>
            <a:r>
              <a:rPr lang="en-GB" sz="1200" kern="0" dirty="0">
                <a:ea typeface="Times New Roman" panose="02020603050405020304" pitchFamily="18" charset="0"/>
                <a:cs typeface="Times New Roman" panose="02020603050405020304" pitchFamily="18" charset="0"/>
              </a:rPr>
              <a:t>There is a resultant force acting on the ball.</a:t>
            </a:r>
          </a:p>
          <a:p>
            <a:pPr>
              <a:lnSpc>
                <a:spcPct val="150000"/>
              </a:lnSpc>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(c)     The ball travels along the lane at an average speed of 4.5 m/s</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It takes the ball 4.0 seconds to travel the length of the lane.</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Calculate the length of the lane.</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Use the equation:</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distance travelled = speed × time</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100" dirty="0">
                <a:effectLst/>
                <a:ea typeface="Times New Roman" panose="02020603050405020304" pitchFamily="18" charset="0"/>
                <a:cs typeface="Times New Roman" panose="02020603050405020304" pitchFamily="18" charset="0"/>
              </a:rPr>
              <a:t>………………………………………………………………………………………………………………………………………………………………………………………………………………………………………………………………………………………………………………………………………………….…………………………………………………………………………………………………………………………………………………………………………………………………………………………………………………………………………………………………………………………………………………..…………………………………………………………………</a:t>
            </a:r>
          </a:p>
          <a:p>
            <a:pPr>
              <a:lnSpc>
                <a:spcPct val="150000"/>
              </a:lnSpc>
            </a:pPr>
            <a:r>
              <a:rPr lang="en-GB" sz="1200" kern="100" dirty="0">
                <a:ea typeface="Times New Roman" panose="02020603050405020304" pitchFamily="18" charset="0"/>
                <a:cs typeface="Times New Roman" panose="02020603050405020304" pitchFamily="18" charset="0"/>
              </a:rPr>
              <a:t>Length of the lane ………………………………………………………… m</a:t>
            </a:r>
            <a:endParaRPr lang="en-GB" sz="1200" kern="100" dirty="0">
              <a:effectLst/>
              <a:ea typeface="Times New Roman" panose="02020603050405020304" pitchFamily="18" charset="0"/>
              <a:cs typeface="Times New Roman" panose="02020603050405020304" pitchFamily="18" charset="0"/>
            </a:endParaRPr>
          </a:p>
        </p:txBody>
      </p:sp>
      <p:pic>
        <p:nvPicPr>
          <p:cNvPr id="5" name="Picture 8">
            <a:extLst>
              <a:ext uri="{FF2B5EF4-FFF2-40B4-BE49-F238E27FC236}">
                <a16:creationId xmlns:a16="http://schemas.microsoft.com/office/drawing/2014/main" id="{F6714379-0D2A-532C-149D-9C3E0C61B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140601"/>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DB12F710-99C4-CFE6-76DE-0D9752A4D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04826"/>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7306E092-04CE-D726-4C0B-14BE0EDA1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85826"/>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7652CF62-4EB2-BF59-A038-E633B1942693}"/>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277419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2010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662263118"/>
              </p:ext>
            </p:extLst>
          </p:nvPr>
        </p:nvGraphicFramePr>
        <p:xfrm>
          <a:off x="283549" y="384427"/>
          <a:ext cx="6311899" cy="31394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996584451"/>
                  </a:ext>
                </a:extLst>
              </a:tr>
              <a:tr h="370840">
                <a:tc>
                  <a:txBody>
                    <a:bodyPr/>
                    <a:lstStyle/>
                    <a:p>
                      <a:r>
                        <a:rPr lang="en-GB" sz="1200" dirty="0"/>
                        <a:t>Acceleration</a:t>
                      </a:r>
                    </a:p>
                  </a:txBody>
                  <a:tcPr/>
                </a:tc>
                <a:tc>
                  <a:txBody>
                    <a:bodyPr/>
                    <a:lstStyle/>
                    <a:p>
                      <a:r>
                        <a:rPr lang="en-GB" sz="1200" dirty="0"/>
                        <a:t>The rate of change of velocity.</a:t>
                      </a:r>
                    </a:p>
                  </a:txBody>
                  <a:tcPr/>
                </a:tc>
                <a:extLst>
                  <a:ext uri="{0D108BD9-81ED-4DB2-BD59-A6C34878D82A}">
                    <a16:rowId xmlns:a16="http://schemas.microsoft.com/office/drawing/2014/main" val="3986441415"/>
                  </a:ext>
                </a:extLst>
              </a:tr>
              <a:tr h="370840">
                <a:tc>
                  <a:txBody>
                    <a:bodyPr/>
                    <a:lstStyle/>
                    <a:p>
                      <a:r>
                        <a:rPr lang="en-GB" sz="1200" dirty="0"/>
                        <a:t>Braking Distance</a:t>
                      </a:r>
                    </a:p>
                  </a:txBody>
                  <a:tcPr/>
                </a:tc>
                <a:tc>
                  <a:txBody>
                    <a:bodyPr/>
                    <a:lstStyle/>
                    <a:p>
                      <a:r>
                        <a:rPr lang="en-GB" sz="1200" dirty="0"/>
                        <a:t>The distance a vehicle travels under the braking force. </a:t>
                      </a:r>
                    </a:p>
                  </a:txBody>
                  <a:tcPr/>
                </a:tc>
                <a:extLst>
                  <a:ext uri="{0D108BD9-81ED-4DB2-BD59-A6C34878D82A}">
                    <a16:rowId xmlns:a16="http://schemas.microsoft.com/office/drawing/2014/main" val="3135617624"/>
                  </a:ext>
                </a:extLst>
              </a:tr>
              <a:tr h="370840">
                <a:tc>
                  <a:txBody>
                    <a:bodyPr/>
                    <a:lstStyle/>
                    <a:p>
                      <a:r>
                        <a:rPr lang="en-GB" sz="1200" dirty="0"/>
                        <a:t>Conservation of Momentum</a:t>
                      </a:r>
                    </a:p>
                  </a:txBody>
                  <a:tcPr/>
                </a:tc>
                <a:tc>
                  <a:txBody>
                    <a:bodyPr/>
                    <a:lstStyle/>
                    <a:p>
                      <a:r>
                        <a:rPr lang="en-GB" sz="1200" dirty="0"/>
                        <a:t>The total momentum of a system before an</a:t>
                      </a:r>
                    </a:p>
                    <a:p>
                      <a:r>
                        <a:rPr lang="en-GB" sz="1200" dirty="0"/>
                        <a:t>event is always equal to the total momentum after the event. </a:t>
                      </a:r>
                    </a:p>
                  </a:txBody>
                  <a:tcPr/>
                </a:tc>
                <a:extLst>
                  <a:ext uri="{0D108BD9-81ED-4DB2-BD59-A6C34878D82A}">
                    <a16:rowId xmlns:a16="http://schemas.microsoft.com/office/drawing/2014/main" val="4092558228"/>
                  </a:ext>
                </a:extLst>
              </a:tr>
              <a:tr h="370840">
                <a:tc>
                  <a:txBody>
                    <a:bodyPr/>
                    <a:lstStyle/>
                    <a:p>
                      <a:r>
                        <a:rPr lang="en-GB" sz="1200" dirty="0"/>
                        <a:t>Inertia</a:t>
                      </a:r>
                    </a:p>
                  </a:txBody>
                  <a:tcPr/>
                </a:tc>
                <a:tc>
                  <a:txBody>
                    <a:bodyPr/>
                    <a:lstStyle/>
                    <a:p>
                      <a:r>
                        <a:rPr lang="en-GB" sz="1200" dirty="0"/>
                        <a:t>The tendency of an object to remain in its same state of uniform</a:t>
                      </a:r>
                    </a:p>
                    <a:p>
                      <a:r>
                        <a:rPr lang="en-GB" sz="1200" dirty="0"/>
                        <a:t>motion or rest. </a:t>
                      </a:r>
                    </a:p>
                  </a:txBody>
                  <a:tcPr/>
                </a:tc>
                <a:extLst>
                  <a:ext uri="{0D108BD9-81ED-4DB2-BD59-A6C34878D82A}">
                    <a16:rowId xmlns:a16="http://schemas.microsoft.com/office/drawing/2014/main" val="1426963129"/>
                  </a:ext>
                </a:extLst>
              </a:tr>
              <a:tr h="370840">
                <a:tc>
                  <a:txBody>
                    <a:bodyPr/>
                    <a:lstStyle/>
                    <a:p>
                      <a:r>
                        <a:rPr lang="en-GB" sz="1200" dirty="0"/>
                        <a:t>Momentum</a:t>
                      </a:r>
                    </a:p>
                  </a:txBody>
                  <a:tcPr/>
                </a:tc>
                <a:tc>
                  <a:txBody>
                    <a:bodyPr/>
                    <a:lstStyle/>
                    <a:p>
                      <a:r>
                        <a:rPr lang="en-GB" sz="1200" dirty="0"/>
                        <a:t>The product of an object’s mass and velocity.</a:t>
                      </a:r>
                    </a:p>
                  </a:txBody>
                  <a:tcPr/>
                </a:tc>
                <a:extLst>
                  <a:ext uri="{0D108BD9-81ED-4DB2-BD59-A6C34878D82A}">
                    <a16:rowId xmlns:a16="http://schemas.microsoft.com/office/drawing/2014/main" val="3157404479"/>
                  </a:ext>
                </a:extLst>
              </a:tr>
              <a:tr h="370840">
                <a:tc>
                  <a:txBody>
                    <a:bodyPr/>
                    <a:lstStyle/>
                    <a:p>
                      <a:r>
                        <a:rPr lang="en-GB" sz="1200" dirty="0"/>
                        <a:t>Stopping Distance</a:t>
                      </a:r>
                    </a:p>
                  </a:txBody>
                  <a:tcPr/>
                </a:tc>
                <a:tc>
                  <a:txBody>
                    <a:bodyPr/>
                    <a:lstStyle/>
                    <a:p>
                      <a:r>
                        <a:rPr lang="en-GB" sz="1200" dirty="0"/>
                        <a:t>The sum of the thinking and braking distances. </a:t>
                      </a:r>
                    </a:p>
                  </a:txBody>
                  <a:tcPr/>
                </a:tc>
                <a:extLst>
                  <a:ext uri="{0D108BD9-81ED-4DB2-BD59-A6C34878D82A}">
                    <a16:rowId xmlns:a16="http://schemas.microsoft.com/office/drawing/2014/main" val="3912206560"/>
                  </a:ext>
                </a:extLst>
              </a:tr>
              <a:tr h="370840">
                <a:tc>
                  <a:txBody>
                    <a:bodyPr/>
                    <a:lstStyle/>
                    <a:p>
                      <a:r>
                        <a:rPr lang="en-GB" sz="1200" dirty="0"/>
                        <a:t>Thinking Distance</a:t>
                      </a:r>
                    </a:p>
                  </a:txBody>
                  <a:tcPr/>
                </a:tc>
                <a:tc>
                  <a:txBody>
                    <a:bodyPr/>
                    <a:lstStyle/>
                    <a:p>
                      <a:r>
                        <a:rPr lang="en-GB" sz="1200" dirty="0"/>
                        <a:t>The distance a vehicle travels during the driver’s reaction time.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2090360475"/>
              </p:ext>
            </p:extLst>
          </p:nvPr>
        </p:nvGraphicFramePr>
        <p:xfrm>
          <a:off x="283549" y="3874636"/>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44173" y="3874636"/>
            <a:ext cx="3051275" cy="2357697"/>
          </a:xfrm>
          <a:prstGeom prst="rect">
            <a:avLst/>
          </a:prstGeom>
          <a:noFill/>
          <a:ln w="19050">
            <a:solidFill>
              <a:schemeClr val="tx1"/>
            </a:solidFill>
          </a:ln>
        </p:spPr>
        <p:txBody>
          <a:bodyPr wrap="square" rtlCol="0">
            <a:spAutoFit/>
          </a:bodyPr>
          <a:lstStyle/>
          <a:p>
            <a:pPr>
              <a:lnSpc>
                <a:spcPct val="150000"/>
              </a:lnSpc>
            </a:pPr>
            <a:r>
              <a:rPr lang="en-GB" b="1" u="sng">
                <a:latin typeface="Calibri Light" panose="020F0302020204030204" pitchFamily="34" charset="0"/>
                <a:cs typeface="Calibri Light" panose="020F0302020204030204" pitchFamily="34" charset="0"/>
              </a:rPr>
              <a:t>PROUD</a:t>
            </a:r>
          </a:p>
          <a:p>
            <a:pPr>
              <a:lnSpc>
                <a:spcPct val="150000"/>
              </a:lnSpc>
            </a:pPr>
            <a:r>
              <a:rPr lang="en-GB" sz="1600" b="1" u="sng">
                <a:latin typeface="Calibri Light" panose="020F0302020204030204" pitchFamily="34" charset="0"/>
                <a:cs typeface="Calibri Light" panose="020F0302020204030204" pitchFamily="34" charset="0"/>
              </a:rPr>
              <a:t>P</a:t>
            </a:r>
            <a:r>
              <a:rPr lang="en-GB" sz="1600">
                <a:latin typeface="Calibri Light" panose="020F0302020204030204" pitchFamily="34" charset="0"/>
                <a:cs typeface="Calibri Light" panose="020F0302020204030204" pitchFamily="34" charset="0"/>
              </a:rPr>
              <a:t>unctuation and grammar</a:t>
            </a:r>
          </a:p>
          <a:p>
            <a:pPr>
              <a:lnSpc>
                <a:spcPct val="150000"/>
              </a:lnSpc>
            </a:pPr>
            <a:r>
              <a:rPr lang="en-GB" sz="1600" b="1" u="sng">
                <a:latin typeface="Calibri Light" panose="020F0302020204030204" pitchFamily="34" charset="0"/>
                <a:cs typeface="Calibri Light" panose="020F0302020204030204" pitchFamily="34" charset="0"/>
              </a:rPr>
              <a:t>R</a:t>
            </a:r>
            <a:r>
              <a:rPr lang="en-GB" sz="1600">
                <a:latin typeface="Calibri Light" panose="020F0302020204030204" pitchFamily="34" charset="0"/>
                <a:cs typeface="Calibri Light" panose="020F0302020204030204" pitchFamily="34" charset="0"/>
              </a:rPr>
              <a:t>uler and pencil for diagrams</a:t>
            </a:r>
          </a:p>
          <a:p>
            <a:pPr>
              <a:lnSpc>
                <a:spcPct val="150000"/>
              </a:lnSpc>
            </a:pPr>
            <a:r>
              <a:rPr lang="en-GB" sz="1600" b="1" u="sng">
                <a:latin typeface="Calibri Light" panose="020F0302020204030204" pitchFamily="34" charset="0"/>
                <a:cs typeface="Calibri Light" panose="020F0302020204030204" pitchFamily="34" charset="0"/>
              </a:rPr>
              <a:t>O</a:t>
            </a:r>
            <a:r>
              <a:rPr lang="en-GB" sz="160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a:latin typeface="Calibri Light" panose="020F0302020204030204" pitchFamily="34" charset="0"/>
                <a:cs typeface="Calibri Light" panose="020F0302020204030204" pitchFamily="34" charset="0"/>
              </a:rPr>
              <a:t>U</a:t>
            </a:r>
            <a:r>
              <a:rPr lang="en-GB" sz="1600">
                <a:latin typeface="Calibri Light" panose="020F0302020204030204" pitchFamily="34" charset="0"/>
                <a:cs typeface="Calibri Light" panose="020F0302020204030204" pitchFamily="34" charset="0"/>
              </a:rPr>
              <a:t>nderline date and title</a:t>
            </a:r>
          </a:p>
          <a:p>
            <a:pPr>
              <a:lnSpc>
                <a:spcPct val="150000"/>
              </a:lnSpc>
            </a:pPr>
            <a:r>
              <a:rPr lang="en-GB" sz="1600" b="1" u="sng">
                <a:latin typeface="Calibri Light" panose="020F0302020204030204" pitchFamily="34" charset="0"/>
                <a:cs typeface="Calibri Light" panose="020F0302020204030204" pitchFamily="34" charset="0"/>
              </a:rPr>
              <a:t>D</a:t>
            </a:r>
            <a:r>
              <a:rPr lang="en-GB" sz="160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9" y="6376903"/>
            <a:ext cx="3051275" cy="1800493"/>
          </a:xfrm>
          <a:prstGeom prst="rect">
            <a:avLst/>
          </a:prstGeom>
          <a:noFill/>
          <a:ln w="19050">
            <a:solidFill>
              <a:schemeClr val="tx1"/>
            </a:solidFill>
          </a:ln>
        </p:spPr>
        <p:txBody>
          <a:bodyPr wrap="square" rtlCol="0">
            <a:spAutoFit/>
          </a:bodyPr>
          <a:lstStyle/>
          <a:p>
            <a:pPr>
              <a:lnSpc>
                <a:spcPct val="150000"/>
              </a:lnSpc>
            </a:pPr>
            <a:r>
              <a:rPr lang="en-GB" b="1" u="sng">
                <a:latin typeface="Calibri Light" panose="020F0302020204030204" pitchFamily="34" charset="0"/>
                <a:cs typeface="Calibri Light" panose="020F0302020204030204" pitchFamily="34" charset="0"/>
              </a:rPr>
              <a:t>PROUD FRIDAY</a:t>
            </a:r>
          </a:p>
          <a:p>
            <a:r>
              <a:rPr lang="en-GB" sz="140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6" name="Slide Number Placeholder 5">
            <a:extLst>
              <a:ext uri="{FF2B5EF4-FFF2-40B4-BE49-F238E27FC236}">
                <a16:creationId xmlns:a16="http://schemas.microsoft.com/office/drawing/2014/main" id="{99F99D0C-0A27-F040-6A0A-856A173352F9}"/>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2791810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79724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12:  </a:t>
            </a:r>
            <a:r>
              <a:rPr lang="en-GB" sz="1800" b="1" u="sng"/>
              <a:t>Stopping distances.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 today we are learning about :</a:t>
            </a:r>
          </a:p>
          <a:p>
            <a:r>
              <a:rPr lang="en-GB" sz="1200" b="1" dirty="0"/>
              <a:t>How to explain the factors which affect stopping distance</a:t>
            </a:r>
          </a:p>
          <a:p>
            <a:r>
              <a:rPr lang="en-GB" sz="1200" b="1" dirty="0"/>
              <a:t>How to explain the dangers caused by rapid deceleration</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1200329"/>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it is important that we have road safety campaigns such as ‘kill your speed not a child’ and why we have speed limits. It also links with why cars have safety features and regular annual MOT checks.</a:t>
            </a:r>
          </a:p>
          <a:p>
            <a:endParaRPr lang="en-US" sz="1200" dirty="0">
              <a:latin typeface="+mj-lt"/>
            </a:endParaRPr>
          </a:p>
          <a:p>
            <a:endParaRPr lang="en-US" sz="1200" dirty="0">
              <a:latin typeface="+mj-lt"/>
            </a:endParaRPr>
          </a:p>
        </p:txBody>
      </p:sp>
      <p:sp>
        <p:nvSpPr>
          <p:cNvPr id="7" name="TextBox 6">
            <a:extLst>
              <a:ext uri="{FF2B5EF4-FFF2-40B4-BE49-F238E27FC236}">
                <a16:creationId xmlns:a16="http://schemas.microsoft.com/office/drawing/2014/main" id="{3F3604DE-7867-CADC-1A4B-8B42F71AB5A4}"/>
              </a:ext>
            </a:extLst>
          </p:cNvPr>
          <p:cNvSpPr txBox="1"/>
          <p:nvPr/>
        </p:nvSpPr>
        <p:spPr>
          <a:xfrm>
            <a:off x="273050" y="3334624"/>
            <a:ext cx="6311900" cy="3326167"/>
          </a:xfrm>
          <a:prstGeom prst="rect">
            <a:avLst/>
          </a:prstGeom>
          <a:noFill/>
          <a:ln w="28575">
            <a:noFill/>
          </a:ln>
        </p:spPr>
        <p:txBody>
          <a:bodyPr wrap="square" rtlCol="0">
            <a:spAutoFit/>
          </a:bodyPr>
          <a:lstStyle/>
          <a:p>
            <a:r>
              <a:rPr lang="en-GB" sz="1400" b="1" dirty="0"/>
              <a:t>I wasn’t there but I still care!</a:t>
            </a:r>
          </a:p>
          <a:p>
            <a:r>
              <a:rPr lang="en-GB" sz="1200" dirty="0"/>
              <a:t>Using physics text book pages 116 and 117  and the Study tip box and the Key points box, answer the following questions</a:t>
            </a:r>
          </a:p>
          <a:p>
            <a:endParaRPr lang="en-GB" sz="1200" dirty="0"/>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A lorry tows a broken down car. It exerts a force of 200N on the tow rope. How much force does the tow rope exert on the lorry.</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1" dirty="0">
              <a:solidFill>
                <a:prstClr val="black"/>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A student is standing on bathroom scales. They read 500N.</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What is size and direction of force on the scales from the student.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What is the size and direction of the force on the student </a:t>
            </a:r>
            <a:r>
              <a:rPr lang="en-GB" sz="1200" b="1" dirty="0">
                <a:solidFill>
                  <a:prstClr val="black"/>
                </a:solidFill>
              </a:rPr>
              <a:t>from</a:t>
            </a:r>
            <a:r>
              <a:rPr kumimoji="0" lang="en-GB" sz="1200" b="1" i="0" u="none" strike="noStrike" kern="1200" cap="none" spc="0" normalizeH="0" baseline="0" noProof="0" dirty="0">
                <a:ln>
                  <a:noFill/>
                </a:ln>
                <a:solidFill>
                  <a:prstClr val="black"/>
                </a:solidFill>
                <a:effectLst/>
                <a:uLnTx/>
                <a:uFillTx/>
                <a:ea typeface="+mn-ea"/>
                <a:cs typeface="+mn-cs"/>
              </a:rPr>
              <a:t> the scales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dirty="0">
                <a:solidFill>
                  <a:prstClr val="black"/>
                </a:solidFill>
              </a:rPr>
              <a:t>………………………………………………………………………………………………………………......................................</a:t>
            </a:r>
          </a:p>
        </p:txBody>
      </p:sp>
      <p:sp>
        <p:nvSpPr>
          <p:cNvPr id="13" name="Slide Number Placeholder 12">
            <a:extLst>
              <a:ext uri="{FF2B5EF4-FFF2-40B4-BE49-F238E27FC236}">
                <a16:creationId xmlns:a16="http://schemas.microsoft.com/office/drawing/2014/main" id="{E62663D7-1CDE-F188-6E0A-602CABAAF14D}"/>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2196389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53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237519370"/>
              </p:ext>
            </p:extLst>
          </p:nvPr>
        </p:nvGraphicFramePr>
        <p:xfrm>
          <a:off x="348915" y="324854"/>
          <a:ext cx="6160170" cy="8295271"/>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295271">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Driving tests always ask about stopping distances. This is the shortest distance a vehicle can stop safely in. It is made up from two parts:</a:t>
                      </a:r>
                    </a:p>
                    <a:p>
                      <a:pPr>
                        <a:lnSpc>
                          <a:spcPct val="150000"/>
                        </a:lnSpc>
                      </a:pPr>
                      <a:r>
                        <a:rPr lang="en-GB" sz="1200" b="1" u="sng" dirty="0">
                          <a:solidFill>
                            <a:schemeClr val="tx1"/>
                          </a:solidFill>
                        </a:rPr>
                        <a:t>The thinking distance</a:t>
                      </a:r>
                      <a:r>
                        <a:rPr lang="en-GB" sz="1200" b="0" u="sng" dirty="0">
                          <a:solidFill>
                            <a:schemeClr val="tx1"/>
                          </a:solidFill>
                        </a:rPr>
                        <a:t>:</a:t>
                      </a:r>
                      <a:r>
                        <a:rPr lang="en-GB" sz="1200" b="0" dirty="0">
                          <a:solidFill>
                            <a:schemeClr val="tx1"/>
                          </a:solidFill>
                        </a:rPr>
                        <a:t> is the distance travelled by the vehicle while the driver is thinking/reacting. Thinking distance = speed x reaction time. So the faster you are going the longer your thinking distance will be. Thinking distance is proportional to speed.</a:t>
                      </a:r>
                    </a:p>
                    <a:p>
                      <a:pPr>
                        <a:lnSpc>
                          <a:spcPct val="150000"/>
                        </a:lnSpc>
                      </a:pPr>
                      <a:r>
                        <a:rPr lang="en-GB" sz="1200" b="1" u="sng" dirty="0">
                          <a:solidFill>
                            <a:schemeClr val="tx1"/>
                          </a:solidFill>
                        </a:rPr>
                        <a:t>The Braking distance</a:t>
                      </a:r>
                      <a:r>
                        <a:rPr lang="en-GB" sz="1200" b="0" u="sng" dirty="0">
                          <a:solidFill>
                            <a:schemeClr val="tx1"/>
                          </a:solidFill>
                        </a:rPr>
                        <a:t>:</a:t>
                      </a:r>
                      <a:r>
                        <a:rPr lang="en-GB" sz="1200" b="0" dirty="0">
                          <a:solidFill>
                            <a:schemeClr val="tx1"/>
                          </a:solidFill>
                        </a:rPr>
                        <a:t> is the distance travelled by the vehicle while the brakes are on.</a:t>
                      </a:r>
                    </a:p>
                    <a:p>
                      <a:pPr algn="ctr">
                        <a:lnSpc>
                          <a:spcPct val="150000"/>
                        </a:lnSpc>
                      </a:pPr>
                      <a:r>
                        <a:rPr lang="en-GB" sz="1200" b="1" dirty="0">
                          <a:solidFill>
                            <a:schemeClr val="tx1"/>
                          </a:solidFill>
                        </a:rPr>
                        <a:t>STOPPING DISTANCE = THINKING DISTANCE + BRAKING DISTANCE</a:t>
                      </a:r>
                      <a:r>
                        <a:rPr lang="en-GB" sz="1200" b="0" dirty="0">
                          <a:solidFill>
                            <a:schemeClr val="tx1"/>
                          </a:solidFill>
                        </a:rPr>
                        <a:t>.</a:t>
                      </a:r>
                    </a:p>
                    <a:p>
                      <a:pPr>
                        <a:lnSpc>
                          <a:spcPct val="150000"/>
                        </a:lnSpc>
                      </a:pPr>
                      <a:r>
                        <a:rPr lang="en-GB" sz="1200" b="0" dirty="0">
                          <a:solidFill>
                            <a:schemeClr val="tx1"/>
                          </a:solidFill>
                        </a:rPr>
                        <a:t>Do NOT mention TIME when answering questions on stopping distance.</a:t>
                      </a:r>
                    </a:p>
                    <a:p>
                      <a:pPr>
                        <a:lnSpc>
                          <a:spcPct val="150000"/>
                        </a:lnSpc>
                      </a:pPr>
                      <a:r>
                        <a:rPr lang="en-GB" sz="1200" b="1" u="sng" dirty="0">
                          <a:solidFill>
                            <a:schemeClr val="tx1"/>
                          </a:solidFill>
                        </a:rPr>
                        <a:t>Thinking distance can be affected by:</a:t>
                      </a:r>
                    </a:p>
                    <a:p>
                      <a:pPr marL="171450" indent="-171450">
                        <a:lnSpc>
                          <a:spcPct val="150000"/>
                        </a:lnSpc>
                        <a:buFont typeface="Arial" panose="020B0604020202020204" pitchFamily="34" charset="0"/>
                        <a:buChar char="•"/>
                      </a:pPr>
                      <a:r>
                        <a:rPr lang="en-GB" sz="1200" b="0" dirty="0">
                          <a:solidFill>
                            <a:schemeClr val="tx1"/>
                          </a:solidFill>
                        </a:rPr>
                        <a:t>Tiredness</a:t>
                      </a:r>
                    </a:p>
                    <a:p>
                      <a:pPr marL="171450" indent="-171450">
                        <a:lnSpc>
                          <a:spcPct val="150000"/>
                        </a:lnSpc>
                        <a:buFont typeface="Arial" panose="020B0604020202020204" pitchFamily="34" charset="0"/>
                        <a:buChar char="•"/>
                      </a:pPr>
                      <a:r>
                        <a:rPr lang="en-GB" sz="1200" b="0" dirty="0">
                          <a:solidFill>
                            <a:schemeClr val="tx1"/>
                          </a:solidFill>
                        </a:rPr>
                        <a:t>Drugs</a:t>
                      </a:r>
                    </a:p>
                    <a:p>
                      <a:pPr marL="171450" indent="-171450">
                        <a:lnSpc>
                          <a:spcPct val="150000"/>
                        </a:lnSpc>
                        <a:buFont typeface="Arial" panose="020B0604020202020204" pitchFamily="34" charset="0"/>
                        <a:buChar char="•"/>
                      </a:pPr>
                      <a:r>
                        <a:rPr lang="en-GB" sz="1200" b="0" dirty="0">
                          <a:solidFill>
                            <a:schemeClr val="tx1"/>
                          </a:solidFill>
                        </a:rPr>
                        <a:t>Alcohol</a:t>
                      </a:r>
                    </a:p>
                    <a:p>
                      <a:pPr marL="171450" indent="-171450">
                        <a:lnSpc>
                          <a:spcPct val="150000"/>
                        </a:lnSpc>
                        <a:buFont typeface="Arial" panose="020B0604020202020204" pitchFamily="34" charset="0"/>
                        <a:buChar char="•"/>
                      </a:pPr>
                      <a:r>
                        <a:rPr lang="en-GB" sz="1200" b="0" dirty="0">
                          <a:solidFill>
                            <a:schemeClr val="tx1"/>
                          </a:solidFill>
                        </a:rPr>
                        <a:t>Age of driver</a:t>
                      </a:r>
                    </a:p>
                    <a:p>
                      <a:pPr marL="171450" indent="-171450">
                        <a:lnSpc>
                          <a:spcPct val="150000"/>
                        </a:lnSpc>
                        <a:buFont typeface="Arial" panose="020B0604020202020204" pitchFamily="34" charset="0"/>
                        <a:buChar char="•"/>
                      </a:pPr>
                      <a:r>
                        <a:rPr lang="en-GB" sz="1200" b="0" dirty="0">
                          <a:solidFill>
                            <a:schemeClr val="tx1"/>
                          </a:solidFill>
                        </a:rPr>
                        <a:t>Illness/medications</a:t>
                      </a:r>
                    </a:p>
                    <a:p>
                      <a:pPr marL="171450" indent="-171450">
                        <a:lnSpc>
                          <a:spcPct val="150000"/>
                        </a:lnSpc>
                        <a:buFont typeface="Arial" panose="020B0604020202020204" pitchFamily="34" charset="0"/>
                        <a:buChar char="•"/>
                      </a:pPr>
                      <a:r>
                        <a:rPr lang="en-GB" sz="1200" b="0" dirty="0">
                          <a:solidFill>
                            <a:schemeClr val="tx1"/>
                          </a:solidFill>
                        </a:rPr>
                        <a:t>Radio playing </a:t>
                      </a:r>
                    </a:p>
                    <a:p>
                      <a:pPr marL="171450" indent="-171450">
                        <a:lnSpc>
                          <a:spcPct val="150000"/>
                        </a:lnSpc>
                        <a:buFont typeface="Arial" panose="020B0604020202020204" pitchFamily="34" charset="0"/>
                        <a:buChar char="•"/>
                      </a:pPr>
                      <a:r>
                        <a:rPr lang="en-GB" sz="1200" b="0" dirty="0">
                          <a:solidFill>
                            <a:schemeClr val="tx1"/>
                          </a:solidFill>
                        </a:rPr>
                        <a:t>Children screaming</a:t>
                      </a:r>
                    </a:p>
                    <a:p>
                      <a:pPr marL="171450" indent="-171450">
                        <a:lnSpc>
                          <a:spcPct val="150000"/>
                        </a:lnSpc>
                        <a:buFont typeface="Arial" panose="020B0604020202020204" pitchFamily="34" charset="0"/>
                        <a:buChar char="•"/>
                      </a:pPr>
                      <a:r>
                        <a:rPr lang="en-GB" sz="1200" b="0" dirty="0">
                          <a:solidFill>
                            <a:schemeClr val="tx1"/>
                          </a:solidFill>
                        </a:rPr>
                        <a:t>Mobile phone usage </a:t>
                      </a:r>
                    </a:p>
                    <a:p>
                      <a:pPr marL="171450" indent="-171450">
                        <a:lnSpc>
                          <a:spcPct val="150000"/>
                        </a:lnSpc>
                        <a:buFont typeface="Arial" panose="020B0604020202020204" pitchFamily="34" charset="0"/>
                        <a:buChar char="•"/>
                      </a:pPr>
                      <a:r>
                        <a:rPr lang="en-GB" sz="1200" b="0" dirty="0">
                          <a:solidFill>
                            <a:schemeClr val="tx1"/>
                          </a:solidFill>
                        </a:rPr>
                        <a:t>High speed</a:t>
                      </a:r>
                    </a:p>
                    <a:p>
                      <a:pPr>
                        <a:lnSpc>
                          <a:spcPct val="150000"/>
                        </a:lnSpc>
                      </a:pPr>
                      <a:r>
                        <a:rPr lang="en-GB" sz="1200" b="0" dirty="0">
                          <a:solidFill>
                            <a:schemeClr val="tx1"/>
                          </a:solidFill>
                        </a:rPr>
                        <a:t>You must say how it affects it so, tiredness will INCREASE the thinking distance as will OLD AGE but not being tired or younger will reduce it</a:t>
                      </a:r>
                    </a:p>
                    <a:p>
                      <a:pPr>
                        <a:lnSpc>
                          <a:spcPct val="150000"/>
                        </a:lnSpc>
                      </a:pPr>
                      <a:r>
                        <a:rPr lang="en-GB" sz="1200" b="1" u="sng" dirty="0">
                          <a:solidFill>
                            <a:schemeClr val="tx1"/>
                          </a:solidFill>
                        </a:rPr>
                        <a:t>Stopping distance can be affected by:</a:t>
                      </a:r>
                    </a:p>
                    <a:p>
                      <a:pPr marL="171450" indent="-171450">
                        <a:lnSpc>
                          <a:spcPct val="150000"/>
                        </a:lnSpc>
                        <a:buFont typeface="Arial" panose="020B0604020202020204" pitchFamily="34" charset="0"/>
                        <a:buChar char="•"/>
                      </a:pPr>
                      <a:r>
                        <a:rPr lang="en-GB" sz="1200" b="0" dirty="0">
                          <a:solidFill>
                            <a:schemeClr val="tx1"/>
                          </a:solidFill>
                        </a:rPr>
                        <a:t>Poor brakes/vehicle maintenance</a:t>
                      </a:r>
                    </a:p>
                    <a:p>
                      <a:pPr marL="171450" indent="-171450">
                        <a:lnSpc>
                          <a:spcPct val="150000"/>
                        </a:lnSpc>
                        <a:buFont typeface="Arial" panose="020B0604020202020204" pitchFamily="34" charset="0"/>
                        <a:buChar char="•"/>
                      </a:pPr>
                      <a:r>
                        <a:rPr lang="en-GB" sz="1200" b="0" dirty="0">
                          <a:solidFill>
                            <a:schemeClr val="tx1"/>
                          </a:solidFill>
                        </a:rPr>
                        <a:t>Icy roads/Wet roads</a:t>
                      </a:r>
                    </a:p>
                    <a:p>
                      <a:pPr marL="171450" indent="-171450">
                        <a:lnSpc>
                          <a:spcPct val="150000"/>
                        </a:lnSpc>
                        <a:buFont typeface="Arial" panose="020B0604020202020204" pitchFamily="34" charset="0"/>
                        <a:buChar char="•"/>
                      </a:pPr>
                      <a:r>
                        <a:rPr lang="en-GB" sz="1200" b="0" dirty="0">
                          <a:solidFill>
                            <a:schemeClr val="tx1"/>
                          </a:solidFill>
                        </a:rPr>
                        <a:t>Bald tyres</a:t>
                      </a:r>
                    </a:p>
                    <a:p>
                      <a:pPr marL="171450" indent="-171450">
                        <a:lnSpc>
                          <a:spcPct val="150000"/>
                        </a:lnSpc>
                        <a:buFont typeface="Arial" panose="020B0604020202020204" pitchFamily="34" charset="0"/>
                        <a:buChar char="•"/>
                      </a:pPr>
                      <a:r>
                        <a:rPr lang="en-GB" sz="1200" b="0" dirty="0">
                          <a:solidFill>
                            <a:schemeClr val="tx1"/>
                          </a:solidFill>
                        </a:rPr>
                        <a:t>Poor road surfaces.</a:t>
                      </a:r>
                    </a:p>
                    <a:p>
                      <a:pPr marL="171450" indent="-171450">
                        <a:lnSpc>
                          <a:spcPct val="150000"/>
                        </a:lnSpc>
                        <a:buFont typeface="Arial" panose="020B0604020202020204" pitchFamily="34" charset="0"/>
                        <a:buChar char="•"/>
                      </a:pPr>
                      <a:r>
                        <a:rPr lang="en-GB" sz="1200" b="0" dirty="0">
                          <a:solidFill>
                            <a:schemeClr val="tx1"/>
                          </a:solidFill>
                        </a:rPr>
                        <a:t>High speed</a:t>
                      </a:r>
                    </a:p>
                    <a:p>
                      <a:pPr>
                        <a:lnSpc>
                          <a:spcPct val="150000"/>
                        </a:lnSpc>
                      </a:pPr>
                      <a:r>
                        <a:rPr lang="en-GB" sz="1200" b="0" dirty="0">
                          <a:solidFill>
                            <a:schemeClr val="tx1"/>
                          </a:solidFill>
                        </a:rPr>
                        <a:t>You must say how it affects it so, wet roads will increase stopping distance as less friction, bald tyres as less friction.</a:t>
                      </a:r>
                    </a:p>
                    <a:p>
                      <a:pPr>
                        <a:lnSpc>
                          <a:spcPct val="150000"/>
                        </a:lnSpc>
                      </a:pPr>
                      <a:r>
                        <a:rPr lang="en-GB" sz="1200" b="0" dirty="0">
                          <a:solidFill>
                            <a:schemeClr val="tx1"/>
                          </a:solidFill>
                        </a:rPr>
                        <a:t>A driver cannot stop a car immediately so the faster they are going the greater distance will be covered while they think and brake.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FD84274-0C0B-044F-F23F-5058BF7021BB}"/>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2195003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78959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834765683"/>
              </p:ext>
            </p:extLst>
          </p:nvPr>
        </p:nvGraphicFramePr>
        <p:xfrm>
          <a:off x="348915" y="324854"/>
          <a:ext cx="6160170" cy="746975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459473">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latin typeface="+mn-lt"/>
                        </a:rPr>
                        <a:t>Stopping distances</a:t>
                      </a:r>
                    </a:p>
                    <a:p>
                      <a:pPr>
                        <a:lnSpc>
                          <a:spcPct val="150000"/>
                        </a:lnSpc>
                      </a:pPr>
                      <a:r>
                        <a:rPr lang="en-GB" sz="1200" b="0" i="0" dirty="0">
                          <a:solidFill>
                            <a:srgbClr val="282828"/>
                          </a:solidFill>
                          <a:effectLst/>
                          <a:latin typeface="+mn-lt"/>
                        </a:rPr>
                        <a:t>Speed is a critical factor in all road crashes and casualties. The faster a vehicle is travelling, the longer it takes to stop, and the greater the risk of a crash. Speed and stopping distances don’t increase at the same rate. Small increases in speed result in bigger increases in stopping distances.</a:t>
                      </a: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a:lnSpc>
                          <a:spcPct val="150000"/>
                        </a:lnSpc>
                      </a:pPr>
                      <a:endParaRPr lang="en-GB" sz="1200" u="sng" dirty="0">
                        <a:latin typeface="+mn-lt"/>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dirty="0">
                          <a:solidFill>
                            <a:srgbClr val="282828"/>
                          </a:solidFill>
                          <a:effectLst/>
                          <a:latin typeface="+mn-lt"/>
                        </a:rPr>
                        <a:t>When a car slows down (decelerates), kinetic energy is transferred from the vehicle. Work done by the friction force between the brakes and the wheels  transfers this energy to the brake pads which heat up. If the slowing down process is managed and slow then no injury results. However, when a vehicle needs to suddenly stop from a very high speed in a short time problems can arise. If the deceleration is very rapid a large braking force is being applied. The result can be over heating of the brake pads or the driver losing control over the direction of the vehicle</a:t>
                      </a:r>
                    </a:p>
                    <a:p>
                      <a:pPr>
                        <a:lnSpc>
                          <a:spcPct val="150000"/>
                        </a:lnSpc>
                      </a:pPr>
                      <a:endParaRPr lang="en-GB" sz="12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cars driving on a road&#10;&#10;Description automatically generated">
            <a:extLst>
              <a:ext uri="{FF2B5EF4-FFF2-40B4-BE49-F238E27FC236}">
                <a16:creationId xmlns:a16="http://schemas.microsoft.com/office/drawing/2014/main" id="{555F64D0-A3FB-8639-AE13-72F1C7E92657}"/>
              </a:ext>
            </a:extLst>
          </p:cNvPr>
          <p:cNvPicPr>
            <a:picLocks noChangeAspect="1"/>
          </p:cNvPicPr>
          <p:nvPr/>
        </p:nvPicPr>
        <p:blipFill>
          <a:blip r:embed="rId2"/>
          <a:stretch>
            <a:fillRect/>
          </a:stretch>
        </p:blipFill>
        <p:spPr>
          <a:xfrm>
            <a:off x="1092495" y="2000037"/>
            <a:ext cx="4936165" cy="3405954"/>
          </a:xfrm>
          <a:prstGeom prst="rect">
            <a:avLst/>
          </a:prstGeom>
        </p:spPr>
      </p:pic>
      <p:sp>
        <p:nvSpPr>
          <p:cNvPr id="7" name="Slide Number Placeholder 6">
            <a:extLst>
              <a:ext uri="{FF2B5EF4-FFF2-40B4-BE49-F238E27FC236}">
                <a16:creationId xmlns:a16="http://schemas.microsoft.com/office/drawing/2014/main" id="{B6ABC26D-073C-6D3B-DEA3-B5A1A3602BDF}"/>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1546740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01600"/>
            <a:ext cx="6578600" cy="86212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I do</a:t>
            </a:r>
          </a:p>
        </p:txBody>
      </p:sp>
      <p:sp>
        <p:nvSpPr>
          <p:cNvPr id="2" name="TextBox 1">
            <a:extLst>
              <a:ext uri="{FF2B5EF4-FFF2-40B4-BE49-F238E27FC236}">
                <a16:creationId xmlns:a16="http://schemas.microsoft.com/office/drawing/2014/main" id="{00A382DB-7537-91B5-752E-1D9D684AF6FB}"/>
              </a:ext>
            </a:extLst>
          </p:cNvPr>
          <p:cNvSpPr txBox="1"/>
          <p:nvPr/>
        </p:nvSpPr>
        <p:spPr>
          <a:xfrm>
            <a:off x="270710" y="348915"/>
            <a:ext cx="6316579" cy="8483989"/>
          </a:xfrm>
          <a:prstGeom prst="rect">
            <a:avLst/>
          </a:prstGeom>
          <a:noFill/>
        </p:spPr>
        <p:txBody>
          <a:bodyPr wrap="square" rtlCol="0">
            <a:spAutoFit/>
          </a:bodyPr>
          <a:lstStyle/>
          <a:p>
            <a:pPr marL="95250" marR="28575">
              <a:lnSpc>
                <a:spcPct val="150000"/>
              </a:lnSpc>
            </a:pPr>
            <a:r>
              <a:rPr lang="en-GB" sz="1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Q1.</a:t>
            </a:r>
            <a:r>
              <a:rPr lang="en-GB" sz="1200" b="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200" kern="0" dirty="0">
                <a:effectLst/>
                <a:latin typeface="Calibri" panose="020F0502020204030204" pitchFamily="34" charset="0"/>
                <a:ea typeface="Times New Roman" panose="02020603050405020304" pitchFamily="18" charset="0"/>
                <a:cs typeface="Calibri" panose="020F0502020204030204" pitchFamily="34" charset="0"/>
              </a:rPr>
              <a:t>The diagram below shows the thinking distances, braking distances and total stopping distances at different speeds.</a:t>
            </a:r>
          </a:p>
          <a:p>
            <a:pPr marL="95250" marR="28575">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marL="95250" marR="28575">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     Look at the total stopping distances at each speed.</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Complete the sentence by choosing the correct words from those below..</a:t>
            </a:r>
          </a:p>
          <a:p>
            <a:pPr algn="ctr">
              <a:lnSpc>
                <a:spcPct val="150000"/>
              </a:lnSpc>
            </a:pPr>
            <a:r>
              <a:rPr lang="en-GB" sz="1200" b="1" kern="0" dirty="0">
                <a:effectLst/>
                <a:latin typeface="Calibri" panose="020F0502020204030204" pitchFamily="34" charset="0"/>
                <a:ea typeface="Times New Roman" panose="02020603050405020304" pitchFamily="18" charset="0"/>
              </a:rPr>
              <a:t>distance                   force                   mass                   time</a:t>
            </a:r>
          </a:p>
          <a:p>
            <a:pPr>
              <a:lnSpc>
                <a:spcPct val="150000"/>
              </a:lnSpc>
              <a:spcBef>
                <a:spcPts val="1200"/>
              </a:spcBef>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The total stopping distance depends on the distance the car travels during the</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driver’s reaction ……………………………. and under the braking …………………………………</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(2)</a:t>
            </a:r>
          </a:p>
          <a:p>
            <a:pPr>
              <a:lnSpc>
                <a:spcPct val="150000"/>
              </a:lnSpc>
              <a:spcBef>
                <a:spcPts val="300"/>
              </a:spcBef>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(b)     Give three other factors that could cause the total stopping distance of a car to be greater. Do not give the factors in Figure 1.</a:t>
            </a:r>
          </a:p>
          <a:p>
            <a:pPr>
              <a:lnSpc>
                <a:spcPct val="150000"/>
              </a:lnSpc>
              <a:spcBef>
                <a:spcPts val="300"/>
              </a:spcBef>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1. ………………………………………………………………………………………………………………………….</a:t>
            </a:r>
          </a:p>
          <a:p>
            <a:pPr>
              <a:lnSpc>
                <a:spcPct val="150000"/>
              </a:lnSpc>
              <a:spcBef>
                <a:spcPts val="300"/>
              </a:spcBef>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2. ………………………………………………………………………………………………………………………….</a:t>
            </a:r>
          </a:p>
          <a:p>
            <a:pPr>
              <a:lnSpc>
                <a:spcPct val="150000"/>
              </a:lnSpc>
              <a:spcBef>
                <a:spcPts val="300"/>
              </a:spcBef>
              <a:spcAft>
                <a:spcPts val="800"/>
              </a:spcAft>
            </a:pP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3. …………………………………………………………………………………………………………………………</a:t>
            </a:r>
          </a:p>
          <a:p>
            <a:pPr marL="95250" marR="28575">
              <a:lnSpc>
                <a:spcPct val="150000"/>
              </a:lnSpc>
              <a:spcAft>
                <a:spcPts val="800"/>
              </a:spcAft>
            </a:pP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F934E19-2AE6-3654-CE8A-789A8A280FB0}"/>
              </a:ext>
            </a:extLst>
          </p:cNvPr>
          <p:cNvPicPr>
            <a:picLocks noChangeAspect="1"/>
          </p:cNvPicPr>
          <p:nvPr/>
        </p:nvPicPr>
        <p:blipFill>
          <a:blip r:embed="rId2"/>
          <a:stretch>
            <a:fillRect/>
          </a:stretch>
        </p:blipFill>
        <p:spPr>
          <a:xfrm>
            <a:off x="363662" y="1070250"/>
            <a:ext cx="5676190" cy="3057143"/>
          </a:xfrm>
          <a:prstGeom prst="rect">
            <a:avLst/>
          </a:prstGeom>
        </p:spPr>
      </p:pic>
      <p:sp>
        <p:nvSpPr>
          <p:cNvPr id="7" name="Slide Number Placeholder 6">
            <a:extLst>
              <a:ext uri="{FF2B5EF4-FFF2-40B4-BE49-F238E27FC236}">
                <a16:creationId xmlns:a16="http://schemas.microsoft.com/office/drawing/2014/main" id="{9BAF40C3-7E1F-7336-EF9A-5F1FAC74FA4A}"/>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1879552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7886A72-A7EC-FDAB-00F8-E47D9DAD1EA4}"/>
              </a:ext>
            </a:extLst>
          </p:cNvPr>
          <p:cNvSpPr/>
          <p:nvPr/>
        </p:nvSpPr>
        <p:spPr>
          <a:xfrm>
            <a:off x="288351" y="232704"/>
            <a:ext cx="6281296" cy="7442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WE DO</a:t>
            </a:r>
          </a:p>
        </p:txBody>
      </p:sp>
      <p:sp>
        <p:nvSpPr>
          <p:cNvPr id="2" name="TextBox 1">
            <a:extLst>
              <a:ext uri="{FF2B5EF4-FFF2-40B4-BE49-F238E27FC236}">
                <a16:creationId xmlns:a16="http://schemas.microsoft.com/office/drawing/2014/main" id="{0996FF0C-A7F5-B5DF-097B-87FA6D2235B2}"/>
              </a:ext>
            </a:extLst>
          </p:cNvPr>
          <p:cNvSpPr txBox="1"/>
          <p:nvPr/>
        </p:nvSpPr>
        <p:spPr>
          <a:xfrm>
            <a:off x="471046" y="481012"/>
            <a:ext cx="6134100" cy="7193892"/>
          </a:xfrm>
          <a:prstGeom prst="rect">
            <a:avLst/>
          </a:prstGeom>
          <a:noFill/>
        </p:spPr>
        <p:txBody>
          <a:bodyPr wrap="square" rtlCol="0">
            <a:spAutoFit/>
          </a:bodyPr>
          <a:lstStyle/>
          <a:p>
            <a:pPr>
              <a:lnSpc>
                <a:spcPct val="150000"/>
              </a:lnSpc>
            </a:pPr>
            <a:r>
              <a:rPr lang="en-GB" sz="1200" dirty="0"/>
              <a:t>Q1.</a:t>
            </a:r>
          </a:p>
          <a:p>
            <a:pPr>
              <a:lnSpc>
                <a:spcPct val="150000"/>
              </a:lnSpc>
            </a:pPr>
            <a:r>
              <a:rPr lang="en-GB" sz="1200" b="1" dirty="0"/>
              <a:t>Figure 1 </a:t>
            </a:r>
            <a:r>
              <a:rPr lang="en-GB" sz="1200" dirty="0"/>
              <a:t>shows a cyclist with a trailer attached to his bike.</a:t>
            </a:r>
          </a:p>
          <a:p>
            <a:pPr algn="ctr">
              <a:lnSpc>
                <a:spcPct val="150000"/>
              </a:lnSpc>
            </a:pPr>
            <a:r>
              <a:rPr lang="en-GB" sz="1200" b="1" dirty="0"/>
              <a:t>Figure 1</a:t>
            </a:r>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     Describe how Newton’s Third Law applies to the forces between the bike and the trailer.</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 </a:t>
            </a: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(2)</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50000"/>
              </a:lnSpc>
              <a:buAutoNum type="alphaLcParenBoth" startAt="2"/>
            </a:pPr>
            <a:r>
              <a:rPr lang="en-GB" sz="1200" dirty="0"/>
              <a:t>A student investigated how the stopping distance of the bike was affected by the mass of</a:t>
            </a:r>
          </a:p>
          <a:p>
            <a:pPr>
              <a:lnSpc>
                <a:spcPct val="150000"/>
              </a:lnSpc>
            </a:pPr>
            <a:r>
              <a:rPr lang="en-GB" sz="1200" dirty="0"/>
              <a:t>       the load.</a:t>
            </a:r>
          </a:p>
          <a:p>
            <a:pPr>
              <a:lnSpc>
                <a:spcPct val="150000"/>
              </a:lnSpc>
            </a:pPr>
            <a:r>
              <a:rPr lang="en-GB" sz="1200" dirty="0"/>
              <a:t>The same person rode the same bike throughout the investigation.</a:t>
            </a:r>
          </a:p>
          <a:p>
            <a:pPr>
              <a:lnSpc>
                <a:spcPct val="150000"/>
              </a:lnSpc>
            </a:pPr>
            <a:r>
              <a:rPr lang="en-GB" sz="1200" dirty="0"/>
              <a:t>Give two other variables which the student should have controlled.</a:t>
            </a:r>
          </a:p>
          <a:p>
            <a:pPr>
              <a:lnSpc>
                <a:spcPct val="150000"/>
              </a:lnSpc>
            </a:pPr>
            <a:r>
              <a:rPr lang="en-GB" sz="1200" dirty="0"/>
              <a:t>1.………………………………………………………………………………………………………………………………………………………………………………………………………………………………………………………………………………………………………</a:t>
            </a:r>
          </a:p>
          <a:p>
            <a:pPr>
              <a:lnSpc>
                <a:spcPct val="150000"/>
              </a:lnSpc>
            </a:pPr>
            <a:r>
              <a:rPr lang="en-GB" sz="1200" dirty="0"/>
              <a:t>2.…………………………………………………………………………………………………………………………………………………………………………………………………………………………………………………………………………………………………</a:t>
            </a:r>
            <a:r>
              <a:rPr lang="en-GB" sz="1200" b="1" dirty="0"/>
              <a:t>(2)</a:t>
            </a:r>
          </a:p>
          <a:p>
            <a:pPr>
              <a:lnSpc>
                <a:spcPct val="150000"/>
              </a:lnSpc>
            </a:pPr>
            <a:endParaRPr lang="en-GB" sz="1200" dirty="0"/>
          </a:p>
        </p:txBody>
      </p:sp>
      <p:pic>
        <p:nvPicPr>
          <p:cNvPr id="9218" name="Picture 2">
            <a:extLst>
              <a:ext uri="{FF2B5EF4-FFF2-40B4-BE49-F238E27FC236}">
                <a16:creationId xmlns:a16="http://schemas.microsoft.com/office/drawing/2014/main" id="{FED48F00-3B71-1135-FF15-DF6435D2E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784" y="1600200"/>
            <a:ext cx="3534216" cy="16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761936E-AB5F-30BF-EC71-234ECFE301D8}"/>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400025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328027"/>
            <a:ext cx="6578600" cy="83729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We do</a:t>
            </a:r>
          </a:p>
        </p:txBody>
      </p:sp>
      <p:sp>
        <p:nvSpPr>
          <p:cNvPr id="2" name="TextBox 1">
            <a:extLst>
              <a:ext uri="{FF2B5EF4-FFF2-40B4-BE49-F238E27FC236}">
                <a16:creationId xmlns:a16="http://schemas.microsoft.com/office/drawing/2014/main" id="{285B6AA9-2C12-AD7F-6E2A-6B2E00CD2DD3}"/>
              </a:ext>
            </a:extLst>
          </p:cNvPr>
          <p:cNvSpPr txBox="1"/>
          <p:nvPr/>
        </p:nvSpPr>
        <p:spPr>
          <a:xfrm>
            <a:off x="240631" y="328027"/>
            <a:ext cx="6376737" cy="8496813"/>
          </a:xfrm>
          <a:prstGeom prst="rect">
            <a:avLst/>
          </a:prstGeom>
          <a:noFill/>
        </p:spPr>
        <p:txBody>
          <a:bodyPr wrap="square" rtlCol="0">
            <a:spAutoFit/>
          </a:bodyPr>
          <a:lstStyle/>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          (c)     </a:t>
            </a: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Figure 2</a:t>
            </a:r>
            <a:r>
              <a:rPr lang="en-GB" sz="1200" kern="0" dirty="0">
                <a:effectLst/>
                <a:latin typeface="Calibri" panose="020F0502020204030204" pitchFamily="34" charset="0"/>
                <a:ea typeface="Times New Roman" panose="02020603050405020304" pitchFamily="18" charset="0"/>
                <a:cs typeface="Calibri" panose="020F0502020204030204" pitchFamily="34" charset="0"/>
              </a:rPr>
              <a:t> shows the results of the investigation.</a:t>
            </a:r>
            <a:endParaRPr lang="en-GB" sz="1200" kern="1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pP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Figure 2</a:t>
            </a:r>
          </a:p>
          <a:p>
            <a:pPr algn="ctr">
              <a:lnSpc>
                <a:spcPct val="150000"/>
              </a:lnSpc>
            </a:pPr>
            <a:endParaRPr lang="en-GB" sz="1200" b="1" kern="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spcAft>
                <a:spcPts val="800"/>
              </a:spcAft>
            </a:pPr>
            <a:endParaRPr lang="en-GB" sz="1200" b="1"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Draw a line on </a:t>
            </a: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Figure 2</a:t>
            </a:r>
            <a:r>
              <a:rPr lang="en-GB" sz="1200" kern="0" dirty="0">
                <a:effectLst/>
                <a:latin typeface="Calibri" panose="020F0502020204030204" pitchFamily="34" charset="0"/>
                <a:ea typeface="Times New Roman" panose="02020603050405020304" pitchFamily="18" charset="0"/>
                <a:cs typeface="Calibri" panose="020F0502020204030204" pitchFamily="34" charset="0"/>
              </a:rPr>
              <a:t> to show how the stopping distance would be different if a heavier cyclist rode the bike.</a:t>
            </a: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(1)</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(d)     At one time in the investigation the cyclist was distracted.</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The distraction increased the stopping distance of the bike but did </a:t>
            </a: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not</a:t>
            </a:r>
            <a:r>
              <a:rPr lang="en-GB" sz="1200" kern="0" dirty="0">
                <a:effectLst/>
                <a:latin typeface="Calibri" panose="020F0502020204030204" pitchFamily="34" charset="0"/>
                <a:ea typeface="Times New Roman" panose="02020603050405020304" pitchFamily="18" charset="0"/>
                <a:cs typeface="Calibri" panose="020F0502020204030204" pitchFamily="34" charset="0"/>
              </a:rPr>
              <a:t> affect the braking distance.</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Explain why the stopping distance increased.</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t>
            </a:r>
            <a:r>
              <a:rPr lang="en-GB" sz="1200" b="1" kern="0" dirty="0">
                <a:effectLst/>
                <a:latin typeface="Calibri" panose="020F0502020204030204" pitchFamily="34" charset="0"/>
                <a:ea typeface="Times New Roman" panose="02020603050405020304" pitchFamily="18" charset="0"/>
                <a:cs typeface="Calibri" panose="020F0502020204030204" pitchFamily="34" charset="0"/>
              </a:rPr>
              <a:t>(3)</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6FD39C4-98A9-C390-5BBA-8A1E1D84EDB5}"/>
              </a:ext>
            </a:extLst>
          </p:cNvPr>
          <p:cNvPicPr>
            <a:picLocks noChangeAspect="1"/>
          </p:cNvPicPr>
          <p:nvPr/>
        </p:nvPicPr>
        <p:blipFill>
          <a:blip r:embed="rId2"/>
          <a:stretch>
            <a:fillRect/>
          </a:stretch>
        </p:blipFill>
        <p:spPr>
          <a:xfrm>
            <a:off x="890338" y="987975"/>
            <a:ext cx="4650092" cy="5163207"/>
          </a:xfrm>
          <a:prstGeom prst="rect">
            <a:avLst/>
          </a:prstGeom>
        </p:spPr>
      </p:pic>
      <p:sp>
        <p:nvSpPr>
          <p:cNvPr id="6" name="Slide Number Placeholder 5">
            <a:extLst>
              <a:ext uri="{FF2B5EF4-FFF2-40B4-BE49-F238E27FC236}">
                <a16:creationId xmlns:a16="http://schemas.microsoft.com/office/drawing/2014/main" id="{B67A4A59-5936-F84B-7110-CFEF1455745C}"/>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650540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344153" y="296026"/>
            <a:ext cx="6160168" cy="82175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YOU DO</a:t>
            </a:r>
          </a:p>
          <a:p>
            <a:endParaRPr lang="en-GB" sz="1200" dirty="0">
              <a:solidFill>
                <a:schemeClr val="tx1"/>
              </a:solidFill>
            </a:endParaRPr>
          </a:p>
          <a:p>
            <a:pPr>
              <a:lnSpc>
                <a:spcPct val="150000"/>
              </a:lnSpc>
            </a:pPr>
            <a:r>
              <a:rPr lang="en-GB" sz="1200" dirty="0">
                <a:solidFill>
                  <a:schemeClr val="tx1"/>
                </a:solidFill>
              </a:rPr>
              <a:t>Q2.</a:t>
            </a:r>
          </a:p>
          <a:p>
            <a:pPr>
              <a:lnSpc>
                <a:spcPct val="150000"/>
              </a:lnSpc>
            </a:pPr>
            <a:r>
              <a:rPr lang="en-GB" sz="1200" dirty="0">
                <a:solidFill>
                  <a:schemeClr val="tx1"/>
                </a:solidFill>
              </a:rPr>
              <a:t>The stopping distance of a car is the sum of the thinking distance and the braking distance.</a:t>
            </a:r>
          </a:p>
          <a:p>
            <a:pPr>
              <a:lnSpc>
                <a:spcPct val="150000"/>
              </a:lnSpc>
            </a:pPr>
            <a:endParaRPr lang="en-GB" sz="1200" dirty="0">
              <a:solidFill>
                <a:schemeClr val="tx1"/>
              </a:solidFill>
            </a:endParaRPr>
          </a:p>
          <a:p>
            <a:pPr>
              <a:lnSpc>
                <a:spcPct val="150000"/>
              </a:lnSpc>
            </a:pPr>
            <a:r>
              <a:rPr lang="en-GB" sz="1200" dirty="0">
                <a:solidFill>
                  <a:schemeClr val="tx1"/>
                </a:solidFill>
              </a:rPr>
              <a:t>(a)  The thinking distance is affected by the reaction time of the driver.</a:t>
            </a:r>
          </a:p>
          <a:p>
            <a:pPr>
              <a:lnSpc>
                <a:spcPct val="150000"/>
              </a:lnSpc>
            </a:pPr>
            <a:r>
              <a:rPr lang="en-GB" sz="1200" dirty="0">
                <a:solidFill>
                  <a:schemeClr val="tx1"/>
                </a:solidFill>
              </a:rPr>
              <a:t>Which two of the following can affect the reaction time of the driver?</a:t>
            </a:r>
          </a:p>
          <a:p>
            <a:pPr>
              <a:lnSpc>
                <a:spcPct val="150000"/>
              </a:lnSpc>
            </a:pPr>
            <a:r>
              <a:rPr lang="en-GB" sz="1200" dirty="0">
                <a:solidFill>
                  <a:schemeClr val="tx1"/>
                </a:solidFill>
              </a:rPr>
              <a:t>Tick </a:t>
            </a:r>
            <a:r>
              <a:rPr lang="en-GB" sz="1200" b="1" dirty="0">
                <a:solidFill>
                  <a:schemeClr val="tx1"/>
                </a:solidFill>
              </a:rPr>
              <a:t>(✓) two </a:t>
            </a:r>
            <a:r>
              <a:rPr lang="en-GB" sz="1200" dirty="0">
                <a:solidFill>
                  <a:schemeClr val="tx1"/>
                </a:solidFill>
              </a:rPr>
              <a:t>boxes.</a:t>
            </a:r>
          </a:p>
          <a:p>
            <a:pPr>
              <a:lnSpc>
                <a:spcPct val="150000"/>
              </a:lnSpc>
            </a:pPr>
            <a:endParaRPr lang="en-GB" sz="1200" dirty="0">
              <a:solidFill>
                <a:schemeClr val="tx1"/>
              </a:solidFill>
            </a:endParaRPr>
          </a:p>
          <a:p>
            <a:pPr>
              <a:lnSpc>
                <a:spcPct val="150000"/>
              </a:lnSpc>
            </a:pPr>
            <a:r>
              <a:rPr lang="en-GB" sz="1200" dirty="0">
                <a:solidFill>
                  <a:schemeClr val="tx1"/>
                </a:solidFill>
              </a:rPr>
              <a:t>Damaged brakes</a:t>
            </a:r>
          </a:p>
          <a:p>
            <a:pPr>
              <a:lnSpc>
                <a:spcPct val="150000"/>
              </a:lnSpc>
            </a:pPr>
            <a:br>
              <a:rPr lang="en-GB" sz="1200" dirty="0">
                <a:solidFill>
                  <a:schemeClr val="tx1"/>
                </a:solidFill>
              </a:rPr>
            </a:br>
            <a:r>
              <a:rPr lang="en-GB" sz="1200" dirty="0">
                <a:solidFill>
                  <a:schemeClr val="tx1"/>
                </a:solidFill>
              </a:rPr>
              <a:t>Taking drugs</a:t>
            </a:r>
          </a:p>
          <a:p>
            <a:pPr>
              <a:lnSpc>
                <a:spcPct val="150000"/>
              </a:lnSpc>
            </a:pPr>
            <a:endParaRPr lang="en-GB" sz="1200" dirty="0">
              <a:solidFill>
                <a:schemeClr val="tx1"/>
              </a:solidFill>
            </a:endParaRPr>
          </a:p>
          <a:p>
            <a:pPr>
              <a:lnSpc>
                <a:spcPct val="150000"/>
              </a:lnSpc>
            </a:pPr>
            <a:r>
              <a:rPr lang="en-GB" sz="1200" dirty="0">
                <a:solidFill>
                  <a:schemeClr val="tx1"/>
                </a:solidFill>
              </a:rPr>
              <a:t>Tiredness</a:t>
            </a:r>
          </a:p>
          <a:p>
            <a:pPr>
              <a:lnSpc>
                <a:spcPct val="150000"/>
              </a:lnSpc>
            </a:pPr>
            <a:endParaRPr lang="en-GB" sz="1200" dirty="0">
              <a:solidFill>
                <a:schemeClr val="tx1"/>
              </a:solidFill>
            </a:endParaRPr>
          </a:p>
          <a:p>
            <a:pPr>
              <a:lnSpc>
                <a:spcPct val="150000"/>
              </a:lnSpc>
            </a:pPr>
            <a:r>
              <a:rPr lang="en-GB" sz="1200" dirty="0">
                <a:solidFill>
                  <a:schemeClr val="tx1"/>
                </a:solidFill>
              </a:rPr>
              <a:t>Wet roads</a:t>
            </a:r>
          </a:p>
          <a:p>
            <a:pPr>
              <a:lnSpc>
                <a:spcPct val="150000"/>
              </a:lnSpc>
            </a:pPr>
            <a:endParaRPr lang="en-GB" sz="1200" dirty="0">
              <a:solidFill>
                <a:schemeClr val="tx1"/>
              </a:solidFill>
            </a:endParaRPr>
          </a:p>
          <a:p>
            <a:pPr>
              <a:lnSpc>
                <a:spcPct val="150000"/>
              </a:lnSpc>
            </a:pPr>
            <a:r>
              <a:rPr lang="en-GB" sz="1200" dirty="0">
                <a:solidFill>
                  <a:schemeClr val="tx1"/>
                </a:solidFill>
              </a:rPr>
              <a:t>Worn tyres</a:t>
            </a: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pPr>
              <a:lnSpc>
                <a:spcPct val="150000"/>
              </a:lnSpc>
            </a:pPr>
            <a:r>
              <a:rPr lang="en-GB" sz="1200" dirty="0">
                <a:solidFill>
                  <a:schemeClr val="tx1"/>
                </a:solidFill>
              </a:rPr>
              <a:t>(b) Explain why a person should not drink alcohol and then drive. </a:t>
            </a:r>
          </a:p>
          <a:p>
            <a:pPr>
              <a:lnSpc>
                <a:spcPct val="150000"/>
              </a:lnSpc>
            </a:pPr>
            <a:r>
              <a:rPr lang="en-GB" sz="1200" dirty="0">
                <a:solidFill>
                  <a:schemeClr val="tx1"/>
                </a:solidFill>
              </a:rPr>
              <a:t>…………………………………………………………………………………………………………………………………………………………………………………………………………………………………………………………………………………………………………………………………………………………………………………………………………………………………………………………………………………………………………………………………………………………………………………………………………………………….. …………………………………………………………………………………………………………………………………………………………………………………………………………………………………………………………………………………………………………….. …………………………………………………………………………………………………………………………………………………………………………………………………………………………………………………………………………………………………………(3)</a:t>
            </a:r>
          </a:p>
          <a:p>
            <a:endParaRPr lang="en-GB" sz="1200" dirty="0">
              <a:solidFill>
                <a:schemeClr val="tx1"/>
              </a:solidFill>
            </a:endParaRPr>
          </a:p>
        </p:txBody>
      </p:sp>
      <p:pic>
        <p:nvPicPr>
          <p:cNvPr id="6146" name="Picture 2">
            <a:extLst>
              <a:ext uri="{FF2B5EF4-FFF2-40B4-BE49-F238E27FC236}">
                <a16:creationId xmlns:a16="http://schemas.microsoft.com/office/drawing/2014/main" id="{A9A2A64D-7B3B-D075-8279-FF8A48615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494" y="2586790"/>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80AF9342-7B2D-DE46-8391-F0B1047E9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494" y="3160295"/>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609EA8A5-F31D-4099-C0E0-55414DC8B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494" y="3733800"/>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DD943131-A3AF-AAC8-D6FC-F7371F260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494" y="4293269"/>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53DD2D48-B710-3F98-00BE-218281ACA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494" y="4838701"/>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24B16571-9CCD-6033-1FFE-573FE933E3B9}"/>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4218100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282742" y="409073"/>
            <a:ext cx="6292516" cy="80130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I do</a:t>
            </a:r>
          </a:p>
          <a:p>
            <a:pPr>
              <a:lnSpc>
                <a:spcPct val="150000"/>
              </a:lnSpc>
            </a:pPr>
            <a:r>
              <a:rPr lang="en-GB" sz="1200" dirty="0">
                <a:solidFill>
                  <a:schemeClr val="tx1"/>
                </a:solidFill>
              </a:rPr>
              <a:t>Q3.</a:t>
            </a:r>
          </a:p>
          <a:p>
            <a:pPr>
              <a:lnSpc>
                <a:spcPct val="150000"/>
              </a:lnSpc>
            </a:pPr>
            <a:r>
              <a:rPr lang="en-GB" sz="1200" dirty="0">
                <a:solidFill>
                  <a:schemeClr val="tx1"/>
                </a:solidFill>
              </a:rPr>
              <a:t>(a)    The stopping distance of a vehicle is made up of two parts, the thinking distance and the braking distance.</a:t>
            </a:r>
          </a:p>
          <a:p>
            <a:pPr>
              <a:lnSpc>
                <a:spcPct val="150000"/>
              </a:lnSpc>
            </a:pPr>
            <a:r>
              <a:rPr lang="en-GB" sz="1200" dirty="0">
                <a:solidFill>
                  <a:schemeClr val="tx1"/>
                </a:solidFill>
              </a:rPr>
              <a:t>(</a:t>
            </a:r>
            <a:r>
              <a:rPr lang="en-GB" sz="1200" dirty="0" err="1">
                <a:solidFill>
                  <a:schemeClr val="tx1"/>
                </a:solidFill>
              </a:rPr>
              <a:t>i</a:t>
            </a:r>
            <a:r>
              <a:rPr lang="en-GB" sz="1200" dirty="0">
                <a:solidFill>
                  <a:schemeClr val="tx1"/>
                </a:solidFill>
              </a:rPr>
              <a:t>)      What is meant by thinking distance?</a:t>
            </a:r>
          </a:p>
          <a:p>
            <a:pPr>
              <a:lnSpc>
                <a:spcPct val="150000"/>
              </a:lnSpc>
            </a:pPr>
            <a:r>
              <a:rPr lang="en-GB" sz="1200" dirty="0">
                <a:solidFill>
                  <a:schemeClr val="tx1"/>
                </a:solidFill>
              </a:rPr>
              <a:t>…………………………………………………………………………………………………………………………………………………………………………………………………………………………………………………………………………………………………………….…(1)</a:t>
            </a:r>
          </a:p>
          <a:p>
            <a:pPr>
              <a:lnSpc>
                <a:spcPct val="150000"/>
              </a:lnSpc>
            </a:pPr>
            <a:r>
              <a:rPr lang="en-GB" sz="1200" dirty="0">
                <a:solidFill>
                  <a:schemeClr val="tx1"/>
                </a:solidFill>
              </a:rPr>
              <a:t>(ii)     State two factors that affect thinking distance.</a:t>
            </a:r>
          </a:p>
          <a:p>
            <a:pPr>
              <a:lnSpc>
                <a:spcPct val="150000"/>
              </a:lnSpc>
            </a:pPr>
            <a:r>
              <a:rPr lang="en-GB" sz="1200" dirty="0">
                <a:solidFill>
                  <a:schemeClr val="tx1"/>
                </a:solidFill>
              </a:rPr>
              <a:t>1.…………………………………………………………………………………………………………………………………………………………………………………………………………………………………………………………………………………………………………………</a:t>
            </a:r>
          </a:p>
          <a:p>
            <a:pPr>
              <a:lnSpc>
                <a:spcPct val="150000"/>
              </a:lnSpc>
            </a:pPr>
            <a:r>
              <a:rPr lang="en-GB" sz="1200" dirty="0">
                <a:solidFill>
                  <a:schemeClr val="tx1"/>
                </a:solidFill>
              </a:rPr>
              <a:t>2..…………………………………………………………………………………………………………………………………………………………………………………………………………………………………………………………………………………………………………(2)</a:t>
            </a:r>
          </a:p>
          <a:p>
            <a:pPr>
              <a:lnSpc>
                <a:spcPct val="150000"/>
              </a:lnSpc>
            </a:pPr>
            <a:r>
              <a:rPr lang="en-GB" sz="1200" dirty="0">
                <a:solidFill>
                  <a:schemeClr val="tx1"/>
                </a:solidFill>
              </a:rPr>
              <a:t>(b)     A car is travelling at a speed of 20 m/s when the driver applies the brakes. The car decelerates at a constant rate and stops.</a:t>
            </a:r>
          </a:p>
          <a:p>
            <a:pPr>
              <a:lnSpc>
                <a:spcPct val="150000"/>
              </a:lnSpc>
            </a:pPr>
            <a:r>
              <a:rPr lang="en-GB" sz="1200" dirty="0">
                <a:solidFill>
                  <a:schemeClr val="tx1"/>
                </a:solidFill>
              </a:rPr>
              <a:t>(</a:t>
            </a:r>
            <a:r>
              <a:rPr lang="en-GB" sz="1200" dirty="0" err="1">
                <a:solidFill>
                  <a:schemeClr val="tx1"/>
                </a:solidFill>
              </a:rPr>
              <a:t>i</a:t>
            </a:r>
            <a:r>
              <a:rPr lang="en-GB" sz="1200" dirty="0">
                <a:solidFill>
                  <a:schemeClr val="tx1"/>
                </a:solidFill>
              </a:rPr>
              <a:t>)      The mass of the car and driver is 1600 kg.</a:t>
            </a:r>
          </a:p>
          <a:p>
            <a:pPr>
              <a:lnSpc>
                <a:spcPct val="150000"/>
              </a:lnSpc>
            </a:pPr>
            <a:r>
              <a:rPr lang="en-GB" sz="1200" dirty="0">
                <a:solidFill>
                  <a:schemeClr val="tx1"/>
                </a:solidFill>
              </a:rPr>
              <a:t>Calculate the kinetic energy of the car and driver before the brakes are applied.</a:t>
            </a:r>
          </a:p>
          <a:p>
            <a:pPr>
              <a:lnSpc>
                <a:spcPct val="150000"/>
              </a:lnSpc>
            </a:pPr>
            <a:r>
              <a:rPr lang="en-GB" sz="1200" dirty="0">
                <a:solidFill>
                  <a:schemeClr val="tx1"/>
                </a:solidFill>
              </a:rPr>
              <a:t>.………………………………………………………………………………………………………………………..…………………………………………………………………………………………………………………………….…………………………………………………………..</a:t>
            </a:r>
          </a:p>
          <a:p>
            <a:pPr>
              <a:lnSpc>
                <a:spcPct val="150000"/>
              </a:lnSpc>
            </a:pPr>
            <a:r>
              <a:rPr lang="en-GB" sz="1200" dirty="0">
                <a:solidFill>
                  <a:schemeClr val="tx1"/>
                </a:solidFill>
              </a:rPr>
              <a:t>Kinetic energy = ………………………………………..J    (2)</a:t>
            </a:r>
          </a:p>
          <a:p>
            <a:pPr>
              <a:lnSpc>
                <a:spcPct val="150000"/>
              </a:lnSpc>
            </a:pPr>
            <a:r>
              <a:rPr lang="en-GB" sz="1200" dirty="0">
                <a:solidFill>
                  <a:schemeClr val="tx1"/>
                </a:solidFill>
              </a:rPr>
              <a:t>(ii)     How much work is done by the braking force to stop the car and driver?</a:t>
            </a:r>
          </a:p>
          <a:p>
            <a:pPr>
              <a:lnSpc>
                <a:spcPct val="150000"/>
              </a:lnSpc>
            </a:pPr>
            <a:r>
              <a:rPr lang="en-GB" sz="1200" dirty="0">
                <a:solidFill>
                  <a:schemeClr val="tx1"/>
                </a:solidFill>
              </a:rPr>
              <a:t>Work done = ………………………………………. J          (1)</a:t>
            </a:r>
          </a:p>
          <a:p>
            <a:pPr>
              <a:lnSpc>
                <a:spcPct val="150000"/>
              </a:lnSpc>
            </a:pPr>
            <a:r>
              <a:rPr lang="en-GB" sz="1200" dirty="0">
                <a:solidFill>
                  <a:schemeClr val="tx1"/>
                </a:solidFill>
              </a:rPr>
              <a:t>(iii)    The braking force used to stop the car and driver was 8000 N.</a:t>
            </a:r>
          </a:p>
          <a:p>
            <a:pPr>
              <a:lnSpc>
                <a:spcPct val="150000"/>
              </a:lnSpc>
            </a:pPr>
            <a:r>
              <a:rPr lang="en-GB" sz="1200" dirty="0">
                <a:solidFill>
                  <a:schemeClr val="tx1"/>
                </a:solidFill>
              </a:rPr>
              <a:t>Calculate the braking distance of the car.</a:t>
            </a:r>
          </a:p>
          <a:p>
            <a:pPr>
              <a:lnSpc>
                <a:spcPct val="150000"/>
              </a:lnSpc>
            </a:pPr>
            <a:r>
              <a:rPr lang="en-GB" sz="1200" dirty="0">
                <a:solidFill>
                  <a:schemeClr val="tx1"/>
                </a:solidFill>
              </a:rPr>
              <a:t>…………………………………………………………………………………………………………………………………………………………………………………………………………………………………………………..……………………………………………………………………………………………………………………………………………………………………………………………………………………….</a:t>
            </a:r>
          </a:p>
          <a:p>
            <a:pPr>
              <a:lnSpc>
                <a:spcPct val="150000"/>
              </a:lnSpc>
            </a:pPr>
            <a:r>
              <a:rPr lang="en-GB" sz="1200" dirty="0">
                <a:solidFill>
                  <a:schemeClr val="tx1"/>
                </a:solidFill>
              </a:rPr>
              <a:t>Braking distance = ………………………………………… m   (2)</a:t>
            </a:r>
          </a:p>
          <a:p>
            <a:endParaRPr lang="en-GB" sz="1200" dirty="0">
              <a:solidFill>
                <a:schemeClr val="tx1"/>
              </a:solidFill>
            </a:endParaRPr>
          </a:p>
        </p:txBody>
      </p:sp>
      <p:sp>
        <p:nvSpPr>
          <p:cNvPr id="11" name="Slide Number Placeholder 10">
            <a:extLst>
              <a:ext uri="{FF2B5EF4-FFF2-40B4-BE49-F238E27FC236}">
                <a16:creationId xmlns:a16="http://schemas.microsoft.com/office/drawing/2014/main" id="{B37B7157-E2C4-AE8D-6AFA-145036857891}"/>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1672530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77572"/>
            <a:ext cx="6578600" cy="75755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dirty="0">
              <a:solidFill>
                <a:schemeClr val="tx1"/>
              </a:solidFill>
            </a:endParaRPr>
          </a:p>
        </p:txBody>
      </p:sp>
      <p:pic>
        <p:nvPicPr>
          <p:cNvPr id="5" name="Picture 4">
            <a:extLst>
              <a:ext uri="{FF2B5EF4-FFF2-40B4-BE49-F238E27FC236}">
                <a16:creationId xmlns:a16="http://schemas.microsoft.com/office/drawing/2014/main" id="{9FC3D5F7-EE2C-AEE1-63C0-CF071006EE8E}"/>
              </a:ext>
            </a:extLst>
          </p:cNvPr>
          <p:cNvPicPr>
            <a:picLocks noChangeAspect="1"/>
          </p:cNvPicPr>
          <p:nvPr/>
        </p:nvPicPr>
        <p:blipFill>
          <a:blip r:embed="rId2"/>
          <a:stretch>
            <a:fillRect/>
          </a:stretch>
        </p:blipFill>
        <p:spPr>
          <a:xfrm>
            <a:off x="255530" y="343759"/>
            <a:ext cx="6346940" cy="6604228"/>
          </a:xfrm>
          <a:prstGeom prst="rect">
            <a:avLst/>
          </a:prstGeom>
        </p:spPr>
      </p:pic>
      <p:sp>
        <p:nvSpPr>
          <p:cNvPr id="2" name="TextBox 1">
            <a:extLst>
              <a:ext uri="{FF2B5EF4-FFF2-40B4-BE49-F238E27FC236}">
                <a16:creationId xmlns:a16="http://schemas.microsoft.com/office/drawing/2014/main" id="{A0FAE8B9-9D79-ED2A-D65C-6DF6EABEB374}"/>
              </a:ext>
            </a:extLst>
          </p:cNvPr>
          <p:cNvSpPr txBox="1"/>
          <p:nvPr/>
        </p:nvSpPr>
        <p:spPr>
          <a:xfrm>
            <a:off x="2000251" y="3078748"/>
            <a:ext cx="1524000" cy="276999"/>
          </a:xfrm>
          <a:prstGeom prst="rect">
            <a:avLst/>
          </a:prstGeom>
          <a:solidFill>
            <a:schemeClr val="bg1"/>
          </a:solidFill>
          <a:ln>
            <a:noFill/>
          </a:ln>
        </p:spPr>
        <p:txBody>
          <a:bodyPr wrap="square" rtlCol="0">
            <a:spAutoFit/>
          </a:bodyPr>
          <a:lstStyle/>
          <a:p>
            <a:r>
              <a:rPr lang="en-GB" sz="1200" dirty="0"/>
              <a:t>……………………………….</a:t>
            </a:r>
          </a:p>
        </p:txBody>
      </p:sp>
      <p:sp>
        <p:nvSpPr>
          <p:cNvPr id="3" name="TextBox 2">
            <a:extLst>
              <a:ext uri="{FF2B5EF4-FFF2-40B4-BE49-F238E27FC236}">
                <a16:creationId xmlns:a16="http://schemas.microsoft.com/office/drawing/2014/main" id="{C15866A9-F57F-39D5-CD16-B077702F5720}"/>
              </a:ext>
            </a:extLst>
          </p:cNvPr>
          <p:cNvSpPr txBox="1"/>
          <p:nvPr/>
        </p:nvSpPr>
        <p:spPr>
          <a:xfrm>
            <a:off x="1495425" y="3368874"/>
            <a:ext cx="1524000" cy="276999"/>
          </a:xfrm>
          <a:prstGeom prst="rect">
            <a:avLst/>
          </a:prstGeom>
          <a:solidFill>
            <a:schemeClr val="bg1"/>
          </a:solidFill>
          <a:ln>
            <a:noFill/>
          </a:ln>
        </p:spPr>
        <p:txBody>
          <a:bodyPr wrap="square" rtlCol="0">
            <a:spAutoFit/>
          </a:bodyPr>
          <a:lstStyle/>
          <a:p>
            <a:r>
              <a:rPr lang="en-GB" sz="1200" dirty="0"/>
              <a:t>………………………………..</a:t>
            </a:r>
          </a:p>
        </p:txBody>
      </p:sp>
      <p:sp>
        <p:nvSpPr>
          <p:cNvPr id="7" name="Slide Number Placeholder 6">
            <a:extLst>
              <a:ext uri="{FF2B5EF4-FFF2-40B4-BE49-F238E27FC236}">
                <a16:creationId xmlns:a16="http://schemas.microsoft.com/office/drawing/2014/main" id="{C53E493D-6F7F-650B-63C7-6E4FF3587794}"/>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2763464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79993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13: Momentum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You are learning to identify examples of momentum and to calculate changes in momentum using the  law of conservation of momentum.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objects react in a particular way when they interact. The outcomes of the interaction are predictable if you understand conservation of momentum.</a:t>
            </a:r>
          </a:p>
          <a:p>
            <a:endParaRPr lang="en-US" sz="1200" dirty="0">
              <a:latin typeface="+mj-lt"/>
            </a:endParaRPr>
          </a:p>
        </p:txBody>
      </p:sp>
      <p:sp>
        <p:nvSpPr>
          <p:cNvPr id="9" name="Slide Number Placeholder 8">
            <a:extLst>
              <a:ext uri="{FF2B5EF4-FFF2-40B4-BE49-F238E27FC236}">
                <a16:creationId xmlns:a16="http://schemas.microsoft.com/office/drawing/2014/main" id="{B72A567F-7904-BB61-B0D8-501EE7885A4B}"/>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61614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1142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You are learning to apply the relationship between force, mass and acceleration.</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440597"/>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some objects, like formula one cars, accelerate very quickly whilst others accelerate slowly. This information is used in a variety of sports (e.g. judo, Olympic weightlifting and golf) and industries (e.g. design of high performance cars). </a:t>
            </a:r>
          </a:p>
          <a:p>
            <a:endParaRPr lang="en-US" sz="1200" dirty="0">
              <a:latin typeface="+mj-lt"/>
            </a:endParaRPr>
          </a:p>
        </p:txBody>
      </p:sp>
      <p:sp>
        <p:nvSpPr>
          <p:cNvPr id="9" name="Slide Number Placeholder 8">
            <a:extLst>
              <a:ext uri="{FF2B5EF4-FFF2-40B4-BE49-F238E27FC236}">
                <a16:creationId xmlns:a16="http://schemas.microsoft.com/office/drawing/2014/main" id="{80E1971A-8E3B-D4E4-F3B9-3F9D142ACD55}"/>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3297207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544228982"/>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Momentum</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Momentum is a very important concept in Physics, and it is a property of all moving objects. </a:t>
                      </a:r>
                      <a:r>
                        <a:rPr lang="en-GB" sz="1200" b="0" dirty="0">
                          <a:solidFill>
                            <a:schemeClr val="tx1"/>
                          </a:solidFill>
                        </a:rPr>
                        <a:t>The momentum of an object is a measure of how hard it is to stop. It depends on two factors:</a:t>
                      </a:r>
                    </a:p>
                    <a:p>
                      <a:pPr>
                        <a:lnSpc>
                          <a:spcPct val="150000"/>
                        </a:lnSpc>
                      </a:pPr>
                      <a:r>
                        <a:rPr lang="en-GB" sz="1200" b="0" dirty="0">
                          <a:solidFill>
                            <a:schemeClr val="tx1"/>
                          </a:solidFill>
                        </a:rPr>
                        <a:t>Mass – the more mass an object has, the harder it is to stop.</a:t>
                      </a:r>
                    </a:p>
                    <a:p>
                      <a:pPr>
                        <a:lnSpc>
                          <a:spcPct val="150000"/>
                        </a:lnSpc>
                      </a:pPr>
                      <a:r>
                        <a:rPr lang="en-GB" sz="1200" b="0" dirty="0">
                          <a:solidFill>
                            <a:schemeClr val="tx1"/>
                          </a:solidFill>
                        </a:rPr>
                        <a:t>Velocity – the faster an object is moving, the harder it is to stop.</a:t>
                      </a:r>
                    </a:p>
                    <a:p>
                      <a:pPr>
                        <a:lnSpc>
                          <a:spcPct val="150000"/>
                        </a:lnSpc>
                      </a:pPr>
                      <a:r>
                        <a:rPr lang="en-GB" sz="1200" b="0" dirty="0">
                          <a:solidFill>
                            <a:schemeClr val="tx1"/>
                          </a:solidFill>
                        </a:rPr>
                        <a:t>Momentum is directly proportional to both mass and velocity.</a:t>
                      </a:r>
                    </a:p>
                    <a:p>
                      <a:pPr>
                        <a:lnSpc>
                          <a:spcPct val="150000"/>
                        </a:lnSpc>
                      </a:pPr>
                      <a:r>
                        <a:rPr lang="en-GB" sz="1200" b="0" dirty="0">
                          <a:solidFill>
                            <a:schemeClr val="tx1"/>
                          </a:solidFill>
                        </a:rPr>
                        <a:t>We can calculate momentum using the following equation:</a:t>
                      </a:r>
                    </a:p>
                    <a:p>
                      <a:pPr>
                        <a:lnSpc>
                          <a:spcPct val="150000"/>
                        </a:lnSpc>
                      </a:pPr>
                      <a:r>
                        <a:rPr lang="en-GB" sz="1200" b="1" dirty="0">
                          <a:solidFill>
                            <a:schemeClr val="tx1"/>
                          </a:solidFill>
                        </a:rPr>
                        <a:t>Momentum = mass x velocity</a:t>
                      </a:r>
                    </a:p>
                    <a:p>
                      <a:pPr>
                        <a:lnSpc>
                          <a:spcPct val="150000"/>
                        </a:lnSpc>
                      </a:pPr>
                      <a:r>
                        <a:rPr lang="en-GB" sz="1200" b="1" dirty="0">
                          <a:solidFill>
                            <a:schemeClr val="tx1"/>
                          </a:solidFill>
                        </a:rPr>
                        <a:t>         p           =    m   x   v</a:t>
                      </a:r>
                      <a:endParaRPr lang="en-GB" sz="1200" b="0" dirty="0">
                        <a:solidFill>
                          <a:schemeClr val="tx1"/>
                        </a:solidFill>
                      </a:endParaRPr>
                    </a:p>
                    <a:p>
                      <a:pPr>
                        <a:lnSpc>
                          <a:spcPct val="150000"/>
                        </a:lnSpc>
                      </a:pPr>
                      <a:r>
                        <a:rPr lang="en-GB" sz="1200" b="0" dirty="0">
                          <a:solidFill>
                            <a:schemeClr val="tx1"/>
                          </a:solidFill>
                        </a:rPr>
                        <a:t>Where:</a:t>
                      </a:r>
                    </a:p>
                    <a:p>
                      <a:pPr marL="171450" indent="-171450">
                        <a:lnSpc>
                          <a:spcPct val="150000"/>
                        </a:lnSpc>
                        <a:buFont typeface="Arial" panose="020B0604020202020204" pitchFamily="34" charset="0"/>
                        <a:buChar char="•"/>
                      </a:pPr>
                      <a:r>
                        <a:rPr lang="en-GB" sz="1200" b="0" dirty="0">
                          <a:solidFill>
                            <a:schemeClr val="tx1"/>
                          </a:solidFill>
                        </a:rPr>
                        <a:t>momentum, p, in kilograms metre per second, kg m/s</a:t>
                      </a:r>
                    </a:p>
                    <a:p>
                      <a:pPr marL="171450" indent="-171450">
                        <a:lnSpc>
                          <a:spcPct val="150000"/>
                        </a:lnSpc>
                        <a:buFont typeface="Arial" panose="020B0604020202020204" pitchFamily="34" charset="0"/>
                        <a:buChar char="•"/>
                      </a:pPr>
                      <a:r>
                        <a:rPr lang="en-GB" sz="1200" b="0" dirty="0">
                          <a:solidFill>
                            <a:schemeClr val="tx1"/>
                          </a:solidFill>
                        </a:rPr>
                        <a:t>mass, m, in kilograms, kg</a:t>
                      </a:r>
                    </a:p>
                    <a:p>
                      <a:pPr marL="171450" indent="-171450">
                        <a:lnSpc>
                          <a:spcPct val="150000"/>
                        </a:lnSpc>
                        <a:buFont typeface="Arial" panose="020B0604020202020204" pitchFamily="34" charset="0"/>
                        <a:buChar char="•"/>
                      </a:pPr>
                      <a:r>
                        <a:rPr lang="en-GB" sz="1200" b="0" dirty="0">
                          <a:solidFill>
                            <a:schemeClr val="tx1"/>
                          </a:solidFill>
                        </a:rPr>
                        <a:t>velocity, v, in metres per second, m/s</a:t>
                      </a:r>
                    </a:p>
                    <a:p>
                      <a:pPr>
                        <a:lnSpc>
                          <a:spcPct val="150000"/>
                        </a:lnSpc>
                      </a:pPr>
                      <a:endParaRPr lang="en-GB" sz="1200" b="1" u="sng" dirty="0">
                        <a:solidFill>
                          <a:schemeClr val="tx1"/>
                        </a:solidFill>
                      </a:endParaRPr>
                    </a:p>
                    <a:p>
                      <a:pPr>
                        <a:lnSpc>
                          <a:spcPct val="150000"/>
                        </a:lnSpc>
                      </a:pPr>
                      <a:r>
                        <a:rPr lang="en-GB" sz="1200" b="1" u="sng" dirty="0">
                          <a:solidFill>
                            <a:schemeClr val="tx1"/>
                          </a:solidFill>
                        </a:rPr>
                        <a:t>Conservation of Momentum</a:t>
                      </a:r>
                    </a:p>
                    <a:p>
                      <a:pPr>
                        <a:lnSpc>
                          <a:spcPct val="150000"/>
                        </a:lnSpc>
                      </a:pPr>
                      <a:r>
                        <a:rPr lang="en-GB" sz="1200" b="0" u="none" dirty="0">
                          <a:solidFill>
                            <a:schemeClr val="tx1"/>
                          </a:solidFill>
                        </a:rPr>
                        <a:t>There is a key principle that you should know in relation to this topic – the conservation of momentum: In a closed system, the total momentum before an event is equal to the total momentum after the event.</a:t>
                      </a:r>
                    </a:p>
                    <a:p>
                      <a:pPr>
                        <a:lnSpc>
                          <a:spcPct val="150000"/>
                        </a:lnSpc>
                      </a:pPr>
                      <a:endParaRPr lang="en-GB" sz="1200" b="1" u="sng" dirty="0">
                        <a:solidFill>
                          <a:schemeClr val="tx1"/>
                        </a:solidFill>
                      </a:endParaRPr>
                    </a:p>
                    <a:p>
                      <a:pPr>
                        <a:lnSpc>
                          <a:spcPct val="150000"/>
                        </a:lnSpc>
                      </a:pPr>
                      <a:r>
                        <a:rPr lang="en-GB" sz="1200" b="1" u="sng" dirty="0">
                          <a:solidFill>
                            <a:schemeClr val="tx1"/>
                          </a:solidFill>
                        </a:rPr>
                        <a:t>Closed and Open Systems</a:t>
                      </a:r>
                    </a:p>
                    <a:p>
                      <a:pPr>
                        <a:lnSpc>
                          <a:spcPct val="150000"/>
                        </a:lnSpc>
                      </a:pPr>
                      <a:r>
                        <a:rPr lang="en-GB" sz="1200" b="0" u="none" dirty="0">
                          <a:solidFill>
                            <a:schemeClr val="tx1"/>
                          </a:solidFill>
                        </a:rPr>
                        <a:t>This principle is for a closed system. Remember, a closed system is one which does not exchange energy with the surroundings.</a:t>
                      </a:r>
                    </a:p>
                    <a:p>
                      <a:pPr>
                        <a:lnSpc>
                          <a:spcPct val="150000"/>
                        </a:lnSpc>
                      </a:pPr>
                      <a:r>
                        <a:rPr lang="en-GB" sz="1200" b="0" u="none" dirty="0">
                          <a:solidFill>
                            <a:schemeClr val="tx1"/>
                          </a:solidFill>
                        </a:rPr>
                        <a:t>In real life, if there was a car crash, for example, it would be an open system so lots of energy would be lost as heat and sound energy to the surroundings. However, in Physics, we consider closed systems because it makes it easier to think about the situation. </a:t>
                      </a: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r>
                        <a:rPr lang="en-GB" sz="1200" b="1" u="sng" dirty="0">
                          <a:solidFill>
                            <a:schemeClr val="tx1"/>
                          </a:solidFill>
                        </a:rPr>
                        <a:t>Text adapted from studymind.co.uk.</a:t>
                      </a:r>
                    </a:p>
                    <a:p>
                      <a:pPr>
                        <a:lnSpc>
                          <a:spcPct val="150000"/>
                        </a:lnSpc>
                      </a:pPr>
                      <a:endParaRPr lang="en-GB" sz="12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8DFE4FA-A9D2-4121-965B-93C50AE115B7}"/>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3105875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768129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434811675"/>
              </p:ext>
            </p:extLst>
          </p:nvPr>
        </p:nvGraphicFramePr>
        <p:xfrm>
          <a:off x="348915" y="324854"/>
          <a:ext cx="6160170" cy="7228885"/>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228885">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i="0" u="sng" dirty="0">
                          <a:solidFill>
                            <a:schemeClr val="tx1"/>
                          </a:solidFill>
                        </a:rPr>
                        <a:t>Everyday examples of momentum.</a:t>
                      </a:r>
                    </a:p>
                    <a:p>
                      <a:pPr>
                        <a:lnSpc>
                          <a:spcPct val="150000"/>
                        </a:lnSpc>
                      </a:pPr>
                      <a:r>
                        <a:rPr lang="en-GB" sz="1200" b="0" i="0" u="none" dirty="0">
                          <a:solidFill>
                            <a:schemeClr val="tx1"/>
                          </a:solidFill>
                        </a:rPr>
                        <a:t>Momentum is a fundamental concept in physics and is observed in various real-world scenarios. Here are some examples of momentum in everyday life:</a:t>
                      </a:r>
                    </a:p>
                    <a:p>
                      <a:pPr>
                        <a:lnSpc>
                          <a:spcPct val="150000"/>
                        </a:lnSpc>
                      </a:pPr>
                      <a:r>
                        <a:rPr lang="en-GB" sz="1200" b="1" i="0" u="none" dirty="0">
                          <a:solidFill>
                            <a:schemeClr val="tx1"/>
                          </a:solidFill>
                        </a:rPr>
                        <a:t>Car Crashes: </a:t>
                      </a:r>
                      <a:r>
                        <a:rPr lang="en-GB" sz="1200" b="0" i="0" u="none" dirty="0">
                          <a:solidFill>
                            <a:schemeClr val="tx1"/>
                          </a:solidFill>
                        </a:rPr>
                        <a:t>In a car crash, the momentum of the moving vehicle becomes evident as the force of impact can cause significant damage to the vehicles involved.</a:t>
                      </a:r>
                    </a:p>
                    <a:p>
                      <a:pPr>
                        <a:lnSpc>
                          <a:spcPct val="150000"/>
                        </a:lnSpc>
                      </a:pPr>
                      <a:r>
                        <a:rPr lang="en-GB" sz="1200" b="1" i="0" u="none" dirty="0">
                          <a:solidFill>
                            <a:schemeClr val="tx1"/>
                          </a:solidFill>
                        </a:rPr>
                        <a:t>Sports: </a:t>
                      </a:r>
                      <a:r>
                        <a:rPr lang="en-GB" sz="1200" b="0" i="0" u="none" dirty="0">
                          <a:solidFill>
                            <a:schemeClr val="tx1"/>
                          </a:solidFill>
                        </a:rPr>
                        <a:t>In sports like football, rugby, or ice hockey, players demonstrate momentum when they collide with each other, leading to changes in their positions and velocities.</a:t>
                      </a:r>
                    </a:p>
                    <a:p>
                      <a:pPr>
                        <a:lnSpc>
                          <a:spcPct val="150000"/>
                        </a:lnSpc>
                      </a:pPr>
                      <a:r>
                        <a:rPr lang="en-GB" sz="1200" b="1" i="0" u="none" dirty="0">
                          <a:solidFill>
                            <a:schemeClr val="tx1"/>
                          </a:solidFill>
                        </a:rPr>
                        <a:t>Billiards: </a:t>
                      </a:r>
                      <a:r>
                        <a:rPr lang="en-GB" sz="1200" b="0" i="0" u="none" dirty="0">
                          <a:solidFill>
                            <a:schemeClr val="tx1"/>
                          </a:solidFill>
                        </a:rPr>
                        <a:t>When playing billiards or pool, the momentum of the cue ball is transferred to other balls upon collision, causing them to move.</a:t>
                      </a:r>
                    </a:p>
                    <a:p>
                      <a:pPr>
                        <a:lnSpc>
                          <a:spcPct val="150000"/>
                        </a:lnSpc>
                      </a:pPr>
                      <a:r>
                        <a:rPr lang="en-GB" sz="1200" b="1" i="0" u="none" dirty="0">
                          <a:solidFill>
                            <a:schemeClr val="tx1"/>
                          </a:solidFill>
                        </a:rPr>
                        <a:t>Recoil of Firearms: </a:t>
                      </a:r>
                      <a:r>
                        <a:rPr lang="en-GB" sz="1200" b="0" i="0" u="none" dirty="0">
                          <a:solidFill>
                            <a:schemeClr val="tx1"/>
                          </a:solidFill>
                        </a:rPr>
                        <a:t>When firing a gun, the backward movement of the firearm is a result of the momentum of the bullets being propelled forward.</a:t>
                      </a:r>
                    </a:p>
                    <a:p>
                      <a:pPr>
                        <a:lnSpc>
                          <a:spcPct val="150000"/>
                        </a:lnSpc>
                      </a:pPr>
                      <a:r>
                        <a:rPr lang="en-GB" sz="1200" b="1" i="0" u="none" dirty="0">
                          <a:solidFill>
                            <a:schemeClr val="tx1"/>
                          </a:solidFill>
                        </a:rPr>
                        <a:t>Skateboarding and Cycling: </a:t>
                      </a:r>
                      <a:r>
                        <a:rPr lang="en-GB" sz="1200" b="0" i="0" u="none" dirty="0">
                          <a:solidFill>
                            <a:schemeClr val="tx1"/>
                          </a:solidFill>
                        </a:rPr>
                        <a:t>Skateboarders and cyclists showcase momentum as they gain speed downhill and use their momentum to perform tricks and jumps.</a:t>
                      </a:r>
                    </a:p>
                    <a:p>
                      <a:pPr>
                        <a:lnSpc>
                          <a:spcPct val="150000"/>
                        </a:lnSpc>
                      </a:pPr>
                      <a:r>
                        <a:rPr lang="en-GB" sz="1200" b="1" i="0" u="none" dirty="0">
                          <a:solidFill>
                            <a:schemeClr val="tx1"/>
                          </a:solidFill>
                        </a:rPr>
                        <a:t>Space Missions: </a:t>
                      </a:r>
                      <a:r>
                        <a:rPr lang="en-GB" sz="1200" b="0" i="0" u="none" dirty="0">
                          <a:solidFill>
                            <a:schemeClr val="tx1"/>
                          </a:solidFill>
                        </a:rPr>
                        <a:t>In space exploration, the momentum of spacecraft and satellites must be precisely controlled to ensure they reach their intended destinations and perform manoeuvres accurately.</a:t>
                      </a:r>
                    </a:p>
                    <a:p>
                      <a:pPr>
                        <a:lnSpc>
                          <a:spcPct val="150000"/>
                        </a:lnSpc>
                      </a:pPr>
                      <a:r>
                        <a:rPr lang="en-GB" sz="1200" b="1" i="0" u="none" dirty="0">
                          <a:solidFill>
                            <a:schemeClr val="tx1"/>
                          </a:solidFill>
                        </a:rPr>
                        <a:t>Bowling: </a:t>
                      </a:r>
                      <a:r>
                        <a:rPr lang="en-GB" sz="1200" b="0" i="0" u="none" dirty="0">
                          <a:solidFill>
                            <a:schemeClr val="tx1"/>
                          </a:solidFill>
                        </a:rPr>
                        <a:t>When a bowler releases the bowling ball, the momentum is transferred to the ball, causing it to roll down the lane and knock down pins.</a:t>
                      </a:r>
                    </a:p>
                    <a:p>
                      <a:pPr>
                        <a:lnSpc>
                          <a:spcPct val="150000"/>
                        </a:lnSpc>
                      </a:pPr>
                      <a:r>
                        <a:rPr lang="en-GB" sz="1200" b="1" i="0" u="none" dirty="0">
                          <a:solidFill>
                            <a:schemeClr val="tx1"/>
                          </a:solidFill>
                        </a:rPr>
                        <a:t>Diving: </a:t>
                      </a:r>
                      <a:r>
                        <a:rPr lang="en-GB" sz="1200" b="0" i="0" u="none" dirty="0">
                          <a:solidFill>
                            <a:schemeClr val="tx1"/>
                          </a:solidFill>
                        </a:rPr>
                        <a:t>In diving, athletes use their momentum and techniques to perform complex aerial manoeuvres and twists.</a:t>
                      </a:r>
                    </a:p>
                    <a:p>
                      <a:pPr>
                        <a:lnSpc>
                          <a:spcPct val="150000"/>
                        </a:lnSpc>
                      </a:pPr>
                      <a:r>
                        <a:rPr lang="en-GB" sz="1200" b="1" i="0" u="none" dirty="0">
                          <a:solidFill>
                            <a:schemeClr val="tx1"/>
                          </a:solidFill>
                        </a:rPr>
                        <a:t>Planetary Motion: </a:t>
                      </a:r>
                      <a:r>
                        <a:rPr lang="en-GB" sz="1200" b="0" i="0" u="none" dirty="0">
                          <a:solidFill>
                            <a:schemeClr val="tx1"/>
                          </a:solidFill>
                        </a:rPr>
                        <a:t>Celestial bodies in the solar system, such as planets and moons, move and interact with each other due to the conservation of momentum.</a:t>
                      </a:r>
                    </a:p>
                    <a:p>
                      <a:pPr>
                        <a:lnSpc>
                          <a:spcPct val="150000"/>
                        </a:lnSpc>
                      </a:pPr>
                      <a:r>
                        <a:rPr lang="en-GB" sz="1200" b="1" i="0" u="none" dirty="0">
                          <a:solidFill>
                            <a:schemeClr val="tx1"/>
                          </a:solidFill>
                        </a:rPr>
                        <a:t>Moving Objects: </a:t>
                      </a:r>
                      <a:r>
                        <a:rPr lang="en-GB" sz="1200" b="0" i="0" u="none" dirty="0">
                          <a:solidFill>
                            <a:schemeClr val="tx1"/>
                          </a:solidFill>
                        </a:rPr>
                        <a:t>Any object in motion, such as a moving train, a falling object, or a rolling ball, demonstrates momentum.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E00F8239-F39B-C38B-B33E-BC61DDEFBC0A}"/>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3408201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300789"/>
            <a:ext cx="6008018" cy="8373703"/>
          </a:xfrm>
          <a:prstGeom prst="rect">
            <a:avLst/>
          </a:prstGeom>
          <a:noFill/>
          <a:ln w="28575">
            <a:solidFill>
              <a:schemeClr val="tx1"/>
            </a:solidFill>
          </a:ln>
        </p:spPr>
        <p:txBody>
          <a:bodyPr wrap="square" rtlCol="0">
            <a:spAutoFit/>
          </a:bodyPr>
          <a:lstStyle/>
          <a:p>
            <a:pPr>
              <a:lnSpc>
                <a:spcPct val="150000"/>
              </a:lnSpc>
            </a:pPr>
            <a:r>
              <a:rPr lang="en-GB" sz="1200" b="1" dirty="0"/>
              <a:t>Calculate momentum in the following scenarios:</a:t>
            </a:r>
          </a:p>
          <a:p>
            <a:pPr>
              <a:lnSpc>
                <a:spcPct val="150000"/>
              </a:lnSpc>
            </a:pPr>
            <a:r>
              <a:rPr lang="en-GB" sz="1200" b="1" dirty="0"/>
              <a:t>Q1 A car with a mass of 1000 kg is moving at a velocity of 20 m/s. Calculate its momentum.</a:t>
            </a:r>
          </a:p>
          <a:p>
            <a:pPr>
              <a:lnSpc>
                <a:spcPct val="150000"/>
              </a:lnSpc>
            </a:pPr>
            <a:r>
              <a:rPr lang="en-GB" sz="1200" dirty="0"/>
              <a:t>Equation:  p  =  m  x  v</a:t>
            </a:r>
          </a:p>
          <a:p>
            <a:pPr>
              <a:lnSpc>
                <a:spcPct val="150000"/>
              </a:lnSpc>
            </a:pPr>
            <a:r>
              <a:rPr lang="en-GB" sz="1200" dirty="0"/>
              <a:t>Substitute values: p = 1000 x 20</a:t>
            </a:r>
          </a:p>
          <a:p>
            <a:pPr>
              <a:lnSpc>
                <a:spcPct val="150000"/>
              </a:lnSpc>
            </a:pPr>
            <a:r>
              <a:rPr lang="en-GB" sz="1200" dirty="0"/>
              <a:t>Calculate momentum: 1000 x  20 = 20,000 kg m/s</a:t>
            </a:r>
          </a:p>
          <a:p>
            <a:pPr>
              <a:lnSpc>
                <a:spcPct val="150000"/>
              </a:lnSpc>
            </a:pPr>
            <a:r>
              <a:rPr lang="en-GB" sz="1200" b="1" dirty="0"/>
              <a:t>Q2 (I DO) A tennis ball with a mass of 0.1 kg is served at a velocity of 30 m/s. Calculate its momentum.</a:t>
            </a:r>
          </a:p>
          <a:p>
            <a:pPr>
              <a:lnSpc>
                <a:spcPct val="150000"/>
              </a:lnSpc>
            </a:pPr>
            <a:r>
              <a:rPr lang="en-GB" sz="1200" dirty="0"/>
              <a:t>Equation: ……………………………………………………………………………………………………………………………..</a:t>
            </a:r>
          </a:p>
          <a:p>
            <a:pPr>
              <a:lnSpc>
                <a:spcPct val="150000"/>
              </a:lnSpc>
            </a:pPr>
            <a:r>
              <a:rPr lang="en-GB" sz="1200" dirty="0"/>
              <a:t>Substitute values: …………………………………………………………………………………………………………………</a:t>
            </a:r>
          </a:p>
          <a:p>
            <a:pPr>
              <a:lnSpc>
                <a:spcPct val="150000"/>
              </a:lnSpc>
            </a:pPr>
            <a:r>
              <a:rPr lang="en-GB" sz="1200" dirty="0"/>
              <a:t>Calculate momentum: ………………………………………………………………………………………………………….</a:t>
            </a:r>
          </a:p>
          <a:p>
            <a:pPr>
              <a:lnSpc>
                <a:spcPct val="150000"/>
              </a:lnSpc>
            </a:pPr>
            <a:r>
              <a:rPr lang="en-GB" sz="1200" b="1" dirty="0"/>
              <a:t>Q3 (WE DO) An airplane with a mass of 50,000 kg is flying at a velocity of 200 m/s. Calculate its momentum.</a:t>
            </a:r>
          </a:p>
          <a:p>
            <a:pPr>
              <a:lnSpc>
                <a:spcPct val="150000"/>
              </a:lnSpc>
            </a:pPr>
            <a:r>
              <a:rPr lang="en-GB" sz="1200" dirty="0"/>
              <a:t>Equation: ……………………………………………………………………………………………………………………………..</a:t>
            </a:r>
          </a:p>
          <a:p>
            <a:pPr>
              <a:lnSpc>
                <a:spcPct val="150000"/>
              </a:lnSpc>
            </a:pPr>
            <a:r>
              <a:rPr lang="en-GB" sz="1200" dirty="0"/>
              <a:t>Substitute values: …………………………………………………………………………………………………………………</a:t>
            </a:r>
          </a:p>
          <a:p>
            <a:pPr>
              <a:lnSpc>
                <a:spcPct val="150000"/>
              </a:lnSpc>
            </a:pPr>
            <a:r>
              <a:rPr lang="en-GB" sz="1200" dirty="0"/>
              <a:t>Calculate momentum: ………………………………………………………………………………………………………….</a:t>
            </a:r>
          </a:p>
          <a:p>
            <a:pPr>
              <a:lnSpc>
                <a:spcPct val="150000"/>
              </a:lnSpc>
            </a:pPr>
            <a:r>
              <a:rPr lang="en-GB" sz="1200" b="1" dirty="0"/>
              <a:t>Q4 (YOU DO) A bullet with a mass of 0.02 kg is fired at a velocity of 500 m/s. Calculate its momentum.</a:t>
            </a:r>
          </a:p>
          <a:p>
            <a:pPr>
              <a:lnSpc>
                <a:spcPct val="150000"/>
              </a:lnSpc>
            </a:pPr>
            <a:r>
              <a:rPr lang="fr-FR" sz="1200" dirty="0"/>
              <a:t>Equation: ……………………………………………………………………………………………………………………………..</a:t>
            </a:r>
          </a:p>
          <a:p>
            <a:pPr>
              <a:lnSpc>
                <a:spcPct val="150000"/>
              </a:lnSpc>
            </a:pPr>
            <a:r>
              <a:rPr lang="fr-FR" sz="1200" dirty="0"/>
              <a:t>Substitute values: …………………………………………………………………………………………………………………</a:t>
            </a:r>
          </a:p>
          <a:p>
            <a:pPr>
              <a:lnSpc>
                <a:spcPct val="150000"/>
              </a:lnSpc>
            </a:pPr>
            <a:r>
              <a:rPr lang="fr-FR" sz="1200" dirty="0" err="1"/>
              <a:t>Calculate</a:t>
            </a:r>
            <a:r>
              <a:rPr lang="fr-FR" sz="1200" dirty="0"/>
              <a:t> </a:t>
            </a:r>
            <a:r>
              <a:rPr lang="fr-FR" sz="1200" dirty="0" err="1"/>
              <a:t>momentum</a:t>
            </a:r>
            <a:r>
              <a:rPr lang="fr-FR" sz="1200" dirty="0"/>
              <a:t>: ………………………………………………………………………………………………………….</a:t>
            </a:r>
            <a:endParaRPr lang="en-GB" sz="1200" dirty="0"/>
          </a:p>
          <a:p>
            <a:pPr>
              <a:lnSpc>
                <a:spcPct val="150000"/>
              </a:lnSpc>
            </a:pPr>
            <a:r>
              <a:rPr lang="en-GB" sz="1200" b="1" dirty="0"/>
              <a:t>Q5 (YOU DO) A baseball player with a mass of 80 kg runs at a velocity of 6 m/s. Calculate his momentum.</a:t>
            </a:r>
          </a:p>
          <a:p>
            <a:pPr>
              <a:lnSpc>
                <a:spcPct val="150000"/>
              </a:lnSpc>
            </a:pPr>
            <a:r>
              <a:rPr lang="en-GB" sz="1200" dirty="0"/>
              <a:t>………………………………………………………………………………………………………………………………………………………………………………………………………………………………………………………………………………………………………………………………………………………………………………………………………………………………………………………</a:t>
            </a:r>
          </a:p>
          <a:p>
            <a:pPr>
              <a:lnSpc>
                <a:spcPct val="150000"/>
              </a:lnSpc>
            </a:pPr>
            <a:r>
              <a:rPr lang="en-GB" sz="1200" b="1" dirty="0"/>
              <a:t>Q6 (YOU DO) A rocket with a mass of 5000 kg is launched at a velocity of 1000 m/s. Calculate its momentum.</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9C7DDF47-02DE-2539-2C35-CAD678F76D1D}"/>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2883232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246649"/>
            <a:ext cx="6008018" cy="8373703"/>
          </a:xfrm>
          <a:prstGeom prst="rect">
            <a:avLst/>
          </a:prstGeom>
          <a:noFill/>
          <a:ln w="28575">
            <a:solidFill>
              <a:schemeClr val="tx1"/>
            </a:solidFill>
          </a:ln>
        </p:spPr>
        <p:txBody>
          <a:bodyPr wrap="square" rtlCol="0">
            <a:spAutoFit/>
          </a:bodyPr>
          <a:lstStyle/>
          <a:p>
            <a:pPr>
              <a:lnSpc>
                <a:spcPct val="150000"/>
              </a:lnSpc>
            </a:pPr>
            <a:r>
              <a:rPr lang="en-GB" sz="1200" b="1" dirty="0"/>
              <a:t>Calculate mass in the following scenarios:</a:t>
            </a:r>
          </a:p>
          <a:p>
            <a:pPr>
              <a:lnSpc>
                <a:spcPct val="150000"/>
              </a:lnSpc>
            </a:pPr>
            <a:r>
              <a:rPr lang="en-GB" sz="1200" b="1" dirty="0"/>
              <a:t>Q1 A car with a velocity of 20 m/s has a momentum of 4000 </a:t>
            </a:r>
            <a:r>
              <a:rPr lang="en-GB" sz="1200" b="1" dirty="0" err="1"/>
              <a:t>kg·m</a:t>
            </a:r>
            <a:r>
              <a:rPr lang="en-GB" sz="1200" b="1" dirty="0"/>
              <a:t>/s. Calculate its mass.</a:t>
            </a:r>
          </a:p>
          <a:p>
            <a:pPr>
              <a:lnSpc>
                <a:spcPct val="150000"/>
              </a:lnSpc>
            </a:pPr>
            <a:r>
              <a:rPr lang="en-GB" sz="1200" dirty="0"/>
              <a:t>Equation:  p  =  m  x  v</a:t>
            </a:r>
          </a:p>
          <a:p>
            <a:pPr>
              <a:lnSpc>
                <a:spcPct val="150000"/>
              </a:lnSpc>
            </a:pPr>
            <a:r>
              <a:rPr lang="en-GB" sz="1200" dirty="0"/>
              <a:t>Substitute values: 4000 = m x 20</a:t>
            </a:r>
          </a:p>
          <a:p>
            <a:pPr>
              <a:lnSpc>
                <a:spcPct val="150000"/>
              </a:lnSpc>
            </a:pPr>
            <a:r>
              <a:rPr lang="en-GB" sz="1200" dirty="0"/>
              <a:t>Solve for mass: 4000 ÷ 20 = m = 200kg</a:t>
            </a:r>
          </a:p>
          <a:p>
            <a:pPr>
              <a:lnSpc>
                <a:spcPct val="150000"/>
              </a:lnSpc>
            </a:pPr>
            <a:r>
              <a:rPr lang="en-GB" sz="1200" b="1" dirty="0"/>
              <a:t>Q2 (I DO) A tennis ball is served at a velocity of 30 m/s and has a momentum of 300 </a:t>
            </a:r>
            <a:r>
              <a:rPr lang="en-GB" sz="1200" b="1" dirty="0" err="1"/>
              <a:t>kg·m</a:t>
            </a:r>
            <a:r>
              <a:rPr lang="en-GB" sz="1200" b="1" dirty="0"/>
              <a:t>/s. Calculate its mass.</a:t>
            </a:r>
          </a:p>
          <a:p>
            <a:pPr>
              <a:lnSpc>
                <a:spcPct val="150000"/>
              </a:lnSpc>
            </a:pPr>
            <a:r>
              <a:rPr lang="en-GB" sz="1200" dirty="0"/>
              <a:t>Equation: ……………………………………………………………………………………………………………………………..</a:t>
            </a:r>
          </a:p>
          <a:p>
            <a:pPr>
              <a:lnSpc>
                <a:spcPct val="150000"/>
              </a:lnSpc>
            </a:pPr>
            <a:r>
              <a:rPr lang="en-GB" sz="1200" dirty="0"/>
              <a:t>Substitute values: …………………………………………………………………………………………………………………</a:t>
            </a:r>
          </a:p>
          <a:p>
            <a:pPr>
              <a:lnSpc>
                <a:spcPct val="150000"/>
              </a:lnSpc>
            </a:pPr>
            <a:r>
              <a:rPr lang="en-GB" sz="1200" dirty="0"/>
              <a:t>Solve for mass: …………………………………………………………………………………………………………………….</a:t>
            </a:r>
          </a:p>
          <a:p>
            <a:pPr>
              <a:lnSpc>
                <a:spcPct val="150000"/>
              </a:lnSpc>
            </a:pPr>
            <a:r>
              <a:rPr lang="en-GB" sz="1200" b="1" dirty="0"/>
              <a:t>Q3 (WE DO) An airplane traveling at a velocity of 200 m/s has a momentum of 500,000 </a:t>
            </a:r>
            <a:r>
              <a:rPr lang="en-GB" sz="1200" b="1" dirty="0" err="1"/>
              <a:t>kg·m</a:t>
            </a:r>
            <a:r>
              <a:rPr lang="en-GB" sz="1200" b="1" dirty="0"/>
              <a:t>/s. Calculate its mass.</a:t>
            </a:r>
          </a:p>
          <a:p>
            <a:pPr>
              <a:lnSpc>
                <a:spcPct val="150000"/>
              </a:lnSpc>
            </a:pPr>
            <a:r>
              <a:rPr lang="en-GB" sz="1200" dirty="0"/>
              <a:t>Equation: ……………………………………………………………………………………………………………………………..</a:t>
            </a:r>
          </a:p>
          <a:p>
            <a:pPr>
              <a:lnSpc>
                <a:spcPct val="150000"/>
              </a:lnSpc>
            </a:pPr>
            <a:r>
              <a:rPr lang="en-GB" sz="1200" dirty="0"/>
              <a:t>Substitute values: …………………………………………………………………………………………………………………</a:t>
            </a:r>
          </a:p>
          <a:p>
            <a:pPr>
              <a:lnSpc>
                <a:spcPct val="150000"/>
              </a:lnSpc>
            </a:pPr>
            <a:r>
              <a:rPr lang="en-GB" sz="1200" dirty="0"/>
              <a:t>Solve for mass : ……………………………………………………………………………………………………………………</a:t>
            </a:r>
          </a:p>
          <a:p>
            <a:pPr>
              <a:lnSpc>
                <a:spcPct val="150000"/>
              </a:lnSpc>
            </a:pPr>
            <a:r>
              <a:rPr lang="en-GB" sz="1200" b="1" dirty="0"/>
              <a:t>Q4 (YOU DO) A bullet has a velocity of 500 m/s and has a momentum of 100 </a:t>
            </a:r>
            <a:r>
              <a:rPr lang="en-GB" sz="1200" b="1" dirty="0" err="1"/>
              <a:t>kg·m</a:t>
            </a:r>
            <a:r>
              <a:rPr lang="en-GB" sz="1200" b="1" dirty="0"/>
              <a:t>/s. Calculate its mass.</a:t>
            </a:r>
          </a:p>
          <a:p>
            <a:pPr>
              <a:lnSpc>
                <a:spcPct val="150000"/>
              </a:lnSpc>
            </a:pPr>
            <a:r>
              <a:rPr lang="fr-FR" sz="1200" dirty="0"/>
              <a:t>Equation: ……………………………………………………………………………………………………………………………..</a:t>
            </a:r>
          </a:p>
          <a:p>
            <a:pPr>
              <a:lnSpc>
                <a:spcPct val="150000"/>
              </a:lnSpc>
            </a:pPr>
            <a:r>
              <a:rPr lang="fr-FR" sz="1200" dirty="0"/>
              <a:t>Substitute values: …………………………………………………………………………………………………………………</a:t>
            </a:r>
          </a:p>
          <a:p>
            <a:pPr>
              <a:lnSpc>
                <a:spcPct val="150000"/>
              </a:lnSpc>
            </a:pPr>
            <a:r>
              <a:rPr lang="fr-FR" sz="1200" dirty="0"/>
              <a:t>Solve for mass: …………………………………………………………………………………………………………………….</a:t>
            </a:r>
            <a:endParaRPr lang="en-GB" sz="1200" dirty="0"/>
          </a:p>
          <a:p>
            <a:pPr>
              <a:lnSpc>
                <a:spcPct val="150000"/>
              </a:lnSpc>
            </a:pPr>
            <a:r>
              <a:rPr lang="en-GB" sz="1200" b="1" dirty="0"/>
              <a:t>Q5 (YOU DO) A soccer ball with a velocity of 10 m/s has a momentum of 20 </a:t>
            </a:r>
            <a:r>
              <a:rPr lang="en-GB" sz="1200" b="1" dirty="0" err="1"/>
              <a:t>kg·m</a:t>
            </a:r>
            <a:r>
              <a:rPr lang="en-GB" sz="1200" b="1" dirty="0"/>
              <a:t>/s. Calculate its mass.</a:t>
            </a:r>
          </a:p>
          <a:p>
            <a:pPr>
              <a:lnSpc>
                <a:spcPct val="150000"/>
              </a:lnSpc>
            </a:pPr>
            <a:r>
              <a:rPr lang="en-GB" sz="1200" dirty="0"/>
              <a:t>………………………………………………………………………………………………………………………………………………………………………………………………………………………………………………………………………………………………………………………………………………………………………………………………………………………………………………………</a:t>
            </a:r>
          </a:p>
          <a:p>
            <a:pPr>
              <a:lnSpc>
                <a:spcPct val="150000"/>
              </a:lnSpc>
            </a:pPr>
            <a:r>
              <a:rPr lang="en-GB" sz="1200" b="1" dirty="0"/>
              <a:t>Q6 (YOU DO) A cyclist moving at a velocity of 15 m/s has a momentum of 300 </a:t>
            </a:r>
            <a:r>
              <a:rPr lang="en-GB" sz="1200" b="1" dirty="0" err="1"/>
              <a:t>kg·m</a:t>
            </a:r>
            <a:r>
              <a:rPr lang="en-GB" sz="1200" b="1" dirty="0"/>
              <a:t>/s. Calculate their mass.</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C75AB796-D95D-2BED-DA3A-220B05C757B8}"/>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4060931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246649"/>
            <a:ext cx="6008018" cy="8373703"/>
          </a:xfrm>
          <a:prstGeom prst="rect">
            <a:avLst/>
          </a:prstGeom>
          <a:noFill/>
          <a:ln w="28575">
            <a:solidFill>
              <a:schemeClr val="tx1"/>
            </a:solidFill>
          </a:ln>
        </p:spPr>
        <p:txBody>
          <a:bodyPr wrap="square" rtlCol="0">
            <a:spAutoFit/>
          </a:bodyPr>
          <a:lstStyle/>
          <a:p>
            <a:pPr>
              <a:lnSpc>
                <a:spcPct val="150000"/>
              </a:lnSpc>
            </a:pPr>
            <a:r>
              <a:rPr lang="en-GB" sz="1200" b="1" dirty="0"/>
              <a:t>Calculate velocity in the following scenarios:</a:t>
            </a:r>
          </a:p>
          <a:p>
            <a:pPr>
              <a:lnSpc>
                <a:spcPct val="150000"/>
              </a:lnSpc>
            </a:pPr>
            <a:r>
              <a:rPr lang="en-GB" sz="1200" b="1" dirty="0"/>
              <a:t>Q1 A car with a mass of 1000 kg has a momentum of 20,000 kg m/s. Calculate its velocity.</a:t>
            </a:r>
          </a:p>
          <a:p>
            <a:pPr>
              <a:lnSpc>
                <a:spcPct val="150000"/>
              </a:lnSpc>
            </a:pPr>
            <a:r>
              <a:rPr lang="en-GB" sz="1200" dirty="0"/>
              <a:t>Equation:  p  =  m  x  v</a:t>
            </a:r>
          </a:p>
          <a:p>
            <a:pPr>
              <a:lnSpc>
                <a:spcPct val="150000"/>
              </a:lnSpc>
            </a:pPr>
            <a:r>
              <a:rPr lang="en-GB" sz="1200" dirty="0"/>
              <a:t>Substitute values: 20,000 = 1000 x v</a:t>
            </a:r>
          </a:p>
          <a:p>
            <a:pPr>
              <a:lnSpc>
                <a:spcPct val="150000"/>
              </a:lnSpc>
            </a:pPr>
            <a:r>
              <a:rPr lang="en-GB" sz="1200" dirty="0"/>
              <a:t>Solve for velocity: 20,000 ÷ 1000 = v = 20 m/s</a:t>
            </a:r>
          </a:p>
          <a:p>
            <a:pPr>
              <a:lnSpc>
                <a:spcPct val="150000"/>
              </a:lnSpc>
            </a:pPr>
            <a:r>
              <a:rPr lang="en-GB" sz="1200" b="1" dirty="0"/>
              <a:t>Q2 (I DO) A tennis ball with a mass of 0.1 kg has a momentum of 3 kg m/s. Calculate its velocity</a:t>
            </a:r>
          </a:p>
          <a:p>
            <a:pPr>
              <a:lnSpc>
                <a:spcPct val="150000"/>
              </a:lnSpc>
            </a:pPr>
            <a:r>
              <a:rPr lang="en-GB" sz="1200" dirty="0"/>
              <a:t>Equation: ……………………………………………………………………………………………………………………………..</a:t>
            </a:r>
          </a:p>
          <a:p>
            <a:pPr>
              <a:lnSpc>
                <a:spcPct val="150000"/>
              </a:lnSpc>
            </a:pPr>
            <a:r>
              <a:rPr lang="en-GB" sz="1200" dirty="0"/>
              <a:t>Substitute values: …………………………………………………………………………………………………………………</a:t>
            </a:r>
          </a:p>
          <a:p>
            <a:pPr>
              <a:lnSpc>
                <a:spcPct val="150000"/>
              </a:lnSpc>
            </a:pPr>
            <a:r>
              <a:rPr lang="en-GB" sz="1200" dirty="0"/>
              <a:t>Solve for velocity: …………………………………………………………………………………………………………………</a:t>
            </a:r>
          </a:p>
          <a:p>
            <a:pPr>
              <a:lnSpc>
                <a:spcPct val="150000"/>
              </a:lnSpc>
            </a:pPr>
            <a:r>
              <a:rPr lang="en-GB" sz="1200" b="1" dirty="0"/>
              <a:t>Q3 (WE DO) An airplane with a mass of 50,000 kg has a momentum of 10,000,000 kg m/s. Calculate its velocity.</a:t>
            </a:r>
          </a:p>
          <a:p>
            <a:pPr>
              <a:lnSpc>
                <a:spcPct val="150000"/>
              </a:lnSpc>
            </a:pPr>
            <a:r>
              <a:rPr lang="en-GB" sz="1200" dirty="0"/>
              <a:t>Equation: ……………………………………………………………………………………………………………………………..</a:t>
            </a:r>
          </a:p>
          <a:p>
            <a:pPr>
              <a:lnSpc>
                <a:spcPct val="150000"/>
              </a:lnSpc>
            </a:pPr>
            <a:r>
              <a:rPr lang="en-GB" sz="1200" dirty="0"/>
              <a:t>Substitute values: …………………………………………………………………………………………………………………</a:t>
            </a:r>
          </a:p>
          <a:p>
            <a:pPr>
              <a:lnSpc>
                <a:spcPct val="150000"/>
              </a:lnSpc>
            </a:pPr>
            <a:r>
              <a:rPr lang="en-GB" sz="1200" dirty="0"/>
              <a:t>Solve for velocity: ……………………………………………………………………………………………………………….</a:t>
            </a:r>
          </a:p>
          <a:p>
            <a:pPr>
              <a:lnSpc>
                <a:spcPct val="150000"/>
              </a:lnSpc>
            </a:pPr>
            <a:r>
              <a:rPr lang="en-GB" sz="1200" b="1" dirty="0"/>
              <a:t>Q4 (YOU DO) A bullet with a mass of 0.02 kg has a momentum of 10 kg m/s. Calculate its velocity.</a:t>
            </a:r>
          </a:p>
          <a:p>
            <a:pPr>
              <a:lnSpc>
                <a:spcPct val="150000"/>
              </a:lnSpc>
            </a:pPr>
            <a:r>
              <a:rPr lang="fr-FR" sz="1200" dirty="0"/>
              <a:t>Equation: ……………………………………………………………………………………………………………………………..</a:t>
            </a:r>
          </a:p>
          <a:p>
            <a:pPr>
              <a:lnSpc>
                <a:spcPct val="150000"/>
              </a:lnSpc>
            </a:pPr>
            <a:r>
              <a:rPr lang="fr-FR" sz="1200" dirty="0"/>
              <a:t>Substitute values: …………………………………………………………………………………………………………………</a:t>
            </a:r>
          </a:p>
          <a:p>
            <a:pPr>
              <a:lnSpc>
                <a:spcPct val="150000"/>
              </a:lnSpc>
            </a:pPr>
            <a:r>
              <a:rPr lang="fr-FR" sz="1200" dirty="0"/>
              <a:t>Solve for </a:t>
            </a:r>
            <a:r>
              <a:rPr lang="fr-FR" sz="1200" dirty="0" err="1"/>
              <a:t>velocity</a:t>
            </a:r>
            <a:r>
              <a:rPr lang="fr-FR" sz="1200" dirty="0"/>
              <a:t>: ………………………………………………………………………………………………………………..</a:t>
            </a:r>
            <a:endParaRPr lang="en-GB" sz="1200" dirty="0"/>
          </a:p>
          <a:p>
            <a:pPr>
              <a:lnSpc>
                <a:spcPct val="150000"/>
              </a:lnSpc>
            </a:pPr>
            <a:r>
              <a:rPr lang="en-GB" sz="1200" b="1" dirty="0"/>
              <a:t>Q5 (YOU DO) A soccer ball with a mass of 2 kg has a momentum of 10 </a:t>
            </a:r>
            <a:r>
              <a:rPr lang="en-GB" sz="1200" b="1" dirty="0" err="1"/>
              <a:t>kg·m</a:t>
            </a:r>
            <a:r>
              <a:rPr lang="en-GB" sz="1200" b="1" dirty="0"/>
              <a:t>/s. Calculate its velocity.</a:t>
            </a:r>
          </a:p>
          <a:p>
            <a:pPr>
              <a:lnSpc>
                <a:spcPct val="150000"/>
              </a:lnSpc>
            </a:pPr>
            <a:r>
              <a:rPr lang="en-GB" sz="1200" dirty="0"/>
              <a:t>………………………………………………………………………………………………………………………………………………………………………………………………………………………………………………………………………………………………………………………………………………………………………………………………………………………………………………………</a:t>
            </a:r>
          </a:p>
          <a:p>
            <a:pPr>
              <a:lnSpc>
                <a:spcPct val="150000"/>
              </a:lnSpc>
            </a:pPr>
            <a:r>
              <a:rPr lang="en-GB" sz="1200" b="1" dirty="0"/>
              <a:t>Q6 (YOU DO) A cyclist with a mass of 20 kg has a momentum of 100 </a:t>
            </a:r>
            <a:r>
              <a:rPr lang="en-GB" sz="1200" b="1" dirty="0" err="1"/>
              <a:t>kg·m</a:t>
            </a:r>
            <a:r>
              <a:rPr lang="en-GB" sz="1200" b="1" dirty="0"/>
              <a:t>/s. Calculate their velocity.</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BE00F5E5-08C3-2472-E422-2833D2A23CCD}"/>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640871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246649"/>
            <a:ext cx="6008018" cy="7265707"/>
          </a:xfrm>
          <a:prstGeom prst="rect">
            <a:avLst/>
          </a:prstGeom>
          <a:noFill/>
          <a:ln w="28575">
            <a:solidFill>
              <a:schemeClr val="tx1"/>
            </a:solidFill>
          </a:ln>
        </p:spPr>
        <p:txBody>
          <a:bodyPr wrap="square" rtlCol="0">
            <a:spAutoFit/>
          </a:bodyPr>
          <a:lstStyle/>
          <a:p>
            <a:pPr>
              <a:lnSpc>
                <a:spcPct val="150000"/>
              </a:lnSpc>
            </a:pPr>
            <a:r>
              <a:rPr lang="en-GB" sz="1200" b="1" dirty="0"/>
              <a:t>Interleaved calculations (YOU DO): You will need to work out if you have to calculate momentum, velocity or mass and then do the appropriate calculation.</a:t>
            </a:r>
          </a:p>
          <a:p>
            <a:pPr>
              <a:lnSpc>
                <a:spcPct val="150000"/>
              </a:lnSpc>
            </a:pPr>
            <a:r>
              <a:rPr lang="en-GB" sz="1200" b="1" dirty="0"/>
              <a:t>Q1 A car with a mass of 1200 kg is moving at a velocity of 25 m/s. Calculate its momentum.</a:t>
            </a:r>
          </a:p>
          <a:p>
            <a:pPr>
              <a:lnSpc>
                <a:spcPct val="150000"/>
              </a:lnSpc>
            </a:pPr>
            <a:r>
              <a:rPr lang="en-GB" sz="1200" dirty="0"/>
              <a:t>………………………………………………………………………………………………………………………………………………………………………………………………………………………………………………………………………………………………………………………………………………………………………………………………………………………………………………………</a:t>
            </a:r>
            <a:endParaRPr lang="en-GB" sz="1200" b="1" dirty="0"/>
          </a:p>
          <a:p>
            <a:pPr>
              <a:lnSpc>
                <a:spcPct val="150000"/>
              </a:lnSpc>
            </a:pPr>
            <a:r>
              <a:rPr lang="en-GB" sz="1200" b="1" dirty="0"/>
              <a:t>Q2 An airplane with a momentum of 15,000,000 </a:t>
            </a:r>
            <a:r>
              <a:rPr lang="en-GB" sz="1200" b="1" dirty="0" err="1"/>
              <a:t>kg·m</a:t>
            </a:r>
            <a:r>
              <a:rPr lang="en-GB" sz="1200" b="1" dirty="0"/>
              <a:t>/s is flying at a velocity of 300 m/s. Calculate its mass.</a:t>
            </a:r>
          </a:p>
          <a:p>
            <a:pPr>
              <a:lnSpc>
                <a:spcPct val="150000"/>
              </a:lnSpc>
            </a:pPr>
            <a:r>
              <a:rPr lang="en-GB" sz="1200" dirty="0"/>
              <a:t>………………………………………………………………………………………………………………………………………………………………………………………………………………………………………………………………………………………………………………………………………………………………………………………………………………………………………………………</a:t>
            </a:r>
          </a:p>
          <a:p>
            <a:pPr>
              <a:lnSpc>
                <a:spcPct val="150000"/>
              </a:lnSpc>
            </a:pPr>
            <a:r>
              <a:rPr lang="en-GB" sz="1200" b="1" dirty="0"/>
              <a:t>Q3 A tennis ball is served with a momentum of 1.5 </a:t>
            </a:r>
            <a:r>
              <a:rPr lang="en-GB" sz="1200" b="1" dirty="0" err="1"/>
              <a:t>kg·m</a:t>
            </a:r>
            <a:r>
              <a:rPr lang="en-GB" sz="1200" b="1" dirty="0"/>
              <a:t>/s and a velocity of 30 m/s. Calculate its mass.</a:t>
            </a:r>
          </a:p>
          <a:p>
            <a:pPr>
              <a:lnSpc>
                <a:spcPct val="150000"/>
              </a:lnSpc>
            </a:pPr>
            <a:r>
              <a:rPr lang="en-GB" sz="1200" dirty="0"/>
              <a:t>………………………………………………………………………………………………………………………………………………………………………………………………………………………………………………………………………………………………………………………………………………………………………………………………………………………………………………………</a:t>
            </a:r>
          </a:p>
          <a:p>
            <a:pPr>
              <a:lnSpc>
                <a:spcPct val="150000"/>
              </a:lnSpc>
            </a:pPr>
            <a:r>
              <a:rPr lang="en-GB" sz="1200" b="1" dirty="0"/>
              <a:t>Q4 A bullet is fired with a mass of 0.02 kg and a momentum of 100 </a:t>
            </a:r>
            <a:r>
              <a:rPr lang="en-GB" sz="1200" b="1" dirty="0" err="1"/>
              <a:t>kg·m</a:t>
            </a:r>
            <a:r>
              <a:rPr lang="en-GB" sz="1200" b="1" dirty="0"/>
              <a:t>/s. Calculate its velocity.</a:t>
            </a:r>
          </a:p>
          <a:p>
            <a:pPr>
              <a:lnSpc>
                <a:spcPct val="150000"/>
              </a:lnSpc>
            </a:pPr>
            <a:r>
              <a:rPr lang="fr-FR" sz="1200" dirty="0"/>
              <a:t>………………………………………………………………………………………………………………………………………………………………………………………………………………………………………………………………………………………………………………………………………………………………………………………………………………………………………………………</a:t>
            </a:r>
          </a:p>
          <a:p>
            <a:pPr>
              <a:lnSpc>
                <a:spcPct val="150000"/>
              </a:lnSpc>
            </a:pPr>
            <a:r>
              <a:rPr lang="en-GB" sz="1200" b="1" dirty="0"/>
              <a:t>Q5 A soccer ball with a momentum of 4 </a:t>
            </a:r>
            <a:r>
              <a:rPr lang="en-GB" sz="1200" b="1" dirty="0" err="1"/>
              <a:t>kg·m</a:t>
            </a:r>
            <a:r>
              <a:rPr lang="en-GB" sz="1200" b="1" dirty="0"/>
              <a:t>/s is kicked at a velocity of 10 m/s. Calculate its mass.</a:t>
            </a:r>
          </a:p>
          <a:p>
            <a:pPr>
              <a:lnSpc>
                <a:spcPct val="150000"/>
              </a:lnSpc>
            </a:pPr>
            <a:r>
              <a:rPr lang="en-GB" sz="1200" dirty="0"/>
              <a:t>………………………………………………………………………………………………………………………………………………………………………………………………………………………………………………………………………………………………………………………………………………………………………………………………………………………………………………………</a:t>
            </a:r>
          </a:p>
        </p:txBody>
      </p:sp>
      <p:sp>
        <p:nvSpPr>
          <p:cNvPr id="3" name="Slide Number Placeholder 2">
            <a:extLst>
              <a:ext uri="{FF2B5EF4-FFF2-40B4-BE49-F238E27FC236}">
                <a16:creationId xmlns:a16="http://schemas.microsoft.com/office/drawing/2014/main" id="{4C9EEE7F-61F9-C86A-4ADF-43FA9CF3E54C}"/>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2356986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246649"/>
            <a:ext cx="6008018" cy="7542706"/>
          </a:xfrm>
          <a:prstGeom prst="rect">
            <a:avLst/>
          </a:prstGeom>
          <a:noFill/>
          <a:ln w="28575">
            <a:solidFill>
              <a:schemeClr val="tx1"/>
            </a:solidFill>
          </a:ln>
        </p:spPr>
        <p:txBody>
          <a:bodyPr wrap="square" rtlCol="0">
            <a:spAutoFit/>
          </a:bodyPr>
          <a:lstStyle/>
          <a:p>
            <a:pPr>
              <a:lnSpc>
                <a:spcPct val="150000"/>
              </a:lnSpc>
            </a:pPr>
            <a:r>
              <a:rPr lang="en-GB" sz="1200" b="1" dirty="0"/>
              <a:t>Interleaved calculations continued (YOU DO): You will need to work out if you have to calculate momentum, velocity or mass and then do the appropriate calculation.</a:t>
            </a:r>
          </a:p>
          <a:p>
            <a:pPr>
              <a:lnSpc>
                <a:spcPct val="150000"/>
              </a:lnSpc>
            </a:pPr>
            <a:r>
              <a:rPr lang="en-GB" sz="1200" b="1" dirty="0"/>
              <a:t>Q6 A cyclist with a momentum of 1500 </a:t>
            </a:r>
            <a:r>
              <a:rPr lang="en-GB" sz="1200" b="1" dirty="0" err="1"/>
              <a:t>kg·m</a:t>
            </a:r>
            <a:r>
              <a:rPr lang="en-GB" sz="1200" b="1" dirty="0"/>
              <a:t>/s has a mass of 75 kg. Calculate their velocity.</a:t>
            </a:r>
          </a:p>
          <a:p>
            <a:pPr>
              <a:lnSpc>
                <a:spcPct val="150000"/>
              </a:lnSpc>
            </a:pPr>
            <a:r>
              <a:rPr lang="en-GB" sz="1200" dirty="0"/>
              <a:t>………………………………………………………………………………………………………………………………………………………………………………………………………………………………………………………………………………………………………………………………………………………………………………………………………………………………………………………</a:t>
            </a:r>
            <a:endParaRPr lang="en-GB" sz="1200" b="1" dirty="0"/>
          </a:p>
          <a:p>
            <a:pPr>
              <a:lnSpc>
                <a:spcPct val="150000"/>
              </a:lnSpc>
            </a:pPr>
            <a:r>
              <a:rPr lang="en-GB" sz="1200" b="1" dirty="0"/>
              <a:t>Q7 A freight train has a mass of 200,000 kg and a velocity of 5 m/s. Calculate its momentum.</a:t>
            </a:r>
          </a:p>
          <a:p>
            <a:pPr>
              <a:lnSpc>
                <a:spcPct val="150000"/>
              </a:lnSpc>
            </a:pPr>
            <a:r>
              <a:rPr lang="en-GB" sz="1200" dirty="0"/>
              <a:t>………………………………………………………………………………………………………………………………………………………………………………………………………………………………………………………………………………………………………………………………………………………………………………………………………………………………………………………</a:t>
            </a:r>
          </a:p>
          <a:p>
            <a:pPr>
              <a:lnSpc>
                <a:spcPct val="150000"/>
              </a:lnSpc>
            </a:pPr>
            <a:r>
              <a:rPr lang="en-GB" sz="1200" b="1" dirty="0"/>
              <a:t>Q8 A roller coaster car has a mass of 1500 kg and a momentum of 60,000 </a:t>
            </a:r>
            <a:r>
              <a:rPr lang="en-GB" sz="1200" b="1" dirty="0" err="1"/>
              <a:t>kg·m</a:t>
            </a:r>
            <a:r>
              <a:rPr lang="en-GB" sz="1200" b="1" dirty="0"/>
              <a:t>/s. Calculate its velocity.</a:t>
            </a:r>
          </a:p>
          <a:p>
            <a:pPr>
              <a:lnSpc>
                <a:spcPct val="150000"/>
              </a:lnSpc>
            </a:pPr>
            <a:r>
              <a:rPr lang="en-GB" sz="1200" dirty="0"/>
              <a:t>………………………………………………………………………………………………………………………………………………………………………………………………………………………………………………………………………………………………………………………………………………………………………………………………………………………………………………………</a:t>
            </a:r>
          </a:p>
          <a:p>
            <a:pPr>
              <a:lnSpc>
                <a:spcPct val="150000"/>
              </a:lnSpc>
            </a:pPr>
            <a:r>
              <a:rPr lang="en-GB" sz="1200" b="1" dirty="0"/>
              <a:t>Q9 A golf ball is hit with a mass of 0.04 kg and a velocity of 25 m/s. Calculate its momentum.</a:t>
            </a:r>
          </a:p>
          <a:p>
            <a:pPr>
              <a:lnSpc>
                <a:spcPct val="150000"/>
              </a:lnSpc>
            </a:pPr>
            <a:r>
              <a:rPr lang="fr-FR" sz="1200" dirty="0"/>
              <a:t>………………………………………………………………………………………………………………………………………………………………………………………………………………………………………………………………………………………………………………………………………………………………………………………………………………………………………………………</a:t>
            </a:r>
          </a:p>
          <a:p>
            <a:pPr>
              <a:lnSpc>
                <a:spcPct val="150000"/>
              </a:lnSpc>
            </a:pPr>
            <a:r>
              <a:rPr lang="en-GB" sz="1200" b="1" dirty="0"/>
              <a:t>Q10 A rocket with a mass of 500 kg has a momentum of 50,000 </a:t>
            </a:r>
            <a:r>
              <a:rPr lang="en-GB" sz="1200" b="1" dirty="0" err="1"/>
              <a:t>kg·m</a:t>
            </a:r>
            <a:r>
              <a:rPr lang="en-GB" sz="1200" b="1" dirty="0"/>
              <a:t>/s. Calculate its velocity.</a:t>
            </a:r>
          </a:p>
          <a:p>
            <a:pPr>
              <a:lnSpc>
                <a:spcPct val="150000"/>
              </a:lnSpc>
            </a:pPr>
            <a:r>
              <a:rPr lang="en-GB" sz="1200" dirty="0"/>
              <a:t>………………………………………………………………………………………………………………………………………………………………………………………………………………………………………………………………………………………………………………………………………………………………………………………………………………………………………………………</a:t>
            </a:r>
          </a:p>
        </p:txBody>
      </p:sp>
      <p:sp>
        <p:nvSpPr>
          <p:cNvPr id="3" name="Slide Number Placeholder 2">
            <a:extLst>
              <a:ext uri="{FF2B5EF4-FFF2-40B4-BE49-F238E27FC236}">
                <a16:creationId xmlns:a16="http://schemas.microsoft.com/office/drawing/2014/main" id="{2B3CFB06-9BBC-0BEC-B405-4FFAD6DFD2BB}"/>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3004615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553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499193362"/>
              </p:ext>
            </p:extLst>
          </p:nvPr>
        </p:nvGraphicFramePr>
        <p:xfrm>
          <a:off x="348915" y="324854"/>
          <a:ext cx="6160170" cy="8314321"/>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314321">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Examples of Momentum</a:t>
                      </a:r>
                    </a:p>
                    <a:p>
                      <a:pPr>
                        <a:lnSpc>
                          <a:spcPct val="150000"/>
                        </a:lnSpc>
                      </a:pPr>
                      <a:r>
                        <a:rPr lang="en-GB" sz="1200" b="1" u="sng" dirty="0">
                          <a:solidFill>
                            <a:schemeClr val="tx1"/>
                          </a:solidFill>
                        </a:rPr>
                        <a:t>Quantitative Scenarios of Momentum – Worked example</a:t>
                      </a:r>
                    </a:p>
                    <a:p>
                      <a:pPr>
                        <a:lnSpc>
                          <a:spcPct val="150000"/>
                        </a:lnSpc>
                      </a:pPr>
                      <a:r>
                        <a:rPr lang="en-GB" sz="1200" b="0" dirty="0">
                          <a:solidFill>
                            <a:schemeClr val="tx1"/>
                          </a:solidFill>
                        </a:rPr>
                        <a:t>We often need to calculate quantities related to momentum before and after collisions. For example, accident investigators use such calculations when investigating a crash.</a:t>
                      </a:r>
                    </a:p>
                    <a:p>
                      <a:pPr>
                        <a:lnSpc>
                          <a:spcPct val="150000"/>
                        </a:lnSpc>
                      </a:pPr>
                      <a:r>
                        <a:rPr lang="en-GB" sz="1200" b="1" dirty="0">
                          <a:solidFill>
                            <a:schemeClr val="tx1"/>
                          </a:solidFill>
                        </a:rPr>
                        <a:t>Question: </a:t>
                      </a:r>
                      <a:r>
                        <a:rPr lang="en-GB" sz="1200" b="0" dirty="0">
                          <a:solidFill>
                            <a:schemeClr val="tx1"/>
                          </a:solidFill>
                        </a:rPr>
                        <a:t>Imagine two skaters on an ice rink. Skater A (mass 45 kg) is stationary, whilst Skater B (mass of 60kg) is moving with a velocity of 6 m/s. Skater B collides into Skater A, causing both skaters to move off together with a lower velocity. Assuming that momentum is conserved, what is the new lower velocity, to 1 </a:t>
                      </a:r>
                      <a:r>
                        <a:rPr lang="en-GB" sz="1200" b="0" dirty="0" err="1">
                          <a:solidFill>
                            <a:schemeClr val="tx1"/>
                          </a:solidFill>
                        </a:rPr>
                        <a:t>d.p.</a:t>
                      </a:r>
                      <a:r>
                        <a:rPr lang="en-GB" sz="1200" b="0" dirty="0">
                          <a:solidFill>
                            <a:schemeClr val="tx1"/>
                          </a:solidFill>
                        </a:rPr>
                        <a:t>?</a:t>
                      </a:r>
                    </a:p>
                    <a:p>
                      <a:pPr>
                        <a:lnSpc>
                          <a:spcPct val="150000"/>
                        </a:lnSpc>
                      </a:pPr>
                      <a:r>
                        <a:rPr lang="en-GB" sz="1200" b="1" dirty="0">
                          <a:solidFill>
                            <a:schemeClr val="tx1"/>
                          </a:solidFill>
                        </a:rPr>
                        <a:t>1. Draw a diagram.</a:t>
                      </a:r>
                    </a:p>
                    <a:p>
                      <a:pPr>
                        <a:lnSpc>
                          <a:spcPct val="150000"/>
                        </a:lnSpc>
                      </a:pPr>
                      <a:r>
                        <a:rPr lang="en-GB" sz="1200" b="0" dirty="0">
                          <a:solidFill>
                            <a:schemeClr val="tx1"/>
                          </a:solidFill>
                        </a:rPr>
                        <a:t>The best way to start a momentum question is to draw a simple diagram.</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1" dirty="0">
                          <a:solidFill>
                            <a:schemeClr val="tx1"/>
                          </a:solidFill>
                        </a:rPr>
                        <a:t>2. Calculate initial momentum.</a:t>
                      </a:r>
                    </a:p>
                    <a:p>
                      <a:pPr>
                        <a:lnSpc>
                          <a:spcPct val="150000"/>
                        </a:lnSpc>
                      </a:pPr>
                      <a:r>
                        <a:rPr lang="en-GB" sz="1200" b="0" dirty="0">
                          <a:solidFill>
                            <a:schemeClr val="tx1"/>
                          </a:solidFill>
                        </a:rPr>
                        <a:t>This is the momentum before the collision occurs.</a:t>
                      </a:r>
                    </a:p>
                    <a:p>
                      <a:pPr>
                        <a:lnSpc>
                          <a:spcPct val="150000"/>
                        </a:lnSpc>
                      </a:pPr>
                      <a:r>
                        <a:rPr lang="en-GB" sz="1200" b="0" dirty="0">
                          <a:solidFill>
                            <a:schemeClr val="tx1"/>
                          </a:solidFill>
                        </a:rPr>
                        <a:t>Skater A:</a:t>
                      </a:r>
                    </a:p>
                    <a:p>
                      <a:pPr>
                        <a:lnSpc>
                          <a:spcPct val="150000"/>
                        </a:lnSpc>
                      </a:pPr>
                      <a:r>
                        <a:rPr lang="en-GB" sz="1200" b="0" dirty="0">
                          <a:solidFill>
                            <a:schemeClr val="tx1"/>
                          </a:solidFill>
                        </a:rPr>
                        <a:t>Skater A is stationary, so their momentum is 0 kg m/s</a:t>
                      </a:r>
                    </a:p>
                    <a:p>
                      <a:pPr>
                        <a:lnSpc>
                          <a:spcPct val="150000"/>
                        </a:lnSpc>
                      </a:pPr>
                      <a:r>
                        <a:rPr lang="en-GB" sz="1200" b="0" dirty="0">
                          <a:solidFill>
                            <a:schemeClr val="tx1"/>
                          </a:solidFill>
                        </a:rPr>
                        <a:t>Skater B: </a:t>
                      </a:r>
                    </a:p>
                    <a:p>
                      <a:pPr>
                        <a:lnSpc>
                          <a:spcPct val="150000"/>
                        </a:lnSpc>
                      </a:pPr>
                      <a:r>
                        <a:rPr lang="en-GB" sz="1200" b="0" dirty="0">
                          <a:solidFill>
                            <a:schemeClr val="tx1"/>
                          </a:solidFill>
                        </a:rPr>
                        <a:t>Initial momentum = mass x velocity</a:t>
                      </a:r>
                    </a:p>
                    <a:p>
                      <a:pPr>
                        <a:lnSpc>
                          <a:spcPct val="150000"/>
                        </a:lnSpc>
                      </a:pPr>
                      <a:r>
                        <a:rPr lang="en-GB" sz="1200" b="0" dirty="0">
                          <a:solidFill>
                            <a:schemeClr val="tx1"/>
                          </a:solidFill>
                        </a:rPr>
                        <a:t>Initial momentum = 60 x 6</a:t>
                      </a:r>
                    </a:p>
                    <a:p>
                      <a:pPr>
                        <a:lnSpc>
                          <a:spcPct val="150000"/>
                        </a:lnSpc>
                      </a:pPr>
                      <a:r>
                        <a:rPr lang="en-GB" sz="1200" b="0" dirty="0">
                          <a:solidFill>
                            <a:schemeClr val="tx1"/>
                          </a:solidFill>
                        </a:rPr>
                        <a:t>Initial momentum = 360 kg m/s</a:t>
                      </a:r>
                    </a:p>
                    <a:p>
                      <a:pPr>
                        <a:lnSpc>
                          <a:spcPct val="150000"/>
                        </a:lnSpc>
                      </a:pPr>
                      <a:r>
                        <a:rPr lang="en-GB" sz="1200" b="0" dirty="0">
                          <a:solidFill>
                            <a:schemeClr val="tx1"/>
                          </a:solidFill>
                        </a:rPr>
                        <a:t>Total momentum = 0 kg m/s + 360 kg m/s = 360 kg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descr="A comparison of a person skating&#10;&#10;Description automatically generated with medium confidence">
            <a:extLst>
              <a:ext uri="{FF2B5EF4-FFF2-40B4-BE49-F238E27FC236}">
                <a16:creationId xmlns:a16="http://schemas.microsoft.com/office/drawing/2014/main" id="{C67E75AD-7E70-C53A-E1F4-BCCECFB396DF}"/>
              </a:ext>
            </a:extLst>
          </p:cNvPr>
          <p:cNvPicPr>
            <a:picLocks noChangeAspect="1"/>
          </p:cNvPicPr>
          <p:nvPr/>
        </p:nvPicPr>
        <p:blipFill>
          <a:blip r:embed="rId2"/>
          <a:stretch>
            <a:fillRect/>
          </a:stretch>
        </p:blipFill>
        <p:spPr>
          <a:xfrm>
            <a:off x="803082" y="3165257"/>
            <a:ext cx="5668616" cy="3036759"/>
          </a:xfrm>
          <a:prstGeom prst="rect">
            <a:avLst/>
          </a:prstGeom>
        </p:spPr>
      </p:pic>
      <p:sp>
        <p:nvSpPr>
          <p:cNvPr id="3" name="Slide Number Placeholder 2">
            <a:extLst>
              <a:ext uri="{FF2B5EF4-FFF2-40B4-BE49-F238E27FC236}">
                <a16:creationId xmlns:a16="http://schemas.microsoft.com/office/drawing/2014/main" id="{D57CBE8E-8D24-0D12-F353-78DF3DA30F66}"/>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2827822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2707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811703376"/>
              </p:ext>
            </p:extLst>
          </p:nvPr>
        </p:nvGraphicFramePr>
        <p:xfrm>
          <a:off x="348915" y="324854"/>
          <a:ext cx="6160170" cy="829271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28574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3. Calculate the final momentum.</a:t>
                      </a:r>
                    </a:p>
                    <a:p>
                      <a:pPr>
                        <a:lnSpc>
                          <a:spcPct val="150000"/>
                        </a:lnSpc>
                      </a:pPr>
                      <a:r>
                        <a:rPr lang="en-GB" sz="1200" b="0" dirty="0">
                          <a:solidFill>
                            <a:schemeClr val="tx1"/>
                          </a:solidFill>
                        </a:rPr>
                        <a:t>We do not know the velocity, so we can substitute this with the symbol ‘v’.</a:t>
                      </a:r>
                    </a:p>
                    <a:p>
                      <a:pPr>
                        <a:lnSpc>
                          <a:spcPct val="150000"/>
                        </a:lnSpc>
                      </a:pPr>
                      <a:r>
                        <a:rPr lang="en-GB" sz="1200" b="0" dirty="0">
                          <a:solidFill>
                            <a:schemeClr val="tx1"/>
                          </a:solidFill>
                        </a:rPr>
                        <a:t>We do know that the initial momentum must equal the final momentum (because momentum is conserved). </a:t>
                      </a:r>
                    </a:p>
                    <a:p>
                      <a:pPr>
                        <a:lnSpc>
                          <a:spcPct val="150000"/>
                        </a:lnSpc>
                      </a:pPr>
                      <a:r>
                        <a:rPr lang="en-GB" sz="1200" b="0" dirty="0">
                          <a:solidFill>
                            <a:schemeClr val="tx1"/>
                          </a:solidFill>
                        </a:rPr>
                        <a:t>Final momentum = mass x velocity</a:t>
                      </a:r>
                    </a:p>
                    <a:p>
                      <a:pPr>
                        <a:lnSpc>
                          <a:spcPct val="150000"/>
                        </a:lnSpc>
                      </a:pPr>
                      <a:r>
                        <a:rPr lang="en-GB" sz="1200" b="0" dirty="0">
                          <a:solidFill>
                            <a:schemeClr val="tx1"/>
                          </a:solidFill>
                        </a:rPr>
                        <a:t>We need to calculate the total mass of both skaters when they move off together.</a:t>
                      </a:r>
                    </a:p>
                    <a:p>
                      <a:pPr>
                        <a:lnSpc>
                          <a:spcPct val="150000"/>
                        </a:lnSpc>
                      </a:pPr>
                      <a:r>
                        <a:rPr lang="en-GB" sz="1200" b="0" dirty="0">
                          <a:solidFill>
                            <a:schemeClr val="tx1"/>
                          </a:solidFill>
                        </a:rPr>
                        <a:t>This is 45 + 60 = 105 kg.</a:t>
                      </a:r>
                    </a:p>
                    <a:p>
                      <a:pPr>
                        <a:lnSpc>
                          <a:spcPct val="150000"/>
                        </a:lnSpc>
                      </a:pPr>
                      <a:r>
                        <a:rPr lang="en-GB" sz="1200" b="0" dirty="0">
                          <a:solidFill>
                            <a:schemeClr val="tx1"/>
                          </a:solidFill>
                        </a:rPr>
                        <a:t>Final momentum = 105 x v</a:t>
                      </a:r>
                    </a:p>
                    <a:p>
                      <a:pPr>
                        <a:lnSpc>
                          <a:spcPct val="150000"/>
                        </a:lnSpc>
                      </a:pPr>
                      <a:r>
                        <a:rPr lang="en-GB" sz="1200" b="0" dirty="0">
                          <a:solidFill>
                            <a:schemeClr val="tx1"/>
                          </a:solidFill>
                        </a:rPr>
                        <a:t>360 kg m/s = 105 x v</a:t>
                      </a:r>
                    </a:p>
                    <a:p>
                      <a:pPr>
                        <a:lnSpc>
                          <a:spcPct val="150000"/>
                        </a:lnSpc>
                      </a:pPr>
                      <a:r>
                        <a:rPr lang="en-GB" sz="1200" b="1" dirty="0">
                          <a:solidFill>
                            <a:schemeClr val="tx1"/>
                          </a:solidFill>
                        </a:rPr>
                        <a:t>4. Find ‘v’.</a:t>
                      </a:r>
                    </a:p>
                    <a:p>
                      <a:pPr>
                        <a:lnSpc>
                          <a:spcPct val="150000"/>
                        </a:lnSpc>
                      </a:pPr>
                      <a:r>
                        <a:rPr lang="en-GB" sz="1200" b="0" dirty="0">
                          <a:solidFill>
                            <a:schemeClr val="tx1"/>
                          </a:solidFill>
                        </a:rPr>
                        <a:t>360 = 105 x v</a:t>
                      </a:r>
                    </a:p>
                    <a:p>
                      <a:pPr>
                        <a:lnSpc>
                          <a:spcPct val="150000"/>
                        </a:lnSpc>
                      </a:pPr>
                      <a:r>
                        <a:rPr lang="en-GB" sz="1200" b="0" dirty="0">
                          <a:solidFill>
                            <a:schemeClr val="tx1"/>
                          </a:solidFill>
                        </a:rPr>
                        <a:t>v = 360 / 105</a:t>
                      </a:r>
                    </a:p>
                    <a:p>
                      <a:pPr>
                        <a:lnSpc>
                          <a:spcPct val="150000"/>
                        </a:lnSpc>
                      </a:pPr>
                      <a:r>
                        <a:rPr lang="en-GB" sz="1200" b="0" dirty="0">
                          <a:solidFill>
                            <a:schemeClr val="tx1"/>
                          </a:solidFill>
                        </a:rPr>
                        <a:t>v = 3.428571</a:t>
                      </a:r>
                    </a:p>
                    <a:p>
                      <a:pPr>
                        <a:lnSpc>
                          <a:spcPct val="150000"/>
                        </a:lnSpc>
                      </a:pPr>
                      <a:r>
                        <a:rPr lang="en-GB" sz="1200" b="0" dirty="0">
                          <a:solidFill>
                            <a:schemeClr val="tx1"/>
                          </a:solidFill>
                        </a:rPr>
                        <a:t>v = 3.4 m/s (1dp)</a:t>
                      </a:r>
                    </a:p>
                    <a:p>
                      <a:pPr>
                        <a:lnSpc>
                          <a:spcPct val="150000"/>
                        </a:lnSpc>
                      </a:pPr>
                      <a:r>
                        <a:rPr lang="en-GB" sz="1200" b="1" dirty="0">
                          <a:solidFill>
                            <a:schemeClr val="tx1"/>
                          </a:solidFill>
                        </a:rPr>
                        <a:t>So, after the collisions, the skaters had a velocity of 3.4 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FD58EF25-8C79-3E06-7C4C-EE28FB9B9ACE}"/>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1413465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300789"/>
            <a:ext cx="6008018" cy="7542706"/>
          </a:xfrm>
          <a:prstGeom prst="rect">
            <a:avLst/>
          </a:prstGeom>
          <a:noFill/>
          <a:ln w="28575">
            <a:solidFill>
              <a:schemeClr val="tx1"/>
            </a:solidFill>
          </a:ln>
        </p:spPr>
        <p:txBody>
          <a:bodyPr wrap="square" rtlCol="0">
            <a:spAutoFit/>
          </a:bodyPr>
          <a:lstStyle/>
          <a:p>
            <a:pPr>
              <a:lnSpc>
                <a:spcPct val="150000"/>
              </a:lnSpc>
            </a:pPr>
            <a:r>
              <a:rPr lang="en-GB" sz="1200" b="1" dirty="0"/>
              <a:t>Conservation of momentum: Calculate velocity </a:t>
            </a:r>
            <a:r>
              <a:rPr lang="en-GB" sz="1200" b="1" u="sng" dirty="0"/>
              <a:t>after the objects combine</a:t>
            </a:r>
            <a:r>
              <a:rPr lang="en-GB" sz="1200" b="1" dirty="0"/>
              <a:t>. </a:t>
            </a:r>
          </a:p>
          <a:p>
            <a:pPr>
              <a:lnSpc>
                <a:spcPct val="150000"/>
              </a:lnSpc>
            </a:pPr>
            <a:r>
              <a:rPr lang="en-GB" sz="1200" b="1" dirty="0"/>
              <a:t>Q1 (I DO) A 0.5 kg ball is moving at 6 m/s to the right. It collides head-on with a 0.3 kg ball initially at rest. After the collision, the two balls stick together. Calculate the final velocity of the combine balls.</a:t>
            </a:r>
          </a:p>
          <a:p>
            <a:pPr>
              <a:lnSpc>
                <a:spcPct val="150000"/>
              </a:lnSpc>
            </a:pPr>
            <a:r>
              <a:rPr lang="en-GB" sz="1200" dirty="0"/>
              <a:t>……………………………………………………………………………………………………………………………………………………………………………………………………………………………………………………………………………………………………………………………………………………………………………………………………………………………………………………………………………………………………………………………………………………………………………………………………..... ……………………………………………………………………………………………………………………………………………………………………………………………………………………………………………………………………………………………………………………………………………………………………………………………………………………………………………………………………………………………………………………………………………………………………………………………………...... ……………………………………………………………………………………………………………………………………………………………………………………………………………………………………………………………………………………………………</a:t>
            </a:r>
          </a:p>
          <a:p>
            <a:pPr>
              <a:lnSpc>
                <a:spcPct val="150000"/>
              </a:lnSpc>
            </a:pPr>
            <a:r>
              <a:rPr lang="en-GB" sz="1200" b="1" dirty="0"/>
              <a:t>Q2 (WE DO) A 2 kg block is moving to the right at 10 m/s. It collides with a stationary 3 kg block, and they stick together after the collision. Calculate their final velocity.</a:t>
            </a:r>
          </a:p>
          <a:p>
            <a:pPr>
              <a:lnSpc>
                <a:spcPct val="150000"/>
              </a:lnSpc>
            </a:pPr>
            <a:r>
              <a:rPr lang="en-GB" sz="1200" dirty="0"/>
              <a:t>……………………………………………………………………………………………………………………………………………………………………………………………………………………………………………………………………………………………………………………………………………………………………………………………………………………………………………………………………………………………………………………………………………………………………………………………………..... ……………………………………………………………………………………………………………………………………………………………………………………………………………………………………………………………………………………………………………………………………………………………………………………………………………………………………………………………………………………………………………………………………………………………………………………………………......</a:t>
            </a:r>
          </a:p>
          <a:p>
            <a:pPr>
              <a:lnSpc>
                <a:spcPct val="150000"/>
              </a:lnSpc>
            </a:pPr>
            <a:r>
              <a:rPr lang="en-GB" sz="1200" dirty="0"/>
              <a:t>……………………………………………………………………………………………………………………………………………………………………………………………………………………………………………………………………………………………………</a:t>
            </a:r>
          </a:p>
          <a:p>
            <a:pPr>
              <a:lnSpc>
                <a:spcPct val="150000"/>
              </a:lnSpc>
            </a:pPr>
            <a:endParaRPr lang="en-GB" sz="1200" dirty="0"/>
          </a:p>
        </p:txBody>
      </p:sp>
      <p:sp>
        <p:nvSpPr>
          <p:cNvPr id="3" name="Slide Number Placeholder 2">
            <a:extLst>
              <a:ext uri="{FF2B5EF4-FFF2-40B4-BE49-F238E27FC236}">
                <a16:creationId xmlns:a16="http://schemas.microsoft.com/office/drawing/2014/main" id="{7D74FBD3-AACE-C94B-7C69-6E3F7CC66EE4}"/>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187872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74188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565024455"/>
              </p:ext>
            </p:extLst>
          </p:nvPr>
        </p:nvGraphicFramePr>
        <p:xfrm>
          <a:off x="348915" y="324854"/>
          <a:ext cx="6160170" cy="7077810"/>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077810">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The second of Isaac Newton’s 3 Laws of motion describes the relationship between force, mass and acceleration.  Newton derived that if the mass of an object remains constant then if there is a resultant force acting on it, it will accelerate.  If there is no resultant force, the object will not be accelerated (its velocity will remain unchanged).  The larger the resultant force is, the faster the object will accelerate, a proportional relationship (as per diagram A).</a:t>
                      </a:r>
                    </a:p>
                    <a:p>
                      <a:pPr>
                        <a:lnSpc>
                          <a:spcPct val="150000"/>
                        </a:lnSpc>
                      </a:pPr>
                      <a:endParaRPr lang="en-GB" sz="1200" dirty="0">
                        <a:solidFill>
                          <a:schemeClr val="tx1"/>
                        </a:solidFill>
                      </a:endParaRPr>
                    </a:p>
                    <a:p>
                      <a:pPr>
                        <a:lnSpc>
                          <a:spcPct val="150000"/>
                        </a:lnSpc>
                      </a:pPr>
                      <a:r>
                        <a:rPr lang="en-GB" sz="1200" dirty="0">
                          <a:solidFill>
                            <a:schemeClr val="tx1"/>
                          </a:solidFill>
                        </a:rPr>
                        <a:t>If two objects with different mass have the same resultant force applied to them, then the object with the larger mass will accelerate less quickly.  This relationship between mass and acceleration, where resultant force remains constant, is described as being inversely proportional (as per diagram B).</a:t>
                      </a:r>
                    </a:p>
                    <a:p>
                      <a:pPr>
                        <a:lnSpc>
                          <a:spcPct val="150000"/>
                        </a:lnSpc>
                      </a:pPr>
                      <a:endParaRPr lang="en-GB" sz="1200"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solidFill>
                            <a:schemeClr val="tx1"/>
                          </a:solidFill>
                        </a:rPr>
                        <a:t>The ratio of force over acceleration is known as inertial mass. </a:t>
                      </a:r>
                      <a:r>
                        <a:rPr lang="en-GB" sz="1200" i="0" dirty="0">
                          <a:solidFill>
                            <a:schemeClr val="tx1"/>
                          </a:solidFill>
                        </a:rPr>
                        <a:t>This describes how difficult it is to change the velocity of an object.  Objects with a greater mass have a greater inertia so a greater resultant force is required to make them accelerate </a:t>
                      </a:r>
                    </a:p>
                    <a:p>
                      <a:pPr>
                        <a:lnSpc>
                          <a:spcPct val="150000"/>
                        </a:lnSpc>
                      </a:pPr>
                      <a:endParaRPr lang="en-GB" sz="1200" dirty="0">
                        <a:solidFill>
                          <a:schemeClr val="tx1"/>
                        </a:solidFill>
                      </a:endParaRPr>
                    </a:p>
                    <a:p>
                      <a:pPr>
                        <a:lnSpc>
                          <a:spcPct val="150000"/>
                        </a:lnSpc>
                      </a:pPr>
                      <a:r>
                        <a:rPr lang="en-GB" sz="1200" dirty="0">
                          <a:solidFill>
                            <a:schemeClr val="tx1"/>
                          </a:solidFill>
                        </a:rPr>
                        <a:t>Newton’s Second Law of motion can be described with the equation:</a:t>
                      </a:r>
                    </a:p>
                    <a:p>
                      <a:pPr>
                        <a:lnSpc>
                          <a:spcPct val="150000"/>
                        </a:lnSpc>
                      </a:pPr>
                      <a:r>
                        <a:rPr lang="en-GB" sz="1200" dirty="0">
                          <a:solidFill>
                            <a:schemeClr val="tx1"/>
                          </a:solidFill>
                        </a:rPr>
                        <a:t>                                                               </a:t>
                      </a:r>
                      <a:r>
                        <a:rPr lang="en-GB" sz="1200" i="1" dirty="0">
                          <a:solidFill>
                            <a:schemeClr val="tx1"/>
                          </a:solidFill>
                        </a:rPr>
                        <a:t>F</a:t>
                      </a:r>
                      <a:r>
                        <a:rPr lang="en-GB" sz="1200" dirty="0">
                          <a:solidFill>
                            <a:schemeClr val="tx1"/>
                          </a:solidFill>
                        </a:rPr>
                        <a:t> = </a:t>
                      </a:r>
                      <a:r>
                        <a:rPr lang="en-GB" sz="1200" i="1" dirty="0">
                          <a:solidFill>
                            <a:schemeClr val="tx1"/>
                          </a:solidFill>
                        </a:rPr>
                        <a:t>m</a:t>
                      </a:r>
                      <a:r>
                        <a:rPr lang="en-GB" sz="1200" dirty="0">
                          <a:solidFill>
                            <a:schemeClr val="tx1"/>
                          </a:solidFill>
                        </a:rPr>
                        <a:t> x </a:t>
                      </a:r>
                      <a:r>
                        <a:rPr lang="en-GB" sz="1200" i="1" dirty="0">
                          <a:solidFill>
                            <a:schemeClr val="tx1"/>
                          </a:solidFill>
                        </a:rPr>
                        <a:t>a</a:t>
                      </a:r>
                    </a:p>
                    <a:p>
                      <a:pPr>
                        <a:lnSpc>
                          <a:spcPct val="150000"/>
                        </a:lnSpc>
                      </a:pPr>
                      <a:r>
                        <a:rPr lang="en-GB" sz="1200" i="1" dirty="0">
                          <a:solidFill>
                            <a:schemeClr val="tx1"/>
                          </a:solidFill>
                        </a:rPr>
                        <a:t>F </a:t>
                      </a:r>
                      <a:r>
                        <a:rPr lang="en-GB" sz="1200" i="0" dirty="0">
                          <a:solidFill>
                            <a:schemeClr val="tx1"/>
                          </a:solidFill>
                        </a:rPr>
                        <a:t>= force (Newtons, N)</a:t>
                      </a:r>
                    </a:p>
                    <a:p>
                      <a:pPr>
                        <a:lnSpc>
                          <a:spcPct val="150000"/>
                        </a:lnSpc>
                      </a:pPr>
                      <a:r>
                        <a:rPr lang="en-GB" sz="1200" i="1" dirty="0">
                          <a:solidFill>
                            <a:schemeClr val="tx1"/>
                          </a:solidFill>
                        </a:rPr>
                        <a:t>m </a:t>
                      </a:r>
                      <a:r>
                        <a:rPr lang="en-GB" sz="1200" i="0" dirty="0">
                          <a:solidFill>
                            <a:schemeClr val="tx1"/>
                          </a:solidFill>
                        </a:rPr>
                        <a:t>= mass (kilograms, kg)</a:t>
                      </a:r>
                    </a:p>
                    <a:p>
                      <a:pPr>
                        <a:lnSpc>
                          <a:spcPct val="150000"/>
                        </a:lnSpc>
                      </a:pPr>
                      <a:r>
                        <a:rPr lang="en-GB" sz="1200" i="1" dirty="0">
                          <a:solidFill>
                            <a:schemeClr val="tx1"/>
                          </a:solidFill>
                        </a:rPr>
                        <a:t>a </a:t>
                      </a:r>
                      <a:r>
                        <a:rPr lang="en-GB" sz="1200" i="0" dirty="0">
                          <a:solidFill>
                            <a:schemeClr val="tx1"/>
                          </a:solidFill>
                        </a:rPr>
                        <a:t>= acceleration (metres per second squared, m/s</a:t>
                      </a:r>
                      <a:r>
                        <a:rPr lang="en-GB" sz="1200" i="0" baseline="30000" dirty="0">
                          <a:solidFill>
                            <a:schemeClr val="tx1"/>
                          </a:solidFill>
                        </a:rPr>
                        <a:t>2</a:t>
                      </a:r>
                      <a:r>
                        <a:rPr lang="en-GB" sz="1200" i="0" dirty="0">
                          <a:solidFill>
                            <a:schemeClr val="tx1"/>
                          </a:solidFill>
                        </a:rPr>
                        <a:t>)</a:t>
                      </a:r>
                      <a:endParaRPr lang="en-GB" sz="12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5549374D-979B-F70C-B3BC-D3048C04CA94}"/>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202057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300789"/>
            <a:ext cx="6008018" cy="8373703"/>
          </a:xfrm>
          <a:prstGeom prst="rect">
            <a:avLst/>
          </a:prstGeom>
          <a:noFill/>
          <a:ln w="28575">
            <a:solidFill>
              <a:schemeClr val="tx1"/>
            </a:solidFill>
          </a:ln>
        </p:spPr>
        <p:txBody>
          <a:bodyPr wrap="square" rtlCol="0">
            <a:spAutoFit/>
          </a:bodyPr>
          <a:lstStyle/>
          <a:p>
            <a:pPr>
              <a:lnSpc>
                <a:spcPct val="150000"/>
              </a:lnSpc>
            </a:pPr>
            <a:r>
              <a:rPr lang="en-GB" sz="1200" b="1" dirty="0"/>
              <a:t>Conservation of momentum: Calculate velocity </a:t>
            </a:r>
            <a:r>
              <a:rPr lang="en-GB" sz="1200" b="1" u="sng" dirty="0"/>
              <a:t>after the objects combine</a:t>
            </a:r>
            <a:r>
              <a:rPr lang="en-GB" sz="1200" b="1" dirty="0"/>
              <a:t>. </a:t>
            </a:r>
          </a:p>
          <a:p>
            <a:pPr>
              <a:lnSpc>
                <a:spcPct val="150000"/>
              </a:lnSpc>
            </a:pPr>
            <a:r>
              <a:rPr lang="en-GB" sz="1200" b="1" dirty="0"/>
              <a:t>Q3 (YOU DO) A 1.2 kg toy car is moving at 8 m/s to the right. It collides with a stationary 0.8 kg toy car in the opposite direction. The two cars stick together after the collision. Calculate the final velocity of the combined cars.</a:t>
            </a:r>
          </a:p>
          <a:p>
            <a:pPr>
              <a:lnSpc>
                <a:spcPct val="150000"/>
              </a:lnSpc>
            </a:pPr>
            <a:r>
              <a:rPr lang="en-GB" sz="1200" dirty="0"/>
              <a:t>……………………………………………………………………………………………………………………………………………………………………………………………………………………………………………………………………………………………………………………………………………………………………………………………………………………………………………………………………………………………………………………………………………………………………………………………………..... ……………………………………………………………………………………………………………………………………………………………………………………………………………………………………………………………………………………………………………………………………………………………………………………………………………………………………………………………………………………………………………………………………………………………………………………………………...... ……………………………………………………………………………………………………………………………………………………………………………………………………………………………………………………………………………………………………</a:t>
            </a:r>
          </a:p>
          <a:p>
            <a:pPr>
              <a:lnSpc>
                <a:spcPct val="150000"/>
              </a:lnSpc>
            </a:pPr>
            <a:r>
              <a:rPr lang="en-GB" sz="1200" b="1" dirty="0"/>
              <a:t>Q4 (YOU DO) Two ice skaters, one with a mass of 60 kg and the other with a mass of 40 kg, approach each other. The skater with a mass of 60 kg is moving to the left at 4 m/s, while the skater with a mass of 40 kg is moving to the right at 6 m/s. After they collide, they grab each other and move together. Calculate their final velocity.</a:t>
            </a:r>
          </a:p>
          <a:p>
            <a:pPr>
              <a:lnSpc>
                <a:spcPct val="150000"/>
              </a:lnSpc>
            </a:pPr>
            <a:r>
              <a:rPr lang="en-GB" sz="1200" dirty="0"/>
              <a:t>……………………………………………………………………………………………………………………………………………………………………………………………………………………………………………………………………………………………………………………………………………………………………………………………………………………………………………………………………………………………………………………………………………………………………………………………………..... ……………………………………………………………………………………………………………………………………………………………………………………………………………………………………………………………………………………………………………………………………………………………………………………………………………………………………………………………………………………………………………………………………………………………………………………………………......</a:t>
            </a:r>
          </a:p>
          <a:p>
            <a:pPr>
              <a:lnSpc>
                <a:spcPct val="150000"/>
              </a:lnSpc>
            </a:pPr>
            <a:r>
              <a:rPr lang="en-GB" sz="1200" dirty="0"/>
              <a:t>……………………………………………………………………………………………………………………………………………………………………………………………………………………………………………………………………………………………………</a:t>
            </a:r>
          </a:p>
          <a:p>
            <a:pPr>
              <a:lnSpc>
                <a:spcPct val="150000"/>
              </a:lnSpc>
            </a:pPr>
            <a:endParaRPr lang="en-GB" sz="1200" dirty="0"/>
          </a:p>
        </p:txBody>
      </p:sp>
      <p:sp>
        <p:nvSpPr>
          <p:cNvPr id="3" name="Slide Number Placeholder 2">
            <a:extLst>
              <a:ext uri="{FF2B5EF4-FFF2-40B4-BE49-F238E27FC236}">
                <a16:creationId xmlns:a16="http://schemas.microsoft.com/office/drawing/2014/main" id="{E793F6CC-4936-D335-8A6B-BDF60FBF4197}"/>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1773329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81263" y="300789"/>
            <a:ext cx="6008018" cy="8096704"/>
          </a:xfrm>
          <a:prstGeom prst="rect">
            <a:avLst/>
          </a:prstGeom>
          <a:noFill/>
          <a:ln w="28575">
            <a:solidFill>
              <a:schemeClr val="tx1"/>
            </a:solidFill>
          </a:ln>
        </p:spPr>
        <p:txBody>
          <a:bodyPr wrap="square" rtlCol="0">
            <a:spAutoFit/>
          </a:bodyPr>
          <a:lstStyle/>
          <a:p>
            <a:pPr>
              <a:lnSpc>
                <a:spcPct val="150000"/>
              </a:lnSpc>
            </a:pPr>
            <a:r>
              <a:rPr lang="en-GB" sz="1200" b="1" dirty="0"/>
              <a:t>Conservation of momentum: The objects do not combine (they separate). </a:t>
            </a:r>
          </a:p>
          <a:p>
            <a:pPr>
              <a:lnSpc>
                <a:spcPct val="150000"/>
              </a:lnSpc>
            </a:pPr>
            <a:r>
              <a:rPr lang="en-GB" sz="1200" b="1" dirty="0"/>
              <a:t>Q1 (I DO) A 0.2 kg ball is moving to the right at 4 m/s. It collides with a 0.3 kg ball moving to the left at 2 m/s. After the collision, the 0.2kg ball moves at 3m/s in the opposite direction (-3 m/s). Calculate the velocity of the second ball. </a:t>
            </a:r>
          </a:p>
          <a:p>
            <a:pPr>
              <a:lnSpc>
                <a:spcPct val="150000"/>
              </a:lnSpc>
            </a:pPr>
            <a:r>
              <a:rPr lang="en-GB" sz="1200" dirty="0"/>
              <a:t>……………………………………………………………………………………………………………………………………………………………………………………………………………………………………………………………………………………………………………………………………………………………………………………………………………………………………………………………………………………………………………………………………………………………………………………………………..... ……………………………………………………………………………………………………………………………………………………………………………………………………………………………………………………………………………………………………………………………………………………………………………………………………………………………………………………………………………………………………………………………………………………………………………………………………...... ……………………………………………………………………………………………………………………………………………………………………………………………………………………………………………………………………………………………………</a:t>
            </a:r>
          </a:p>
          <a:p>
            <a:pPr>
              <a:lnSpc>
                <a:spcPct val="150000"/>
              </a:lnSpc>
            </a:pPr>
            <a:r>
              <a:rPr lang="en-GB" sz="1200" b="1" dirty="0"/>
              <a:t>Q2 (WE DO) A 0.1 kg toy car moves at 5 m/s and collides with a stationary 0.2 kg toy car. After the collision, the first car moves in the opposite direction with a velocity of 2 m/s. Calculate the final velocity of the second car.</a:t>
            </a:r>
          </a:p>
          <a:p>
            <a:pPr>
              <a:lnSpc>
                <a:spcPct val="150000"/>
              </a:lnSpc>
            </a:pPr>
            <a:r>
              <a:rPr lang="en-GB" sz="1200" dirty="0"/>
              <a:t>……………………………………………………………………………………………………………………………………………………………………………………………………………………………………………………………………………………………………………………………………………………………………………………………………………………………………………………………………………………………………………………………………………………………………………………………………..... ……………………………………………………………………………………………………………………………………………………………………………………………………………………………………………………………………………………………………………………………………………………………………………………………………………………………………………………………………………………………………………………………………………………………………………………………………......</a:t>
            </a:r>
          </a:p>
          <a:p>
            <a:pPr>
              <a:lnSpc>
                <a:spcPct val="150000"/>
              </a:lnSpc>
            </a:pPr>
            <a:r>
              <a:rPr lang="en-GB" sz="1200" dirty="0"/>
              <a:t>……………………………………………………………………………………………………………………………………………………………………………………………………………………………………………………………………………………………………</a:t>
            </a:r>
          </a:p>
          <a:p>
            <a:pPr>
              <a:lnSpc>
                <a:spcPct val="150000"/>
              </a:lnSpc>
            </a:pPr>
            <a:endParaRPr lang="en-GB" sz="1200" dirty="0"/>
          </a:p>
        </p:txBody>
      </p:sp>
      <p:sp>
        <p:nvSpPr>
          <p:cNvPr id="5" name="Slide Number Placeholder 4">
            <a:extLst>
              <a:ext uri="{FF2B5EF4-FFF2-40B4-BE49-F238E27FC236}">
                <a16:creationId xmlns:a16="http://schemas.microsoft.com/office/drawing/2014/main" id="{E32CFA50-C093-8DB1-843E-7B798CF71274}"/>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1540106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35185-D24A-F600-3440-0450AD7ADA06}"/>
              </a:ext>
            </a:extLst>
          </p:cNvPr>
          <p:cNvSpPr txBox="1"/>
          <p:nvPr/>
        </p:nvSpPr>
        <p:spPr>
          <a:xfrm>
            <a:off x="424991" y="300789"/>
            <a:ext cx="6008018" cy="8096704"/>
          </a:xfrm>
          <a:prstGeom prst="rect">
            <a:avLst/>
          </a:prstGeom>
          <a:noFill/>
          <a:ln w="28575">
            <a:solidFill>
              <a:schemeClr val="tx1"/>
            </a:solidFill>
          </a:ln>
        </p:spPr>
        <p:txBody>
          <a:bodyPr wrap="square" rtlCol="0">
            <a:spAutoFit/>
          </a:bodyPr>
          <a:lstStyle/>
          <a:p>
            <a:pPr>
              <a:lnSpc>
                <a:spcPct val="150000"/>
              </a:lnSpc>
            </a:pPr>
            <a:r>
              <a:rPr lang="en-GB" sz="1200" b="1" dirty="0"/>
              <a:t>Conservation of momentum: The objects do not combine (they separate). </a:t>
            </a:r>
          </a:p>
          <a:p>
            <a:pPr>
              <a:lnSpc>
                <a:spcPct val="150000"/>
              </a:lnSpc>
            </a:pPr>
            <a:r>
              <a:rPr lang="en-GB" sz="1200" b="1" dirty="0"/>
              <a:t>Q3 (YOU DO) A 0.3 kg ball moves at 10 m/s and collides with a stationary 0.2 kg ball. After the collision, the first ball moves with a velocity of 5 m/s to the right. Calculate the final velocity of the second ball.</a:t>
            </a:r>
          </a:p>
          <a:p>
            <a:pPr>
              <a:lnSpc>
                <a:spcPct val="150000"/>
              </a:lnSpc>
            </a:pPr>
            <a:r>
              <a:rPr lang="en-GB" sz="1200" dirty="0"/>
              <a:t>……………………………………………………………………………………………………………………………………………………………………………………………………………………………………………………………………………………………………………………………………………………………………………………………………………………………………………………………………………………………………………………………………………………………………………………………………..... ……………………………………………………………………………………………………………………………………………………………………………………………………………………………………………………………………………………………………………………………………………………………………………………………………………………………………………………………………………………………………………………………………………………………………………………………………...... ……………………………………………………………………………………………………………………………………………………………………………………………………………………………………………………………………………………………………</a:t>
            </a:r>
          </a:p>
          <a:p>
            <a:pPr>
              <a:lnSpc>
                <a:spcPct val="150000"/>
              </a:lnSpc>
            </a:pPr>
            <a:r>
              <a:rPr lang="en-GB" sz="1200" b="1" dirty="0"/>
              <a:t>Q4 (YOU DO) A 0.4 kg trolley moving at 2 m/s collides with a stationary 0.3 kg trolley. After the collision, the first trolley moves with a velocity of 1 m/s to the left. Calculate the final velocity of the second trolley.</a:t>
            </a:r>
          </a:p>
          <a:p>
            <a:pPr>
              <a:lnSpc>
                <a:spcPct val="150000"/>
              </a:lnSpc>
            </a:pPr>
            <a:r>
              <a:rPr lang="en-GB" sz="1200" dirty="0"/>
              <a:t>……………………………………………………………………………………………………………………………………………………………………………………………………………………………………………………………………………………………………………………………………………………………………………………………………………………………………………………………………………………………………………………………………………………………………………………………………..... ……………………………………………………………………………………………………………………………………………………………………………………………………………………………………………………………………………………………………………………………………………………………………………………………………………………………………………………………………………………………………………………………………………………………………………………………………......</a:t>
            </a:r>
          </a:p>
          <a:p>
            <a:pPr>
              <a:lnSpc>
                <a:spcPct val="150000"/>
              </a:lnSpc>
            </a:pPr>
            <a:r>
              <a:rPr lang="en-GB" sz="1200" dirty="0"/>
              <a:t>……………………………………………………………………………………………………………………………………………………………………………………………………………………………………………………………………………………………………</a:t>
            </a:r>
          </a:p>
          <a:p>
            <a:pPr>
              <a:lnSpc>
                <a:spcPct val="150000"/>
              </a:lnSpc>
            </a:pPr>
            <a:endParaRPr lang="en-GB" sz="1200" dirty="0"/>
          </a:p>
        </p:txBody>
      </p:sp>
      <p:sp>
        <p:nvSpPr>
          <p:cNvPr id="5" name="Slide Number Placeholder 4">
            <a:extLst>
              <a:ext uri="{FF2B5EF4-FFF2-40B4-BE49-F238E27FC236}">
                <a16:creationId xmlns:a16="http://schemas.microsoft.com/office/drawing/2014/main" id="{EA9D1286-6449-98DC-99F9-CC5163D0ABBC}"/>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1551748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14: Changes in momentum</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You are learning about forces exerted during changes to momentum and how we can protect ourselves from large forces.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safety features such as seat belts, crumple zones and rubber mats reduce the likelihood of us being injured. </a:t>
            </a: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a:t>3</a:t>
            </a:r>
          </a:p>
        </p:txBody>
      </p:sp>
      <p:sp>
        <p:nvSpPr>
          <p:cNvPr id="9" name="Slide Number Placeholder 8">
            <a:extLst>
              <a:ext uri="{FF2B5EF4-FFF2-40B4-BE49-F238E27FC236}">
                <a16:creationId xmlns:a16="http://schemas.microsoft.com/office/drawing/2014/main" id="{72517B7C-F6F9-DD2E-9389-A62BA201457D}"/>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883629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553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40393980"/>
              </p:ext>
            </p:extLst>
          </p:nvPr>
        </p:nvGraphicFramePr>
        <p:xfrm>
          <a:off x="348915" y="324854"/>
          <a:ext cx="6160170" cy="829271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796408">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Change in momentum</a:t>
                      </a:r>
                    </a:p>
                    <a:p>
                      <a:pPr>
                        <a:lnSpc>
                          <a:spcPct val="150000"/>
                        </a:lnSpc>
                      </a:pPr>
                      <a:r>
                        <a:rPr lang="en-GB" sz="1200" b="0" dirty="0">
                          <a:solidFill>
                            <a:schemeClr val="tx1"/>
                          </a:solidFill>
                        </a:rPr>
                        <a:t>Change in momentum is a critical concept that relates changes to our velocity to the forces we experience. If a larger force is experienced, it is more likely that we will get hurt.</a:t>
                      </a:r>
                    </a:p>
                    <a:p>
                      <a:pPr>
                        <a:lnSpc>
                          <a:spcPct val="150000"/>
                        </a:lnSpc>
                      </a:pPr>
                      <a:r>
                        <a:rPr lang="en-GB" sz="1200" b="0" dirty="0">
                          <a:solidFill>
                            <a:schemeClr val="tx1"/>
                          </a:solidFill>
                        </a:rPr>
                        <a:t>Let's look at some real-world examples to understand why this matters:</a:t>
                      </a:r>
                    </a:p>
                    <a:p>
                      <a:pPr>
                        <a:lnSpc>
                          <a:spcPct val="150000"/>
                        </a:lnSpc>
                      </a:pPr>
                      <a:r>
                        <a:rPr lang="en-GB" sz="1200" b="1" dirty="0">
                          <a:solidFill>
                            <a:schemeClr val="tx1"/>
                          </a:solidFill>
                        </a:rPr>
                        <a:t>Air Bags and Seat Belts: </a:t>
                      </a:r>
                      <a:r>
                        <a:rPr lang="en-GB" sz="1200" b="0" dirty="0">
                          <a:solidFill>
                            <a:schemeClr val="tx1"/>
                          </a:solidFill>
                        </a:rPr>
                        <a:t>Imagine you're in a car, and suddenly you need to stop because of a crash. Your body wants to keep moving forward due to its momentum. But the seat belt and air bags in the car are there to help. They make the change in your momentum happen more slowly. This reduces the force on your body so you are less likely to get hurt.</a:t>
                      </a:r>
                    </a:p>
                    <a:p>
                      <a:pPr>
                        <a:lnSpc>
                          <a:spcPct val="150000"/>
                        </a:lnSpc>
                      </a:pPr>
                      <a:r>
                        <a:rPr lang="en-GB" sz="1200" b="1" dirty="0">
                          <a:solidFill>
                            <a:schemeClr val="tx1"/>
                          </a:solidFill>
                        </a:rPr>
                        <a:t>Gym Crash Mats: </a:t>
                      </a:r>
                      <a:r>
                        <a:rPr lang="en-GB" sz="1200" b="0" dirty="0">
                          <a:solidFill>
                            <a:schemeClr val="tx1"/>
                          </a:solidFill>
                        </a:rPr>
                        <a:t>Think about gymnasts doing flips and jumps. When they land on the mat, their momentum changes quickly. The crash mat is like a cushion. It helps increase the time it takes for the gymnast's momentum to change, which makes the force applied smaller. This helps prevent injuries by reducing the force on their bodies.</a:t>
                      </a:r>
                    </a:p>
                    <a:p>
                      <a:pPr>
                        <a:lnSpc>
                          <a:spcPct val="150000"/>
                        </a:lnSpc>
                      </a:pPr>
                      <a:r>
                        <a:rPr lang="en-GB" sz="1200" b="1" dirty="0">
                          <a:solidFill>
                            <a:schemeClr val="tx1"/>
                          </a:solidFill>
                        </a:rPr>
                        <a:t>Cycle Helmets: </a:t>
                      </a:r>
                      <a:r>
                        <a:rPr lang="en-GB" sz="1200" b="0" dirty="0">
                          <a:solidFill>
                            <a:schemeClr val="tx1"/>
                          </a:solidFill>
                        </a:rPr>
                        <a:t>Imagine you're riding a bike and you fall off. Your head goes from moving to suddenly stopping, which changes its momentum. A cycle helmet decreases the rate of change of momentum. This way, your head doesn't experience a big force, and you're less likely to get seriously hurt.</a:t>
                      </a:r>
                    </a:p>
                    <a:p>
                      <a:pPr>
                        <a:lnSpc>
                          <a:spcPct val="150000"/>
                        </a:lnSpc>
                      </a:pPr>
                      <a:r>
                        <a:rPr lang="en-GB" sz="1200" b="1" dirty="0">
                          <a:solidFill>
                            <a:schemeClr val="tx1"/>
                          </a:solidFill>
                        </a:rPr>
                        <a:t>Playground Surfaces: </a:t>
                      </a:r>
                      <a:r>
                        <a:rPr lang="en-GB" sz="1200" b="0" dirty="0">
                          <a:solidFill>
                            <a:schemeClr val="tx1"/>
                          </a:solidFill>
                        </a:rPr>
                        <a:t>When you're playing on a playground, you might run, jump, or even fall. The ground you're on can influence the force your body feels. Playground surfaces are designed to help. They increase the time it takes for your momentum to change when you land or run. This makes the force on your body lower, because there is a lower rate of change of momentum, which is safer and less likely to cause harm.</a:t>
                      </a:r>
                    </a:p>
                    <a:p>
                      <a:pPr>
                        <a:lnSpc>
                          <a:spcPct val="150000"/>
                        </a:lnSpc>
                      </a:pPr>
                      <a:r>
                        <a:rPr lang="en-GB" sz="1200" b="0" dirty="0">
                          <a:solidFill>
                            <a:schemeClr val="tx1"/>
                          </a:solidFill>
                        </a:rPr>
                        <a:t>So, how does change in momentum connect to force? The key relationship is:</a:t>
                      </a:r>
                    </a:p>
                    <a:p>
                      <a:pPr>
                        <a:lnSpc>
                          <a:spcPct val="150000"/>
                        </a:lnSpc>
                      </a:pPr>
                      <a:endParaRPr lang="en-GB" sz="1200" b="1" dirty="0">
                        <a:solidFill>
                          <a:schemeClr val="tx1"/>
                        </a:solidFill>
                      </a:endParaRPr>
                    </a:p>
                    <a:p>
                      <a:pPr>
                        <a:lnSpc>
                          <a:spcPct val="150000"/>
                        </a:lnSpc>
                      </a:pPr>
                      <a:r>
                        <a:rPr lang="en-GB" sz="1200" b="1" dirty="0">
                          <a:solidFill>
                            <a:schemeClr val="tx1"/>
                          </a:solidFill>
                        </a:rPr>
                        <a:t>Force equals the rate of change of momentum.</a:t>
                      </a:r>
                    </a:p>
                    <a:p>
                      <a:pPr>
                        <a:lnSpc>
                          <a:spcPct val="150000"/>
                        </a:lnSpc>
                      </a:pPr>
                      <a:r>
                        <a:rPr lang="en-GB" sz="1200" b="0" dirty="0">
                          <a:solidFill>
                            <a:schemeClr val="tx1"/>
                          </a:solidFill>
                        </a:rPr>
                        <a:t>We can derive an equation that shows this: </a:t>
                      </a:r>
                    </a:p>
                    <a:p>
                      <a:pPr>
                        <a:lnSpc>
                          <a:spcPct val="150000"/>
                        </a:lnSpc>
                      </a:pPr>
                      <a:r>
                        <a:rPr lang="en-GB" sz="1200" b="0" dirty="0">
                          <a:solidFill>
                            <a:schemeClr val="tx1"/>
                          </a:solidFill>
                        </a:rPr>
                        <a:t>F = m x a (force = mass x acceleration)</a:t>
                      </a:r>
                    </a:p>
                    <a:p>
                      <a:pPr>
                        <a:lnSpc>
                          <a:spcPct val="150000"/>
                        </a:lnSpc>
                      </a:pPr>
                      <a:r>
                        <a:rPr lang="en-GB" sz="1200" b="0" dirty="0">
                          <a:solidFill>
                            <a:schemeClr val="tx1"/>
                          </a:solidFill>
                        </a:rPr>
                        <a:t>a = (v – u) / t (acceleration = change in velocity / time)</a:t>
                      </a:r>
                    </a:p>
                    <a:p>
                      <a:pPr>
                        <a:lnSpc>
                          <a:spcPct val="150000"/>
                        </a:lnSpc>
                      </a:pPr>
                      <a:r>
                        <a:rPr lang="en-GB" sz="1200" b="0" dirty="0">
                          <a:solidFill>
                            <a:schemeClr val="tx1"/>
                          </a:solidFill>
                        </a:rPr>
                        <a:t>Therefore: </a:t>
                      </a:r>
                    </a:p>
                    <a:p>
                      <a:pPr>
                        <a:lnSpc>
                          <a:spcPct val="150000"/>
                        </a:lnSpc>
                      </a:pPr>
                      <a:r>
                        <a:rPr lang="en-GB" sz="1200" b="0" dirty="0">
                          <a:solidFill>
                            <a:schemeClr val="tx1"/>
                          </a:solidFill>
                        </a:rPr>
                        <a:t>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32E2143E-C177-294E-645C-355B89790AB7}"/>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730914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035AE-A9D9-DA9C-7228-469E4F45623E}"/>
              </a:ext>
            </a:extLst>
          </p:cNvPr>
          <p:cNvSpPr txBox="1"/>
          <p:nvPr/>
        </p:nvSpPr>
        <p:spPr>
          <a:xfrm>
            <a:off x="361950" y="400050"/>
            <a:ext cx="6134100" cy="3849387"/>
          </a:xfrm>
          <a:prstGeom prst="rect">
            <a:avLst/>
          </a:prstGeom>
          <a:noFill/>
          <a:ln w="28575">
            <a:solidFill>
              <a:schemeClr val="tx1"/>
            </a:solidFill>
          </a:ln>
        </p:spPr>
        <p:txBody>
          <a:bodyPr wrap="square" rtlCol="0">
            <a:spAutoFit/>
          </a:bodyPr>
          <a:lstStyle/>
          <a:p>
            <a:pPr>
              <a:lnSpc>
                <a:spcPct val="150000"/>
              </a:lnSpc>
            </a:pPr>
            <a:r>
              <a:rPr lang="en-GB" sz="1200" b="1" u="sng" dirty="0"/>
              <a:t>Worked example – calculating force (change in momentum)</a:t>
            </a:r>
          </a:p>
          <a:p>
            <a:pPr>
              <a:lnSpc>
                <a:spcPct val="150000"/>
              </a:lnSpc>
            </a:pPr>
            <a:r>
              <a:rPr lang="en-GB" sz="1200" b="0" i="0" dirty="0">
                <a:solidFill>
                  <a:srgbClr val="374151"/>
                </a:solidFill>
                <a:effectLst/>
                <a:latin typeface="Söhne"/>
              </a:rPr>
              <a:t>A bicycle of mass 15 kg decelerates from a velocity of 10 m/s to rest in 4 seconds. </a:t>
            </a:r>
          </a:p>
          <a:p>
            <a:pPr>
              <a:lnSpc>
                <a:spcPct val="150000"/>
              </a:lnSpc>
            </a:pPr>
            <a:r>
              <a:rPr lang="en-GB" sz="1200" b="0" i="0" dirty="0">
                <a:solidFill>
                  <a:srgbClr val="374151"/>
                </a:solidFill>
                <a:effectLst/>
                <a:latin typeface="Söhne"/>
              </a:rPr>
              <a:t>Calculate the force opposing the motion of the bicycle.</a:t>
            </a:r>
          </a:p>
          <a:p>
            <a:pPr>
              <a:lnSpc>
                <a:spcPct val="150000"/>
              </a:lnSpc>
            </a:pPr>
            <a:r>
              <a:rPr lang="en-GB" sz="1200" dirty="0">
                <a:solidFill>
                  <a:srgbClr val="374151"/>
                </a:solidFill>
                <a:latin typeface="Söhne"/>
              </a:rPr>
              <a:t>Use the equation: </a:t>
            </a:r>
            <a:r>
              <a:rPr lang="en-GB" sz="1200" b="0" dirty="0">
                <a:solidFill>
                  <a:schemeClr val="tx1"/>
                </a:solidFill>
              </a:rPr>
              <a:t>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a:lnSpc>
                <a:spcPct val="150000"/>
              </a:lnSpc>
            </a:pPr>
            <a:r>
              <a:rPr lang="en-GB" sz="1200" b="1" dirty="0">
                <a:solidFill>
                  <a:srgbClr val="374151"/>
                </a:solidFill>
                <a:latin typeface="Söhne"/>
              </a:rPr>
              <a:t>Step 1: Calculate change in velocity.</a:t>
            </a:r>
          </a:p>
          <a:p>
            <a:pPr>
              <a:lnSpc>
                <a:spcPct val="150000"/>
              </a:lnSpc>
            </a:pPr>
            <a:r>
              <a:rPr lang="en-GB" sz="1200" dirty="0">
                <a:solidFill>
                  <a:srgbClr val="374151"/>
                </a:solidFill>
                <a:latin typeface="Söhne"/>
              </a:rPr>
              <a:t>0 m/s – 10 m/s = -10 m/s</a:t>
            </a:r>
          </a:p>
          <a:p>
            <a:pPr>
              <a:lnSpc>
                <a:spcPct val="150000"/>
              </a:lnSpc>
            </a:pPr>
            <a:r>
              <a:rPr lang="en-GB" sz="1200" b="1" dirty="0">
                <a:solidFill>
                  <a:srgbClr val="374151"/>
                </a:solidFill>
                <a:latin typeface="Söhne"/>
              </a:rPr>
              <a:t>Step 2: Substitute values into the equation for force.</a:t>
            </a:r>
          </a:p>
          <a:p>
            <a:pPr>
              <a:lnSpc>
                <a:spcPct val="150000"/>
              </a:lnSpc>
            </a:pPr>
            <a:r>
              <a:rPr lang="en-GB" sz="1200" dirty="0">
                <a:solidFill>
                  <a:srgbClr val="374151"/>
                </a:solidFill>
                <a:latin typeface="Söhne"/>
              </a:rPr>
              <a:t>F = </a:t>
            </a:r>
            <a:r>
              <a:rPr lang="en-GB" sz="1200" u="sng" dirty="0">
                <a:solidFill>
                  <a:srgbClr val="374151"/>
                </a:solidFill>
                <a:latin typeface="Söhne"/>
              </a:rPr>
              <a:t>15kg x -10</a:t>
            </a:r>
          </a:p>
          <a:p>
            <a:r>
              <a:rPr lang="en-GB" sz="1200" dirty="0">
                <a:solidFill>
                  <a:srgbClr val="374151"/>
                </a:solidFill>
                <a:latin typeface="Söhne"/>
              </a:rPr>
              <a:t>             4 s</a:t>
            </a:r>
          </a:p>
          <a:p>
            <a:pPr>
              <a:lnSpc>
                <a:spcPct val="150000"/>
              </a:lnSpc>
            </a:pPr>
            <a:r>
              <a:rPr lang="en-GB" sz="1200" b="1" dirty="0">
                <a:solidFill>
                  <a:srgbClr val="374151"/>
                </a:solidFill>
                <a:latin typeface="Söhne"/>
              </a:rPr>
              <a:t>Step 3: Calculate the answer. </a:t>
            </a:r>
          </a:p>
          <a:p>
            <a:pPr>
              <a:lnSpc>
                <a:spcPct val="150000"/>
              </a:lnSpc>
            </a:pPr>
            <a:r>
              <a:rPr lang="en-GB" sz="1200" dirty="0">
                <a:solidFill>
                  <a:srgbClr val="374151"/>
                </a:solidFill>
                <a:latin typeface="Söhne"/>
              </a:rPr>
              <a:t>Answer = -37.5 N</a:t>
            </a:r>
          </a:p>
          <a:p>
            <a:pPr>
              <a:lnSpc>
                <a:spcPct val="150000"/>
              </a:lnSpc>
            </a:pPr>
            <a:endParaRPr lang="en-GB" sz="1200" dirty="0">
              <a:solidFill>
                <a:srgbClr val="374151"/>
              </a:solidFill>
              <a:latin typeface="Söhne"/>
            </a:endParaRPr>
          </a:p>
        </p:txBody>
      </p:sp>
      <p:sp>
        <p:nvSpPr>
          <p:cNvPr id="3" name="TextBox 2">
            <a:extLst>
              <a:ext uri="{FF2B5EF4-FFF2-40B4-BE49-F238E27FC236}">
                <a16:creationId xmlns:a16="http://schemas.microsoft.com/office/drawing/2014/main" id="{6B1A7437-AAB0-E5CD-1055-C03E41E11AAE}"/>
              </a:ext>
            </a:extLst>
          </p:cNvPr>
          <p:cNvSpPr txBox="1"/>
          <p:nvPr/>
        </p:nvSpPr>
        <p:spPr>
          <a:xfrm>
            <a:off x="361950" y="4572000"/>
            <a:ext cx="6134100" cy="3480055"/>
          </a:xfrm>
          <a:prstGeom prst="rect">
            <a:avLst/>
          </a:prstGeom>
          <a:noFill/>
          <a:ln w="28575">
            <a:solidFill>
              <a:schemeClr val="tx1"/>
            </a:solidFill>
          </a:ln>
        </p:spPr>
        <p:txBody>
          <a:bodyPr wrap="square" rtlCol="0">
            <a:spAutoFit/>
          </a:bodyPr>
          <a:lstStyle/>
          <a:p>
            <a:pPr>
              <a:lnSpc>
                <a:spcPct val="150000"/>
              </a:lnSpc>
            </a:pPr>
            <a:r>
              <a:rPr lang="en-GB" sz="1200" b="1" u="sng" dirty="0"/>
              <a:t>Worked example – calculating initial velocity. </a:t>
            </a:r>
          </a:p>
          <a:p>
            <a:pPr>
              <a:lnSpc>
                <a:spcPct val="150000"/>
              </a:lnSpc>
            </a:pPr>
            <a:r>
              <a:rPr lang="en-GB" sz="1200" b="0" i="0" dirty="0">
                <a:solidFill>
                  <a:srgbClr val="374151"/>
                </a:solidFill>
                <a:effectLst/>
                <a:latin typeface="Söhne"/>
              </a:rPr>
              <a:t>A car of mass 1200 kg comes to a stop after applying a force of 2500 N for 8 seconds. Calculate its initial velocity.</a:t>
            </a:r>
            <a:endParaRPr lang="en-GB" sz="1200" dirty="0">
              <a:solidFill>
                <a:srgbClr val="374151"/>
              </a:solidFill>
              <a:latin typeface="Söhne"/>
            </a:endParaRPr>
          </a:p>
          <a:p>
            <a:pPr>
              <a:lnSpc>
                <a:spcPct val="150000"/>
              </a:lnSpc>
            </a:pPr>
            <a:r>
              <a:rPr lang="en-GB" sz="1200" b="0" dirty="0">
                <a:solidFill>
                  <a:schemeClr val="tx1"/>
                </a:solidFill>
              </a:rPr>
              <a:t>Use the equation: 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a:lnSpc>
                <a:spcPct val="150000"/>
              </a:lnSpc>
            </a:pPr>
            <a:r>
              <a:rPr lang="en-GB" sz="1200" b="1" dirty="0">
                <a:solidFill>
                  <a:srgbClr val="374151"/>
                </a:solidFill>
                <a:latin typeface="Söhne"/>
              </a:rPr>
              <a:t>Step 1: Substitute values into the equation.</a:t>
            </a:r>
          </a:p>
          <a:p>
            <a:pPr>
              <a:lnSpc>
                <a:spcPct val="150000"/>
              </a:lnSpc>
            </a:pPr>
            <a:r>
              <a:rPr lang="en-GB" sz="1200" dirty="0"/>
              <a:t>2500</a:t>
            </a:r>
            <a:r>
              <a:rPr lang="en-GB" sz="1200" b="0" dirty="0">
                <a:solidFill>
                  <a:schemeClr val="tx1"/>
                </a:solidFill>
              </a:rPr>
              <a:t> = </a:t>
            </a:r>
            <a:r>
              <a:rPr lang="en-GB" sz="1200" u="sng" dirty="0"/>
              <a:t>1200</a:t>
            </a:r>
            <a:r>
              <a:rPr lang="en-GB" sz="1200" b="0" u="sng" dirty="0">
                <a:solidFill>
                  <a:schemeClr val="tx1"/>
                </a:solidFill>
              </a:rPr>
              <a:t>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8</a:t>
            </a:r>
          </a:p>
          <a:p>
            <a:pPr>
              <a:lnSpc>
                <a:spcPct val="150000"/>
              </a:lnSpc>
            </a:pPr>
            <a:r>
              <a:rPr lang="en-GB" sz="1200" b="1" dirty="0">
                <a:solidFill>
                  <a:srgbClr val="374151"/>
                </a:solidFill>
                <a:latin typeface="Söhne"/>
              </a:rPr>
              <a:t>Step 2: Rearrange for velocity (velocity equals initial velocity as final velocity = 0 m/s).</a:t>
            </a:r>
          </a:p>
          <a:p>
            <a:pPr>
              <a:lnSpc>
                <a:spcPct val="150000"/>
              </a:lnSpc>
            </a:pPr>
            <a:r>
              <a:rPr lang="en-GB" sz="1200" dirty="0">
                <a:solidFill>
                  <a:srgbClr val="374151"/>
                </a:solidFill>
                <a:latin typeface="Söhne"/>
              </a:rPr>
              <a:t>2500 = 150 x </a:t>
            </a:r>
            <a:r>
              <a:rPr lang="en-GB" sz="1200" b="0" i="0" kern="1200" dirty="0">
                <a:solidFill>
                  <a:schemeClr val="tx1"/>
                </a:solidFill>
                <a:effectLst/>
                <a:latin typeface="+mn-lt"/>
                <a:ea typeface="+mn-ea"/>
                <a:cs typeface="+mn-cs"/>
              </a:rPr>
              <a:t>∆v = -150 x –u   (∆v = v – u. </a:t>
            </a:r>
            <a:r>
              <a:rPr lang="en-GB" sz="1200" dirty="0"/>
              <a:t>v = 0 m/s so </a:t>
            </a:r>
            <a:r>
              <a:rPr lang="en-GB" sz="1200" b="0" i="0" kern="1200" dirty="0">
                <a:solidFill>
                  <a:schemeClr val="tx1"/>
                </a:solidFill>
                <a:effectLst/>
                <a:latin typeface="+mn-lt"/>
                <a:ea typeface="+mn-ea"/>
                <a:cs typeface="+mn-cs"/>
              </a:rPr>
              <a:t>∆v is substituted with –u).</a:t>
            </a:r>
          </a:p>
          <a:p>
            <a:pPr>
              <a:lnSpc>
                <a:spcPct val="150000"/>
              </a:lnSpc>
            </a:pPr>
            <a:r>
              <a:rPr lang="en-GB" sz="1200" dirty="0">
                <a:solidFill>
                  <a:srgbClr val="374151"/>
                </a:solidFill>
                <a:latin typeface="Söhne"/>
              </a:rPr>
              <a:t>U = 2500 / -150 </a:t>
            </a:r>
          </a:p>
          <a:p>
            <a:pPr>
              <a:lnSpc>
                <a:spcPct val="150000"/>
              </a:lnSpc>
            </a:pPr>
            <a:r>
              <a:rPr lang="en-GB" sz="1200" b="1" dirty="0">
                <a:solidFill>
                  <a:srgbClr val="374151"/>
                </a:solidFill>
                <a:latin typeface="Söhne"/>
              </a:rPr>
              <a:t>Step 3: Calculate the answer. </a:t>
            </a:r>
          </a:p>
          <a:p>
            <a:pPr>
              <a:lnSpc>
                <a:spcPct val="150000"/>
              </a:lnSpc>
            </a:pPr>
            <a:r>
              <a:rPr lang="en-GB" sz="1200" dirty="0">
                <a:solidFill>
                  <a:srgbClr val="374151"/>
                </a:solidFill>
                <a:latin typeface="Söhne"/>
              </a:rPr>
              <a:t>Answer = -16.67 m/s</a:t>
            </a:r>
          </a:p>
        </p:txBody>
      </p:sp>
      <p:sp>
        <p:nvSpPr>
          <p:cNvPr id="4" name="Slide Number Placeholder 3">
            <a:extLst>
              <a:ext uri="{FF2B5EF4-FFF2-40B4-BE49-F238E27FC236}">
                <a16:creationId xmlns:a16="http://schemas.microsoft.com/office/drawing/2014/main" id="{F8FC59E2-18DF-84D5-4EE0-1EEA599F41F9}"/>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481522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61E53A-E7FF-D99B-2A0A-0BCBEC2124EC}"/>
              </a:ext>
            </a:extLst>
          </p:cNvPr>
          <p:cNvSpPr txBox="1"/>
          <p:nvPr/>
        </p:nvSpPr>
        <p:spPr>
          <a:xfrm>
            <a:off x="438150" y="337750"/>
            <a:ext cx="6019800" cy="3849387"/>
          </a:xfrm>
          <a:prstGeom prst="rect">
            <a:avLst/>
          </a:prstGeom>
          <a:noFill/>
          <a:ln w="28575">
            <a:solidFill>
              <a:schemeClr val="tx1"/>
            </a:solidFill>
          </a:ln>
        </p:spPr>
        <p:txBody>
          <a:bodyPr wrap="square" rtlCol="0">
            <a:spAutoFit/>
          </a:bodyPr>
          <a:lstStyle/>
          <a:p>
            <a:pPr>
              <a:lnSpc>
                <a:spcPct val="150000"/>
              </a:lnSpc>
            </a:pPr>
            <a:r>
              <a:rPr lang="en-GB" sz="1200" b="1" u="sng" dirty="0"/>
              <a:t>I DO -Calculating force.</a:t>
            </a:r>
          </a:p>
          <a:p>
            <a:pPr>
              <a:lnSpc>
                <a:spcPct val="150000"/>
              </a:lnSpc>
            </a:pPr>
            <a:r>
              <a:rPr lang="en-GB" sz="1200" b="0" i="0" dirty="0">
                <a:solidFill>
                  <a:srgbClr val="374151"/>
                </a:solidFill>
                <a:effectLst/>
                <a:latin typeface="Söhne"/>
              </a:rPr>
              <a:t>1. A car of mass 1200 kg accelerates from rest to a velocity of 25 m/s in 8 seconds. Calculate the force exerted on the car during this acceleration.</a:t>
            </a:r>
          </a:p>
          <a:p>
            <a:pPr>
              <a:lnSpc>
                <a:spcPct val="150000"/>
              </a:lnSpc>
            </a:pPr>
            <a:r>
              <a:rPr lang="en-GB" sz="1200" b="0" dirty="0">
                <a:solidFill>
                  <a:schemeClr val="tx1"/>
                </a:solidFill>
              </a:rPr>
              <a:t>Use the equation: 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a:lnSpc>
                <a:spcPct val="150000"/>
              </a:lnSpc>
            </a:pPr>
            <a:endParaRPr lang="en-GB" sz="1200" b="1" dirty="0">
              <a:solidFill>
                <a:srgbClr val="374151"/>
              </a:solidFill>
              <a:latin typeface="Söhne"/>
            </a:endParaRPr>
          </a:p>
          <a:p>
            <a:pPr>
              <a:lnSpc>
                <a:spcPct val="150000"/>
              </a:lnSpc>
            </a:pPr>
            <a:r>
              <a:rPr lang="en-GB" sz="1200" b="1" dirty="0">
                <a:solidFill>
                  <a:srgbClr val="374151"/>
                </a:solidFill>
                <a:latin typeface="Söhne"/>
              </a:rPr>
              <a:t>Step 1: Calculate change in velocity.</a:t>
            </a:r>
          </a:p>
          <a:p>
            <a:pPr>
              <a:lnSpc>
                <a:spcPct val="150000"/>
              </a:lnSpc>
            </a:pPr>
            <a:r>
              <a:rPr lang="en-GB" sz="1200" dirty="0">
                <a:solidFill>
                  <a:srgbClr val="374151"/>
                </a:solidFill>
                <a:latin typeface="Söhne"/>
              </a:rPr>
              <a:t>………………………………………………………………………………………………………………………………………………….</a:t>
            </a:r>
          </a:p>
          <a:p>
            <a:pPr>
              <a:lnSpc>
                <a:spcPct val="150000"/>
              </a:lnSpc>
            </a:pPr>
            <a:r>
              <a:rPr lang="en-GB" sz="1200" b="1" dirty="0">
                <a:solidFill>
                  <a:srgbClr val="374151"/>
                </a:solidFill>
                <a:latin typeface="Söhne"/>
              </a:rPr>
              <a:t>Step 2: Substitute values into the equation for force.</a:t>
            </a:r>
          </a:p>
          <a:p>
            <a:pPr>
              <a:lnSpc>
                <a:spcPct val="150000"/>
              </a:lnSpc>
            </a:pPr>
            <a:r>
              <a:rPr lang="en-GB" sz="1200" dirty="0">
                <a:solidFill>
                  <a:srgbClr val="374151"/>
                </a:solidFill>
                <a:latin typeface="Söhne"/>
              </a:rPr>
              <a:t>……………………………………………………………………………………………………………………………………………………………………………………………………………………………………………………………………………………………………</a:t>
            </a:r>
          </a:p>
          <a:p>
            <a:pPr>
              <a:lnSpc>
                <a:spcPct val="150000"/>
              </a:lnSpc>
            </a:pPr>
            <a:r>
              <a:rPr lang="en-GB" sz="1200" b="1" dirty="0">
                <a:solidFill>
                  <a:srgbClr val="374151"/>
                </a:solidFill>
                <a:latin typeface="Söhne"/>
              </a:rPr>
              <a:t>Step 3: Calculate the answer. </a:t>
            </a:r>
          </a:p>
          <a:p>
            <a:pPr>
              <a:lnSpc>
                <a:spcPct val="150000"/>
              </a:lnSpc>
            </a:pPr>
            <a:r>
              <a:rPr lang="en-GB" sz="1200" dirty="0">
                <a:solidFill>
                  <a:srgbClr val="374151"/>
                </a:solidFill>
                <a:latin typeface="Söhne"/>
              </a:rPr>
              <a:t>Answer = ………………………………………………………………………………………………………………………………………………….</a:t>
            </a:r>
          </a:p>
        </p:txBody>
      </p:sp>
      <p:sp>
        <p:nvSpPr>
          <p:cNvPr id="7" name="TextBox 6">
            <a:extLst>
              <a:ext uri="{FF2B5EF4-FFF2-40B4-BE49-F238E27FC236}">
                <a16:creationId xmlns:a16="http://schemas.microsoft.com/office/drawing/2014/main" id="{87F19F64-ABDE-53EC-E94A-82DC4290C12B}"/>
              </a:ext>
            </a:extLst>
          </p:cNvPr>
          <p:cNvSpPr txBox="1"/>
          <p:nvPr/>
        </p:nvSpPr>
        <p:spPr>
          <a:xfrm>
            <a:off x="419100" y="4385191"/>
            <a:ext cx="6019800" cy="3757054"/>
          </a:xfrm>
          <a:prstGeom prst="rect">
            <a:avLst/>
          </a:prstGeom>
          <a:noFill/>
          <a:ln w="28575">
            <a:solidFill>
              <a:schemeClr val="tx1"/>
            </a:solidFill>
          </a:ln>
        </p:spPr>
        <p:txBody>
          <a:bodyPr wrap="square" rtlCol="0">
            <a:spAutoFit/>
          </a:bodyPr>
          <a:lstStyle/>
          <a:p>
            <a:pPr>
              <a:lnSpc>
                <a:spcPct val="150000"/>
              </a:lnSpc>
            </a:pPr>
            <a:r>
              <a:rPr lang="en-GB" sz="1200" b="1" u="sng" dirty="0"/>
              <a:t>WE DO - Calculating force.</a:t>
            </a:r>
          </a:p>
          <a:p>
            <a:pPr>
              <a:lnSpc>
                <a:spcPct val="150000"/>
              </a:lnSpc>
            </a:pPr>
            <a:r>
              <a:rPr lang="en-GB" sz="1200" dirty="0">
                <a:solidFill>
                  <a:srgbClr val="374151"/>
                </a:solidFill>
                <a:latin typeface="Söhne"/>
              </a:rPr>
              <a:t>2</a:t>
            </a:r>
            <a:r>
              <a:rPr lang="en-GB" sz="1200" b="0" i="0" dirty="0">
                <a:solidFill>
                  <a:srgbClr val="374151"/>
                </a:solidFill>
                <a:effectLst/>
                <a:latin typeface="Söhne"/>
              </a:rPr>
              <a:t>. A bicycle of mass 15 kg decelerates from a velocity of 10 m/s to rest in 4 seconds. Calculate the force.</a:t>
            </a:r>
          </a:p>
          <a:p>
            <a:pPr>
              <a:lnSpc>
                <a:spcPct val="150000"/>
              </a:lnSpc>
            </a:pPr>
            <a:r>
              <a:rPr lang="en-GB" sz="1200" dirty="0">
                <a:solidFill>
                  <a:schemeClr val="tx1"/>
                </a:solidFill>
              </a:rPr>
              <a:t>Use the equation: </a:t>
            </a:r>
            <a:r>
              <a:rPr lang="en-GB" sz="1200" b="0" dirty="0">
                <a:solidFill>
                  <a:schemeClr val="tx1"/>
                </a:solidFill>
              </a:rPr>
              <a:t>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a:lnSpc>
                <a:spcPct val="150000"/>
              </a:lnSpc>
            </a:pPr>
            <a:r>
              <a:rPr lang="en-GB" sz="1200" b="1" dirty="0">
                <a:solidFill>
                  <a:srgbClr val="374151"/>
                </a:solidFill>
                <a:latin typeface="Söhne"/>
              </a:rPr>
              <a:t>Step 1: Calculate change in velocity.</a:t>
            </a:r>
          </a:p>
          <a:p>
            <a:pPr>
              <a:lnSpc>
                <a:spcPct val="150000"/>
              </a:lnSpc>
            </a:pPr>
            <a:r>
              <a:rPr lang="en-GB" sz="1200" dirty="0">
                <a:solidFill>
                  <a:srgbClr val="374151"/>
                </a:solidFill>
                <a:latin typeface="Söhne"/>
              </a:rPr>
              <a:t>………………………………………………………………………………………………………………………………………………….</a:t>
            </a:r>
          </a:p>
          <a:p>
            <a:pPr>
              <a:lnSpc>
                <a:spcPct val="150000"/>
              </a:lnSpc>
            </a:pPr>
            <a:r>
              <a:rPr lang="en-GB" sz="1200" b="1" dirty="0">
                <a:solidFill>
                  <a:srgbClr val="374151"/>
                </a:solidFill>
                <a:latin typeface="Söhne"/>
              </a:rPr>
              <a:t>Step 2: Substitute values into the equation for force.</a:t>
            </a:r>
          </a:p>
          <a:p>
            <a:pPr>
              <a:lnSpc>
                <a:spcPct val="150000"/>
              </a:lnSpc>
            </a:pPr>
            <a:r>
              <a:rPr lang="en-GB" sz="1200" dirty="0">
                <a:solidFill>
                  <a:srgbClr val="374151"/>
                </a:solidFill>
                <a:latin typeface="Söhne"/>
              </a:rPr>
              <a:t>……………………………………………………………………………………………………………………………………………………………………………………………………………………………………………………………………………………………………</a:t>
            </a:r>
          </a:p>
          <a:p>
            <a:pPr>
              <a:lnSpc>
                <a:spcPct val="150000"/>
              </a:lnSpc>
            </a:pPr>
            <a:r>
              <a:rPr lang="en-GB" sz="1200" b="1" dirty="0">
                <a:solidFill>
                  <a:srgbClr val="374151"/>
                </a:solidFill>
                <a:latin typeface="Söhne"/>
              </a:rPr>
              <a:t>Step 3: Calculate the answer. </a:t>
            </a:r>
          </a:p>
          <a:p>
            <a:pPr>
              <a:lnSpc>
                <a:spcPct val="150000"/>
              </a:lnSpc>
            </a:pPr>
            <a:r>
              <a:rPr lang="en-GB" sz="1200" dirty="0">
                <a:solidFill>
                  <a:srgbClr val="374151"/>
                </a:solidFill>
                <a:latin typeface="Söhne"/>
              </a:rPr>
              <a:t>Answer = ………………………………………………………………………………………………………………………………………………….</a:t>
            </a:r>
          </a:p>
        </p:txBody>
      </p:sp>
      <p:sp>
        <p:nvSpPr>
          <p:cNvPr id="4" name="Slide Number Placeholder 3">
            <a:extLst>
              <a:ext uri="{FF2B5EF4-FFF2-40B4-BE49-F238E27FC236}">
                <a16:creationId xmlns:a16="http://schemas.microsoft.com/office/drawing/2014/main" id="{6B33FE25-AAC7-32F8-A21D-FDD031E7D12D}"/>
              </a:ext>
            </a:extLst>
          </p:cNvPr>
          <p:cNvSpPr>
            <a:spLocks noGrp="1"/>
          </p:cNvSpPr>
          <p:nvPr>
            <p:ph type="sldNum" sz="quarter" idx="12"/>
          </p:nvPr>
        </p:nvSpPr>
        <p:spPr/>
        <p:txBody>
          <a:bodyPr/>
          <a:lstStyle/>
          <a:p>
            <a:fld id="{A49C798E-A141-4728-B2C1-C020555BD9EF}" type="slidenum">
              <a:rPr lang="en-GB" smtClean="0"/>
              <a:t>66</a:t>
            </a:fld>
            <a:endParaRPr lang="en-GB"/>
          </a:p>
        </p:txBody>
      </p:sp>
    </p:spTree>
    <p:extLst>
      <p:ext uri="{BB962C8B-B14F-4D97-AF65-F5344CB8AC3E}">
        <p14:creationId xmlns:p14="http://schemas.microsoft.com/office/powerpoint/2010/main" val="774086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61E53A-E7FF-D99B-2A0A-0BCBEC2124EC}"/>
              </a:ext>
            </a:extLst>
          </p:cNvPr>
          <p:cNvSpPr txBox="1"/>
          <p:nvPr/>
        </p:nvSpPr>
        <p:spPr>
          <a:xfrm>
            <a:off x="438150" y="337750"/>
            <a:ext cx="6019800" cy="3664721"/>
          </a:xfrm>
          <a:prstGeom prst="rect">
            <a:avLst/>
          </a:prstGeom>
          <a:noFill/>
          <a:ln w="28575">
            <a:solidFill>
              <a:schemeClr val="tx1"/>
            </a:solidFill>
          </a:ln>
        </p:spPr>
        <p:txBody>
          <a:bodyPr wrap="square" rtlCol="0">
            <a:spAutoFit/>
          </a:bodyPr>
          <a:lstStyle/>
          <a:p>
            <a:pPr>
              <a:lnSpc>
                <a:spcPct val="150000"/>
              </a:lnSpc>
            </a:pPr>
            <a:r>
              <a:rPr lang="en-GB" sz="1200" b="1" u="sng" dirty="0"/>
              <a:t>YOU DO  - Calculating force.</a:t>
            </a:r>
          </a:p>
          <a:p>
            <a:pPr>
              <a:lnSpc>
                <a:spcPct val="150000"/>
              </a:lnSpc>
            </a:pPr>
            <a:r>
              <a:rPr lang="en-GB" sz="1200" dirty="0">
                <a:solidFill>
                  <a:srgbClr val="374151"/>
                </a:solidFill>
                <a:latin typeface="Söhne"/>
              </a:rPr>
              <a:t>3</a:t>
            </a:r>
            <a:r>
              <a:rPr lang="en-GB" sz="1200" b="0" i="0" dirty="0">
                <a:solidFill>
                  <a:srgbClr val="374151"/>
                </a:solidFill>
                <a:effectLst/>
                <a:latin typeface="Söhne"/>
              </a:rPr>
              <a:t>. A rocket of mass 2000 kg accelerates from rest to a velocity of 150 m/s in 10 seconds. Calculate the force exerted by the rocket engines.</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p:txBody>
      </p:sp>
      <p:sp>
        <p:nvSpPr>
          <p:cNvPr id="13" name="TextBox 12">
            <a:extLst>
              <a:ext uri="{FF2B5EF4-FFF2-40B4-BE49-F238E27FC236}">
                <a16:creationId xmlns:a16="http://schemas.microsoft.com/office/drawing/2014/main" id="{C9FA1B95-16C7-082D-1B01-21803C830BA6}"/>
              </a:ext>
            </a:extLst>
          </p:cNvPr>
          <p:cNvSpPr txBox="1"/>
          <p:nvPr/>
        </p:nvSpPr>
        <p:spPr>
          <a:xfrm>
            <a:off x="438150" y="4135821"/>
            <a:ext cx="6019800" cy="3664721"/>
          </a:xfrm>
          <a:prstGeom prst="rect">
            <a:avLst/>
          </a:prstGeom>
          <a:noFill/>
          <a:ln w="28575">
            <a:solidFill>
              <a:schemeClr val="tx1"/>
            </a:solidFill>
          </a:ln>
        </p:spPr>
        <p:txBody>
          <a:bodyPr wrap="square" rtlCol="0">
            <a:spAutoFit/>
          </a:bodyPr>
          <a:lstStyle/>
          <a:p>
            <a:pPr>
              <a:lnSpc>
                <a:spcPct val="150000"/>
              </a:lnSpc>
            </a:pPr>
            <a:r>
              <a:rPr lang="en-GB" sz="1200" b="1" u="sng" dirty="0"/>
              <a:t>YOU DO - Calculating force.</a:t>
            </a:r>
          </a:p>
          <a:p>
            <a:pPr>
              <a:lnSpc>
                <a:spcPct val="150000"/>
              </a:lnSpc>
            </a:pPr>
            <a:r>
              <a:rPr lang="en-GB" sz="1200" b="0" i="0" dirty="0">
                <a:solidFill>
                  <a:srgbClr val="374151"/>
                </a:solidFill>
                <a:effectLst/>
                <a:latin typeface="Söhne"/>
              </a:rPr>
              <a:t>4. A skateboarder of mass 70 kg comes to a stop from a velocity of 8 m/s in 2 seconds. Calculate the force.</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p:txBody>
      </p:sp>
      <p:sp>
        <p:nvSpPr>
          <p:cNvPr id="3" name="Slide Number Placeholder 2">
            <a:extLst>
              <a:ext uri="{FF2B5EF4-FFF2-40B4-BE49-F238E27FC236}">
                <a16:creationId xmlns:a16="http://schemas.microsoft.com/office/drawing/2014/main" id="{1B81C1F1-34EB-FFE7-65D0-67CEA1D97568}"/>
              </a:ext>
            </a:extLst>
          </p:cNvPr>
          <p:cNvSpPr>
            <a:spLocks noGrp="1"/>
          </p:cNvSpPr>
          <p:nvPr>
            <p:ph type="sldNum" sz="quarter" idx="12"/>
          </p:nvPr>
        </p:nvSpPr>
        <p:spPr/>
        <p:txBody>
          <a:bodyPr/>
          <a:lstStyle/>
          <a:p>
            <a:fld id="{A49C798E-A141-4728-B2C1-C020555BD9EF}" type="slidenum">
              <a:rPr lang="en-GB" smtClean="0"/>
              <a:t>67</a:t>
            </a:fld>
            <a:endParaRPr lang="en-GB"/>
          </a:p>
        </p:txBody>
      </p:sp>
    </p:spTree>
    <p:extLst>
      <p:ext uri="{BB962C8B-B14F-4D97-AF65-F5344CB8AC3E}">
        <p14:creationId xmlns:p14="http://schemas.microsoft.com/office/powerpoint/2010/main" val="30346638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8EEFF-552B-B4FF-BC05-345411D3DBAB}"/>
              </a:ext>
            </a:extLst>
          </p:cNvPr>
          <p:cNvSpPr txBox="1"/>
          <p:nvPr/>
        </p:nvSpPr>
        <p:spPr>
          <a:xfrm>
            <a:off x="361950" y="333375"/>
            <a:ext cx="6134100" cy="4126386"/>
          </a:xfrm>
          <a:prstGeom prst="rect">
            <a:avLst/>
          </a:prstGeom>
          <a:noFill/>
          <a:ln w="28575">
            <a:solidFill>
              <a:schemeClr val="tx1"/>
            </a:solidFill>
          </a:ln>
        </p:spPr>
        <p:txBody>
          <a:bodyPr wrap="square" rtlCol="0">
            <a:spAutoFit/>
          </a:bodyPr>
          <a:lstStyle/>
          <a:p>
            <a:pPr>
              <a:lnSpc>
                <a:spcPct val="150000"/>
              </a:lnSpc>
            </a:pPr>
            <a:r>
              <a:rPr lang="en-GB" sz="1200" b="1" u="sng" dirty="0"/>
              <a:t>I DO - Calculating initial velocity. </a:t>
            </a:r>
          </a:p>
          <a:p>
            <a:pPr>
              <a:lnSpc>
                <a:spcPct val="150000"/>
              </a:lnSpc>
            </a:pPr>
            <a:r>
              <a:rPr lang="en-GB" sz="1200" b="0" i="0" dirty="0">
                <a:solidFill>
                  <a:srgbClr val="374151"/>
                </a:solidFill>
                <a:effectLst/>
                <a:latin typeface="Söhne"/>
              </a:rPr>
              <a:t>1. A cyclist of mass 70 kg slows down and stops in 6 seconds while applying a force of 150 N. Determine the cyclist's initial velocity.</a:t>
            </a:r>
          </a:p>
          <a:p>
            <a:pPr>
              <a:lnSpc>
                <a:spcPct val="150000"/>
              </a:lnSpc>
            </a:pPr>
            <a:r>
              <a:rPr lang="en-GB" sz="1200" b="0" dirty="0">
                <a:solidFill>
                  <a:schemeClr val="tx1"/>
                </a:solidFill>
              </a:rPr>
              <a:t>Use the equation: 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p:txBody>
      </p:sp>
      <p:sp>
        <p:nvSpPr>
          <p:cNvPr id="6" name="TextBox 5">
            <a:extLst>
              <a:ext uri="{FF2B5EF4-FFF2-40B4-BE49-F238E27FC236}">
                <a16:creationId xmlns:a16="http://schemas.microsoft.com/office/drawing/2014/main" id="{94B3CF3B-9BB5-FE67-8E52-0435E24DAF2C}"/>
              </a:ext>
            </a:extLst>
          </p:cNvPr>
          <p:cNvSpPr txBox="1"/>
          <p:nvPr/>
        </p:nvSpPr>
        <p:spPr>
          <a:xfrm>
            <a:off x="361950" y="4684239"/>
            <a:ext cx="6134100" cy="4126386"/>
          </a:xfrm>
          <a:prstGeom prst="rect">
            <a:avLst/>
          </a:prstGeom>
          <a:noFill/>
          <a:ln w="28575">
            <a:solidFill>
              <a:schemeClr val="tx1"/>
            </a:solidFill>
          </a:ln>
        </p:spPr>
        <p:txBody>
          <a:bodyPr wrap="square" rtlCol="0">
            <a:spAutoFit/>
          </a:bodyPr>
          <a:lstStyle/>
          <a:p>
            <a:pPr>
              <a:lnSpc>
                <a:spcPct val="150000"/>
              </a:lnSpc>
            </a:pPr>
            <a:r>
              <a:rPr lang="en-GB" sz="1200" b="1" u="sng" dirty="0"/>
              <a:t>WE DO - Calculating initial velocity. </a:t>
            </a:r>
          </a:p>
          <a:p>
            <a:pPr>
              <a:lnSpc>
                <a:spcPct val="150000"/>
              </a:lnSpc>
            </a:pPr>
            <a:r>
              <a:rPr lang="en-GB" sz="1200" b="0" i="0" dirty="0">
                <a:solidFill>
                  <a:srgbClr val="374151"/>
                </a:solidFill>
                <a:effectLst/>
                <a:latin typeface="Söhne"/>
              </a:rPr>
              <a:t>2. A block of mass 800 g is pushed to a stop by a constant force of 5 N in 2 seconds. Determine the initial velocity of the block.</a:t>
            </a:r>
          </a:p>
          <a:p>
            <a:pPr>
              <a:lnSpc>
                <a:spcPct val="150000"/>
              </a:lnSpc>
            </a:pPr>
            <a:r>
              <a:rPr lang="en-GB" sz="1200" b="0" dirty="0">
                <a:solidFill>
                  <a:schemeClr val="tx1"/>
                </a:solidFill>
              </a:rPr>
              <a:t>Use the equation: 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p:txBody>
      </p:sp>
      <p:sp>
        <p:nvSpPr>
          <p:cNvPr id="2" name="Slide Number Placeholder 1">
            <a:extLst>
              <a:ext uri="{FF2B5EF4-FFF2-40B4-BE49-F238E27FC236}">
                <a16:creationId xmlns:a16="http://schemas.microsoft.com/office/drawing/2014/main" id="{BC81FFB5-86D0-4B56-0FB2-CCC7DB738C56}"/>
              </a:ext>
            </a:extLst>
          </p:cNvPr>
          <p:cNvSpPr>
            <a:spLocks noGrp="1"/>
          </p:cNvSpPr>
          <p:nvPr>
            <p:ph type="sldNum" sz="quarter" idx="12"/>
          </p:nvPr>
        </p:nvSpPr>
        <p:spPr/>
        <p:txBody>
          <a:bodyPr/>
          <a:lstStyle/>
          <a:p>
            <a:fld id="{A49C798E-A141-4728-B2C1-C020555BD9EF}" type="slidenum">
              <a:rPr lang="en-GB" smtClean="0"/>
              <a:t>68</a:t>
            </a:fld>
            <a:endParaRPr lang="en-GB"/>
          </a:p>
        </p:txBody>
      </p:sp>
    </p:spTree>
    <p:extLst>
      <p:ext uri="{BB962C8B-B14F-4D97-AF65-F5344CB8AC3E}">
        <p14:creationId xmlns:p14="http://schemas.microsoft.com/office/powerpoint/2010/main" val="3393183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8EEFF-552B-B4FF-BC05-345411D3DBAB}"/>
              </a:ext>
            </a:extLst>
          </p:cNvPr>
          <p:cNvSpPr txBox="1"/>
          <p:nvPr/>
        </p:nvSpPr>
        <p:spPr>
          <a:xfrm>
            <a:off x="361950" y="333375"/>
            <a:ext cx="6134100" cy="4126386"/>
          </a:xfrm>
          <a:prstGeom prst="rect">
            <a:avLst/>
          </a:prstGeom>
          <a:noFill/>
          <a:ln w="28575">
            <a:solidFill>
              <a:schemeClr val="tx1"/>
            </a:solidFill>
          </a:ln>
        </p:spPr>
        <p:txBody>
          <a:bodyPr wrap="square" rtlCol="0">
            <a:spAutoFit/>
          </a:bodyPr>
          <a:lstStyle/>
          <a:p>
            <a:pPr>
              <a:lnSpc>
                <a:spcPct val="150000"/>
              </a:lnSpc>
            </a:pPr>
            <a:r>
              <a:rPr lang="en-GB" sz="1200" b="1" u="sng" dirty="0"/>
              <a:t>YOU DO - Calculating initial velocity. </a:t>
            </a:r>
          </a:p>
          <a:p>
            <a:pPr>
              <a:lnSpc>
                <a:spcPct val="150000"/>
              </a:lnSpc>
            </a:pPr>
            <a:r>
              <a:rPr lang="en-GB" sz="1200" b="0" i="0" dirty="0">
                <a:solidFill>
                  <a:srgbClr val="374151"/>
                </a:solidFill>
                <a:effectLst/>
                <a:latin typeface="Söhne"/>
              </a:rPr>
              <a:t>3. A sled of mass 150 kg is brought to rest by a force of 300 N in 5 seconds. Calculate the initial velocity of the sled.</a:t>
            </a:r>
          </a:p>
          <a:p>
            <a:pPr>
              <a:lnSpc>
                <a:spcPct val="150000"/>
              </a:lnSpc>
            </a:pPr>
            <a:r>
              <a:rPr lang="en-GB" sz="1200" b="0" dirty="0">
                <a:solidFill>
                  <a:schemeClr val="tx1"/>
                </a:solidFill>
              </a:rPr>
              <a:t>Use the equation: 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p:txBody>
      </p:sp>
      <p:sp>
        <p:nvSpPr>
          <p:cNvPr id="6" name="TextBox 5">
            <a:extLst>
              <a:ext uri="{FF2B5EF4-FFF2-40B4-BE49-F238E27FC236}">
                <a16:creationId xmlns:a16="http://schemas.microsoft.com/office/drawing/2014/main" id="{94B3CF3B-9BB5-FE67-8E52-0435E24DAF2C}"/>
              </a:ext>
            </a:extLst>
          </p:cNvPr>
          <p:cNvSpPr txBox="1"/>
          <p:nvPr/>
        </p:nvSpPr>
        <p:spPr>
          <a:xfrm>
            <a:off x="361950" y="4684239"/>
            <a:ext cx="6134100" cy="4126386"/>
          </a:xfrm>
          <a:prstGeom prst="rect">
            <a:avLst/>
          </a:prstGeom>
          <a:noFill/>
          <a:ln w="28575">
            <a:solidFill>
              <a:schemeClr val="tx1"/>
            </a:solidFill>
          </a:ln>
        </p:spPr>
        <p:txBody>
          <a:bodyPr wrap="square" rtlCol="0">
            <a:spAutoFit/>
          </a:bodyPr>
          <a:lstStyle/>
          <a:p>
            <a:pPr>
              <a:lnSpc>
                <a:spcPct val="150000"/>
              </a:lnSpc>
            </a:pPr>
            <a:r>
              <a:rPr lang="en-GB" sz="1200" b="1" u="sng" dirty="0"/>
              <a:t>YOU DO - Calculating initial velocity. </a:t>
            </a:r>
          </a:p>
          <a:p>
            <a:pPr>
              <a:lnSpc>
                <a:spcPct val="150000"/>
              </a:lnSpc>
            </a:pPr>
            <a:r>
              <a:rPr lang="en-GB" sz="1200" b="0" i="0" dirty="0">
                <a:solidFill>
                  <a:srgbClr val="374151"/>
                </a:solidFill>
                <a:effectLst/>
                <a:latin typeface="Söhne"/>
              </a:rPr>
              <a:t>4. A spring-loaded toy of mass 0.2 kg is compressed and launched, coming to a stop in 0.5 seconds under the action of a force of 6 N. Calculate its initial velocity.</a:t>
            </a:r>
          </a:p>
          <a:p>
            <a:pPr>
              <a:lnSpc>
                <a:spcPct val="150000"/>
              </a:lnSpc>
            </a:pPr>
            <a:r>
              <a:rPr lang="en-GB" sz="1200" b="0" dirty="0">
                <a:solidFill>
                  <a:schemeClr val="tx1"/>
                </a:solidFill>
              </a:rPr>
              <a:t>Use the equation: F = </a:t>
            </a:r>
            <a:r>
              <a:rPr lang="en-GB" sz="1200" b="0" u="sng" dirty="0">
                <a:solidFill>
                  <a:schemeClr val="tx1"/>
                </a:solidFill>
              </a:rPr>
              <a:t>m x </a:t>
            </a:r>
            <a:r>
              <a:rPr lang="en-GB" sz="1200" b="0" i="0" u="sng" kern="1200" dirty="0">
                <a:solidFill>
                  <a:schemeClr val="tx1"/>
                </a:solidFill>
                <a:effectLst/>
                <a:latin typeface="+mn-lt"/>
                <a:ea typeface="+mn-ea"/>
                <a:cs typeface="+mn-cs"/>
              </a:rPr>
              <a:t>∆v</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p:txBody>
      </p:sp>
      <p:sp>
        <p:nvSpPr>
          <p:cNvPr id="2" name="Slide Number Placeholder 1">
            <a:extLst>
              <a:ext uri="{FF2B5EF4-FFF2-40B4-BE49-F238E27FC236}">
                <a16:creationId xmlns:a16="http://schemas.microsoft.com/office/drawing/2014/main" id="{6B48DC06-DCFD-D500-D48B-4F230F0B0E2D}"/>
              </a:ext>
            </a:extLst>
          </p:cNvPr>
          <p:cNvSpPr>
            <a:spLocks noGrp="1"/>
          </p:cNvSpPr>
          <p:nvPr>
            <p:ph type="sldNum" sz="quarter" idx="12"/>
          </p:nvPr>
        </p:nvSpPr>
        <p:spPr/>
        <p:txBody>
          <a:bodyPr/>
          <a:lstStyle/>
          <a:p>
            <a:fld id="{A49C798E-A141-4728-B2C1-C020555BD9EF}" type="slidenum">
              <a:rPr lang="en-GB" smtClean="0"/>
              <a:t>69</a:t>
            </a:fld>
            <a:endParaRPr lang="en-GB"/>
          </a:p>
        </p:txBody>
      </p:sp>
    </p:spTree>
    <p:extLst>
      <p:ext uri="{BB962C8B-B14F-4D97-AF65-F5344CB8AC3E}">
        <p14:creationId xmlns:p14="http://schemas.microsoft.com/office/powerpoint/2010/main" val="341328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17" name="TextBox 16">
            <a:extLst>
              <a:ext uri="{FF2B5EF4-FFF2-40B4-BE49-F238E27FC236}">
                <a16:creationId xmlns:a16="http://schemas.microsoft.com/office/drawing/2014/main" id="{C7A2D2A3-B76F-B413-C43E-6055527F012C}"/>
              </a:ext>
            </a:extLst>
          </p:cNvPr>
          <p:cNvSpPr txBox="1"/>
          <p:nvPr/>
        </p:nvSpPr>
        <p:spPr>
          <a:xfrm>
            <a:off x="273050" y="906828"/>
            <a:ext cx="1461245" cy="369332"/>
          </a:xfrm>
          <a:prstGeom prst="rect">
            <a:avLst/>
          </a:prstGeom>
          <a:noFill/>
        </p:spPr>
        <p:txBody>
          <a:bodyPr wrap="square" rtlCol="0">
            <a:spAutoFit/>
          </a:bodyPr>
          <a:lstStyle/>
          <a:p>
            <a:r>
              <a:rPr lang="en-GB" dirty="0"/>
              <a:t>Diagram A</a:t>
            </a:r>
          </a:p>
        </p:txBody>
      </p:sp>
      <p:sp>
        <p:nvSpPr>
          <p:cNvPr id="18" name="TextBox 17">
            <a:extLst>
              <a:ext uri="{FF2B5EF4-FFF2-40B4-BE49-F238E27FC236}">
                <a16:creationId xmlns:a16="http://schemas.microsoft.com/office/drawing/2014/main" id="{5A3F7A23-504E-C1AB-F730-D428CEA0BCBB}"/>
              </a:ext>
            </a:extLst>
          </p:cNvPr>
          <p:cNvSpPr txBox="1"/>
          <p:nvPr/>
        </p:nvSpPr>
        <p:spPr>
          <a:xfrm>
            <a:off x="273049" y="4387334"/>
            <a:ext cx="1461245" cy="369332"/>
          </a:xfrm>
          <a:prstGeom prst="rect">
            <a:avLst/>
          </a:prstGeom>
          <a:noFill/>
        </p:spPr>
        <p:txBody>
          <a:bodyPr wrap="square" rtlCol="0">
            <a:spAutoFit/>
          </a:bodyPr>
          <a:lstStyle/>
          <a:p>
            <a:r>
              <a:rPr lang="en-GB" dirty="0"/>
              <a:t>Diagram B</a:t>
            </a:r>
          </a:p>
        </p:txBody>
      </p:sp>
      <p:grpSp>
        <p:nvGrpSpPr>
          <p:cNvPr id="24" name="Group 23">
            <a:extLst>
              <a:ext uri="{FF2B5EF4-FFF2-40B4-BE49-F238E27FC236}">
                <a16:creationId xmlns:a16="http://schemas.microsoft.com/office/drawing/2014/main" id="{255146E6-C850-D7F6-B2BC-75596C54013A}"/>
              </a:ext>
            </a:extLst>
          </p:cNvPr>
          <p:cNvGrpSpPr/>
          <p:nvPr/>
        </p:nvGrpSpPr>
        <p:grpSpPr>
          <a:xfrm>
            <a:off x="991011" y="929957"/>
            <a:ext cx="4988369" cy="3167239"/>
            <a:chOff x="991012" y="929957"/>
            <a:chExt cx="4875976" cy="3083621"/>
          </a:xfrm>
        </p:grpSpPr>
        <p:pic>
          <p:nvPicPr>
            <p:cNvPr id="2" name="Graphic 1" descr="Car with solid fill">
              <a:extLst>
                <a:ext uri="{FF2B5EF4-FFF2-40B4-BE49-F238E27FC236}">
                  <a16:creationId xmlns:a16="http://schemas.microsoft.com/office/drawing/2014/main" id="{BE854F5F-3E1A-A747-361E-51C01A702A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0935" y="929957"/>
              <a:ext cx="1946241" cy="1946241"/>
            </a:xfrm>
            <a:prstGeom prst="rect">
              <a:avLst/>
            </a:prstGeom>
          </p:spPr>
        </p:pic>
        <p:grpSp>
          <p:nvGrpSpPr>
            <p:cNvPr id="23" name="Group 22">
              <a:extLst>
                <a:ext uri="{FF2B5EF4-FFF2-40B4-BE49-F238E27FC236}">
                  <a16:creationId xmlns:a16="http://schemas.microsoft.com/office/drawing/2014/main" id="{B87104C9-CB51-2BAB-4C56-95196C630369}"/>
                </a:ext>
              </a:extLst>
            </p:cNvPr>
            <p:cNvGrpSpPr/>
            <p:nvPr/>
          </p:nvGrpSpPr>
          <p:grpSpPr>
            <a:xfrm>
              <a:off x="991012" y="1515680"/>
              <a:ext cx="4875976" cy="2497898"/>
              <a:chOff x="32340" y="1515329"/>
              <a:chExt cx="4875976" cy="2497898"/>
            </a:xfrm>
          </p:grpSpPr>
          <p:pic>
            <p:nvPicPr>
              <p:cNvPr id="20" name="Graphic 19" descr="Car with solid fill">
                <a:extLst>
                  <a:ext uri="{FF2B5EF4-FFF2-40B4-BE49-F238E27FC236}">
                    <a16:creationId xmlns:a16="http://schemas.microsoft.com/office/drawing/2014/main" id="{A132C4DB-23FC-E3D9-84B3-C166B74CEA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4928" y="2066986"/>
                <a:ext cx="1946241" cy="1946241"/>
              </a:xfrm>
              <a:prstGeom prst="rect">
                <a:avLst/>
              </a:prstGeom>
            </p:spPr>
          </p:pic>
          <p:sp>
            <p:nvSpPr>
              <p:cNvPr id="7" name="Right Arrow 11">
                <a:extLst>
                  <a:ext uri="{FF2B5EF4-FFF2-40B4-BE49-F238E27FC236}">
                    <a16:creationId xmlns:a16="http://schemas.microsoft.com/office/drawing/2014/main" id="{14E4997F-7BF8-466D-8EAE-DE023444A047}"/>
                  </a:ext>
                </a:extLst>
              </p:cNvPr>
              <p:cNvSpPr/>
              <p:nvPr/>
            </p:nvSpPr>
            <p:spPr>
              <a:xfrm rot="10800000">
                <a:off x="653142" y="1720477"/>
                <a:ext cx="848112" cy="525185"/>
              </a:xfrm>
              <a:prstGeom prst="rightArrow">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BEBB13B-873B-9071-D154-25A7A7429D53}"/>
                  </a:ext>
                </a:extLst>
              </p:cNvPr>
              <p:cNvSpPr/>
              <p:nvPr/>
            </p:nvSpPr>
            <p:spPr>
              <a:xfrm>
                <a:off x="253537" y="1515329"/>
                <a:ext cx="2018804" cy="400110"/>
              </a:xfrm>
              <a:prstGeom prst="rect">
                <a:avLst/>
              </a:prstGeom>
              <a:ln w="38100">
                <a:noFill/>
              </a:ln>
            </p:spPr>
            <p:txBody>
              <a:bodyPr wrap="square">
                <a:spAutoFit/>
              </a:bodyPr>
              <a:lstStyle/>
              <a:p>
                <a:pPr algn="ctr"/>
                <a:r>
                  <a:rPr lang="en-GB" sz="2000" b="1" dirty="0">
                    <a:latin typeface="Cambria" panose="02040503050406030204" pitchFamily="18" charset="0"/>
                    <a:ea typeface="Cambria" panose="02040503050406030204" pitchFamily="18" charset="0"/>
                  </a:rPr>
                  <a:t>100N</a:t>
                </a:r>
              </a:p>
            </p:txBody>
          </p:sp>
          <p:sp>
            <p:nvSpPr>
              <p:cNvPr id="9" name="Rectangle 8">
                <a:extLst>
                  <a:ext uri="{FF2B5EF4-FFF2-40B4-BE49-F238E27FC236}">
                    <a16:creationId xmlns:a16="http://schemas.microsoft.com/office/drawing/2014/main" id="{0973AFBB-AA88-898C-FF1D-2865F60B6F2E}"/>
                  </a:ext>
                </a:extLst>
              </p:cNvPr>
              <p:cNvSpPr/>
              <p:nvPr/>
            </p:nvSpPr>
            <p:spPr>
              <a:xfrm>
                <a:off x="2889512" y="1582232"/>
                <a:ext cx="2018804" cy="400110"/>
              </a:xfrm>
              <a:prstGeom prst="rect">
                <a:avLst/>
              </a:prstGeom>
              <a:ln w="38100">
                <a:noFill/>
              </a:ln>
            </p:spPr>
            <p:txBody>
              <a:bodyPr wrap="square">
                <a:spAutoFit/>
              </a:bodyPr>
              <a:lstStyle/>
              <a:p>
                <a:pPr algn="ctr"/>
                <a:r>
                  <a:rPr lang="en-GB" sz="2000" b="1" dirty="0">
                    <a:latin typeface="Cambria" panose="02040503050406030204" pitchFamily="18" charset="0"/>
                    <a:ea typeface="Cambria" panose="02040503050406030204" pitchFamily="18" charset="0"/>
                  </a:rPr>
                  <a:t>200N</a:t>
                </a:r>
              </a:p>
            </p:txBody>
          </p:sp>
          <p:sp>
            <p:nvSpPr>
              <p:cNvPr id="13" name="Rectangle 12">
                <a:extLst>
                  <a:ext uri="{FF2B5EF4-FFF2-40B4-BE49-F238E27FC236}">
                    <a16:creationId xmlns:a16="http://schemas.microsoft.com/office/drawing/2014/main" id="{10433B1A-6A57-9859-BF7F-D2275CCAD182}"/>
                  </a:ext>
                </a:extLst>
              </p:cNvPr>
              <p:cNvSpPr/>
              <p:nvPr/>
            </p:nvSpPr>
            <p:spPr>
              <a:xfrm>
                <a:off x="273049" y="2686906"/>
                <a:ext cx="2018804" cy="400110"/>
              </a:xfrm>
              <a:prstGeom prst="rect">
                <a:avLst/>
              </a:prstGeom>
              <a:ln w="38100">
                <a:noFill/>
              </a:ln>
            </p:spPr>
            <p:txBody>
              <a:bodyPr wrap="square">
                <a:spAutoFit/>
              </a:bodyPr>
              <a:lstStyle/>
              <a:p>
                <a:pPr algn="ctr"/>
                <a:r>
                  <a:rPr lang="en-GB" sz="2000" b="1" dirty="0">
                    <a:latin typeface="Cambria" panose="02040503050406030204" pitchFamily="18" charset="0"/>
                    <a:ea typeface="Cambria" panose="02040503050406030204" pitchFamily="18" charset="0"/>
                  </a:rPr>
                  <a:t>100N</a:t>
                </a:r>
              </a:p>
            </p:txBody>
          </p:sp>
          <p:sp>
            <p:nvSpPr>
              <p:cNvPr id="14" name="Rectangle 13">
                <a:extLst>
                  <a:ext uri="{FF2B5EF4-FFF2-40B4-BE49-F238E27FC236}">
                    <a16:creationId xmlns:a16="http://schemas.microsoft.com/office/drawing/2014/main" id="{AD4D64DF-FC2D-8567-ED95-8B85E36467B1}"/>
                  </a:ext>
                </a:extLst>
              </p:cNvPr>
              <p:cNvSpPr/>
              <p:nvPr/>
            </p:nvSpPr>
            <p:spPr>
              <a:xfrm>
                <a:off x="2880085" y="2686906"/>
                <a:ext cx="2018804" cy="400110"/>
              </a:xfrm>
              <a:prstGeom prst="rect">
                <a:avLst/>
              </a:prstGeom>
              <a:ln w="38100">
                <a:noFill/>
              </a:ln>
            </p:spPr>
            <p:txBody>
              <a:bodyPr wrap="square">
                <a:spAutoFit/>
              </a:bodyPr>
              <a:lstStyle/>
              <a:p>
                <a:pPr algn="ctr"/>
                <a:r>
                  <a:rPr lang="en-GB" sz="2000" b="1" dirty="0">
                    <a:latin typeface="Cambria" panose="02040503050406030204" pitchFamily="18" charset="0"/>
                    <a:ea typeface="Cambria" panose="02040503050406030204" pitchFamily="18" charset="0"/>
                  </a:rPr>
                  <a:t>1000N</a:t>
                </a:r>
              </a:p>
            </p:txBody>
          </p:sp>
          <p:sp>
            <p:nvSpPr>
              <p:cNvPr id="15" name="Rectangle 14">
                <a:extLst>
                  <a:ext uri="{FF2B5EF4-FFF2-40B4-BE49-F238E27FC236}">
                    <a16:creationId xmlns:a16="http://schemas.microsoft.com/office/drawing/2014/main" id="{0A52996E-5BE5-BE95-8393-84EED5BECA2C}"/>
                  </a:ext>
                </a:extLst>
              </p:cNvPr>
              <p:cNvSpPr/>
              <p:nvPr/>
            </p:nvSpPr>
            <p:spPr>
              <a:xfrm>
                <a:off x="45186" y="1640367"/>
                <a:ext cx="738249" cy="584775"/>
              </a:xfrm>
              <a:prstGeom prst="rect">
                <a:avLst/>
              </a:prstGeom>
              <a:ln w="38100">
                <a:noFill/>
              </a:ln>
            </p:spPr>
            <p:txBody>
              <a:bodyPr wrap="square">
                <a:spAutoFit/>
              </a:bodyPr>
              <a:lstStyle/>
              <a:p>
                <a:pPr algn="ctr"/>
                <a:r>
                  <a:rPr lang="en-GB" sz="3200" b="1" dirty="0">
                    <a:latin typeface="Cambria" panose="02040503050406030204" pitchFamily="18" charset="0"/>
                    <a:ea typeface="Cambria" panose="02040503050406030204" pitchFamily="18" charset="0"/>
                  </a:rPr>
                  <a:t>A</a:t>
                </a:r>
              </a:p>
            </p:txBody>
          </p:sp>
          <p:sp>
            <p:nvSpPr>
              <p:cNvPr id="16" name="Rectangle 15">
                <a:extLst>
                  <a:ext uri="{FF2B5EF4-FFF2-40B4-BE49-F238E27FC236}">
                    <a16:creationId xmlns:a16="http://schemas.microsoft.com/office/drawing/2014/main" id="{37EC50D8-390E-40DE-09BB-FCBF7B96885E}"/>
                  </a:ext>
                </a:extLst>
              </p:cNvPr>
              <p:cNvSpPr/>
              <p:nvPr/>
            </p:nvSpPr>
            <p:spPr>
              <a:xfrm>
                <a:off x="32340" y="2837686"/>
                <a:ext cx="738249" cy="584775"/>
              </a:xfrm>
              <a:prstGeom prst="rect">
                <a:avLst/>
              </a:prstGeom>
              <a:ln w="38100">
                <a:noFill/>
              </a:ln>
            </p:spPr>
            <p:txBody>
              <a:bodyPr wrap="square">
                <a:spAutoFit/>
              </a:bodyPr>
              <a:lstStyle/>
              <a:p>
                <a:pPr algn="ctr"/>
                <a:r>
                  <a:rPr lang="en-GB" sz="3200" b="1" dirty="0">
                    <a:latin typeface="Cambria" panose="02040503050406030204" pitchFamily="18" charset="0"/>
                    <a:ea typeface="Cambria" panose="02040503050406030204" pitchFamily="18" charset="0"/>
                  </a:rPr>
                  <a:t>B</a:t>
                </a:r>
              </a:p>
            </p:txBody>
          </p:sp>
          <p:sp>
            <p:nvSpPr>
              <p:cNvPr id="19" name="Right Arrow 11">
                <a:extLst>
                  <a:ext uri="{FF2B5EF4-FFF2-40B4-BE49-F238E27FC236}">
                    <a16:creationId xmlns:a16="http://schemas.microsoft.com/office/drawing/2014/main" id="{07DA5E24-6C9B-0244-3610-603626452841}"/>
                  </a:ext>
                </a:extLst>
              </p:cNvPr>
              <p:cNvSpPr/>
              <p:nvPr/>
            </p:nvSpPr>
            <p:spPr>
              <a:xfrm rot="10800000">
                <a:off x="663228" y="2897276"/>
                <a:ext cx="848112" cy="525185"/>
              </a:xfrm>
              <a:prstGeom prst="rightArrow">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11">
                <a:extLst>
                  <a:ext uri="{FF2B5EF4-FFF2-40B4-BE49-F238E27FC236}">
                    <a16:creationId xmlns:a16="http://schemas.microsoft.com/office/drawing/2014/main" id="{9C0A88B9-0443-DA5E-8B3D-EC966D738F46}"/>
                  </a:ext>
                </a:extLst>
              </p:cNvPr>
              <p:cNvSpPr/>
              <p:nvPr/>
            </p:nvSpPr>
            <p:spPr>
              <a:xfrm>
                <a:off x="3669341" y="1792092"/>
                <a:ext cx="848112" cy="525185"/>
              </a:xfrm>
              <a:prstGeom prst="rightArrow">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11">
                <a:extLst>
                  <a:ext uri="{FF2B5EF4-FFF2-40B4-BE49-F238E27FC236}">
                    <a16:creationId xmlns:a16="http://schemas.microsoft.com/office/drawing/2014/main" id="{E48C75EA-5BBC-30B4-A3E6-2C66D1A206A5}"/>
                  </a:ext>
                </a:extLst>
              </p:cNvPr>
              <p:cNvSpPr/>
              <p:nvPr/>
            </p:nvSpPr>
            <p:spPr>
              <a:xfrm>
                <a:off x="3745939" y="2875847"/>
                <a:ext cx="848112" cy="525185"/>
              </a:xfrm>
              <a:prstGeom prst="rightArrow">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Graphic 24" descr="Car with solid fill">
            <a:extLst>
              <a:ext uri="{FF2B5EF4-FFF2-40B4-BE49-F238E27FC236}">
                <a16:creationId xmlns:a16="http://schemas.microsoft.com/office/drawing/2014/main" id="{777DCF34-F1F0-BCC3-80C2-B64FE14FD7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6875" y="4544699"/>
            <a:ext cx="1946241" cy="1946241"/>
          </a:xfrm>
          <a:prstGeom prst="rect">
            <a:avLst/>
          </a:prstGeom>
        </p:spPr>
      </p:pic>
      <p:pic>
        <p:nvPicPr>
          <p:cNvPr id="26" name="Graphic 25" descr="Car with solid fill">
            <a:extLst>
              <a:ext uri="{FF2B5EF4-FFF2-40B4-BE49-F238E27FC236}">
                <a16:creationId xmlns:a16="http://schemas.microsoft.com/office/drawing/2014/main" id="{5C2AC812-3105-C9C2-71F4-5AD08C555C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9540" y="5682079"/>
            <a:ext cx="1946241" cy="1946241"/>
          </a:xfrm>
          <a:prstGeom prst="rect">
            <a:avLst/>
          </a:prstGeom>
        </p:spPr>
      </p:pic>
      <p:sp>
        <p:nvSpPr>
          <p:cNvPr id="27" name="Rectangle 26">
            <a:extLst>
              <a:ext uri="{FF2B5EF4-FFF2-40B4-BE49-F238E27FC236}">
                <a16:creationId xmlns:a16="http://schemas.microsoft.com/office/drawing/2014/main" id="{7401E707-84AF-0471-0D19-7B7C4E50444D}"/>
              </a:ext>
            </a:extLst>
          </p:cNvPr>
          <p:cNvSpPr/>
          <p:nvPr/>
        </p:nvSpPr>
        <p:spPr>
          <a:xfrm>
            <a:off x="1005951" y="5123036"/>
            <a:ext cx="738249" cy="584775"/>
          </a:xfrm>
          <a:prstGeom prst="rect">
            <a:avLst/>
          </a:prstGeom>
          <a:ln w="38100">
            <a:noFill/>
          </a:ln>
        </p:spPr>
        <p:txBody>
          <a:bodyPr wrap="square">
            <a:spAutoFit/>
          </a:bodyPr>
          <a:lstStyle/>
          <a:p>
            <a:pPr algn="ctr"/>
            <a:r>
              <a:rPr lang="en-GB" sz="3200" b="1" dirty="0">
                <a:latin typeface="Cambria" panose="02040503050406030204" pitchFamily="18" charset="0"/>
                <a:ea typeface="Cambria" panose="02040503050406030204" pitchFamily="18" charset="0"/>
              </a:rPr>
              <a:t>A</a:t>
            </a:r>
          </a:p>
        </p:txBody>
      </p:sp>
      <p:sp>
        <p:nvSpPr>
          <p:cNvPr id="28" name="Rectangle 27">
            <a:extLst>
              <a:ext uri="{FF2B5EF4-FFF2-40B4-BE49-F238E27FC236}">
                <a16:creationId xmlns:a16="http://schemas.microsoft.com/office/drawing/2014/main" id="{A11B1710-EBFA-1AFA-AD3E-9950F8BBD7FE}"/>
              </a:ext>
            </a:extLst>
          </p:cNvPr>
          <p:cNvSpPr/>
          <p:nvPr/>
        </p:nvSpPr>
        <p:spPr>
          <a:xfrm>
            <a:off x="993105" y="6320355"/>
            <a:ext cx="738249" cy="584775"/>
          </a:xfrm>
          <a:prstGeom prst="rect">
            <a:avLst/>
          </a:prstGeom>
          <a:ln w="38100">
            <a:noFill/>
          </a:ln>
        </p:spPr>
        <p:txBody>
          <a:bodyPr wrap="square">
            <a:spAutoFit/>
          </a:bodyPr>
          <a:lstStyle/>
          <a:p>
            <a:pPr algn="ctr"/>
            <a:r>
              <a:rPr lang="en-GB" sz="3200" b="1" dirty="0">
                <a:latin typeface="Cambria" panose="02040503050406030204" pitchFamily="18" charset="0"/>
                <a:ea typeface="Cambria" panose="02040503050406030204" pitchFamily="18" charset="0"/>
              </a:rPr>
              <a:t>B</a:t>
            </a:r>
          </a:p>
        </p:txBody>
      </p:sp>
      <p:sp>
        <p:nvSpPr>
          <p:cNvPr id="29" name="Rectangle 28">
            <a:extLst>
              <a:ext uri="{FF2B5EF4-FFF2-40B4-BE49-F238E27FC236}">
                <a16:creationId xmlns:a16="http://schemas.microsoft.com/office/drawing/2014/main" id="{C6DB7E8D-F470-5119-AFC6-7F659DE21FFC}"/>
              </a:ext>
            </a:extLst>
          </p:cNvPr>
          <p:cNvSpPr/>
          <p:nvPr/>
        </p:nvSpPr>
        <p:spPr>
          <a:xfrm>
            <a:off x="4543321" y="5365271"/>
            <a:ext cx="2018804" cy="400110"/>
          </a:xfrm>
          <a:prstGeom prst="rect">
            <a:avLst/>
          </a:prstGeom>
          <a:ln w="38100">
            <a:noFill/>
          </a:ln>
        </p:spPr>
        <p:txBody>
          <a:bodyPr wrap="square">
            <a:spAutoFit/>
          </a:bodyPr>
          <a:lstStyle/>
          <a:p>
            <a:pPr algn="ctr"/>
            <a:r>
              <a:rPr lang="en-GB" sz="2000" b="1" dirty="0">
                <a:latin typeface="Cambria" panose="02040503050406030204" pitchFamily="18" charset="0"/>
                <a:ea typeface="Cambria" panose="02040503050406030204" pitchFamily="18" charset="0"/>
              </a:rPr>
              <a:t>Mass = 1000kg</a:t>
            </a:r>
          </a:p>
        </p:txBody>
      </p:sp>
      <p:sp>
        <p:nvSpPr>
          <p:cNvPr id="30" name="Rectangle 29">
            <a:extLst>
              <a:ext uri="{FF2B5EF4-FFF2-40B4-BE49-F238E27FC236}">
                <a16:creationId xmlns:a16="http://schemas.microsoft.com/office/drawing/2014/main" id="{9CF8F614-A6FB-0893-49BD-3FCBA6B7F538}"/>
              </a:ext>
            </a:extLst>
          </p:cNvPr>
          <p:cNvSpPr/>
          <p:nvPr/>
        </p:nvSpPr>
        <p:spPr>
          <a:xfrm>
            <a:off x="4546652" y="6590974"/>
            <a:ext cx="2018804" cy="400110"/>
          </a:xfrm>
          <a:prstGeom prst="rect">
            <a:avLst/>
          </a:prstGeom>
          <a:ln w="38100">
            <a:noFill/>
          </a:ln>
        </p:spPr>
        <p:txBody>
          <a:bodyPr wrap="square">
            <a:spAutoFit/>
          </a:bodyPr>
          <a:lstStyle/>
          <a:p>
            <a:pPr algn="ctr"/>
            <a:r>
              <a:rPr lang="en-GB" sz="2000" b="1" dirty="0">
                <a:latin typeface="Cambria" panose="02040503050406030204" pitchFamily="18" charset="0"/>
                <a:ea typeface="Cambria" panose="02040503050406030204" pitchFamily="18" charset="0"/>
              </a:rPr>
              <a:t>Mass = 5000kg</a:t>
            </a:r>
          </a:p>
        </p:txBody>
      </p:sp>
      <p:sp>
        <p:nvSpPr>
          <p:cNvPr id="31" name="TextBox 30">
            <a:extLst>
              <a:ext uri="{FF2B5EF4-FFF2-40B4-BE49-F238E27FC236}">
                <a16:creationId xmlns:a16="http://schemas.microsoft.com/office/drawing/2014/main" id="{B437869A-8E2B-2A2B-9F86-70179E2D0D98}"/>
              </a:ext>
            </a:extLst>
          </p:cNvPr>
          <p:cNvSpPr txBox="1"/>
          <p:nvPr/>
        </p:nvSpPr>
        <p:spPr>
          <a:xfrm>
            <a:off x="365760" y="3668881"/>
            <a:ext cx="6042991" cy="461665"/>
          </a:xfrm>
          <a:prstGeom prst="rect">
            <a:avLst/>
          </a:prstGeom>
          <a:noFill/>
        </p:spPr>
        <p:txBody>
          <a:bodyPr wrap="square" rtlCol="0">
            <a:spAutoFit/>
          </a:bodyPr>
          <a:lstStyle/>
          <a:p>
            <a:r>
              <a:rPr lang="en-GB" sz="1200" dirty="0"/>
              <a:t>Annotate the diagrams to support the explanation on the previous page.  </a:t>
            </a:r>
          </a:p>
          <a:p>
            <a:r>
              <a:rPr lang="en-GB" sz="1200" dirty="0"/>
              <a:t>Higher tier scholars should explain how diagram B demonstrates inertial mass.</a:t>
            </a:r>
          </a:p>
        </p:txBody>
      </p:sp>
      <p:sp>
        <p:nvSpPr>
          <p:cNvPr id="3" name="TextBox 2">
            <a:extLst>
              <a:ext uri="{FF2B5EF4-FFF2-40B4-BE49-F238E27FC236}">
                <a16:creationId xmlns:a16="http://schemas.microsoft.com/office/drawing/2014/main" id="{C87C9D54-83E0-5BB0-325D-43FDF2D170EE}"/>
              </a:ext>
            </a:extLst>
          </p:cNvPr>
          <p:cNvSpPr txBox="1"/>
          <p:nvPr/>
        </p:nvSpPr>
        <p:spPr>
          <a:xfrm>
            <a:off x="466725" y="7505700"/>
            <a:ext cx="5942026" cy="1171731"/>
          </a:xfrm>
          <a:prstGeom prst="rect">
            <a:avLst/>
          </a:prstGeom>
          <a:noFill/>
        </p:spPr>
        <p:txBody>
          <a:bodyPr wrap="square" rtlCol="0">
            <a:spAutoFit/>
          </a:bodyPr>
          <a:lstStyle/>
          <a:p>
            <a:pPr>
              <a:lnSpc>
                <a:spcPct val="150000"/>
              </a:lnSpc>
            </a:pPr>
            <a:r>
              <a:rPr lang="en-GB" sz="1200" dirty="0"/>
              <a:t>……………………………………………………………………………………………………………………………………………………………………………………………………………………………………………………………………………………………………………………………………………………………………………………………………………………………………………………………………………………………………………………………………………………………………………………………….</a:t>
            </a:r>
          </a:p>
        </p:txBody>
      </p:sp>
      <p:sp>
        <p:nvSpPr>
          <p:cNvPr id="6" name="Slide Number Placeholder 5">
            <a:extLst>
              <a:ext uri="{FF2B5EF4-FFF2-40B4-BE49-F238E27FC236}">
                <a16:creationId xmlns:a16="http://schemas.microsoft.com/office/drawing/2014/main" id="{D2A3EE9E-047C-E959-3290-69E38A2BEFD1}"/>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8047143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9B9DAE-AF8B-250F-8863-8654F18F9BA1}"/>
              </a:ext>
            </a:extLst>
          </p:cNvPr>
          <p:cNvSpPr txBox="1"/>
          <p:nvPr/>
        </p:nvSpPr>
        <p:spPr>
          <a:xfrm>
            <a:off x="438151" y="342900"/>
            <a:ext cx="6076950" cy="7542706"/>
          </a:xfrm>
          <a:prstGeom prst="rect">
            <a:avLst/>
          </a:prstGeom>
          <a:noFill/>
          <a:ln w="28575">
            <a:solidFill>
              <a:schemeClr val="tx1"/>
            </a:solidFill>
          </a:ln>
        </p:spPr>
        <p:txBody>
          <a:bodyPr wrap="square" rtlCol="0">
            <a:spAutoFit/>
          </a:bodyPr>
          <a:lstStyle/>
          <a:p>
            <a:pPr>
              <a:lnSpc>
                <a:spcPct val="150000"/>
              </a:lnSpc>
            </a:pPr>
            <a:r>
              <a:rPr lang="en-GB" sz="1200" b="1" dirty="0"/>
              <a:t>Changes to momentum - interleaved calculations: </a:t>
            </a:r>
          </a:p>
          <a:p>
            <a:pPr>
              <a:lnSpc>
                <a:spcPct val="150000"/>
              </a:lnSpc>
            </a:pPr>
            <a:r>
              <a:rPr lang="en-GB" sz="1200" dirty="0"/>
              <a:t>1. </a:t>
            </a:r>
            <a:r>
              <a:rPr lang="en-GB" sz="1200" b="0" i="0" dirty="0">
                <a:solidFill>
                  <a:srgbClr val="374151"/>
                </a:solidFill>
                <a:effectLst/>
                <a:latin typeface="Söhne"/>
              </a:rPr>
              <a:t>A rocket of mass 2000 kg is launched and slows down to a stop in 12 seconds under the influence of a force of 5000 N. Calculate its initial velocity.</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t>2. </a:t>
            </a:r>
            <a:r>
              <a:rPr lang="en-GB" sz="1200" b="0" i="0" dirty="0">
                <a:solidFill>
                  <a:srgbClr val="374151"/>
                </a:solidFill>
                <a:effectLst/>
                <a:latin typeface="Söhne"/>
              </a:rPr>
              <a:t>A toy car of mass 0.2 kg accelerates from rest to a velocity of 3 m/s in 0.5 seconds. Calculate the force exerted on the toy car.</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endParaRPr lang="en-GB" sz="1200" dirty="0"/>
          </a:p>
        </p:txBody>
      </p:sp>
      <p:sp>
        <p:nvSpPr>
          <p:cNvPr id="3" name="Slide Number Placeholder 2">
            <a:extLst>
              <a:ext uri="{FF2B5EF4-FFF2-40B4-BE49-F238E27FC236}">
                <a16:creationId xmlns:a16="http://schemas.microsoft.com/office/drawing/2014/main" id="{0BEEEADB-BF55-F08E-117F-95BE68015E8B}"/>
              </a:ext>
            </a:extLst>
          </p:cNvPr>
          <p:cNvSpPr>
            <a:spLocks noGrp="1"/>
          </p:cNvSpPr>
          <p:nvPr>
            <p:ph type="sldNum" sz="quarter" idx="12"/>
          </p:nvPr>
        </p:nvSpPr>
        <p:spPr/>
        <p:txBody>
          <a:bodyPr/>
          <a:lstStyle/>
          <a:p>
            <a:fld id="{A49C798E-A141-4728-B2C1-C020555BD9EF}" type="slidenum">
              <a:rPr lang="en-GB" smtClean="0"/>
              <a:t>70</a:t>
            </a:fld>
            <a:endParaRPr lang="en-GB"/>
          </a:p>
        </p:txBody>
      </p:sp>
    </p:spTree>
    <p:extLst>
      <p:ext uri="{BB962C8B-B14F-4D97-AF65-F5344CB8AC3E}">
        <p14:creationId xmlns:p14="http://schemas.microsoft.com/office/powerpoint/2010/main" val="2156667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8A9DF-4A78-CFD8-353D-D6E98881F0EF}"/>
              </a:ext>
            </a:extLst>
          </p:cNvPr>
          <p:cNvSpPr txBox="1"/>
          <p:nvPr/>
        </p:nvSpPr>
        <p:spPr>
          <a:xfrm>
            <a:off x="438151" y="342900"/>
            <a:ext cx="6076950" cy="7542706"/>
          </a:xfrm>
          <a:prstGeom prst="rect">
            <a:avLst/>
          </a:prstGeom>
          <a:noFill/>
          <a:ln w="28575">
            <a:solidFill>
              <a:schemeClr val="tx1"/>
            </a:solidFill>
          </a:ln>
        </p:spPr>
        <p:txBody>
          <a:bodyPr wrap="square" rtlCol="0">
            <a:spAutoFit/>
          </a:bodyPr>
          <a:lstStyle/>
          <a:p>
            <a:pPr>
              <a:lnSpc>
                <a:spcPct val="150000"/>
              </a:lnSpc>
            </a:pPr>
            <a:r>
              <a:rPr lang="en-GB" sz="1200" b="1" dirty="0"/>
              <a:t>Interleaved calculations continued: </a:t>
            </a:r>
          </a:p>
          <a:p>
            <a:pPr>
              <a:lnSpc>
                <a:spcPct val="150000"/>
              </a:lnSpc>
            </a:pPr>
            <a:r>
              <a:rPr lang="en-GB" sz="1200" dirty="0"/>
              <a:t>3. </a:t>
            </a:r>
            <a:r>
              <a:rPr lang="en-GB" sz="1200" b="0" i="0" dirty="0">
                <a:solidFill>
                  <a:srgbClr val="374151"/>
                </a:solidFill>
                <a:effectLst/>
                <a:latin typeface="Söhne"/>
              </a:rPr>
              <a:t>A student of mass 60 kg jumps off a platform with an initial velocity of 0 m/s and accelerates to a final velocity of 5 m/s in 1 second. Calculate the force.</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t>4. </a:t>
            </a:r>
            <a:r>
              <a:rPr lang="en-GB" sz="1200" b="0" i="0" dirty="0">
                <a:solidFill>
                  <a:srgbClr val="374151"/>
                </a:solidFill>
                <a:effectLst/>
                <a:latin typeface="Söhne"/>
              </a:rPr>
              <a:t>A marble of mass 25 g is pushed along a smooth surface and comes to rest in 0.6 seconds under the influence of a force of 4 N. Calculate its initial velocity.</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endParaRPr lang="en-GB" sz="1200" dirty="0"/>
          </a:p>
        </p:txBody>
      </p:sp>
      <p:sp>
        <p:nvSpPr>
          <p:cNvPr id="2" name="Slide Number Placeholder 1">
            <a:extLst>
              <a:ext uri="{FF2B5EF4-FFF2-40B4-BE49-F238E27FC236}">
                <a16:creationId xmlns:a16="http://schemas.microsoft.com/office/drawing/2014/main" id="{530DDC1C-2C97-06F2-7201-C02E9CAD8666}"/>
              </a:ext>
            </a:extLst>
          </p:cNvPr>
          <p:cNvSpPr>
            <a:spLocks noGrp="1"/>
          </p:cNvSpPr>
          <p:nvPr>
            <p:ph type="sldNum" sz="quarter" idx="12"/>
          </p:nvPr>
        </p:nvSpPr>
        <p:spPr/>
        <p:txBody>
          <a:bodyPr/>
          <a:lstStyle/>
          <a:p>
            <a:fld id="{A49C798E-A141-4728-B2C1-C020555BD9EF}" type="slidenum">
              <a:rPr lang="en-GB" smtClean="0"/>
              <a:t>71</a:t>
            </a:fld>
            <a:endParaRPr lang="en-GB"/>
          </a:p>
        </p:txBody>
      </p:sp>
    </p:spTree>
    <p:extLst>
      <p:ext uri="{BB962C8B-B14F-4D97-AF65-F5344CB8AC3E}">
        <p14:creationId xmlns:p14="http://schemas.microsoft.com/office/powerpoint/2010/main" val="244571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5E647F-5572-C075-6EC9-440A1E4C5029}"/>
              </a:ext>
            </a:extLst>
          </p:cNvPr>
          <p:cNvSpPr txBox="1"/>
          <p:nvPr/>
        </p:nvSpPr>
        <p:spPr>
          <a:xfrm>
            <a:off x="505326" y="469233"/>
            <a:ext cx="6063916" cy="8096704"/>
          </a:xfrm>
          <a:prstGeom prst="rect">
            <a:avLst/>
          </a:prstGeom>
          <a:noFill/>
          <a:ln w="28575">
            <a:solidFill>
              <a:schemeClr val="tx1"/>
            </a:solidFill>
          </a:ln>
        </p:spPr>
        <p:txBody>
          <a:bodyPr wrap="square" rtlCol="0">
            <a:spAutoFit/>
          </a:bodyPr>
          <a:lstStyle/>
          <a:p>
            <a:pPr>
              <a:lnSpc>
                <a:spcPct val="150000"/>
              </a:lnSpc>
            </a:pPr>
            <a:r>
              <a:rPr lang="en-GB" sz="1200" b="1" dirty="0"/>
              <a:t>Momentum – interleaved questions</a:t>
            </a:r>
            <a:r>
              <a:rPr lang="en-GB" sz="1200" dirty="0"/>
              <a:t>.</a:t>
            </a:r>
          </a:p>
          <a:p>
            <a:pPr>
              <a:lnSpc>
                <a:spcPct val="150000"/>
              </a:lnSpc>
            </a:pPr>
            <a:r>
              <a:rPr lang="en-GB" sz="1200" dirty="0"/>
              <a:t>Q1. a. A van has a mass of 3200 kg. The diagram shows the van just before and just after it collides with the back of a car.</a:t>
            </a:r>
          </a:p>
          <a:p>
            <a:pPr>
              <a:lnSpc>
                <a:spcPct val="150000"/>
              </a:lnSpc>
            </a:pPr>
            <a:r>
              <a:rPr lang="en-GB" sz="1200" dirty="0"/>
              <a:t> </a:t>
            </a:r>
          </a:p>
          <a:p>
            <a:pPr>
              <a:lnSpc>
                <a:spcPct val="150000"/>
              </a:lnSpc>
            </a:pPr>
            <a:r>
              <a:rPr lang="en-GB" sz="1200" dirty="0"/>
              <a:t> </a:t>
            </a:r>
          </a:p>
          <a:p>
            <a:pPr>
              <a:lnSpc>
                <a:spcPct val="150000"/>
              </a:lnSpc>
            </a:pPr>
            <a:r>
              <a:rPr lang="en-GB" sz="1200" dirty="0"/>
              <a:t>                         </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                        </a:t>
            </a:r>
            <a:r>
              <a:rPr lang="en-GB" sz="1200" b="1" dirty="0"/>
              <a:t>Before collision	</a:t>
            </a:r>
            <a:r>
              <a:rPr lang="en-GB" sz="1200" dirty="0"/>
              <a:t>                                                            </a:t>
            </a:r>
            <a:r>
              <a:rPr lang="en-GB" sz="1200" b="1" dirty="0"/>
              <a:t>After collision</a:t>
            </a:r>
          </a:p>
          <a:p>
            <a:pPr>
              <a:lnSpc>
                <a:spcPct val="150000"/>
              </a:lnSpc>
            </a:pPr>
            <a:r>
              <a:rPr lang="en-GB" sz="1200" dirty="0"/>
              <a:t>Just before the collision, the van was moving at 5 m/s and the car was stationary.</a:t>
            </a:r>
          </a:p>
          <a:p>
            <a:pPr>
              <a:lnSpc>
                <a:spcPct val="150000"/>
              </a:lnSpc>
            </a:pPr>
            <a:r>
              <a:rPr lang="en-GB" sz="1200" dirty="0"/>
              <a:t>(</a:t>
            </a:r>
            <a:r>
              <a:rPr lang="en-GB" sz="1200" dirty="0" err="1"/>
              <a:t>i</a:t>
            </a:r>
            <a:r>
              <a:rPr lang="en-GB" sz="1200" dirty="0"/>
              <a:t>)      Calculate the momentum of the van just before the collision.</a:t>
            </a:r>
          </a:p>
          <a:p>
            <a:pPr>
              <a:lnSpc>
                <a:spcPct val="150000"/>
              </a:lnSpc>
            </a:pPr>
            <a:r>
              <a:rPr lang="en-GB" sz="1200" dirty="0"/>
              <a:t>Show clearly how you work out your answer.</a:t>
            </a:r>
          </a:p>
          <a:p>
            <a:pPr>
              <a:lnSpc>
                <a:spcPct val="150000"/>
              </a:lnSpc>
            </a:pPr>
            <a:r>
              <a:rPr lang="en-GB" sz="1200" dirty="0"/>
              <a:t>………………………………………………………………………………………………………………………………………………………………………………………………………………………………………………………………………………………………………..</a:t>
            </a:r>
          </a:p>
          <a:p>
            <a:pPr>
              <a:lnSpc>
                <a:spcPct val="150000"/>
              </a:lnSpc>
            </a:pPr>
            <a:r>
              <a:rPr lang="en-GB" sz="1200" dirty="0"/>
              <a:t>Momentum = …………………………………….. kg m/s</a:t>
            </a:r>
          </a:p>
          <a:p>
            <a:pPr>
              <a:lnSpc>
                <a:spcPct val="150000"/>
              </a:lnSpc>
            </a:pPr>
            <a:endParaRPr lang="en-GB" sz="1200" dirty="0"/>
          </a:p>
          <a:p>
            <a:pPr>
              <a:lnSpc>
                <a:spcPct val="150000"/>
              </a:lnSpc>
            </a:pPr>
            <a:r>
              <a:rPr lang="en-GB" sz="1200" dirty="0"/>
              <a:t>(ii)     The collision makes the van and car join together.</a:t>
            </a:r>
          </a:p>
          <a:p>
            <a:pPr>
              <a:lnSpc>
                <a:spcPct val="150000"/>
              </a:lnSpc>
            </a:pPr>
            <a:r>
              <a:rPr lang="en-GB" sz="1200" dirty="0"/>
              <a:t>What is the total momentum of the van and the car just after the collision?</a:t>
            </a:r>
          </a:p>
          <a:p>
            <a:pPr>
              <a:lnSpc>
                <a:spcPct val="150000"/>
              </a:lnSpc>
            </a:pPr>
            <a:r>
              <a:rPr lang="en-GB" sz="1200" dirty="0"/>
              <a:t>Momentum = _______________ kg m/s</a:t>
            </a:r>
          </a:p>
          <a:p>
            <a:pPr>
              <a:lnSpc>
                <a:spcPct val="150000"/>
              </a:lnSpc>
            </a:pPr>
            <a:endParaRPr lang="en-GB" sz="1200" dirty="0"/>
          </a:p>
          <a:p>
            <a:pPr>
              <a:lnSpc>
                <a:spcPct val="150000"/>
              </a:lnSpc>
            </a:pPr>
            <a:r>
              <a:rPr lang="en-GB" sz="1200" dirty="0"/>
              <a:t>(iii)    Complete the following sentence by drawing a ring around the correct line in the box.</a:t>
            </a:r>
          </a:p>
          <a:p>
            <a:pPr>
              <a:lnSpc>
                <a:spcPct val="150000"/>
              </a:lnSpc>
            </a:pPr>
            <a:r>
              <a:rPr lang="en-GB" sz="1200" dirty="0"/>
              <a:t> </a:t>
            </a:r>
          </a:p>
          <a:p>
            <a:pPr>
              <a:lnSpc>
                <a:spcPct val="150000"/>
              </a:lnSpc>
            </a:pPr>
            <a:r>
              <a:rPr lang="en-GB" sz="1200" dirty="0"/>
              <a:t> 	                                                                                more than	 </a:t>
            </a:r>
          </a:p>
          <a:p>
            <a:pPr>
              <a:lnSpc>
                <a:spcPct val="150000"/>
              </a:lnSpc>
            </a:pPr>
            <a:r>
              <a:rPr lang="en-GB" sz="1200" dirty="0"/>
              <a:t>The momentum of the car before the collision is	the same as	the momentum of the </a:t>
            </a:r>
          </a:p>
          <a:p>
            <a:pPr>
              <a:lnSpc>
                <a:spcPct val="150000"/>
              </a:lnSpc>
            </a:pPr>
            <a:r>
              <a:rPr lang="en-GB" sz="1200" dirty="0"/>
              <a:t> 	                                                                                less than	 </a:t>
            </a:r>
          </a:p>
          <a:p>
            <a:pPr>
              <a:lnSpc>
                <a:spcPct val="150000"/>
              </a:lnSpc>
            </a:pPr>
            <a:r>
              <a:rPr lang="en-GB" sz="1200" dirty="0"/>
              <a:t>car after the collision.</a:t>
            </a:r>
          </a:p>
          <a:p>
            <a:pPr>
              <a:lnSpc>
                <a:spcPct val="150000"/>
              </a:lnSpc>
            </a:pPr>
            <a:endParaRPr lang="en-GB" sz="1200" dirty="0"/>
          </a:p>
          <a:p>
            <a:pPr>
              <a:lnSpc>
                <a:spcPct val="150000"/>
              </a:lnSpc>
            </a:pPr>
            <a:endParaRPr lang="en-GB" sz="1200" dirty="0"/>
          </a:p>
        </p:txBody>
      </p:sp>
      <p:pic>
        <p:nvPicPr>
          <p:cNvPr id="1029" name="Picture 5">
            <a:extLst>
              <a:ext uri="{FF2B5EF4-FFF2-40B4-BE49-F238E27FC236}">
                <a16:creationId xmlns:a16="http://schemas.microsoft.com/office/drawing/2014/main" id="{EB4F1371-3467-80DA-B48D-3DEF14B80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84" y="1616994"/>
            <a:ext cx="2819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A8539BC0-DEA6-A4D5-D176-412253DC0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842" y="2188494"/>
            <a:ext cx="247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83D3DD6-639A-9FED-DC29-AA78F7A0C004}"/>
              </a:ext>
            </a:extLst>
          </p:cNvPr>
          <p:cNvSpPr/>
          <p:nvPr/>
        </p:nvSpPr>
        <p:spPr>
          <a:xfrm>
            <a:off x="3749842" y="6870032"/>
            <a:ext cx="882316" cy="8542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5A3738E-73BB-5F60-F681-CC64D3B6DC29}"/>
              </a:ext>
            </a:extLst>
          </p:cNvPr>
          <p:cNvSpPr>
            <a:spLocks noGrp="1"/>
          </p:cNvSpPr>
          <p:nvPr>
            <p:ph type="sldNum" sz="quarter" idx="12"/>
          </p:nvPr>
        </p:nvSpPr>
        <p:spPr/>
        <p:txBody>
          <a:bodyPr/>
          <a:lstStyle/>
          <a:p>
            <a:fld id="{A49C798E-A141-4728-B2C1-C020555BD9EF}" type="slidenum">
              <a:rPr lang="en-GB" smtClean="0"/>
              <a:t>72</a:t>
            </a:fld>
            <a:endParaRPr lang="en-GB"/>
          </a:p>
        </p:txBody>
      </p:sp>
    </p:spTree>
    <p:extLst>
      <p:ext uri="{BB962C8B-B14F-4D97-AF65-F5344CB8AC3E}">
        <p14:creationId xmlns:p14="http://schemas.microsoft.com/office/powerpoint/2010/main" val="1279360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5E647F-5572-C075-6EC9-440A1E4C5029}"/>
              </a:ext>
            </a:extLst>
          </p:cNvPr>
          <p:cNvSpPr txBox="1"/>
          <p:nvPr/>
        </p:nvSpPr>
        <p:spPr>
          <a:xfrm>
            <a:off x="397042" y="469233"/>
            <a:ext cx="6063916" cy="6434710"/>
          </a:xfrm>
          <a:prstGeom prst="rect">
            <a:avLst/>
          </a:prstGeom>
          <a:noFill/>
          <a:ln w="28575">
            <a:solidFill>
              <a:schemeClr val="tx1"/>
            </a:solidFill>
          </a:ln>
        </p:spPr>
        <p:txBody>
          <a:bodyPr wrap="square" rtlCol="0">
            <a:spAutoFit/>
          </a:bodyPr>
          <a:lstStyle/>
          <a:p>
            <a:pPr>
              <a:lnSpc>
                <a:spcPct val="150000"/>
              </a:lnSpc>
            </a:pPr>
            <a:r>
              <a:rPr lang="en-GB" sz="1200" b="1" dirty="0"/>
              <a:t>Momentum – interleaved questions</a:t>
            </a:r>
            <a:r>
              <a:rPr lang="en-GB" sz="1200" dirty="0"/>
              <a:t>.</a:t>
            </a:r>
          </a:p>
          <a:p>
            <a:pPr marL="228600" indent="-228600">
              <a:lnSpc>
                <a:spcPct val="150000"/>
              </a:lnSpc>
              <a:buAutoNum type="alphaLcParenBoth" startAt="2"/>
            </a:pPr>
            <a:r>
              <a:rPr lang="en-GB" sz="1200" dirty="0"/>
              <a:t>A seat belt is one of the safety features of a car.</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In a collision, wearing a seat belt reduces the risk of injury.</a:t>
            </a:r>
          </a:p>
          <a:p>
            <a:pPr>
              <a:lnSpc>
                <a:spcPct val="150000"/>
              </a:lnSpc>
            </a:pPr>
            <a:r>
              <a:rPr lang="en-GB" sz="1200" dirty="0"/>
              <a:t>Use words or phrases below to complete the following sentences.</a:t>
            </a:r>
          </a:p>
          <a:p>
            <a:pPr>
              <a:lnSpc>
                <a:spcPct val="150000"/>
              </a:lnSpc>
            </a:pPr>
            <a:endParaRPr lang="en-GB" sz="1200" dirty="0"/>
          </a:p>
          <a:p>
            <a:pPr algn="ctr">
              <a:lnSpc>
                <a:spcPct val="150000"/>
              </a:lnSpc>
            </a:pPr>
            <a:r>
              <a:rPr lang="en-GB" sz="1200" b="1" dirty="0"/>
              <a:t>decreases  	   stays the same	           increases</a:t>
            </a:r>
          </a:p>
          <a:p>
            <a:pPr>
              <a:lnSpc>
                <a:spcPct val="150000"/>
              </a:lnSpc>
            </a:pPr>
            <a:endParaRPr lang="en-GB" sz="1200" dirty="0"/>
          </a:p>
          <a:p>
            <a:pPr>
              <a:lnSpc>
                <a:spcPct val="150000"/>
              </a:lnSpc>
            </a:pPr>
            <a:r>
              <a:rPr lang="en-GB" sz="1200" dirty="0"/>
              <a:t>In a collision, the seat belt stretches. The time it takes for the person held by the seat belt to lose momentum compared to a person not wearing a seat belt,</a:t>
            </a:r>
          </a:p>
          <a:p>
            <a:pPr>
              <a:lnSpc>
                <a:spcPct val="150000"/>
              </a:lnSpc>
            </a:pPr>
            <a:r>
              <a:rPr lang="en-GB" sz="1200" dirty="0"/>
              <a:t>……………………………………………………………………………………………………………………………………………….. .</a:t>
            </a:r>
          </a:p>
          <a:p>
            <a:pPr>
              <a:lnSpc>
                <a:spcPct val="150000"/>
              </a:lnSpc>
            </a:pPr>
            <a:r>
              <a:rPr lang="en-GB" sz="1200" dirty="0"/>
              <a:t>The force on the person’s body ………………………………………………………………………………………. and so reduces the risk of injury..</a:t>
            </a:r>
          </a:p>
          <a:p>
            <a:pPr>
              <a:lnSpc>
                <a:spcPct val="150000"/>
              </a:lnSpc>
            </a:pPr>
            <a:endParaRPr lang="en-GB" sz="1200" dirty="0"/>
          </a:p>
        </p:txBody>
      </p:sp>
      <p:pic>
        <p:nvPicPr>
          <p:cNvPr id="2050" name="Picture 2">
            <a:extLst>
              <a:ext uri="{FF2B5EF4-FFF2-40B4-BE49-F238E27FC236}">
                <a16:creationId xmlns:a16="http://schemas.microsoft.com/office/drawing/2014/main" id="{22D67709-F085-141E-48F9-D7F2E4588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520" y="1304174"/>
            <a:ext cx="14573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C125AFD-BB9C-C926-B659-A4FD849E8918}"/>
              </a:ext>
            </a:extLst>
          </p:cNvPr>
          <p:cNvSpPr>
            <a:spLocks noGrp="1"/>
          </p:cNvSpPr>
          <p:nvPr>
            <p:ph type="sldNum" sz="quarter" idx="12"/>
          </p:nvPr>
        </p:nvSpPr>
        <p:spPr/>
        <p:txBody>
          <a:bodyPr/>
          <a:lstStyle/>
          <a:p>
            <a:fld id="{A49C798E-A141-4728-B2C1-C020555BD9EF}" type="slidenum">
              <a:rPr lang="en-GB" smtClean="0"/>
              <a:t>73</a:t>
            </a:fld>
            <a:endParaRPr lang="en-GB"/>
          </a:p>
        </p:txBody>
      </p:sp>
    </p:spTree>
    <p:extLst>
      <p:ext uri="{BB962C8B-B14F-4D97-AF65-F5344CB8AC3E}">
        <p14:creationId xmlns:p14="http://schemas.microsoft.com/office/powerpoint/2010/main" val="4165063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5E647F-5572-C075-6EC9-440A1E4C5029}"/>
              </a:ext>
            </a:extLst>
          </p:cNvPr>
          <p:cNvSpPr txBox="1"/>
          <p:nvPr/>
        </p:nvSpPr>
        <p:spPr>
          <a:xfrm>
            <a:off x="397042" y="385148"/>
            <a:ext cx="6063916" cy="8373703"/>
          </a:xfrm>
          <a:prstGeom prst="rect">
            <a:avLst/>
          </a:prstGeom>
          <a:noFill/>
          <a:ln w="28575">
            <a:solidFill>
              <a:schemeClr val="tx1"/>
            </a:solidFill>
          </a:ln>
        </p:spPr>
        <p:txBody>
          <a:bodyPr wrap="square" rtlCol="0">
            <a:spAutoFit/>
          </a:bodyPr>
          <a:lstStyle/>
          <a:p>
            <a:pPr>
              <a:lnSpc>
                <a:spcPct val="150000"/>
              </a:lnSpc>
            </a:pPr>
            <a:r>
              <a:rPr lang="en-GB" sz="1200" b="1" dirty="0"/>
              <a:t>Momentum – interleaved questions</a:t>
            </a:r>
            <a:r>
              <a:rPr lang="en-GB" sz="1200" dirty="0"/>
              <a:t>.</a:t>
            </a:r>
          </a:p>
          <a:p>
            <a:pPr>
              <a:lnSpc>
                <a:spcPct val="150000"/>
              </a:lnSpc>
            </a:pPr>
            <a:r>
              <a:rPr lang="en-GB" sz="1200" dirty="0"/>
              <a:t>Q2. (a)  An adult of mass 80 kg has more inertia than a child of mass 40 kg</a:t>
            </a:r>
          </a:p>
          <a:p>
            <a:pPr>
              <a:lnSpc>
                <a:spcPct val="150000"/>
              </a:lnSpc>
            </a:pPr>
            <a:r>
              <a:rPr lang="en-GB" sz="1200" dirty="0"/>
              <a:t>What is inertia?</a:t>
            </a:r>
          </a:p>
          <a:p>
            <a:pPr>
              <a:lnSpc>
                <a:spcPct val="150000"/>
              </a:lnSpc>
            </a:pPr>
            <a:r>
              <a:rPr lang="en-GB" sz="1200" dirty="0">
                <a:solidFill>
                  <a:srgbClr val="374151"/>
                </a:solidFill>
                <a:latin typeface="Söhne"/>
              </a:rPr>
              <a:t>………………………………………………………………………………………………………………………………………………………………………………………………………………………………………………………………………………………………………..</a:t>
            </a:r>
          </a:p>
          <a:p>
            <a:pPr>
              <a:lnSpc>
                <a:spcPct val="150000"/>
              </a:lnSpc>
            </a:pPr>
            <a:r>
              <a:rPr lang="en-GB" sz="1200" dirty="0"/>
              <a:t>(b)  A teacher demonstrated the idea of a safety surface.</a:t>
            </a:r>
          </a:p>
          <a:p>
            <a:pPr>
              <a:lnSpc>
                <a:spcPct val="150000"/>
              </a:lnSpc>
            </a:pPr>
            <a:r>
              <a:rPr lang="en-GB" sz="1200" dirty="0"/>
              <a:t>She dropped a raw egg into a box filled with pieces of soft foam.</a:t>
            </a:r>
          </a:p>
          <a:p>
            <a:pPr>
              <a:lnSpc>
                <a:spcPct val="150000"/>
              </a:lnSpc>
            </a:pPr>
            <a:r>
              <a:rPr lang="en-GB" sz="1200" dirty="0"/>
              <a:t>The egg did not break.</a:t>
            </a:r>
          </a:p>
          <a:p>
            <a:pPr>
              <a:lnSpc>
                <a:spcPct val="150000"/>
              </a:lnSpc>
            </a:pPr>
            <a:r>
              <a:rPr lang="en-GB" sz="1200" b="1" dirty="0"/>
              <a:t>Figure 1 </a:t>
            </a:r>
            <a:r>
              <a:rPr lang="en-GB" sz="1200" dirty="0"/>
              <a:t>shows the demonstration.</a:t>
            </a:r>
          </a:p>
          <a:p>
            <a:pPr algn="ctr">
              <a:lnSpc>
                <a:spcPct val="150000"/>
              </a:lnSpc>
            </a:pPr>
            <a:r>
              <a:rPr lang="en-GB" sz="1200" b="1" dirty="0"/>
              <a:t>Figure 1</a:t>
            </a:r>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gn="ctr">
              <a:lnSpc>
                <a:spcPct val="150000"/>
              </a:lnSpc>
            </a:pPr>
            <a:endParaRPr lang="en-GB" sz="1200" b="1" dirty="0"/>
          </a:p>
          <a:p>
            <a:pPr>
              <a:lnSpc>
                <a:spcPct val="150000"/>
              </a:lnSpc>
            </a:pPr>
            <a:r>
              <a:rPr lang="en-GB" sz="1200" dirty="0"/>
              <a:t>Explain why the egg is less likely to break when dropped onto soft foam rather than onto a concrete floor.</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a:p>
            <a:pPr>
              <a:lnSpc>
                <a:spcPct val="150000"/>
              </a:lnSpc>
            </a:pPr>
            <a:r>
              <a:rPr lang="en-GB" sz="1200" dirty="0">
                <a:solidFill>
                  <a:srgbClr val="374151"/>
                </a:solidFill>
                <a:latin typeface="Söhne"/>
              </a:rPr>
              <a:t>…………………………………………………………………………………………………………………………………………………………………………………………………………………………………………………………………………………………………………</a:t>
            </a:r>
          </a:p>
        </p:txBody>
      </p:sp>
      <p:pic>
        <p:nvPicPr>
          <p:cNvPr id="3074" name="Picture 2">
            <a:extLst>
              <a:ext uri="{FF2B5EF4-FFF2-40B4-BE49-F238E27FC236}">
                <a16:creationId xmlns:a16="http://schemas.microsoft.com/office/drawing/2014/main" id="{89D3E5A0-5BD0-7C77-6A2D-822C82339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437" y="3397669"/>
            <a:ext cx="19240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C6357B-6222-4D5A-430A-3BB7583531D0}"/>
              </a:ext>
            </a:extLst>
          </p:cNvPr>
          <p:cNvSpPr txBox="1"/>
          <p:nvPr/>
        </p:nvSpPr>
        <p:spPr>
          <a:xfrm>
            <a:off x="530141" y="1255570"/>
            <a:ext cx="5689683" cy="461665"/>
          </a:xfrm>
          <a:prstGeom prst="rect">
            <a:avLst/>
          </a:prstGeom>
          <a:solidFill>
            <a:schemeClr val="bg1"/>
          </a:solidFill>
          <a:ln>
            <a:solidFill>
              <a:schemeClr val="tx1"/>
            </a:solidFill>
          </a:ln>
        </p:spPr>
        <p:txBody>
          <a:bodyPr wrap="square" rtlCol="0">
            <a:spAutoFit/>
          </a:bodyPr>
          <a:lstStyle/>
          <a:p>
            <a:r>
              <a:rPr lang="en-GB" sz="1200" dirty="0"/>
              <a:t>the tendency of an object to continue in its state of rest or motion</a:t>
            </a:r>
          </a:p>
          <a:p>
            <a:r>
              <a:rPr lang="en-GB" sz="1200" i="1" dirty="0"/>
              <a:t>allow how difficult it is to change the velocity of an object</a:t>
            </a:r>
          </a:p>
        </p:txBody>
      </p:sp>
      <p:sp>
        <p:nvSpPr>
          <p:cNvPr id="5" name="Slide Number Placeholder 4">
            <a:extLst>
              <a:ext uri="{FF2B5EF4-FFF2-40B4-BE49-F238E27FC236}">
                <a16:creationId xmlns:a16="http://schemas.microsoft.com/office/drawing/2014/main" id="{1A876B69-C579-4A3C-AC37-ECF382BF9BA2}"/>
              </a:ext>
            </a:extLst>
          </p:cNvPr>
          <p:cNvSpPr>
            <a:spLocks noGrp="1"/>
          </p:cNvSpPr>
          <p:nvPr>
            <p:ph type="sldNum" sz="quarter" idx="12"/>
          </p:nvPr>
        </p:nvSpPr>
        <p:spPr/>
        <p:txBody>
          <a:bodyPr/>
          <a:lstStyle/>
          <a:p>
            <a:fld id="{A49C798E-A141-4728-B2C1-C020555BD9EF}" type="slidenum">
              <a:rPr lang="en-GB" smtClean="0"/>
              <a:t>74</a:t>
            </a:fld>
            <a:endParaRPr lang="en-GB"/>
          </a:p>
        </p:txBody>
      </p:sp>
    </p:spTree>
    <p:extLst>
      <p:ext uri="{BB962C8B-B14F-4D97-AF65-F5344CB8AC3E}">
        <p14:creationId xmlns:p14="http://schemas.microsoft.com/office/powerpoint/2010/main" val="236264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5E647F-5572-C075-6EC9-440A1E4C5029}"/>
              </a:ext>
            </a:extLst>
          </p:cNvPr>
          <p:cNvSpPr txBox="1"/>
          <p:nvPr/>
        </p:nvSpPr>
        <p:spPr>
          <a:xfrm>
            <a:off x="397042" y="505328"/>
            <a:ext cx="6063916" cy="7819705"/>
          </a:xfrm>
          <a:prstGeom prst="rect">
            <a:avLst/>
          </a:prstGeom>
          <a:noFill/>
          <a:ln w="28575">
            <a:solidFill>
              <a:schemeClr val="tx1"/>
            </a:solidFill>
          </a:ln>
        </p:spPr>
        <p:txBody>
          <a:bodyPr wrap="square" rtlCol="0">
            <a:spAutoFit/>
          </a:bodyPr>
          <a:lstStyle/>
          <a:p>
            <a:pPr>
              <a:lnSpc>
                <a:spcPct val="150000"/>
              </a:lnSpc>
            </a:pPr>
            <a:r>
              <a:rPr lang="en-GB" sz="1200" b="1" dirty="0"/>
              <a:t>Momentum – interleaved questions</a:t>
            </a:r>
            <a:r>
              <a:rPr lang="en-GB" sz="1200" dirty="0"/>
              <a:t>.</a:t>
            </a:r>
          </a:p>
          <a:p>
            <a:pPr>
              <a:lnSpc>
                <a:spcPct val="150000"/>
              </a:lnSpc>
            </a:pPr>
            <a:r>
              <a:rPr lang="en-GB" sz="1200" dirty="0"/>
              <a:t>(c) </a:t>
            </a:r>
            <a:r>
              <a:rPr lang="en-GB" sz="1200" b="1" dirty="0"/>
              <a:t>Figure 2 </a:t>
            </a:r>
            <a:r>
              <a:rPr lang="en-GB" sz="1200" dirty="0"/>
              <a:t>shows a child on a playground swing. The playground has a rubber safety surface.</a:t>
            </a:r>
          </a:p>
          <a:p>
            <a:pPr>
              <a:lnSpc>
                <a:spcPct val="150000"/>
              </a:lnSpc>
            </a:pPr>
            <a:r>
              <a:rPr lang="en-GB" sz="1200" dirty="0"/>
              <a:t>                                                                          </a:t>
            </a:r>
            <a:r>
              <a:rPr lang="en-GB" sz="1200" b="1" dirty="0"/>
              <a:t> Figure 2</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A child of mass 32 kg jumped from the swing.</a:t>
            </a:r>
          </a:p>
          <a:p>
            <a:pPr>
              <a:lnSpc>
                <a:spcPct val="150000"/>
              </a:lnSpc>
            </a:pPr>
            <a:r>
              <a:rPr lang="en-GB" sz="1200" dirty="0"/>
              <a:t>When the child reached the ground she took 180 milliseconds to slow down and stop.</a:t>
            </a:r>
          </a:p>
          <a:p>
            <a:pPr>
              <a:lnSpc>
                <a:spcPct val="150000"/>
              </a:lnSpc>
            </a:pPr>
            <a:r>
              <a:rPr lang="en-GB" sz="1200" dirty="0"/>
              <a:t>During this time an average force of 800 N was exerted on her by the ground.</a:t>
            </a:r>
          </a:p>
          <a:p>
            <a:pPr>
              <a:lnSpc>
                <a:spcPct val="150000"/>
              </a:lnSpc>
            </a:pPr>
            <a:r>
              <a:rPr lang="en-GB" sz="1200" dirty="0"/>
              <a:t>Calculate the velocity of the child when she first touched the ground.</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r>
              <a:rPr lang="en-GB" sz="1200" dirty="0"/>
              <a:t>Velocity = …………………………………………………………… m/s</a:t>
            </a:r>
          </a:p>
          <a:p>
            <a:pPr>
              <a:lnSpc>
                <a:spcPct val="150000"/>
              </a:lnSpc>
            </a:pPr>
            <a:endParaRPr lang="en-GB" sz="1200" dirty="0"/>
          </a:p>
        </p:txBody>
      </p:sp>
      <p:pic>
        <p:nvPicPr>
          <p:cNvPr id="4098" name="Picture 2">
            <a:extLst>
              <a:ext uri="{FF2B5EF4-FFF2-40B4-BE49-F238E27FC236}">
                <a16:creationId xmlns:a16="http://schemas.microsoft.com/office/drawing/2014/main" id="{4F9CD325-2C5B-DC29-D3F6-C844C337C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205" y="1412457"/>
            <a:ext cx="29051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F7EB19F-8DEC-C6CC-16F6-185558333953}"/>
              </a:ext>
            </a:extLst>
          </p:cNvPr>
          <p:cNvSpPr>
            <a:spLocks noGrp="1"/>
          </p:cNvSpPr>
          <p:nvPr>
            <p:ph type="sldNum" sz="quarter" idx="12"/>
          </p:nvPr>
        </p:nvSpPr>
        <p:spPr/>
        <p:txBody>
          <a:bodyPr/>
          <a:lstStyle/>
          <a:p>
            <a:fld id="{A49C798E-A141-4728-B2C1-C020555BD9EF}" type="slidenum">
              <a:rPr lang="en-GB" smtClean="0"/>
              <a:t>75</a:t>
            </a:fld>
            <a:endParaRPr lang="en-GB"/>
          </a:p>
        </p:txBody>
      </p:sp>
    </p:spTree>
    <p:extLst>
      <p:ext uri="{BB962C8B-B14F-4D97-AF65-F5344CB8AC3E}">
        <p14:creationId xmlns:p14="http://schemas.microsoft.com/office/powerpoint/2010/main" val="3627624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11" name="Slide Number Placeholder 10">
            <a:extLst>
              <a:ext uri="{FF2B5EF4-FFF2-40B4-BE49-F238E27FC236}">
                <a16:creationId xmlns:a16="http://schemas.microsoft.com/office/drawing/2014/main" id="{6A4EDB49-52D7-0BFA-2F12-F278C0F1D462}"/>
              </a:ext>
            </a:extLst>
          </p:cNvPr>
          <p:cNvSpPr>
            <a:spLocks noGrp="1"/>
          </p:cNvSpPr>
          <p:nvPr>
            <p:ph type="sldNum" sz="quarter" idx="12"/>
          </p:nvPr>
        </p:nvSpPr>
        <p:spPr/>
        <p:txBody>
          <a:bodyPr/>
          <a:lstStyle/>
          <a:p>
            <a:fld id="{A49C798E-A141-4728-B2C1-C020555BD9EF}" type="slidenum">
              <a:rPr lang="en-GB" smtClean="0"/>
              <a:t>76</a:t>
            </a:fld>
            <a:endParaRPr lang="en-GB"/>
          </a:p>
        </p:txBody>
      </p:sp>
    </p:spTree>
    <p:extLst>
      <p:ext uri="{BB962C8B-B14F-4D97-AF65-F5344CB8AC3E}">
        <p14:creationId xmlns:p14="http://schemas.microsoft.com/office/powerpoint/2010/main" val="3246056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11" name="Slide Number Placeholder 10">
            <a:extLst>
              <a:ext uri="{FF2B5EF4-FFF2-40B4-BE49-F238E27FC236}">
                <a16:creationId xmlns:a16="http://schemas.microsoft.com/office/drawing/2014/main" id="{4F246ED7-383F-4935-F93C-5BDC96714DA7}"/>
              </a:ext>
            </a:extLst>
          </p:cNvPr>
          <p:cNvSpPr>
            <a:spLocks noGrp="1"/>
          </p:cNvSpPr>
          <p:nvPr>
            <p:ph type="sldNum" sz="quarter" idx="12"/>
          </p:nvPr>
        </p:nvSpPr>
        <p:spPr/>
        <p:txBody>
          <a:bodyPr/>
          <a:lstStyle/>
          <a:p>
            <a:fld id="{A49C798E-A141-4728-B2C1-C020555BD9EF}" type="slidenum">
              <a:rPr lang="en-GB" smtClean="0"/>
              <a:t>77</a:t>
            </a:fld>
            <a:endParaRPr lang="en-GB"/>
          </a:p>
        </p:txBody>
      </p:sp>
    </p:spTree>
    <p:extLst>
      <p:ext uri="{BB962C8B-B14F-4D97-AF65-F5344CB8AC3E}">
        <p14:creationId xmlns:p14="http://schemas.microsoft.com/office/powerpoint/2010/main" val="754506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11" name="Slide Number Placeholder 10">
            <a:extLst>
              <a:ext uri="{FF2B5EF4-FFF2-40B4-BE49-F238E27FC236}">
                <a16:creationId xmlns:a16="http://schemas.microsoft.com/office/drawing/2014/main" id="{7F48D561-9191-22BD-3682-FD50C747B7F4}"/>
              </a:ext>
            </a:extLst>
          </p:cNvPr>
          <p:cNvSpPr>
            <a:spLocks noGrp="1"/>
          </p:cNvSpPr>
          <p:nvPr>
            <p:ph type="sldNum" sz="quarter" idx="12"/>
          </p:nvPr>
        </p:nvSpPr>
        <p:spPr/>
        <p:txBody>
          <a:bodyPr/>
          <a:lstStyle/>
          <a:p>
            <a:fld id="{A49C798E-A141-4728-B2C1-C020555BD9EF}" type="slidenum">
              <a:rPr lang="en-GB" smtClean="0"/>
              <a:t>78</a:t>
            </a:fld>
            <a:endParaRPr lang="en-GB"/>
          </a:p>
        </p:txBody>
      </p:sp>
    </p:spTree>
    <p:extLst>
      <p:ext uri="{BB962C8B-B14F-4D97-AF65-F5344CB8AC3E}">
        <p14:creationId xmlns:p14="http://schemas.microsoft.com/office/powerpoint/2010/main" val="1860776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a:t>Date: ……………………………………….</a:t>
            </a:r>
          </a:p>
          <a:p>
            <a:r>
              <a:rPr lang="en-GB"/>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2415869780"/>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a:p>
                  </a:txBody>
                  <a:tcPr/>
                </a:tc>
                <a:tc>
                  <a:txBody>
                    <a:bodyPr/>
                    <a:lstStyle/>
                    <a:p>
                      <a:endParaRPr lang="en-GB" sz="1200"/>
                    </a:p>
                  </a:txBody>
                  <a:tcPr>
                    <a:solidFill>
                      <a:schemeClr val="bg1">
                        <a:lumMod val="85000"/>
                      </a:schemeClr>
                    </a:solidFill>
                  </a:tcPr>
                </a:tc>
                <a:tc>
                  <a:txBody>
                    <a:bodyPr/>
                    <a:lstStyle/>
                    <a:p>
                      <a:r>
                        <a:rPr lang="en-GB" sz="1200" b="1"/>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r>
                        <a:rPr lang="en-GB" sz="1200" b="1" dirty="0"/>
                        <a:t>What does the gradient of the line on a distance time graph represent?</a:t>
                      </a:r>
                    </a:p>
                    <a:p>
                      <a:endParaRPr lang="en-GB" sz="1200" b="1" dirty="0"/>
                    </a:p>
                  </a:txBody>
                  <a:tcPr/>
                </a:tc>
                <a:tc>
                  <a:txBody>
                    <a:bodyPr/>
                    <a:lstStyle/>
                    <a:p>
                      <a:endParaRPr lang="en-GB" sz="1200"/>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r>
                        <a:rPr lang="en-GB" sz="1200" b="1" dirty="0"/>
                        <a:t>What does the gradient of the line on a velocity time graph represent?</a:t>
                      </a:r>
                    </a:p>
                    <a:p>
                      <a:endParaRPr lang="en-GB" sz="1200" dirty="0"/>
                    </a:p>
                  </a:txBody>
                  <a:tcPr/>
                </a:tc>
                <a:tc>
                  <a:txBody>
                    <a:bodyPr/>
                    <a:lstStyle/>
                    <a:p>
                      <a:endParaRPr lang="en-GB" sz="1200"/>
                    </a:p>
                  </a:txBody>
                  <a:tcPr/>
                </a:tc>
                <a:extLst>
                  <a:ext uri="{0D108BD9-81ED-4DB2-BD59-A6C34878D82A}">
                    <a16:rowId xmlns:a16="http://schemas.microsoft.com/office/drawing/2014/main" val="4294120110"/>
                  </a:ext>
                </a:extLst>
              </a:tr>
              <a:tr h="0">
                <a:tc>
                  <a:txBody>
                    <a:bodyPr/>
                    <a:lstStyle/>
                    <a:p>
                      <a:r>
                        <a:rPr lang="en-GB" sz="1200" b="1"/>
                        <a:t>Q3.</a:t>
                      </a:r>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t>If the resultant force on an object is zero, give the two possible types of motion for this object.</a:t>
                      </a:r>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r>
                        <a:rPr lang="en-GB" sz="1200" b="1" dirty="0"/>
                        <a:t>Complete this sentence ‘Newton’s second law states that resultant force on an object is __________ to its acceleration’. </a:t>
                      </a:r>
                    </a:p>
                  </a:txBody>
                  <a:tcPr/>
                </a:tc>
                <a:tc>
                  <a:txBody>
                    <a:bodyPr/>
                    <a:lstStyle/>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r>
                        <a:rPr lang="en-GB" sz="1200" b="1" dirty="0"/>
                        <a:t>Complete this sentence ‘Newton’s third law states when two objects exert a force on each other, the force on each object is ______ but in _______ directions’.</a:t>
                      </a:r>
                    </a:p>
                  </a:txBody>
                  <a:tcPr/>
                </a:tc>
                <a:tc>
                  <a:txBody>
                    <a:bodyPr/>
                    <a:lstStyle/>
                    <a:p>
                      <a:endParaRPr lang="en-GB" sz="1200"/>
                    </a:p>
                  </a:txBody>
                  <a:tcPr/>
                </a:tc>
                <a:extLst>
                  <a:ext uri="{0D108BD9-81ED-4DB2-BD59-A6C34878D82A}">
                    <a16:rowId xmlns:a16="http://schemas.microsoft.com/office/drawing/2014/main" val="2795982574"/>
                  </a:ext>
                </a:extLst>
              </a:tr>
              <a:tr h="370840">
                <a:tc>
                  <a:txBody>
                    <a:bodyPr/>
                    <a:lstStyle/>
                    <a:p>
                      <a:r>
                        <a:rPr lang="en-GB" sz="1200" b="1"/>
                        <a:t>Q6.</a:t>
                      </a:r>
                    </a:p>
                  </a:txBody>
                  <a:tcPr>
                    <a:solidFill>
                      <a:schemeClr val="bg1">
                        <a:lumMod val="85000"/>
                      </a:schemeClr>
                    </a:solidFill>
                  </a:tcPr>
                </a:tc>
                <a:tc>
                  <a:txBody>
                    <a:bodyPr/>
                    <a:lstStyle/>
                    <a:p>
                      <a:r>
                        <a:rPr lang="en-GB" sz="1200" b="1" dirty="0"/>
                        <a:t>What distance is the sum of thinking distance and braking distance? </a:t>
                      </a:r>
                    </a:p>
                    <a:p>
                      <a:endParaRPr lang="en-GB" sz="1200" dirty="0"/>
                    </a:p>
                  </a:txBody>
                  <a:tcPr/>
                </a:tc>
                <a:tc>
                  <a:txBody>
                    <a:bodyPr/>
                    <a:lstStyle/>
                    <a:p>
                      <a:endParaRPr lang="en-GB" sz="1200"/>
                    </a:p>
                  </a:txBody>
                  <a:tcPr/>
                </a:tc>
                <a:extLst>
                  <a:ext uri="{0D108BD9-81ED-4DB2-BD59-A6C34878D82A}">
                    <a16:rowId xmlns:a16="http://schemas.microsoft.com/office/drawing/2014/main" val="3882868337"/>
                  </a:ext>
                </a:extLst>
              </a:tr>
              <a:tr h="370840">
                <a:tc>
                  <a:txBody>
                    <a:bodyPr/>
                    <a:lstStyle/>
                    <a:p>
                      <a:r>
                        <a:rPr lang="en-GB" sz="1200" b="1"/>
                        <a:t>Q7.</a:t>
                      </a:r>
                    </a:p>
                  </a:txBody>
                  <a:tcPr>
                    <a:solidFill>
                      <a:schemeClr val="bg1">
                        <a:lumMod val="85000"/>
                      </a:schemeClr>
                    </a:solidFill>
                  </a:tcPr>
                </a:tc>
                <a:tc>
                  <a:txBody>
                    <a:bodyPr/>
                    <a:lstStyle/>
                    <a:p>
                      <a:r>
                        <a:rPr lang="en-GB" sz="1200" b="1" dirty="0"/>
                        <a:t>State the typical range of human reaction times. </a:t>
                      </a:r>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a:t>Q8.</a:t>
                      </a:r>
                    </a:p>
                  </a:txBody>
                  <a:tcPr>
                    <a:solidFill>
                      <a:schemeClr val="bg1">
                        <a:lumMod val="85000"/>
                      </a:schemeClr>
                    </a:solidFill>
                  </a:tcPr>
                </a:tc>
                <a:tc>
                  <a:txBody>
                    <a:bodyPr/>
                    <a:lstStyle/>
                    <a:p>
                      <a:r>
                        <a:rPr lang="en-GB" sz="1200" b="1" dirty="0"/>
                        <a:t>If human reaction times increases, how does this affect thinking distance? </a:t>
                      </a:r>
                    </a:p>
                    <a:p>
                      <a:endParaRPr lang="en-GB" sz="1200" dirty="0"/>
                    </a:p>
                  </a:txBody>
                  <a:tcPr/>
                </a:tc>
                <a:tc>
                  <a:txBody>
                    <a:bodyPr/>
                    <a:lstStyle/>
                    <a:p>
                      <a:endParaRPr lang="en-GB" sz="1200"/>
                    </a:p>
                  </a:txBody>
                  <a:tcPr/>
                </a:tc>
                <a:extLst>
                  <a:ext uri="{0D108BD9-81ED-4DB2-BD59-A6C34878D82A}">
                    <a16:rowId xmlns:a16="http://schemas.microsoft.com/office/drawing/2014/main" val="3112033756"/>
                  </a:ext>
                </a:extLst>
              </a:tr>
              <a:tr h="370840">
                <a:tc>
                  <a:txBody>
                    <a:bodyPr/>
                    <a:lstStyle/>
                    <a:p>
                      <a:r>
                        <a:rPr lang="en-GB" sz="1200" b="1"/>
                        <a:t>Q9.</a:t>
                      </a:r>
                    </a:p>
                  </a:txBody>
                  <a:tcPr>
                    <a:solidFill>
                      <a:schemeClr val="bg1">
                        <a:lumMod val="85000"/>
                      </a:schemeClr>
                    </a:solidFill>
                  </a:tcPr>
                </a:tc>
                <a:tc>
                  <a:txBody>
                    <a:bodyPr/>
                    <a:lstStyle/>
                    <a:p>
                      <a:r>
                        <a:rPr lang="en-GB" sz="1200" b="1" dirty="0"/>
                        <a:t>Tiredness can affect the thinking distance of a vehicle, state three other factors that affect thinking distance. </a:t>
                      </a:r>
                    </a:p>
                  </a:txBody>
                  <a:tcPr/>
                </a:tc>
                <a:tc>
                  <a:txBody>
                    <a:bodyPr/>
                    <a:lstStyle/>
                    <a:p>
                      <a:endParaRPr lang="en-GB" sz="1200"/>
                    </a:p>
                  </a:txBody>
                  <a:tcPr/>
                </a:tc>
                <a:extLst>
                  <a:ext uri="{0D108BD9-81ED-4DB2-BD59-A6C34878D82A}">
                    <a16:rowId xmlns:a16="http://schemas.microsoft.com/office/drawing/2014/main" val="3917522534"/>
                  </a:ext>
                </a:extLst>
              </a:tr>
              <a:tr h="370840">
                <a:tc>
                  <a:txBody>
                    <a:bodyPr/>
                    <a:lstStyle/>
                    <a:p>
                      <a:r>
                        <a:rPr lang="en-GB" sz="1200" b="1"/>
                        <a:t>Q10.</a:t>
                      </a:r>
                    </a:p>
                  </a:txBody>
                  <a:tcPr>
                    <a:solidFill>
                      <a:schemeClr val="bg1">
                        <a:lumMod val="85000"/>
                      </a:schemeClr>
                    </a:solidFill>
                  </a:tcPr>
                </a:tc>
                <a:tc>
                  <a:txBody>
                    <a:bodyPr/>
                    <a:lstStyle/>
                    <a:p>
                      <a:r>
                        <a:rPr lang="en-GB" sz="1200" b="1" dirty="0"/>
                        <a:t>State two factors that affect the braking distance of an object. </a:t>
                      </a:r>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9" name="Slide Number Placeholder 8">
            <a:extLst>
              <a:ext uri="{FF2B5EF4-FFF2-40B4-BE49-F238E27FC236}">
                <a16:creationId xmlns:a16="http://schemas.microsoft.com/office/drawing/2014/main" id="{FD8E6575-003B-F787-BA79-51F4266CE195}"/>
              </a:ext>
            </a:extLst>
          </p:cNvPr>
          <p:cNvSpPr>
            <a:spLocks noGrp="1"/>
          </p:cNvSpPr>
          <p:nvPr>
            <p:ph type="sldNum" sz="quarter" idx="12"/>
          </p:nvPr>
        </p:nvSpPr>
        <p:spPr/>
        <p:txBody>
          <a:bodyPr/>
          <a:lstStyle/>
          <a:p>
            <a:fld id="{A49C798E-A141-4728-B2C1-C020555BD9EF}" type="slidenum">
              <a:rPr lang="en-GB" smtClean="0"/>
              <a:t>79</a:t>
            </a:fld>
            <a:endParaRPr lang="en-GB"/>
          </a:p>
        </p:txBody>
      </p:sp>
    </p:spTree>
    <p:extLst>
      <p:ext uri="{BB962C8B-B14F-4D97-AF65-F5344CB8AC3E}">
        <p14:creationId xmlns:p14="http://schemas.microsoft.com/office/powerpoint/2010/main" val="55482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3" name="TextBox 2">
            <a:extLst>
              <a:ext uri="{FF2B5EF4-FFF2-40B4-BE49-F238E27FC236}">
                <a16:creationId xmlns:a16="http://schemas.microsoft.com/office/drawing/2014/main" id="{03CF6FF3-525F-06D1-03A0-3491B0A6880C}"/>
              </a:ext>
            </a:extLst>
          </p:cNvPr>
          <p:cNvSpPr txBox="1"/>
          <p:nvPr/>
        </p:nvSpPr>
        <p:spPr>
          <a:xfrm>
            <a:off x="273050" y="846161"/>
            <a:ext cx="6311900" cy="340734"/>
          </a:xfrm>
          <a:prstGeom prst="rect">
            <a:avLst/>
          </a:prstGeom>
          <a:noFill/>
        </p:spPr>
        <p:txBody>
          <a:bodyPr wrap="square" rtlCol="0">
            <a:spAutoFit/>
          </a:bodyPr>
          <a:lstStyle/>
          <a:p>
            <a:pPr>
              <a:lnSpc>
                <a:spcPct val="150000"/>
              </a:lnSpc>
            </a:pPr>
            <a:r>
              <a:rPr lang="en-GB" sz="1200" dirty="0"/>
              <a:t>As previously mentioned the equation </a:t>
            </a:r>
            <a:r>
              <a:rPr lang="en-GB" sz="1200" i="1" dirty="0"/>
              <a:t>F</a:t>
            </a:r>
            <a:r>
              <a:rPr lang="en-GB" sz="1200" dirty="0"/>
              <a:t> = </a:t>
            </a:r>
            <a:r>
              <a:rPr lang="en-GB" sz="1200" i="1" dirty="0"/>
              <a:t>m</a:t>
            </a:r>
            <a:r>
              <a:rPr lang="en-GB" sz="1200" dirty="0"/>
              <a:t> x </a:t>
            </a:r>
            <a:r>
              <a:rPr lang="en-GB" sz="1200" i="1" dirty="0"/>
              <a:t>a</a:t>
            </a:r>
            <a:r>
              <a:rPr lang="en-GB" sz="1200" dirty="0"/>
              <a:t>, or </a:t>
            </a:r>
            <a:r>
              <a:rPr lang="en-GB" sz="1200" i="1" dirty="0"/>
              <a:t>F = ma</a:t>
            </a:r>
            <a:r>
              <a:rPr lang="en-GB" sz="1200" dirty="0"/>
              <a:t>, summarises Newtons second law</a:t>
            </a:r>
          </a:p>
        </p:txBody>
      </p:sp>
      <p:sp>
        <p:nvSpPr>
          <p:cNvPr id="6" name="TextBox 5">
            <a:extLst>
              <a:ext uri="{FF2B5EF4-FFF2-40B4-BE49-F238E27FC236}">
                <a16:creationId xmlns:a16="http://schemas.microsoft.com/office/drawing/2014/main" id="{8714BA2E-ED98-572E-8E3D-B67669B59C6C}"/>
              </a:ext>
            </a:extLst>
          </p:cNvPr>
          <p:cNvSpPr txBox="1"/>
          <p:nvPr/>
        </p:nvSpPr>
        <p:spPr>
          <a:xfrm>
            <a:off x="382137" y="1186895"/>
            <a:ext cx="1296538" cy="276999"/>
          </a:xfrm>
          <a:prstGeom prst="rect">
            <a:avLst/>
          </a:prstGeom>
          <a:noFill/>
        </p:spPr>
        <p:txBody>
          <a:bodyPr wrap="square" rtlCol="0">
            <a:spAutoFit/>
          </a:bodyPr>
          <a:lstStyle/>
          <a:p>
            <a:r>
              <a:rPr lang="en-GB" sz="1200" dirty="0"/>
              <a:t>I do:</a:t>
            </a:r>
          </a:p>
        </p:txBody>
      </p:sp>
      <p:sp>
        <p:nvSpPr>
          <p:cNvPr id="11" name="TextBox 10">
            <a:extLst>
              <a:ext uri="{FF2B5EF4-FFF2-40B4-BE49-F238E27FC236}">
                <a16:creationId xmlns:a16="http://schemas.microsoft.com/office/drawing/2014/main" id="{E74C34DF-AB18-A83C-B264-3F2A33127D54}"/>
              </a:ext>
            </a:extLst>
          </p:cNvPr>
          <p:cNvSpPr txBox="1"/>
          <p:nvPr/>
        </p:nvSpPr>
        <p:spPr>
          <a:xfrm>
            <a:off x="382137" y="1436209"/>
            <a:ext cx="5773003" cy="1756506"/>
          </a:xfrm>
          <a:prstGeom prst="rect">
            <a:avLst/>
          </a:prstGeom>
          <a:noFill/>
        </p:spPr>
        <p:txBody>
          <a:bodyPr wrap="square">
            <a:spAutoFit/>
          </a:bodyPr>
          <a:lstStyle/>
          <a:p>
            <a:pPr marL="342900" lvl="0" indent="-342900">
              <a:lnSpc>
                <a:spcPct val="150000"/>
              </a:lnSpc>
              <a:spcAft>
                <a:spcPts val="800"/>
              </a:spcAft>
              <a:buFont typeface="+mj-lt"/>
              <a:buAutoNum type="arabicParenR"/>
            </a:pPr>
            <a:r>
              <a:rPr lang="en-GB" sz="1200" dirty="0">
                <a:effectLst/>
                <a:latin typeface="Calibri" panose="020F0502020204030204" pitchFamily="34" charset="0"/>
                <a:ea typeface="Calibri" panose="020F0502020204030204" pitchFamily="34" charset="0"/>
                <a:cs typeface="Calibri" panose="020F0502020204030204" pitchFamily="34" charset="0"/>
              </a:rPr>
              <a:t>An object with a mass of 2 kg accelerates 2 m/s</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2</a:t>
            </a:r>
            <a:r>
              <a:rPr lang="en-GB" sz="1200" dirty="0">
                <a:effectLst/>
                <a:latin typeface="Calibri" panose="020F0502020204030204" pitchFamily="34" charset="0"/>
                <a:ea typeface="Calibri" panose="020F0502020204030204" pitchFamily="34" charset="0"/>
                <a:cs typeface="Calibri" panose="020F0502020204030204" pitchFamily="34" charset="0"/>
              </a:rPr>
              <a:t> when an unknown force is applied to it. What is the force?</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1:  Write out the equation:  F = m x a</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Step 2: insert your values:	      F = 2 x 2</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3: calculate:		      F = </a:t>
            </a:r>
            <a:r>
              <a:rPr lang="en-GB" sz="1200" b="1" u="sng" dirty="0">
                <a:latin typeface="Calibri" panose="020F0502020204030204" pitchFamily="34" charset="0"/>
                <a:ea typeface="Calibri" panose="020F0502020204030204" pitchFamily="34" charset="0"/>
                <a:cs typeface="Calibri" panose="020F0502020204030204" pitchFamily="34" charset="0"/>
              </a:rPr>
              <a:t>4N</a:t>
            </a:r>
            <a:endParaRPr lang="en-GB" sz="1200" b="1" u="sng"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CC222F7-05A6-9499-E0C9-7296ED8CDEF8}"/>
              </a:ext>
            </a:extLst>
          </p:cNvPr>
          <p:cNvSpPr txBox="1"/>
          <p:nvPr/>
        </p:nvSpPr>
        <p:spPr>
          <a:xfrm>
            <a:off x="382137" y="3867144"/>
            <a:ext cx="5773002" cy="3654462"/>
          </a:xfrm>
          <a:prstGeom prst="rect">
            <a:avLst/>
          </a:prstGeom>
          <a:noFill/>
        </p:spPr>
        <p:txBody>
          <a:bodyPr wrap="square">
            <a:spAutoFit/>
          </a:bodyPr>
          <a:lstStyle/>
          <a:p>
            <a:pPr marL="342900" lvl="0" indent="-342900">
              <a:lnSpc>
                <a:spcPct val="150000"/>
              </a:lnSpc>
              <a:spcAft>
                <a:spcPts val="800"/>
              </a:spcAft>
              <a:buFont typeface="+mj-lt"/>
              <a:buAutoNum type="arabicParenR"/>
            </a:pPr>
            <a:r>
              <a:rPr lang="en-GB" sz="1200" dirty="0">
                <a:effectLst/>
                <a:latin typeface="Calibri" panose="020F0502020204030204" pitchFamily="34" charset="0"/>
                <a:ea typeface="Calibri" panose="020F0502020204030204" pitchFamily="34" charset="0"/>
                <a:cs typeface="Calibri" panose="020F0502020204030204" pitchFamily="34" charset="0"/>
              </a:rPr>
              <a:t>An object with a mass of 1.5kg accelerates 10 m/s</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2</a:t>
            </a:r>
            <a:r>
              <a:rPr lang="en-GB" sz="1200" dirty="0">
                <a:effectLst/>
                <a:latin typeface="Calibri" panose="020F0502020204030204" pitchFamily="34" charset="0"/>
                <a:ea typeface="Calibri" panose="020F0502020204030204" pitchFamily="34" charset="0"/>
                <a:cs typeface="Calibri" panose="020F0502020204030204" pitchFamily="34" charset="0"/>
              </a:rPr>
              <a:t> when an unknown force is applied to it. What is the force?</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1:  Write out the equation:  </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Step 2: insert your values:	      </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3: calculate:</a:t>
            </a:r>
          </a:p>
          <a:p>
            <a:pPr lvl="0">
              <a:lnSpc>
                <a:spcPct val="150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50000"/>
              </a:lnSpc>
              <a:spcAft>
                <a:spcPts val="800"/>
              </a:spcAft>
              <a:buFont typeface="+mj-lt"/>
              <a:buAutoNum type="arabicPeriod" startAt="2"/>
            </a:pPr>
            <a:r>
              <a:rPr lang="en-GB" sz="1200" dirty="0">
                <a:effectLst/>
                <a:latin typeface="Calibri" panose="020F0502020204030204" pitchFamily="34" charset="0"/>
                <a:ea typeface="Calibri" panose="020F0502020204030204" pitchFamily="34" charset="0"/>
                <a:cs typeface="Calibri" panose="020F0502020204030204" pitchFamily="34" charset="0"/>
              </a:rPr>
              <a:t>Calculate the force required to accelerate a 5kg mass at 10m/s</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2</a:t>
            </a:r>
            <a:r>
              <a:rPr lang="en-GB" sz="1200" dirty="0">
                <a:effectLst/>
                <a:latin typeface="Calibri" panose="020F0502020204030204" pitchFamily="34" charset="0"/>
                <a:ea typeface="Calibri" panose="020F0502020204030204" pitchFamily="34" charset="0"/>
                <a:cs typeface="Calibri" panose="020F0502020204030204" pitchFamily="34" charset="0"/>
              </a:rPr>
              <a:t>.</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1:  Write out the equation:  </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Step 2: insert your values:	      </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Step 3: calculate:</a:t>
            </a:r>
          </a:p>
        </p:txBody>
      </p:sp>
      <p:sp>
        <p:nvSpPr>
          <p:cNvPr id="35" name="TextBox 34">
            <a:extLst>
              <a:ext uri="{FF2B5EF4-FFF2-40B4-BE49-F238E27FC236}">
                <a16:creationId xmlns:a16="http://schemas.microsoft.com/office/drawing/2014/main" id="{0EB7CF9F-130A-577D-600B-512021C153CA}"/>
              </a:ext>
            </a:extLst>
          </p:cNvPr>
          <p:cNvSpPr txBox="1"/>
          <p:nvPr/>
        </p:nvSpPr>
        <p:spPr>
          <a:xfrm>
            <a:off x="382137" y="3458619"/>
            <a:ext cx="1296538" cy="276999"/>
          </a:xfrm>
          <a:prstGeom prst="rect">
            <a:avLst/>
          </a:prstGeom>
          <a:noFill/>
        </p:spPr>
        <p:txBody>
          <a:bodyPr wrap="square" rtlCol="0">
            <a:spAutoFit/>
          </a:bodyPr>
          <a:lstStyle/>
          <a:p>
            <a:r>
              <a:rPr lang="en-GB" sz="1200" dirty="0"/>
              <a:t>We do:</a:t>
            </a:r>
          </a:p>
        </p:txBody>
      </p:sp>
      <p:sp>
        <p:nvSpPr>
          <p:cNvPr id="37" name="TextBox 36">
            <a:extLst>
              <a:ext uri="{FF2B5EF4-FFF2-40B4-BE49-F238E27FC236}">
                <a16:creationId xmlns:a16="http://schemas.microsoft.com/office/drawing/2014/main" id="{EF311E14-AF52-846C-9897-0F718BD77CBB}"/>
              </a:ext>
            </a:extLst>
          </p:cNvPr>
          <p:cNvSpPr txBox="1"/>
          <p:nvPr/>
        </p:nvSpPr>
        <p:spPr>
          <a:xfrm>
            <a:off x="2367792" y="4523734"/>
            <a:ext cx="1061208" cy="1099916"/>
          </a:xfrm>
          <a:prstGeom prst="rect">
            <a:avLst/>
          </a:prstGeom>
          <a:noFill/>
        </p:spPr>
        <p:txBody>
          <a:bodyPr wrap="square">
            <a:spAutoFit/>
          </a:bodyPr>
          <a:lstStyle/>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F = m x a</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F = 1.5 x 10</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F = </a:t>
            </a:r>
            <a:r>
              <a:rPr lang="en-GB" sz="1200" b="1" u="sng" dirty="0">
                <a:latin typeface="Calibri" panose="020F0502020204030204" pitchFamily="34" charset="0"/>
                <a:ea typeface="Calibri" panose="020F0502020204030204" pitchFamily="34" charset="0"/>
                <a:cs typeface="Calibri" panose="020F0502020204030204" pitchFamily="34" charset="0"/>
              </a:rPr>
              <a:t>15N</a:t>
            </a:r>
            <a:endParaRPr lang="en-GB" sz="1200" b="1" u="sng"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AB632F2-7871-F298-D790-438600AADCE0}"/>
              </a:ext>
            </a:extLst>
          </p:cNvPr>
          <p:cNvSpPr txBox="1"/>
          <p:nvPr/>
        </p:nvSpPr>
        <p:spPr>
          <a:xfrm>
            <a:off x="2367792" y="6389596"/>
            <a:ext cx="1061208" cy="1099916"/>
          </a:xfrm>
          <a:prstGeom prst="rect">
            <a:avLst/>
          </a:prstGeom>
          <a:noFill/>
        </p:spPr>
        <p:txBody>
          <a:bodyPr wrap="square">
            <a:spAutoFit/>
          </a:bodyPr>
          <a:lstStyle/>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F = m x a</a:t>
            </a: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F = 5 x 10</a:t>
            </a:r>
          </a:p>
          <a:p>
            <a:pPr lvl="0">
              <a:lnSpc>
                <a:spcPct val="150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F = </a:t>
            </a:r>
            <a:r>
              <a:rPr lang="en-GB" sz="1200" b="1" u="sng" dirty="0">
                <a:latin typeface="Calibri" panose="020F0502020204030204" pitchFamily="34" charset="0"/>
                <a:ea typeface="Calibri" panose="020F0502020204030204" pitchFamily="34" charset="0"/>
                <a:cs typeface="Calibri" panose="020F0502020204030204" pitchFamily="34" charset="0"/>
              </a:rPr>
              <a:t>50N</a:t>
            </a:r>
            <a:endParaRPr lang="en-GB" sz="1200" b="1" u="sng"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3F6378B8-14C4-FADC-4539-0E4A7C3C5B15}"/>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9226772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505090327"/>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Forces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4084408252"/>
              </p:ext>
            </p:extLst>
          </p:nvPr>
        </p:nvGraphicFramePr>
        <p:xfrm>
          <a:off x="273050" y="1212136"/>
          <a:ext cx="6305550" cy="7379999"/>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6371">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a:t>Key words</a:t>
                      </a:r>
                    </a:p>
                  </a:txBody>
                  <a:tcPr anchor="ctr">
                    <a:solidFill>
                      <a:schemeClr val="bg1">
                        <a:lumMod val="85000"/>
                      </a:schemeClr>
                    </a:solidFill>
                  </a:tcPr>
                </a:tc>
                <a:tc hMerge="1">
                  <a:txBody>
                    <a:bodyPr/>
                    <a:lstStyle/>
                    <a:p>
                      <a:endParaRPr lang="en-US" sz="1200"/>
                    </a:p>
                  </a:txBody>
                  <a:tcPr>
                    <a:solidFill>
                      <a:schemeClr val="bg1">
                        <a:lumMod val="85000"/>
                      </a:schemeClr>
                    </a:solidFill>
                  </a:tcPr>
                </a:tc>
                <a:extLst>
                  <a:ext uri="{0D108BD9-81ED-4DB2-BD59-A6C34878D82A}">
                    <a16:rowId xmlns:a16="http://schemas.microsoft.com/office/drawing/2014/main" val="1253720602"/>
                  </a:ext>
                </a:extLst>
              </a:tr>
              <a:tr h="306371">
                <a:tc>
                  <a:txBody>
                    <a:bodyPr/>
                    <a:lstStyle/>
                    <a:p>
                      <a:r>
                        <a:rPr lang="en-US" sz="1200"/>
                        <a:t>1</a:t>
                      </a:r>
                    </a:p>
                  </a:txBody>
                  <a:tcPr>
                    <a:solidFill>
                      <a:schemeClr val="bg1">
                        <a:lumMod val="75000"/>
                      </a:schemeClr>
                    </a:solidFill>
                  </a:tcPr>
                </a:tc>
                <a:tc>
                  <a:txBody>
                    <a:bodyPr/>
                    <a:lstStyle/>
                    <a:p>
                      <a:r>
                        <a:rPr lang="en-GB" sz="1200" dirty="0"/>
                        <a:t>Acceleration</a:t>
                      </a:r>
                    </a:p>
                  </a:txBody>
                  <a:tcPr>
                    <a:solidFill>
                      <a:schemeClr val="bg1">
                        <a:lumMod val="85000"/>
                      </a:schemeClr>
                    </a:solidFill>
                  </a:tcPr>
                </a:tc>
                <a:tc>
                  <a:txBody>
                    <a:bodyPr/>
                    <a:lstStyle/>
                    <a:p>
                      <a:r>
                        <a:rPr lang="en-GB" sz="1200" dirty="0"/>
                        <a:t>The rate of change of velocity.</a:t>
                      </a:r>
                    </a:p>
                  </a:txBody>
                  <a:tcPr/>
                </a:tc>
                <a:extLst>
                  <a:ext uri="{0D108BD9-81ED-4DB2-BD59-A6C34878D82A}">
                    <a16:rowId xmlns:a16="http://schemas.microsoft.com/office/drawing/2014/main" val="241228286"/>
                  </a:ext>
                </a:extLst>
              </a:tr>
              <a:tr h="306371">
                <a:tc>
                  <a:txBody>
                    <a:bodyPr/>
                    <a:lstStyle/>
                    <a:p>
                      <a:r>
                        <a:rPr lang="en-US" sz="1200"/>
                        <a:t>2</a:t>
                      </a:r>
                    </a:p>
                  </a:txBody>
                  <a:tcPr>
                    <a:solidFill>
                      <a:schemeClr val="bg1">
                        <a:lumMod val="75000"/>
                      </a:schemeClr>
                    </a:solidFill>
                  </a:tcPr>
                </a:tc>
                <a:tc>
                  <a:txBody>
                    <a:bodyPr/>
                    <a:lstStyle/>
                    <a:p>
                      <a:r>
                        <a:rPr lang="en-GB" sz="1200" dirty="0"/>
                        <a:t>Braking Distance</a:t>
                      </a:r>
                    </a:p>
                  </a:txBody>
                  <a:tcPr>
                    <a:solidFill>
                      <a:schemeClr val="bg1">
                        <a:lumMod val="85000"/>
                      </a:schemeClr>
                    </a:solidFill>
                  </a:tcPr>
                </a:tc>
                <a:tc>
                  <a:txBody>
                    <a:bodyPr/>
                    <a:lstStyle/>
                    <a:p>
                      <a:r>
                        <a:rPr lang="en-GB" sz="1200" dirty="0"/>
                        <a:t>The distance a vehicle travels under the braking force. </a:t>
                      </a:r>
                    </a:p>
                  </a:txBody>
                  <a:tcPr/>
                </a:tc>
                <a:extLst>
                  <a:ext uri="{0D108BD9-81ED-4DB2-BD59-A6C34878D82A}">
                    <a16:rowId xmlns:a16="http://schemas.microsoft.com/office/drawing/2014/main" val="3797581471"/>
                  </a:ext>
                </a:extLst>
              </a:tr>
              <a:tr h="510619">
                <a:tc>
                  <a:txBody>
                    <a:bodyPr/>
                    <a:lstStyle/>
                    <a:p>
                      <a:r>
                        <a:rPr lang="en-US" sz="1200"/>
                        <a:t>3</a:t>
                      </a:r>
                    </a:p>
                  </a:txBody>
                  <a:tcPr>
                    <a:solidFill>
                      <a:schemeClr val="bg1">
                        <a:lumMod val="75000"/>
                      </a:schemeClr>
                    </a:solidFill>
                  </a:tcPr>
                </a:tc>
                <a:tc>
                  <a:txBody>
                    <a:bodyPr/>
                    <a:lstStyle/>
                    <a:p>
                      <a:r>
                        <a:rPr lang="en-GB" sz="1200" dirty="0"/>
                        <a:t>Conservation of Momentum</a:t>
                      </a:r>
                    </a:p>
                  </a:txBody>
                  <a:tcPr>
                    <a:solidFill>
                      <a:schemeClr val="bg1">
                        <a:lumMod val="85000"/>
                      </a:schemeClr>
                    </a:solidFill>
                  </a:tcPr>
                </a:tc>
                <a:tc>
                  <a:txBody>
                    <a:bodyPr/>
                    <a:lstStyle/>
                    <a:p>
                      <a:r>
                        <a:rPr lang="en-GB" sz="1200" dirty="0"/>
                        <a:t>The total momentum of a system before an</a:t>
                      </a:r>
                    </a:p>
                    <a:p>
                      <a:r>
                        <a:rPr lang="en-GB" sz="1200" dirty="0"/>
                        <a:t>event is always equal to the total momentum after the event. </a:t>
                      </a:r>
                    </a:p>
                  </a:txBody>
                  <a:tcPr/>
                </a:tc>
                <a:extLst>
                  <a:ext uri="{0D108BD9-81ED-4DB2-BD59-A6C34878D82A}">
                    <a16:rowId xmlns:a16="http://schemas.microsoft.com/office/drawing/2014/main" val="1712730032"/>
                  </a:ext>
                </a:extLst>
              </a:tr>
              <a:tr h="510619">
                <a:tc>
                  <a:txBody>
                    <a:bodyPr/>
                    <a:lstStyle/>
                    <a:p>
                      <a:r>
                        <a:rPr lang="en-US" sz="1200"/>
                        <a:t>4</a:t>
                      </a:r>
                    </a:p>
                  </a:txBody>
                  <a:tcPr>
                    <a:solidFill>
                      <a:schemeClr val="bg1">
                        <a:lumMod val="75000"/>
                      </a:schemeClr>
                    </a:solidFill>
                  </a:tcPr>
                </a:tc>
                <a:tc>
                  <a:txBody>
                    <a:bodyPr/>
                    <a:lstStyle/>
                    <a:p>
                      <a:r>
                        <a:rPr lang="en-GB" sz="1200" dirty="0"/>
                        <a:t>Inertia</a:t>
                      </a:r>
                    </a:p>
                  </a:txBody>
                  <a:tcPr>
                    <a:solidFill>
                      <a:schemeClr val="bg1">
                        <a:lumMod val="85000"/>
                      </a:schemeClr>
                    </a:solidFill>
                  </a:tcPr>
                </a:tc>
                <a:tc>
                  <a:txBody>
                    <a:bodyPr/>
                    <a:lstStyle/>
                    <a:p>
                      <a:r>
                        <a:rPr lang="en-GB" sz="1200" dirty="0"/>
                        <a:t>The tendency of an object to remain in its same state of uniform</a:t>
                      </a:r>
                    </a:p>
                    <a:p>
                      <a:r>
                        <a:rPr lang="en-GB" sz="1200" dirty="0"/>
                        <a:t>motion or rest. </a:t>
                      </a:r>
                    </a:p>
                  </a:txBody>
                  <a:tcPr/>
                </a:tc>
                <a:extLst>
                  <a:ext uri="{0D108BD9-81ED-4DB2-BD59-A6C34878D82A}">
                    <a16:rowId xmlns:a16="http://schemas.microsoft.com/office/drawing/2014/main" val="842608782"/>
                  </a:ext>
                </a:extLst>
              </a:tr>
              <a:tr h="306371">
                <a:tc>
                  <a:txBody>
                    <a:bodyPr/>
                    <a:lstStyle/>
                    <a:p>
                      <a:r>
                        <a:rPr lang="en-US" sz="1200"/>
                        <a:t>5</a:t>
                      </a:r>
                    </a:p>
                  </a:txBody>
                  <a:tcPr>
                    <a:solidFill>
                      <a:schemeClr val="bg1">
                        <a:lumMod val="75000"/>
                      </a:schemeClr>
                    </a:solidFill>
                  </a:tcPr>
                </a:tc>
                <a:tc>
                  <a:txBody>
                    <a:bodyPr/>
                    <a:lstStyle/>
                    <a:p>
                      <a:r>
                        <a:rPr lang="en-GB" sz="1200" dirty="0"/>
                        <a:t>Momentum</a:t>
                      </a:r>
                    </a:p>
                  </a:txBody>
                  <a:tcPr>
                    <a:solidFill>
                      <a:schemeClr val="bg1">
                        <a:lumMod val="85000"/>
                      </a:schemeClr>
                    </a:solidFill>
                  </a:tcPr>
                </a:tc>
                <a:tc>
                  <a:txBody>
                    <a:bodyPr/>
                    <a:lstStyle/>
                    <a:p>
                      <a:r>
                        <a:rPr lang="en-GB" sz="1200" dirty="0"/>
                        <a:t>The product of an object’s mass and velocity.</a:t>
                      </a:r>
                    </a:p>
                  </a:txBody>
                  <a:tcPr/>
                </a:tc>
                <a:extLst>
                  <a:ext uri="{0D108BD9-81ED-4DB2-BD59-A6C34878D82A}">
                    <a16:rowId xmlns:a16="http://schemas.microsoft.com/office/drawing/2014/main" val="4179165351"/>
                  </a:ext>
                </a:extLst>
              </a:tr>
              <a:tr h="306371">
                <a:tc>
                  <a:txBody>
                    <a:bodyPr/>
                    <a:lstStyle/>
                    <a:p>
                      <a:r>
                        <a:rPr lang="en-US" sz="1200"/>
                        <a:t>6</a:t>
                      </a:r>
                    </a:p>
                  </a:txBody>
                  <a:tcPr>
                    <a:solidFill>
                      <a:schemeClr val="bg1">
                        <a:lumMod val="75000"/>
                      </a:schemeClr>
                    </a:solidFill>
                  </a:tcPr>
                </a:tc>
                <a:tc>
                  <a:txBody>
                    <a:bodyPr/>
                    <a:lstStyle/>
                    <a:p>
                      <a:r>
                        <a:rPr lang="en-GB" sz="1200" dirty="0"/>
                        <a:t>Stopping Distance</a:t>
                      </a:r>
                    </a:p>
                  </a:txBody>
                  <a:tcPr>
                    <a:solidFill>
                      <a:schemeClr val="bg1">
                        <a:lumMod val="85000"/>
                      </a:schemeClr>
                    </a:solidFill>
                  </a:tcPr>
                </a:tc>
                <a:tc>
                  <a:txBody>
                    <a:bodyPr/>
                    <a:lstStyle/>
                    <a:p>
                      <a:r>
                        <a:rPr lang="en-GB" sz="1200" dirty="0"/>
                        <a:t>The sum of the thinking and braking distances. </a:t>
                      </a:r>
                    </a:p>
                  </a:txBody>
                  <a:tcPr/>
                </a:tc>
                <a:extLst>
                  <a:ext uri="{0D108BD9-81ED-4DB2-BD59-A6C34878D82A}">
                    <a16:rowId xmlns:a16="http://schemas.microsoft.com/office/drawing/2014/main" val="65946049"/>
                  </a:ext>
                </a:extLst>
              </a:tr>
              <a:tr h="306371">
                <a:tc>
                  <a:txBody>
                    <a:bodyPr/>
                    <a:lstStyle/>
                    <a:p>
                      <a:r>
                        <a:rPr lang="en-US" sz="1200"/>
                        <a:t>7</a:t>
                      </a:r>
                    </a:p>
                  </a:txBody>
                  <a:tcPr>
                    <a:solidFill>
                      <a:schemeClr val="bg1">
                        <a:lumMod val="75000"/>
                      </a:schemeClr>
                    </a:solidFill>
                  </a:tcPr>
                </a:tc>
                <a:tc>
                  <a:txBody>
                    <a:bodyPr/>
                    <a:lstStyle/>
                    <a:p>
                      <a:r>
                        <a:rPr lang="en-GB" sz="1200" dirty="0"/>
                        <a:t>Thinking Distance</a:t>
                      </a:r>
                    </a:p>
                  </a:txBody>
                  <a:tcPr>
                    <a:solidFill>
                      <a:schemeClr val="bg1">
                        <a:lumMod val="85000"/>
                      </a:schemeClr>
                    </a:solidFill>
                  </a:tcPr>
                </a:tc>
                <a:tc>
                  <a:txBody>
                    <a:bodyPr/>
                    <a:lstStyle/>
                    <a:p>
                      <a:r>
                        <a:rPr lang="en-GB" sz="1200" dirty="0"/>
                        <a:t>The distance a vehicle travels during the driver’s reaction time. </a:t>
                      </a:r>
                    </a:p>
                  </a:txBody>
                  <a:tcPr/>
                </a:tc>
                <a:extLst>
                  <a:ext uri="{0D108BD9-81ED-4DB2-BD59-A6C34878D82A}">
                    <a16:rowId xmlns:a16="http://schemas.microsoft.com/office/drawing/2014/main" val="1597823624"/>
                  </a:ext>
                </a:extLst>
              </a:tr>
              <a:tr h="306371">
                <a:tc gridSpan="3">
                  <a:txBody>
                    <a:bodyPr/>
                    <a:lstStyle/>
                    <a:p>
                      <a:pPr algn="ctr"/>
                      <a:r>
                        <a:rPr lang="en-US" sz="1200" b="1" dirty="0"/>
                        <a:t>KEY CONCEPTS</a:t>
                      </a:r>
                    </a:p>
                  </a:txBody>
                  <a:tcPr>
                    <a:solidFill>
                      <a:schemeClr val="bg1">
                        <a:lumMod val="75000"/>
                      </a:schemeClr>
                    </a:solidFill>
                  </a:tcPr>
                </a:tc>
                <a:tc hMerge="1">
                  <a:txBody>
                    <a:bodyPr/>
                    <a:lstStyle/>
                    <a:p>
                      <a:endParaRPr lang="en-US" sz="1200"/>
                    </a:p>
                  </a:txBody>
                  <a:tcPr>
                    <a:solidFill>
                      <a:schemeClr val="bg1">
                        <a:lumMod val="85000"/>
                      </a:schemeClr>
                    </a:solidFill>
                  </a:tcPr>
                </a:tc>
                <a:tc hMerge="1">
                  <a:txBody>
                    <a:bodyPr/>
                    <a:lstStyle/>
                    <a:p>
                      <a:endParaRPr lang="en-US" sz="1200"/>
                    </a:p>
                  </a:txBody>
                  <a:tcPr/>
                </a:tc>
                <a:extLst>
                  <a:ext uri="{0D108BD9-81ED-4DB2-BD59-A6C34878D82A}">
                    <a16:rowId xmlns:a16="http://schemas.microsoft.com/office/drawing/2014/main" val="1428670171"/>
                  </a:ext>
                </a:extLst>
              </a:tr>
              <a:tr h="510619">
                <a:tc>
                  <a:txBody>
                    <a:bodyPr/>
                    <a:lstStyle/>
                    <a:p>
                      <a:r>
                        <a:rPr lang="en-US" sz="1200" dirty="0"/>
                        <a:t>1</a:t>
                      </a:r>
                    </a:p>
                  </a:txBody>
                  <a:tcPr>
                    <a:solidFill>
                      <a:schemeClr val="bg1">
                        <a:lumMod val="75000"/>
                      </a:schemeClr>
                    </a:solidFill>
                  </a:tcPr>
                </a:tc>
                <a:tc>
                  <a:txBody>
                    <a:bodyPr/>
                    <a:lstStyle/>
                    <a:p>
                      <a:r>
                        <a:rPr lang="en-US" sz="1200" dirty="0"/>
                        <a:t>Rate of change</a:t>
                      </a:r>
                    </a:p>
                  </a:txBody>
                  <a:tcPr>
                    <a:solidFill>
                      <a:schemeClr val="bg1">
                        <a:lumMod val="85000"/>
                      </a:schemeClr>
                    </a:solidFill>
                  </a:tcPr>
                </a:tc>
                <a:tc>
                  <a:txBody>
                    <a:bodyPr/>
                    <a:lstStyle/>
                    <a:p>
                      <a:r>
                        <a:rPr lang="en-US" sz="1200" dirty="0"/>
                        <a:t>Acceleration is a rate of change. All rates of change are calculated by dividing by time.</a:t>
                      </a:r>
                    </a:p>
                  </a:txBody>
                  <a:tcPr/>
                </a:tc>
                <a:extLst>
                  <a:ext uri="{0D108BD9-81ED-4DB2-BD59-A6C34878D82A}">
                    <a16:rowId xmlns:a16="http://schemas.microsoft.com/office/drawing/2014/main" val="2017468105"/>
                  </a:ext>
                </a:extLst>
              </a:tr>
              <a:tr h="510619">
                <a:tc>
                  <a:txBody>
                    <a:bodyPr/>
                    <a:lstStyle/>
                    <a:p>
                      <a:r>
                        <a:rPr lang="en-US" sz="1200" dirty="0"/>
                        <a:t>2</a:t>
                      </a:r>
                    </a:p>
                  </a:txBody>
                  <a:tcPr>
                    <a:solidFill>
                      <a:schemeClr val="bg1">
                        <a:lumMod val="75000"/>
                      </a:schemeClr>
                    </a:solidFill>
                  </a:tcPr>
                </a:tc>
                <a:tc>
                  <a:txBody>
                    <a:bodyPr/>
                    <a:lstStyle/>
                    <a:p>
                      <a:r>
                        <a:rPr lang="en-US" sz="1200" dirty="0"/>
                        <a:t>Gradients</a:t>
                      </a:r>
                    </a:p>
                  </a:txBody>
                  <a:tcPr>
                    <a:solidFill>
                      <a:schemeClr val="bg1">
                        <a:lumMod val="85000"/>
                      </a:schemeClr>
                    </a:solidFill>
                  </a:tcPr>
                </a:tc>
                <a:tc>
                  <a:txBody>
                    <a:bodyPr/>
                    <a:lstStyle/>
                    <a:p>
                      <a:r>
                        <a:rPr lang="en-US" sz="1200" dirty="0"/>
                        <a:t>Gradients of graphs show the rate of change of a quantity. They can be used to calculate speed and acceleration from graphs.</a:t>
                      </a:r>
                    </a:p>
                  </a:txBody>
                  <a:tcPr/>
                </a:tc>
                <a:extLst>
                  <a:ext uri="{0D108BD9-81ED-4DB2-BD59-A6C34878D82A}">
                    <a16:rowId xmlns:a16="http://schemas.microsoft.com/office/drawing/2014/main" val="578048382"/>
                  </a:ext>
                </a:extLst>
              </a:tr>
              <a:tr h="619928">
                <a:tc>
                  <a:txBody>
                    <a:bodyPr/>
                    <a:lstStyle/>
                    <a:p>
                      <a:r>
                        <a:rPr lang="en-US" sz="1200" dirty="0"/>
                        <a:t>3</a:t>
                      </a:r>
                    </a:p>
                  </a:txBody>
                  <a:tcPr>
                    <a:solidFill>
                      <a:schemeClr val="bg1">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Conservation of a quantity</a:t>
                      </a:r>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Total momentum is conserved during collisions. When things are conserved in science, they stay the same (e.g. conservation of mass during a chemical reaction). </a:t>
                      </a:r>
                    </a:p>
                  </a:txBody>
                  <a:tcPr/>
                </a:tc>
                <a:extLst>
                  <a:ext uri="{0D108BD9-81ED-4DB2-BD59-A6C34878D82A}">
                    <a16:rowId xmlns:a16="http://schemas.microsoft.com/office/drawing/2014/main" val="693049"/>
                  </a:ext>
                </a:extLst>
              </a:tr>
              <a:tr h="306371">
                <a:tc gridSpan="3">
                  <a:txBody>
                    <a:bodyPr/>
                    <a:lstStyle/>
                    <a:p>
                      <a:pPr algn="ctr"/>
                      <a:r>
                        <a:rPr lang="en-US" sz="1200" b="1" dirty="0"/>
                        <a:t>KEY DIAGRAMS</a:t>
                      </a:r>
                    </a:p>
                  </a:txBody>
                  <a:tcPr>
                    <a:solidFill>
                      <a:schemeClr val="bg1">
                        <a:lumMod val="75000"/>
                      </a:schemeClr>
                    </a:solidFill>
                  </a:tcPr>
                </a:tc>
                <a:tc hMerge="1">
                  <a:txBody>
                    <a:bodyPr/>
                    <a:lstStyle/>
                    <a:p>
                      <a:endParaRPr lang="en-US" sz="1200"/>
                    </a:p>
                  </a:txBody>
                  <a:tcPr>
                    <a:solidFill>
                      <a:schemeClr val="bg1">
                        <a:lumMod val="85000"/>
                      </a:schemeClr>
                    </a:solidFill>
                  </a:tcPr>
                </a:tc>
                <a:tc hMerge="1">
                  <a:txBody>
                    <a:bodyPr/>
                    <a:lstStyle/>
                    <a:p>
                      <a:endParaRPr lang="en-US" sz="1200"/>
                    </a:p>
                  </a:txBody>
                  <a:tcPr/>
                </a:tc>
                <a:extLst>
                  <a:ext uri="{0D108BD9-81ED-4DB2-BD59-A6C34878D82A}">
                    <a16:rowId xmlns:a16="http://schemas.microsoft.com/office/drawing/2014/main" val="1676022854"/>
                  </a:ext>
                </a:extLst>
              </a:tr>
              <a:tr h="2246475">
                <a:tc gridSpan="3">
                  <a:txBody>
                    <a:bodyPr/>
                    <a:lstStyle/>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sp>
        <p:nvSpPr>
          <p:cNvPr id="6" name="TextBox 5">
            <a:extLst>
              <a:ext uri="{FF2B5EF4-FFF2-40B4-BE49-F238E27FC236}">
                <a16:creationId xmlns:a16="http://schemas.microsoft.com/office/drawing/2014/main" id="{FEE98A1F-D3F8-8D38-7BF4-4102FB3A15DA}"/>
              </a:ext>
            </a:extLst>
          </p:cNvPr>
          <p:cNvSpPr txBox="1"/>
          <p:nvPr/>
        </p:nvSpPr>
        <p:spPr>
          <a:xfrm>
            <a:off x="3362325" y="8610039"/>
            <a:ext cx="482600" cy="307777"/>
          </a:xfrm>
          <a:prstGeom prst="rect">
            <a:avLst/>
          </a:prstGeom>
          <a:noFill/>
        </p:spPr>
        <p:txBody>
          <a:bodyPr wrap="square" rtlCol="0">
            <a:spAutoFit/>
          </a:bodyPr>
          <a:lstStyle/>
          <a:p>
            <a:r>
              <a:rPr lang="en-GB" sz="1400" dirty="0"/>
              <a:t>16</a:t>
            </a:r>
          </a:p>
        </p:txBody>
      </p:sp>
      <p:pic>
        <p:nvPicPr>
          <p:cNvPr id="9" name="Picture 8" descr="A graph of a speed and speed&#10;&#10;Description automatically generated with medium confidence">
            <a:extLst>
              <a:ext uri="{FF2B5EF4-FFF2-40B4-BE49-F238E27FC236}">
                <a16:creationId xmlns:a16="http://schemas.microsoft.com/office/drawing/2014/main" id="{64E0B0D8-4B1F-DEA7-0C91-31F7D53BD05E}"/>
              </a:ext>
            </a:extLst>
          </p:cNvPr>
          <p:cNvPicPr>
            <a:picLocks noChangeAspect="1"/>
          </p:cNvPicPr>
          <p:nvPr/>
        </p:nvPicPr>
        <p:blipFill>
          <a:blip r:embed="rId2"/>
          <a:stretch>
            <a:fillRect/>
          </a:stretch>
        </p:blipFill>
        <p:spPr>
          <a:xfrm>
            <a:off x="479998" y="6370615"/>
            <a:ext cx="5764654" cy="2160781"/>
          </a:xfrm>
          <a:prstGeom prst="rect">
            <a:avLst/>
          </a:prstGeom>
        </p:spPr>
      </p:pic>
      <p:sp>
        <p:nvSpPr>
          <p:cNvPr id="10" name="Slide Number Placeholder 9">
            <a:extLst>
              <a:ext uri="{FF2B5EF4-FFF2-40B4-BE49-F238E27FC236}">
                <a16:creationId xmlns:a16="http://schemas.microsoft.com/office/drawing/2014/main" id="{98C6AA54-2264-B456-DB1F-32889723E56D}"/>
              </a:ext>
            </a:extLst>
          </p:cNvPr>
          <p:cNvSpPr>
            <a:spLocks noGrp="1"/>
          </p:cNvSpPr>
          <p:nvPr>
            <p:ph type="sldNum" sz="quarter" idx="12"/>
          </p:nvPr>
        </p:nvSpPr>
        <p:spPr/>
        <p:txBody>
          <a:bodyPr/>
          <a:lstStyle/>
          <a:p>
            <a:fld id="{A49C798E-A141-4728-B2C1-C020555BD9EF}" type="slidenum">
              <a:rPr lang="en-GB" smtClean="0"/>
              <a:t>80</a:t>
            </a:fld>
            <a:endParaRPr lang="en-GB"/>
          </a:p>
        </p:txBody>
      </p:sp>
    </p:spTree>
    <p:extLst>
      <p:ext uri="{BB962C8B-B14F-4D97-AF65-F5344CB8AC3E}">
        <p14:creationId xmlns:p14="http://schemas.microsoft.com/office/powerpoint/2010/main" val="343514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1822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8: </a:t>
            </a:r>
            <a:r>
              <a:rPr lang="en-GB" sz="1800" b="1" u="sng"/>
              <a:t>Newton’s second law (F = ma).</a:t>
            </a:r>
            <a:r>
              <a:rPr lang="en-GB" b="1" u="sng"/>
              <a:t> </a:t>
            </a:r>
          </a:p>
        </p:txBody>
      </p:sp>
      <p:sp>
        <p:nvSpPr>
          <p:cNvPr id="2" name="TextBox 1">
            <a:extLst>
              <a:ext uri="{FF2B5EF4-FFF2-40B4-BE49-F238E27FC236}">
                <a16:creationId xmlns:a16="http://schemas.microsoft.com/office/drawing/2014/main" id="{922ECFAE-9946-46F0-624B-FF047C63FD6F}"/>
              </a:ext>
            </a:extLst>
          </p:cNvPr>
          <p:cNvSpPr txBox="1"/>
          <p:nvPr/>
        </p:nvSpPr>
        <p:spPr>
          <a:xfrm>
            <a:off x="273050" y="839232"/>
            <a:ext cx="1296538" cy="276999"/>
          </a:xfrm>
          <a:prstGeom prst="rect">
            <a:avLst/>
          </a:prstGeom>
          <a:noFill/>
        </p:spPr>
        <p:txBody>
          <a:bodyPr wrap="square" rtlCol="0">
            <a:spAutoFit/>
          </a:bodyPr>
          <a:lstStyle/>
          <a:p>
            <a:r>
              <a:rPr lang="en-GB" sz="1200" dirty="0"/>
              <a:t>You do:</a:t>
            </a:r>
          </a:p>
        </p:txBody>
      </p:sp>
      <p:sp>
        <p:nvSpPr>
          <p:cNvPr id="22" name="TextBox 21">
            <a:extLst>
              <a:ext uri="{FF2B5EF4-FFF2-40B4-BE49-F238E27FC236}">
                <a16:creationId xmlns:a16="http://schemas.microsoft.com/office/drawing/2014/main" id="{395DC1EA-36D4-C4F9-4F90-3FFCE75E95BA}"/>
              </a:ext>
            </a:extLst>
          </p:cNvPr>
          <p:cNvSpPr txBox="1"/>
          <p:nvPr/>
        </p:nvSpPr>
        <p:spPr>
          <a:xfrm>
            <a:off x="273050" y="1255931"/>
            <a:ext cx="6155046" cy="7265707"/>
          </a:xfrm>
          <a:prstGeom prst="rect">
            <a:avLst/>
          </a:prstGeom>
          <a:noFill/>
        </p:spPr>
        <p:txBody>
          <a:bodyPr wrap="square">
            <a:spAutoFit/>
          </a:bodyPr>
          <a:lstStyle/>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Mass = 1.5kg, acceleration = 7.5 m/s</a:t>
            </a:r>
            <a:r>
              <a:rPr kumimoji="0" lang="en-GB" altLang="en-US" sz="1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p>
          <a:p>
            <a:pPr marR="0" lvl="0" algn="l" defTabSz="914400" rtl="0" eaLnBrk="0" fontAlgn="base" latinLnBrk="0" hangingPunct="0">
              <a:lnSpc>
                <a:spcPct val="150000"/>
              </a:lnSpc>
              <a:spcBef>
                <a:spcPct val="0"/>
              </a:spcBef>
              <a:spcAft>
                <a:spcPct val="0"/>
              </a:spcAft>
              <a:buClrTx/>
              <a:buSzTx/>
              <a:tabLst/>
            </a:pPr>
            <a:r>
              <a:rPr lang="en-GB" sz="1200" dirty="0"/>
              <a:t>……………………………………………………………………………………………………………………………………………………………………………………………………………………………………………………………………………………………………………………………………………………………………………………………………………………………………………………………………………………………………………………………………………………………………………………………………………………</a:t>
            </a:r>
            <a:endParaRPr kumimoji="0" lang="en-GB" altLang="en-US" sz="1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startAt="2"/>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Acceleration = 2.5 m/s</a:t>
            </a:r>
            <a:r>
              <a:rPr kumimoji="0" lang="en-GB" altLang="en-US" sz="1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mass = </a:t>
            </a:r>
            <a:r>
              <a:rPr lang="en-GB" altLang="en-US" sz="1200" dirty="0">
                <a:latin typeface="Calibri" panose="020F0502020204030204" pitchFamily="34" charset="0"/>
                <a:ea typeface="Calibri" panose="020F0502020204030204" pitchFamily="34" charset="0"/>
                <a:cs typeface="Calibri" panose="020F0502020204030204" pitchFamily="34" charset="0"/>
              </a:rPr>
              <a:t>0.5k</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r>
              <a:rPr lang="en-GB" sz="1200" dirty="0"/>
              <a:t>……………………………………………………………………………………………………………………………………………………………………………………………………………………………………………………………………………………………………………………………………………………………………………………………………………………………………………………………………………………………………………………………………………………………………………………………………………………</a:t>
            </a:r>
            <a:endPar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startAt="3"/>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Mass = 40,000g, acceleration = 63 m/s</a:t>
            </a:r>
            <a:r>
              <a:rPr kumimoji="0" lang="en-GB" altLang="en-US" sz="1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r>
              <a:rPr lang="en-GB" sz="1200" dirty="0"/>
              <a:t>……………………………………………………………………………………………………………………………………………………………………………………………………………………………………………………………………………………………………………………………………………………………………………………………………………………………………………………………………………………………………………………………………………………………………………………………………………………</a:t>
            </a:r>
            <a:endPar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startAt="4"/>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Acceleration = 12 m/s</a:t>
            </a:r>
            <a:r>
              <a:rPr kumimoji="0" lang="en-GB" altLang="en-US" sz="1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mass = </a:t>
            </a:r>
            <a:r>
              <a:rPr lang="en-GB" altLang="en-US" sz="1200" dirty="0">
                <a:latin typeface="Calibri" panose="020F0502020204030204" pitchFamily="34" charset="0"/>
                <a:ea typeface="Calibri" panose="020F0502020204030204" pitchFamily="34" charset="0"/>
                <a:cs typeface="Calibri" panose="020F0502020204030204" pitchFamily="34" charset="0"/>
              </a:rPr>
              <a:t>4951</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r>
              <a:rPr lang="en-GB" sz="1200" dirty="0"/>
              <a:t>……………………………………………………………………………………………………………………………………………………………………………………………………………………………………………………………………………………………………………………………………………………………………………………………………………………………………………………………………………………………………………………………………………………………………………………………………………………</a:t>
            </a:r>
            <a:endPar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startAt="5"/>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Mass = </a:t>
            </a:r>
            <a:r>
              <a:rPr lang="en-GB" altLang="en-US" sz="1200" dirty="0">
                <a:latin typeface="Calibri" panose="020F0502020204030204" pitchFamily="34" charset="0"/>
                <a:ea typeface="Calibri" panose="020F0502020204030204" pitchFamily="34" charset="0"/>
                <a:cs typeface="Calibri" panose="020F0502020204030204" pitchFamily="34" charset="0"/>
              </a:rPr>
              <a:t>25</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 acceleration = 50 m/s</a:t>
            </a:r>
            <a:r>
              <a:rPr kumimoji="0" lang="en-GB" altLang="en-US" sz="1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p>
          <a:p>
            <a:pPr marR="0" lvl="0" algn="l" defTabSz="914400" rtl="0" eaLnBrk="0" fontAlgn="base" latinLnBrk="0" hangingPunct="0">
              <a:lnSpc>
                <a:spcPct val="150000"/>
              </a:lnSpc>
              <a:spcBef>
                <a:spcPct val="0"/>
              </a:spcBef>
              <a:spcAft>
                <a:spcPct val="0"/>
              </a:spcAft>
              <a:buClrTx/>
              <a:buSzTx/>
              <a:tabLst/>
            </a:pPr>
            <a:r>
              <a:rPr lang="en-GB" sz="1200" dirty="0"/>
              <a:t>……………………………………………………………………………………………………………………………………………………………………………………………………………………………………………………………………………………………………………………………………………………………………………………………………………………………………………………………………………………………………………………………………………………………………………………………………………………</a:t>
            </a:r>
            <a:endParaRPr kumimoji="0" lang="en-GB" altLang="en-US" sz="1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0696A3D-97FE-BFAE-56DF-3E2F2CD026FB}"/>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2358001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8503</TotalTime>
  <Words>10844</Words>
  <Application>Microsoft Office PowerPoint</Application>
  <PresentationFormat>On-screen Show (4:3)</PresentationFormat>
  <Paragraphs>1849</Paragraphs>
  <Slides>80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Cambria</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21</cp:revision>
  <dcterms:created xsi:type="dcterms:W3CDTF">2023-05-15T10:20:51Z</dcterms:created>
  <dcterms:modified xsi:type="dcterms:W3CDTF">2023-09-24T21:07:51Z</dcterms:modified>
</cp:coreProperties>
</file>