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sldIdLst>
    <p:sldId id="339" r:id="rId2"/>
    <p:sldId id="257" r:id="rId3"/>
    <p:sldId id="256" r:id="rId4"/>
    <p:sldId id="422" r:id="rId5"/>
    <p:sldId id="423" r:id="rId6"/>
    <p:sldId id="359" r:id="rId7"/>
    <p:sldId id="424" r:id="rId8"/>
    <p:sldId id="479" r:id="rId9"/>
    <p:sldId id="545" r:id="rId10"/>
    <p:sldId id="503" r:id="rId11"/>
    <p:sldId id="526" r:id="rId12"/>
    <p:sldId id="374" r:id="rId13"/>
    <p:sldId id="530" r:id="rId14"/>
    <p:sldId id="543" r:id="rId15"/>
    <p:sldId id="534" r:id="rId16"/>
    <p:sldId id="535" r:id="rId17"/>
    <p:sldId id="536" r:id="rId18"/>
    <p:sldId id="537" r:id="rId19"/>
    <p:sldId id="539" r:id="rId20"/>
    <p:sldId id="547" r:id="rId21"/>
    <p:sldId id="546" r:id="rId22"/>
    <p:sldId id="538" r:id="rId23"/>
    <p:sldId id="549" r:id="rId24"/>
    <p:sldId id="548" r:id="rId25"/>
    <p:sldId id="540" r:id="rId26"/>
    <p:sldId id="541" r:id="rId27"/>
    <p:sldId id="542" r:id="rId28"/>
    <p:sldId id="550" r:id="rId29"/>
    <p:sldId id="551" r:id="rId30"/>
    <p:sldId id="552" r:id="rId31"/>
    <p:sldId id="343" r:id="rId32"/>
    <p:sldId id="598" r:id="rId33"/>
    <p:sldId id="363" r:id="rId34"/>
    <p:sldId id="599" r:id="rId35"/>
    <p:sldId id="375" r:id="rId36"/>
    <p:sldId id="376" r:id="rId37"/>
    <p:sldId id="368" r:id="rId38"/>
    <p:sldId id="369" r:id="rId39"/>
    <p:sldId id="371" r:id="rId40"/>
    <p:sldId id="379" r:id="rId41"/>
    <p:sldId id="372" r:id="rId42"/>
    <p:sldId id="370" r:id="rId43"/>
    <p:sldId id="600" r:id="rId44"/>
    <p:sldId id="384" r:id="rId45"/>
    <p:sldId id="385" r:id="rId46"/>
    <p:sldId id="386" r:id="rId47"/>
    <p:sldId id="387" r:id="rId48"/>
    <p:sldId id="601" r:id="rId49"/>
    <p:sldId id="604" r:id="rId50"/>
    <p:sldId id="605" r:id="rId51"/>
    <p:sldId id="606" r:id="rId52"/>
    <p:sldId id="607" r:id="rId53"/>
    <p:sldId id="608" r:id="rId54"/>
    <p:sldId id="609" r:id="rId55"/>
    <p:sldId id="610" r:id="rId56"/>
    <p:sldId id="611" r:id="rId57"/>
    <p:sldId id="612" r:id="rId58"/>
    <p:sldId id="613" r:id="rId59"/>
    <p:sldId id="614" r:id="rId60"/>
    <p:sldId id="615" r:id="rId61"/>
    <p:sldId id="616" r:id="rId62"/>
    <p:sldId id="617" r:id="rId63"/>
    <p:sldId id="373" r:id="rId64"/>
    <p:sldId id="618" r:id="rId65"/>
    <p:sldId id="348" r:id="rId66"/>
    <p:sldId id="349" r:id="rId67"/>
    <p:sldId id="340" r:id="rId68"/>
    <p:sldId id="345" r:id="rId69"/>
    <p:sldId id="354" r:id="rId70"/>
    <p:sldId id="355" r:id="rId71"/>
    <p:sldId id="356" r:id="rId72"/>
    <p:sldId id="351" r:id="rId7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7" autoAdjust="0"/>
    <p:restoredTop sz="94660"/>
  </p:normalViewPr>
  <p:slideViewPr>
    <p:cSldViewPr snapToGrid="0">
      <p:cViewPr varScale="1">
        <p:scale>
          <a:sx n="86" d="100"/>
          <a:sy n="86" d="100"/>
        </p:scale>
        <p:origin x="2394" y="96"/>
      </p:cViewPr>
      <p:guideLst/>
    </p:cSldViewPr>
  </p:slideViewPr>
  <p:notesTextViewPr>
    <p:cViewPr>
      <p:scale>
        <a:sx n="1" d="1"/>
        <a:sy n="1" d="1"/>
      </p:scale>
      <p:origin x="0" y="0"/>
    </p:cViewPr>
  </p:notesTextViewPr>
  <p:sorterViewPr>
    <p:cViewPr>
      <p:scale>
        <a:sx n="70" d="100"/>
        <a:sy n="70" d="100"/>
      </p:scale>
      <p:origin x="0" y="-79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33CC714C-615A-4E92-9E9B-4C6FC49C801B}"/>
    <pc:docChg chg="delSld">
      <pc:chgData name="Derrick Venning" userId="6ef9305461909ead" providerId="LiveId" clId="{33CC714C-615A-4E92-9E9B-4C6FC49C801B}" dt="2023-11-12T19:52:12.958" v="3" actId="2696"/>
      <pc:docMkLst>
        <pc:docMk/>
      </pc:docMkLst>
      <pc:sldChg chg="del">
        <pc:chgData name="Derrick Venning" userId="6ef9305461909ead" providerId="LiveId" clId="{33CC714C-615A-4E92-9E9B-4C6FC49C801B}" dt="2023-11-12T19:52:12.958" v="3" actId="2696"/>
        <pc:sldMkLst>
          <pc:docMk/>
          <pc:sldMk cId="2844343129" sldId="341"/>
        </pc:sldMkLst>
      </pc:sldChg>
      <pc:sldChg chg="del">
        <pc:chgData name="Derrick Venning" userId="6ef9305461909ead" providerId="LiveId" clId="{33CC714C-615A-4E92-9E9B-4C6FC49C801B}" dt="2023-11-12T19:52:12.958" v="3" actId="2696"/>
        <pc:sldMkLst>
          <pc:docMk/>
          <pc:sldMk cId="554824113" sldId="342"/>
        </pc:sldMkLst>
      </pc:sldChg>
      <pc:sldChg chg="del">
        <pc:chgData name="Derrick Venning" userId="6ef9305461909ead" providerId="LiveId" clId="{33CC714C-615A-4E92-9E9B-4C6FC49C801B}" dt="2023-11-12T19:51:59.514" v="1" actId="2696"/>
        <pc:sldMkLst>
          <pc:docMk/>
          <pc:sldMk cId="1860776775" sldId="347"/>
        </pc:sldMkLst>
      </pc:sldChg>
      <pc:sldChg chg="del">
        <pc:chgData name="Derrick Venning" userId="6ef9305461909ead" providerId="LiveId" clId="{33CC714C-615A-4E92-9E9B-4C6FC49C801B}" dt="2023-11-12T19:51:59.514" v="1" actId="2696"/>
        <pc:sldMkLst>
          <pc:docMk/>
          <pc:sldMk cId="1465953596" sldId="360"/>
        </pc:sldMkLst>
      </pc:sldChg>
      <pc:sldChg chg="del">
        <pc:chgData name="Derrick Venning" userId="6ef9305461909ead" providerId="LiveId" clId="{33CC714C-615A-4E92-9E9B-4C6FC49C801B}" dt="2023-11-12T19:51:59.514" v="1" actId="2696"/>
        <pc:sldMkLst>
          <pc:docMk/>
          <pc:sldMk cId="1057660926" sldId="361"/>
        </pc:sldMkLst>
      </pc:sldChg>
      <pc:sldChg chg="del">
        <pc:chgData name="Derrick Venning" userId="6ef9305461909ead" providerId="LiveId" clId="{33CC714C-615A-4E92-9E9B-4C6FC49C801B}" dt="2023-11-12T19:51:59.514" v="1" actId="2696"/>
        <pc:sldMkLst>
          <pc:docMk/>
          <pc:sldMk cId="2217728863" sldId="362"/>
        </pc:sldMkLst>
      </pc:sldChg>
      <pc:sldChg chg="del">
        <pc:chgData name="Derrick Venning" userId="6ef9305461909ead" providerId="LiveId" clId="{33CC714C-615A-4E92-9E9B-4C6FC49C801B}" dt="2023-11-12T19:52:04.993" v="2" actId="2696"/>
        <pc:sldMkLst>
          <pc:docMk/>
          <pc:sldMk cId="3726991660" sldId="366"/>
        </pc:sldMkLst>
      </pc:sldChg>
      <pc:sldChg chg="del">
        <pc:chgData name="Derrick Venning" userId="6ef9305461909ead" providerId="LiveId" clId="{33CC714C-615A-4E92-9E9B-4C6FC49C801B}" dt="2023-11-12T19:52:04.993" v="2" actId="2696"/>
        <pc:sldMkLst>
          <pc:docMk/>
          <pc:sldMk cId="2554057753" sldId="367"/>
        </pc:sldMkLst>
      </pc:sldChg>
      <pc:sldChg chg="del">
        <pc:chgData name="Derrick Venning" userId="6ef9305461909ead" providerId="LiveId" clId="{33CC714C-615A-4E92-9E9B-4C6FC49C801B}" dt="2023-11-12T19:51:36.520" v="0" actId="2696"/>
        <pc:sldMkLst>
          <pc:docMk/>
          <pc:sldMk cId="275524897" sldId="619"/>
        </pc:sldMkLst>
      </pc:sldChg>
      <pc:sldChg chg="del">
        <pc:chgData name="Derrick Venning" userId="6ef9305461909ead" providerId="LiveId" clId="{33CC714C-615A-4E92-9E9B-4C6FC49C801B}" dt="2023-11-12T19:51:36.520" v="0" actId="2696"/>
        <pc:sldMkLst>
          <pc:docMk/>
          <pc:sldMk cId="1969464271" sldId="622"/>
        </pc:sldMkLst>
      </pc:sldChg>
      <pc:sldChg chg="del">
        <pc:chgData name="Derrick Venning" userId="6ef9305461909ead" providerId="LiveId" clId="{33CC714C-615A-4E92-9E9B-4C6FC49C801B}" dt="2023-11-12T19:51:36.520" v="0" actId="2696"/>
        <pc:sldMkLst>
          <pc:docMk/>
          <pc:sldMk cId="246686173" sldId="623"/>
        </pc:sldMkLst>
      </pc:sldChg>
      <pc:sldChg chg="del">
        <pc:chgData name="Derrick Venning" userId="6ef9305461909ead" providerId="LiveId" clId="{33CC714C-615A-4E92-9E9B-4C6FC49C801B}" dt="2023-11-12T19:51:36.520" v="0" actId="2696"/>
        <pc:sldMkLst>
          <pc:docMk/>
          <pc:sldMk cId="1067455397" sldId="624"/>
        </pc:sldMkLst>
      </pc:sldChg>
      <pc:sldChg chg="del">
        <pc:chgData name="Derrick Venning" userId="6ef9305461909ead" providerId="LiveId" clId="{33CC714C-615A-4E92-9E9B-4C6FC49C801B}" dt="2023-11-12T19:51:36.520" v="0" actId="2696"/>
        <pc:sldMkLst>
          <pc:docMk/>
          <pc:sldMk cId="1042652008" sldId="625"/>
        </pc:sldMkLst>
      </pc:sldChg>
      <pc:sldChg chg="del">
        <pc:chgData name="Derrick Venning" userId="6ef9305461909ead" providerId="LiveId" clId="{33CC714C-615A-4E92-9E9B-4C6FC49C801B}" dt="2023-11-12T19:51:36.520" v="0" actId="2696"/>
        <pc:sldMkLst>
          <pc:docMk/>
          <pc:sldMk cId="1818233616" sldId="626"/>
        </pc:sldMkLst>
      </pc:sldChg>
      <pc:sldChg chg="del">
        <pc:chgData name="Derrick Venning" userId="6ef9305461909ead" providerId="LiveId" clId="{33CC714C-615A-4E92-9E9B-4C6FC49C801B}" dt="2023-11-12T19:51:36.520" v="0" actId="2696"/>
        <pc:sldMkLst>
          <pc:docMk/>
          <pc:sldMk cId="1707445768" sldId="627"/>
        </pc:sldMkLst>
      </pc:sldChg>
      <pc:sldChg chg="del">
        <pc:chgData name="Derrick Venning" userId="6ef9305461909ead" providerId="LiveId" clId="{33CC714C-615A-4E92-9E9B-4C6FC49C801B}" dt="2023-11-12T19:51:36.520" v="0" actId="2696"/>
        <pc:sldMkLst>
          <pc:docMk/>
          <pc:sldMk cId="1912129464" sldId="628"/>
        </pc:sldMkLst>
      </pc:sldChg>
      <pc:sldChg chg="del">
        <pc:chgData name="Derrick Venning" userId="6ef9305461909ead" providerId="LiveId" clId="{33CC714C-615A-4E92-9E9B-4C6FC49C801B}" dt="2023-11-12T19:51:36.520" v="0" actId="2696"/>
        <pc:sldMkLst>
          <pc:docMk/>
          <pc:sldMk cId="395003451" sldId="629"/>
        </pc:sldMkLst>
      </pc:sldChg>
      <pc:sldChg chg="del">
        <pc:chgData name="Derrick Venning" userId="6ef9305461909ead" providerId="LiveId" clId="{33CC714C-615A-4E92-9E9B-4C6FC49C801B}" dt="2023-11-12T19:51:36.520" v="0" actId="2696"/>
        <pc:sldMkLst>
          <pc:docMk/>
          <pc:sldMk cId="3356847955" sldId="630"/>
        </pc:sldMkLst>
      </pc:sldChg>
      <pc:sldChg chg="del">
        <pc:chgData name="Derrick Venning" userId="6ef9305461909ead" providerId="LiveId" clId="{33CC714C-615A-4E92-9E9B-4C6FC49C801B}" dt="2023-11-12T19:51:36.520" v="0" actId="2696"/>
        <pc:sldMkLst>
          <pc:docMk/>
          <pc:sldMk cId="2878797843" sldId="631"/>
        </pc:sldMkLst>
      </pc:sldChg>
      <pc:sldChg chg="del">
        <pc:chgData name="Derrick Venning" userId="6ef9305461909ead" providerId="LiveId" clId="{33CC714C-615A-4E92-9E9B-4C6FC49C801B}" dt="2023-11-12T19:51:36.520" v="0" actId="2696"/>
        <pc:sldMkLst>
          <pc:docMk/>
          <pc:sldMk cId="3268675677" sldId="632"/>
        </pc:sldMkLst>
      </pc:sldChg>
      <pc:sldChg chg="del">
        <pc:chgData name="Derrick Venning" userId="6ef9305461909ead" providerId="LiveId" clId="{33CC714C-615A-4E92-9E9B-4C6FC49C801B}" dt="2023-11-12T19:51:36.520" v="0" actId="2696"/>
        <pc:sldMkLst>
          <pc:docMk/>
          <pc:sldMk cId="2186301848" sldId="633"/>
        </pc:sldMkLst>
      </pc:sldChg>
      <pc:sldChg chg="del">
        <pc:chgData name="Derrick Venning" userId="6ef9305461909ead" providerId="LiveId" clId="{33CC714C-615A-4E92-9E9B-4C6FC49C801B}" dt="2023-11-12T19:51:36.520" v="0" actId="2696"/>
        <pc:sldMkLst>
          <pc:docMk/>
          <pc:sldMk cId="2066230393" sldId="634"/>
        </pc:sldMkLst>
      </pc:sldChg>
      <pc:sldChg chg="del">
        <pc:chgData name="Derrick Venning" userId="6ef9305461909ead" providerId="LiveId" clId="{33CC714C-615A-4E92-9E9B-4C6FC49C801B}" dt="2023-11-12T19:51:36.520" v="0" actId="2696"/>
        <pc:sldMkLst>
          <pc:docMk/>
          <pc:sldMk cId="1692858283" sldId="635"/>
        </pc:sldMkLst>
      </pc:sldChg>
      <pc:sldChg chg="del">
        <pc:chgData name="Derrick Venning" userId="6ef9305461909ead" providerId="LiveId" clId="{33CC714C-615A-4E92-9E9B-4C6FC49C801B}" dt="2023-11-12T19:51:36.520" v="0" actId="2696"/>
        <pc:sldMkLst>
          <pc:docMk/>
          <pc:sldMk cId="2638352058" sldId="636"/>
        </pc:sldMkLst>
      </pc:sldChg>
      <pc:sldChg chg="del">
        <pc:chgData name="Derrick Venning" userId="6ef9305461909ead" providerId="LiveId" clId="{33CC714C-615A-4E92-9E9B-4C6FC49C801B}" dt="2023-11-12T19:51:36.520" v="0" actId="2696"/>
        <pc:sldMkLst>
          <pc:docMk/>
          <pc:sldMk cId="1929529303" sldId="637"/>
        </pc:sldMkLst>
      </pc:sldChg>
      <pc:sldChg chg="del">
        <pc:chgData name="Derrick Venning" userId="6ef9305461909ead" providerId="LiveId" clId="{33CC714C-615A-4E92-9E9B-4C6FC49C801B}" dt="2023-11-12T19:51:36.520" v="0" actId="2696"/>
        <pc:sldMkLst>
          <pc:docMk/>
          <pc:sldMk cId="1789603359" sldId="638"/>
        </pc:sldMkLst>
      </pc:sldChg>
      <pc:sldChg chg="del">
        <pc:chgData name="Derrick Venning" userId="6ef9305461909ead" providerId="LiveId" clId="{33CC714C-615A-4E92-9E9B-4C6FC49C801B}" dt="2023-11-12T19:51:36.520" v="0" actId="2696"/>
        <pc:sldMkLst>
          <pc:docMk/>
          <pc:sldMk cId="1959239863" sldId="639"/>
        </pc:sldMkLst>
      </pc:sldChg>
      <pc:sldChg chg="del">
        <pc:chgData name="Derrick Venning" userId="6ef9305461909ead" providerId="LiveId" clId="{33CC714C-615A-4E92-9E9B-4C6FC49C801B}" dt="2023-11-12T19:51:36.520" v="0" actId="2696"/>
        <pc:sldMkLst>
          <pc:docMk/>
          <pc:sldMk cId="728941645" sldId="641"/>
        </pc:sldMkLst>
      </pc:sldChg>
      <pc:sldChg chg="del">
        <pc:chgData name="Derrick Venning" userId="6ef9305461909ead" providerId="LiveId" clId="{33CC714C-615A-4E92-9E9B-4C6FC49C801B}" dt="2023-11-12T19:51:36.520" v="0" actId="2696"/>
        <pc:sldMkLst>
          <pc:docMk/>
          <pc:sldMk cId="4180680570" sldId="642"/>
        </pc:sldMkLst>
      </pc:sldChg>
      <pc:sldChg chg="del">
        <pc:chgData name="Derrick Venning" userId="6ef9305461909ead" providerId="LiveId" clId="{33CC714C-615A-4E92-9E9B-4C6FC49C801B}" dt="2023-11-12T19:51:36.520" v="0" actId="2696"/>
        <pc:sldMkLst>
          <pc:docMk/>
          <pc:sldMk cId="2660954029" sldId="643"/>
        </pc:sldMkLst>
      </pc:sldChg>
      <pc:sldChg chg="del">
        <pc:chgData name="Derrick Venning" userId="6ef9305461909ead" providerId="LiveId" clId="{33CC714C-615A-4E92-9E9B-4C6FC49C801B}" dt="2023-11-12T19:51:36.520" v="0" actId="2696"/>
        <pc:sldMkLst>
          <pc:docMk/>
          <pc:sldMk cId="189260491" sldId="644"/>
        </pc:sldMkLst>
      </pc:sldChg>
      <pc:sldChg chg="del">
        <pc:chgData name="Derrick Venning" userId="6ef9305461909ead" providerId="LiveId" clId="{33CC714C-615A-4E92-9E9B-4C6FC49C801B}" dt="2023-11-12T19:51:36.520" v="0" actId="2696"/>
        <pc:sldMkLst>
          <pc:docMk/>
          <pc:sldMk cId="2955186805" sldId="645"/>
        </pc:sldMkLst>
      </pc:sldChg>
      <pc:sldChg chg="del">
        <pc:chgData name="Derrick Venning" userId="6ef9305461909ead" providerId="LiveId" clId="{33CC714C-615A-4E92-9E9B-4C6FC49C801B}" dt="2023-11-12T19:51:36.520" v="0" actId="2696"/>
        <pc:sldMkLst>
          <pc:docMk/>
          <pc:sldMk cId="2673237055" sldId="646"/>
        </pc:sldMkLst>
      </pc:sldChg>
      <pc:sldChg chg="del">
        <pc:chgData name="Derrick Venning" userId="6ef9305461909ead" providerId="LiveId" clId="{33CC714C-615A-4E92-9E9B-4C6FC49C801B}" dt="2023-11-12T19:51:36.520" v="0" actId="2696"/>
        <pc:sldMkLst>
          <pc:docMk/>
          <pc:sldMk cId="149557482" sldId="647"/>
        </pc:sldMkLst>
      </pc:sldChg>
      <pc:sldChg chg="del">
        <pc:chgData name="Derrick Venning" userId="6ef9305461909ead" providerId="LiveId" clId="{33CC714C-615A-4E92-9E9B-4C6FC49C801B}" dt="2023-11-12T19:51:36.520" v="0" actId="2696"/>
        <pc:sldMkLst>
          <pc:docMk/>
          <pc:sldMk cId="3804631351" sldId="648"/>
        </pc:sldMkLst>
      </pc:sldChg>
      <pc:sldChg chg="del">
        <pc:chgData name="Derrick Venning" userId="6ef9305461909ead" providerId="LiveId" clId="{33CC714C-615A-4E92-9E9B-4C6FC49C801B}" dt="2023-11-12T19:51:36.520" v="0" actId="2696"/>
        <pc:sldMkLst>
          <pc:docMk/>
          <pc:sldMk cId="3845269957" sldId="649"/>
        </pc:sldMkLst>
      </pc:sldChg>
      <pc:sldChg chg="del">
        <pc:chgData name="Derrick Venning" userId="6ef9305461909ead" providerId="LiveId" clId="{33CC714C-615A-4E92-9E9B-4C6FC49C801B}" dt="2023-11-12T19:51:36.520" v="0" actId="2696"/>
        <pc:sldMkLst>
          <pc:docMk/>
          <pc:sldMk cId="3100627311" sldId="650"/>
        </pc:sldMkLst>
      </pc:sldChg>
      <pc:sldChg chg="del">
        <pc:chgData name="Derrick Venning" userId="6ef9305461909ead" providerId="LiveId" clId="{33CC714C-615A-4E92-9E9B-4C6FC49C801B}" dt="2023-11-12T19:51:36.520" v="0" actId="2696"/>
        <pc:sldMkLst>
          <pc:docMk/>
          <pc:sldMk cId="2288352744" sldId="651"/>
        </pc:sldMkLst>
      </pc:sldChg>
      <pc:sldChg chg="del">
        <pc:chgData name="Derrick Venning" userId="6ef9305461909ead" providerId="LiveId" clId="{33CC714C-615A-4E92-9E9B-4C6FC49C801B}" dt="2023-11-12T19:51:36.520" v="0" actId="2696"/>
        <pc:sldMkLst>
          <pc:docMk/>
          <pc:sldMk cId="705702861" sldId="652"/>
        </pc:sldMkLst>
      </pc:sldChg>
      <pc:sldChg chg="del">
        <pc:chgData name="Derrick Venning" userId="6ef9305461909ead" providerId="LiveId" clId="{33CC714C-615A-4E92-9E9B-4C6FC49C801B}" dt="2023-11-12T19:51:36.520" v="0" actId="2696"/>
        <pc:sldMkLst>
          <pc:docMk/>
          <pc:sldMk cId="2258406713" sldId="6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35C34-AB7B-4FCC-B417-37105B6ACCF1}" type="datetimeFigureOut">
              <a:rPr lang="en-GB" smtClean="0"/>
              <a:t>12/11/2023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512FE-E9BE-447B-A69F-BE90C0226371}" type="slidenum">
              <a:rPr lang="en-GB" smtClean="0"/>
              <a:t>‹#›</a:t>
            </a:fld>
            <a:endParaRPr lang="en-GB"/>
          </a:p>
        </p:txBody>
      </p:sp>
    </p:spTree>
    <p:extLst>
      <p:ext uri="{BB962C8B-B14F-4D97-AF65-F5344CB8AC3E}">
        <p14:creationId xmlns:p14="http://schemas.microsoft.com/office/powerpoint/2010/main" val="65456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4A28398-94C0-48FA-95F5-8BD6E57636DE}"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6193DA-08D4-46DC-9C35-2F2D96B3634A}"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A3EC0B9-DB88-46BF-9142-0AB790BA88A8}"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2F4CAF-0D3E-4A49-B058-343B524FABA3}"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46F5E9-9FFD-41C5-98EF-5ACB6808F064}"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2DF824-4356-4B0C-BB0C-8A438B40AF04}"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EC92814-525A-47CE-B12D-6A39E6529A15}" type="datetime1">
              <a:rPr lang="en-GB" smtClean="0"/>
              <a:t>12/11/2023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3F537E5-915B-4708-9291-2F9525DD1D41}" type="datetime1">
              <a:rPr lang="en-GB" smtClean="0"/>
              <a:t>12/11/2023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17172-68E0-418F-B0DD-6ECD5A3840A0}" type="datetime1">
              <a:rPr lang="en-GB" smtClean="0"/>
              <a:t>12/11/2023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A3548DC-763A-41A6-B763-24263A2B5B73}"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795D722-372F-422E-B070-A3C3C1497B90}"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82D2CD9-C2F6-42A0-B05D-E37E924D6B27}" type="datetime1">
              <a:rPr lang="en-GB" smtClean="0"/>
              <a:t>12/11/2023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6.wdp"/><Relationship Id="rId4" Type="http://schemas.openxmlformats.org/officeDocument/2006/relationships/image" Target="../media/image29.png"/><Relationship Id="rId9" Type="http://schemas.microsoft.com/office/2007/relationships/hdphoto" Target="../media/hdphoto8.wdp"/></Relationships>
</file>

<file path=ppt/slides/_rels/slide3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047867" cy="433196"/>
          </a:xfrm>
          <a:prstGeom prst="rect">
            <a:avLst/>
          </a:prstGeom>
          <a:noFill/>
        </p:spPr>
        <p:txBody>
          <a:bodyPr wrap="square" rtlCol="0">
            <a:spAutoFit/>
          </a:bodyPr>
          <a:lstStyle/>
          <a:p>
            <a:r>
              <a:rPr lang="en-GB" sz="2215" b="1" dirty="0"/>
              <a:t>KS4 – Waves (TRILOGY STUDENT BOOKLET A)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2974720731"/>
              </p:ext>
            </p:extLst>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WAVES</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1240681144"/>
              </p:ext>
            </p:extLst>
          </p:nvPr>
        </p:nvGraphicFramePr>
        <p:xfrm>
          <a:off x="273050" y="6148929"/>
          <a:ext cx="6311899" cy="21996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Longitudinal wave</a:t>
                      </a:r>
                    </a:p>
                  </a:txBody>
                  <a:tcPr/>
                </a:tc>
                <a:tc>
                  <a:txBody>
                    <a:bodyPr/>
                    <a:lstStyle/>
                    <a:p>
                      <a:r>
                        <a:rPr lang="en-GB" sz="1200" dirty="0"/>
                        <a:t>In a longitudinal wave the oscillations are parallel to the direction of energy transfer.</a:t>
                      </a:r>
                    </a:p>
                  </a:txBody>
                  <a:tcPr/>
                </a:tc>
                <a:extLst>
                  <a:ext uri="{0D108BD9-81ED-4DB2-BD59-A6C34878D82A}">
                    <a16:rowId xmlns:a16="http://schemas.microsoft.com/office/drawing/2014/main" val="3986441415"/>
                  </a:ext>
                </a:extLst>
              </a:tr>
              <a:tr h="370840">
                <a:tc>
                  <a:txBody>
                    <a:bodyPr/>
                    <a:lstStyle/>
                    <a:p>
                      <a:r>
                        <a:rPr lang="en-GB" sz="1200" dirty="0"/>
                        <a:t>Transverse wave</a:t>
                      </a:r>
                    </a:p>
                  </a:txBody>
                  <a:tcPr/>
                </a:tc>
                <a:tc>
                  <a:txBody>
                    <a:bodyPr/>
                    <a:lstStyle/>
                    <a:p>
                      <a:r>
                        <a:rPr lang="en-GB" sz="1200" dirty="0"/>
                        <a:t>In a transverse wave the oscillations are perpendicular to the direction of energy transfer.</a:t>
                      </a:r>
                    </a:p>
                  </a:txBody>
                  <a:tcPr/>
                </a:tc>
                <a:extLst>
                  <a:ext uri="{0D108BD9-81ED-4DB2-BD59-A6C34878D82A}">
                    <a16:rowId xmlns:a16="http://schemas.microsoft.com/office/drawing/2014/main" val="3135617624"/>
                  </a:ext>
                </a:extLst>
              </a:tr>
              <a:tr h="370840">
                <a:tc>
                  <a:txBody>
                    <a:bodyPr/>
                    <a:lstStyle/>
                    <a:p>
                      <a:r>
                        <a:rPr lang="en-GB" sz="1200" dirty="0"/>
                        <a:t>Refraction</a:t>
                      </a:r>
                    </a:p>
                  </a:txBody>
                  <a:tcPr/>
                </a:tc>
                <a:tc>
                  <a:txBody>
                    <a:bodyPr/>
                    <a:lstStyle/>
                    <a:p>
                      <a:r>
                        <a:rPr lang="en-GB" sz="1200" dirty="0"/>
                        <a:t>Waves change speed and direction when entering a material with a different density.</a:t>
                      </a:r>
                    </a:p>
                  </a:txBody>
                  <a:tcPr/>
                </a:tc>
                <a:extLst>
                  <a:ext uri="{0D108BD9-81ED-4DB2-BD59-A6C34878D82A}">
                    <a16:rowId xmlns:a16="http://schemas.microsoft.com/office/drawing/2014/main" val="4092558228"/>
                  </a:ext>
                </a:extLst>
              </a:tr>
              <a:tr h="370840">
                <a:tc>
                  <a:txBody>
                    <a:bodyPr/>
                    <a:lstStyle/>
                    <a:p>
                      <a:r>
                        <a:rPr lang="en-GB" sz="1200" dirty="0"/>
                        <a:t>Reflection</a:t>
                      </a:r>
                    </a:p>
                  </a:txBody>
                  <a:tcPr/>
                </a:tc>
                <a:tc>
                  <a:txBody>
                    <a:bodyPr/>
                    <a:lstStyle/>
                    <a:p>
                      <a:r>
                        <a:rPr lang="en-GB" sz="1200" dirty="0"/>
                        <a:t>Reflection of Light occurs when a ray of light approaches a smooth surface and bounces back.</a:t>
                      </a:r>
                    </a:p>
                  </a:txBody>
                  <a:tcPr/>
                </a:tc>
                <a:extLst>
                  <a:ext uri="{0D108BD9-81ED-4DB2-BD59-A6C34878D82A}">
                    <a16:rowId xmlns:a16="http://schemas.microsoft.com/office/drawing/2014/main" val="1426963129"/>
                  </a:ext>
                </a:extLst>
              </a:tr>
            </a:tbl>
          </a:graphicData>
        </a:graphic>
      </p:graphicFrame>
      <p:sp>
        <p:nvSpPr>
          <p:cNvPr id="2" name="AutoShape 2" descr="20 Astounding Facts About Electromagnetic Waves - Facts.net">
            <a:extLst>
              <a:ext uri="{FF2B5EF4-FFF2-40B4-BE49-F238E27FC236}">
                <a16:creationId xmlns:a16="http://schemas.microsoft.com/office/drawing/2014/main" id="{9D1E7D31-501C-AF2B-2C3C-E204507ECD97}"/>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20D5224C-AF21-F898-F06F-B7AF8100C3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62621" y="2688502"/>
            <a:ext cx="2701791" cy="2291842"/>
          </a:xfrm>
          <a:prstGeom prst="rect">
            <a:avLst/>
          </a:prstGeom>
        </p:spPr>
      </p:pic>
      <p:sp>
        <p:nvSpPr>
          <p:cNvPr id="4" name="Slide Number Placeholder 3">
            <a:extLst>
              <a:ext uri="{FF2B5EF4-FFF2-40B4-BE49-F238E27FC236}">
                <a16:creationId xmlns:a16="http://schemas.microsoft.com/office/drawing/2014/main" id="{81778A39-C6DF-F059-4065-20356B7CF9B0}"/>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 Types of wave</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Compare the movement of the two types of wave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WE DO: </a:t>
            </a:r>
            <a:r>
              <a:rPr lang="en-GB" sz="1200" dirty="0">
                <a:solidFill>
                  <a:schemeClr val="tx1"/>
                </a:solidFill>
              </a:rPr>
              <a:t>Compare the function of the two wave types.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 </a:t>
            </a:r>
            <a:r>
              <a:rPr lang="en-GB" sz="1200" dirty="0">
                <a:solidFill>
                  <a:schemeClr val="tx1"/>
                </a:solidFill>
              </a:rPr>
              <a:t>Compare the features of the two wave types.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seismic P (primary) and S (secondary) waves.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the transmission of energy and matter by both types of wave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dirty="0">
                <a:solidFill>
                  <a:schemeClr val="tx1"/>
                </a:solidFill>
              </a:rPr>
              <a:t>.……………………………………………………………………............................................................................................... …………………………………………………………………………………………………………………………………………………………........</a:t>
            </a:r>
          </a:p>
          <a:p>
            <a:endParaRPr lang="en-GB" sz="1200" b="1" dirty="0">
              <a:solidFill>
                <a:schemeClr val="tx1"/>
              </a:solidFill>
            </a:endParaRPr>
          </a:p>
        </p:txBody>
      </p:sp>
      <p:sp>
        <p:nvSpPr>
          <p:cNvPr id="8" name="Slide Number Placeholder 7">
            <a:extLst>
              <a:ext uri="{FF2B5EF4-FFF2-40B4-BE49-F238E27FC236}">
                <a16:creationId xmlns:a16="http://schemas.microsoft.com/office/drawing/2014/main" id="{0A2C1CCF-D18F-B0BE-CF05-353231A9C709}"/>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1576630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Spaced Retrieval – Types of wave</a:t>
            </a:r>
          </a:p>
          <a:p>
            <a:pPr>
              <a:lnSpc>
                <a:spcPct val="150000"/>
              </a:lnSpc>
            </a:pPr>
            <a:r>
              <a:rPr lang="en-GB" sz="1200" dirty="0">
                <a:solidFill>
                  <a:schemeClr val="tx1"/>
                </a:solidFill>
              </a:rPr>
              <a:t>Waves transfer energy between energy stores. What can you remember about energy stores &amp; transfers?</a:t>
            </a:r>
          </a:p>
          <a:p>
            <a:pPr>
              <a:lnSpc>
                <a:spcPct val="150000"/>
              </a:lnSpc>
            </a:pPr>
            <a:r>
              <a:rPr lang="en-GB" sz="1200" dirty="0">
                <a:solidFill>
                  <a:schemeClr val="tx1"/>
                </a:solidFill>
              </a:rPr>
              <a:t>1. What is meant by the term ‘an energy store?</a:t>
            </a:r>
          </a:p>
          <a:p>
            <a:pPr>
              <a:lnSpc>
                <a:spcPct val="150000"/>
              </a:lnSpc>
            </a:pPr>
            <a:r>
              <a:rPr lang="en-GB" sz="1200" dirty="0">
                <a:solidFill>
                  <a:schemeClr val="tx1"/>
                </a:solidFill>
              </a:rPr>
              <a:t>………………………………………………………………………………………………………………………………………………….…..……......…………………………………………………………………………………………………………………………………………….……..………….</a:t>
            </a:r>
          </a:p>
          <a:p>
            <a:pPr>
              <a:lnSpc>
                <a:spcPct val="150000"/>
              </a:lnSpc>
            </a:pPr>
            <a:r>
              <a:rPr lang="en-GB" sz="1200" dirty="0">
                <a:solidFill>
                  <a:schemeClr val="tx1"/>
                </a:solidFill>
              </a:rPr>
              <a:t>2. What is meant by an energy transfer? ………………………………………………………………………………………………………………………………………………….…..……......…………………………………………………………………………………………………………………………………………….……..………….</a:t>
            </a:r>
          </a:p>
          <a:p>
            <a:pPr>
              <a:lnSpc>
                <a:spcPct val="150000"/>
              </a:lnSpc>
            </a:pPr>
            <a:r>
              <a:rPr lang="en-GB" sz="1200" dirty="0">
                <a:solidFill>
                  <a:schemeClr val="tx1"/>
                </a:solidFill>
              </a:rPr>
              <a:t>3. What is meant by a closed system? ………………………………………………………………………………………………………………………………………………….…..……......…………………………………………………………………………………………………………………………………………….……..………….</a:t>
            </a:r>
          </a:p>
          <a:p>
            <a:pPr>
              <a:lnSpc>
                <a:spcPct val="150000"/>
              </a:lnSpc>
            </a:pPr>
            <a:r>
              <a:rPr lang="en-GB" sz="1200" dirty="0">
                <a:solidFill>
                  <a:schemeClr val="tx1"/>
                </a:solidFill>
              </a:rPr>
              <a:t>4.Name the energy store in food, fuel ………………………………………………………………………………………………………………………………………………….…..…….....</a:t>
            </a:r>
          </a:p>
          <a:p>
            <a:pPr>
              <a:lnSpc>
                <a:spcPct val="150000"/>
              </a:lnSpc>
            </a:pPr>
            <a:r>
              <a:rPr lang="en-GB" sz="1200" dirty="0">
                <a:solidFill>
                  <a:schemeClr val="tx1"/>
                </a:solidFill>
              </a:rPr>
              <a:t>5. If an object gains height, which energy store increases? ………………………………………………………………………………………………………………………………………………….…..……..... 6.What is meant by an ‘ energy pathway’?</a:t>
            </a:r>
          </a:p>
          <a:p>
            <a:pPr>
              <a:lnSpc>
                <a:spcPct val="150000"/>
              </a:lnSpc>
            </a:pPr>
            <a:r>
              <a:rPr lang="en-GB" sz="1200" dirty="0">
                <a:solidFill>
                  <a:schemeClr val="tx1"/>
                </a:solidFill>
              </a:rPr>
              <a:t>………………………………………………………………………………………………………………………………………………….…..……......…………………………………………………………………………………………………………………………………………….……..………….</a:t>
            </a:r>
          </a:p>
          <a:p>
            <a:pPr>
              <a:lnSpc>
                <a:spcPct val="150000"/>
              </a:lnSpc>
            </a:pPr>
            <a:r>
              <a:rPr lang="en-GB" sz="1200" dirty="0">
                <a:solidFill>
                  <a:schemeClr val="tx1"/>
                </a:solidFill>
              </a:rPr>
              <a:t>7. Name the four energy pathways ………………………………………………………………………………………………………………………………………………….…..……......…………………………………………………………………………………………………………………………………………….……..………….</a:t>
            </a:r>
          </a:p>
          <a:p>
            <a:pPr>
              <a:lnSpc>
                <a:spcPct val="150000"/>
              </a:lnSpc>
            </a:pPr>
            <a:r>
              <a:rPr lang="en-GB" sz="1200" dirty="0">
                <a:solidFill>
                  <a:schemeClr val="tx1"/>
                </a:solidFill>
              </a:rPr>
              <a:t>8. Describe the energy pathway  when energy is transferred by light or sound ………………………………………………………………………………………………………………………………………………….…..…….....</a:t>
            </a:r>
          </a:p>
          <a:p>
            <a:pPr>
              <a:lnSpc>
                <a:spcPct val="150000"/>
              </a:lnSpc>
            </a:pPr>
            <a:r>
              <a:rPr lang="en-GB" sz="1200" dirty="0">
                <a:solidFill>
                  <a:schemeClr val="tx1"/>
                </a:solidFill>
              </a:rPr>
              <a:t>9. Describe the energy pathway  when energy is transferred by compressing a spring</a:t>
            </a:r>
          </a:p>
          <a:p>
            <a:pPr>
              <a:lnSpc>
                <a:spcPct val="150000"/>
              </a:lnSpc>
            </a:pPr>
            <a:r>
              <a:rPr lang="en-GB" sz="1200" dirty="0">
                <a:solidFill>
                  <a:schemeClr val="tx1"/>
                </a:solidFill>
              </a:rPr>
              <a:t>………………………………………………………………………………………………………………………………………………….…..…….....</a:t>
            </a:r>
          </a:p>
          <a:p>
            <a:pPr>
              <a:lnSpc>
                <a:spcPct val="150000"/>
              </a:lnSpc>
            </a:pPr>
            <a:r>
              <a:rPr lang="en-GB" sz="1200" dirty="0">
                <a:solidFill>
                  <a:schemeClr val="tx1"/>
                </a:solidFill>
              </a:rPr>
              <a:t>10. Describe the energy stores &amp; pathways when a weightlifter lifts a 150Kg mass</a:t>
            </a:r>
          </a:p>
          <a:p>
            <a:pPr>
              <a:lnSpc>
                <a:spcPct val="150000"/>
              </a:lnSpc>
            </a:pPr>
            <a:r>
              <a:rPr lang="en-GB" sz="1200" dirty="0">
                <a:solidFill>
                  <a:schemeClr val="tx1"/>
                </a:solidFill>
              </a:rPr>
              <a:t>………………………………………………………………………………………………………………………………………………….…..……......…………………………………………………………………………………………………………………………………………….……..………….</a:t>
            </a:r>
          </a:p>
          <a:p>
            <a:pPr>
              <a:lnSpc>
                <a:spcPct val="150000"/>
              </a:lnSpc>
            </a:pPr>
            <a:endParaRPr lang="en-GB" sz="1200" b="1" u="sng" dirty="0">
              <a:solidFill>
                <a:schemeClr val="tx1"/>
              </a:solidFill>
            </a:endParaRPr>
          </a:p>
        </p:txBody>
      </p:sp>
      <p:sp>
        <p:nvSpPr>
          <p:cNvPr id="13" name="Slide Number Placeholder 12">
            <a:extLst>
              <a:ext uri="{FF2B5EF4-FFF2-40B4-BE49-F238E27FC236}">
                <a16:creationId xmlns:a16="http://schemas.microsoft.com/office/drawing/2014/main" id="{A13361B3-542C-46FB-DFB0-B6A19B18085A}"/>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231241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5" name="TextBox 4">
            <a:extLst>
              <a:ext uri="{FF2B5EF4-FFF2-40B4-BE49-F238E27FC236}">
                <a16:creationId xmlns:a16="http://schemas.microsoft.com/office/drawing/2014/main" id="{0AAF4072-8B37-AB63-CEE0-756BDD400984}"/>
              </a:ext>
            </a:extLst>
          </p:cNvPr>
          <p:cNvSpPr txBox="1"/>
          <p:nvPr/>
        </p:nvSpPr>
        <p:spPr>
          <a:xfrm>
            <a:off x="323384" y="762835"/>
            <a:ext cx="6211229" cy="276999"/>
          </a:xfrm>
          <a:prstGeom prst="rect">
            <a:avLst/>
          </a:prstGeom>
          <a:noFill/>
        </p:spPr>
        <p:txBody>
          <a:bodyPr wrap="square">
            <a:spAutoFit/>
          </a:bodyPr>
          <a:lstStyle/>
          <a:p>
            <a:r>
              <a:rPr lang="en-GB" sz="1200" b="1" i="0" dirty="0">
                <a:solidFill>
                  <a:srgbClr val="000000"/>
                </a:solidFill>
                <a:effectLst/>
              </a:rPr>
              <a:t>Q1.</a:t>
            </a:r>
            <a:r>
              <a:rPr lang="en-GB" sz="1200" b="0" i="0" dirty="0">
                <a:solidFill>
                  <a:srgbClr val="000000"/>
                </a:solidFill>
                <a:effectLst/>
              </a:rPr>
              <a:t>          </a:t>
            </a:r>
            <a:r>
              <a:rPr lang="en-GB" sz="1200" b="1" i="0" dirty="0">
                <a:solidFill>
                  <a:srgbClr val="000000"/>
                </a:solidFill>
                <a:effectLst/>
              </a:rPr>
              <a:t>Diagram 1</a:t>
            </a:r>
            <a:r>
              <a:rPr lang="en-GB" sz="1200" b="0" i="0" dirty="0">
                <a:solidFill>
                  <a:srgbClr val="000000"/>
                </a:solidFill>
                <a:effectLst/>
              </a:rPr>
              <a:t> shows a longitudinal wave being produced in a stretched spring. </a:t>
            </a:r>
            <a:endParaRPr lang="en-GB" sz="1200" dirty="0"/>
          </a:p>
        </p:txBody>
      </p:sp>
      <p:pic>
        <p:nvPicPr>
          <p:cNvPr id="6" name="Picture 5">
            <a:extLst>
              <a:ext uri="{FF2B5EF4-FFF2-40B4-BE49-F238E27FC236}">
                <a16:creationId xmlns:a16="http://schemas.microsoft.com/office/drawing/2014/main" id="{30862558-0C14-6D85-7256-A0005CA78E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654" y="1247733"/>
            <a:ext cx="5048250" cy="1114425"/>
          </a:xfrm>
          <a:prstGeom prst="rect">
            <a:avLst/>
          </a:prstGeom>
          <a:noFill/>
          <a:ln>
            <a:noFill/>
          </a:ln>
        </p:spPr>
      </p:pic>
      <p:sp>
        <p:nvSpPr>
          <p:cNvPr id="8" name="TextBox 7">
            <a:extLst>
              <a:ext uri="{FF2B5EF4-FFF2-40B4-BE49-F238E27FC236}">
                <a16:creationId xmlns:a16="http://schemas.microsoft.com/office/drawing/2014/main" id="{FC443E1A-34C7-5E08-37A8-C2C4FA43042D}"/>
              </a:ext>
            </a:extLst>
          </p:cNvPr>
          <p:cNvSpPr txBox="1"/>
          <p:nvPr/>
        </p:nvSpPr>
        <p:spPr>
          <a:xfrm>
            <a:off x="411124" y="2570057"/>
            <a:ext cx="6211229" cy="4742709"/>
          </a:xfrm>
          <a:prstGeom prst="rect">
            <a:avLst/>
          </a:prstGeom>
          <a:noFill/>
        </p:spPr>
        <p:txBody>
          <a:bodyPr wrap="square">
            <a:spAutoFit/>
          </a:bodyPr>
          <a:lstStyle/>
          <a:p>
            <a:pPr indent="291465">
              <a:lnSpc>
                <a:spcPct val="115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A longitudinal wave has areas of compression and areas of rarefaction.</a:t>
            </a:r>
            <a:endParaRPr lang="en-GB" sz="1200" dirty="0">
              <a:effectLst/>
              <a:ea typeface="Times New Roman" panose="02020603050405020304" pitchFamily="18" charset="0"/>
              <a:cs typeface="Times New Roman" panose="02020603050405020304" pitchFamily="18" charset="0"/>
            </a:endParaRPr>
          </a:p>
          <a:p>
            <a:pPr marL="342900" lvl="0" indent="-342900">
              <a:lnSpc>
                <a:spcPct val="115000"/>
              </a:lnSpc>
              <a:spcBef>
                <a:spcPts val="1200"/>
              </a:spcBef>
              <a:spcAft>
                <a:spcPts val="1000"/>
              </a:spcAft>
              <a:buFont typeface="+mj-lt"/>
              <a:buAutoNum type="alphaLcParenR"/>
            </a:pPr>
            <a:r>
              <a:rPr lang="en-US" sz="1200" dirty="0">
                <a:effectLst/>
                <a:ea typeface="Times New Roman" panose="02020603050405020304" pitchFamily="18" charset="0"/>
                <a:cs typeface="Times New Roman" panose="02020603050405020304" pitchFamily="18" charset="0"/>
              </a:rPr>
              <a:t>Mark with the letter </a:t>
            </a:r>
            <a:r>
              <a:rPr lang="en-US" sz="1200" b="1" dirty="0">
                <a:effectLst/>
                <a:ea typeface="Times New Roman" panose="02020603050405020304" pitchFamily="18" charset="0"/>
                <a:cs typeface="Times New Roman" panose="02020603050405020304" pitchFamily="18" charset="0"/>
              </a:rPr>
              <a:t>C</a:t>
            </a:r>
            <a:r>
              <a:rPr lang="en-US" sz="1200" dirty="0">
                <a:effectLst/>
                <a:ea typeface="Times New Roman" panose="02020603050405020304" pitchFamily="18" charset="0"/>
                <a:cs typeface="Times New Roman" panose="02020603050405020304" pitchFamily="18" charset="0"/>
              </a:rPr>
              <a:t>, </a:t>
            </a:r>
            <a:r>
              <a:rPr lang="en-US" sz="1200" b="1" dirty="0">
                <a:effectLst/>
                <a:ea typeface="Times New Roman" panose="02020603050405020304" pitchFamily="18" charset="0"/>
                <a:cs typeface="Times New Roman" panose="02020603050405020304" pitchFamily="18" charset="0"/>
              </a:rPr>
              <a:t>one</a:t>
            </a:r>
            <a:r>
              <a:rPr lang="en-US" sz="1200" dirty="0">
                <a:effectLst/>
                <a:ea typeface="Times New Roman" panose="02020603050405020304" pitchFamily="18" charset="0"/>
                <a:cs typeface="Times New Roman" panose="02020603050405020304" pitchFamily="18" charset="0"/>
              </a:rPr>
              <a:t> area of compression shown in </a:t>
            </a:r>
            <a:r>
              <a:rPr lang="en-US" sz="1200" b="1" dirty="0">
                <a:effectLst/>
                <a:ea typeface="Times New Roman" panose="02020603050405020304" pitchFamily="18" charset="0"/>
                <a:cs typeface="Times New Roman" panose="02020603050405020304" pitchFamily="18" charset="0"/>
              </a:rPr>
              <a:t>Diagram 1.</a:t>
            </a:r>
            <a:endParaRPr lang="en-GB" sz="1200" dirty="0">
              <a:effectLst/>
              <a:ea typeface="Times New Roman" panose="02020603050405020304" pitchFamily="18" charset="0"/>
              <a:cs typeface="Times New Roman" panose="02020603050405020304" pitchFamily="18" charset="0"/>
            </a:endParaRPr>
          </a:p>
          <a:p>
            <a:pPr marL="342900" lvl="0" indent="-342900">
              <a:lnSpc>
                <a:spcPct val="115000"/>
              </a:lnSpc>
              <a:spcBef>
                <a:spcPts val="1200"/>
              </a:spcBef>
              <a:spcAft>
                <a:spcPts val="1000"/>
              </a:spcAft>
              <a:buFont typeface="+mj-lt"/>
              <a:buAutoNum type="alphaLcParenR"/>
            </a:pPr>
            <a:r>
              <a:rPr lang="en-US" sz="1200" dirty="0">
                <a:effectLst/>
                <a:ea typeface="Times New Roman" panose="02020603050405020304" pitchFamily="18" charset="0"/>
                <a:cs typeface="Times New Roman" panose="02020603050405020304" pitchFamily="18" charset="0"/>
              </a:rPr>
              <a:t>Mark with the letter </a:t>
            </a:r>
            <a:r>
              <a:rPr lang="en-US" sz="1200" b="1" dirty="0">
                <a:effectLst/>
                <a:ea typeface="Times New Roman" panose="02020603050405020304" pitchFamily="18" charset="0"/>
                <a:cs typeface="Times New Roman" panose="02020603050405020304" pitchFamily="18" charset="0"/>
              </a:rPr>
              <a:t>R</a:t>
            </a:r>
            <a:r>
              <a:rPr lang="en-US" sz="1200" dirty="0">
                <a:effectLst/>
                <a:ea typeface="Times New Roman" panose="02020603050405020304" pitchFamily="18" charset="0"/>
                <a:cs typeface="Times New Roman" panose="02020603050405020304" pitchFamily="18" charset="0"/>
              </a:rPr>
              <a:t>, </a:t>
            </a:r>
            <a:r>
              <a:rPr lang="en-US" sz="1200" b="1" dirty="0">
                <a:effectLst/>
                <a:ea typeface="Times New Roman" panose="02020603050405020304" pitchFamily="18" charset="0"/>
                <a:cs typeface="Times New Roman" panose="02020603050405020304" pitchFamily="18" charset="0"/>
              </a:rPr>
              <a:t>one</a:t>
            </a:r>
            <a:r>
              <a:rPr lang="en-US" sz="1200" dirty="0">
                <a:effectLst/>
                <a:ea typeface="Times New Roman" panose="02020603050405020304" pitchFamily="18" charset="0"/>
                <a:cs typeface="Times New Roman" panose="02020603050405020304" pitchFamily="18" charset="0"/>
              </a:rPr>
              <a:t> area of compression shown in </a:t>
            </a:r>
            <a:r>
              <a:rPr lang="en-US" sz="1200" b="1" dirty="0">
                <a:effectLst/>
                <a:ea typeface="Times New Roman" panose="02020603050405020304" pitchFamily="18" charset="0"/>
                <a:cs typeface="Times New Roman" panose="02020603050405020304" pitchFamily="18" charset="0"/>
              </a:rPr>
              <a:t>Diagram 1.</a:t>
            </a:r>
            <a:endParaRPr lang="en-GB" sz="1200" dirty="0">
              <a:effectLst/>
              <a:ea typeface="Times New Roman" panose="02020603050405020304" pitchFamily="18" charset="0"/>
              <a:cs typeface="Times New Roman" panose="02020603050405020304" pitchFamily="18" charset="0"/>
            </a:endParaRPr>
          </a:p>
          <a:p>
            <a:pPr algn="r">
              <a:lnSpc>
                <a:spcPct val="115000"/>
              </a:lnSpc>
              <a:spcAft>
                <a:spcPts val="1000"/>
              </a:spcAft>
            </a:pPr>
            <a:r>
              <a:rPr lang="en-US" sz="1200" b="1" dirty="0">
                <a:effectLst/>
                <a:ea typeface="Times New Roman" panose="02020603050405020304" pitchFamily="18" charset="0"/>
                <a:cs typeface="Times New Roman" panose="02020603050405020304" pitchFamily="18" charset="0"/>
              </a:rPr>
              <a:t>(2)</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US" sz="1200" b="1" dirty="0">
                <a:effectLst/>
                <a:ea typeface="Times New Roman" panose="02020603050405020304" pitchFamily="18" charset="0"/>
                <a:cs typeface="Times New Roman" panose="02020603050405020304" pitchFamily="18" charset="0"/>
              </a:rPr>
              <a:t>Q2.</a:t>
            </a:r>
            <a:r>
              <a:rPr lang="en-US" sz="1200" dirty="0">
                <a:effectLst/>
                <a:ea typeface="Times New Roman" panose="02020603050405020304" pitchFamily="18" charset="0"/>
                <a:cs typeface="Times New Roman" panose="02020603050405020304" pitchFamily="18" charset="0"/>
              </a:rPr>
              <a:t>Waves may be longitudinal or transverse.</a:t>
            </a:r>
          </a:p>
          <a:p>
            <a:pPr>
              <a:lnSpc>
                <a:spcPct val="150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(a)     Describe the differences between longitudinal waves and transverse waves.  …………………………………………………………………………………………………………………………………………………………………………………………………………………………………………………………………………………………………………….. …………………………………………………………………………………………………………………………………………………………………………………………………………………………………………………………………………………………………………….. ………………………………………………………………………………………………………………………………………………………………………………………………………………………………………………………………………………………………………………</a:t>
            </a:r>
          </a:p>
          <a:p>
            <a:pPr algn="r">
              <a:lnSpc>
                <a:spcPct val="115000"/>
              </a:lnSpc>
              <a:spcAft>
                <a:spcPts val="1000"/>
              </a:spcAft>
            </a:pPr>
            <a:r>
              <a:rPr lang="en-US" sz="1200" b="1" dirty="0">
                <a:effectLst/>
                <a:ea typeface="Times New Roman" panose="02020603050405020304" pitchFamily="18" charset="0"/>
                <a:cs typeface="Times New Roman" panose="02020603050405020304" pitchFamily="18" charset="0"/>
              </a:rPr>
              <a:t>(3</a:t>
            </a:r>
            <a:r>
              <a:rPr lang="en-US" sz="1200" b="1" dirty="0">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3F97865-FA24-04B0-248C-158FD2FC8218}"/>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114260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323385" y="301083"/>
            <a:ext cx="6211229" cy="7741478"/>
          </a:xfrm>
          <a:prstGeom prst="rect">
            <a:avLst/>
          </a:prstGeom>
          <a:noFill/>
        </p:spPr>
        <p:txBody>
          <a:bodyPr wrap="square">
            <a:spAutoFit/>
          </a:bodyPr>
          <a:lstStyle/>
          <a:p>
            <a:pPr>
              <a:lnSpc>
                <a:spcPct val="150000"/>
              </a:lnSpc>
              <a:spcBef>
                <a:spcPts val="1200"/>
              </a:spcBef>
              <a:spcAft>
                <a:spcPts val="1000"/>
              </a:spcAft>
            </a:pP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Q3.</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Times New Roman" panose="02020603050405020304" pitchFamily="18" charset="0"/>
              </a:rPr>
              <a:t>Explain how the compressions and rarefactions in a sound wave allow sound to be detected by the human ear </a:t>
            </a:r>
          </a:p>
          <a:p>
            <a:pPr>
              <a:lnSpc>
                <a:spcPct val="150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 ……………………………………………………………………………………………………………………………………………………………………………………………………………………………………………………………………………………………………………..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en-US" sz="1200" b="1" dirty="0">
                <a:effectLst/>
                <a:ea typeface="Times New Roman" panose="02020603050405020304" pitchFamily="18" charset="0"/>
                <a:cs typeface="Times New Roman" panose="02020603050405020304" pitchFamily="18" charset="0"/>
              </a:rPr>
              <a:t> (3)</a:t>
            </a:r>
          </a:p>
          <a:p>
            <a:pPr>
              <a:lnSpc>
                <a:spcPct val="115000"/>
              </a:lnSpc>
              <a:spcAft>
                <a:spcPts val="1000"/>
              </a:spcAft>
            </a:pPr>
            <a:r>
              <a:rPr lang="en-GB" sz="1200" b="1" dirty="0">
                <a:solidFill>
                  <a:srgbClr val="000000"/>
                </a:solidFill>
                <a:effectLst/>
                <a:ea typeface="Times New Roman" panose="02020603050405020304" pitchFamily="18" charset="0"/>
                <a:cs typeface="Times New Roman" panose="02020603050405020304" pitchFamily="18" charset="0"/>
              </a:rPr>
              <a:t>Q4.</a:t>
            </a:r>
            <a:endParaRPr lang="en-GB" sz="1200" dirty="0">
              <a:effectLst/>
              <a:ea typeface="Times New Roman" panose="02020603050405020304" pitchFamily="18" charset="0"/>
              <a:cs typeface="Times New Roman" panose="02020603050405020304" pitchFamily="18" charset="0"/>
            </a:endParaRP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(a)     Sound and light are different types of waves. Give </a:t>
            </a:r>
            <a:r>
              <a:rPr lang="en-GB" sz="1200" b="1" dirty="0">
                <a:effectLst/>
                <a:ea typeface="Times New Roman" panose="02020603050405020304" pitchFamily="18" charset="0"/>
                <a:cs typeface="Times New Roman" panose="02020603050405020304" pitchFamily="18" charset="0"/>
              </a:rPr>
              <a:t>two</a:t>
            </a:r>
            <a:r>
              <a:rPr lang="en-GB" sz="1200" dirty="0">
                <a:effectLst/>
                <a:ea typeface="Times New Roman" panose="02020603050405020304" pitchFamily="18" charset="0"/>
                <a:cs typeface="Times New Roman" panose="02020603050405020304" pitchFamily="18" charset="0"/>
              </a:rPr>
              <a:t> similarities and </a:t>
            </a:r>
            <a:r>
              <a:rPr lang="en-GB" sz="1200" b="1" dirty="0">
                <a:effectLst/>
                <a:ea typeface="Times New Roman" panose="02020603050405020304" pitchFamily="18" charset="0"/>
                <a:cs typeface="Times New Roman" panose="02020603050405020304" pitchFamily="18" charset="0"/>
              </a:rPr>
              <a:t>two</a:t>
            </a:r>
            <a:r>
              <a:rPr lang="en-GB" sz="1200" dirty="0">
                <a:effectLst/>
                <a:ea typeface="Times New Roman" panose="02020603050405020304" pitchFamily="18" charset="0"/>
                <a:cs typeface="Times New Roman" panose="02020603050405020304" pitchFamily="18" charset="0"/>
              </a:rPr>
              <a:t> differences between sound waves and light waves.</a:t>
            </a:r>
          </a:p>
          <a:p>
            <a:pPr>
              <a:lnSpc>
                <a:spcPct val="150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 …………………………………………………………………………………………………………………………………………………………………………………………………………………………………………………………………………………………………………….. …………………………………………………………………………………………………………………………………………………………………………………………………………………………………………………………………………………………………………….. ……………………………………………………………………………………………………………………………………………………………………………………………………………………………………………………………………………………………………………..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en-US" sz="1200" b="1" dirty="0">
                <a:effectLst/>
                <a:ea typeface="Times New Roman" panose="02020603050405020304" pitchFamily="18" charset="0"/>
                <a:cs typeface="Times New Roman" panose="02020603050405020304" pitchFamily="18" charset="0"/>
              </a:rPr>
              <a:t> (4)</a:t>
            </a:r>
          </a:p>
          <a:p>
            <a:pPr>
              <a:lnSpc>
                <a:spcPct val="115000"/>
              </a:lnSpc>
              <a:spcAft>
                <a:spcPts val="1000"/>
              </a:spcAft>
            </a:pPr>
            <a:endParaRPr lang="en-GB" sz="1200" dirty="0">
              <a:effectLs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B2DFF5C-BBE3-A4C4-BC81-8B55876C7CCB}"/>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212204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1a:  Transverse &amp; Longitudinal Waves</a:t>
            </a:r>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1022684"/>
            <a:ext cx="6311900" cy="5819157"/>
          </a:xfrm>
          <a:prstGeom prst="rect">
            <a:avLst/>
          </a:prstGeom>
          <a:noFill/>
          <a:ln w="28575">
            <a:noFill/>
          </a:ln>
        </p:spPr>
        <p:txBody>
          <a:bodyPr wrap="square" rtlCol="0">
            <a:spAutoFit/>
          </a:bodyPr>
          <a:lstStyle/>
          <a:p>
            <a:r>
              <a:rPr lang="en-GB" sz="1400" b="1" dirty="0"/>
              <a:t>I wasn’t there but I still care!</a:t>
            </a:r>
          </a:p>
          <a:p>
            <a:pPr>
              <a:lnSpc>
                <a:spcPct val="150000"/>
              </a:lnSpc>
            </a:pPr>
            <a:r>
              <a:rPr lang="en-GB" sz="1200" dirty="0"/>
              <a:t>Using the Physics AQA Text book from pages 174 -175 and the glossary on pages 284-287 to help you answer the following;</a:t>
            </a:r>
          </a:p>
          <a:p>
            <a:pPr>
              <a:lnSpc>
                <a:spcPct val="150000"/>
              </a:lnSpc>
            </a:pPr>
            <a:r>
              <a:rPr lang="en-GB" sz="1200" dirty="0"/>
              <a:t>Name the 2 groups that waves can be categorised as</a:t>
            </a:r>
          </a:p>
          <a:p>
            <a:pPr>
              <a:lnSpc>
                <a:spcPct val="150000"/>
              </a:lnSpc>
            </a:pPr>
            <a:r>
              <a:rPr lang="en-GB" sz="1200" dirty="0"/>
              <a:t>……………………………………………………………………………………………………………………………………………………………………………………………………………………………………………………………………………………………………………………</a:t>
            </a:r>
          </a:p>
          <a:p>
            <a:pPr>
              <a:lnSpc>
                <a:spcPct val="150000"/>
              </a:lnSpc>
            </a:pPr>
            <a:r>
              <a:rPr lang="en-GB" sz="1200" dirty="0"/>
              <a:t>Define the term Transverse Wave ……………………………………………………………………………………………………………………………………………………………………………………………………………………………………………………………………………………………………………………</a:t>
            </a:r>
          </a:p>
          <a:p>
            <a:pPr>
              <a:lnSpc>
                <a:spcPct val="150000"/>
              </a:lnSpc>
            </a:pPr>
            <a:r>
              <a:rPr lang="en-GB" sz="1200" dirty="0"/>
              <a:t>Define the term Longitudinal wave: ……………………………………………………………………………………………………………………………………………………………………………………………………………………………………………………………………………………………………………………</a:t>
            </a:r>
          </a:p>
          <a:p>
            <a:pPr>
              <a:lnSpc>
                <a:spcPct val="150000"/>
              </a:lnSpc>
            </a:pPr>
            <a:r>
              <a:rPr lang="en-GB" sz="1200" dirty="0"/>
              <a:t>Give 2 examples of longitudinal waves ……………………………………………………………………………………………………………………………………………………………………………………………………………………………………………………………………………………………………………………</a:t>
            </a:r>
          </a:p>
          <a:p>
            <a:pPr>
              <a:lnSpc>
                <a:spcPct val="150000"/>
              </a:lnSpc>
            </a:pPr>
            <a:r>
              <a:rPr lang="en-GB" sz="1200" dirty="0"/>
              <a:t>Give 2 examples of transverse waves</a:t>
            </a:r>
          </a:p>
          <a:p>
            <a:pPr>
              <a:lnSpc>
                <a:spcPct val="150000"/>
              </a:lnSpc>
            </a:pPr>
            <a:r>
              <a:rPr lang="en-GB" sz="1200" dirty="0"/>
              <a:t>……………………………………………………………………………………………………………………………………………………………………………………………………………………………………………………………………………………………………………………</a:t>
            </a:r>
          </a:p>
          <a:p>
            <a:pPr>
              <a:lnSpc>
                <a:spcPct val="150000"/>
              </a:lnSpc>
            </a:pPr>
            <a:r>
              <a:rPr lang="en-GB" sz="1200" dirty="0"/>
              <a:t>Describe 2 differences between longitudinal &amp; transverse waves</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66CAC1FC-B38F-9CBD-F9DA-A724C88AB947}"/>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3730981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66382246"/>
              </p:ext>
            </p:extLst>
          </p:nvPr>
        </p:nvGraphicFramePr>
        <p:xfrm>
          <a:off x="226446" y="318837"/>
          <a:ext cx="6375076" cy="8506326"/>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728834577"/>
                    </a:ext>
                  </a:extLst>
                </a:gridCol>
                <a:gridCol w="5989084">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Properties of waves</a:t>
                      </a:r>
                    </a:p>
                    <a:p>
                      <a:pPr algn="ctr" fontAlgn="base">
                        <a:lnSpc>
                          <a:spcPct val="150000"/>
                        </a:lnSpc>
                      </a:pPr>
                      <a:r>
                        <a:rPr lang="en-GB" sz="1200" b="1" i="0" kern="1200" dirty="0">
                          <a:solidFill>
                            <a:schemeClr val="tx1"/>
                          </a:solidFill>
                          <a:effectLst/>
                          <a:latin typeface="+mn-lt"/>
                          <a:ea typeface="+mn-ea"/>
                          <a:cs typeface="+mn-cs"/>
                        </a:rPr>
                        <a:t>Parts of a wave</a:t>
                      </a:r>
                    </a:p>
                    <a:p>
                      <a:pPr fontAlgn="base">
                        <a:lnSpc>
                          <a:spcPct val="150000"/>
                        </a:lnSpc>
                      </a:pPr>
                      <a:r>
                        <a:rPr lang="en-GB" sz="1200" b="0" i="0" kern="1200" dirty="0">
                          <a:solidFill>
                            <a:schemeClr val="tx1"/>
                          </a:solidFill>
                          <a:effectLst/>
                          <a:latin typeface="+mn-lt"/>
                          <a:ea typeface="+mn-ea"/>
                          <a:cs typeface="+mn-cs"/>
                        </a:rPr>
                        <a:t>Waves are described using the following terms:</a:t>
                      </a:r>
                    </a:p>
                    <a:p>
                      <a:pPr fontAlgn="base">
                        <a:lnSpc>
                          <a:spcPct val="150000"/>
                        </a:lnSpc>
                      </a:pPr>
                      <a:r>
                        <a:rPr lang="en-GB" sz="1200" b="1" i="0" kern="1200" dirty="0">
                          <a:solidFill>
                            <a:schemeClr val="tx1"/>
                          </a:solidFill>
                          <a:effectLst/>
                          <a:latin typeface="+mn-lt"/>
                          <a:ea typeface="+mn-ea"/>
                          <a:cs typeface="+mn-cs"/>
                        </a:rPr>
                        <a:t>Rest position</a:t>
                      </a:r>
                      <a:r>
                        <a:rPr lang="en-GB" sz="1200" b="0" i="0" kern="1200" dirty="0">
                          <a:solidFill>
                            <a:schemeClr val="tx1"/>
                          </a:solidFill>
                          <a:effectLst/>
                          <a:latin typeface="+mn-lt"/>
                          <a:ea typeface="+mn-ea"/>
                          <a:cs typeface="+mn-cs"/>
                        </a:rPr>
                        <a:t> – the undisturbed position of particles or fields when they are not vibrating.</a:t>
                      </a:r>
                    </a:p>
                    <a:p>
                      <a:pPr fontAlgn="base">
                        <a:lnSpc>
                          <a:spcPct val="150000"/>
                        </a:lnSpc>
                      </a:pPr>
                      <a:r>
                        <a:rPr lang="en-GB" sz="1200" b="1" i="0" kern="1200" dirty="0">
                          <a:solidFill>
                            <a:schemeClr val="tx1"/>
                          </a:solidFill>
                          <a:effectLst/>
                          <a:latin typeface="+mn-lt"/>
                          <a:ea typeface="+mn-ea"/>
                          <a:cs typeface="+mn-cs"/>
                        </a:rPr>
                        <a:t>Displacement</a:t>
                      </a:r>
                      <a:r>
                        <a:rPr lang="en-GB" sz="1200" b="0" i="0" kern="1200" dirty="0">
                          <a:solidFill>
                            <a:schemeClr val="tx1"/>
                          </a:solidFill>
                          <a:effectLst/>
                          <a:latin typeface="+mn-lt"/>
                          <a:ea typeface="+mn-ea"/>
                          <a:cs typeface="+mn-cs"/>
                        </a:rPr>
                        <a:t> – the distance that a certain point in the medium has moved from its rest position.</a:t>
                      </a:r>
                    </a:p>
                    <a:p>
                      <a:pPr fontAlgn="base">
                        <a:lnSpc>
                          <a:spcPct val="150000"/>
                        </a:lnSpc>
                      </a:pPr>
                      <a:r>
                        <a:rPr lang="en-GB" sz="1200" b="1" i="0" kern="1200" dirty="0">
                          <a:solidFill>
                            <a:schemeClr val="tx1"/>
                          </a:solidFill>
                          <a:effectLst/>
                          <a:latin typeface="+mn-lt"/>
                          <a:ea typeface="+mn-ea"/>
                          <a:cs typeface="+mn-cs"/>
                        </a:rPr>
                        <a:t>Peak</a:t>
                      </a:r>
                      <a:r>
                        <a:rPr lang="en-GB" sz="1200" b="0" i="0" kern="1200" dirty="0">
                          <a:solidFill>
                            <a:schemeClr val="tx1"/>
                          </a:solidFill>
                          <a:effectLst/>
                          <a:latin typeface="+mn-lt"/>
                          <a:ea typeface="+mn-ea"/>
                          <a:cs typeface="+mn-cs"/>
                        </a:rPr>
                        <a:t> – the highest point above the rest position.</a:t>
                      </a:r>
                    </a:p>
                    <a:p>
                      <a:pPr fontAlgn="base">
                        <a:lnSpc>
                          <a:spcPct val="150000"/>
                        </a:lnSpc>
                      </a:pPr>
                      <a:r>
                        <a:rPr lang="en-GB" sz="1200" b="1" i="0" kern="1200" dirty="0">
                          <a:solidFill>
                            <a:schemeClr val="tx1"/>
                          </a:solidFill>
                          <a:effectLst/>
                          <a:latin typeface="+mn-lt"/>
                          <a:ea typeface="+mn-ea"/>
                          <a:cs typeface="+mn-cs"/>
                        </a:rPr>
                        <a:t>Trough</a:t>
                      </a:r>
                      <a:r>
                        <a:rPr lang="en-GB" sz="1200" b="0" i="0" kern="1200" dirty="0">
                          <a:solidFill>
                            <a:schemeClr val="tx1"/>
                          </a:solidFill>
                          <a:effectLst/>
                          <a:latin typeface="+mn-lt"/>
                          <a:ea typeface="+mn-ea"/>
                          <a:cs typeface="+mn-cs"/>
                        </a:rPr>
                        <a:t> – the lowest point below the rest position.</a:t>
                      </a:r>
                    </a:p>
                    <a:p>
                      <a:pPr fontAlgn="base">
                        <a:lnSpc>
                          <a:spcPct val="150000"/>
                        </a:lnSpc>
                      </a:pPr>
                      <a:r>
                        <a:rPr lang="en-GB" sz="1200" b="1" i="0" kern="1200" dirty="0">
                          <a:solidFill>
                            <a:schemeClr val="tx1"/>
                          </a:solidFill>
                          <a:effectLst/>
                          <a:latin typeface="+mn-lt"/>
                          <a:ea typeface="+mn-ea"/>
                          <a:cs typeface="+mn-cs"/>
                        </a:rPr>
                        <a:t>Amplitude</a:t>
                      </a:r>
                      <a:r>
                        <a:rPr lang="en-GB" sz="1200" b="0" i="0" kern="1200" dirty="0">
                          <a:solidFill>
                            <a:schemeClr val="tx1"/>
                          </a:solidFill>
                          <a:effectLst/>
                          <a:latin typeface="+mn-lt"/>
                          <a:ea typeface="+mn-ea"/>
                          <a:cs typeface="+mn-cs"/>
                        </a:rPr>
                        <a:t> – the maximum displacement of a point of a wave from its rest position.</a:t>
                      </a:r>
                    </a:p>
                    <a:p>
                      <a:pPr fontAlgn="base">
                        <a:lnSpc>
                          <a:spcPct val="150000"/>
                        </a:lnSpc>
                      </a:pPr>
                      <a:r>
                        <a:rPr lang="en-GB" sz="1200" b="1" i="0" kern="1200" dirty="0">
                          <a:solidFill>
                            <a:schemeClr val="tx1"/>
                          </a:solidFill>
                          <a:effectLst/>
                          <a:latin typeface="+mn-lt"/>
                          <a:ea typeface="+mn-ea"/>
                          <a:cs typeface="+mn-cs"/>
                        </a:rPr>
                        <a:t>Wavelength</a:t>
                      </a:r>
                      <a:r>
                        <a:rPr lang="en-GB" sz="1200" b="0" i="0" kern="1200" dirty="0">
                          <a:solidFill>
                            <a:schemeClr val="tx1"/>
                          </a:solidFill>
                          <a:effectLst/>
                          <a:latin typeface="+mn-lt"/>
                          <a:ea typeface="+mn-ea"/>
                          <a:cs typeface="+mn-cs"/>
                        </a:rPr>
                        <a:t> – distance covered by a full cycle of the wave. Usually measured from peak to peak, or trough to trough.</a:t>
                      </a:r>
                    </a:p>
                    <a:p>
                      <a:pPr fontAlgn="base">
                        <a:lnSpc>
                          <a:spcPct val="150000"/>
                        </a:lnSpc>
                      </a:pPr>
                      <a:r>
                        <a:rPr lang="en-GB" sz="1200" b="1" i="0" kern="1200" dirty="0">
                          <a:solidFill>
                            <a:schemeClr val="tx1"/>
                          </a:solidFill>
                          <a:effectLst/>
                          <a:latin typeface="+mn-lt"/>
                          <a:ea typeface="+mn-ea"/>
                          <a:cs typeface="+mn-cs"/>
                        </a:rPr>
                        <a:t>Time period</a:t>
                      </a:r>
                      <a:r>
                        <a:rPr lang="en-GB" sz="1200" b="0" i="0" kern="1200" dirty="0">
                          <a:solidFill>
                            <a:schemeClr val="tx1"/>
                          </a:solidFill>
                          <a:effectLst/>
                          <a:latin typeface="+mn-lt"/>
                          <a:ea typeface="+mn-ea"/>
                          <a:cs typeface="+mn-cs"/>
                        </a:rPr>
                        <a:t> – the time taken for a full cycle of the wave. Usually measured from peak to peak, or trough to trough.</a:t>
                      </a:r>
                    </a:p>
                    <a:p>
                      <a:pPr fontAlgn="base">
                        <a:lnSpc>
                          <a:spcPct val="150000"/>
                        </a:lnSpc>
                      </a:pPr>
                      <a:r>
                        <a:rPr lang="en-GB" sz="1200" b="1" i="0" kern="1200" dirty="0">
                          <a:solidFill>
                            <a:schemeClr val="tx1"/>
                          </a:solidFill>
                          <a:effectLst/>
                          <a:latin typeface="+mn-lt"/>
                          <a:ea typeface="+mn-ea"/>
                          <a:cs typeface="+mn-cs"/>
                        </a:rPr>
                        <a:t>Frequency</a:t>
                      </a:r>
                      <a:r>
                        <a:rPr lang="en-GB" sz="1200" b="0" i="0" kern="1200" dirty="0">
                          <a:solidFill>
                            <a:schemeClr val="tx1"/>
                          </a:solidFill>
                          <a:effectLst/>
                          <a:latin typeface="+mn-lt"/>
                          <a:ea typeface="+mn-ea"/>
                          <a:cs typeface="+mn-cs"/>
                        </a:rPr>
                        <a:t> – the number of waves passing a point each second.</a:t>
                      </a:r>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lnSpc>
                          <a:spcPct val="150000"/>
                        </a:lnSpc>
                      </a:pPr>
                      <a:endParaRPr lang="en-GB" sz="1200" dirty="0"/>
                    </a:p>
                    <a:p>
                      <a:pPr fontAlgn="base"/>
                      <a:r>
                        <a:rPr lang="en-GB" sz="1350" b="1" i="0" kern="1200" dirty="0">
                          <a:solidFill>
                            <a:schemeClr val="lt1"/>
                          </a:solidFill>
                          <a:effectLst/>
                          <a:latin typeface="+mn-lt"/>
                          <a:ea typeface="+mn-ea"/>
                          <a:cs typeface="+mn-cs"/>
                        </a:rPr>
                        <a:t>Wave period and </a:t>
                      </a:r>
                      <a:r>
                        <a:rPr lang="en-GB" sz="1350" b="0" i="0" kern="1200" dirty="0">
                          <a:solidFill>
                            <a:schemeClr val="lt1"/>
                          </a:solidFill>
                          <a:effectLst/>
                          <a:latin typeface="+mn-lt"/>
                          <a:ea typeface="+mn-ea"/>
                          <a:cs typeface="+mn-cs"/>
                        </a:rPr>
                        <a:t>period of a wave can be calculated using the equation:</a:t>
                      </a:r>
                    </a:p>
                    <a:p>
                      <a:pPr fontAlgn="base">
                        <a:lnSpc>
                          <a:spcPct val="150000"/>
                        </a:lnSpc>
                      </a:pPr>
                      <a:endParaRPr lang="en-GB" sz="1200" b="1" dirty="0">
                        <a:solidFill>
                          <a:schemeClr val="tx1"/>
                        </a:solidFill>
                        <a:latin typeface="+mn-lt"/>
                      </a:endParaRPr>
                    </a:p>
                    <a:p>
                      <a:pPr fontAlgn="base">
                        <a:lnSpc>
                          <a:spcPct val="150000"/>
                        </a:lnSpc>
                      </a:pPr>
                      <a:r>
                        <a:rPr lang="en-GB" sz="1200" b="1" dirty="0">
                          <a:solidFill>
                            <a:schemeClr val="tx1"/>
                          </a:solidFill>
                          <a:latin typeface="+mn-lt"/>
                        </a:rPr>
                        <a:t>Wave period and wave speed</a:t>
                      </a:r>
                    </a:p>
                    <a:p>
                      <a:pPr fontAlgn="base">
                        <a:lnSpc>
                          <a:spcPct val="150000"/>
                        </a:lnSpc>
                      </a:pPr>
                      <a:r>
                        <a:rPr lang="en-GB" sz="1200" b="0" dirty="0">
                          <a:solidFill>
                            <a:schemeClr val="tx1"/>
                          </a:solidFill>
                          <a:latin typeface="+mn-lt"/>
                        </a:rPr>
                        <a:t>The time period of a wave can be calculated using the equation:</a:t>
                      </a:r>
                    </a:p>
                    <a:p>
                      <a:pPr fontAlgn="base">
                        <a:lnSpc>
                          <a:spcPct val="150000"/>
                        </a:lnSpc>
                      </a:pPr>
                      <a:endParaRPr lang="en-GB" sz="1200" b="0" dirty="0">
                        <a:solidFill>
                          <a:schemeClr val="tx1"/>
                        </a:solidFill>
                        <a:latin typeface="+mn-lt"/>
                      </a:endParaRPr>
                    </a:p>
                    <a:p>
                      <a:pPr fontAlgn="base">
                        <a:lnSpc>
                          <a:spcPct val="150000"/>
                        </a:lnSpc>
                      </a:pPr>
                      <a:r>
                        <a:rPr lang="en-GB" sz="1200" b="0" dirty="0">
                          <a:solidFill>
                            <a:schemeClr val="tx1"/>
                          </a:solidFill>
                          <a:latin typeface="+mn-lt"/>
                        </a:rPr>
                        <a:t>This is when:</a:t>
                      </a:r>
                    </a:p>
                    <a:p>
                      <a:pPr fontAlgn="base">
                        <a:lnSpc>
                          <a:spcPct val="150000"/>
                        </a:lnSpc>
                      </a:pPr>
                      <a:r>
                        <a:rPr lang="en-GB" sz="1200" b="0" dirty="0">
                          <a:solidFill>
                            <a:schemeClr val="tx1"/>
                          </a:solidFill>
                          <a:latin typeface="+mn-lt"/>
                        </a:rPr>
                        <a:t>time period (T) is measured in seconds (s)</a:t>
                      </a:r>
                    </a:p>
                    <a:p>
                      <a:pPr fontAlgn="base">
                        <a:lnSpc>
                          <a:spcPct val="150000"/>
                        </a:lnSpc>
                      </a:pPr>
                      <a:r>
                        <a:rPr lang="en-GB" sz="1200" b="0" dirty="0">
                          <a:solidFill>
                            <a:schemeClr val="tx1"/>
                          </a:solidFill>
                          <a:latin typeface="+mn-lt"/>
                        </a:rPr>
                        <a:t>frequency (f) is measured in hertz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E8583C91-4B44-BEC8-2D3D-5330A50DF70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13678" y="4205479"/>
            <a:ext cx="5835648" cy="2539557"/>
          </a:xfrm>
          <a:prstGeom prst="rect">
            <a:avLst/>
          </a:prstGeom>
        </p:spPr>
      </p:pic>
      <p:pic>
        <p:nvPicPr>
          <p:cNvPr id="7" name="Picture 6">
            <a:extLst>
              <a:ext uri="{FF2B5EF4-FFF2-40B4-BE49-F238E27FC236}">
                <a16:creationId xmlns:a16="http://schemas.microsoft.com/office/drawing/2014/main" id="{01255096-6F3E-7BBF-F853-CE65E9DD54FE}"/>
              </a:ext>
            </a:extLst>
          </p:cNvPr>
          <p:cNvPicPr>
            <a:picLocks noChangeAspect="1"/>
          </p:cNvPicPr>
          <p:nvPr/>
        </p:nvPicPr>
        <p:blipFill>
          <a:blip r:embed="rId4"/>
          <a:stretch>
            <a:fillRect/>
          </a:stretch>
        </p:blipFill>
        <p:spPr>
          <a:xfrm>
            <a:off x="3671879" y="7528431"/>
            <a:ext cx="2647806" cy="1091462"/>
          </a:xfrm>
          <a:prstGeom prst="rect">
            <a:avLst/>
          </a:prstGeom>
        </p:spPr>
      </p:pic>
      <p:sp>
        <p:nvSpPr>
          <p:cNvPr id="3" name="Slide Number Placeholder 2">
            <a:extLst>
              <a:ext uri="{FF2B5EF4-FFF2-40B4-BE49-F238E27FC236}">
                <a16:creationId xmlns:a16="http://schemas.microsoft.com/office/drawing/2014/main" id="{692573FD-5365-65F5-DA1E-219ED65BFEF6}"/>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327653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782772007"/>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Example</a:t>
                      </a:r>
                    </a:p>
                    <a:p>
                      <a:pPr fontAlgn="base">
                        <a:lnSpc>
                          <a:spcPct val="150000"/>
                        </a:lnSpc>
                      </a:pPr>
                      <a:r>
                        <a:rPr lang="en-GB" sz="1200" b="0" i="0" kern="1200" dirty="0">
                          <a:solidFill>
                            <a:schemeClr val="tx1"/>
                          </a:solidFill>
                          <a:effectLst/>
                          <a:latin typeface="+mn-lt"/>
                          <a:ea typeface="+mn-ea"/>
                          <a:cs typeface="+mn-cs"/>
                        </a:rPr>
                        <a:t>Calculate the time period of a wave with a frequency of 5 Hz.</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Calculating wave speed</a:t>
                      </a:r>
                    </a:p>
                    <a:p>
                      <a:pPr fontAlgn="base">
                        <a:lnSpc>
                          <a:spcPct val="150000"/>
                        </a:lnSpc>
                      </a:pPr>
                      <a:r>
                        <a:rPr lang="en-GB" sz="1200" b="0" i="0" kern="1200" dirty="0">
                          <a:solidFill>
                            <a:schemeClr val="tx1"/>
                          </a:solidFill>
                          <a:effectLst/>
                          <a:latin typeface="+mn-lt"/>
                          <a:ea typeface="+mn-ea"/>
                          <a:cs typeface="+mn-cs"/>
                        </a:rPr>
                        <a:t>Wave velocity, the speed of a wave, can be calculated using the equation:</a:t>
                      </a:r>
                    </a:p>
                    <a:p>
                      <a:pPr fontAlgn="base">
                        <a:lnSpc>
                          <a:spcPct val="150000"/>
                        </a:lnSpc>
                      </a:pPr>
                      <a:r>
                        <a:rPr lang="en-GB" sz="1200" b="0" i="0" kern="1200" dirty="0">
                          <a:solidFill>
                            <a:schemeClr val="tx1"/>
                          </a:solidFill>
                          <a:effectLst/>
                          <a:latin typeface="+mn-lt"/>
                          <a:ea typeface="+mn-ea"/>
                          <a:cs typeface="+mn-cs"/>
                        </a:rPr>
                        <a:t>wave speed = frequency × wavelength</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This is when:</a:t>
                      </a:r>
                    </a:p>
                    <a:p>
                      <a:pPr fontAlgn="base">
                        <a:lnSpc>
                          <a:spcPct val="150000"/>
                        </a:lnSpc>
                      </a:pPr>
                      <a:r>
                        <a:rPr lang="en-GB" sz="1200" b="0" i="0" kern="1200" dirty="0">
                          <a:solidFill>
                            <a:schemeClr val="tx1"/>
                          </a:solidFill>
                          <a:effectLst/>
                          <a:latin typeface="+mn-lt"/>
                          <a:ea typeface="+mn-ea"/>
                          <a:cs typeface="+mn-cs"/>
                        </a:rPr>
                        <a:t>wave speed (</a:t>
                      </a:r>
                      <a:r>
                        <a:rPr lang="en-GB" sz="1200" b="0" i="1" kern="1200" dirty="0">
                          <a:solidFill>
                            <a:schemeClr val="tx1"/>
                          </a:solidFill>
                          <a:effectLst/>
                          <a:latin typeface="+mn-lt"/>
                          <a:ea typeface="+mn-ea"/>
                          <a:cs typeface="+mn-cs"/>
                        </a:rPr>
                        <a:t>T</a:t>
                      </a:r>
                      <a:r>
                        <a:rPr lang="en-GB" sz="1200" b="0" i="0" kern="1200" dirty="0">
                          <a:solidFill>
                            <a:schemeClr val="tx1"/>
                          </a:solidFill>
                          <a:effectLst/>
                          <a:latin typeface="+mn-lt"/>
                          <a:ea typeface="+mn-ea"/>
                          <a:cs typeface="+mn-cs"/>
                        </a:rPr>
                        <a:t>) is measured in metres per second (m/s)</a:t>
                      </a:r>
                    </a:p>
                    <a:p>
                      <a:pPr fontAlgn="base">
                        <a:lnSpc>
                          <a:spcPct val="150000"/>
                        </a:lnSpc>
                      </a:pPr>
                      <a:r>
                        <a:rPr lang="en-GB" sz="1200" b="0" i="0" kern="1200" dirty="0">
                          <a:solidFill>
                            <a:schemeClr val="tx1"/>
                          </a:solidFill>
                          <a:effectLst/>
                          <a:latin typeface="+mn-lt"/>
                          <a:ea typeface="+mn-ea"/>
                          <a:cs typeface="+mn-cs"/>
                        </a:rPr>
                        <a:t>frequency (</a:t>
                      </a:r>
                      <a:r>
                        <a:rPr lang="en-GB" sz="1200" b="0" i="1" kern="1200" dirty="0">
                          <a:solidFill>
                            <a:schemeClr val="tx1"/>
                          </a:solidFill>
                          <a:effectLst/>
                          <a:latin typeface="+mn-lt"/>
                          <a:ea typeface="+mn-ea"/>
                          <a:cs typeface="+mn-cs"/>
                        </a:rPr>
                        <a:t>f</a:t>
                      </a:r>
                      <a:r>
                        <a:rPr lang="en-GB" sz="1200" b="0" i="0" kern="1200" dirty="0">
                          <a:solidFill>
                            <a:schemeClr val="tx1"/>
                          </a:solidFill>
                          <a:effectLst/>
                          <a:latin typeface="+mn-lt"/>
                          <a:ea typeface="+mn-ea"/>
                          <a:cs typeface="+mn-cs"/>
                        </a:rPr>
                        <a:t>) is measured in Hertz (Hz)</a:t>
                      </a:r>
                    </a:p>
                    <a:p>
                      <a:pPr fontAlgn="base">
                        <a:lnSpc>
                          <a:spcPct val="150000"/>
                        </a:lnSpc>
                      </a:pPr>
                      <a:r>
                        <a:rPr lang="en-GB" sz="1200" b="0" i="0" kern="1200" dirty="0">
                          <a:solidFill>
                            <a:schemeClr val="tx1"/>
                          </a:solidFill>
                          <a:effectLst/>
                          <a:latin typeface="+mn-lt"/>
                          <a:ea typeface="+mn-ea"/>
                          <a:cs typeface="+mn-cs"/>
                        </a:rPr>
                        <a:t>wavelength (</a:t>
                      </a:r>
                      <a:r>
                        <a:rPr lang="en-GB" sz="1200" b="0" i="1" kern="1200" dirty="0">
                          <a:solidFill>
                            <a:schemeClr val="tx1"/>
                          </a:solidFill>
                          <a:effectLst/>
                          <a:latin typeface="+mn-lt"/>
                          <a:ea typeface="+mn-ea"/>
                          <a:cs typeface="+mn-cs"/>
                        </a:rPr>
                        <a:t>λ</a:t>
                      </a:r>
                      <a:r>
                        <a:rPr lang="en-GB" sz="1200" b="0" i="0" kern="1200" dirty="0">
                          <a:solidFill>
                            <a:schemeClr val="tx1"/>
                          </a:solidFill>
                          <a:effectLst/>
                          <a:latin typeface="+mn-lt"/>
                          <a:ea typeface="+mn-ea"/>
                          <a:cs typeface="+mn-cs"/>
                        </a:rPr>
                        <a:t> ) is measured in metres (m)</a:t>
                      </a:r>
                    </a:p>
                    <a:p>
                      <a:pPr fontAlgn="base">
                        <a:lnSpc>
                          <a:spcPct val="150000"/>
                        </a:lnSpc>
                      </a:pPr>
                      <a:r>
                        <a:rPr lang="en-GB" sz="1200" b="1" i="0" kern="1200" dirty="0">
                          <a:solidFill>
                            <a:schemeClr val="tx1"/>
                          </a:solidFill>
                          <a:effectLst/>
                          <a:latin typeface="+mn-lt"/>
                          <a:ea typeface="+mn-ea"/>
                          <a:cs typeface="+mn-cs"/>
                        </a:rPr>
                        <a:t>Example calculation</a:t>
                      </a:r>
                    </a:p>
                    <a:p>
                      <a:pPr fontAlgn="base">
                        <a:lnSpc>
                          <a:spcPct val="150000"/>
                        </a:lnSpc>
                      </a:pPr>
                      <a:r>
                        <a:rPr lang="en-GB" sz="1200" b="0" i="0" kern="1200" dirty="0">
                          <a:solidFill>
                            <a:schemeClr val="tx1"/>
                          </a:solidFill>
                          <a:effectLst/>
                          <a:latin typeface="+mn-lt"/>
                          <a:ea typeface="+mn-ea"/>
                          <a:cs typeface="+mn-cs"/>
                        </a:rPr>
                        <a:t>What is the wave speed if the frequency is 50 Hz and the wavelength is 6 m?</a:t>
                      </a:r>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solidFill>
                          <a:schemeClr val="tx1"/>
                        </a:solidFill>
                        <a:latin typeface="+mn-lt"/>
                      </a:endParaRPr>
                    </a:p>
                    <a:p>
                      <a:pPr>
                        <a:lnSpc>
                          <a:spcPct val="150000"/>
                        </a:lnSpc>
                      </a:pPr>
                      <a:endParaRPr lang="en-GB" sz="1200" dirty="0">
                        <a:solidFill>
                          <a:schemeClr val="tx1"/>
                        </a:solidFill>
                        <a:latin typeface="+mn-lt"/>
                      </a:endParaRPr>
                    </a:p>
                    <a:p>
                      <a:pPr>
                        <a:lnSpc>
                          <a:spcPct val="150000"/>
                        </a:lnSpc>
                      </a:pPr>
                      <a:endParaRPr lang="en-GB" sz="1200" dirty="0">
                        <a:solidFill>
                          <a:schemeClr val="tx1"/>
                        </a:solidFill>
                        <a:latin typeface="+mn-lt"/>
                      </a:endParaRPr>
                    </a:p>
                    <a:p>
                      <a:pPr fontAlgn="base">
                        <a:lnSpc>
                          <a:spcPct val="150000"/>
                        </a:lnSpc>
                      </a:pPr>
                      <a:r>
                        <a:rPr lang="en-GB" sz="1200" b="1" i="0" kern="1200" dirty="0">
                          <a:solidFill>
                            <a:schemeClr val="tx1"/>
                          </a:solidFill>
                          <a:effectLst/>
                          <a:latin typeface="+mn-lt"/>
                          <a:ea typeface="+mn-ea"/>
                          <a:cs typeface="+mn-cs"/>
                        </a:rPr>
                        <a:t>The speed of sound in different materials</a:t>
                      </a:r>
                    </a:p>
                    <a:p>
                      <a:pPr fontAlgn="base">
                        <a:lnSpc>
                          <a:spcPct val="150000"/>
                        </a:lnSpc>
                      </a:pPr>
                      <a:r>
                        <a:rPr lang="en-GB" sz="1200" b="0" i="0" kern="1200" dirty="0">
                          <a:solidFill>
                            <a:schemeClr val="tx1"/>
                          </a:solidFill>
                          <a:effectLst/>
                          <a:latin typeface="+mn-lt"/>
                          <a:ea typeface="+mn-ea"/>
                          <a:cs typeface="+mn-cs"/>
                        </a:rPr>
                        <a:t>Sound is a mechanical longitudinal wave. The wave is passed on by collisions between particles, so the speed the wave moves depends on the density of the particles.</a:t>
                      </a:r>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2B065287-A905-4D09-EE9F-B9D4BA00DBAD}"/>
              </a:ext>
            </a:extLst>
          </p:cNvPr>
          <p:cNvPicPr>
            <a:picLocks noChangeAspect="1"/>
          </p:cNvPicPr>
          <p:nvPr/>
        </p:nvPicPr>
        <p:blipFill>
          <a:blip r:embed="rId2"/>
          <a:stretch>
            <a:fillRect/>
          </a:stretch>
        </p:blipFill>
        <p:spPr>
          <a:xfrm>
            <a:off x="2825943" y="947371"/>
            <a:ext cx="1063664" cy="992753"/>
          </a:xfrm>
          <a:prstGeom prst="rect">
            <a:avLst/>
          </a:prstGeom>
        </p:spPr>
      </p:pic>
      <p:pic>
        <p:nvPicPr>
          <p:cNvPr id="9" name="Picture 8">
            <a:extLst>
              <a:ext uri="{FF2B5EF4-FFF2-40B4-BE49-F238E27FC236}">
                <a16:creationId xmlns:a16="http://schemas.microsoft.com/office/drawing/2014/main" id="{400CD34F-A2B3-815E-B10E-3799D21380DD}"/>
              </a:ext>
            </a:extLst>
          </p:cNvPr>
          <p:cNvPicPr>
            <a:picLocks noChangeAspect="1"/>
          </p:cNvPicPr>
          <p:nvPr/>
        </p:nvPicPr>
        <p:blipFill>
          <a:blip r:embed="rId3"/>
          <a:stretch>
            <a:fillRect/>
          </a:stretch>
        </p:blipFill>
        <p:spPr>
          <a:xfrm>
            <a:off x="973253" y="3082248"/>
            <a:ext cx="1000125" cy="371475"/>
          </a:xfrm>
          <a:prstGeom prst="rect">
            <a:avLst/>
          </a:prstGeom>
        </p:spPr>
      </p:pic>
      <p:pic>
        <p:nvPicPr>
          <p:cNvPr id="13" name="Picture 12">
            <a:extLst>
              <a:ext uri="{FF2B5EF4-FFF2-40B4-BE49-F238E27FC236}">
                <a16:creationId xmlns:a16="http://schemas.microsoft.com/office/drawing/2014/main" id="{422E8E6D-11CC-9A0E-56CC-94B2662B86D5}"/>
              </a:ext>
            </a:extLst>
          </p:cNvPr>
          <p:cNvPicPr>
            <a:picLocks noChangeAspect="1"/>
          </p:cNvPicPr>
          <p:nvPr/>
        </p:nvPicPr>
        <p:blipFill>
          <a:blip r:embed="rId4"/>
          <a:stretch>
            <a:fillRect/>
          </a:stretch>
        </p:blipFill>
        <p:spPr>
          <a:xfrm>
            <a:off x="2765356" y="5122600"/>
            <a:ext cx="1327288" cy="1003099"/>
          </a:xfrm>
          <a:prstGeom prst="rect">
            <a:avLst/>
          </a:prstGeom>
        </p:spPr>
      </p:pic>
      <p:sp>
        <p:nvSpPr>
          <p:cNvPr id="3" name="Slide Number Placeholder 2">
            <a:extLst>
              <a:ext uri="{FF2B5EF4-FFF2-40B4-BE49-F238E27FC236}">
                <a16:creationId xmlns:a16="http://schemas.microsoft.com/office/drawing/2014/main" id="{6E18C330-FDCC-4438-DE49-3CD3F5CFFE12}"/>
              </a:ext>
            </a:extLst>
          </p:cNvPr>
          <p:cNvSpPr>
            <a:spLocks noGrp="1"/>
          </p:cNvSpPr>
          <p:nvPr>
            <p:ph type="sldNum" sz="quarter" idx="12"/>
          </p:nvPr>
        </p:nvSpPr>
        <p:spPr/>
        <p:txBody>
          <a:bodyPr/>
          <a:lstStyle/>
          <a:p>
            <a:fld id="{A49C798E-A141-4728-B2C1-C020555BD9EF}" type="slidenum">
              <a:rPr lang="en-GB" smtClean="0"/>
              <a:t>16</a:t>
            </a:fld>
            <a:endParaRPr lang="en-GB"/>
          </a:p>
        </p:txBody>
      </p:sp>
      <p:pic>
        <p:nvPicPr>
          <p:cNvPr id="5" name="Picture 4">
            <a:extLst>
              <a:ext uri="{FF2B5EF4-FFF2-40B4-BE49-F238E27FC236}">
                <a16:creationId xmlns:a16="http://schemas.microsoft.com/office/drawing/2014/main" id="{91339655-72A5-0830-9A99-699E1F5E4F13}"/>
              </a:ext>
            </a:extLst>
          </p:cNvPr>
          <p:cNvPicPr>
            <a:picLocks noChangeAspect="1"/>
          </p:cNvPicPr>
          <p:nvPr/>
        </p:nvPicPr>
        <p:blipFill>
          <a:blip r:embed="rId5"/>
          <a:stretch>
            <a:fillRect/>
          </a:stretch>
        </p:blipFill>
        <p:spPr>
          <a:xfrm>
            <a:off x="1154441" y="6982837"/>
            <a:ext cx="4844043" cy="1425122"/>
          </a:xfrm>
          <a:prstGeom prst="rect">
            <a:avLst/>
          </a:prstGeom>
        </p:spPr>
      </p:pic>
    </p:spTree>
    <p:extLst>
      <p:ext uri="{BB962C8B-B14F-4D97-AF65-F5344CB8AC3E}">
        <p14:creationId xmlns:p14="http://schemas.microsoft.com/office/powerpoint/2010/main" val="125350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824821034"/>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When sound moves from one </a:t>
                      </a:r>
                      <a:r>
                        <a:rPr lang="en-GB" sz="1200" b="0" i="1" kern="1200" dirty="0">
                          <a:solidFill>
                            <a:schemeClr val="tx1"/>
                          </a:solidFill>
                          <a:effectLst/>
                          <a:latin typeface="+mn-lt"/>
                          <a:ea typeface="+mn-ea"/>
                          <a:cs typeface="+mn-cs"/>
                        </a:rPr>
                        <a:t>medium</a:t>
                      </a:r>
                      <a:r>
                        <a:rPr lang="en-GB" sz="1200" b="0" i="0" kern="1200" dirty="0">
                          <a:solidFill>
                            <a:schemeClr val="tx1"/>
                          </a:solidFill>
                          <a:effectLst/>
                          <a:latin typeface="+mn-lt"/>
                          <a:ea typeface="+mn-ea"/>
                          <a:cs typeface="+mn-cs"/>
                        </a:rPr>
                        <a:t> into another, the change in speed will also cause a change in wavelength, frequency is unaffected.</a:t>
                      </a:r>
                    </a:p>
                    <a:p>
                      <a:pPr algn="ctr" fontAlgn="base">
                        <a:lnSpc>
                          <a:spcPct val="150000"/>
                        </a:lnSpc>
                      </a:pPr>
                      <a:r>
                        <a:rPr lang="en-GB" sz="1200" b="0" i="0" kern="1200" dirty="0">
                          <a:solidFill>
                            <a:schemeClr val="tx1"/>
                          </a:solidFill>
                          <a:effectLst/>
                          <a:latin typeface="+mn-lt"/>
                          <a:ea typeface="+mn-ea"/>
                          <a:cs typeface="+mn-cs"/>
                        </a:rPr>
                        <a:t>wave speed = frequency × wavelength</a:t>
                      </a:r>
                    </a:p>
                    <a:p>
                      <a:pPr fontAlgn="base">
                        <a:lnSpc>
                          <a:spcPct val="150000"/>
                        </a:lnSpc>
                      </a:pPr>
                      <a:r>
                        <a:rPr lang="en-GB" sz="1200" b="0" i="0" kern="1200" dirty="0">
                          <a:solidFill>
                            <a:schemeClr val="tx1"/>
                          </a:solidFill>
                          <a:effectLst/>
                          <a:latin typeface="+mn-lt"/>
                          <a:ea typeface="+mn-ea"/>
                          <a:cs typeface="+mn-cs"/>
                        </a:rPr>
                        <a:t>Constant frequency means that the wavelength will be proportional to the wave velocity.</a:t>
                      </a:r>
                    </a:p>
                    <a:p>
                      <a:pPr fontAlgn="base">
                        <a:lnSpc>
                          <a:spcPct val="150000"/>
                        </a:lnSpc>
                      </a:pPr>
                      <a:r>
                        <a:rPr lang="en-GB" sz="1200" b="1" i="0" kern="1200" dirty="0">
                          <a:solidFill>
                            <a:schemeClr val="tx1"/>
                          </a:solidFill>
                          <a:effectLst/>
                          <a:latin typeface="+mn-lt"/>
                          <a:ea typeface="+mn-ea"/>
                          <a:cs typeface="+mn-cs"/>
                        </a:rPr>
                        <a:t>Measuring the speed of sound in air</a:t>
                      </a:r>
                    </a:p>
                    <a:p>
                      <a:pPr fontAlgn="base">
                        <a:lnSpc>
                          <a:spcPct val="150000"/>
                        </a:lnSpc>
                      </a:pPr>
                      <a:r>
                        <a:rPr lang="en-GB" sz="1200" b="0" i="0" kern="1200" dirty="0">
                          <a:solidFill>
                            <a:schemeClr val="tx1"/>
                          </a:solidFill>
                          <a:effectLst/>
                          <a:latin typeface="+mn-lt"/>
                          <a:ea typeface="+mn-ea"/>
                          <a:cs typeface="+mn-cs"/>
                        </a:rPr>
                        <a:t>The air is made up of many tiny particles. When sound is created, the air particles vibrate and collide with each other, causing the vibrations to pass between air particles. The vibrating particles pass the sound through to a person’s ear and vibrate the ear drum.</a:t>
                      </a:r>
                    </a:p>
                    <a:p>
                      <a:pPr fontAlgn="base">
                        <a:lnSpc>
                          <a:spcPct val="150000"/>
                        </a:lnSpc>
                      </a:pPr>
                      <a:r>
                        <a:rPr lang="en-GB" sz="1200" b="0" i="0" kern="1200" dirty="0">
                          <a:solidFill>
                            <a:schemeClr val="tx1"/>
                          </a:solidFill>
                          <a:effectLst/>
                          <a:latin typeface="+mn-lt"/>
                          <a:ea typeface="+mn-ea"/>
                          <a:cs typeface="+mn-cs"/>
                        </a:rPr>
                        <a:t>Light travels much faster than sound through air. For example, a person fires a starting pistol and raises their hand in the air at the same time. A distant observer standing 400 metres (m) away records the time between seeing the action (the light reaches the timekeeper immediately) and hearing the sound (which takes more time to cover the same distance).</a:t>
                      </a:r>
                    </a:p>
                    <a:p>
                      <a:pPr fontAlgn="base">
                        <a:lnSpc>
                          <a:spcPct val="150000"/>
                        </a:lnSpc>
                      </a:pPr>
                      <a:r>
                        <a:rPr lang="en-GB" sz="1200" b="0" i="0" kern="1200" dirty="0">
                          <a:solidFill>
                            <a:schemeClr val="tx1"/>
                          </a:solidFill>
                          <a:effectLst/>
                          <a:latin typeface="+mn-lt"/>
                          <a:ea typeface="+mn-ea"/>
                          <a:cs typeface="+mn-cs"/>
                        </a:rPr>
                        <a:t>The speed of sound can be calculated using the equation:</a:t>
                      </a:r>
                    </a:p>
                    <a:p>
                      <a:pPr fontAlgn="base">
                        <a:lnSpc>
                          <a:spcPct val="150000"/>
                        </a:lnSpc>
                      </a:pPr>
                      <a:r>
                        <a:rPr lang="en-GB" sz="1200" b="0" i="0" kern="1200" dirty="0">
                          <a:solidFill>
                            <a:schemeClr val="tx1"/>
                          </a:solidFill>
                          <a:effectLst/>
                          <a:latin typeface="+mn-lt"/>
                          <a:ea typeface="+mn-ea"/>
                          <a:cs typeface="+mn-cs"/>
                        </a:rPr>
                        <a:t>This is when:</a:t>
                      </a:r>
                    </a:p>
                    <a:p>
                      <a:pPr fontAlgn="base">
                        <a:lnSpc>
                          <a:spcPct val="150000"/>
                        </a:lnSpc>
                      </a:pPr>
                      <a:r>
                        <a:rPr lang="en-GB" sz="1200" b="0" i="0" kern="1200" dirty="0">
                          <a:solidFill>
                            <a:schemeClr val="tx1"/>
                          </a:solidFill>
                          <a:effectLst/>
                          <a:latin typeface="+mn-lt"/>
                          <a:ea typeface="+mn-ea"/>
                          <a:cs typeface="+mn-cs"/>
                        </a:rPr>
                        <a:t>wave speed (</a:t>
                      </a:r>
                      <a:r>
                        <a:rPr lang="en-GB" sz="1200" b="0" i="1" kern="1200" dirty="0">
                          <a:solidFill>
                            <a:schemeClr val="tx1"/>
                          </a:solidFill>
                          <a:effectLst/>
                          <a:latin typeface="+mn-lt"/>
                          <a:ea typeface="+mn-ea"/>
                          <a:cs typeface="+mn-cs"/>
                        </a:rPr>
                        <a:t>v</a:t>
                      </a:r>
                      <a:r>
                        <a:rPr lang="en-GB" sz="1200" b="0" i="0" kern="1200" dirty="0">
                          <a:solidFill>
                            <a:schemeClr val="tx1"/>
                          </a:solidFill>
                          <a:effectLst/>
                          <a:latin typeface="+mn-lt"/>
                          <a:ea typeface="+mn-ea"/>
                          <a:cs typeface="+mn-cs"/>
                        </a:rPr>
                        <a:t>) is measured in metres per second (m/s)</a:t>
                      </a:r>
                    </a:p>
                    <a:p>
                      <a:pPr fontAlgn="base">
                        <a:lnSpc>
                          <a:spcPct val="150000"/>
                        </a:lnSpc>
                      </a:pPr>
                      <a:r>
                        <a:rPr lang="en-GB" sz="1200" b="0" i="0" kern="1200" dirty="0">
                          <a:solidFill>
                            <a:schemeClr val="tx1"/>
                          </a:solidFill>
                          <a:effectLst/>
                          <a:latin typeface="+mn-lt"/>
                          <a:ea typeface="+mn-ea"/>
                          <a:cs typeface="+mn-cs"/>
                        </a:rPr>
                        <a:t>distance (</a:t>
                      </a:r>
                      <a:r>
                        <a:rPr lang="en-GB" sz="1200" b="0" i="1" kern="1200" dirty="0">
                          <a:solidFill>
                            <a:schemeClr val="tx1"/>
                          </a:solidFill>
                          <a:effectLst/>
                          <a:latin typeface="+mn-lt"/>
                          <a:ea typeface="+mn-ea"/>
                          <a:cs typeface="+mn-cs"/>
                        </a:rPr>
                        <a:t>x</a:t>
                      </a:r>
                      <a:r>
                        <a:rPr lang="en-GB" sz="1200" b="0" i="0" kern="1200" dirty="0">
                          <a:solidFill>
                            <a:schemeClr val="tx1"/>
                          </a:solidFill>
                          <a:effectLst/>
                          <a:latin typeface="+mn-lt"/>
                          <a:ea typeface="+mn-ea"/>
                          <a:cs typeface="+mn-cs"/>
                        </a:rPr>
                        <a:t>) is measured in metres (m)</a:t>
                      </a:r>
                    </a:p>
                    <a:p>
                      <a:pPr fontAlgn="base">
                        <a:lnSpc>
                          <a:spcPct val="150000"/>
                        </a:lnSpc>
                      </a:pPr>
                      <a:r>
                        <a:rPr lang="en-GB" sz="1200" b="0" i="0" kern="1200" dirty="0">
                          <a:solidFill>
                            <a:schemeClr val="tx1"/>
                          </a:solidFill>
                          <a:effectLst/>
                          <a:latin typeface="+mn-lt"/>
                          <a:ea typeface="+mn-ea"/>
                          <a:cs typeface="+mn-cs"/>
                        </a:rPr>
                        <a:t>time (</a:t>
                      </a:r>
                      <a:r>
                        <a:rPr lang="en-GB" sz="1200" b="0" i="1" kern="1200" dirty="0">
                          <a:solidFill>
                            <a:schemeClr val="tx1"/>
                          </a:solidFill>
                          <a:effectLst/>
                          <a:latin typeface="+mn-lt"/>
                          <a:ea typeface="+mn-ea"/>
                          <a:cs typeface="+mn-cs"/>
                        </a:rPr>
                        <a:t>t</a:t>
                      </a:r>
                      <a:r>
                        <a:rPr lang="en-GB" sz="1200" b="0" i="0" kern="1200" dirty="0">
                          <a:solidFill>
                            <a:schemeClr val="tx1"/>
                          </a:solidFill>
                          <a:effectLst/>
                          <a:latin typeface="+mn-lt"/>
                          <a:ea typeface="+mn-ea"/>
                          <a:cs typeface="+mn-cs"/>
                        </a:rPr>
                        <a:t>) is measured in seconds (s)</a:t>
                      </a:r>
                    </a:p>
                    <a:p>
                      <a:pPr fontAlgn="base">
                        <a:lnSpc>
                          <a:spcPct val="150000"/>
                        </a:lnSpc>
                      </a:pPr>
                      <a:r>
                        <a:rPr lang="en-GB" sz="1200" b="1" i="0" kern="1200" dirty="0">
                          <a:solidFill>
                            <a:schemeClr val="tx1"/>
                          </a:solidFill>
                          <a:effectLst/>
                          <a:latin typeface="+mn-lt"/>
                          <a:ea typeface="+mn-ea"/>
                          <a:cs typeface="+mn-cs"/>
                        </a:rPr>
                        <a:t>Example calculation</a:t>
                      </a:r>
                    </a:p>
                    <a:p>
                      <a:pPr fontAlgn="base">
                        <a:lnSpc>
                          <a:spcPct val="150000"/>
                        </a:lnSpc>
                      </a:pPr>
                      <a:r>
                        <a:rPr lang="en-GB" sz="1200" b="0" i="0" kern="1200" dirty="0">
                          <a:solidFill>
                            <a:schemeClr val="tx1"/>
                          </a:solidFill>
                          <a:effectLst/>
                          <a:latin typeface="+mn-lt"/>
                          <a:ea typeface="+mn-ea"/>
                          <a:cs typeface="+mn-cs"/>
                        </a:rPr>
                        <a:t>An observer 400 m away records a 1.2 s time difference between seeing the hand signal and hearing the bang of the starting pistol.</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The accepted value for the speed of sound in air is 330 m/s.</a:t>
                      </a:r>
                    </a:p>
                    <a:p>
                      <a:pPr fontAlgn="base">
                        <a:lnSpc>
                          <a:spcPct val="150000"/>
                        </a:lnSpc>
                      </a:pPr>
                      <a:r>
                        <a:rPr lang="en-GB" sz="1200" b="0" i="0" kern="1200" dirty="0">
                          <a:solidFill>
                            <a:schemeClr val="tx1"/>
                          </a:solidFill>
                          <a:effectLst/>
                          <a:latin typeface="+mn-lt"/>
                          <a:ea typeface="+mn-ea"/>
                          <a:cs typeface="+mn-cs"/>
                        </a:rPr>
                        <a:t>However, this experimental method is flawed as humans do not use stop clocks identically to one another. The values recorded will be dependent on the reaction time of the observer, and will not be entirely accurate – this explains why the answer of 333 m/s is slightly above the accepted value for the speed of sound in 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7" name="Picture 6">
            <a:extLst>
              <a:ext uri="{FF2B5EF4-FFF2-40B4-BE49-F238E27FC236}">
                <a16:creationId xmlns:a16="http://schemas.microsoft.com/office/drawing/2014/main" id="{3B273D87-3985-717B-A704-D3E39F5F6979}"/>
              </a:ext>
            </a:extLst>
          </p:cNvPr>
          <p:cNvPicPr>
            <a:picLocks noChangeAspect="1"/>
          </p:cNvPicPr>
          <p:nvPr/>
        </p:nvPicPr>
        <p:blipFill>
          <a:blip r:embed="rId2"/>
          <a:stretch>
            <a:fillRect/>
          </a:stretch>
        </p:blipFill>
        <p:spPr>
          <a:xfrm>
            <a:off x="4611580" y="3948093"/>
            <a:ext cx="1334742" cy="734858"/>
          </a:xfrm>
          <a:prstGeom prst="rect">
            <a:avLst/>
          </a:prstGeom>
        </p:spPr>
      </p:pic>
      <p:pic>
        <p:nvPicPr>
          <p:cNvPr id="9" name="Picture 8">
            <a:extLst>
              <a:ext uri="{FF2B5EF4-FFF2-40B4-BE49-F238E27FC236}">
                <a16:creationId xmlns:a16="http://schemas.microsoft.com/office/drawing/2014/main" id="{970A81AB-D7B2-BADC-6130-DE4ED32BEB60}"/>
              </a:ext>
            </a:extLst>
          </p:cNvPr>
          <p:cNvPicPr>
            <a:picLocks noChangeAspect="1"/>
          </p:cNvPicPr>
          <p:nvPr/>
        </p:nvPicPr>
        <p:blipFill>
          <a:blip r:embed="rId3"/>
          <a:stretch>
            <a:fillRect/>
          </a:stretch>
        </p:blipFill>
        <p:spPr>
          <a:xfrm>
            <a:off x="885963" y="6118244"/>
            <a:ext cx="1511707" cy="907024"/>
          </a:xfrm>
          <a:prstGeom prst="rect">
            <a:avLst/>
          </a:prstGeom>
        </p:spPr>
      </p:pic>
      <p:sp>
        <p:nvSpPr>
          <p:cNvPr id="3" name="Slide Number Placeholder 2">
            <a:extLst>
              <a:ext uri="{FF2B5EF4-FFF2-40B4-BE49-F238E27FC236}">
                <a16:creationId xmlns:a16="http://schemas.microsoft.com/office/drawing/2014/main" id="{77CD8DFE-CEF6-02C0-E0D5-901FA4C713AC}"/>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2746649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211261"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Properties of waves</a:t>
            </a:r>
          </a:p>
          <a:p>
            <a:pPr>
              <a:lnSpc>
                <a:spcPct val="150000"/>
              </a:lnSpc>
            </a:pPr>
            <a:r>
              <a:rPr lang="en-GB" sz="1200" dirty="0">
                <a:solidFill>
                  <a:schemeClr val="tx1"/>
                </a:solidFill>
              </a:rPr>
              <a:t>1. Label the features of the wave in the diagram</a:t>
            </a:r>
          </a:p>
          <a:p>
            <a:pPr>
              <a:lnSpc>
                <a:spcPct val="150000"/>
              </a:lnSpc>
            </a:pPr>
            <a:r>
              <a:rPr lang="en-GB" sz="1200" dirty="0">
                <a:solidFill>
                  <a:schemeClr val="tx1"/>
                </a:solidFill>
              </a:rPr>
              <a:t>A =………………………</a:t>
            </a:r>
          </a:p>
          <a:p>
            <a:pPr>
              <a:lnSpc>
                <a:spcPct val="150000"/>
              </a:lnSpc>
            </a:pPr>
            <a:r>
              <a:rPr lang="en-GB" sz="1200" dirty="0">
                <a:solidFill>
                  <a:schemeClr val="tx1"/>
                </a:solidFill>
              </a:rPr>
              <a:t>B = ………………………</a:t>
            </a:r>
          </a:p>
          <a:p>
            <a:pPr>
              <a:lnSpc>
                <a:spcPct val="150000"/>
              </a:lnSpc>
            </a:pPr>
            <a:r>
              <a:rPr lang="en-GB" sz="1200" dirty="0">
                <a:solidFill>
                  <a:schemeClr val="tx1"/>
                </a:solidFill>
              </a:rPr>
              <a:t>C = ………………………</a:t>
            </a:r>
          </a:p>
          <a:p>
            <a:pPr>
              <a:lnSpc>
                <a:spcPct val="150000"/>
              </a:lnSpc>
            </a:pPr>
            <a:r>
              <a:rPr lang="en-GB" sz="1200" dirty="0">
                <a:solidFill>
                  <a:schemeClr val="tx1"/>
                </a:solidFill>
              </a:rPr>
              <a:t>D = ………………………</a:t>
            </a:r>
          </a:p>
          <a:p>
            <a:pPr>
              <a:lnSpc>
                <a:spcPct val="150000"/>
              </a:lnSpc>
            </a:pPr>
            <a:r>
              <a:rPr lang="en-GB" sz="1200" dirty="0">
                <a:solidFill>
                  <a:schemeClr val="tx1"/>
                </a:solidFill>
              </a:rPr>
              <a:t>2. Define the term wave amplitude? …………………………………………………………………………………………………………………………………………………………</a:t>
            </a:r>
          </a:p>
          <a:p>
            <a:pPr>
              <a:lnSpc>
                <a:spcPct val="150000"/>
              </a:lnSpc>
            </a:pPr>
            <a:r>
              <a:rPr lang="en-GB" sz="1200" dirty="0">
                <a:solidFill>
                  <a:schemeClr val="tx1"/>
                </a:solidFill>
              </a:rPr>
              <a:t>…………………………………………………………………………………………………………………………………………………………………</a:t>
            </a:r>
          </a:p>
          <a:p>
            <a:pPr>
              <a:lnSpc>
                <a:spcPct val="150000"/>
              </a:lnSpc>
            </a:pPr>
            <a:r>
              <a:rPr lang="en-GB" sz="1200" dirty="0">
                <a:solidFill>
                  <a:schemeClr val="tx1"/>
                </a:solidFill>
              </a:rPr>
              <a:t>3. What is meant by the wavelength of a wave? .………………………………………………………………………………………………………………………………………………………………</a:t>
            </a:r>
          </a:p>
          <a:p>
            <a:pPr>
              <a:lnSpc>
                <a:spcPct val="150000"/>
              </a:lnSpc>
            </a:pPr>
            <a:r>
              <a:rPr lang="en-GB" sz="1200" dirty="0">
                <a:solidFill>
                  <a:schemeClr val="tx1"/>
                </a:solidFill>
              </a:rPr>
              <a:t>…………………………………………………………………………………………………………………………………………………………….....</a:t>
            </a:r>
          </a:p>
          <a:p>
            <a:pPr>
              <a:lnSpc>
                <a:spcPct val="150000"/>
              </a:lnSpc>
            </a:pPr>
            <a:r>
              <a:rPr lang="en-GB" sz="1200" dirty="0">
                <a:solidFill>
                  <a:schemeClr val="tx1"/>
                </a:solidFill>
              </a:rPr>
              <a:t>4. What is meant by the frequency of a wave?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5. How does the period of a wave differ to its frequency?</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Recall the wave equation</a:t>
            </a:r>
          </a:p>
          <a:p>
            <a:pPr>
              <a:lnSpc>
                <a:spcPct val="150000"/>
              </a:lnSpc>
            </a:pPr>
            <a:r>
              <a:rPr lang="en-GB" sz="1200" dirty="0">
                <a:solidFill>
                  <a:schemeClr val="tx1"/>
                </a:solidFill>
              </a:rPr>
              <a:t>………………………………………………………………………………………………………………………………………………………...........</a:t>
            </a:r>
          </a:p>
          <a:p>
            <a:pPr>
              <a:lnSpc>
                <a:spcPct val="150000"/>
              </a:lnSpc>
            </a:pPr>
            <a:r>
              <a:rPr lang="en-GB" sz="1200" dirty="0">
                <a:solidFill>
                  <a:schemeClr val="tx1"/>
                </a:solidFill>
              </a:rPr>
              <a:t>7. If 10 waves pass in 1 second, what does this tell you about the wave?</a:t>
            </a:r>
          </a:p>
          <a:p>
            <a:pPr>
              <a:lnSpc>
                <a:spcPct val="150000"/>
              </a:lnSpc>
            </a:pPr>
            <a:r>
              <a:rPr lang="en-GB" sz="1200" dirty="0">
                <a:solidFill>
                  <a:schemeClr val="tx1"/>
                </a:solidFill>
              </a:rPr>
              <a:t>…………………………………………………………………………………………………………………………………………………………………</a:t>
            </a:r>
          </a:p>
          <a:p>
            <a:pPr>
              <a:lnSpc>
                <a:spcPct val="150000"/>
              </a:lnSpc>
            </a:pPr>
            <a:r>
              <a:rPr lang="en-GB" sz="1200" dirty="0">
                <a:solidFill>
                  <a:schemeClr val="tx1"/>
                </a:solidFill>
              </a:rPr>
              <a:t>8. The highest point on a transverse wave is the .</a:t>
            </a:r>
          </a:p>
          <a:p>
            <a:pPr>
              <a:lnSpc>
                <a:spcPct val="150000"/>
              </a:lnSpc>
            </a:pPr>
            <a:r>
              <a:rPr lang="en-GB" sz="1200" dirty="0">
                <a:solidFill>
                  <a:schemeClr val="tx1"/>
                </a:solidFill>
              </a:rPr>
              <a:t>…………………………………………………………………………………………………………………………………………………………………</a:t>
            </a:r>
          </a:p>
          <a:p>
            <a:pPr>
              <a:lnSpc>
                <a:spcPct val="150000"/>
              </a:lnSpc>
            </a:pPr>
            <a:r>
              <a:rPr lang="en-GB" sz="1200" dirty="0">
                <a:solidFill>
                  <a:schemeClr val="tx1"/>
                </a:solidFill>
              </a:rPr>
              <a:t>9. The lowest point on a transverse wave is the .</a:t>
            </a:r>
          </a:p>
          <a:p>
            <a:pPr>
              <a:lnSpc>
                <a:spcPct val="150000"/>
              </a:lnSpc>
            </a:pPr>
            <a:r>
              <a:rPr lang="en-GB" sz="1200" dirty="0">
                <a:solidFill>
                  <a:schemeClr val="tx1"/>
                </a:solidFill>
              </a:rPr>
              <a:t>…………………………………………………………………………………………………………………………………………………………………</a:t>
            </a:r>
          </a:p>
          <a:p>
            <a:pPr>
              <a:lnSpc>
                <a:spcPct val="150000"/>
              </a:lnSpc>
            </a:pPr>
            <a:r>
              <a:rPr lang="en-GB" sz="1200" dirty="0">
                <a:solidFill>
                  <a:schemeClr val="tx1"/>
                </a:solidFill>
              </a:rPr>
              <a:t>10.  The distance from one crest to the next crest is the .</a:t>
            </a:r>
          </a:p>
          <a:p>
            <a:pPr>
              <a:lnSpc>
                <a:spcPct val="150000"/>
              </a:lnSpc>
            </a:pPr>
            <a:r>
              <a:rPr lang="en-GB" sz="1200" dirty="0">
                <a:solidFill>
                  <a:schemeClr val="tx1"/>
                </a:solidFill>
              </a:rPr>
              <a:t>…………………………………………………………………………………………………………………………………………………………………</a:t>
            </a:r>
          </a:p>
          <a:p>
            <a:pPr>
              <a:lnSpc>
                <a:spcPct val="150000"/>
              </a:lnSpc>
            </a:pPr>
            <a:r>
              <a:rPr lang="en-GB" sz="1200" dirty="0">
                <a:solidFill>
                  <a:schemeClr val="tx1"/>
                </a:solidFill>
              </a:rPr>
              <a:t>11. This is a measure of the time taken for 1 wave top pass a point ………………………………………………………………………………………………………………………………………...........................</a:t>
            </a:r>
          </a:p>
        </p:txBody>
      </p:sp>
      <p:pic>
        <p:nvPicPr>
          <p:cNvPr id="14" name="Picture 13">
            <a:extLst>
              <a:ext uri="{FF2B5EF4-FFF2-40B4-BE49-F238E27FC236}">
                <a16:creationId xmlns:a16="http://schemas.microsoft.com/office/drawing/2014/main" id="{1498E0DB-B4F1-B96E-24B6-DD45931670D7}"/>
              </a:ext>
            </a:extLst>
          </p:cNvPr>
          <p:cNvPicPr>
            <a:picLocks noChangeAspect="1"/>
          </p:cNvPicPr>
          <p:nvPr/>
        </p:nvPicPr>
        <p:blipFill>
          <a:blip r:embed="rId2"/>
          <a:stretch>
            <a:fillRect/>
          </a:stretch>
        </p:blipFill>
        <p:spPr>
          <a:xfrm>
            <a:off x="2826450" y="816014"/>
            <a:ext cx="3645911" cy="1282821"/>
          </a:xfrm>
          <a:prstGeom prst="rect">
            <a:avLst/>
          </a:prstGeom>
        </p:spPr>
      </p:pic>
      <p:sp>
        <p:nvSpPr>
          <p:cNvPr id="11" name="Slide Number Placeholder 10">
            <a:extLst>
              <a:ext uri="{FF2B5EF4-FFF2-40B4-BE49-F238E27FC236}">
                <a16:creationId xmlns:a16="http://schemas.microsoft.com/office/drawing/2014/main" id="{91706C52-A917-D26D-4704-D97804339681}"/>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225013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Compare the features of the 2 waves</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WE DO: </a:t>
            </a:r>
            <a:r>
              <a:rPr lang="en-GB" sz="1200" dirty="0">
                <a:solidFill>
                  <a:schemeClr val="tx1"/>
                </a:solidFill>
              </a:rPr>
              <a:t>Compare the features of the 2 waves below.</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 </a:t>
            </a:r>
            <a:r>
              <a:rPr lang="en-GB" sz="1200" dirty="0">
                <a:solidFill>
                  <a:schemeClr val="tx1"/>
                </a:solidFill>
              </a:rPr>
              <a:t>Compare the features of the waves below.</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endParaRPr lang="en-GB" sz="1200" b="1" dirty="0">
              <a:solidFill>
                <a:schemeClr val="tx1"/>
              </a:solidFill>
            </a:endParaRPr>
          </a:p>
        </p:txBody>
      </p:sp>
      <p:pic>
        <p:nvPicPr>
          <p:cNvPr id="9" name="Picture 8">
            <a:extLst>
              <a:ext uri="{FF2B5EF4-FFF2-40B4-BE49-F238E27FC236}">
                <a16:creationId xmlns:a16="http://schemas.microsoft.com/office/drawing/2014/main" id="{80562BA0-5AA6-EB09-9187-6E6141E34D7A}"/>
              </a:ext>
            </a:extLst>
          </p:cNvPr>
          <p:cNvPicPr>
            <a:picLocks noChangeAspect="1"/>
          </p:cNvPicPr>
          <p:nvPr/>
        </p:nvPicPr>
        <p:blipFill>
          <a:blip r:embed="rId2"/>
          <a:stretch>
            <a:fillRect/>
          </a:stretch>
        </p:blipFill>
        <p:spPr>
          <a:xfrm>
            <a:off x="1079500" y="939799"/>
            <a:ext cx="4300870" cy="1754149"/>
          </a:xfrm>
          <a:prstGeom prst="rect">
            <a:avLst/>
          </a:prstGeom>
        </p:spPr>
      </p:pic>
      <p:pic>
        <p:nvPicPr>
          <p:cNvPr id="12" name="Picture 11">
            <a:extLst>
              <a:ext uri="{FF2B5EF4-FFF2-40B4-BE49-F238E27FC236}">
                <a16:creationId xmlns:a16="http://schemas.microsoft.com/office/drawing/2014/main" id="{976281CA-711C-0F12-E130-6374C7C1AE17}"/>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49670" y="4135578"/>
            <a:ext cx="4330700" cy="1327660"/>
          </a:xfrm>
          <a:prstGeom prst="rect">
            <a:avLst/>
          </a:prstGeom>
        </p:spPr>
      </p:pic>
      <p:pic>
        <p:nvPicPr>
          <p:cNvPr id="15" name="Picture 14">
            <a:extLst>
              <a:ext uri="{FF2B5EF4-FFF2-40B4-BE49-F238E27FC236}">
                <a16:creationId xmlns:a16="http://schemas.microsoft.com/office/drawing/2014/main" id="{603551B7-DB1A-9BBE-C32B-FBDFDF4D9960}"/>
              </a:ext>
            </a:extLst>
          </p:cNvPr>
          <p:cNvPicPr>
            <a:picLocks noChangeAspect="1"/>
          </p:cNvPicPr>
          <p:nvPr/>
        </p:nvPicPr>
        <p:blipFill>
          <a:blip r:embed="rId5"/>
          <a:stretch>
            <a:fillRect/>
          </a:stretch>
        </p:blipFill>
        <p:spPr>
          <a:xfrm>
            <a:off x="459120" y="7000661"/>
            <a:ext cx="5541630" cy="1890212"/>
          </a:xfrm>
          <a:prstGeom prst="rect">
            <a:avLst/>
          </a:prstGeom>
        </p:spPr>
      </p:pic>
      <p:sp>
        <p:nvSpPr>
          <p:cNvPr id="2" name="Slide Number Placeholder 1">
            <a:extLst>
              <a:ext uri="{FF2B5EF4-FFF2-40B4-BE49-F238E27FC236}">
                <a16:creationId xmlns:a16="http://schemas.microsoft.com/office/drawing/2014/main" id="{F8C9C47E-A739-6E81-A3D0-F067ACEF13FC}"/>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361652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4232647719"/>
              </p:ext>
            </p:extLst>
          </p:nvPr>
        </p:nvGraphicFramePr>
        <p:xfrm>
          <a:off x="273050" y="926634"/>
          <a:ext cx="6311900" cy="165100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You learnt to calculate speed; this will be expanded to include wave speed in this topic. Your knowledge of from the Energy topic will be invaluable waves because waves transfer energy.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r>
                        <a:rPr lang="en-GB" sz="1200" dirty="0"/>
                        <a:t>You studied waves and light. This topic builds on the foundations that you built. You also studied sound waves. How we use sound waves to investigate hidden objects will be studied in this topic. </a:t>
                      </a:r>
                    </a:p>
                  </a:txBody>
                  <a:tcPr>
                    <a:solidFill>
                      <a:schemeClr val="bg1"/>
                    </a:solidFill>
                  </a:tcPr>
                </a:tc>
                <a:extLst>
                  <a:ext uri="{0D108BD9-81ED-4DB2-BD59-A6C34878D82A}">
                    <a16:rowId xmlns:a16="http://schemas.microsoft.com/office/drawing/2014/main" val="3524525738"/>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150639703"/>
              </p:ext>
            </p:extLst>
          </p:nvPr>
        </p:nvGraphicFramePr>
        <p:xfrm>
          <a:off x="273050" y="2804736"/>
          <a:ext cx="6311901" cy="318299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353837">
                  <a:extLst>
                    <a:ext uri="{9D8B030D-6E8A-4147-A177-3AD203B41FA5}">
                      <a16:colId xmlns:a16="http://schemas.microsoft.com/office/drawing/2014/main" val="3913828224"/>
                    </a:ext>
                  </a:extLst>
                </a:gridCol>
                <a:gridCol w="959004">
                  <a:extLst>
                    <a:ext uri="{9D8B030D-6E8A-4147-A177-3AD203B41FA5}">
                      <a16:colId xmlns:a16="http://schemas.microsoft.com/office/drawing/2014/main" val="1664534013"/>
                    </a:ext>
                  </a:extLst>
                </a:gridCol>
                <a:gridCol w="2091010">
                  <a:extLst>
                    <a:ext uri="{9D8B030D-6E8A-4147-A177-3AD203B41FA5}">
                      <a16:colId xmlns:a16="http://schemas.microsoft.com/office/drawing/2014/main" val="852912441"/>
                    </a:ext>
                  </a:extLst>
                </a:gridCol>
              </a:tblGrid>
              <a:tr h="439790">
                <a:tc gridSpan="4">
                  <a:txBody>
                    <a:bodyPr/>
                    <a:lstStyle/>
                    <a:p>
                      <a:r>
                        <a:rPr lang="en-GB" sz="1200" b="1" dirty="0"/>
                        <a:t>Learning Journey  - Trilogy: Maximum 7 lessons. Triple: Maximum 14 lessons.</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6.6.1.1 Transverse and longitudinal waves</a:t>
                      </a:r>
                    </a:p>
                    <a:p>
                      <a:r>
                        <a:rPr lang="en-GB" sz="1200" dirty="0"/>
                        <a:t>6.6.1.2 Properties of waves </a:t>
                      </a:r>
                    </a:p>
                  </a:txBody>
                  <a:tcPr/>
                </a:tc>
                <a:tc>
                  <a:txBody>
                    <a:bodyPr/>
                    <a:lstStyle/>
                    <a:p>
                      <a:r>
                        <a:rPr lang="en-GB" sz="1200" dirty="0"/>
                        <a:t>Subtopic 5</a:t>
                      </a:r>
                    </a:p>
                    <a:p>
                      <a:endParaRPr lang="en-GB" sz="1200" b="1" dirty="0"/>
                    </a:p>
                  </a:txBody>
                  <a:tcPr/>
                </a:tc>
                <a:tc>
                  <a:txBody>
                    <a:bodyPr/>
                    <a:lstStyle/>
                    <a:p>
                      <a:r>
                        <a:rPr lang="en-GB" sz="1200" dirty="0"/>
                        <a:t>Required practical: Nature of the surface </a:t>
                      </a:r>
                    </a:p>
                  </a:txBody>
                  <a:tcPr/>
                </a:tc>
                <a:extLst>
                  <a:ext uri="{0D108BD9-81ED-4DB2-BD59-A6C34878D82A}">
                    <a16:rowId xmlns:a16="http://schemas.microsoft.com/office/drawing/2014/main" val="3986441415"/>
                  </a:ext>
                </a:extLst>
              </a:tr>
              <a:tr h="439790">
                <a:tc>
                  <a:txBody>
                    <a:bodyPr/>
                    <a:lstStyle/>
                    <a:p>
                      <a:r>
                        <a:rPr lang="en-GB" sz="1200" dirty="0"/>
                        <a:t>Subtopic 2</a:t>
                      </a:r>
                    </a:p>
                    <a:p>
                      <a:endParaRPr lang="en-GB" sz="1200" dirty="0"/>
                    </a:p>
                  </a:txBody>
                  <a:tcPr/>
                </a:tc>
                <a:tc>
                  <a:txBody>
                    <a:bodyPr/>
                    <a:lstStyle/>
                    <a:p>
                      <a:r>
                        <a:rPr lang="en-GB" sz="1200" dirty="0"/>
                        <a:t>Required Practical: Waves (ripple tank and wave on a string) </a:t>
                      </a:r>
                      <a:endParaRPr lang="en-GB" sz="1200" b="1" dirty="0"/>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r>
                        <a:rPr lang="en-GB" sz="1200" dirty="0"/>
                        <a:t>4.6.2.1 Types of electromagnetic waves</a:t>
                      </a:r>
                    </a:p>
                    <a:p>
                      <a:r>
                        <a:rPr lang="en-GB" sz="1200" dirty="0"/>
                        <a:t>4.6.2.4 Uses and applications of electromagnetic waves </a:t>
                      </a:r>
                      <a:endParaRPr lang="en-GB" sz="1200" b="1" dirty="0"/>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4092558228"/>
                  </a:ext>
                </a:extLst>
              </a:tr>
              <a:tr h="268054">
                <a:tc>
                  <a:txBody>
                    <a:bodyPr/>
                    <a:lstStyle/>
                    <a:p>
                      <a:r>
                        <a:rPr lang="en-GB" sz="1200" dirty="0"/>
                        <a:t>Subtopic 4</a:t>
                      </a:r>
                    </a:p>
                  </a:txBody>
                  <a:tcPr/>
                </a:tc>
                <a:tc>
                  <a:txBody>
                    <a:bodyPr/>
                    <a:lstStyle/>
                    <a:p>
                      <a:r>
                        <a:rPr lang="en-GB" sz="1200" dirty="0"/>
                        <a:t>4.6.2.2 Properties of electromagnetic waves 1</a:t>
                      </a:r>
                    </a:p>
                    <a:p>
                      <a:r>
                        <a:rPr lang="en-GB" sz="1200" dirty="0"/>
                        <a:t>4.6.2.3 Properties of electromagnetic waves 2 </a:t>
                      </a:r>
                      <a:endParaRPr lang="en-GB" sz="1200" b="1"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426963129"/>
                  </a:ext>
                </a:extLst>
              </a:tr>
            </a:tbl>
          </a:graphicData>
        </a:graphic>
      </p:graphicFrame>
      <p:graphicFrame>
        <p:nvGraphicFramePr>
          <p:cNvPr id="3" name="Table 8">
            <a:extLst>
              <a:ext uri="{FF2B5EF4-FFF2-40B4-BE49-F238E27FC236}">
                <a16:creationId xmlns:a16="http://schemas.microsoft.com/office/drawing/2014/main" id="{28D361B2-10DC-BD00-3644-AD9B920AB719}"/>
              </a:ext>
            </a:extLst>
          </p:cNvPr>
          <p:cNvGraphicFramePr>
            <a:graphicFrameLocks noGrp="1"/>
          </p:cNvGraphicFramePr>
          <p:nvPr>
            <p:extLst>
              <p:ext uri="{D42A27DB-BD31-4B8C-83A1-F6EECF244321}">
                <p14:modId xmlns:p14="http://schemas.microsoft.com/office/powerpoint/2010/main" val="3885914315"/>
              </p:ext>
            </p:extLst>
          </p:nvPr>
        </p:nvGraphicFramePr>
        <p:xfrm>
          <a:off x="273050" y="6214828"/>
          <a:ext cx="6311900" cy="201676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waves behave in different circumstances and be able to describe how humans use waves to make their lives easier.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r>
                        <a:rPr lang="en-GB" sz="1200" dirty="0"/>
                        <a:t>Demonstrate properties of waves such as reflection and refraction. </a:t>
                      </a:r>
                    </a:p>
                  </a:txBody>
                  <a:tcPr/>
                </a:tc>
                <a:extLst>
                  <a:ext uri="{0D108BD9-81ED-4DB2-BD59-A6C34878D82A}">
                    <a16:rowId xmlns:a16="http://schemas.microsoft.com/office/drawing/2014/main" val="1000013991"/>
                  </a:ext>
                </a:extLst>
              </a:tr>
            </a:tbl>
          </a:graphicData>
        </a:graphic>
      </p:graphicFrame>
      <p:sp>
        <p:nvSpPr>
          <p:cNvPr id="8" name="Slide Number Placeholder 7">
            <a:extLst>
              <a:ext uri="{FF2B5EF4-FFF2-40B4-BE49-F238E27FC236}">
                <a16:creationId xmlns:a16="http://schemas.microsoft.com/office/drawing/2014/main" id="{0C66BD2C-27AD-D8E2-69B5-A62734FAE858}"/>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a:t>
            </a:r>
            <a:endParaRPr lang="en-GB" sz="1200" dirty="0">
              <a:solidFill>
                <a:schemeClr val="tx1"/>
              </a:solidFill>
            </a:endParaRPr>
          </a:p>
          <a:p>
            <a:pPr algn="l">
              <a:lnSpc>
                <a:spcPct val="150000"/>
              </a:lnSpc>
            </a:pPr>
            <a:r>
              <a:rPr lang="en-GB" sz="1200" b="0" i="0" dirty="0">
                <a:solidFill>
                  <a:srgbClr val="000000"/>
                </a:solidFill>
                <a:effectLst/>
              </a:rPr>
              <a:t>a. Waves V and W have the same ………………   but wave V has twice the ………………………… the of wave W.</a:t>
            </a:r>
          </a:p>
          <a:p>
            <a:pPr algn="l">
              <a:lnSpc>
                <a:spcPct val="150000"/>
              </a:lnSpc>
            </a:pPr>
            <a:r>
              <a:rPr lang="en-GB" sz="1200" dirty="0">
                <a:solidFill>
                  <a:srgbClr val="000000"/>
                </a:solidFill>
              </a:rPr>
              <a:t>b</a:t>
            </a:r>
            <a:r>
              <a:rPr lang="en-GB" sz="1200" b="0" i="0" dirty="0">
                <a:solidFill>
                  <a:srgbClr val="000000"/>
                </a:solidFill>
                <a:effectLst/>
              </a:rPr>
              <a:t>. Waves W and X have the same……………….. but wave X has half the …………………………. of wave W.</a:t>
            </a:r>
          </a:p>
          <a:p>
            <a:pPr algn="l">
              <a:lnSpc>
                <a:spcPct val="150000"/>
              </a:lnSpc>
            </a:pPr>
            <a:r>
              <a:rPr lang="en-GB" sz="1200" dirty="0">
                <a:solidFill>
                  <a:srgbClr val="000000"/>
                </a:solidFill>
              </a:rPr>
              <a:t>c</a:t>
            </a:r>
            <a:r>
              <a:rPr lang="en-GB" sz="1200" b="0" i="0" dirty="0">
                <a:solidFill>
                  <a:srgbClr val="000000"/>
                </a:solidFill>
                <a:effectLst/>
              </a:rPr>
              <a:t>. Wave ……………..   shows a steady frequency but a changing amplitude but wave …………….  shows a steady amplitude but a changing frequency.</a:t>
            </a:r>
          </a:p>
          <a:p>
            <a:pPr algn="l">
              <a:lnSpc>
                <a:spcPct val="150000"/>
              </a:lnSpc>
            </a:pPr>
            <a:r>
              <a:rPr lang="en-GB" sz="1200" b="0" i="0" dirty="0">
                <a:solidFill>
                  <a:srgbClr val="000000"/>
                </a:solidFill>
                <a:effectLst/>
              </a:rPr>
              <a:t>d. Waves ……………….  and ……………………. have a low amplitude and a steady frequency but wave ………. </a:t>
            </a:r>
            <a:r>
              <a:rPr lang="en-GB" sz="1200" dirty="0">
                <a:solidFill>
                  <a:srgbClr val="000000"/>
                </a:solidFill>
              </a:rPr>
              <a:t>has a high amplitude</a:t>
            </a:r>
            <a:endParaRPr lang="en-GB" sz="1200" b="0" i="0" dirty="0">
              <a:solidFill>
                <a:srgbClr val="000000"/>
              </a:solidFill>
              <a:effectLst/>
            </a:endParaRPr>
          </a:p>
          <a:p>
            <a:pPr>
              <a:lnSpc>
                <a:spcPct val="150000"/>
              </a:lnSpc>
            </a:pPr>
            <a:r>
              <a:rPr lang="en-GB" sz="1200" b="0" i="0" dirty="0">
                <a:solidFill>
                  <a:srgbClr val="000000"/>
                </a:solidFill>
                <a:effectLst/>
              </a:rPr>
              <a:t>e. When the particles of the medium move back and forth along the direction of the wave motion, the wave is …………………………….. but a wave in which the particles of the medium move at right angles to the direction in which the wave travels is called a  ………………………………..</a:t>
            </a:r>
          </a:p>
          <a:p>
            <a:pPr algn="l">
              <a:lnSpc>
                <a:spcPct val="150000"/>
              </a:lnSpc>
            </a:pPr>
            <a:endParaRPr lang="en-GB" sz="1200" b="0" i="0" dirty="0">
              <a:solidFill>
                <a:srgbClr val="000000"/>
              </a:solidFill>
              <a:effectLst/>
            </a:endParaRPr>
          </a:p>
          <a:p>
            <a:pPr algn="l">
              <a:lnSpc>
                <a:spcPct val="150000"/>
              </a:lnSpc>
            </a:pPr>
            <a:endParaRPr lang="en-GB" sz="1200" dirty="0">
              <a:solidFill>
                <a:srgbClr val="000000"/>
              </a:solidFill>
            </a:endParaRPr>
          </a:p>
          <a:p>
            <a:pPr algn="l">
              <a:lnSpc>
                <a:spcPct val="150000"/>
              </a:lnSpc>
            </a:pPr>
            <a:r>
              <a:rPr lang="en-GB" sz="1200" b="0" i="0" dirty="0">
                <a:solidFill>
                  <a:srgbClr val="000000"/>
                </a:solidFill>
                <a:effectLst/>
              </a:rPr>
              <a:t>f. Compare the differences between the waves A, B, C, D</a:t>
            </a:r>
          </a:p>
          <a:p>
            <a:pPr algn="l">
              <a:lnSpc>
                <a:spcPct val="150000"/>
              </a:lnSpc>
            </a:pPr>
            <a:endParaRPr lang="en-GB" sz="1200" b="0" i="0" dirty="0">
              <a:solidFill>
                <a:srgbClr val="000000"/>
              </a:solidFill>
              <a:effectLst/>
            </a:endParaRPr>
          </a:p>
          <a:p>
            <a:pPr>
              <a:lnSpc>
                <a:spcPct val="150000"/>
              </a:lnSpc>
            </a:pPr>
            <a:r>
              <a:rPr lang="en-GB" sz="1200" dirty="0">
                <a:solidFill>
                  <a:schemeClr val="tx1"/>
                </a:solidFill>
              </a:rPr>
              <a:t>A =………………………………………………………………………………….</a:t>
            </a:r>
          </a:p>
          <a:p>
            <a:pPr>
              <a:lnSpc>
                <a:spcPct val="150000"/>
              </a:lnSpc>
            </a:pPr>
            <a:r>
              <a:rPr lang="en-GB" sz="1200" dirty="0">
                <a:solidFill>
                  <a:schemeClr val="tx1"/>
                </a:solidFill>
              </a:rPr>
              <a:t>B = …………………………………………………………………………………</a:t>
            </a:r>
          </a:p>
          <a:p>
            <a:pPr>
              <a:lnSpc>
                <a:spcPct val="150000"/>
              </a:lnSpc>
            </a:pPr>
            <a:r>
              <a:rPr lang="en-GB" sz="1200" dirty="0">
                <a:solidFill>
                  <a:schemeClr val="tx1"/>
                </a:solidFill>
              </a:rPr>
              <a:t>C = ………………………………………………………………………………..</a:t>
            </a:r>
          </a:p>
          <a:p>
            <a:pPr>
              <a:lnSpc>
                <a:spcPct val="150000"/>
              </a:lnSpc>
            </a:pPr>
            <a:r>
              <a:rPr lang="en-GB" sz="1200" dirty="0">
                <a:solidFill>
                  <a:schemeClr val="tx1"/>
                </a:solidFill>
              </a:rPr>
              <a:t>D = ………………………………………………………………………………..</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p:txBody>
      </p:sp>
      <p:pic>
        <p:nvPicPr>
          <p:cNvPr id="7" name="Picture 6">
            <a:extLst>
              <a:ext uri="{FF2B5EF4-FFF2-40B4-BE49-F238E27FC236}">
                <a16:creationId xmlns:a16="http://schemas.microsoft.com/office/drawing/2014/main" id="{16ABDC3C-EF3C-D9A8-FD80-FB3294B393A8}"/>
              </a:ext>
            </a:extLst>
          </p:cNvPr>
          <p:cNvPicPr>
            <a:picLocks noChangeAspect="1"/>
          </p:cNvPicPr>
          <p:nvPr/>
        </p:nvPicPr>
        <p:blipFill>
          <a:blip r:embed="rId2"/>
          <a:stretch>
            <a:fillRect/>
          </a:stretch>
        </p:blipFill>
        <p:spPr>
          <a:xfrm>
            <a:off x="3876946" y="3409855"/>
            <a:ext cx="1842189" cy="1923164"/>
          </a:xfrm>
          <a:prstGeom prst="rect">
            <a:avLst/>
          </a:prstGeom>
        </p:spPr>
      </p:pic>
      <p:sp>
        <p:nvSpPr>
          <p:cNvPr id="6" name="Slide Number Placeholder 5">
            <a:extLst>
              <a:ext uri="{FF2B5EF4-FFF2-40B4-BE49-F238E27FC236}">
                <a16:creationId xmlns:a16="http://schemas.microsoft.com/office/drawing/2014/main" id="{B596D415-FDBB-9E74-8C27-C86CB74BA02B}"/>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361694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Procedural knowledge</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Compare the movement of the two types of wave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WE DO: </a:t>
            </a:r>
            <a:r>
              <a:rPr lang="en-GB" sz="1200" dirty="0">
                <a:solidFill>
                  <a:schemeClr val="tx1"/>
                </a:solidFill>
              </a:rPr>
              <a:t>Compare the function of the two wave types.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 </a:t>
            </a:r>
            <a:r>
              <a:rPr lang="en-GB" sz="1200" dirty="0">
                <a:solidFill>
                  <a:schemeClr val="tx1"/>
                </a:solidFill>
              </a:rPr>
              <a:t>Compare the features of the two wave types.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seismic P (primary) and S (secondary) waves.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the transmission of energy and matter by both types of wave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dirty="0">
                <a:solidFill>
                  <a:schemeClr val="tx1"/>
                </a:solidFill>
              </a:rPr>
              <a:t>.……………………………………………………………………............................................................................................... …………………………………………………………………………………………………………………………………………………………........</a:t>
            </a:r>
          </a:p>
          <a:p>
            <a:endParaRPr lang="en-GB" sz="1200" b="1" dirty="0">
              <a:solidFill>
                <a:schemeClr val="tx1"/>
              </a:solidFill>
            </a:endParaRPr>
          </a:p>
        </p:txBody>
      </p:sp>
      <p:sp>
        <p:nvSpPr>
          <p:cNvPr id="2" name="Slide Number Placeholder 1">
            <a:extLst>
              <a:ext uri="{FF2B5EF4-FFF2-40B4-BE49-F238E27FC236}">
                <a16:creationId xmlns:a16="http://schemas.microsoft.com/office/drawing/2014/main" id="{D7CBEB3C-E6FB-2FDA-7146-7B39169B7C40}"/>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107651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Procedural knowledge</a:t>
            </a:r>
          </a:p>
          <a:p>
            <a:pPr>
              <a:lnSpc>
                <a:spcPct val="150000"/>
              </a:lnSpc>
            </a:pPr>
            <a:r>
              <a:rPr lang="en-GB" sz="1200" b="1" u="sng" dirty="0">
                <a:solidFill>
                  <a:schemeClr val="tx1"/>
                </a:solidFill>
              </a:rPr>
              <a:t>Calculating wave speed</a:t>
            </a:r>
          </a:p>
          <a:p>
            <a:pPr>
              <a:lnSpc>
                <a:spcPct val="150000"/>
              </a:lnSpc>
            </a:pPr>
            <a:r>
              <a:rPr lang="en-GB" sz="1200" b="1" dirty="0">
                <a:solidFill>
                  <a:schemeClr val="tx1"/>
                </a:solidFill>
              </a:rPr>
              <a:t>I DO:</a:t>
            </a:r>
          </a:p>
          <a:p>
            <a:pPr>
              <a:lnSpc>
                <a:spcPct val="150000"/>
              </a:lnSpc>
            </a:pPr>
            <a:r>
              <a:rPr lang="en-GB" sz="1200" dirty="0">
                <a:solidFill>
                  <a:schemeClr val="tx1"/>
                </a:solidFill>
              </a:rPr>
              <a:t>If the wavelength is 10m and the frequency is 5Hz what is the wave speed?​</a:t>
            </a:r>
          </a:p>
        </p:txBody>
      </p:sp>
      <p:sp>
        <p:nvSpPr>
          <p:cNvPr id="5" name="TextBox 4">
            <a:extLst>
              <a:ext uri="{FF2B5EF4-FFF2-40B4-BE49-F238E27FC236}">
                <a16:creationId xmlns:a16="http://schemas.microsoft.com/office/drawing/2014/main" id="{9C247C7E-C41E-6902-2DF0-185D11A86D37}"/>
              </a:ext>
            </a:extLst>
          </p:cNvPr>
          <p:cNvSpPr txBox="1"/>
          <p:nvPr/>
        </p:nvSpPr>
        <p:spPr>
          <a:xfrm>
            <a:off x="139700" y="1390830"/>
            <a:ext cx="6294067" cy="7819705"/>
          </a:xfrm>
          <a:prstGeom prst="rect">
            <a:avLst/>
          </a:prstGeom>
          <a:noFill/>
        </p:spPr>
        <p:txBody>
          <a:bodyPr wrap="square">
            <a:spAutoFit/>
          </a:bodyPr>
          <a:lstStyle/>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endParaRPr lang="en-GB" sz="1200" dirty="0"/>
          </a:p>
          <a:p>
            <a:pPr>
              <a:lnSpc>
                <a:spcPct val="150000"/>
              </a:lnSpc>
            </a:pPr>
            <a:r>
              <a:rPr lang="en-GB" sz="1200" dirty="0">
                <a:solidFill>
                  <a:schemeClr val="tx1"/>
                </a:solidFill>
              </a:rPr>
              <a:t> </a:t>
            </a:r>
            <a:r>
              <a:rPr lang="en-GB" sz="1200" b="1" dirty="0"/>
              <a:t>WE</a:t>
            </a:r>
            <a:r>
              <a:rPr lang="en-GB" sz="1200" b="1" dirty="0">
                <a:solidFill>
                  <a:schemeClr val="tx1"/>
                </a:solidFill>
              </a:rPr>
              <a:t> DO:</a:t>
            </a:r>
          </a:p>
          <a:p>
            <a:pPr>
              <a:lnSpc>
                <a:spcPct val="150000"/>
              </a:lnSpc>
            </a:pPr>
            <a:r>
              <a:rPr lang="en-GB" sz="1200" dirty="0">
                <a:solidFill>
                  <a:schemeClr val="tx1"/>
                </a:solidFill>
              </a:rPr>
              <a:t>If the wavelength is 250m and the frequency is 3Hz what is the wave speed?​</a:t>
            </a:r>
          </a:p>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r>
              <a:rPr lang="en-GB" sz="1200" b="1" dirty="0"/>
              <a:t>YOU</a:t>
            </a:r>
            <a:r>
              <a:rPr lang="en-GB" sz="1200" b="1" dirty="0">
                <a:solidFill>
                  <a:schemeClr val="tx1"/>
                </a:solidFill>
              </a:rPr>
              <a:t> DO:</a:t>
            </a:r>
          </a:p>
          <a:p>
            <a:pPr>
              <a:lnSpc>
                <a:spcPct val="150000"/>
              </a:lnSpc>
            </a:pPr>
            <a:r>
              <a:rPr lang="en-GB" sz="1200" dirty="0">
                <a:solidFill>
                  <a:schemeClr val="tx1"/>
                </a:solidFill>
              </a:rPr>
              <a:t> a. If the wavelength 40m and the frequency is 10Hz what is the wave speed?​</a:t>
            </a:r>
          </a:p>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r>
              <a:rPr lang="en-GB" sz="1200" dirty="0">
                <a:solidFill>
                  <a:schemeClr val="tx1"/>
                </a:solidFill>
              </a:rPr>
              <a:t>b. If the wavelength is 4.25m and the frequency is 80Hz what is the wave speed?​</a:t>
            </a:r>
          </a:p>
          <a:p>
            <a:pPr>
              <a:lnSpc>
                <a:spcPct val="150000"/>
              </a:lnSpc>
            </a:pPr>
            <a:r>
              <a:rPr lang="en-GB" sz="1200" dirty="0"/>
              <a:t>Calculate wave speed  </a:t>
            </a:r>
            <a:r>
              <a:rPr lang="en-GB" sz="1200" dirty="0">
                <a:solidFill>
                  <a:schemeClr val="tx1"/>
                </a:solidFill>
              </a:rPr>
              <a:t>…………………………...............................................................................................</a:t>
            </a:r>
          </a:p>
          <a:p>
            <a:pPr>
              <a:lnSpc>
                <a:spcPct val="150000"/>
              </a:lnSpc>
            </a:pPr>
            <a:r>
              <a:rPr lang="en-GB" sz="1200" dirty="0">
                <a:solidFill>
                  <a:schemeClr val="tx1"/>
                </a:solidFill>
              </a:rPr>
              <a:t>c. If the wavelength is 25cm and the frequency is 600Hz what is the wave speed?​</a:t>
            </a:r>
          </a:p>
          <a:p>
            <a:pPr>
              <a:lnSpc>
                <a:spcPct val="150000"/>
              </a:lnSpc>
            </a:pPr>
            <a:r>
              <a:rPr lang="en-GB" sz="1200" dirty="0"/>
              <a:t>Calculate wave speed  </a:t>
            </a:r>
            <a:r>
              <a:rPr lang="en-GB" sz="1200" dirty="0">
                <a:solidFill>
                  <a:schemeClr val="tx1"/>
                </a:solidFill>
              </a:rPr>
              <a:t>…………………………...............................................................................................</a:t>
            </a:r>
          </a:p>
          <a:p>
            <a:pPr>
              <a:lnSpc>
                <a:spcPct val="150000"/>
              </a:lnSpc>
            </a:pPr>
            <a:r>
              <a:rPr lang="en-GB" sz="1200" dirty="0">
                <a:solidFill>
                  <a:schemeClr val="tx1"/>
                </a:solidFill>
              </a:rPr>
              <a:t>d. If the wavelength is 1.0Km and the frequency is 3Hz what is the wave speed?​</a:t>
            </a:r>
          </a:p>
          <a:p>
            <a:pPr>
              <a:lnSpc>
                <a:spcPct val="150000"/>
              </a:lnSpc>
            </a:pPr>
            <a:r>
              <a:rPr lang="en-GB" sz="1200" dirty="0"/>
              <a:t>Calculate wave speed  </a:t>
            </a:r>
            <a:r>
              <a:rPr lang="en-GB" sz="1200" dirty="0">
                <a:solidFill>
                  <a:schemeClr val="tx1"/>
                </a:solidFill>
              </a:rPr>
              <a:t>…………………………...............................................................................................</a:t>
            </a:r>
          </a:p>
          <a:p>
            <a:pPr>
              <a:lnSpc>
                <a:spcPct val="150000"/>
              </a:lnSpc>
            </a:pPr>
            <a:r>
              <a:rPr lang="en-GB" sz="1200" dirty="0">
                <a:solidFill>
                  <a:schemeClr val="tx1"/>
                </a:solidFill>
              </a:rPr>
              <a:t>e. If the wavelength is 1.3 Km and the frequency is 0.3KHz what is the wave speed?​</a:t>
            </a:r>
          </a:p>
          <a:p>
            <a:pPr>
              <a:lnSpc>
                <a:spcPct val="150000"/>
              </a:lnSpc>
            </a:pPr>
            <a:r>
              <a:rPr lang="en-GB" sz="1200" dirty="0"/>
              <a:t>Calculate wave speed  </a:t>
            </a:r>
            <a:r>
              <a:rPr lang="en-GB" sz="1200" dirty="0">
                <a:solidFill>
                  <a:schemeClr val="tx1"/>
                </a:solidFill>
              </a:rPr>
              <a:t>…………………………...............................................................................................</a:t>
            </a:r>
          </a:p>
          <a:p>
            <a:pPr>
              <a:lnSpc>
                <a:spcPct val="150000"/>
              </a:lnSpc>
            </a:pPr>
            <a:r>
              <a:rPr lang="en-GB" sz="1200" dirty="0"/>
              <a:t>f. </a:t>
            </a:r>
            <a:r>
              <a:rPr lang="en-GB" sz="1200" dirty="0">
                <a:effectLst/>
                <a:ea typeface="Calibri" panose="020F0502020204030204" pitchFamily="34" charset="0"/>
                <a:cs typeface="Times New Roman" panose="02020603050405020304" pitchFamily="18" charset="0"/>
              </a:rPr>
              <a:t>A radio wave has a wavelength of 1Km and a frequency of 3x10</a:t>
            </a:r>
            <a:r>
              <a:rPr lang="en-GB" sz="1200" baseline="30000" dirty="0">
                <a:effectLst/>
                <a:ea typeface="Calibri" panose="020F0502020204030204" pitchFamily="34" charset="0"/>
                <a:cs typeface="Times New Roman" panose="02020603050405020304" pitchFamily="18" charset="0"/>
              </a:rPr>
              <a:t>5</a:t>
            </a:r>
            <a:r>
              <a:rPr lang="en-GB" sz="1200" dirty="0">
                <a:effectLst/>
                <a:ea typeface="Calibri" panose="020F0502020204030204" pitchFamily="34" charset="0"/>
                <a:cs typeface="Times New Roman" panose="02020603050405020304" pitchFamily="18" charset="0"/>
              </a:rPr>
              <a:t> Hz. Calculate the wave speed. </a:t>
            </a:r>
            <a:r>
              <a:rPr lang="en-GB" sz="1200" dirty="0">
                <a:solidFill>
                  <a:schemeClr val="tx1"/>
                </a:solidFill>
              </a:rPr>
              <a: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p>
        </p:txBody>
      </p:sp>
      <p:sp>
        <p:nvSpPr>
          <p:cNvPr id="2" name="Slide Number Placeholder 1">
            <a:extLst>
              <a:ext uri="{FF2B5EF4-FFF2-40B4-BE49-F238E27FC236}">
                <a16:creationId xmlns:a16="http://schemas.microsoft.com/office/drawing/2014/main" id="{880EF8A1-AE14-C68B-3B79-BA31B8E5FC86}"/>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3869307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Procedural knowledge</a:t>
            </a:r>
          </a:p>
          <a:p>
            <a:pPr>
              <a:lnSpc>
                <a:spcPct val="150000"/>
              </a:lnSpc>
            </a:pPr>
            <a:r>
              <a:rPr lang="en-GB" sz="1200" b="1" u="sng" dirty="0">
                <a:solidFill>
                  <a:schemeClr val="tx1"/>
                </a:solidFill>
              </a:rPr>
              <a:t>Calculating wave frequency</a:t>
            </a:r>
          </a:p>
          <a:p>
            <a:pPr>
              <a:lnSpc>
                <a:spcPct val="150000"/>
              </a:lnSpc>
            </a:pPr>
            <a:r>
              <a:rPr lang="en-GB" sz="1200" b="1" dirty="0">
                <a:solidFill>
                  <a:schemeClr val="tx1"/>
                </a:solidFill>
              </a:rPr>
              <a:t>I DO:</a:t>
            </a:r>
          </a:p>
          <a:p>
            <a:pPr>
              <a:lnSpc>
                <a:spcPct val="150000"/>
              </a:lnSpc>
            </a:pPr>
            <a:r>
              <a:rPr lang="en-GB" sz="1200" dirty="0">
                <a:solidFill>
                  <a:schemeClr val="tx1"/>
                </a:solidFill>
              </a:rPr>
              <a:t>If the wavelength is 40m and the wave speed is 500m/s what is the wave frequency?​</a:t>
            </a:r>
          </a:p>
        </p:txBody>
      </p:sp>
      <p:sp>
        <p:nvSpPr>
          <p:cNvPr id="5" name="TextBox 4">
            <a:extLst>
              <a:ext uri="{FF2B5EF4-FFF2-40B4-BE49-F238E27FC236}">
                <a16:creationId xmlns:a16="http://schemas.microsoft.com/office/drawing/2014/main" id="{9C247C7E-C41E-6902-2DF0-185D11A86D37}"/>
              </a:ext>
            </a:extLst>
          </p:cNvPr>
          <p:cNvSpPr txBox="1"/>
          <p:nvPr/>
        </p:nvSpPr>
        <p:spPr>
          <a:xfrm>
            <a:off x="139700" y="1390830"/>
            <a:ext cx="6294067" cy="8896923"/>
          </a:xfrm>
          <a:prstGeom prst="rect">
            <a:avLst/>
          </a:prstGeom>
          <a:noFill/>
        </p:spPr>
        <p:txBody>
          <a:bodyPr wrap="square">
            <a:spAutoFit/>
          </a:bodyPr>
          <a:lstStyle/>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endParaRPr lang="en-GB" sz="1200" dirty="0"/>
          </a:p>
          <a:p>
            <a:pPr>
              <a:lnSpc>
                <a:spcPct val="150000"/>
              </a:lnSpc>
            </a:pPr>
            <a:r>
              <a:rPr lang="en-GB" sz="1200" dirty="0">
                <a:solidFill>
                  <a:schemeClr val="tx1"/>
                </a:solidFill>
              </a:rPr>
              <a:t> </a:t>
            </a:r>
            <a:r>
              <a:rPr lang="en-GB" sz="1200" b="1" dirty="0"/>
              <a:t>WE</a:t>
            </a:r>
            <a:r>
              <a:rPr lang="en-GB" sz="1200" b="1" dirty="0">
                <a:solidFill>
                  <a:schemeClr val="tx1"/>
                </a:solidFill>
              </a:rPr>
              <a:t> DO:</a:t>
            </a:r>
          </a:p>
          <a:p>
            <a:pPr>
              <a:lnSpc>
                <a:spcPct val="150000"/>
              </a:lnSpc>
            </a:pPr>
            <a:r>
              <a:rPr lang="en-GB" sz="1200" dirty="0">
                <a:solidFill>
                  <a:schemeClr val="tx1"/>
                </a:solidFill>
              </a:rPr>
              <a:t>If the wavelength is 2m and the speed is 3m/s what is the wave frequency?​</a:t>
            </a:r>
          </a:p>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r>
              <a:rPr lang="en-GB" sz="1200" b="1" dirty="0"/>
              <a:t>YOU</a:t>
            </a:r>
            <a:r>
              <a:rPr lang="en-GB" sz="1200" b="1" dirty="0">
                <a:solidFill>
                  <a:schemeClr val="tx1"/>
                </a:solidFill>
              </a:rPr>
              <a:t> DO:</a:t>
            </a:r>
          </a:p>
          <a:p>
            <a:pPr marL="228600" lvl="0" indent="-228600">
              <a:lnSpc>
                <a:spcPct val="150000"/>
              </a:lnSpc>
              <a:spcAft>
                <a:spcPts val="1000"/>
              </a:spcAft>
              <a:buAutoNum type="alphaLcPeriod"/>
            </a:pPr>
            <a:r>
              <a:rPr lang="en-GB" sz="1200" dirty="0">
                <a:effectLst/>
                <a:ea typeface="Calibri" panose="020F0502020204030204" pitchFamily="34" charset="0"/>
                <a:cs typeface="Times New Roman" panose="02020603050405020304" pitchFamily="18" charset="0"/>
              </a:rPr>
              <a:t>A wave travelling at 1000 m/s has a wavelength of 2 m. Calculate the frequency of the wave.</a:t>
            </a:r>
            <a:r>
              <a:rPr lang="en-GB" sz="1800" dirty="0">
                <a:effectLst/>
                <a:latin typeface="One Stroke Script LET"/>
                <a:ea typeface="Calibri" panose="020F0502020204030204" pitchFamily="34" charset="0"/>
                <a:cs typeface="Times New Roman" panose="02020603050405020304" pitchFamily="18" charset="0"/>
              </a:rPr>
              <a:t>	 </a:t>
            </a:r>
            <a:r>
              <a:rPr lang="en-GB" sz="1200" dirty="0">
                <a:solidFill>
                  <a:schemeClr val="tx1"/>
                </a:solidFill>
              </a:rPr>
              <a:t>Equation  ……………………………………………………..................................................................................................</a:t>
            </a:r>
          </a:p>
          <a:p>
            <a:pPr lvl="0">
              <a:lnSpc>
                <a:spcPct val="150000"/>
              </a:lnSpc>
              <a:spcAft>
                <a:spcPts val="1000"/>
              </a:spcAft>
            </a:pPr>
            <a:r>
              <a:rPr lang="en-GB" sz="1200" dirty="0">
                <a:solidFill>
                  <a:schemeClr val="tx1"/>
                </a:solidFill>
              </a:rPr>
              <a:t>Substitute values ……………………………………………………………………………………………………………………..........</a:t>
            </a:r>
          </a:p>
          <a:p>
            <a:pPr lvl="0">
              <a:lnSpc>
                <a:spcPct val="150000"/>
              </a:lnSpc>
              <a:spcAft>
                <a:spcPts val="1000"/>
              </a:spcAft>
            </a:pPr>
            <a:r>
              <a:rPr lang="en-GB" sz="1200" dirty="0"/>
              <a:t>Calculate wave speed  </a:t>
            </a:r>
            <a:r>
              <a:rPr lang="en-GB" sz="1200" dirty="0">
                <a:solidFill>
                  <a:schemeClr val="tx1"/>
                </a:solidFill>
              </a:rPr>
              <a:t>…………………………...............................................................................................</a:t>
            </a:r>
          </a:p>
          <a:p>
            <a:pPr>
              <a:lnSpc>
                <a:spcPct val="150000"/>
              </a:lnSpc>
            </a:pPr>
            <a:r>
              <a:rPr lang="en-GB" sz="1200" dirty="0"/>
              <a:t>b. Calculate the frequency of a wave that travels at 1 km/s and has a wavelength of 333m</a:t>
            </a:r>
          </a:p>
          <a:p>
            <a:pPr>
              <a:lnSpc>
                <a:spcPct val="150000"/>
              </a:lnSpc>
            </a:pPr>
            <a:r>
              <a:rPr lang="en-GB" sz="1200" dirty="0"/>
              <a:t>Calculate wave frequency </a:t>
            </a:r>
            <a:r>
              <a:rPr lang="en-GB" sz="1200" dirty="0">
                <a:solidFill>
                  <a:schemeClr val="tx1"/>
                </a:solidFill>
              </a:rPr>
              <a:t>…………………………...................................................................................................................................</a:t>
            </a:r>
          </a:p>
          <a:p>
            <a:pPr>
              <a:lnSpc>
                <a:spcPct val="150000"/>
              </a:lnSpc>
            </a:pPr>
            <a:r>
              <a:rPr lang="en-GB" sz="1200" dirty="0">
                <a:solidFill>
                  <a:schemeClr val="tx1"/>
                </a:solidFill>
              </a:rPr>
              <a:t>c. </a:t>
            </a:r>
            <a:r>
              <a:rPr lang="en-GB" sz="1200" dirty="0"/>
              <a:t>. Calculate the frequency of a wave that travels at 0.5km/s and has a wavelength of 30cm</a:t>
            </a:r>
          </a:p>
          <a:p>
            <a:pPr>
              <a:lnSpc>
                <a:spcPct val="150000"/>
              </a:lnSpc>
            </a:pPr>
            <a:r>
              <a:rPr lang="en-GB" sz="1200" dirty="0"/>
              <a:t>Calculate wave frequency </a:t>
            </a:r>
            <a:r>
              <a:rPr lang="en-GB" sz="1200" dirty="0">
                <a:solidFill>
                  <a:schemeClr val="tx1"/>
                </a:solidFill>
              </a:rPr>
              <a:t>…………………………...................................................................................................................................</a:t>
            </a:r>
          </a:p>
          <a:p>
            <a:pPr>
              <a:lnSpc>
                <a:spcPct val="150000"/>
              </a:lnSpc>
            </a:pPr>
            <a:r>
              <a:rPr lang="en-GB" sz="1200" dirty="0"/>
              <a:t>d. . A wave has a wavelength of 7500cm and a speed of 3.0x10</a:t>
            </a:r>
            <a:r>
              <a:rPr lang="en-GB" sz="1200" baseline="30000" dirty="0"/>
              <a:t>8</a:t>
            </a:r>
            <a:r>
              <a:rPr lang="en-GB" sz="1200" dirty="0"/>
              <a:t>m/s. What is it’s frequency?</a:t>
            </a:r>
          </a:p>
          <a:p>
            <a:pPr>
              <a:lnSpc>
                <a:spcPct val="150000"/>
              </a:lnSpc>
            </a:pPr>
            <a:r>
              <a:rPr lang="en-GB" sz="1200" dirty="0"/>
              <a:t>Calculate wave frequency in kHz </a:t>
            </a:r>
            <a:r>
              <a:rPr lang="en-GB" sz="1200" dirty="0">
                <a:solidFill>
                  <a:schemeClr val="tx1"/>
                </a:solidFill>
              </a:rPr>
              <a: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p>
        </p:txBody>
      </p:sp>
      <p:sp>
        <p:nvSpPr>
          <p:cNvPr id="7" name="Slide Number Placeholder 6">
            <a:extLst>
              <a:ext uri="{FF2B5EF4-FFF2-40B4-BE49-F238E27FC236}">
                <a16:creationId xmlns:a16="http://schemas.microsoft.com/office/drawing/2014/main" id="{83273A04-98E3-FC8D-6A02-5F6C975F06FE}"/>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1215678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Procedural knowledge</a:t>
            </a:r>
          </a:p>
          <a:p>
            <a:pPr>
              <a:lnSpc>
                <a:spcPct val="150000"/>
              </a:lnSpc>
            </a:pPr>
            <a:r>
              <a:rPr lang="en-GB" sz="1200" b="1" u="sng" dirty="0">
                <a:solidFill>
                  <a:schemeClr val="tx1"/>
                </a:solidFill>
              </a:rPr>
              <a:t>Calculating wave length &amp; time period</a:t>
            </a:r>
          </a:p>
          <a:p>
            <a:pPr>
              <a:lnSpc>
                <a:spcPct val="150000"/>
              </a:lnSpc>
            </a:pPr>
            <a:r>
              <a:rPr lang="en-GB" sz="1200" b="1" dirty="0">
                <a:solidFill>
                  <a:schemeClr val="tx1"/>
                </a:solidFill>
              </a:rPr>
              <a:t>I DO:</a:t>
            </a:r>
          </a:p>
          <a:p>
            <a:pPr>
              <a:lnSpc>
                <a:spcPct val="150000"/>
              </a:lnSpc>
            </a:pPr>
            <a:r>
              <a:rPr lang="en-GB" sz="1200" dirty="0">
                <a:solidFill>
                  <a:schemeClr val="tx1"/>
                </a:solidFill>
              </a:rPr>
              <a:t>If the frequency is 12.5Hertz and the wave speed is 500m/s what is the wave length?​</a:t>
            </a:r>
          </a:p>
        </p:txBody>
      </p:sp>
      <p:sp>
        <p:nvSpPr>
          <p:cNvPr id="5" name="TextBox 4">
            <a:extLst>
              <a:ext uri="{FF2B5EF4-FFF2-40B4-BE49-F238E27FC236}">
                <a16:creationId xmlns:a16="http://schemas.microsoft.com/office/drawing/2014/main" id="{9C247C7E-C41E-6902-2DF0-185D11A86D37}"/>
              </a:ext>
            </a:extLst>
          </p:cNvPr>
          <p:cNvSpPr txBox="1"/>
          <p:nvPr/>
        </p:nvSpPr>
        <p:spPr>
          <a:xfrm>
            <a:off x="139700" y="1390830"/>
            <a:ext cx="6294067" cy="7777642"/>
          </a:xfrm>
          <a:prstGeom prst="rect">
            <a:avLst/>
          </a:prstGeom>
          <a:noFill/>
        </p:spPr>
        <p:txBody>
          <a:bodyPr wrap="square">
            <a:spAutoFit/>
          </a:bodyPr>
          <a:lstStyle/>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r>
              <a:rPr lang="en-GB" sz="1200" dirty="0">
                <a:solidFill>
                  <a:schemeClr val="tx1"/>
                </a:solidFill>
              </a:rPr>
              <a:t> </a:t>
            </a:r>
            <a:r>
              <a:rPr lang="en-GB" sz="1200" b="1" dirty="0"/>
              <a:t>WE</a:t>
            </a:r>
            <a:r>
              <a:rPr lang="en-GB" sz="1200" b="1" dirty="0">
                <a:solidFill>
                  <a:schemeClr val="tx1"/>
                </a:solidFill>
              </a:rPr>
              <a:t> DO:</a:t>
            </a:r>
          </a:p>
          <a:p>
            <a:pPr>
              <a:lnSpc>
                <a:spcPct val="150000"/>
              </a:lnSpc>
            </a:pPr>
            <a:r>
              <a:rPr lang="en-GB" sz="1200" dirty="0">
                <a:solidFill>
                  <a:schemeClr val="tx1"/>
                </a:solidFill>
              </a:rPr>
              <a:t>If the </a:t>
            </a:r>
            <a:r>
              <a:rPr lang="en-GB" sz="1200" dirty="0" err="1">
                <a:solidFill>
                  <a:schemeClr val="tx1"/>
                </a:solidFill>
              </a:rPr>
              <a:t>wavespeed</a:t>
            </a:r>
            <a:r>
              <a:rPr lang="en-GB" sz="1200" dirty="0">
                <a:solidFill>
                  <a:schemeClr val="tx1"/>
                </a:solidFill>
              </a:rPr>
              <a:t> is 4m/s and the frequency is </a:t>
            </a:r>
            <a:r>
              <a:rPr lang="en-GB" sz="1200" dirty="0"/>
              <a:t>3Hz</a:t>
            </a:r>
            <a:r>
              <a:rPr lang="en-GB" sz="1200" dirty="0">
                <a:solidFill>
                  <a:schemeClr val="tx1"/>
                </a:solidFill>
              </a:rPr>
              <a:t> what is the wavelength ?​</a:t>
            </a:r>
          </a:p>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a:lnSpc>
                <a:spcPct val="150000"/>
              </a:lnSpc>
            </a:pPr>
            <a:r>
              <a:rPr lang="en-GB" sz="1200" b="1" dirty="0"/>
              <a:t>YOU</a:t>
            </a:r>
            <a:r>
              <a:rPr lang="en-GB" sz="1200" b="1" dirty="0">
                <a:solidFill>
                  <a:schemeClr val="tx1"/>
                </a:solidFill>
              </a:rPr>
              <a:t> DO:</a:t>
            </a:r>
          </a:p>
          <a:p>
            <a:pPr>
              <a:lnSpc>
                <a:spcPct val="150000"/>
              </a:lnSpc>
            </a:pPr>
            <a:r>
              <a:rPr lang="en-GB" sz="1200" dirty="0">
                <a:solidFill>
                  <a:schemeClr val="tx1"/>
                </a:solidFill>
              </a:rPr>
              <a:t>a. If waves travel at 0.5m/s and the and 5 waves pass every second, what is their wavelength ?​</a:t>
            </a:r>
          </a:p>
          <a:p>
            <a:pPr>
              <a:lnSpc>
                <a:spcPct val="150000"/>
              </a:lnSpc>
            </a:pPr>
            <a:r>
              <a:rPr lang="en-GB" sz="1200" dirty="0">
                <a:solidFill>
                  <a:schemeClr val="tx1"/>
                </a:solidFill>
              </a:rPr>
              <a:t>Equation  ……………………………………………………......................................................................................... Substitute values ……………………………………………………………………………………………………………………........</a:t>
            </a:r>
          </a:p>
          <a:p>
            <a:pPr>
              <a:lnSpc>
                <a:spcPct val="150000"/>
              </a:lnSpc>
            </a:pPr>
            <a:r>
              <a:rPr lang="en-GB" sz="1200" dirty="0"/>
              <a:t>Calculate wave speed  </a:t>
            </a:r>
            <a:r>
              <a:rPr lang="en-GB" sz="1200" dirty="0">
                <a:solidFill>
                  <a:schemeClr val="tx1"/>
                </a:solidFill>
              </a:rPr>
              <a:t>…………………………...............................................................................................</a:t>
            </a:r>
          </a:p>
          <a:p>
            <a:pPr lvl="0">
              <a:lnSpc>
                <a:spcPct val="150000"/>
              </a:lnSpc>
              <a:spcAft>
                <a:spcPts val="1000"/>
              </a:spcAft>
            </a:pPr>
            <a:r>
              <a:rPr lang="en-GB" sz="1200" dirty="0">
                <a:effectLst/>
                <a:ea typeface="Calibri" panose="020F0502020204030204" pitchFamily="34" charset="0"/>
                <a:cs typeface="Times New Roman" panose="02020603050405020304" pitchFamily="18" charset="0"/>
              </a:rPr>
              <a:t>b. A paddle moving up &amp; down in a swimming pool is used to produce waves in the water. The speed of the waves is 2.4m/s and 2 waves pass every second, how far apart are the waves?</a:t>
            </a:r>
          </a:p>
          <a:p>
            <a:pPr lvl="0">
              <a:lnSpc>
                <a:spcPct val="150000"/>
              </a:lnSpc>
              <a:spcAft>
                <a:spcPts val="1000"/>
              </a:spcAft>
            </a:pPr>
            <a:r>
              <a:rPr lang="en-GB" sz="1200" dirty="0">
                <a:solidFill>
                  <a:schemeClr val="tx1"/>
                </a:solidFill>
              </a:rPr>
              <a:t>……………………………………………………........................................................................................................</a:t>
            </a:r>
          </a:p>
          <a:p>
            <a:pPr lvl="0">
              <a:lnSpc>
                <a:spcPct val="150000"/>
              </a:lnSpc>
              <a:spcAft>
                <a:spcPts val="1000"/>
              </a:spcAft>
            </a:pPr>
            <a:r>
              <a:rPr lang="en-GB" sz="1200" dirty="0">
                <a:solidFill>
                  <a:schemeClr val="tx1"/>
                </a:solidFill>
              </a:rPr>
              <a:t>…………………………..……………………………………………………………………………………………………………………........</a:t>
            </a:r>
          </a:p>
          <a:p>
            <a:pPr>
              <a:lnSpc>
                <a:spcPct val="150000"/>
              </a:lnSpc>
            </a:pPr>
            <a:r>
              <a:rPr lang="en-GB" sz="1200" dirty="0"/>
              <a:t>c</a:t>
            </a:r>
            <a:r>
              <a:rPr lang="en-GB" sz="1200" dirty="0">
                <a:solidFill>
                  <a:schemeClr val="tx1"/>
                </a:solidFill>
              </a:rPr>
              <a:t>. A wave travelling at 3km/s has a frequency of 3kHz</a:t>
            </a:r>
          </a:p>
          <a:p>
            <a:pPr marL="742950" lvl="1" indent="-285750">
              <a:lnSpc>
                <a:spcPct val="150000"/>
              </a:lnSpc>
              <a:buFont typeface="+mj-lt"/>
              <a:buAutoNum type="romanUcPeriod"/>
            </a:pPr>
            <a:r>
              <a:rPr lang="en-GB" sz="1200" dirty="0"/>
              <a:t>Calculate the wavelength    ………………………………………………………………………………………..</a:t>
            </a:r>
            <a:endParaRPr lang="en-GB" sz="1200" dirty="0">
              <a:solidFill>
                <a:schemeClr val="tx1"/>
              </a:solidFill>
            </a:endParaRPr>
          </a:p>
          <a:p>
            <a:pPr marL="857250" lvl="1" indent="-400050">
              <a:lnSpc>
                <a:spcPct val="115000"/>
              </a:lnSpc>
              <a:buFont typeface="+mj-lt"/>
              <a:buAutoNum type="romanUcPeriod"/>
            </a:pPr>
            <a:r>
              <a:rPr lang="en-GB" sz="1200" dirty="0">
                <a:effectLst/>
                <a:ea typeface="Calibri" panose="020F0502020204030204" pitchFamily="34" charset="0"/>
                <a:cs typeface="Times New Roman" panose="02020603050405020304" pitchFamily="18" charset="0"/>
              </a:rPr>
              <a:t>Calculate the time period of the wave.</a:t>
            </a:r>
          </a:p>
          <a:p>
            <a:pPr lvl="1">
              <a:lnSpc>
                <a:spcPct val="115000"/>
              </a:lnSpc>
            </a:pPr>
            <a:r>
              <a:rPr lang="en-GB" sz="1200" dirty="0">
                <a:solidFill>
                  <a:schemeClr val="tx1"/>
                </a:solidFill>
              </a:rPr>
              <a:t>…………………………………………………….........................................................................................</a:t>
            </a:r>
            <a:endParaRPr lang="en-GB" sz="1200" dirty="0">
              <a:effectLst/>
              <a:ea typeface="Calibri" panose="020F0502020204030204" pitchFamily="34" charset="0"/>
              <a:cs typeface="Times New Roman" panose="02020603050405020304" pitchFamily="18" charset="0"/>
            </a:endParaRPr>
          </a:p>
          <a:p>
            <a:pPr marL="742950" lvl="1" indent="-285750">
              <a:lnSpc>
                <a:spcPct val="150000"/>
              </a:lnSpc>
              <a:buFont typeface="+mj-lt"/>
              <a:buAutoNum type="romanUcPeriod"/>
            </a:pPr>
            <a:r>
              <a:rPr lang="en-GB" sz="1200" dirty="0">
                <a:effectLst/>
                <a:ea typeface="Calibri" panose="020F0502020204030204" pitchFamily="34" charset="0"/>
                <a:cs typeface="Times New Roman" panose="02020603050405020304" pitchFamily="18" charset="0"/>
              </a:rPr>
              <a:t>How many complete wave cycles will occur in:</a:t>
            </a:r>
          </a:p>
          <a:p>
            <a:pPr marL="1143000" lvl="2" indent="-228600">
              <a:lnSpc>
                <a:spcPct val="150000"/>
              </a:lnSpc>
              <a:buFont typeface="+mj-lt"/>
              <a:buAutoNum type="romanLcPeriod"/>
            </a:pPr>
            <a:r>
              <a:rPr lang="en-GB" sz="1200" dirty="0">
                <a:effectLst/>
                <a:ea typeface="Calibri" panose="020F0502020204030204" pitchFamily="34" charset="0"/>
                <a:cs typeface="Times New Roman" panose="02020603050405020304" pitchFamily="18" charset="0"/>
              </a:rPr>
              <a:t>1 second? </a:t>
            </a:r>
            <a:r>
              <a:rPr lang="en-GB" sz="1200" dirty="0">
                <a:solidFill>
                  <a:schemeClr val="tx1"/>
                </a:solidFill>
              </a:rPr>
              <a:t>……………………………...........................................................................</a:t>
            </a:r>
            <a:endParaRPr lang="en-GB" sz="1200" dirty="0">
              <a:effectLst/>
              <a:ea typeface="Calibri" panose="020F0502020204030204" pitchFamily="34" charset="0"/>
              <a:cs typeface="Times New Roman" panose="02020603050405020304" pitchFamily="18" charset="0"/>
            </a:endParaRPr>
          </a:p>
          <a:p>
            <a:pPr marL="1143000" lvl="2" indent="-228600">
              <a:lnSpc>
                <a:spcPct val="150000"/>
              </a:lnSpc>
              <a:spcAft>
                <a:spcPts val="1000"/>
              </a:spcAft>
              <a:buFont typeface="+mj-lt"/>
              <a:buAutoNum type="romanLcPeriod"/>
            </a:pPr>
            <a:r>
              <a:rPr lang="en-GB" sz="1200" dirty="0">
                <a:effectLst/>
                <a:ea typeface="Calibri" panose="020F0502020204030204" pitchFamily="34" charset="0"/>
                <a:cs typeface="Times New Roman" panose="02020603050405020304" pitchFamily="18" charset="0"/>
              </a:rPr>
              <a:t>10 seconds? </a:t>
            </a:r>
            <a:r>
              <a:rPr lang="en-GB" sz="1200" dirty="0">
                <a:solidFill>
                  <a:schemeClr val="tx1"/>
                </a:solidFill>
              </a:rPr>
              <a:t>…………………………….......................................................................</a:t>
            </a:r>
          </a:p>
          <a:p>
            <a:pPr marL="1143000" lvl="2" indent="-228600">
              <a:lnSpc>
                <a:spcPct val="150000"/>
              </a:lnSpc>
              <a:spcAft>
                <a:spcPts val="1000"/>
              </a:spcAft>
              <a:buFont typeface="+mj-lt"/>
              <a:buAutoNum type="romanLcPeriod"/>
            </a:pPr>
            <a:r>
              <a:rPr lang="en-GB" sz="1200" dirty="0">
                <a:effectLst/>
                <a:ea typeface="Calibri" panose="020F0502020204030204" pitchFamily="34" charset="0"/>
                <a:cs typeface="Times New Roman" panose="02020603050405020304" pitchFamily="18" charset="0"/>
              </a:rPr>
              <a:t>1 minute?	</a:t>
            </a:r>
            <a:r>
              <a:rPr lang="en-GB" sz="1200" dirty="0">
                <a:solidFill>
                  <a:schemeClr val="tx1"/>
                </a:solidFill>
              </a:rPr>
              <a:t>………………...............................................................................................</a:t>
            </a:r>
          </a:p>
          <a:p>
            <a:pPr>
              <a:lnSpc>
                <a:spcPct val="150000"/>
              </a:lnSpc>
            </a:pPr>
            <a:endParaRPr lang="en-GB" sz="1200" dirty="0"/>
          </a:p>
        </p:txBody>
      </p:sp>
      <p:sp>
        <p:nvSpPr>
          <p:cNvPr id="2" name="Slide Number Placeholder 1">
            <a:extLst>
              <a:ext uri="{FF2B5EF4-FFF2-40B4-BE49-F238E27FC236}">
                <a16:creationId xmlns:a16="http://schemas.microsoft.com/office/drawing/2014/main" id="{0E602497-C6A1-DF94-C2F9-1E80D836AD26}"/>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161078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Spaced Retrieval – Properties of waves</a:t>
            </a:r>
          </a:p>
          <a:p>
            <a:pPr>
              <a:lnSpc>
                <a:spcPct val="150000"/>
              </a:lnSpc>
            </a:pPr>
            <a:r>
              <a:rPr lang="en-GB" sz="1200" dirty="0">
                <a:solidFill>
                  <a:schemeClr val="tx1"/>
                </a:solidFill>
              </a:rPr>
              <a:t>We have used the wave equation which includes wave speed. </a:t>
            </a:r>
          </a:p>
          <a:p>
            <a:pPr>
              <a:lnSpc>
                <a:spcPct val="150000"/>
              </a:lnSpc>
            </a:pPr>
            <a:r>
              <a:rPr lang="en-GB" sz="1200" dirty="0">
                <a:solidFill>
                  <a:schemeClr val="tx1"/>
                </a:solidFill>
              </a:rPr>
              <a:t>1. What is the equation to determine the speed of a moving object?</a:t>
            </a:r>
          </a:p>
          <a:p>
            <a:pPr>
              <a:lnSpc>
                <a:spcPct val="150000"/>
              </a:lnSpc>
            </a:pPr>
            <a:r>
              <a:rPr lang="en-GB" sz="1200" dirty="0">
                <a:solidFill>
                  <a:schemeClr val="tx1"/>
                </a:solidFill>
              </a:rPr>
              <a:t>………………………………………………………………………………………………………………………………………………….…..……......…………………………………………………………………………………………………………………………………………….……..………….</a:t>
            </a:r>
          </a:p>
          <a:p>
            <a:pPr>
              <a:lnSpc>
                <a:spcPct val="150000"/>
              </a:lnSpc>
            </a:pPr>
            <a:r>
              <a:rPr lang="en-GB" sz="1200" dirty="0">
                <a:solidFill>
                  <a:schemeClr val="tx1"/>
                </a:solidFill>
              </a:rPr>
              <a:t>2. What are the units for each component of the equation?</a:t>
            </a:r>
          </a:p>
          <a:p>
            <a:pPr>
              <a:lnSpc>
                <a:spcPct val="150000"/>
              </a:lnSpc>
            </a:pPr>
            <a:r>
              <a:rPr lang="en-GB" sz="1200" dirty="0">
                <a:solidFill>
                  <a:schemeClr val="tx1"/>
                </a:solidFill>
              </a:rPr>
              <a:t>………………………………………………………………………………………………………………………………………………….…..……......…………………………………………………………………………………………………………………………………………….……..………….</a:t>
            </a:r>
          </a:p>
          <a:p>
            <a:pPr>
              <a:lnSpc>
                <a:spcPct val="150000"/>
              </a:lnSpc>
            </a:pPr>
            <a:r>
              <a:rPr lang="en-GB" sz="1200" dirty="0">
                <a:solidFill>
                  <a:schemeClr val="tx1"/>
                </a:solidFill>
              </a:rPr>
              <a:t>3. In a race, a horse travels 1280 metres in 80 seconds. What is the average speed of the horse?</a:t>
            </a:r>
          </a:p>
          <a:p>
            <a:pPr>
              <a:lnSpc>
                <a:spcPct val="150000"/>
              </a:lnSpc>
            </a:pPr>
            <a:r>
              <a:rPr lang="en-GB" sz="1200" dirty="0">
                <a:solidFill>
                  <a:schemeClr val="tx1"/>
                </a:solidFill>
              </a:rPr>
              <a:t>………………………………………………………………………………………………………………………………………………….…..……......…………………………………………………………………………………………………………………………………………….……..………….</a:t>
            </a:r>
          </a:p>
          <a:p>
            <a:pPr>
              <a:lnSpc>
                <a:spcPct val="150000"/>
              </a:lnSpc>
            </a:pPr>
            <a:r>
              <a:rPr lang="en-GB" sz="1200" dirty="0">
                <a:solidFill>
                  <a:schemeClr val="tx1"/>
                </a:solidFill>
              </a:rPr>
              <a:t>4.A cyclist rides at 40km/hour for 2.5 hours. How many kilometres does he ride? ………………………………………………………………………………………………………………………………………………….…..…….....</a:t>
            </a:r>
          </a:p>
          <a:p>
            <a:pPr>
              <a:lnSpc>
                <a:spcPct val="150000"/>
              </a:lnSpc>
            </a:pPr>
            <a:r>
              <a:rPr lang="en-GB" sz="1200" dirty="0">
                <a:solidFill>
                  <a:schemeClr val="tx1"/>
                </a:solidFill>
              </a:rPr>
              <a:t>5. A man needs to walk to work 3Km away. He walks at 1.5m/s. How long will it take him to get to work? ………………………………………………………………………………………………………………………………………………….…..……..... 6.If he rode his bike at 6m/s, how long would it take him?</a:t>
            </a:r>
          </a:p>
          <a:p>
            <a:pPr>
              <a:lnSpc>
                <a:spcPct val="150000"/>
              </a:lnSpc>
            </a:pPr>
            <a:r>
              <a:rPr lang="en-GB" sz="1200" dirty="0">
                <a:solidFill>
                  <a:schemeClr val="tx1"/>
                </a:solidFill>
              </a:rPr>
              <a:t>………………………………………………………………………………………………………………………………………………….…..……......…………………………………………………………………………………………………………………………………………….……..………….</a:t>
            </a:r>
          </a:p>
          <a:p>
            <a:pPr>
              <a:lnSpc>
                <a:spcPct val="150000"/>
              </a:lnSpc>
            </a:pPr>
            <a:r>
              <a:rPr lang="en-GB" sz="1200" dirty="0">
                <a:solidFill>
                  <a:schemeClr val="tx1"/>
                </a:solidFill>
              </a:rPr>
              <a:t>7. A person walks 100 metres North and then 10 metres South. Calculate the distance they travel &amp; their displacement. ………………………………………………………………………………………………………………………………………………….…..……......…………………………………………………………………………………………………………………………………………….……..………….</a:t>
            </a:r>
          </a:p>
          <a:p>
            <a:pPr>
              <a:lnSpc>
                <a:spcPct val="150000"/>
              </a:lnSpc>
            </a:pPr>
            <a:endParaRPr lang="en-GB" sz="1200" b="1" u="sng" dirty="0">
              <a:solidFill>
                <a:schemeClr val="tx1"/>
              </a:solidFill>
            </a:endParaRPr>
          </a:p>
        </p:txBody>
      </p:sp>
      <p:sp>
        <p:nvSpPr>
          <p:cNvPr id="2" name="Slide Number Placeholder 1">
            <a:extLst>
              <a:ext uri="{FF2B5EF4-FFF2-40B4-BE49-F238E27FC236}">
                <a16:creationId xmlns:a16="http://schemas.microsoft.com/office/drawing/2014/main" id="{B3891273-8E76-C721-8DCD-9EED078A6F3E}"/>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854688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323385" y="770073"/>
            <a:ext cx="6211229" cy="8130303"/>
          </a:xfrm>
          <a:prstGeom prst="rect">
            <a:avLst/>
          </a:prstGeom>
          <a:noFill/>
        </p:spPr>
        <p:txBody>
          <a:bodyPr wrap="square">
            <a:spAutoFit/>
          </a:bodyPr>
          <a:lstStyle/>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Q1 (a)     A wave has a frequency of 1650 Hz and a wavelength of 0.200 m. Calculate the wave speed.</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Use the equation: wave speed = frequency × wavelength</a:t>
            </a:r>
          </a:p>
          <a:p>
            <a:pPr>
              <a:lnSpc>
                <a:spcPct val="150000"/>
              </a:lnSpc>
            </a:pPr>
            <a:r>
              <a:rPr lang="en-GB" sz="1200" dirty="0">
                <a:solidFill>
                  <a:schemeClr val="tx1"/>
                </a:solidFill>
              </a:rPr>
              <a:t>………………………………………………………………………………………………………………………………………………….…..……......……………………………………………………………………………………………………………………………………..   </a:t>
            </a:r>
            <a:r>
              <a:rPr lang="en-GB" sz="1200" dirty="0">
                <a:effectLst/>
                <a:ea typeface="Times New Roman" panose="02020603050405020304" pitchFamily="18" charset="0"/>
                <a:cs typeface="Times New Roman" panose="02020603050405020304" pitchFamily="18" charset="0"/>
              </a:rPr>
              <a:t>(2)</a:t>
            </a:r>
          </a:p>
          <a:p>
            <a:pPr>
              <a:lnSpc>
                <a:spcPct val="150000"/>
              </a:lnSpc>
            </a:pPr>
            <a:r>
              <a:rPr lang="en-GB" sz="1200" dirty="0">
                <a:effectLst/>
                <a:ea typeface="Times New Roman" panose="02020603050405020304" pitchFamily="18" charset="0"/>
                <a:cs typeface="Times New Roman" panose="02020603050405020304" pitchFamily="18" charset="0"/>
              </a:rPr>
              <a:t> A student uses a mobile phone app that displays sound waves.</a:t>
            </a:r>
          </a:p>
          <a:p>
            <a:pPr>
              <a:lnSpc>
                <a:spcPct val="150000"/>
              </a:lnSpc>
            </a:pPr>
            <a:r>
              <a:rPr lang="en-GB" sz="1200" dirty="0">
                <a:effectLst/>
                <a:ea typeface="Times New Roman" panose="02020603050405020304" pitchFamily="18" charset="0"/>
                <a:cs typeface="Times New Roman" panose="02020603050405020304" pitchFamily="18" charset="0"/>
              </a:rPr>
              <a:t>Figure 2 shows the student holding the mobile phone close to a loudspeaker</a:t>
            </a: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r>
              <a:rPr lang="en-GB" sz="1200" dirty="0">
                <a:effectLst/>
                <a:ea typeface="Times New Roman" panose="02020603050405020304" pitchFamily="18" charset="0"/>
                <a:cs typeface="Times New Roman" panose="02020603050405020304" pitchFamily="18" charset="0"/>
              </a:rPr>
              <a:t>Figure 3 shows the wave pattern seen on the phone screen.</a:t>
            </a: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r>
              <a:rPr lang="en-GB" sz="1200" dirty="0">
                <a:ea typeface="Times New Roman" panose="02020603050405020304" pitchFamily="18" charset="0"/>
                <a:cs typeface="Times New Roman" panose="02020603050405020304" pitchFamily="18" charset="0"/>
              </a:rPr>
              <a:t>(b</a:t>
            </a:r>
            <a:r>
              <a:rPr lang="en-GB" sz="1200" dirty="0">
                <a:effectLst/>
                <a:ea typeface="Times New Roman" panose="02020603050405020304" pitchFamily="18" charset="0"/>
                <a:cs typeface="Times New Roman" panose="02020603050405020304" pitchFamily="18" charset="0"/>
              </a:rPr>
              <a:t>)     What is the period of the wave shown in Figure 3?</a:t>
            </a:r>
          </a:p>
          <a:p>
            <a:pPr>
              <a:lnSpc>
                <a:spcPct val="150000"/>
              </a:lnSpc>
            </a:pPr>
            <a:r>
              <a:rPr lang="en-GB" sz="1200" dirty="0">
                <a:effectLst/>
                <a:ea typeface="Times New Roman" panose="02020603050405020304" pitchFamily="18" charset="0"/>
                <a:cs typeface="Times New Roman" panose="02020603050405020304" pitchFamily="18" charset="0"/>
              </a:rPr>
              <a:t>Tick (✓) one box.</a:t>
            </a:r>
          </a:p>
          <a:p>
            <a:pPr>
              <a:lnSpc>
                <a:spcPct val="150000"/>
              </a:lnSpc>
            </a:pPr>
            <a:endParaRPr lang="en-GB" sz="1200" dirty="0">
              <a:effectLst/>
              <a:ea typeface="Times New Roman" panose="02020603050405020304" pitchFamily="18" charset="0"/>
              <a:cs typeface="Times New Roman" panose="02020603050405020304" pitchFamily="18" charset="0"/>
            </a:endParaRPr>
          </a:p>
          <a:p>
            <a:pPr>
              <a:lnSpc>
                <a:spcPct val="150000"/>
              </a:lnSpc>
            </a:pPr>
            <a:endParaRPr lang="en-GB" sz="1200" dirty="0">
              <a:effectLst/>
              <a:ea typeface="Times New Roman" panose="02020603050405020304" pitchFamily="18" charset="0"/>
              <a:cs typeface="Times New Roman" panose="02020603050405020304" pitchFamily="18" charset="0"/>
            </a:endParaRPr>
          </a:p>
          <a:p>
            <a:pPr algn="r">
              <a:lnSpc>
                <a:spcPct val="115000"/>
              </a:lnSpc>
              <a:spcAft>
                <a:spcPts val="1000"/>
              </a:spcAft>
            </a:pPr>
            <a:endParaRPr lang="en-GB" sz="1200" dirty="0">
              <a:effectLs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DE0D146-418E-9256-1230-F43EFD50D097}"/>
              </a:ext>
            </a:extLst>
          </p:cNvPr>
          <p:cNvPicPr>
            <a:picLocks noChangeAspect="1"/>
          </p:cNvPicPr>
          <p:nvPr/>
        </p:nvPicPr>
        <p:blipFill>
          <a:blip r:embed="rId2"/>
          <a:stretch>
            <a:fillRect/>
          </a:stretch>
        </p:blipFill>
        <p:spPr>
          <a:xfrm>
            <a:off x="1686482" y="3034001"/>
            <a:ext cx="2647714" cy="1753053"/>
          </a:xfrm>
          <a:prstGeom prst="rect">
            <a:avLst/>
          </a:prstGeom>
        </p:spPr>
      </p:pic>
      <p:pic>
        <p:nvPicPr>
          <p:cNvPr id="12" name="Picture 11">
            <a:extLst>
              <a:ext uri="{FF2B5EF4-FFF2-40B4-BE49-F238E27FC236}">
                <a16:creationId xmlns:a16="http://schemas.microsoft.com/office/drawing/2014/main" id="{824109A5-6AF2-2A79-0CCE-4949894EBF86}"/>
              </a:ext>
            </a:extLst>
          </p:cNvPr>
          <p:cNvPicPr>
            <a:picLocks noChangeAspect="1"/>
          </p:cNvPicPr>
          <p:nvPr/>
        </p:nvPicPr>
        <p:blipFill>
          <a:blip r:embed="rId3"/>
          <a:stretch>
            <a:fillRect/>
          </a:stretch>
        </p:blipFill>
        <p:spPr>
          <a:xfrm>
            <a:off x="862396" y="5435921"/>
            <a:ext cx="4434840" cy="1753053"/>
          </a:xfrm>
          <a:prstGeom prst="rect">
            <a:avLst/>
          </a:prstGeom>
        </p:spPr>
      </p:pic>
      <p:pic>
        <p:nvPicPr>
          <p:cNvPr id="14" name="Picture 13">
            <a:extLst>
              <a:ext uri="{FF2B5EF4-FFF2-40B4-BE49-F238E27FC236}">
                <a16:creationId xmlns:a16="http://schemas.microsoft.com/office/drawing/2014/main" id="{597B7506-3B7B-01BA-E54E-2D3CA9EE60EB}"/>
              </a:ext>
            </a:extLst>
          </p:cNvPr>
          <p:cNvPicPr>
            <a:picLocks noChangeAspect="1"/>
          </p:cNvPicPr>
          <p:nvPr/>
        </p:nvPicPr>
        <p:blipFill>
          <a:blip r:embed="rId4"/>
          <a:stretch>
            <a:fillRect/>
          </a:stretch>
        </p:blipFill>
        <p:spPr>
          <a:xfrm>
            <a:off x="800099" y="8042780"/>
            <a:ext cx="5257800" cy="662293"/>
          </a:xfrm>
          <a:prstGeom prst="rect">
            <a:avLst/>
          </a:prstGeom>
        </p:spPr>
      </p:pic>
      <p:sp>
        <p:nvSpPr>
          <p:cNvPr id="3" name="Slide Number Placeholder 2">
            <a:extLst>
              <a:ext uri="{FF2B5EF4-FFF2-40B4-BE49-F238E27FC236}">
                <a16:creationId xmlns:a16="http://schemas.microsoft.com/office/drawing/2014/main" id="{5D05BF14-65C2-44BE-D057-F35AC0B69009}"/>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347269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323386" y="203200"/>
            <a:ext cx="6211229" cy="7578357"/>
          </a:xfrm>
          <a:prstGeom prst="rect">
            <a:avLst/>
          </a:prstGeom>
          <a:noFill/>
        </p:spPr>
        <p:txBody>
          <a:bodyPr wrap="square">
            <a:spAutoFit/>
          </a:bodyPr>
          <a:lstStyle/>
          <a:p>
            <a:pPr>
              <a:lnSpc>
                <a:spcPct val="150000"/>
              </a:lnSpc>
              <a:spcBef>
                <a:spcPts val="1200"/>
              </a:spcBef>
              <a:spcAft>
                <a:spcPts val="1000"/>
              </a:spcAft>
            </a:pP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400" dirty="0">
                <a:ea typeface="Times New Roman" panose="02020603050405020304" pitchFamily="18" charset="0"/>
                <a:cs typeface="Times New Roman" panose="02020603050405020304" pitchFamily="18" charset="0"/>
              </a:rPr>
              <a:t>(c</a:t>
            </a:r>
            <a:r>
              <a:rPr lang="en-GB" sz="1200" dirty="0">
                <a:effectLst/>
                <a:ea typeface="Times New Roman" panose="02020603050405020304" pitchFamily="18" charset="0"/>
                <a:cs typeface="Times New Roman" panose="02020603050405020304" pitchFamily="18" charset="0"/>
              </a:rPr>
              <a:t>)      Determine the frequency of the wave shown in Figure 3.</a:t>
            </a:r>
          </a:p>
          <a:p>
            <a:pPr>
              <a:lnSpc>
                <a:spcPct val="150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Frequency = …………………   Hz      (3)</a:t>
            </a:r>
          </a:p>
          <a:p>
            <a:pPr>
              <a:lnSpc>
                <a:spcPct val="115000"/>
              </a:lnSpc>
              <a:spcAft>
                <a:spcPts val="1000"/>
              </a:spcAft>
            </a:pPr>
            <a:r>
              <a:rPr lang="en-GB" sz="1200" b="1" dirty="0">
                <a:solidFill>
                  <a:srgbClr val="000000"/>
                </a:solidFill>
                <a:effectLst/>
                <a:ea typeface="Times New Roman" panose="02020603050405020304" pitchFamily="18" charset="0"/>
                <a:cs typeface="Times New Roman" panose="02020603050405020304" pitchFamily="18" charset="0"/>
              </a:rPr>
              <a:t>Q2.</a:t>
            </a:r>
            <a:endParaRPr lang="en-GB" sz="1200" dirty="0">
              <a:effectLst/>
              <a:ea typeface="Times New Roman" panose="02020603050405020304" pitchFamily="18" charset="0"/>
              <a:cs typeface="Times New Roman" panose="02020603050405020304" pitchFamily="18" charset="0"/>
            </a:endParaRP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(a) Write down the equation that links frequency, wave speed and wavelength.</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Equation………………………………………………………………………………………………………………………………(1)</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(b)     A baby monitor has a sensor unit that transmits an image of the baby and the noises the baby makes to a monitor unit. The signals for a baby monitor unit are transmitted as electromagnetic waves with a wavelength of 0.125 m.</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Wave speed of electromagnetic waves = 3 × 10</a:t>
            </a:r>
            <a:r>
              <a:rPr lang="en-GB" sz="1200" baseline="30000" dirty="0">
                <a:effectLst/>
                <a:ea typeface="Times New Roman" panose="02020603050405020304" pitchFamily="18" charset="0"/>
                <a:cs typeface="Times New Roman" panose="02020603050405020304" pitchFamily="18" charset="0"/>
              </a:rPr>
              <a:t>8</a:t>
            </a:r>
            <a:r>
              <a:rPr lang="en-GB" sz="1200" dirty="0">
                <a:effectLst/>
                <a:ea typeface="Times New Roman" panose="02020603050405020304" pitchFamily="18" charset="0"/>
                <a:cs typeface="Times New Roman" panose="02020603050405020304" pitchFamily="18" charset="0"/>
              </a:rPr>
              <a:t> m / s</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Calculate the frequency of the signal.</a:t>
            </a:r>
          </a:p>
          <a:p>
            <a:pPr>
              <a:lnSpc>
                <a:spcPct val="150000"/>
              </a:lnSpc>
              <a:spcBef>
                <a:spcPts val="1200"/>
              </a:spcBef>
              <a:spcAft>
                <a:spcPts val="1000"/>
              </a:spcAft>
            </a:pPr>
            <a:r>
              <a:rPr lang="en-US" sz="1200" dirty="0">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Frequency = __________________ Hz         (3)</a:t>
            </a:r>
          </a:p>
          <a:p>
            <a:pPr>
              <a:lnSpc>
                <a:spcPct val="115000"/>
              </a:lnSpc>
              <a:spcAft>
                <a:spcPts val="1000"/>
              </a:spcAft>
            </a:pPr>
            <a:endParaRPr lang="en-GB" sz="1200" dirty="0">
              <a:effectLst/>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E6FACDF-EFE6-19DD-19BD-10DD4F157EA1}"/>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910729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136487"/>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16726" y="534768"/>
            <a:ext cx="6211229" cy="841268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Q3. </a:t>
            </a:r>
            <a:r>
              <a:rPr lang="en-US" sz="1400" dirty="0">
                <a:ea typeface="Times New Roman" panose="02020603050405020304" pitchFamily="18" charset="0"/>
                <a:cs typeface="Times New Roman" panose="02020603050405020304" pitchFamily="18" charset="0"/>
              </a:rPr>
              <a:t>(a</a:t>
            </a:r>
            <a:r>
              <a:rPr lang="en-GB" sz="1200" dirty="0">
                <a:effectLst/>
                <a:ea typeface="Times New Roman" panose="02020603050405020304" pitchFamily="18" charset="0"/>
                <a:cs typeface="Times New Roman" panose="02020603050405020304" pitchFamily="18" charset="0"/>
              </a:rPr>
              <a:t>)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Figure 1</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shows a longitudinal wave.</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(a)  What do the labels A and B on Figure 1 represent?  Choose answers from the box.</a:t>
            </a:r>
          </a:p>
          <a:p>
            <a:pPr>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A = ……………………………………………………….        B = ………………………………………………………   (2)</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(b)  The wave shown in Figure 1 has a frequency of 4.0 kHz . Calculate the period of the wave.</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Give the unit.</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Period = __________________       Unit = ………………………………………….         (4)</a:t>
            </a:r>
          </a:p>
          <a:p>
            <a:pPr>
              <a:lnSpc>
                <a:spcPct val="150000"/>
              </a:lnSpc>
              <a:spcBef>
                <a:spcPts val="1200"/>
              </a:spcBef>
              <a:spcAft>
                <a:spcPts val="1000"/>
              </a:spcAft>
            </a:pPr>
            <a:r>
              <a:rPr lang="en-GB" sz="1200" dirty="0">
                <a:latin typeface="Arial" panose="020B0604020202020204" pitchFamily="34" charset="0"/>
                <a:ea typeface="Times New Roman" panose="02020603050405020304" pitchFamily="18" charset="0"/>
                <a:cs typeface="Times New Roman" panose="02020603050405020304" pitchFamily="18" charset="0"/>
              </a:rPr>
              <a:t>(c) </a:t>
            </a:r>
            <a:r>
              <a:rPr lang="en-GB" sz="1200" dirty="0">
                <a:effectLst/>
                <a:ea typeface="Times New Roman" panose="02020603050405020304" pitchFamily="18" charset="0"/>
                <a:cs typeface="Times New Roman" panose="02020603050405020304" pitchFamily="18" charset="0"/>
              </a:rPr>
              <a:t>Sound waves are longitudinal.</a:t>
            </a:r>
          </a:p>
          <a:p>
            <a:pPr>
              <a:lnSpc>
                <a:spcPct val="107000"/>
              </a:lnSpc>
              <a:spcBef>
                <a:spcPts val="1200"/>
              </a:spcBef>
              <a:spcAft>
                <a:spcPts val="800"/>
              </a:spcAft>
            </a:pPr>
            <a:r>
              <a:rPr lang="en-GB" sz="1200" b="1" dirty="0">
                <a:effectLst/>
                <a:ea typeface="Times New Roman" panose="02020603050405020304" pitchFamily="18" charset="0"/>
                <a:cs typeface="Times New Roman" panose="02020603050405020304" pitchFamily="18" charset="0"/>
              </a:rPr>
              <a:t>Figure 2</a:t>
            </a:r>
            <a:r>
              <a:rPr lang="en-GB" sz="1200" dirty="0">
                <a:effectLst/>
                <a:ea typeface="Times New Roman" panose="02020603050405020304" pitchFamily="18" charset="0"/>
                <a:cs typeface="Times New Roman" panose="02020603050405020304" pitchFamily="18" charset="0"/>
              </a:rPr>
              <a:t> shows how the speed of sound varies with the temperature of the air.</a:t>
            </a:r>
          </a:p>
          <a:p>
            <a:pP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15000"/>
              </a:lnSpc>
              <a:spcAft>
                <a:spcPts val="1000"/>
              </a:spcAft>
            </a:pPr>
            <a:endParaRPr lang="en-GB" sz="1200" dirty="0">
              <a:effectLst/>
              <a:ea typeface="Times New Roman" panose="02020603050405020304" pitchFamily="18" charset="0"/>
              <a:cs typeface="Times New Roman" panose="02020603050405020304" pitchFamily="18" charset="0"/>
            </a:endParaRPr>
          </a:p>
        </p:txBody>
      </p:sp>
      <p:pic>
        <p:nvPicPr>
          <p:cNvPr id="2049" name="Picture 1">
            <a:extLst>
              <a:ext uri="{FF2B5EF4-FFF2-40B4-BE49-F238E27FC236}">
                <a16:creationId xmlns:a16="http://schemas.microsoft.com/office/drawing/2014/main" id="{D869CF27-E80B-F4E4-A522-B0CA1CC92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02" y="1000257"/>
            <a:ext cx="5461000" cy="1651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A12F443F-EDE6-0B23-CF2F-70AAE97A70B8}"/>
              </a:ext>
            </a:extLst>
          </p:cNvPr>
          <p:cNvSpPr>
            <a:spLocks noChangeArrowheads="1"/>
          </p:cNvSpPr>
          <p:nvPr/>
        </p:nvSpPr>
        <p:spPr bwMode="auto">
          <a:xfrm>
            <a:off x="0" y="2129795"/>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400" b="0" i="0" u="none" strike="noStrike" cap="none" normalizeH="0" baseline="0" dirty="0">
              <a:ln>
                <a:noFill/>
              </a:ln>
              <a:solidFill>
                <a:schemeClr val="tx1"/>
              </a:solidFill>
              <a:effectLst/>
            </a:endParaRPr>
          </a:p>
        </p:txBody>
      </p:sp>
      <p:pic>
        <p:nvPicPr>
          <p:cNvPr id="11" name="Picture 10">
            <a:extLst>
              <a:ext uri="{FF2B5EF4-FFF2-40B4-BE49-F238E27FC236}">
                <a16:creationId xmlns:a16="http://schemas.microsoft.com/office/drawing/2014/main" id="{9F7B3632-8DAE-3CC9-8F8F-9F9806F873DF}"/>
              </a:ext>
            </a:extLst>
          </p:cNvPr>
          <p:cNvPicPr>
            <a:picLocks noChangeAspect="1"/>
          </p:cNvPicPr>
          <p:nvPr/>
        </p:nvPicPr>
        <p:blipFill>
          <a:blip r:embed="rId3"/>
          <a:stretch>
            <a:fillRect/>
          </a:stretch>
        </p:blipFill>
        <p:spPr>
          <a:xfrm>
            <a:off x="791802" y="2993473"/>
            <a:ext cx="5461000" cy="475187"/>
          </a:xfrm>
          <a:prstGeom prst="rect">
            <a:avLst/>
          </a:prstGeom>
        </p:spPr>
      </p:pic>
      <p:sp>
        <p:nvSpPr>
          <p:cNvPr id="5" name="Slide Number Placeholder 4">
            <a:extLst>
              <a:ext uri="{FF2B5EF4-FFF2-40B4-BE49-F238E27FC236}">
                <a16:creationId xmlns:a16="http://schemas.microsoft.com/office/drawing/2014/main" id="{BE7FC112-1C8E-77FE-1244-6D1BDBF9064B}"/>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3871757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136487"/>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16726" y="534768"/>
            <a:ext cx="6211229" cy="49244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endParaRPr lang="en-GB" sz="1200" dirty="0">
              <a:effectLst/>
              <a:ea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a16="http://schemas.microsoft.com/office/drawing/2014/main" id="{A12F443F-EDE6-0B23-CF2F-70AAE97A70B8}"/>
              </a:ext>
            </a:extLst>
          </p:cNvPr>
          <p:cNvSpPr>
            <a:spLocks noChangeArrowheads="1"/>
          </p:cNvSpPr>
          <p:nvPr/>
        </p:nvSpPr>
        <p:spPr bwMode="auto">
          <a:xfrm>
            <a:off x="0" y="2129795"/>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400" b="0" i="0" u="none" strike="noStrike" cap="none" normalizeH="0" baseline="0" dirty="0">
              <a:ln>
                <a:noFill/>
              </a:ln>
              <a:solidFill>
                <a:schemeClr val="tx1"/>
              </a:solidFill>
              <a:effectLst/>
            </a:endParaRPr>
          </a:p>
        </p:txBody>
      </p:sp>
      <p:pic>
        <p:nvPicPr>
          <p:cNvPr id="6" name="Picture 5">
            <a:extLst>
              <a:ext uri="{FF2B5EF4-FFF2-40B4-BE49-F238E27FC236}">
                <a16:creationId xmlns:a16="http://schemas.microsoft.com/office/drawing/2014/main" id="{31394CD8-B89F-C432-3379-1DE54DBCE6EE}"/>
              </a:ext>
            </a:extLst>
          </p:cNvPr>
          <p:cNvPicPr>
            <a:picLocks noChangeAspect="1"/>
          </p:cNvPicPr>
          <p:nvPr/>
        </p:nvPicPr>
        <p:blipFill>
          <a:blip r:embed="rId2"/>
          <a:stretch>
            <a:fillRect/>
          </a:stretch>
        </p:blipFill>
        <p:spPr>
          <a:xfrm>
            <a:off x="1826766" y="808233"/>
            <a:ext cx="2332104" cy="2295087"/>
          </a:xfrm>
          <a:prstGeom prst="rect">
            <a:avLst/>
          </a:prstGeom>
        </p:spPr>
      </p:pic>
      <p:sp>
        <p:nvSpPr>
          <p:cNvPr id="12" name="TextBox 11">
            <a:extLst>
              <a:ext uri="{FF2B5EF4-FFF2-40B4-BE49-F238E27FC236}">
                <a16:creationId xmlns:a16="http://schemas.microsoft.com/office/drawing/2014/main" id="{3941B5B1-3848-727D-7F24-A6C359FCB892}"/>
              </a:ext>
            </a:extLst>
          </p:cNvPr>
          <p:cNvSpPr txBox="1"/>
          <p:nvPr/>
        </p:nvSpPr>
        <p:spPr>
          <a:xfrm>
            <a:off x="757448" y="1024505"/>
            <a:ext cx="5129784" cy="276999"/>
          </a:xfrm>
          <a:prstGeom prst="rect">
            <a:avLst/>
          </a:prstGeom>
          <a:noFill/>
        </p:spPr>
        <p:txBody>
          <a:bodyPr wrap="square">
            <a:spAutoFit/>
          </a:bodyPr>
          <a:lstStyle/>
          <a:p>
            <a:r>
              <a:rPr lang="en-GB" sz="1200" dirty="0">
                <a:effectLst/>
                <a:ea typeface="Times New Roman" panose="02020603050405020304" pitchFamily="18" charset="0"/>
                <a:cs typeface="Times New Roman" panose="02020603050405020304" pitchFamily="18" charset="0"/>
              </a:rPr>
              <a:t>Figure 2</a:t>
            </a:r>
            <a:endParaRPr lang="en-GB" sz="1200" dirty="0"/>
          </a:p>
        </p:txBody>
      </p:sp>
      <p:sp>
        <p:nvSpPr>
          <p:cNvPr id="14" name="TextBox 13">
            <a:extLst>
              <a:ext uri="{FF2B5EF4-FFF2-40B4-BE49-F238E27FC236}">
                <a16:creationId xmlns:a16="http://schemas.microsoft.com/office/drawing/2014/main" id="{FD0D266D-9904-A7E7-2792-D1A56533B358}"/>
              </a:ext>
            </a:extLst>
          </p:cNvPr>
          <p:cNvSpPr txBox="1"/>
          <p:nvPr/>
        </p:nvSpPr>
        <p:spPr>
          <a:xfrm>
            <a:off x="444035" y="3394081"/>
            <a:ext cx="6211228" cy="3115853"/>
          </a:xfrm>
          <a:prstGeom prst="rect">
            <a:avLst/>
          </a:prstGeom>
          <a:solidFill>
            <a:schemeClr val="bg1"/>
          </a:solidFill>
        </p:spPr>
        <p:txBody>
          <a:bodyPr wrap="square">
            <a:spAutoFit/>
          </a:bodyPr>
          <a:lstStyle/>
          <a:p>
            <a:pPr>
              <a:lnSpc>
                <a:spcPct val="150000"/>
              </a:lnSpc>
            </a:pPr>
            <a:r>
              <a:rPr lang="en-GB" sz="1200" dirty="0"/>
              <a:t>(c)  Write down the equation that links frequency (f), wavelength (λ) and wave speed (v).</a:t>
            </a:r>
          </a:p>
          <a:p>
            <a:pPr>
              <a:lnSpc>
                <a:spcPct val="150000"/>
              </a:lnSpc>
            </a:pPr>
            <a:r>
              <a:rPr lang="en-GB" sz="1200" dirty="0">
                <a:effectLst/>
                <a:ea typeface="Times New Roman" panose="02020603050405020304" pitchFamily="18" charset="0"/>
                <a:cs typeface="Times New Roman" panose="02020603050405020304" pitchFamily="18" charset="0"/>
              </a:rPr>
              <a:t>…………………………………………………………………………………………………………………………………………………(1)</a:t>
            </a:r>
          </a:p>
          <a:p>
            <a:pPr>
              <a:lnSpc>
                <a:spcPct val="150000"/>
              </a:lnSpc>
            </a:pPr>
            <a:r>
              <a:rPr lang="en-GB" sz="1200" dirty="0"/>
              <a:t>(d)  A sound wave with a frequency of 300 Hz travels through the air.</a:t>
            </a:r>
          </a:p>
          <a:p>
            <a:pPr>
              <a:lnSpc>
                <a:spcPct val="150000"/>
              </a:lnSpc>
            </a:pPr>
            <a:r>
              <a:rPr lang="en-GB" sz="1200" dirty="0"/>
              <a:t>The air has a temperature of 28.0 °C.         Determine the wavelength of the sound wave.</a:t>
            </a:r>
          </a:p>
          <a:p>
            <a:pPr>
              <a:lnSpc>
                <a:spcPct val="150000"/>
              </a:lnSpc>
            </a:pPr>
            <a:r>
              <a:rPr lang="en-GB" sz="1200" dirty="0"/>
              <a:t>Use Figure 2 above</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a:t>
            </a:r>
          </a:p>
          <a:p>
            <a:pPr>
              <a:lnSpc>
                <a:spcPct val="150000"/>
              </a:lnSpc>
            </a:pPr>
            <a:r>
              <a:rPr lang="en-GB" sz="1200" dirty="0"/>
              <a:t>Wavelength = _______________ m                                                                                                 (4)</a:t>
            </a:r>
          </a:p>
        </p:txBody>
      </p:sp>
      <p:sp>
        <p:nvSpPr>
          <p:cNvPr id="15" name="Rectangle 2">
            <a:extLst>
              <a:ext uri="{FF2B5EF4-FFF2-40B4-BE49-F238E27FC236}">
                <a16:creationId xmlns:a16="http://schemas.microsoft.com/office/drawing/2014/main" id="{51017BB7-B889-4D70-313C-D1C0809F2769}"/>
              </a:ext>
            </a:extLst>
          </p:cNvPr>
          <p:cNvSpPr>
            <a:spLocks noChangeArrowheads="1"/>
          </p:cNvSpPr>
          <p:nvPr/>
        </p:nvSpPr>
        <p:spPr bwMode="auto">
          <a:xfrm>
            <a:off x="6405268" y="691797"/>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1">
            <a:extLst>
              <a:ext uri="{FF2B5EF4-FFF2-40B4-BE49-F238E27FC236}">
                <a16:creationId xmlns:a16="http://schemas.microsoft.com/office/drawing/2014/main" id="{166C99EA-6FBB-708B-783E-C0B1D3CAD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85" y="1265433"/>
            <a:ext cx="241300" cy="3048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009A5E4A-1E0E-698D-0A87-AC674DE58740}"/>
              </a:ext>
            </a:extLst>
          </p:cNvPr>
          <p:cNvSpPr>
            <a:spLocks noChangeArrowheads="1"/>
          </p:cNvSpPr>
          <p:nvPr/>
        </p:nvSpPr>
        <p:spPr bwMode="auto">
          <a:xfrm>
            <a:off x="7878886" y="859085"/>
            <a:ext cx="2823316"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allow a correct rearrangement using an incorrect value of v read from graph</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1.16 (m)</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allow 1.2 (m)</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allow a correct calculation using an incorrect value of v read from graph</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allow a maximum of </a:t>
            </a:r>
            <a:r>
              <a:rPr kumimoji="0" lang="en-GB" altLang="en-US" sz="11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n-GB"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marks for use of v = 330 m/s</a:t>
            </a:r>
            <a:endParaRPr kumimoji="0" lang="en-GB"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40139543-55A2-79F7-1648-295F07D5C14A}"/>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345761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2333405838"/>
              </p:ext>
            </p:extLst>
          </p:nvPr>
        </p:nvGraphicFramePr>
        <p:xfrm>
          <a:off x="273050" y="436499"/>
          <a:ext cx="6311899" cy="305308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Amplitude</a:t>
                      </a:r>
                    </a:p>
                  </a:txBody>
                  <a:tcPr/>
                </a:tc>
                <a:tc>
                  <a:txBody>
                    <a:bodyPr/>
                    <a:lstStyle/>
                    <a:p>
                      <a:r>
                        <a:rPr lang="en-GB" sz="1200" dirty="0"/>
                        <a:t>The distance from a peak to the zero position of a wave. </a:t>
                      </a:r>
                    </a:p>
                  </a:txBody>
                  <a:tcPr/>
                </a:tc>
                <a:extLst>
                  <a:ext uri="{0D108BD9-81ED-4DB2-BD59-A6C34878D82A}">
                    <a16:rowId xmlns:a16="http://schemas.microsoft.com/office/drawing/2014/main" val="3986441415"/>
                  </a:ext>
                </a:extLst>
              </a:tr>
              <a:tr h="370840">
                <a:tc>
                  <a:txBody>
                    <a:bodyPr/>
                    <a:lstStyle/>
                    <a:p>
                      <a:r>
                        <a:rPr lang="en-GB" sz="1200" dirty="0"/>
                        <a:t>Frequency</a:t>
                      </a:r>
                    </a:p>
                  </a:txBody>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135617624"/>
                  </a:ext>
                </a:extLst>
              </a:tr>
              <a:tr h="370840">
                <a:tc>
                  <a:txBody>
                    <a:bodyPr/>
                    <a:lstStyle/>
                    <a:p>
                      <a:r>
                        <a:rPr lang="en-GB" sz="1200" dirty="0"/>
                        <a:t>Time period</a:t>
                      </a:r>
                    </a:p>
                  </a:txBody>
                  <a:tcPr/>
                </a:tc>
                <a:tc>
                  <a:txBody>
                    <a:bodyPr/>
                    <a:lstStyle/>
                    <a:p>
                      <a:r>
                        <a:rPr lang="en-GB" sz="1200" dirty="0"/>
                        <a:t>Time taken for one complete wave to pass.</a:t>
                      </a:r>
                    </a:p>
                  </a:txBody>
                  <a:tcPr/>
                </a:tc>
                <a:extLst>
                  <a:ext uri="{0D108BD9-81ED-4DB2-BD59-A6C34878D82A}">
                    <a16:rowId xmlns:a16="http://schemas.microsoft.com/office/drawing/2014/main" val="4092558228"/>
                  </a:ext>
                </a:extLst>
              </a:tr>
              <a:tr h="370840">
                <a:tc>
                  <a:txBody>
                    <a:bodyPr/>
                    <a:lstStyle/>
                    <a:p>
                      <a:r>
                        <a:rPr lang="en-GB" sz="1200" dirty="0"/>
                        <a:t>Ray diagram</a:t>
                      </a:r>
                    </a:p>
                  </a:txBody>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1426963129"/>
                  </a:ext>
                </a:extLst>
              </a:tr>
              <a:tr h="370840">
                <a:tc>
                  <a:txBody>
                    <a:bodyPr/>
                    <a:lstStyle/>
                    <a:p>
                      <a:r>
                        <a:rPr lang="en-GB" sz="1200" dirty="0"/>
                        <a:t>Normal line</a:t>
                      </a:r>
                    </a:p>
                  </a:txBody>
                  <a:tcPr/>
                </a:tc>
                <a:tc>
                  <a:txBody>
                    <a:bodyPr/>
                    <a:lstStyle/>
                    <a:p>
                      <a:r>
                        <a:rPr lang="en-GB" sz="1200" dirty="0"/>
                        <a:t>A line drawn perpendicular to a surface. </a:t>
                      </a:r>
                    </a:p>
                  </a:txBody>
                  <a:tcPr/>
                </a:tc>
                <a:extLst>
                  <a:ext uri="{0D108BD9-81ED-4DB2-BD59-A6C34878D82A}">
                    <a16:rowId xmlns:a16="http://schemas.microsoft.com/office/drawing/2014/main" val="3157404479"/>
                  </a:ext>
                </a:extLst>
              </a:tr>
              <a:tr h="370840">
                <a:tc>
                  <a:txBody>
                    <a:bodyPr/>
                    <a:lstStyle/>
                    <a:p>
                      <a:r>
                        <a:rPr lang="en-GB" sz="1200" dirty="0"/>
                        <a:t>Incident ray. </a:t>
                      </a:r>
                    </a:p>
                  </a:txBody>
                  <a:tcPr/>
                </a:tc>
                <a:tc>
                  <a:txBody>
                    <a:bodyPr/>
                    <a:lstStyle/>
                    <a:p>
                      <a:r>
                        <a:rPr lang="en-GB" sz="1200" dirty="0"/>
                        <a:t>A ray of light that falls on any surface. </a:t>
                      </a:r>
                    </a:p>
                  </a:txBody>
                  <a:tcPr/>
                </a:tc>
                <a:extLst>
                  <a:ext uri="{0D108BD9-81ED-4DB2-BD59-A6C34878D82A}">
                    <a16:rowId xmlns:a16="http://schemas.microsoft.com/office/drawing/2014/main" val="3912206560"/>
                  </a:ext>
                </a:extLst>
              </a:tr>
              <a:tr h="370840">
                <a:tc>
                  <a:txBody>
                    <a:bodyPr/>
                    <a:lstStyle/>
                    <a:p>
                      <a:r>
                        <a:rPr lang="en-GB" sz="1200" dirty="0"/>
                        <a:t>Reflected ray. </a:t>
                      </a:r>
                    </a:p>
                  </a:txBody>
                  <a:tcPr/>
                </a:tc>
                <a:tc>
                  <a:txBody>
                    <a:bodyPr/>
                    <a:lstStyle/>
                    <a:p>
                      <a:r>
                        <a:rPr lang="en-GB" sz="1200" dirty="0"/>
                        <a:t>A ray of light that is reflected from a surface. </a:t>
                      </a:r>
                    </a:p>
                  </a:txBody>
                  <a:tcPr/>
                </a:tc>
                <a:extLst>
                  <a:ext uri="{0D108BD9-81ED-4DB2-BD59-A6C34878D82A}">
                    <a16:rowId xmlns:a16="http://schemas.microsoft.com/office/drawing/2014/main" val="1975452583"/>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3712234425"/>
              </p:ext>
            </p:extLst>
          </p:nvPr>
        </p:nvGraphicFramePr>
        <p:xfrm>
          <a:off x="273046" y="3735578"/>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428999" y="3735578"/>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428998" y="6235917"/>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3" name="Slide Number Placeholder 2">
            <a:extLst>
              <a:ext uri="{FF2B5EF4-FFF2-40B4-BE49-F238E27FC236}">
                <a16:creationId xmlns:a16="http://schemas.microsoft.com/office/drawing/2014/main" id="{01E73117-2314-908D-1C85-1E9CBCA5682E}"/>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279181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323385" y="301083"/>
            <a:ext cx="6211229" cy="9104928"/>
          </a:xfrm>
          <a:prstGeom prst="rect">
            <a:avLst/>
          </a:prstGeom>
          <a:noFill/>
        </p:spPr>
        <p:txBody>
          <a:bodyPr wrap="square">
            <a:spAutoFit/>
          </a:bodyPr>
          <a:lstStyle/>
          <a:p>
            <a:pPr>
              <a:lnSpc>
                <a:spcPct val="150000"/>
              </a:lnSpc>
              <a:spcBef>
                <a:spcPts val="1200"/>
              </a:spcBef>
              <a:spcAft>
                <a:spcPts val="1000"/>
              </a:spcAft>
            </a:pPr>
            <a:br>
              <a:rPr lang="en-US" sz="1400" b="1" dirty="0">
                <a:effectLst/>
                <a:latin typeface="Arial" panose="020B0604020202020204" pitchFamily="34" charset="0"/>
                <a:ea typeface="Times New Roman" panose="02020603050405020304" pitchFamily="18" charset="0"/>
                <a:cs typeface="Times New Roman" panose="02020603050405020304" pitchFamily="18" charset="0"/>
              </a:rPr>
            </a:br>
            <a:r>
              <a:rPr lang="en-GB" sz="1200" b="1" dirty="0">
                <a:solidFill>
                  <a:srgbClr val="000000"/>
                </a:solidFill>
                <a:effectLst/>
                <a:ea typeface="Times New Roman" panose="02020603050405020304" pitchFamily="18" charset="0"/>
                <a:cs typeface="Times New Roman" panose="02020603050405020304" pitchFamily="18" charset="0"/>
              </a:rPr>
              <a:t>Q4.</a:t>
            </a:r>
            <a:r>
              <a:rPr lang="en-GB" sz="1200" dirty="0">
                <a:effectLst/>
                <a:ea typeface="Times New Roman" panose="02020603050405020304" pitchFamily="18" charset="0"/>
                <a:cs typeface="Times New Roman" panose="02020603050405020304" pitchFamily="18" charset="0"/>
              </a:rPr>
              <a:t> </a:t>
            </a:r>
            <a:r>
              <a:rPr lang="en-GB" sz="1200" b="1" dirty="0">
                <a:effectLst/>
                <a:ea typeface="Times New Roman" panose="02020603050405020304" pitchFamily="18" charset="0"/>
                <a:cs typeface="Times New Roman" panose="02020603050405020304" pitchFamily="18" charset="0"/>
              </a:rPr>
              <a:t>Figure 2</a:t>
            </a:r>
            <a:r>
              <a:rPr lang="en-GB" sz="1200" dirty="0">
                <a:effectLst/>
                <a:ea typeface="Times New Roman" panose="02020603050405020304" pitchFamily="18" charset="0"/>
                <a:cs typeface="Times New Roman" panose="02020603050405020304" pitchFamily="18" charset="0"/>
              </a:rPr>
              <a:t> shows two students measuring the speed of sound in air.</a:t>
            </a:r>
          </a:p>
          <a:p>
            <a:pPr>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One student bangs two bricks together. The sound wave produced is reflected from the wall and travels back to the students. Describe how they can determine the speed of sound.</a:t>
            </a:r>
          </a:p>
          <a:p>
            <a:pPr>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 …………………………………………………………………………………………………………………………………………………………………………………………………………………………………………………………………………………………………………….. …………………………………………………………………………………………………………………………………………………………………………………………………………………………………………………………………………………………………………(4)</a:t>
            </a: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15000"/>
              </a:lnSpc>
              <a:spcAft>
                <a:spcPts val="1000"/>
              </a:spcAft>
            </a:pPr>
            <a:endParaRPr lang="en-GB" sz="1200"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1B02E5-9543-B6C1-3268-8483AA206138}"/>
              </a:ext>
            </a:extLst>
          </p:cNvPr>
          <p:cNvSpPr txBox="1"/>
          <p:nvPr/>
        </p:nvSpPr>
        <p:spPr>
          <a:xfrm>
            <a:off x="6858000" y="3108230"/>
            <a:ext cx="3593133" cy="718658"/>
          </a:xfrm>
          <a:prstGeom prst="rect">
            <a:avLst/>
          </a:prstGeom>
          <a:solidFill>
            <a:schemeClr val="bg1"/>
          </a:solidFill>
          <a:ln>
            <a:solidFill>
              <a:schemeClr val="tx1"/>
            </a:solidFill>
          </a:ln>
        </p:spPr>
        <p:txBody>
          <a:bodyPr wrap="square" rtlCol="0">
            <a:spAutoFit/>
          </a:bodyPr>
          <a:lstStyle/>
          <a:p>
            <a:pPr>
              <a:lnSpc>
                <a:spcPct val="107000"/>
              </a:lnSpc>
              <a:spcBef>
                <a:spcPts val="1200"/>
              </a:spcBef>
              <a:spcAft>
                <a:spcPts val="800"/>
              </a:spcAft>
            </a:pPr>
            <a:r>
              <a:rPr lang="en-GB" sz="1200" dirty="0"/>
              <a:t>M2.(a)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 wave speed = frequency × wavelength</a:t>
            </a:r>
          </a:p>
          <a:p>
            <a:pPr>
              <a:lnSpc>
                <a:spcPct val="107000"/>
              </a:lnSpc>
              <a:spcBef>
                <a:spcPts val="300"/>
              </a:spcBef>
              <a:spcAft>
                <a:spcPts val="800"/>
              </a:spcAft>
            </a:pPr>
            <a:r>
              <a:rPr lang="en-GB" sz="1200" i="1" dirty="0">
                <a:effectLst/>
                <a:ea typeface="Times New Roman" panose="02020603050405020304" pitchFamily="18" charset="0"/>
                <a:cs typeface="Times New Roman" panose="02020603050405020304" pitchFamily="18" charset="0"/>
              </a:rPr>
              <a:t>accept v = f λ</a:t>
            </a:r>
          </a:p>
        </p:txBody>
      </p:sp>
      <p:pic>
        <p:nvPicPr>
          <p:cNvPr id="9" name="Picture 8">
            <a:extLst>
              <a:ext uri="{FF2B5EF4-FFF2-40B4-BE49-F238E27FC236}">
                <a16:creationId xmlns:a16="http://schemas.microsoft.com/office/drawing/2014/main" id="{8CC610C9-1FEC-F52F-C19A-3023F9FF7CEC}"/>
              </a:ext>
            </a:extLst>
          </p:cNvPr>
          <p:cNvPicPr>
            <a:picLocks noChangeAspect="1"/>
          </p:cNvPicPr>
          <p:nvPr/>
        </p:nvPicPr>
        <p:blipFill>
          <a:blip r:embed="rId2"/>
          <a:stretch>
            <a:fillRect/>
          </a:stretch>
        </p:blipFill>
        <p:spPr>
          <a:xfrm>
            <a:off x="1158482" y="980477"/>
            <a:ext cx="3767774" cy="2644136"/>
          </a:xfrm>
          <a:prstGeom prst="rect">
            <a:avLst/>
          </a:prstGeom>
        </p:spPr>
      </p:pic>
      <p:sp>
        <p:nvSpPr>
          <p:cNvPr id="5" name="Slide Number Placeholder 4">
            <a:extLst>
              <a:ext uri="{FF2B5EF4-FFF2-40B4-BE49-F238E27FC236}">
                <a16:creationId xmlns:a16="http://schemas.microsoft.com/office/drawing/2014/main" id="{AAE7B08B-7615-5173-7AAA-CB316E2AD662}"/>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2119755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1015663"/>
          </a:xfrm>
          <a:prstGeom prst="rect">
            <a:avLst/>
          </a:prstGeom>
          <a:noFill/>
          <a:ln w="12700">
            <a:solidFill>
              <a:schemeClr val="tx1"/>
            </a:solidFill>
            <a:prstDash val="dash"/>
          </a:ln>
        </p:spPr>
        <p:txBody>
          <a:bodyPr wrap="square" rtlCol="0">
            <a:spAutoFit/>
          </a:bodyPr>
          <a:lstStyle/>
          <a:p>
            <a:r>
              <a:rPr lang="en-GB" sz="1200" b="1" dirty="0"/>
              <a:t>Learning Objective</a:t>
            </a:r>
            <a:endParaRPr lang="en-GB" sz="1200" dirty="0"/>
          </a:p>
          <a:p>
            <a:r>
              <a:rPr lang="en-GB" sz="1200" dirty="0"/>
              <a:t>  </a:t>
            </a:r>
            <a:r>
              <a:rPr lang="en-US" sz="1200" dirty="0"/>
              <a:t>Students should be able to: </a:t>
            </a:r>
          </a:p>
          <a:p>
            <a:r>
              <a:rPr lang="en-US" sz="1200" dirty="0"/>
              <a:t>• identify amplitude and wavelength from given diagrams </a:t>
            </a:r>
          </a:p>
          <a:p>
            <a:r>
              <a:rPr lang="en-US" sz="1200" dirty="0"/>
              <a:t>• describe a method to measure the speed of sound waves in air </a:t>
            </a:r>
          </a:p>
          <a:p>
            <a:r>
              <a:rPr lang="en-US" sz="1200" dirty="0"/>
              <a:t>• describe a method to measure the speed of ripples on a water surface.</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994595"/>
            <a:ext cx="6311900" cy="1384995"/>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we can use real examples of everyday waves and pieces of measuring equipment to work out how fast waves travel.  Knowing the speed of waves can help to determine the speed at which energy or information will get transferred from one space to another, distance from Earth t distant objects in the Universe or time taken for energy or information to reach certain objects.  </a:t>
            </a:r>
          </a:p>
          <a:p>
            <a:endParaRPr lang="en-US" sz="1200" dirty="0">
              <a:latin typeface="+mj-lt"/>
            </a:endParaRPr>
          </a:p>
        </p:txBody>
      </p:sp>
      <p:sp>
        <p:nvSpPr>
          <p:cNvPr id="5" name="TextBox 4">
            <a:extLst>
              <a:ext uri="{FF2B5EF4-FFF2-40B4-BE49-F238E27FC236}">
                <a16:creationId xmlns:a16="http://schemas.microsoft.com/office/drawing/2014/main" id="{F891F98D-9C5A-D21B-CFA6-A05DF9E25274}"/>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Required Practical - Waves</a:t>
            </a:r>
          </a:p>
        </p:txBody>
      </p:sp>
      <p:sp>
        <p:nvSpPr>
          <p:cNvPr id="7" name="Slide Number Placeholder 6">
            <a:extLst>
              <a:ext uri="{FF2B5EF4-FFF2-40B4-BE49-F238E27FC236}">
                <a16:creationId xmlns:a16="http://schemas.microsoft.com/office/drawing/2014/main" id="{AAF705D4-61F4-2C7F-3DF0-BFF2D32819F3}"/>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197265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21706"/>
            <a:ext cx="6311900" cy="8312147"/>
          </a:xfrm>
          <a:prstGeom prst="rect">
            <a:avLst/>
          </a:prstGeom>
          <a:noFill/>
          <a:ln w="28575">
            <a:noFill/>
          </a:ln>
        </p:spPr>
        <p:txBody>
          <a:bodyPr wrap="square" rtlCol="0">
            <a:spAutoFit/>
          </a:bodyPr>
          <a:lstStyle/>
          <a:p>
            <a:r>
              <a:rPr lang="en-GB" sz="1400" b="1" dirty="0"/>
              <a:t>I wasn’t there but I still care!</a:t>
            </a:r>
          </a:p>
          <a:p>
            <a:pPr>
              <a:lnSpc>
                <a:spcPct val="150000"/>
              </a:lnSpc>
            </a:pPr>
            <a:r>
              <a:rPr lang="en-GB" sz="1200" dirty="0"/>
              <a:t>Using the Physics AQA Text book from pages 176 -177 and the glossary on pages 284-287 to help you answer the following;</a:t>
            </a:r>
          </a:p>
          <a:p>
            <a:pPr>
              <a:lnSpc>
                <a:spcPct val="150000"/>
              </a:lnSpc>
            </a:pPr>
            <a:r>
              <a:rPr lang="en-GB" sz="1200" dirty="0"/>
              <a:t>Define the term wavelength of a wave ……………………………………………………………………………………………………………………………………………………………………………………………………………………………………………………………………………………………………………………</a:t>
            </a:r>
          </a:p>
          <a:p>
            <a:pPr>
              <a:lnSpc>
                <a:spcPct val="150000"/>
              </a:lnSpc>
            </a:pPr>
            <a:r>
              <a:rPr lang="en-GB" sz="1200" dirty="0"/>
              <a:t>Define the term frequency of a wave ……………………………………………………………………………………………………………………………………………………………………………………………………………………………………………………………………………………………………………………</a:t>
            </a:r>
          </a:p>
          <a:p>
            <a:pPr>
              <a:lnSpc>
                <a:spcPct val="150000"/>
              </a:lnSpc>
            </a:pPr>
            <a:r>
              <a:rPr lang="en-GB" sz="1200" dirty="0"/>
              <a:t>Recall the equation that determines wave speed …………………………………………………………………………………………………………………………………………………………</a:t>
            </a:r>
          </a:p>
          <a:p>
            <a:pPr>
              <a:lnSpc>
                <a:spcPct val="150000"/>
              </a:lnSpc>
            </a:pPr>
            <a:r>
              <a:rPr lang="en-GB" sz="1200" dirty="0"/>
              <a:t>Recall the equation that determines the time period of a wave</a:t>
            </a:r>
          </a:p>
          <a:p>
            <a:pPr>
              <a:lnSpc>
                <a:spcPct val="150000"/>
              </a:lnSpc>
            </a:pPr>
            <a:r>
              <a:rPr lang="en-GB" sz="1200" dirty="0"/>
              <a:t>…………………………………………………………………………………………………………………………………………………………</a:t>
            </a:r>
          </a:p>
          <a:p>
            <a:pPr>
              <a:lnSpc>
                <a:spcPct val="150000"/>
              </a:lnSpc>
            </a:pPr>
            <a:r>
              <a:rPr lang="en-GB" sz="1200" dirty="0"/>
              <a:t>Draw on the wavelength and the amplitude of the following waves. </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A speedboat sends waves across a lake at a frequency of 2Hz and a wavelength of 3m. Calculate the speed of the waves</a:t>
            </a:r>
          </a:p>
          <a:p>
            <a:pPr>
              <a:lnSpc>
                <a:spcPct val="150000"/>
              </a:lnSpc>
            </a:pPr>
            <a:r>
              <a:rPr lang="en-GB" sz="1200" dirty="0"/>
              <a:t>……………………………………………………………………………………………………………………………………………………………………………………………………………………………………………………………………………………………………………………</a:t>
            </a:r>
          </a:p>
          <a:p>
            <a:pPr>
              <a:lnSpc>
                <a:spcPct val="150000"/>
              </a:lnSpc>
            </a:pPr>
            <a:endParaRPr lang="en-GB" sz="1200" dirty="0"/>
          </a:p>
        </p:txBody>
      </p:sp>
      <p:pic>
        <p:nvPicPr>
          <p:cNvPr id="3" name="Picture 2">
            <a:extLst>
              <a:ext uri="{FF2B5EF4-FFF2-40B4-BE49-F238E27FC236}">
                <a16:creationId xmlns:a16="http://schemas.microsoft.com/office/drawing/2014/main" id="{71FDDC0F-6520-E632-E1C3-7FE909B217F7}"/>
              </a:ext>
            </a:extLst>
          </p:cNvPr>
          <p:cNvPicPr>
            <a:picLocks noChangeAspect="1"/>
          </p:cNvPicPr>
          <p:nvPr/>
        </p:nvPicPr>
        <p:blipFill>
          <a:blip r:embed="rId2"/>
          <a:stretch>
            <a:fillRect/>
          </a:stretch>
        </p:blipFill>
        <p:spPr>
          <a:xfrm>
            <a:off x="1331174" y="4297243"/>
            <a:ext cx="4379975" cy="2706580"/>
          </a:xfrm>
          <a:prstGeom prst="rect">
            <a:avLst/>
          </a:prstGeom>
        </p:spPr>
      </p:pic>
      <p:sp>
        <p:nvSpPr>
          <p:cNvPr id="2" name="Slide Number Placeholder 1">
            <a:extLst>
              <a:ext uri="{FF2B5EF4-FFF2-40B4-BE49-F238E27FC236}">
                <a16:creationId xmlns:a16="http://schemas.microsoft.com/office/drawing/2014/main" id="{8E6EFC3F-71A1-F4C2-FFD9-A5BEF0E764B3}"/>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1487045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45976" y="203200"/>
            <a:ext cx="6311900" cy="7879080"/>
          </a:xfrm>
          <a:prstGeom prst="rect">
            <a:avLst/>
          </a:prstGeom>
          <a:noFill/>
          <a:ln w="28575">
            <a:noFill/>
          </a:ln>
        </p:spPr>
        <p:txBody>
          <a:bodyPr wrap="square" rtlCol="0">
            <a:spAutoFit/>
          </a:bodyPr>
          <a:lstStyle/>
          <a:p>
            <a:r>
              <a:rPr lang="en-GB" sz="1400" b="1" u="sng" dirty="0"/>
              <a:t>I wasn’t there but I still care!</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US" sz="1200" b="1" dirty="0"/>
              <a:t>Task:  Read and complete the missing words.  Use the diagrams to help you</a:t>
            </a:r>
          </a:p>
          <a:p>
            <a:endParaRPr lang="en-US" sz="1200" b="1" dirty="0"/>
          </a:p>
          <a:p>
            <a:r>
              <a:rPr lang="en-US" sz="1200" dirty="0"/>
              <a:t>In a </a:t>
            </a:r>
            <a:r>
              <a:rPr lang="en-US" sz="1200" b="1" dirty="0"/>
              <a:t>________________ </a:t>
            </a:r>
            <a:r>
              <a:rPr lang="en-US" sz="1200" dirty="0"/>
              <a:t>wave the particles within the wave move perpendicular (at 90</a:t>
            </a:r>
            <a:r>
              <a:rPr lang="en-US" sz="1200" baseline="30000" dirty="0"/>
              <a:t>o</a:t>
            </a:r>
            <a:r>
              <a:rPr lang="en-US" sz="1200" dirty="0"/>
              <a:t>) to the direction the wave is travelling.  This is the wave produced in a rope when it is flicked </a:t>
            </a:r>
            <a:r>
              <a:rPr lang="en-US" sz="1200" b="1" dirty="0"/>
              <a:t>up and down</a:t>
            </a:r>
            <a:r>
              <a:rPr lang="en-US" sz="1200" dirty="0"/>
              <a:t>.</a:t>
            </a:r>
          </a:p>
          <a:p>
            <a:r>
              <a:rPr lang="en-US" sz="1200" dirty="0"/>
              <a:t>Examples of transverse waves are _________________</a:t>
            </a:r>
            <a:r>
              <a:rPr lang="en-US" sz="1200" b="1" dirty="0"/>
              <a:t>, electromagnetic (light) waves and guitar strings</a:t>
            </a:r>
            <a:r>
              <a:rPr lang="en-US" sz="1200" dirty="0"/>
              <a:t>.</a:t>
            </a:r>
          </a:p>
          <a:p>
            <a:endParaRPr lang="en-US" sz="1200" dirty="0"/>
          </a:p>
          <a:p>
            <a:r>
              <a:rPr lang="en-US" sz="1200" b="1" dirty="0"/>
              <a:t>________________ </a:t>
            </a:r>
            <a:r>
              <a:rPr lang="en-US" sz="1200" dirty="0"/>
              <a:t>waves are compression (squash) waves where the particles are vibrating in the same direction as the wave movement.   This is the wave produced when a spring is </a:t>
            </a:r>
            <a:r>
              <a:rPr lang="en-US" sz="1200" b="1" dirty="0"/>
              <a:t>squashed </a:t>
            </a:r>
            <a:r>
              <a:rPr lang="en-US" sz="1200" dirty="0"/>
              <a:t>and released.  </a:t>
            </a:r>
          </a:p>
          <a:p>
            <a:r>
              <a:rPr lang="en-US" sz="1200" dirty="0"/>
              <a:t>Examples of longitudinal waves are:  _____________</a:t>
            </a:r>
            <a:r>
              <a:rPr lang="en-US" sz="1200" b="1" dirty="0"/>
              <a:t>and a type of seismic (P) wave.</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Task:  Write in the correct measurement and unit for each description</a:t>
            </a:r>
          </a:p>
          <a:p>
            <a:endParaRPr lang="en-US" sz="1200" b="1" dirty="0"/>
          </a:p>
          <a:p>
            <a:r>
              <a:rPr lang="en-GB" sz="1200" dirty="0"/>
              <a:t>______________–the distance from one point on a wave to the same point on the next wave. </a:t>
            </a:r>
          </a:p>
          <a:p>
            <a:r>
              <a:rPr lang="en-GB" sz="1200" dirty="0"/>
              <a:t>______________– the waves maximum displacement of a point on a wave from its undisturbed position.</a:t>
            </a:r>
          </a:p>
          <a:p>
            <a:r>
              <a:rPr lang="en-GB" sz="1200" dirty="0"/>
              <a:t>______________– the number of waves passing a point per second.</a:t>
            </a:r>
          </a:p>
          <a:p>
            <a:r>
              <a:rPr lang="en-GB" sz="1200" dirty="0"/>
              <a:t>_______________-</a:t>
            </a:r>
            <a:r>
              <a:rPr lang="en-GB" sz="1200" b="1" dirty="0"/>
              <a:t> </a:t>
            </a:r>
            <a:r>
              <a:rPr lang="en-GB" sz="1200" dirty="0"/>
              <a:t>the time taken to produce one complete wave.</a:t>
            </a:r>
          </a:p>
          <a:p>
            <a:endParaRPr lang="en-GB" sz="1200" dirty="0"/>
          </a:p>
          <a:p>
            <a:endParaRPr lang="en-US" sz="1200" b="1" dirty="0">
              <a:solidFill>
                <a:schemeClr val="tx2">
                  <a:lumMod val="75000"/>
                </a:schemeClr>
              </a:solidFill>
            </a:endParaRPr>
          </a:p>
        </p:txBody>
      </p:sp>
      <p:pic>
        <p:nvPicPr>
          <p:cNvPr id="2" name="Picture 1" descr="http://3.bp.blogspot.com/-A8k5RlekXcM/TZMZTQ0vKvI/AAAAAAAAACg/xTDe-R_JvZg/s1600/Transverse+Wave.jpg">
            <a:extLst>
              <a:ext uri="{FF2B5EF4-FFF2-40B4-BE49-F238E27FC236}">
                <a16:creationId xmlns:a16="http://schemas.microsoft.com/office/drawing/2014/main" id="{C10213A5-7512-6796-D774-E68CD1110634}"/>
              </a:ext>
            </a:extLst>
          </p:cNvPr>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6207" b="32315"/>
          <a:stretch/>
        </p:blipFill>
        <p:spPr bwMode="auto">
          <a:xfrm>
            <a:off x="364146" y="858534"/>
            <a:ext cx="2885380" cy="932348"/>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F751484F-E7AE-7A06-9950-B866528D92D9}"/>
              </a:ext>
            </a:extLst>
          </p:cNvPr>
          <p:cNvSpPr txBox="1"/>
          <p:nvPr/>
        </p:nvSpPr>
        <p:spPr>
          <a:xfrm>
            <a:off x="364146" y="454535"/>
            <a:ext cx="2885380" cy="369332"/>
          </a:xfrm>
          <a:prstGeom prst="rect">
            <a:avLst/>
          </a:prstGeom>
          <a:solidFill>
            <a:schemeClr val="tx2">
              <a:lumMod val="20000"/>
              <a:lumOff val="80000"/>
            </a:schemeClr>
          </a:solidFill>
        </p:spPr>
        <p:txBody>
          <a:bodyPr wrap="square" rtlCol="0">
            <a:spAutoFit/>
          </a:bodyPr>
          <a:lstStyle/>
          <a:p>
            <a:pPr algn="ctr"/>
            <a:r>
              <a:rPr lang="en-GB" b="1" dirty="0"/>
              <a:t>Transverse Wave</a:t>
            </a:r>
          </a:p>
        </p:txBody>
      </p:sp>
      <p:sp>
        <p:nvSpPr>
          <p:cNvPr id="7" name="TextBox 6">
            <a:extLst>
              <a:ext uri="{FF2B5EF4-FFF2-40B4-BE49-F238E27FC236}">
                <a16:creationId xmlns:a16="http://schemas.microsoft.com/office/drawing/2014/main" id="{91E888AE-22CB-4283-1218-E4F4C86344A1}"/>
              </a:ext>
            </a:extLst>
          </p:cNvPr>
          <p:cNvSpPr txBox="1"/>
          <p:nvPr/>
        </p:nvSpPr>
        <p:spPr>
          <a:xfrm>
            <a:off x="3461011" y="463620"/>
            <a:ext cx="2885380" cy="400110"/>
          </a:xfrm>
          <a:prstGeom prst="rect">
            <a:avLst/>
          </a:prstGeom>
          <a:solidFill>
            <a:schemeClr val="tx2">
              <a:lumMod val="20000"/>
              <a:lumOff val="80000"/>
            </a:schemeClr>
          </a:solidFill>
        </p:spPr>
        <p:txBody>
          <a:bodyPr wrap="square" rtlCol="0">
            <a:spAutoFit/>
          </a:bodyPr>
          <a:lstStyle/>
          <a:p>
            <a:pPr algn="ctr"/>
            <a:r>
              <a:rPr lang="en-GB" sz="2000" b="1" dirty="0"/>
              <a:t>Longitudinal Wave</a:t>
            </a:r>
          </a:p>
        </p:txBody>
      </p:sp>
      <p:pic>
        <p:nvPicPr>
          <p:cNvPr id="8" name="Picture 7" descr="Image result for transverse and longitudinal waves examples">
            <a:extLst>
              <a:ext uri="{FF2B5EF4-FFF2-40B4-BE49-F238E27FC236}">
                <a16:creationId xmlns:a16="http://schemas.microsoft.com/office/drawing/2014/main" id="{BDFEAE91-7555-B960-0A5D-4FB5B2D6F25B}"/>
              </a:ext>
            </a:extLst>
          </p:cNvPr>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6807" b="32235"/>
          <a:stretch/>
        </p:blipFill>
        <p:spPr bwMode="auto">
          <a:xfrm>
            <a:off x="3480109" y="858534"/>
            <a:ext cx="2847184" cy="932348"/>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AE5192E-D8C1-5D9B-ACED-E017F793E5CA}"/>
              </a:ext>
            </a:extLst>
          </p:cNvPr>
          <p:cNvSpPr txBox="1"/>
          <p:nvPr/>
        </p:nvSpPr>
        <p:spPr>
          <a:xfrm>
            <a:off x="245975" y="1877625"/>
            <a:ext cx="6100415" cy="461665"/>
          </a:xfrm>
          <a:prstGeom prst="rect">
            <a:avLst/>
          </a:prstGeom>
          <a:noFill/>
          <a:ln w="25400">
            <a:solidFill>
              <a:schemeClr val="accent6">
                <a:lumMod val="75000"/>
              </a:schemeClr>
            </a:solidFill>
          </a:ln>
        </p:spPr>
        <p:txBody>
          <a:bodyPr wrap="square" rtlCol="0">
            <a:spAutoFit/>
          </a:bodyPr>
          <a:lstStyle/>
          <a:p>
            <a:r>
              <a:rPr lang="en-GB" sz="1200" dirty="0"/>
              <a:t>Remember, the particles in a wave move up and down or backwards and forwards only. </a:t>
            </a:r>
          </a:p>
          <a:p>
            <a:r>
              <a:rPr lang="en-GB" sz="1200" dirty="0"/>
              <a:t>It is energy, </a:t>
            </a:r>
            <a:r>
              <a:rPr lang="en-GB" sz="1200" b="1" dirty="0"/>
              <a:t>NOT the particles</a:t>
            </a:r>
            <a:r>
              <a:rPr lang="en-GB" sz="1200" dirty="0"/>
              <a:t>, that move from one place to another!</a:t>
            </a:r>
          </a:p>
        </p:txBody>
      </p:sp>
      <p:pic>
        <p:nvPicPr>
          <p:cNvPr id="10" name="Content Placeholder 3">
            <a:extLst>
              <a:ext uri="{FF2B5EF4-FFF2-40B4-BE49-F238E27FC236}">
                <a16:creationId xmlns:a16="http://schemas.microsoft.com/office/drawing/2014/main" id="{97A89445-94EF-437C-C5A2-70F23BF2806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5260"/>
          <a:stretch/>
        </p:blipFill>
        <p:spPr>
          <a:xfrm>
            <a:off x="188934" y="5025887"/>
            <a:ext cx="2147383" cy="1175908"/>
          </a:xfrm>
          <a:prstGeom prst="rect">
            <a:avLst/>
          </a:prstGeom>
        </p:spPr>
      </p:pic>
      <p:pic>
        <p:nvPicPr>
          <p:cNvPr id="11" name="Picture 10">
            <a:extLst>
              <a:ext uri="{FF2B5EF4-FFF2-40B4-BE49-F238E27FC236}">
                <a16:creationId xmlns:a16="http://schemas.microsoft.com/office/drawing/2014/main" id="{ECC12319-A9C8-570C-FD75-9B0296F34D08}"/>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t="13059"/>
          <a:stretch/>
        </p:blipFill>
        <p:spPr>
          <a:xfrm>
            <a:off x="4654823" y="5072849"/>
            <a:ext cx="1941080" cy="1176066"/>
          </a:xfrm>
          <a:prstGeom prst="rect">
            <a:avLst/>
          </a:prstGeom>
        </p:spPr>
      </p:pic>
      <p:sp>
        <p:nvSpPr>
          <p:cNvPr id="12" name="TextBox 11">
            <a:extLst>
              <a:ext uri="{FF2B5EF4-FFF2-40B4-BE49-F238E27FC236}">
                <a16:creationId xmlns:a16="http://schemas.microsoft.com/office/drawing/2014/main" id="{3F7DDB8A-266D-FEA7-F380-416A35BC1E6C}"/>
              </a:ext>
            </a:extLst>
          </p:cNvPr>
          <p:cNvSpPr txBox="1"/>
          <p:nvPr/>
        </p:nvSpPr>
        <p:spPr>
          <a:xfrm>
            <a:off x="305061" y="4661233"/>
            <a:ext cx="6193730" cy="276999"/>
          </a:xfrm>
          <a:prstGeom prst="rect">
            <a:avLst/>
          </a:prstGeom>
          <a:noFill/>
          <a:ln>
            <a:solidFill>
              <a:schemeClr val="tx1"/>
            </a:solidFill>
          </a:ln>
        </p:spPr>
        <p:txBody>
          <a:bodyPr wrap="square" rtlCol="0">
            <a:spAutoFit/>
          </a:bodyPr>
          <a:lstStyle/>
          <a:p>
            <a:r>
              <a:rPr lang="en-GB" sz="1200" b="1" dirty="0"/>
              <a:t>Longitudinal, 		water waves, 		sound waves,  		transverse</a:t>
            </a:r>
          </a:p>
        </p:txBody>
      </p:sp>
      <p:sp>
        <p:nvSpPr>
          <p:cNvPr id="15" name="TextBox 14">
            <a:extLst>
              <a:ext uri="{FF2B5EF4-FFF2-40B4-BE49-F238E27FC236}">
                <a16:creationId xmlns:a16="http://schemas.microsoft.com/office/drawing/2014/main" id="{95EB4C9F-72C7-C02A-CB6E-5FB0DE8F177B}"/>
              </a:ext>
            </a:extLst>
          </p:cNvPr>
          <p:cNvSpPr txBox="1"/>
          <p:nvPr/>
        </p:nvSpPr>
        <p:spPr>
          <a:xfrm>
            <a:off x="5063034" y="7190742"/>
            <a:ext cx="1513856" cy="830997"/>
          </a:xfrm>
          <a:prstGeom prst="rect">
            <a:avLst/>
          </a:prstGeom>
          <a:noFill/>
          <a:ln>
            <a:solidFill>
              <a:schemeClr val="tx1"/>
            </a:solidFill>
          </a:ln>
        </p:spPr>
        <p:txBody>
          <a:bodyPr wrap="square" rtlCol="0">
            <a:spAutoFit/>
          </a:bodyPr>
          <a:lstStyle/>
          <a:p>
            <a:r>
              <a:rPr lang="en-GB" sz="1200" b="1" dirty="0"/>
              <a:t>Frequency (Hz) Wavelength (m Period (s)</a:t>
            </a:r>
          </a:p>
          <a:p>
            <a:r>
              <a:rPr lang="en-GB" sz="1200" b="1" dirty="0"/>
              <a:t> Amplitude (m) ), </a:t>
            </a:r>
            <a:endParaRPr lang="en-GB" sz="1200" dirty="0"/>
          </a:p>
        </p:txBody>
      </p:sp>
      <p:sp>
        <p:nvSpPr>
          <p:cNvPr id="16" name="TextBox 15">
            <a:extLst>
              <a:ext uri="{FF2B5EF4-FFF2-40B4-BE49-F238E27FC236}">
                <a16:creationId xmlns:a16="http://schemas.microsoft.com/office/drawing/2014/main" id="{2FF17451-D0BC-56F2-77FE-70E021ED09CA}"/>
              </a:ext>
            </a:extLst>
          </p:cNvPr>
          <p:cNvSpPr txBox="1"/>
          <p:nvPr/>
        </p:nvSpPr>
        <p:spPr>
          <a:xfrm>
            <a:off x="2393358" y="5014860"/>
            <a:ext cx="2147383" cy="1292662"/>
          </a:xfrm>
          <a:prstGeom prst="rect">
            <a:avLst/>
          </a:prstGeom>
          <a:noFill/>
          <a:ln>
            <a:solidFill>
              <a:schemeClr val="tx1"/>
            </a:solidFill>
          </a:ln>
        </p:spPr>
        <p:txBody>
          <a:bodyPr wrap="square" rtlCol="0">
            <a:spAutoFit/>
          </a:bodyPr>
          <a:lstStyle/>
          <a:p>
            <a:r>
              <a:rPr lang="en-GB" sz="1200" dirty="0"/>
              <a:t>The displacement of a transverse wave is described as </a:t>
            </a:r>
            <a:r>
              <a:rPr lang="en-GB" sz="1200" b="1" dirty="0"/>
              <a:t>peaks and troughs</a:t>
            </a:r>
            <a:r>
              <a:rPr lang="en-GB" sz="1200" dirty="0"/>
              <a:t>. In a longitudinal wave these are described as </a:t>
            </a:r>
            <a:r>
              <a:rPr lang="en-GB" sz="1200" b="1" dirty="0"/>
              <a:t>compressions and rarefactions</a:t>
            </a:r>
            <a:r>
              <a:rPr lang="en-GB" sz="1800" dirty="0"/>
              <a:t>.</a:t>
            </a:r>
          </a:p>
        </p:txBody>
      </p:sp>
      <p:sp>
        <p:nvSpPr>
          <p:cNvPr id="5" name="Slide Number Placeholder 4">
            <a:extLst>
              <a:ext uri="{FF2B5EF4-FFF2-40B4-BE49-F238E27FC236}">
                <a16:creationId xmlns:a16="http://schemas.microsoft.com/office/drawing/2014/main" id="{BE39A97E-CDA7-4272-2512-281B8181EB48}"/>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964970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GB" sz="1200" u="sng" dirty="0">
                          <a:solidFill>
                            <a:schemeClr val="tx1"/>
                          </a:solidFill>
                        </a:rPr>
                        <a:t>Measuring the Speed of a wave through different medium</a:t>
                      </a:r>
                    </a:p>
                    <a:p>
                      <a:pPr algn="l">
                        <a:lnSpc>
                          <a:spcPct val="150000"/>
                        </a:lnSpc>
                      </a:pPr>
                      <a:r>
                        <a:rPr lang="en-GB" sz="1200" u="sng" dirty="0">
                          <a:solidFill>
                            <a:schemeClr val="tx1"/>
                          </a:solidFill>
                        </a:rPr>
                        <a:t>Measuring the speed of a wave through the air</a:t>
                      </a:r>
                    </a:p>
                    <a:p>
                      <a:pPr fontAlgn="base">
                        <a:lnSpc>
                          <a:spcPct val="150000"/>
                        </a:lnSpc>
                      </a:pPr>
                      <a:r>
                        <a:rPr lang="en-US" sz="1200" b="0" i="0" kern="1200" dirty="0">
                          <a:solidFill>
                            <a:schemeClr val="tx1"/>
                          </a:solidFill>
                          <a:effectLst/>
                          <a:latin typeface="+mn-lt"/>
                          <a:ea typeface="+mn-ea"/>
                          <a:cs typeface="+mn-cs"/>
                        </a:rPr>
                        <a:t>The air is made up of particles. When sound is created, the air particles vibrate and collide with each other, causing the vibrations to pass between air particles. The vibrating particles pass the sound through to a person's ear and vibrate the ear drum.</a:t>
                      </a:r>
                    </a:p>
                    <a:p>
                      <a:pPr fontAlgn="base">
                        <a:lnSpc>
                          <a:spcPct val="150000"/>
                        </a:lnSpc>
                      </a:pPr>
                      <a:r>
                        <a:rPr lang="en-US" sz="1200" b="0" i="0" kern="1200" dirty="0">
                          <a:solidFill>
                            <a:schemeClr val="tx1"/>
                          </a:solidFill>
                          <a:effectLst/>
                          <a:latin typeface="+mn-lt"/>
                          <a:ea typeface="+mn-ea"/>
                          <a:cs typeface="+mn-cs"/>
                        </a:rPr>
                        <a:t>Light travels much faster than sound through air. For example, a person fires a cannon pistol which releases a flash of light when fired) . A distant observer stood 400 </a:t>
                      </a:r>
                      <a:r>
                        <a:rPr lang="en-US" sz="1200" b="0" i="0" kern="1200" dirty="0" err="1">
                          <a:solidFill>
                            <a:schemeClr val="tx1"/>
                          </a:solidFill>
                          <a:effectLst/>
                          <a:latin typeface="+mn-lt"/>
                          <a:ea typeface="+mn-ea"/>
                          <a:cs typeface="+mn-cs"/>
                        </a:rPr>
                        <a:t>metres</a:t>
                      </a:r>
                      <a:r>
                        <a:rPr lang="en-US" sz="1200" b="0" i="0" kern="1200" dirty="0">
                          <a:solidFill>
                            <a:schemeClr val="tx1"/>
                          </a:solidFill>
                          <a:effectLst/>
                          <a:latin typeface="+mn-lt"/>
                          <a:ea typeface="+mn-ea"/>
                          <a:cs typeface="+mn-cs"/>
                        </a:rPr>
                        <a:t> (m) away records the time between seeing the action (the light reaches the time keeper immediately) and hearing the sound (which takes more time to cover the same distance).</a:t>
                      </a: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The speed of sound can be calculated using the equation:  speed = distance ÷ time</a:t>
                      </a:r>
                    </a:p>
                    <a:p>
                      <a:pPr fontAlgn="base">
                        <a:lnSpc>
                          <a:spcPct val="150000"/>
                        </a:lnSpc>
                      </a:pPr>
                      <a:r>
                        <a:rPr lang="en-US" sz="1200" b="0" i="0" kern="1200" dirty="0">
                          <a:solidFill>
                            <a:schemeClr val="tx1"/>
                          </a:solidFill>
                          <a:effectLst/>
                          <a:latin typeface="+mn-lt"/>
                          <a:ea typeface="+mn-ea"/>
                          <a:cs typeface="+mn-cs"/>
                        </a:rPr>
                        <a:t>This is when:</a:t>
                      </a:r>
                    </a:p>
                    <a:p>
                      <a:pPr fontAlgn="base">
                        <a:lnSpc>
                          <a:spcPct val="150000"/>
                        </a:lnSpc>
                      </a:pPr>
                      <a:r>
                        <a:rPr lang="en-US" sz="1200" b="0" i="0" kern="1200" dirty="0">
                          <a:solidFill>
                            <a:schemeClr val="tx1"/>
                          </a:solidFill>
                          <a:effectLst/>
                          <a:latin typeface="+mn-lt"/>
                          <a:ea typeface="+mn-ea"/>
                          <a:cs typeface="+mn-cs"/>
                        </a:rPr>
                        <a:t>speed (</a:t>
                      </a:r>
                      <a:r>
                        <a:rPr lang="en-US" sz="1200" b="0" i="1" kern="120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 is measured in </a:t>
                      </a:r>
                      <a:r>
                        <a:rPr lang="en-US" sz="1200" b="0" i="0" kern="1200" dirty="0" err="1">
                          <a:solidFill>
                            <a:schemeClr val="tx1"/>
                          </a:solidFill>
                          <a:effectLst/>
                          <a:latin typeface="+mn-lt"/>
                          <a:ea typeface="+mn-ea"/>
                          <a:cs typeface="+mn-cs"/>
                        </a:rPr>
                        <a:t>metres</a:t>
                      </a:r>
                      <a:r>
                        <a:rPr lang="en-US" sz="1200" b="0" i="0" kern="1200" dirty="0">
                          <a:solidFill>
                            <a:schemeClr val="tx1"/>
                          </a:solidFill>
                          <a:effectLst/>
                          <a:latin typeface="+mn-lt"/>
                          <a:ea typeface="+mn-ea"/>
                          <a:cs typeface="+mn-cs"/>
                        </a:rPr>
                        <a:t> per second (m/s)</a:t>
                      </a:r>
                    </a:p>
                    <a:p>
                      <a:pPr fontAlgn="base">
                        <a:lnSpc>
                          <a:spcPct val="150000"/>
                        </a:lnSpc>
                      </a:pPr>
                      <a:r>
                        <a:rPr lang="en-US" sz="1200" b="0" i="0" kern="1200" dirty="0">
                          <a:solidFill>
                            <a:schemeClr val="tx1"/>
                          </a:solidFill>
                          <a:effectLst/>
                          <a:latin typeface="+mn-lt"/>
                          <a:ea typeface="+mn-ea"/>
                          <a:cs typeface="+mn-cs"/>
                        </a:rPr>
                        <a:t>distance (</a:t>
                      </a:r>
                      <a:r>
                        <a:rPr lang="en-US" sz="1200" b="0" i="1" kern="1200" dirty="0">
                          <a:solidFill>
                            <a:schemeClr val="tx1"/>
                          </a:solidFill>
                          <a:effectLst/>
                          <a:latin typeface="+mn-lt"/>
                          <a:ea typeface="+mn-ea"/>
                          <a:cs typeface="+mn-cs"/>
                        </a:rPr>
                        <a:t>s</a:t>
                      </a:r>
                      <a:r>
                        <a:rPr lang="en-US" sz="1200" b="0" i="0" kern="1200" dirty="0">
                          <a:solidFill>
                            <a:schemeClr val="tx1"/>
                          </a:solidFill>
                          <a:effectLst/>
                          <a:latin typeface="+mn-lt"/>
                          <a:ea typeface="+mn-ea"/>
                          <a:cs typeface="+mn-cs"/>
                        </a:rPr>
                        <a:t>) is measured in </a:t>
                      </a:r>
                      <a:r>
                        <a:rPr lang="en-US" sz="1200" b="0" i="0" kern="1200" dirty="0" err="1">
                          <a:solidFill>
                            <a:schemeClr val="tx1"/>
                          </a:solidFill>
                          <a:effectLst/>
                          <a:latin typeface="+mn-lt"/>
                          <a:ea typeface="+mn-ea"/>
                          <a:cs typeface="+mn-cs"/>
                        </a:rPr>
                        <a:t>metres</a:t>
                      </a:r>
                      <a:r>
                        <a:rPr lang="en-US" sz="1200" b="0" i="0" kern="1200" dirty="0">
                          <a:solidFill>
                            <a:schemeClr val="tx1"/>
                          </a:solidFill>
                          <a:effectLst/>
                          <a:latin typeface="+mn-lt"/>
                          <a:ea typeface="+mn-ea"/>
                          <a:cs typeface="+mn-cs"/>
                        </a:rPr>
                        <a:t> (m)</a:t>
                      </a:r>
                    </a:p>
                    <a:p>
                      <a:pPr fontAlgn="base">
                        <a:lnSpc>
                          <a:spcPct val="150000"/>
                        </a:lnSpc>
                      </a:pPr>
                      <a:r>
                        <a:rPr lang="en-US" sz="1200" b="0" i="0" kern="1200" dirty="0">
                          <a:solidFill>
                            <a:schemeClr val="tx1"/>
                          </a:solidFill>
                          <a:effectLst/>
                          <a:latin typeface="+mn-lt"/>
                          <a:ea typeface="+mn-ea"/>
                          <a:cs typeface="+mn-cs"/>
                        </a:rPr>
                        <a:t>time (</a:t>
                      </a:r>
                      <a:r>
                        <a:rPr lang="en-US" sz="1200" b="0" i="1"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 is measured in seconds (s)</a:t>
                      </a:r>
                    </a:p>
                    <a:p>
                      <a:pPr fontAlgn="base">
                        <a:lnSpc>
                          <a:spcPct val="150000"/>
                        </a:lnSpc>
                      </a:pPr>
                      <a:r>
                        <a:rPr lang="en-US" sz="1200" b="1" i="0" kern="1200" dirty="0">
                          <a:solidFill>
                            <a:schemeClr val="tx1"/>
                          </a:solidFill>
                          <a:effectLst/>
                          <a:latin typeface="+mn-lt"/>
                          <a:ea typeface="+mn-ea"/>
                          <a:cs typeface="+mn-cs"/>
                        </a:rPr>
                        <a:t>Example</a:t>
                      </a:r>
                    </a:p>
                    <a:p>
                      <a:pPr fontAlgn="base">
                        <a:lnSpc>
                          <a:spcPct val="150000"/>
                        </a:lnSpc>
                      </a:pPr>
                      <a:r>
                        <a:rPr lang="en-US" sz="1200" b="0" i="0" kern="1200" dirty="0">
                          <a:solidFill>
                            <a:schemeClr val="tx1"/>
                          </a:solidFill>
                          <a:effectLst/>
                          <a:latin typeface="+mn-lt"/>
                          <a:ea typeface="+mn-ea"/>
                          <a:cs typeface="+mn-cs"/>
                        </a:rPr>
                        <a:t>An observer 400 m away records a 1.2 s time difference between seeing the hand signal and hearing the bang of the starting pistol.</a:t>
                      </a:r>
                    </a:p>
                    <a:p>
                      <a:pPr fontAlgn="base">
                        <a:lnSpc>
                          <a:spcPct val="150000"/>
                        </a:lnSpc>
                      </a:pPr>
                      <a:r>
                        <a:rPr lang="en-US" sz="1200" b="0" i="0" kern="1200" dirty="0">
                          <a:solidFill>
                            <a:schemeClr val="tx1"/>
                          </a:solidFill>
                          <a:effectLst/>
                          <a:latin typeface="+mn-lt"/>
                          <a:ea typeface="+mn-ea"/>
                          <a:cs typeface="+mn-cs"/>
                        </a:rPr>
                        <a:t>v=d ÷ t</a:t>
                      </a:r>
                    </a:p>
                    <a:p>
                      <a:pPr fontAlgn="base">
                        <a:lnSpc>
                          <a:spcPct val="150000"/>
                        </a:lnSpc>
                      </a:pPr>
                      <a:r>
                        <a:rPr lang="en-US" sz="1200" b="0" i="0" kern="1200" dirty="0">
                          <a:solidFill>
                            <a:schemeClr val="tx1"/>
                          </a:solidFill>
                          <a:effectLst/>
                          <a:latin typeface="+mn-lt"/>
                          <a:ea typeface="+mn-ea"/>
                          <a:cs typeface="+mn-cs"/>
                        </a:rPr>
                        <a:t>=400÷1.2</a:t>
                      </a:r>
                    </a:p>
                    <a:p>
                      <a:pPr fontAlgn="base">
                        <a:lnSpc>
                          <a:spcPct val="150000"/>
                        </a:lnSpc>
                      </a:pPr>
                      <a:r>
                        <a:rPr lang="en-US" sz="1200" b="0" i="0" kern="1200" dirty="0">
                          <a:solidFill>
                            <a:schemeClr val="tx1"/>
                          </a:solidFill>
                          <a:effectLst/>
                          <a:latin typeface="+mn-lt"/>
                          <a:ea typeface="+mn-ea"/>
                          <a:cs typeface="+mn-cs"/>
                        </a:rPr>
                        <a:t>v=333 (m/s) (to 3 </a:t>
                      </a:r>
                      <a:r>
                        <a:rPr lang="en-US" sz="1200" b="0" i="0" kern="1200" dirty="0" err="1">
                          <a:solidFill>
                            <a:schemeClr val="tx1"/>
                          </a:solidFill>
                          <a:effectLst/>
                          <a:latin typeface="+mn-lt"/>
                          <a:ea typeface="+mn-ea"/>
                          <a:cs typeface="+mn-cs"/>
                        </a:rPr>
                        <a:t>sig.fig</a:t>
                      </a:r>
                      <a:r>
                        <a:rPr lang="en-US" sz="1200" b="0" i="0" kern="1200" dirty="0">
                          <a:solidFill>
                            <a:schemeClr val="tx1"/>
                          </a:solidFill>
                          <a:effectLst/>
                          <a:latin typeface="+mn-lt"/>
                          <a:ea typeface="+mn-ea"/>
                          <a:cs typeface="+mn-cs"/>
                        </a:rPr>
                        <a:t>.)</a:t>
                      </a:r>
                    </a:p>
                    <a:p>
                      <a:pPr fontAlgn="base">
                        <a:lnSpc>
                          <a:spcPct val="150000"/>
                        </a:lnSpc>
                      </a:pPr>
                      <a:r>
                        <a:rPr lang="en-US" sz="1200" b="0" i="0" kern="1200" dirty="0">
                          <a:solidFill>
                            <a:schemeClr val="tx1"/>
                          </a:solidFill>
                          <a:effectLst/>
                          <a:latin typeface="+mn-lt"/>
                          <a:ea typeface="+mn-ea"/>
                          <a:cs typeface="+mn-cs"/>
                        </a:rPr>
                        <a:t>The accepted value for the speed of sound in air is 330 m/s.</a:t>
                      </a:r>
                    </a:p>
                    <a:p>
                      <a:pPr fontAlgn="base">
                        <a:lnSpc>
                          <a:spcPct val="150000"/>
                        </a:lnSpc>
                      </a:pPr>
                      <a:r>
                        <a:rPr lang="en-US" sz="1200" b="0" i="0" kern="1200" dirty="0">
                          <a:solidFill>
                            <a:schemeClr val="tx1"/>
                          </a:solidFill>
                          <a:effectLst/>
                          <a:latin typeface="+mn-lt"/>
                          <a:ea typeface="+mn-ea"/>
                          <a:cs typeface="+mn-cs"/>
                        </a:rPr>
                        <a:t>However, this experimental method is flawed as humans do not use stop clocks identically to one another. One person might stop the timer a fraction of a second later than another person. The values recorded will be dependent on the reaction time of the observer, and will not be entirely accurate. This explains why the answer of 333 m/s is slightly above the accepted value for the speed of sound in air.</a:t>
                      </a:r>
                    </a:p>
                    <a:p>
                      <a:pPr algn="l">
                        <a:lnSpc>
                          <a:spcPct val="150000"/>
                        </a:lnSpc>
                      </a:pPr>
                      <a:endParaRPr lang="en-GB" sz="12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3" name="Picture 2">
            <a:extLst>
              <a:ext uri="{FF2B5EF4-FFF2-40B4-BE49-F238E27FC236}">
                <a16:creationId xmlns:a16="http://schemas.microsoft.com/office/drawing/2014/main" id="{41339F9F-8D1F-3762-C390-FFBDD77FFCE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08438" y="2920999"/>
            <a:ext cx="791483" cy="572661"/>
          </a:xfrm>
          <a:prstGeom prst="rect">
            <a:avLst/>
          </a:prstGeom>
        </p:spPr>
      </p:pic>
      <p:cxnSp>
        <p:nvCxnSpPr>
          <p:cNvPr id="5" name="Straight Arrow Connector 4">
            <a:extLst>
              <a:ext uri="{FF2B5EF4-FFF2-40B4-BE49-F238E27FC236}">
                <a16:creationId xmlns:a16="http://schemas.microsoft.com/office/drawing/2014/main" id="{A8295E8D-C8EF-96AA-C2AA-D17D4F06B11D}"/>
              </a:ext>
            </a:extLst>
          </p:cNvPr>
          <p:cNvCxnSpPr>
            <a:cxnSpLocks/>
          </p:cNvCxnSpPr>
          <p:nvPr/>
        </p:nvCxnSpPr>
        <p:spPr>
          <a:xfrm>
            <a:off x="1583668" y="3290333"/>
            <a:ext cx="4093232" cy="0"/>
          </a:xfrm>
          <a:prstGeom prst="straightConnector1">
            <a:avLst/>
          </a:prstGeom>
          <a:ln w="603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2ABF6243-DBC1-F218-25F8-B0FC34ADC3B5}"/>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676900" y="2934571"/>
            <a:ext cx="711523" cy="711523"/>
          </a:xfrm>
          <a:prstGeom prst="rect">
            <a:avLst/>
          </a:prstGeom>
        </p:spPr>
      </p:pic>
      <p:sp>
        <p:nvSpPr>
          <p:cNvPr id="6" name="Slide Number Placeholder 5">
            <a:extLst>
              <a:ext uri="{FF2B5EF4-FFF2-40B4-BE49-F238E27FC236}">
                <a16:creationId xmlns:a16="http://schemas.microsoft.com/office/drawing/2014/main" id="{16332526-1802-899C-A6E4-CD5B6726D442}"/>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3495303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139700" y="324854"/>
          <a:ext cx="6578600" cy="8506326"/>
        </p:xfrm>
        <a:graphic>
          <a:graphicData uri="http://schemas.openxmlformats.org/drawingml/2006/table">
            <a:tbl>
              <a:tblPr firstRow="1" bandRow="1">
                <a:tableStyleId>{5C22544A-7EE6-4342-B048-85BDC9FD1C3A}</a:tableStyleId>
              </a:tblPr>
              <a:tblGrid>
                <a:gridCol w="398314">
                  <a:extLst>
                    <a:ext uri="{9D8B030D-6E8A-4147-A177-3AD203B41FA5}">
                      <a16:colId xmlns:a16="http://schemas.microsoft.com/office/drawing/2014/main" val="1728834577"/>
                    </a:ext>
                  </a:extLst>
                </a:gridCol>
                <a:gridCol w="6180286">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GB" sz="1200" u="sng" dirty="0">
                          <a:solidFill>
                            <a:schemeClr val="tx1"/>
                          </a:solidFill>
                        </a:rPr>
                        <a:t>Measuring the Speed of a wave through different medium</a:t>
                      </a:r>
                    </a:p>
                    <a:p>
                      <a:pPr fontAlgn="base">
                        <a:lnSpc>
                          <a:spcPct val="150000"/>
                        </a:lnSpc>
                      </a:pPr>
                      <a:r>
                        <a:rPr lang="en-US" sz="1200" b="1" i="0" kern="1200" dirty="0">
                          <a:solidFill>
                            <a:schemeClr val="tx1"/>
                          </a:solidFill>
                          <a:effectLst/>
                          <a:latin typeface="+mn-lt"/>
                          <a:ea typeface="+mn-ea"/>
                          <a:cs typeface="+mn-cs"/>
                        </a:rPr>
                        <a:t>Required practical - measuring waves in a ripple tank</a:t>
                      </a:r>
                    </a:p>
                    <a:p>
                      <a:pPr fontAlgn="base">
                        <a:lnSpc>
                          <a:spcPct val="150000"/>
                        </a:lnSpc>
                      </a:pPr>
                      <a:r>
                        <a:rPr lang="en-US" sz="1200" b="1" i="0" kern="1200" dirty="0">
                          <a:solidFill>
                            <a:schemeClr val="tx1"/>
                          </a:solidFill>
                          <a:effectLst/>
                          <a:latin typeface="+mn-lt"/>
                          <a:ea typeface="+mn-ea"/>
                          <a:cs typeface="+mn-cs"/>
                        </a:rPr>
                        <a:t>Measure the frequency, wavelength and speed of waves in a ripple tank</a:t>
                      </a:r>
                    </a:p>
                    <a:p>
                      <a:pPr fontAlgn="base">
                        <a:lnSpc>
                          <a:spcPct val="150000"/>
                        </a:lnSpc>
                      </a:pPr>
                      <a:r>
                        <a:rPr lang="en-US" sz="1200" b="0" i="0" kern="1200" dirty="0">
                          <a:solidFill>
                            <a:schemeClr val="tx1"/>
                          </a:solidFill>
                          <a:effectLst/>
                          <a:latin typeface="+mn-lt"/>
                          <a:ea typeface="+mn-ea"/>
                          <a:cs typeface="+mn-cs"/>
                        </a:rPr>
                        <a:t>A ripple tank can be used to measure and calculate frequency, wavelength and the speed of waves on the surface of the water. A ripple tank is a transparent shallow tray of water with a light shining down through it onto a white card below to clearly see the motion of the ripples created on the water’s surface. Ripples can be made by hand but to generate regular ripples it is better to use a motor.</a:t>
                      </a:r>
                    </a:p>
                    <a:p>
                      <a:br>
                        <a:rPr lang="en-US" sz="1200" dirty="0">
                          <a:solidFill>
                            <a:schemeClr val="tx1"/>
                          </a:solidFill>
                        </a:rPr>
                      </a:br>
                      <a:endParaRPr lang="en-US" sz="1200" b="1" i="0" kern="1200" dirty="0">
                        <a:solidFill>
                          <a:schemeClr val="tx1"/>
                        </a:solidFill>
                        <a:effectLst/>
                        <a:latin typeface="+mn-lt"/>
                        <a:ea typeface="+mn-ea"/>
                        <a:cs typeface="+mn-cs"/>
                      </a:endParaRPr>
                    </a:p>
                    <a:p>
                      <a:pPr algn="l">
                        <a:lnSpc>
                          <a:spcPct val="150000"/>
                        </a:lnSpc>
                      </a:pPr>
                      <a:endParaRPr lang="en-GB" sz="1200" u="sng" dirty="0">
                        <a:solidFill>
                          <a:schemeClr val="tx1"/>
                        </a:solidFill>
                      </a:endParaRPr>
                    </a:p>
                    <a:p>
                      <a:pPr algn="l">
                        <a:lnSpc>
                          <a:spcPct val="150000"/>
                        </a:lnSpc>
                      </a:pPr>
                      <a:endParaRPr lang="en-GB" sz="1200" u="sng" dirty="0">
                        <a:solidFill>
                          <a:schemeClr val="tx1"/>
                        </a:solidFill>
                      </a:endParaRPr>
                    </a:p>
                    <a:p>
                      <a:pPr algn="l">
                        <a:lnSpc>
                          <a:spcPct val="150000"/>
                        </a:lnSpc>
                      </a:pPr>
                      <a:endParaRPr lang="en-GB" sz="1200" u="sng" dirty="0">
                        <a:solidFill>
                          <a:schemeClr val="tx1"/>
                        </a:solidFill>
                      </a:endParaRPr>
                    </a:p>
                    <a:p>
                      <a:pPr algn="l">
                        <a:lnSpc>
                          <a:spcPct val="150000"/>
                        </a:lnSpc>
                      </a:pPr>
                      <a:endParaRPr lang="en-GB" sz="1200" u="sng" dirty="0">
                        <a:solidFill>
                          <a:schemeClr val="tx1"/>
                        </a:solidFill>
                      </a:endParaRPr>
                    </a:p>
                    <a:p>
                      <a:pPr algn="l">
                        <a:lnSpc>
                          <a:spcPct val="150000"/>
                        </a:lnSpc>
                      </a:pPr>
                      <a:endParaRPr lang="en-GB" sz="1200" u="sng" dirty="0">
                        <a:solidFill>
                          <a:schemeClr val="tx1"/>
                        </a:solidFill>
                      </a:endParaRPr>
                    </a:p>
                    <a:p>
                      <a:pPr algn="l">
                        <a:lnSpc>
                          <a:spcPct val="150000"/>
                        </a:lnSpc>
                      </a:pPr>
                      <a:r>
                        <a:rPr lang="en-US" sz="1200" u="sng" dirty="0">
                          <a:solidFill>
                            <a:schemeClr val="tx1"/>
                          </a:solidFill>
                        </a:rPr>
                        <a:t>Aim of the experiment</a:t>
                      </a:r>
                    </a:p>
                    <a:p>
                      <a:pPr algn="l">
                        <a:lnSpc>
                          <a:spcPct val="150000"/>
                        </a:lnSpc>
                      </a:pPr>
                      <a:r>
                        <a:rPr lang="en-US" sz="1200" b="0" u="none" dirty="0">
                          <a:solidFill>
                            <a:schemeClr val="tx1"/>
                          </a:solidFill>
                        </a:rPr>
                        <a:t>To measure the frequency, wavelength and speed of waves in a ripple tank.</a:t>
                      </a:r>
                    </a:p>
                    <a:p>
                      <a:pPr algn="l">
                        <a:lnSpc>
                          <a:spcPct val="150000"/>
                        </a:lnSpc>
                      </a:pPr>
                      <a:r>
                        <a:rPr lang="en-US" sz="1200" u="sng" dirty="0">
                          <a:solidFill>
                            <a:schemeClr val="tx1"/>
                          </a:solidFill>
                        </a:rPr>
                        <a:t>Method</a:t>
                      </a:r>
                    </a:p>
                    <a:p>
                      <a:pPr algn="l">
                        <a:lnSpc>
                          <a:spcPct val="150000"/>
                        </a:lnSpc>
                      </a:pPr>
                      <a:r>
                        <a:rPr lang="en-US" sz="1200" b="0" u="none" dirty="0">
                          <a:solidFill>
                            <a:schemeClr val="tx1"/>
                          </a:solidFill>
                        </a:rPr>
                        <a:t>1. Set up the ripple tank as shown in the diagram with about 5 cm depth of water.</a:t>
                      </a:r>
                    </a:p>
                    <a:p>
                      <a:pPr algn="l">
                        <a:lnSpc>
                          <a:spcPct val="150000"/>
                        </a:lnSpc>
                      </a:pPr>
                      <a:r>
                        <a:rPr lang="en-US" sz="1200" b="0" u="none" dirty="0">
                          <a:solidFill>
                            <a:schemeClr val="tx1"/>
                          </a:solidFill>
                        </a:rPr>
                        <a:t>2. Adjust the height of the wooden rod so that it just touches the surface of the water.</a:t>
                      </a:r>
                    </a:p>
                    <a:p>
                      <a:pPr algn="l">
                        <a:lnSpc>
                          <a:spcPct val="150000"/>
                        </a:lnSpc>
                      </a:pPr>
                      <a:r>
                        <a:rPr lang="en-US" sz="1200" b="0" u="none" dirty="0">
                          <a:solidFill>
                            <a:schemeClr val="tx1"/>
                          </a:solidFill>
                        </a:rPr>
                        <a:t>3. Switch on the lamp and motor and adjust until low frequency waves can be clearly observed.</a:t>
                      </a:r>
                    </a:p>
                    <a:p>
                      <a:pPr algn="l">
                        <a:lnSpc>
                          <a:spcPct val="150000"/>
                        </a:lnSpc>
                      </a:pPr>
                      <a:r>
                        <a:rPr lang="en-US" sz="1200" b="0" u="none" dirty="0">
                          <a:solidFill>
                            <a:schemeClr val="tx1"/>
                          </a:solidFill>
                        </a:rPr>
                        <a:t>4. Measure the length of a number of waves then divide by the number of waves to record wavelength. It may be more practical to take a photograph of the card with the ruler and take measurements from the still picture.</a:t>
                      </a:r>
                    </a:p>
                    <a:p>
                      <a:pPr algn="l">
                        <a:lnSpc>
                          <a:spcPct val="150000"/>
                        </a:lnSpc>
                      </a:pPr>
                      <a:r>
                        <a:rPr lang="en-US" sz="1200" b="0" u="none" dirty="0">
                          <a:solidFill>
                            <a:schemeClr val="tx1"/>
                          </a:solidFill>
                        </a:rPr>
                        <a:t>5. Count the number of waves passing a point in ten seconds then divide by ten to record frequency.</a:t>
                      </a:r>
                    </a:p>
                    <a:p>
                      <a:pPr algn="l">
                        <a:lnSpc>
                          <a:spcPct val="150000"/>
                        </a:lnSpc>
                      </a:pPr>
                      <a:r>
                        <a:rPr lang="en-US" sz="1200" b="0" u="none" dirty="0">
                          <a:solidFill>
                            <a:schemeClr val="tx1"/>
                          </a:solidFill>
                        </a:rPr>
                        <a:t>6. Calculate the speed of the waves using: wave speed = frequency × wavelength.</a:t>
                      </a:r>
                    </a:p>
                    <a:p>
                      <a:pPr algn="l">
                        <a:lnSpc>
                          <a:spcPct val="150000"/>
                        </a:lnSpc>
                      </a:pPr>
                      <a:r>
                        <a:rPr lang="en-US" sz="1200" b="0" u="none" dirty="0">
                          <a:solidFill>
                            <a:schemeClr val="tx1"/>
                          </a:solidFill>
                        </a:rPr>
                        <a:t>Example results table: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8" name="Picture 7" descr="A diagram of a science experiment&#10;&#10;Description automatically generated">
            <a:extLst>
              <a:ext uri="{FF2B5EF4-FFF2-40B4-BE49-F238E27FC236}">
                <a16:creationId xmlns:a16="http://schemas.microsoft.com/office/drawing/2014/main" id="{E40C296B-6EAA-8DF7-33EF-EC3BABAF773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222205" y="2383557"/>
            <a:ext cx="3657894" cy="2057566"/>
          </a:xfrm>
          <a:prstGeom prst="rect">
            <a:avLst/>
          </a:prstGeom>
        </p:spPr>
      </p:pic>
      <p:graphicFrame>
        <p:nvGraphicFramePr>
          <p:cNvPr id="9" name="Table 9">
            <a:extLst>
              <a:ext uri="{FF2B5EF4-FFF2-40B4-BE49-F238E27FC236}">
                <a16:creationId xmlns:a16="http://schemas.microsoft.com/office/drawing/2014/main" id="{FE463D71-0F23-3E79-89AB-FF76C92C82E5}"/>
              </a:ext>
            </a:extLst>
          </p:cNvPr>
          <p:cNvGraphicFramePr>
            <a:graphicFrameLocks noGrp="1"/>
          </p:cNvGraphicFramePr>
          <p:nvPr/>
        </p:nvGraphicFramePr>
        <p:xfrm>
          <a:off x="2044700" y="7820260"/>
          <a:ext cx="4673600" cy="953298"/>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3859277734"/>
                    </a:ext>
                  </a:extLst>
                </a:gridCol>
                <a:gridCol w="927100">
                  <a:extLst>
                    <a:ext uri="{9D8B030D-6E8A-4147-A177-3AD203B41FA5}">
                      <a16:colId xmlns:a16="http://schemas.microsoft.com/office/drawing/2014/main" val="1364306674"/>
                    </a:ext>
                  </a:extLst>
                </a:gridCol>
                <a:gridCol w="914400">
                  <a:extLst>
                    <a:ext uri="{9D8B030D-6E8A-4147-A177-3AD203B41FA5}">
                      <a16:colId xmlns:a16="http://schemas.microsoft.com/office/drawing/2014/main" val="4156864891"/>
                    </a:ext>
                  </a:extLst>
                </a:gridCol>
                <a:gridCol w="965200">
                  <a:extLst>
                    <a:ext uri="{9D8B030D-6E8A-4147-A177-3AD203B41FA5}">
                      <a16:colId xmlns:a16="http://schemas.microsoft.com/office/drawing/2014/main" val="1770900795"/>
                    </a:ext>
                  </a:extLst>
                </a:gridCol>
                <a:gridCol w="800100">
                  <a:extLst>
                    <a:ext uri="{9D8B030D-6E8A-4147-A177-3AD203B41FA5}">
                      <a16:colId xmlns:a16="http://schemas.microsoft.com/office/drawing/2014/main" val="1664839161"/>
                    </a:ext>
                  </a:extLst>
                </a:gridCol>
              </a:tblGrid>
              <a:tr h="540622">
                <a:tc>
                  <a:txBody>
                    <a:bodyPr/>
                    <a:lstStyle/>
                    <a:p>
                      <a:r>
                        <a:rPr lang="en-GB" sz="1200" dirty="0">
                          <a:solidFill>
                            <a:schemeClr val="tx1"/>
                          </a:solidFill>
                        </a:rPr>
                        <a:t>Length of 10 waves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Wavelength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Number of waves in 10s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Frequency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Wave Speed (cm/s)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538774"/>
                  </a:ext>
                </a:extLst>
              </a:tr>
              <a:tr h="31321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138302"/>
                  </a:ext>
                </a:extLst>
              </a:tr>
            </a:tbl>
          </a:graphicData>
        </a:graphic>
      </p:graphicFrame>
      <p:sp>
        <p:nvSpPr>
          <p:cNvPr id="3" name="Slide Number Placeholder 2">
            <a:extLst>
              <a:ext uri="{FF2B5EF4-FFF2-40B4-BE49-F238E27FC236}">
                <a16:creationId xmlns:a16="http://schemas.microsoft.com/office/drawing/2014/main" id="{D904165F-937C-C3DA-B58A-AC5F090E3F32}"/>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2842533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GB" sz="1200" u="sng" dirty="0">
                          <a:solidFill>
                            <a:schemeClr val="tx1"/>
                          </a:solidFill>
                        </a:rPr>
                        <a:t>Measuring the Speed of a wave through different medium</a:t>
                      </a:r>
                    </a:p>
                    <a:p>
                      <a:pPr fontAlgn="base">
                        <a:lnSpc>
                          <a:spcPct val="150000"/>
                        </a:lnSpc>
                      </a:pPr>
                      <a:r>
                        <a:rPr lang="en-US" sz="1200" b="1" i="0" kern="1200" dirty="0">
                          <a:solidFill>
                            <a:schemeClr val="tx1"/>
                          </a:solidFill>
                          <a:effectLst/>
                          <a:latin typeface="+mn-lt"/>
                          <a:ea typeface="+mn-ea"/>
                          <a:cs typeface="+mn-cs"/>
                        </a:rPr>
                        <a:t>Measure the frequency, wavelength and speed of waves in a solid</a:t>
                      </a:r>
                    </a:p>
                    <a:p>
                      <a:pPr fontAlgn="base">
                        <a:lnSpc>
                          <a:spcPct val="150000"/>
                        </a:lnSpc>
                      </a:pPr>
                      <a:r>
                        <a:rPr lang="en-US" sz="1200" b="0" i="0" kern="1200" dirty="0">
                          <a:solidFill>
                            <a:schemeClr val="tx1"/>
                          </a:solidFill>
                          <a:effectLst/>
                          <a:latin typeface="+mn-lt"/>
                          <a:ea typeface="+mn-ea"/>
                          <a:cs typeface="+mn-cs"/>
                        </a:rPr>
                        <a:t>There are many ways that the speed of waves in a solid can be measured. One method involves the use of a vibration generator.</a:t>
                      </a:r>
                    </a:p>
                    <a:p>
                      <a:pPr fontAlgn="base">
                        <a:lnSpc>
                          <a:spcPct val="150000"/>
                        </a:lnSpc>
                      </a:pPr>
                      <a:r>
                        <a:rPr lang="en-US" sz="1200" b="1" i="0" u="sng" kern="1200" dirty="0">
                          <a:solidFill>
                            <a:schemeClr val="tx1"/>
                          </a:solidFill>
                          <a:effectLst/>
                          <a:latin typeface="+mn-lt"/>
                          <a:ea typeface="+mn-ea"/>
                          <a:cs typeface="+mn-cs"/>
                        </a:rPr>
                        <a:t>Aim of the experiment</a:t>
                      </a:r>
                    </a:p>
                    <a:p>
                      <a:pPr fontAlgn="base">
                        <a:lnSpc>
                          <a:spcPct val="150000"/>
                        </a:lnSpc>
                      </a:pPr>
                      <a:r>
                        <a:rPr lang="en-US" sz="1200" b="0" i="0" kern="1200" dirty="0">
                          <a:solidFill>
                            <a:schemeClr val="tx1"/>
                          </a:solidFill>
                          <a:effectLst/>
                          <a:latin typeface="+mn-lt"/>
                          <a:ea typeface="+mn-ea"/>
                          <a:cs typeface="+mn-cs"/>
                        </a:rPr>
                        <a:t>To measure the frequency, wavelength and speed of waves in a string.</a:t>
                      </a:r>
                    </a:p>
                    <a:p>
                      <a:pPr fontAlgn="base">
                        <a:lnSpc>
                          <a:spcPct val="150000"/>
                        </a:lnSpc>
                      </a:pPr>
                      <a:r>
                        <a:rPr lang="en-US" sz="1200" b="1" i="0" kern="1200" dirty="0">
                          <a:solidFill>
                            <a:schemeClr val="tx1"/>
                          </a:solidFill>
                          <a:effectLst/>
                          <a:latin typeface="+mn-lt"/>
                          <a:ea typeface="+mn-ea"/>
                          <a:cs typeface="+mn-cs"/>
                        </a:rPr>
                        <a:t>Method</a:t>
                      </a:r>
                    </a:p>
                    <a:p>
                      <a:pPr>
                        <a:lnSpc>
                          <a:spcPct val="150000"/>
                        </a:lnSpc>
                      </a:pPr>
                      <a:br>
                        <a:rPr lang="en-US" sz="1200" dirty="0">
                          <a:solidFill>
                            <a:schemeClr val="tx1"/>
                          </a:solidFill>
                        </a:rPr>
                      </a:br>
                      <a:endParaRPr lang="en-US" sz="1200" dirty="0">
                        <a:solidFill>
                          <a:schemeClr val="tx1"/>
                        </a:solidFill>
                      </a:endParaRPr>
                    </a:p>
                    <a:p>
                      <a:pPr>
                        <a:lnSpc>
                          <a:spcPct val="150000"/>
                        </a:lnSpc>
                      </a:pPr>
                      <a:endParaRPr lang="en-US" sz="1200" u="sng" dirty="0">
                        <a:solidFill>
                          <a:schemeClr val="tx1"/>
                        </a:solidFill>
                      </a:endParaRPr>
                    </a:p>
                    <a:p>
                      <a:pPr>
                        <a:lnSpc>
                          <a:spcPct val="150000"/>
                        </a:lnSpc>
                      </a:pPr>
                      <a:endParaRPr lang="en-US" sz="1200" u="sng" dirty="0">
                        <a:solidFill>
                          <a:schemeClr val="tx1"/>
                        </a:solidFill>
                      </a:endParaRPr>
                    </a:p>
                    <a:p>
                      <a:pPr>
                        <a:lnSpc>
                          <a:spcPct val="150000"/>
                        </a:lnSpc>
                      </a:pPr>
                      <a:endParaRPr lang="en-US" sz="1200" u="sng" dirty="0">
                        <a:solidFill>
                          <a:schemeClr val="tx1"/>
                        </a:solidFill>
                      </a:endParaRPr>
                    </a:p>
                    <a:p>
                      <a:pPr>
                        <a:lnSpc>
                          <a:spcPct val="150000"/>
                        </a:lnSpc>
                      </a:pPr>
                      <a:endParaRPr lang="en-US" sz="1200" u="sng" dirty="0">
                        <a:solidFill>
                          <a:schemeClr val="tx1"/>
                        </a:solidFill>
                      </a:endParaRPr>
                    </a:p>
                    <a:p>
                      <a:pPr>
                        <a:lnSpc>
                          <a:spcPct val="150000"/>
                        </a:lnSpc>
                      </a:pPr>
                      <a:endParaRPr lang="en-US" sz="1200" u="sng" dirty="0">
                        <a:solidFill>
                          <a:schemeClr val="tx1"/>
                        </a:solidFill>
                      </a:endParaRPr>
                    </a:p>
                    <a:p>
                      <a:pPr>
                        <a:lnSpc>
                          <a:spcPct val="150000"/>
                        </a:lnSpc>
                      </a:pPr>
                      <a:endParaRPr lang="en-US" sz="1200" u="sng" dirty="0">
                        <a:solidFill>
                          <a:schemeClr val="tx1"/>
                        </a:solidFill>
                      </a:endParaRPr>
                    </a:p>
                    <a:p>
                      <a:pPr>
                        <a:lnSpc>
                          <a:spcPct val="150000"/>
                        </a:lnSpc>
                      </a:pPr>
                      <a:r>
                        <a:rPr lang="en-US" sz="1200" b="0" u="none" dirty="0">
                          <a:solidFill>
                            <a:schemeClr val="tx1"/>
                          </a:solidFill>
                        </a:rPr>
                        <a:t>1. Attach a string or cord to a vibration generator and use a 200 gram (g) hanging mass and pulley to pull the string taut as shown in the diagram. Place a wooden bridge under the string near the pulley.</a:t>
                      </a:r>
                    </a:p>
                    <a:p>
                      <a:pPr>
                        <a:lnSpc>
                          <a:spcPct val="150000"/>
                        </a:lnSpc>
                      </a:pPr>
                      <a:r>
                        <a:rPr lang="en-US" sz="1200" b="0" u="none" dirty="0">
                          <a:solidFill>
                            <a:schemeClr val="tx1"/>
                          </a:solidFill>
                        </a:rPr>
                        <a:t>2. Switch on the vibration generator and adjust the wooden bridge until stationary waves can be clearly observed.</a:t>
                      </a:r>
                    </a:p>
                    <a:p>
                      <a:pPr>
                        <a:lnSpc>
                          <a:spcPct val="150000"/>
                        </a:lnSpc>
                      </a:pPr>
                      <a:r>
                        <a:rPr lang="en-US" sz="1200" b="0" u="none" dirty="0">
                          <a:solidFill>
                            <a:schemeClr val="tx1"/>
                          </a:solidFill>
                        </a:rPr>
                        <a:t>3. Measure the length of as many half wavelengths  as possible, divide by the number of half wavelengths. This is half the wavelength, doubling this gives the wavelength.</a:t>
                      </a:r>
                    </a:p>
                    <a:p>
                      <a:pPr>
                        <a:lnSpc>
                          <a:spcPct val="150000"/>
                        </a:lnSpc>
                      </a:pPr>
                      <a:r>
                        <a:rPr lang="en-US" sz="1200" b="0" u="none" dirty="0">
                          <a:solidFill>
                            <a:schemeClr val="tx1"/>
                          </a:solidFill>
                        </a:rPr>
                        <a:t>4. The frequency is the frequency of the power supply.</a:t>
                      </a:r>
                    </a:p>
                    <a:p>
                      <a:pPr>
                        <a:lnSpc>
                          <a:spcPct val="150000"/>
                        </a:lnSpc>
                      </a:pPr>
                      <a:r>
                        <a:rPr lang="en-US" sz="1200" b="1" u="none" dirty="0">
                          <a:solidFill>
                            <a:schemeClr val="tx1"/>
                          </a:solidFill>
                        </a:rPr>
                        <a:t>Calculate the speed of the waves using: wave speed = frequency × wavelength.</a:t>
                      </a:r>
                    </a:p>
                    <a:p>
                      <a:pPr>
                        <a:lnSpc>
                          <a:spcPct val="150000"/>
                        </a:lnSpc>
                      </a:pPr>
                      <a:endParaRPr lang="en-GB" sz="1200" b="1" u="none" dirty="0">
                        <a:solidFill>
                          <a:schemeClr val="tx1"/>
                        </a:solidFill>
                      </a:endParaRPr>
                    </a:p>
                    <a:p>
                      <a:pPr>
                        <a:lnSpc>
                          <a:spcPct val="150000"/>
                        </a:lnSpc>
                      </a:pPr>
                      <a:endParaRPr lang="en-GB" sz="1200" b="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8" name="Picture 7" descr="A diagram of a bridge&#10;&#10;Description automatically generated">
            <a:extLst>
              <a:ext uri="{FF2B5EF4-FFF2-40B4-BE49-F238E27FC236}">
                <a16:creationId xmlns:a16="http://schemas.microsoft.com/office/drawing/2014/main" id="{9C1CBF0F-B736-FDEF-7E5D-834FED98403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67062" y="2349499"/>
            <a:ext cx="4662237" cy="2129387"/>
          </a:xfrm>
          <a:prstGeom prst="rect">
            <a:avLst/>
          </a:prstGeom>
        </p:spPr>
      </p:pic>
      <p:graphicFrame>
        <p:nvGraphicFramePr>
          <p:cNvPr id="9" name="Table 9">
            <a:extLst>
              <a:ext uri="{FF2B5EF4-FFF2-40B4-BE49-F238E27FC236}">
                <a16:creationId xmlns:a16="http://schemas.microsoft.com/office/drawing/2014/main" id="{73D03FDF-1756-E730-891B-3330C31F92A0}"/>
              </a:ext>
            </a:extLst>
          </p:cNvPr>
          <p:cNvGraphicFramePr>
            <a:graphicFrameLocks noGrp="1"/>
          </p:cNvGraphicFramePr>
          <p:nvPr/>
        </p:nvGraphicFramePr>
        <p:xfrm>
          <a:off x="761999" y="7543800"/>
          <a:ext cx="5658185" cy="1079500"/>
        </p:xfrm>
        <a:graphic>
          <a:graphicData uri="http://schemas.openxmlformats.org/drawingml/2006/table">
            <a:tbl>
              <a:tblPr firstRow="1" bandRow="1">
                <a:tableStyleId>{5C22544A-7EE6-4342-B048-85BDC9FD1C3A}</a:tableStyleId>
              </a:tblPr>
              <a:tblGrid>
                <a:gridCol w="1193801">
                  <a:extLst>
                    <a:ext uri="{9D8B030D-6E8A-4147-A177-3AD203B41FA5}">
                      <a16:colId xmlns:a16="http://schemas.microsoft.com/office/drawing/2014/main" val="8549564"/>
                    </a:ext>
                  </a:extLst>
                </a:gridCol>
                <a:gridCol w="1371600">
                  <a:extLst>
                    <a:ext uri="{9D8B030D-6E8A-4147-A177-3AD203B41FA5}">
                      <a16:colId xmlns:a16="http://schemas.microsoft.com/office/drawing/2014/main" val="494533798"/>
                    </a:ext>
                  </a:extLst>
                </a:gridCol>
                <a:gridCol w="1041400">
                  <a:extLst>
                    <a:ext uri="{9D8B030D-6E8A-4147-A177-3AD203B41FA5}">
                      <a16:colId xmlns:a16="http://schemas.microsoft.com/office/drawing/2014/main" val="2033468882"/>
                    </a:ext>
                  </a:extLst>
                </a:gridCol>
                <a:gridCol w="1016000">
                  <a:extLst>
                    <a:ext uri="{9D8B030D-6E8A-4147-A177-3AD203B41FA5}">
                      <a16:colId xmlns:a16="http://schemas.microsoft.com/office/drawing/2014/main" val="1111084588"/>
                    </a:ext>
                  </a:extLst>
                </a:gridCol>
                <a:gridCol w="1035384">
                  <a:extLst>
                    <a:ext uri="{9D8B030D-6E8A-4147-A177-3AD203B41FA5}">
                      <a16:colId xmlns:a16="http://schemas.microsoft.com/office/drawing/2014/main" val="4237548913"/>
                    </a:ext>
                  </a:extLst>
                </a:gridCol>
              </a:tblGrid>
              <a:tr h="370840">
                <a:tc>
                  <a:txBody>
                    <a:bodyPr/>
                    <a:lstStyle/>
                    <a:p>
                      <a:r>
                        <a:rPr lang="en-GB" dirty="0">
                          <a:solidFill>
                            <a:sysClr val="windowText" lastClr="000000"/>
                          </a:solidFill>
                        </a:rPr>
                        <a:t>Number of half wavelengths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ysClr val="windowText" lastClr="000000"/>
                          </a:solidFill>
                        </a:rPr>
                        <a:t>Length  of X half wavelengths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ysClr val="windowText" lastClr="000000"/>
                          </a:solidFill>
                        </a:rPr>
                        <a:t>Wavelength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ysClr val="windowText" lastClr="000000"/>
                          </a:solidFill>
                        </a:rPr>
                        <a:t>Frequency (Hz)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ysClr val="windowText" lastClr="000000"/>
                          </a:solidFill>
                        </a:rPr>
                        <a:t>Wave speed (m/s)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1569096"/>
                  </a:ext>
                </a:extLst>
              </a:tr>
              <a:tr h="370840">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0794446"/>
                  </a:ext>
                </a:extLst>
              </a:tr>
            </a:tbl>
          </a:graphicData>
        </a:graphic>
      </p:graphicFrame>
      <p:sp>
        <p:nvSpPr>
          <p:cNvPr id="3" name="Slide Number Placeholder 2">
            <a:extLst>
              <a:ext uri="{FF2B5EF4-FFF2-40B4-BE49-F238E27FC236}">
                <a16:creationId xmlns:a16="http://schemas.microsoft.com/office/drawing/2014/main" id="{9B272AA5-0B86-99B9-42C4-DF16F61B168F}"/>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3272418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265"/>
            <a:ext cx="6311900" cy="8679299"/>
          </a:xfrm>
          <a:prstGeom prst="rect">
            <a:avLst/>
          </a:prstGeom>
          <a:noFill/>
          <a:ln w="28575">
            <a:noFill/>
          </a:ln>
        </p:spPr>
        <p:txBody>
          <a:bodyPr wrap="square" rtlCol="0">
            <a:spAutoFit/>
          </a:bodyPr>
          <a:lstStyle/>
          <a:p>
            <a:pPr>
              <a:lnSpc>
                <a:spcPct val="150000"/>
              </a:lnSpc>
            </a:pPr>
            <a:r>
              <a:rPr lang="en-GB" sz="1200" b="1" u="sng" dirty="0"/>
              <a:t>Rehearsal Questions</a:t>
            </a:r>
          </a:p>
          <a:p>
            <a:pPr>
              <a:lnSpc>
                <a:spcPct val="150000"/>
              </a:lnSpc>
            </a:pPr>
            <a:r>
              <a:rPr lang="en-GB" sz="1200" b="1" u="sng" dirty="0"/>
              <a:t>Measuring Speed of a wave in air</a:t>
            </a:r>
          </a:p>
          <a:p>
            <a:pPr marL="228600" indent="-228600">
              <a:lnSpc>
                <a:spcPct val="150000"/>
              </a:lnSpc>
              <a:buAutoNum type="arabicPeriod"/>
            </a:pPr>
            <a:r>
              <a:rPr lang="en-GB" sz="1200" dirty="0"/>
              <a:t>In a sound wave what happens to the particles during </a:t>
            </a:r>
          </a:p>
          <a:p>
            <a:pPr>
              <a:lnSpc>
                <a:spcPct val="150000"/>
              </a:lnSpc>
            </a:pPr>
            <a:r>
              <a:rPr lang="en-GB" sz="1200" dirty="0"/>
              <a:t>a) A compression……………………………………………………………………………………………………………………………</a:t>
            </a:r>
          </a:p>
          <a:p>
            <a:pPr>
              <a:lnSpc>
                <a:spcPct val="150000"/>
              </a:lnSpc>
            </a:pPr>
            <a:r>
              <a:rPr lang="en-GB" sz="1200" dirty="0"/>
              <a:t>b) rarefaction………………………………………………………………………………………………………………………………….</a:t>
            </a:r>
          </a:p>
          <a:p>
            <a:pPr>
              <a:lnSpc>
                <a:spcPct val="150000"/>
              </a:lnSpc>
            </a:pPr>
            <a:r>
              <a:rPr lang="en-GB" sz="1200" dirty="0"/>
              <a:t>2. How is speed of a wave calculated?</a:t>
            </a:r>
          </a:p>
          <a:p>
            <a:pPr>
              <a:lnSpc>
                <a:spcPct val="150000"/>
              </a:lnSpc>
            </a:pPr>
            <a:r>
              <a:rPr lang="en-GB" sz="1200" dirty="0"/>
              <a:t>............................................................................................................................................................</a:t>
            </a:r>
          </a:p>
          <a:p>
            <a:pPr>
              <a:lnSpc>
                <a:spcPct val="150000"/>
              </a:lnSpc>
            </a:pPr>
            <a:r>
              <a:rPr lang="en-GB" sz="1200" dirty="0"/>
              <a:t>3. What type of waves are sound waves? …………………………………………………………………………………….</a:t>
            </a:r>
          </a:p>
          <a:p>
            <a:pPr>
              <a:lnSpc>
                <a:spcPct val="150000"/>
              </a:lnSpc>
            </a:pPr>
            <a:r>
              <a:rPr lang="en-GB" sz="1200" dirty="0"/>
              <a:t>4. What is the relationship between distance, speed and time?</a:t>
            </a:r>
          </a:p>
          <a:p>
            <a:pPr>
              <a:lnSpc>
                <a:spcPct val="150000"/>
              </a:lnSpc>
            </a:pPr>
            <a:r>
              <a:rPr lang="en-GB" sz="1200" dirty="0"/>
              <a:t>………………………………………………………………………………………………………………………………………………………….</a:t>
            </a:r>
          </a:p>
          <a:p>
            <a:pPr>
              <a:lnSpc>
                <a:spcPct val="150000"/>
              </a:lnSpc>
            </a:pPr>
            <a:r>
              <a:rPr lang="en-GB" sz="1200" dirty="0"/>
              <a:t>5. Describe how longitudinal waves travel through air.</a:t>
            </a:r>
          </a:p>
          <a:p>
            <a:pPr>
              <a:lnSpc>
                <a:spcPct val="150000"/>
              </a:lnSpc>
            </a:pPr>
            <a:r>
              <a:rPr lang="en-GB" sz="1200" dirty="0"/>
              <a:t>………………………………………………………………………………………………………………………………………………………………………………………………………………………………………………………….............................................................</a:t>
            </a:r>
          </a:p>
          <a:p>
            <a:pPr>
              <a:lnSpc>
                <a:spcPct val="150000"/>
              </a:lnSpc>
            </a:pPr>
            <a:r>
              <a:rPr lang="en-GB" sz="1200" b="1" u="sng" dirty="0"/>
              <a:t>Measuring Speed of a wave through water</a:t>
            </a:r>
          </a:p>
          <a:p>
            <a:pPr marL="228600" indent="-228600">
              <a:lnSpc>
                <a:spcPct val="150000"/>
              </a:lnSpc>
              <a:buAutoNum type="arabicPeriod"/>
            </a:pPr>
            <a:r>
              <a:rPr lang="en-GB" sz="1200" dirty="0"/>
              <a:t>What is meant by the term wave frequency?</a:t>
            </a:r>
          </a:p>
          <a:p>
            <a:pPr>
              <a:lnSpc>
                <a:spcPct val="150000"/>
              </a:lnSpc>
            </a:pPr>
            <a:r>
              <a:rPr lang="en-GB" sz="1200" dirty="0"/>
              <a:t>………………………………………………………………………………………………………………………………............................</a:t>
            </a:r>
          </a:p>
          <a:p>
            <a:pPr>
              <a:lnSpc>
                <a:spcPct val="150000"/>
              </a:lnSpc>
            </a:pPr>
            <a:r>
              <a:rPr lang="en-GB" sz="1200" dirty="0"/>
              <a:t>2.  How are waves created in a ripple tank? …………………………………………………………………………………….</a:t>
            </a:r>
          </a:p>
          <a:p>
            <a:pPr>
              <a:lnSpc>
                <a:spcPct val="150000"/>
              </a:lnSpc>
            </a:pPr>
            <a:r>
              <a:rPr lang="en-GB" sz="1200" dirty="0"/>
              <a:t>3.  Write the equation that links wavelength, frequency and wave speed.</a:t>
            </a:r>
          </a:p>
          <a:p>
            <a:pPr>
              <a:lnSpc>
                <a:spcPct val="150000"/>
              </a:lnSpc>
            </a:pPr>
            <a:r>
              <a:rPr lang="en-GB" sz="1200" dirty="0"/>
              <a:t>………………………………………………………………………………………………………………………………………………………..</a:t>
            </a:r>
          </a:p>
          <a:p>
            <a:pPr>
              <a:lnSpc>
                <a:spcPct val="150000"/>
              </a:lnSpc>
            </a:pPr>
            <a:endParaRPr lang="en-GB" sz="1200" dirty="0"/>
          </a:p>
          <a:p>
            <a:pPr>
              <a:lnSpc>
                <a:spcPct val="150000"/>
              </a:lnSpc>
            </a:pPr>
            <a:r>
              <a:rPr lang="en-GB" sz="1200" dirty="0"/>
              <a:t>4.   Using a ripple tank, what piece of equipment would you use to measure the length of a wave?</a:t>
            </a:r>
          </a:p>
          <a:p>
            <a:pPr>
              <a:lnSpc>
                <a:spcPct val="150000"/>
              </a:lnSpc>
            </a:pPr>
            <a:r>
              <a:rPr lang="en-GB" sz="1200" dirty="0"/>
              <a:t>…………………………………………………………………………………………………………………………………………………………</a:t>
            </a:r>
          </a:p>
          <a:p>
            <a:pPr>
              <a:lnSpc>
                <a:spcPct val="150000"/>
              </a:lnSpc>
            </a:pPr>
            <a:endParaRPr lang="en-GB" sz="1200" dirty="0"/>
          </a:p>
          <a:p>
            <a:pPr>
              <a:lnSpc>
                <a:spcPct val="150000"/>
              </a:lnSpc>
            </a:pPr>
            <a:r>
              <a:rPr lang="en-GB" sz="1200" dirty="0"/>
              <a:t>5.  What is the relationship between frequency, wave speed and wavelength?</a:t>
            </a:r>
          </a:p>
          <a:p>
            <a:pPr>
              <a:lnSpc>
                <a:spcPct val="150000"/>
              </a:lnSpc>
            </a:pPr>
            <a:r>
              <a:rPr lang="en-GB" sz="1200" dirty="0"/>
              <a:t>…………………………………………………………………………………………………………………………………………………………</a:t>
            </a:r>
          </a:p>
          <a:p>
            <a:pPr>
              <a:lnSpc>
                <a:spcPct val="150000"/>
              </a:lnSpc>
            </a:pPr>
            <a:endParaRPr lang="en-GB" sz="1200" dirty="0"/>
          </a:p>
          <a:p>
            <a:pPr marL="228600" indent="-228600">
              <a:lnSpc>
                <a:spcPct val="150000"/>
              </a:lnSpc>
              <a:buAutoNum type="arabicPeriod" startAt="6"/>
            </a:pPr>
            <a:r>
              <a:rPr lang="en-GB" sz="1200" dirty="0"/>
              <a:t>Using a ripple tank, how would you use the shadow of waves to calculate frequency?</a:t>
            </a:r>
          </a:p>
          <a:p>
            <a:pPr>
              <a:lnSpc>
                <a:spcPct val="150000"/>
              </a:lnSpc>
            </a:pPr>
            <a:r>
              <a:rPr lang="en-GB" sz="1200" dirty="0"/>
              <a:t>………………………………………………………………………………………………………………………………………………………………………………………………………………………………………………………………………………………..………………………….</a:t>
            </a:r>
          </a:p>
          <a:p>
            <a:pPr marL="228600" indent="-228600">
              <a:buAutoNum type="arabicPeriod"/>
            </a:pPr>
            <a:endParaRPr lang="en-GB" sz="1200" dirty="0"/>
          </a:p>
          <a:p>
            <a:endParaRPr lang="en-GB" sz="1200" b="1" u="sng" dirty="0"/>
          </a:p>
          <a:p>
            <a:endParaRPr lang="en-GB" sz="1200" b="1" u="sng" dirty="0"/>
          </a:p>
        </p:txBody>
      </p:sp>
      <p:sp>
        <p:nvSpPr>
          <p:cNvPr id="2" name="Slide Number Placeholder 1">
            <a:extLst>
              <a:ext uri="{FF2B5EF4-FFF2-40B4-BE49-F238E27FC236}">
                <a16:creationId xmlns:a16="http://schemas.microsoft.com/office/drawing/2014/main" id="{3CEE527F-3FDB-23DA-8069-C426D0ABBC2D}"/>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649925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3" name="TextBox 2">
            <a:extLst>
              <a:ext uri="{FF2B5EF4-FFF2-40B4-BE49-F238E27FC236}">
                <a16:creationId xmlns:a16="http://schemas.microsoft.com/office/drawing/2014/main" id="{36184C74-E28D-834E-A59A-3A16AE337E72}"/>
              </a:ext>
            </a:extLst>
          </p:cNvPr>
          <p:cNvSpPr txBox="1"/>
          <p:nvPr/>
        </p:nvSpPr>
        <p:spPr>
          <a:xfrm>
            <a:off x="273050" y="152400"/>
            <a:ext cx="6311900" cy="7819705"/>
          </a:xfrm>
          <a:prstGeom prst="rect">
            <a:avLst/>
          </a:prstGeom>
          <a:noFill/>
        </p:spPr>
        <p:txBody>
          <a:bodyPr wrap="square">
            <a:spAutoFit/>
          </a:bodyPr>
          <a:lstStyle/>
          <a:p>
            <a:pPr>
              <a:lnSpc>
                <a:spcPct val="150000"/>
              </a:lnSpc>
            </a:pPr>
            <a:r>
              <a:rPr lang="en-GB" sz="1200" b="1" u="sng" dirty="0"/>
              <a:t>Rehearsal Questions:  Measuring Speed of a wave through a solid (on a string) </a:t>
            </a:r>
          </a:p>
          <a:p>
            <a:pPr>
              <a:lnSpc>
                <a:spcPct val="150000"/>
              </a:lnSpc>
            </a:pPr>
            <a:endParaRPr lang="en-GB" sz="1200" b="1" u="sng" dirty="0"/>
          </a:p>
          <a:p>
            <a:pPr marL="228600" indent="-228600">
              <a:lnSpc>
                <a:spcPct val="150000"/>
              </a:lnSpc>
              <a:buAutoNum type="arabicPeriod"/>
            </a:pPr>
            <a:r>
              <a:rPr lang="en-GB" sz="1200" dirty="0"/>
              <a:t>Recall and write the 2 different equations that can be used to calculate wave speed?</a:t>
            </a:r>
          </a:p>
          <a:p>
            <a:pPr>
              <a:lnSpc>
                <a:spcPct val="150000"/>
              </a:lnSpc>
            </a:pPr>
            <a:r>
              <a:rPr lang="en-GB" sz="1200" dirty="0"/>
              <a:t>…………………………………………………………………………………………………………………………………………………………………………………………………………………………………………………………………………………………………………………………………………………………………………………………………………………………………………………………………………………………………………………………………………………………………………………………………………………………………………</a:t>
            </a:r>
          </a:p>
          <a:p>
            <a:pPr>
              <a:lnSpc>
                <a:spcPct val="150000"/>
              </a:lnSpc>
            </a:pPr>
            <a:endParaRPr lang="en-GB" sz="1200" dirty="0"/>
          </a:p>
          <a:p>
            <a:pPr marL="228600" indent="-228600">
              <a:lnSpc>
                <a:spcPct val="150000"/>
              </a:lnSpc>
              <a:buAutoNum type="arabicPeriod" startAt="2"/>
            </a:pPr>
            <a:r>
              <a:rPr lang="en-GB" sz="1200" dirty="0"/>
              <a:t>During the waves on a string practical, what solid material is the wave travelling through?</a:t>
            </a:r>
          </a:p>
          <a:p>
            <a:pPr>
              <a:lnSpc>
                <a:spcPct val="150000"/>
              </a:lnSpc>
            </a:pPr>
            <a:r>
              <a:rPr lang="en-GB" sz="1200" dirty="0"/>
              <a:t>………………………………………………………………………………………………………………………………………………...........</a:t>
            </a:r>
          </a:p>
          <a:p>
            <a:pPr marL="228600" indent="-228600">
              <a:lnSpc>
                <a:spcPct val="150000"/>
              </a:lnSpc>
              <a:buAutoNum type="arabicPeriod" startAt="3"/>
            </a:pPr>
            <a:r>
              <a:rPr lang="en-GB" sz="1200" dirty="0"/>
              <a:t>During the waves on a string practical, what is the purpose of the wooden bridge?</a:t>
            </a:r>
          </a:p>
          <a:p>
            <a:pPr>
              <a:lnSpc>
                <a:spcPct val="150000"/>
              </a:lnSpc>
            </a:pPr>
            <a:r>
              <a:rPr lang="en-GB" sz="1200" dirty="0"/>
              <a:t>………………………………………………………………………………………………………………………………….…………………….</a:t>
            </a:r>
          </a:p>
          <a:p>
            <a:pPr marL="228600" indent="-228600">
              <a:lnSpc>
                <a:spcPct val="150000"/>
              </a:lnSpc>
              <a:buAutoNum type="arabicPeriod" startAt="4"/>
            </a:pPr>
            <a:r>
              <a:rPr lang="en-GB" sz="1200" dirty="0"/>
              <a:t>During the waves on a string practical how would you find out the frequency of the wave?</a:t>
            </a:r>
          </a:p>
          <a:p>
            <a:pPr>
              <a:lnSpc>
                <a:spcPct val="150000"/>
              </a:lnSpc>
            </a:pPr>
            <a:r>
              <a:rPr lang="en-GB" sz="1200" dirty="0"/>
              <a:t>………………………………………………………………………………………………………………………………………………………..</a:t>
            </a:r>
          </a:p>
          <a:p>
            <a:pPr>
              <a:lnSpc>
                <a:spcPct val="150000"/>
              </a:lnSpc>
            </a:pPr>
            <a:r>
              <a:rPr lang="en-GB" sz="1200" dirty="0"/>
              <a:t>5.  During the waves on a sting practical, how would you find the length of a full wave of the string?</a:t>
            </a:r>
          </a:p>
          <a:p>
            <a:pPr>
              <a:lnSpc>
                <a:spcPct val="150000"/>
              </a:lnSpc>
            </a:pPr>
            <a:r>
              <a:rPr lang="en-GB" sz="1200" dirty="0"/>
              <a:t>……………………………………………………………………………………………………………………………………………………….</a:t>
            </a:r>
          </a:p>
          <a:p>
            <a:pPr marL="228600" indent="-228600">
              <a:lnSpc>
                <a:spcPct val="150000"/>
              </a:lnSpc>
              <a:buAutoNum type="arabicPeriod" startAt="6"/>
            </a:pPr>
            <a:r>
              <a:rPr lang="en-GB" sz="1200" dirty="0"/>
              <a:t>What is the  relationship between frequency, wave speed and wavelength?</a:t>
            </a:r>
          </a:p>
          <a:p>
            <a:pPr>
              <a:lnSpc>
                <a:spcPct val="150000"/>
              </a:lnSpc>
            </a:pPr>
            <a:r>
              <a:rPr lang="en-GB" sz="1200" dirty="0"/>
              <a:t>……………………………………………………………………………………………………………………………………………………….</a:t>
            </a:r>
          </a:p>
          <a:p>
            <a:pPr>
              <a:lnSpc>
                <a:spcPct val="150000"/>
              </a:lnSpc>
            </a:pPr>
            <a:endParaRPr lang="en-GB" sz="1200" dirty="0"/>
          </a:p>
          <a:p>
            <a:pPr>
              <a:lnSpc>
                <a:spcPct val="150000"/>
              </a:lnSpc>
            </a:pPr>
            <a:r>
              <a:rPr lang="en-GB" sz="1200" dirty="0"/>
              <a:t>7.How can you adjust the string so that it is showing a stationary wave on it?</a:t>
            </a:r>
          </a:p>
          <a:p>
            <a:pPr>
              <a:lnSpc>
                <a:spcPct val="150000"/>
              </a:lnSpc>
            </a:pPr>
            <a:r>
              <a:rPr lang="en-GB" sz="1200" dirty="0"/>
              <a:t>…………………………………………………………………………………………………………………………………………………………………………………………………………………………………………………………………………………………………………………..</a:t>
            </a:r>
          </a:p>
          <a:p>
            <a:pPr>
              <a:lnSpc>
                <a:spcPct val="150000"/>
              </a:lnSpc>
            </a:pPr>
            <a:endParaRPr lang="en-GB" sz="1200" dirty="0"/>
          </a:p>
          <a:p>
            <a:pPr marL="228600" indent="-228600">
              <a:lnSpc>
                <a:spcPct val="150000"/>
              </a:lnSpc>
              <a:buAutoNum type="arabicPeriod" startAt="8"/>
            </a:pPr>
            <a:r>
              <a:rPr lang="en-GB" sz="1200" dirty="0"/>
              <a:t>How could the wavelength be determined from the string?</a:t>
            </a:r>
          </a:p>
          <a:p>
            <a:pPr>
              <a:lnSpc>
                <a:spcPct val="150000"/>
              </a:lnSpc>
            </a:pPr>
            <a:r>
              <a:rPr lang="en-GB" sz="1200" dirty="0"/>
              <a:t>………………………………………………………………………………………………………………………………………………………..</a:t>
            </a:r>
          </a:p>
          <a:p>
            <a:pPr marL="228600" indent="-228600">
              <a:lnSpc>
                <a:spcPct val="150000"/>
              </a:lnSpc>
              <a:buAutoNum type="arabicPeriod" startAt="8"/>
            </a:pPr>
            <a:endParaRPr lang="en-GB" sz="1200" dirty="0"/>
          </a:p>
          <a:p>
            <a:pPr marL="228600" indent="-228600">
              <a:lnSpc>
                <a:spcPct val="150000"/>
              </a:lnSpc>
              <a:buAutoNum type="arabicPeriod" startAt="8"/>
            </a:pPr>
            <a:r>
              <a:rPr lang="en-GB" sz="1200" dirty="0"/>
              <a:t>What information could the power supply provide?</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39D2ACDF-BC42-7C24-7F33-88574E8FDBAA}"/>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2367954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96704"/>
          </a:xfrm>
          <a:prstGeom prst="rect">
            <a:avLst/>
          </a:prstGeom>
          <a:noFill/>
          <a:ln w="28575">
            <a:noFill/>
          </a:ln>
        </p:spPr>
        <p:txBody>
          <a:bodyPr wrap="square" rtlCol="0">
            <a:spAutoFit/>
          </a:bodyPr>
          <a:lstStyle/>
          <a:p>
            <a:pPr>
              <a:lnSpc>
                <a:spcPct val="150000"/>
              </a:lnSpc>
            </a:pPr>
            <a:r>
              <a:rPr lang="en-GB" sz="1200" dirty="0"/>
              <a:t>I DO: Describe how the speed of a sound wave can be measured through the air.  Name the pieces of equipment in your method.  </a:t>
            </a:r>
          </a:p>
          <a:p>
            <a:pPr>
              <a:lnSpc>
                <a:spcPct val="150000"/>
              </a:lnSpc>
            </a:pPr>
            <a:r>
              <a:rPr lang="en-GB" sz="1200" dirty="0"/>
              <a:t>…………………………………………………………………………………………………………………………………………………………………………………………………………………………………………………………………………………………………………………………………………………………………………………………………………………………………………………………………………………………………………………………………………………………………………………………………………………………………………………………………………………………………………………………………………………………………………………………………..</a:t>
            </a:r>
          </a:p>
          <a:p>
            <a:pPr>
              <a:lnSpc>
                <a:spcPct val="150000"/>
              </a:lnSpc>
            </a:pPr>
            <a:r>
              <a:rPr lang="en-GB" sz="1200" dirty="0"/>
              <a:t>…………………………………………………………………………………………………………………………………………………………………………………………………………………………………………………………………………………………………………………………………………………………………………………………………………………………………………………………………………………………………………………………………………………………………………………………………………………………………………………………………………………………………………………………………………………………………………………………………..</a:t>
            </a:r>
          </a:p>
          <a:p>
            <a:pPr>
              <a:lnSpc>
                <a:spcPct val="150000"/>
              </a:lnSpc>
            </a:pPr>
            <a:r>
              <a:rPr lang="en-GB" sz="1200" dirty="0"/>
              <a:t>WE DO:  Describe how the frequency of a wave can be determined using a ripple tank.  Name pieces of equipment you would use.</a:t>
            </a:r>
          </a:p>
          <a:p>
            <a:pPr>
              <a:lnSpc>
                <a:spcPct val="150000"/>
              </a:lnSpc>
            </a:pPr>
            <a:endParaRPr lang="en-GB" sz="1200" dirty="0"/>
          </a:p>
          <a:p>
            <a:pPr>
              <a:lnSpc>
                <a:spcPct val="150000"/>
              </a:lnSpc>
            </a:pPr>
            <a:r>
              <a:rPr lang="en-GB" sz="1200" dirty="0"/>
              <a:t>…………………………………………………………………………………………………………………………………………………………………………………………………………………………………………………………………………………………………………………………………………………………………………………………………………………………………………………………………………………………………………………………………………………………………………………………………………………………………………………………………………………………………………………………………………………………………………………………………. …………………………………………………………………………………………………………………………………………………………………………………………………………………………………………………………………………………………………………………………………………………………………………………………………………………………………………………………………………………………………………………………………………………………………………………………………………………………………………………………………………………………………………………………………………………………………………………………………..</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93724982-1A85-18B0-C0B2-920A2E808FDD}"/>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409577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646331"/>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  Transverse &amp; Longitudinal Waves and their properties</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1158846"/>
            <a:ext cx="6311900" cy="2002728"/>
          </a:xfrm>
          <a:prstGeom prst="rect">
            <a:avLst/>
          </a:prstGeom>
          <a:noFill/>
          <a:ln w="12700">
            <a:solidFill>
              <a:schemeClr val="tx1"/>
            </a:solidFill>
            <a:prstDash val="dash"/>
          </a:ln>
        </p:spPr>
        <p:txBody>
          <a:bodyPr wrap="square" rtlCol="0">
            <a:spAutoFit/>
          </a:bodyPr>
          <a:lstStyle/>
          <a:p>
            <a:pPr>
              <a:lnSpc>
                <a:spcPct val="150000"/>
              </a:lnSpc>
            </a:pPr>
            <a:r>
              <a:rPr lang="en-GB" sz="1200" b="1" dirty="0"/>
              <a:t>Learning Objective</a:t>
            </a:r>
          </a:p>
          <a:p>
            <a:pPr algn="l" rtl="0" fontAlgn="base">
              <a:lnSpc>
                <a:spcPct val="150000"/>
              </a:lnSpc>
            </a:pPr>
            <a:r>
              <a:rPr lang="en-GB" sz="1200" dirty="0"/>
              <a:t>We are learning the different types of wave</a:t>
            </a:r>
            <a:r>
              <a:rPr lang="en-GB" sz="1200" dirty="0">
                <a:solidFill>
                  <a:srgbClr val="000000"/>
                </a:solidFill>
              </a:rPr>
              <a:t> and how to identify</a:t>
            </a:r>
            <a:r>
              <a:rPr lang="en-GB" sz="1200" i="0" dirty="0">
                <a:solidFill>
                  <a:srgbClr val="000000"/>
                </a:solidFill>
                <a:effectLst/>
              </a:rPr>
              <a:t> amplitude and wavelength from given diagrams.</a:t>
            </a:r>
          </a:p>
          <a:p>
            <a:pPr>
              <a:lnSpc>
                <a:spcPct val="150000"/>
              </a:lnSpc>
            </a:pPr>
            <a:r>
              <a:rPr lang="en-GB" sz="1200" dirty="0"/>
              <a:t>We are learning how to label waves to show their features and link this to the differences in their behaviour.</a:t>
            </a:r>
          </a:p>
          <a:p>
            <a:pPr>
              <a:lnSpc>
                <a:spcPct val="150000"/>
              </a:lnSpc>
            </a:pPr>
            <a:r>
              <a:rPr lang="en-GB" sz="1200" dirty="0"/>
              <a:t>We are learning to use the wave speed equation in calculations</a:t>
            </a:r>
          </a:p>
          <a:p>
            <a:pPr algn="l" rtl="0" fontAlgn="base">
              <a:lnSpc>
                <a:spcPct val="150000"/>
              </a:lnSpc>
            </a:pPr>
            <a:endParaRPr lang="en-GB" sz="1200" i="0" dirty="0">
              <a:solidFill>
                <a:srgbClr val="000000"/>
              </a:solidFill>
              <a:effectLst/>
            </a:endParaRP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3343890"/>
            <a:ext cx="6311900" cy="1661993"/>
          </a:xfrm>
          <a:prstGeom prst="rect">
            <a:avLst/>
          </a:prstGeom>
          <a:noFill/>
          <a:ln>
            <a:solidFill>
              <a:schemeClr val="tx1"/>
            </a:solidFill>
            <a:prstDash val="lgDash"/>
          </a:ln>
        </p:spPr>
        <p:txBody>
          <a:bodyPr wrap="square" rtlCol="0">
            <a:spAutoFit/>
          </a:bodyPr>
          <a:lstStyle/>
          <a:p>
            <a:pPr>
              <a:lnSpc>
                <a:spcPct val="150000"/>
              </a:lnSpc>
            </a:pPr>
            <a:r>
              <a:rPr lang="en-US" sz="1200" b="1" dirty="0"/>
              <a:t>Why are we learning about this?</a:t>
            </a:r>
          </a:p>
          <a:p>
            <a:pPr>
              <a:lnSpc>
                <a:spcPct val="150000"/>
              </a:lnSpc>
            </a:pPr>
            <a:r>
              <a:rPr lang="en-US" sz="1200" dirty="0">
                <a:latin typeface="+mj-lt"/>
              </a:rPr>
              <a:t>This lessons helps us understand how waves carry energy and how the features of different waves differ. It also relates the properties of waves to their features. Th relationship between structure / features and properties is an important one in science; understanding the relationship is at the heart of truly understanding science.</a:t>
            </a:r>
          </a:p>
          <a:p>
            <a:endParaRPr lang="en-US" sz="1200" dirty="0">
              <a:latin typeface="+mj-lt"/>
            </a:endParaRPr>
          </a:p>
        </p:txBody>
      </p:sp>
      <p:sp>
        <p:nvSpPr>
          <p:cNvPr id="2" name="Slide Number Placeholder 1">
            <a:extLst>
              <a:ext uri="{FF2B5EF4-FFF2-40B4-BE49-F238E27FC236}">
                <a16:creationId xmlns:a16="http://schemas.microsoft.com/office/drawing/2014/main" id="{B1288422-7453-7BFB-99A6-E7A0762E3588}"/>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484676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265"/>
            <a:ext cx="6311900" cy="8507072"/>
          </a:xfrm>
          <a:prstGeom prst="rect">
            <a:avLst/>
          </a:prstGeom>
          <a:noFill/>
          <a:ln w="28575">
            <a:noFill/>
          </a:ln>
        </p:spPr>
        <p:txBody>
          <a:bodyPr wrap="square" rtlCol="0">
            <a:spAutoFit/>
          </a:bodyPr>
          <a:lstStyle/>
          <a:p>
            <a:pPr>
              <a:lnSpc>
                <a:spcPct val="150000"/>
              </a:lnSpc>
            </a:pPr>
            <a:r>
              <a:rPr lang="en-GB" sz="1200" dirty="0"/>
              <a:t>YOU DO: Describe how the wavelength of a wave on a string can be calculated .  Name any measurements that would be taken and pieces of equipment used to measure. …………………………………………………………………………………………………………………………………………………………………………………………………………………………………………………………………………………………………………………………………………………………………………………………………………………………………………………………………………………………………………………………………………………………………………………………………………………………………………………………………………………………………………………………………………………………………………………………………..</a:t>
            </a:r>
          </a:p>
          <a:p>
            <a:pPr>
              <a:lnSpc>
                <a:spcPct val="150000"/>
              </a:lnSpc>
            </a:pPr>
            <a:r>
              <a:rPr lang="en-GB" sz="1200" dirty="0"/>
              <a:t>…………………………………………………………………………………………………………………………………………………………………………………………………………………………………………………………………………………………………………………………………………………………………………………………………………………………………………………………………………………………………………………………………………………………………………………………………………………………………………………………………………………………………………………………………………………………………………………………………..</a:t>
            </a:r>
          </a:p>
          <a:p>
            <a:pPr>
              <a:lnSpc>
                <a:spcPct val="150000"/>
              </a:lnSpc>
            </a:pPr>
            <a:r>
              <a:rPr lang="en-GB" sz="1200" dirty="0"/>
              <a:t>.</a:t>
            </a:r>
          </a:p>
          <a:p>
            <a:pPr>
              <a:lnSpc>
                <a:spcPct val="150000"/>
              </a:lnSpc>
            </a:pPr>
            <a:r>
              <a:rPr lang="en-GB" sz="1200" dirty="0"/>
              <a:t>These questions are looking at errors made in the practical methods:</a:t>
            </a:r>
          </a:p>
          <a:p>
            <a:pPr marL="342900" lvl="0" indent="-342900">
              <a:lnSpc>
                <a:spcPct val="150000"/>
              </a:lnSpc>
              <a:spcAft>
                <a:spcPts val="800"/>
              </a:spcAft>
              <a:buFont typeface="+mj-lt"/>
              <a:buAutoNum type="arabicPeriod"/>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 student is using the ripple tank to calculate the wave speed.  The student calculated the speed using the frequency and </a:t>
            </a:r>
            <a:r>
              <a:rPr lang="en-GB" sz="1200" kern="100" dirty="0">
                <a:latin typeface="Calibri" panose="020F0502020204030204" pitchFamily="34" charset="0"/>
                <a:ea typeface="Calibri" panose="020F0502020204030204" pitchFamily="34" charset="0"/>
                <a:cs typeface="Times New Roman" panose="02020603050405020304" pitchFamily="18" charset="0"/>
              </a:rPr>
              <a:t>multiplied by the time taken for the wave to pass.  Explain why the student has calculated the speed incorrectly.</a:t>
            </a:r>
          </a:p>
          <a:p>
            <a:pPr>
              <a:lnSpc>
                <a:spcPct val="150000"/>
              </a:lnSpc>
              <a:spcAft>
                <a:spcPts val="800"/>
              </a:spcAft>
            </a:pPr>
            <a:r>
              <a:rPr lang="en-GB" sz="1200" dirty="0"/>
              <a:t>…………………………………………………………………………………………………………………………………………………………………………………………………………………………………………………………………………………………………………………………………………………………………………………………………………………………………………………………………………………………………………………………………………………………………………………………………………………………………………………………………………………………………………………………………………………………………………………………………..</a:t>
            </a:r>
          </a:p>
          <a:p>
            <a:pPr>
              <a:lnSpc>
                <a:spcPct val="150000"/>
              </a:lnSpc>
              <a:spcAft>
                <a:spcPts val="800"/>
              </a:spcAft>
            </a:pPr>
            <a:r>
              <a:rPr lang="en-GB" sz="1200" dirty="0"/>
              <a:t>2.  A students has said that the power supply to the string can be used to determine the wavelength of a wave?  Explain why they are incorrect?  ……………………………………………………………………………………………………………………………………………………………………………………………………………………………………………………………………………………………………………………</a:t>
            </a:r>
          </a:p>
          <a:p>
            <a:pPr>
              <a:lnSpc>
                <a:spcPct val="150000"/>
              </a:lnSpc>
              <a:spcAft>
                <a:spcPts val="800"/>
              </a:spcAft>
            </a:pPr>
            <a:endParaRPr lang="en-GB" sz="1200" dirty="0"/>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B208DF58-227A-0D53-E5F2-0A2DCB72D9DA}"/>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2369677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54371"/>
            <a:ext cx="6311900" cy="7881260"/>
          </a:xfrm>
          <a:prstGeom prst="rect">
            <a:avLst/>
          </a:prstGeom>
          <a:noFill/>
          <a:ln w="28575">
            <a:noFill/>
          </a:ln>
        </p:spPr>
        <p:txBody>
          <a:bodyPr wrap="square" rtlCol="0">
            <a:spAutoFit/>
          </a:bodyPr>
          <a:lstStyle/>
          <a:p>
            <a:pPr lvl="0">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3. The student was calculating the frequency of the wave using a ripple tank by  counting the number of waves on the piece of paper?  The student has calculated this incorrectly.  Explain why?</a:t>
            </a:r>
          </a:p>
          <a:p>
            <a:pPr>
              <a:lnSpc>
                <a:spcPct val="150000"/>
              </a:lnSpc>
              <a:spcAft>
                <a:spcPts val="800"/>
              </a:spcAft>
            </a:pPr>
            <a:r>
              <a:rPr lang="en-GB" sz="1200" dirty="0"/>
              <a:t>…………………………………………………………………………………………………………………………………………………………………………………………………………………………………………………………………………………………………………………………………………………………………………………………………………………………………………………………………………………………………………………………………………………………………………………………………………………………………………………………………………………………………………………………………………………………………………………………………..</a:t>
            </a:r>
          </a:p>
          <a:p>
            <a:pPr lvl="0">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4. A student wanted to measure the length  of a wave using the ripple tank and measured the length between the first and the last wave shown on the piece of paper.  Explain why the  student has done this incorrectly?</a:t>
            </a:r>
          </a:p>
          <a:p>
            <a:pPr>
              <a:lnSpc>
                <a:spcPct val="150000"/>
              </a:lnSpc>
              <a:spcAft>
                <a:spcPts val="800"/>
              </a:spcAft>
            </a:pPr>
            <a:r>
              <a:rPr lang="en-GB" sz="1200" dirty="0"/>
              <a:t>…………………………………………………………………………………………………………………………………………………………………………………………………………………………………………………………………………………………………………………………………………………………………………………………………………………………………………………………………………………………………………………………………………………………………………………………………………………………………………………………………………………………………………………………………………………………………………………………………</a:t>
            </a:r>
          </a:p>
          <a:p>
            <a:pPr lvl="0">
              <a:lnSpc>
                <a:spcPct val="150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5.  A students wanted to measure the speed of a sound wave through air.  They stood  100 m away from the wall and banged two blocks together, immediately started a stop watch and stopped it when they heard the echo back (so the sound wave hit the wall and reflected back to the students ears).  It took 2.5 seconds.  They calculated the speed  by 100/2.5 and got an answer of 40m/s.  The answer is incorrect.  Explain why they have calculated this wrong? </a:t>
            </a:r>
          </a:p>
          <a:p>
            <a:pPr>
              <a:lnSpc>
                <a:spcPct val="150000"/>
              </a:lnSpc>
              <a:spcAft>
                <a:spcPts val="800"/>
              </a:spcAft>
            </a:pPr>
            <a:r>
              <a:rPr lang="en-GB" sz="1200" dirty="0"/>
              <a:t>……………………………………………………………………………………………………………………………………………………………………………………………………………………………………………………………………………………………………………………………………………………………………………………………………………………………………………………………………………………………………………………………………………………………………………………………………………………………………………………………………………………………………………………………………………………………………………………………………</a:t>
            </a:r>
          </a:p>
          <a:p>
            <a:pPr>
              <a:lnSpc>
                <a:spcPct val="150000"/>
              </a:lnSpc>
              <a:spcAft>
                <a:spcPts val="800"/>
              </a:spcAft>
            </a:pPr>
            <a:endParaRPr lang="en-GB" sz="1200" dirty="0"/>
          </a:p>
        </p:txBody>
      </p:sp>
      <p:sp>
        <p:nvSpPr>
          <p:cNvPr id="2" name="Slide Number Placeholder 1">
            <a:extLst>
              <a:ext uri="{FF2B5EF4-FFF2-40B4-BE49-F238E27FC236}">
                <a16:creationId xmlns:a16="http://schemas.microsoft.com/office/drawing/2014/main" id="{AC37E248-3875-590E-796E-FE366EF504C3}"/>
              </a:ext>
            </a:extLst>
          </p:cNvPr>
          <p:cNvSpPr>
            <a:spLocks noGrp="1"/>
          </p:cNvSpPr>
          <p:nvPr>
            <p:ph type="sldNum" sz="quarter" idx="12"/>
          </p:nvPr>
        </p:nvSpPr>
        <p:spPr/>
        <p:txBody>
          <a:bodyPr/>
          <a:lstStyle/>
          <a:p>
            <a:fld id="{A49C798E-A141-4728-B2C1-C020555BD9EF}" type="slidenum">
              <a:rPr lang="en-GB" smtClean="0"/>
              <a:t>41</a:t>
            </a:fld>
            <a:endParaRPr lang="en-GB"/>
          </a:p>
        </p:txBody>
      </p:sp>
    </p:spTree>
    <p:extLst>
      <p:ext uri="{BB962C8B-B14F-4D97-AF65-F5344CB8AC3E}">
        <p14:creationId xmlns:p14="http://schemas.microsoft.com/office/powerpoint/2010/main" val="3704653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8466036"/>
          </a:xfrm>
          <a:prstGeom prst="rect">
            <a:avLst/>
          </a:prstGeom>
          <a:noFill/>
        </p:spPr>
        <p:txBody>
          <a:bodyPr wrap="square" rtlCol="0">
            <a:spAutoFit/>
          </a:bodyPr>
          <a:lstStyle/>
          <a:p>
            <a:pPr>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6.  A student wanted to measure the speed of a wave using a ripple tank.  They used the following method:  </a:t>
            </a:r>
          </a:p>
          <a:p>
            <a:pPr>
              <a:lnSpc>
                <a:spcPct val="150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For wavele</a:t>
            </a:r>
            <a:r>
              <a:rPr lang="en-GB" sz="1200" b="1" kern="100" dirty="0">
                <a:latin typeface="Calibri" panose="020F0502020204030204" pitchFamily="34" charset="0"/>
                <a:ea typeface="Calibri" panose="020F0502020204030204" pitchFamily="34" charset="0"/>
                <a:cs typeface="Times New Roman" panose="02020603050405020304" pitchFamily="18" charset="0"/>
              </a:rPr>
              <a:t>ngth:</a:t>
            </a:r>
          </a:p>
          <a:p>
            <a:pPr marL="228600" indent="-228600">
              <a:lnSpc>
                <a:spcPct val="150000"/>
              </a:lnSpc>
              <a:spcAft>
                <a:spcPts val="800"/>
              </a:spcAft>
              <a:buAutoNum type="arabicPeriod"/>
            </a:pPr>
            <a:r>
              <a:rPr lang="en-GB" sz="1200" kern="100" dirty="0">
                <a:latin typeface="Calibri" panose="020F0502020204030204" pitchFamily="34" charset="0"/>
                <a:ea typeface="Calibri" panose="020F0502020204030204" pitchFamily="34" charset="0"/>
                <a:cs typeface="Times New Roman" panose="02020603050405020304" pitchFamily="18" charset="0"/>
              </a:rPr>
              <a:t>Use the shadows on the paper and measure the length between the first wave and the second wave.  </a:t>
            </a:r>
          </a:p>
          <a:p>
            <a:pPr>
              <a:lnSpc>
                <a:spcPct val="150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For frequency:</a:t>
            </a:r>
          </a:p>
          <a:p>
            <a:pPr marL="228600" indent="-228600">
              <a:lnSpc>
                <a:spcPct val="150000"/>
              </a:lnSpc>
              <a:spcAft>
                <a:spcPts val="800"/>
              </a:spcAft>
              <a:buAutoNum type="arabicPeriod"/>
            </a:pPr>
            <a:r>
              <a:rPr lang="en-GB" sz="1200" kern="100" dirty="0">
                <a:latin typeface="Calibri" panose="020F0502020204030204" pitchFamily="34" charset="0"/>
                <a:ea typeface="Calibri" panose="020F0502020204030204" pitchFamily="34" charset="0"/>
                <a:cs typeface="Times New Roman" panose="02020603050405020304" pitchFamily="18" charset="0"/>
              </a:rPr>
              <a:t>Count the number of waves on the piece of paper for ten seconds.</a:t>
            </a:r>
          </a:p>
          <a:p>
            <a:pPr marL="228600" indent="-228600">
              <a:lnSpc>
                <a:spcPct val="150000"/>
              </a:lnSpc>
              <a:spcAft>
                <a:spcPts val="800"/>
              </a:spcAft>
              <a:buAutoNum type="arabicPeriod"/>
            </a:pPr>
            <a:r>
              <a:rPr lang="en-GB" sz="1200" kern="100" dirty="0">
                <a:latin typeface="Calibri" panose="020F0502020204030204" pitchFamily="34" charset="0"/>
                <a:ea typeface="Calibri" panose="020F0502020204030204" pitchFamily="34" charset="0"/>
                <a:cs typeface="Times New Roman" panose="02020603050405020304" pitchFamily="18" charset="0"/>
              </a:rPr>
              <a:t>Then divide the number of waves by 10 to get the frequency</a:t>
            </a:r>
          </a:p>
          <a:p>
            <a:pPr>
              <a:lnSpc>
                <a:spcPct val="150000"/>
              </a:lnSpc>
              <a:spcAft>
                <a:spcPts val="800"/>
              </a:spcAft>
            </a:pPr>
            <a:r>
              <a:rPr lang="en-GB" sz="1200" b="1" kern="100" dirty="0">
                <a:latin typeface="Calibri" panose="020F0502020204030204" pitchFamily="34" charset="0"/>
                <a:ea typeface="Calibri" panose="020F0502020204030204" pitchFamily="34" charset="0"/>
                <a:cs typeface="Times New Roman" panose="02020603050405020304" pitchFamily="18" charset="0"/>
              </a:rPr>
              <a:t>For wave speed:</a:t>
            </a:r>
          </a:p>
          <a:p>
            <a:pPr>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To calculate the wave speed = frequency / wavelength</a:t>
            </a:r>
          </a:p>
          <a:p>
            <a:pPr>
              <a:lnSpc>
                <a:spcPct val="150000"/>
              </a:lnSpc>
              <a:spcAft>
                <a:spcPts val="800"/>
              </a:spcAft>
            </a:pPr>
            <a:r>
              <a:rPr lang="en-GB" sz="1200" kern="100" dirty="0">
                <a:latin typeface="Calibri" panose="020F0502020204030204" pitchFamily="34" charset="0"/>
                <a:ea typeface="Calibri" panose="020F0502020204030204" pitchFamily="34" charset="0"/>
                <a:cs typeface="Times New Roman" panose="02020603050405020304" pitchFamily="18" charset="0"/>
              </a:rPr>
              <a:t>There are  some steps missing in these methods and some errors.  Re write the methods to ensure that the students would accurately calculate the wave speed.</a:t>
            </a:r>
          </a:p>
          <a:p>
            <a:pPr>
              <a:lnSpc>
                <a:spcPct val="150000"/>
              </a:lnSpc>
            </a:pPr>
            <a:r>
              <a:rPr lang="en-GB" sz="1200" dirty="0"/>
              <a:t>………………………………………………………………………………………………………………………………………………………………………………………………………………………………………………………………………………………………………………………………………………………………………………………………………………………………………………………………………………………………………………………………………………………………………………………………………………………………………………………………………………………………………………………………………………………………………………………</a:t>
            </a:r>
          </a:p>
          <a:p>
            <a:pPr>
              <a:lnSpc>
                <a:spcPct val="150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50000"/>
              </a:lnSpc>
            </a:pPr>
            <a:r>
              <a:rPr lang="en-GB" sz="1200" dirty="0"/>
              <a:t>………………………………………………………………………………………………………………………………………………………………………………………………………………………………………………………………………………………………………………………………………………………………………………………………………………………………………………………………………………………………………………………………………………………………………………………………………………………………………………………………………………………………………………………………………………………………………………………</a:t>
            </a:r>
          </a:p>
          <a:p>
            <a:pPr>
              <a:lnSpc>
                <a:spcPct val="150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B9BEA668-10B0-F88E-3F75-6D8465FDD51C}"/>
              </a:ext>
            </a:extLst>
          </p:cNvPr>
          <p:cNvSpPr>
            <a:spLocks noGrp="1"/>
          </p:cNvSpPr>
          <p:nvPr>
            <p:ph type="sldNum" sz="quarter" idx="12"/>
          </p:nvPr>
        </p:nvSpPr>
        <p:spPr/>
        <p:txBody>
          <a:bodyPr/>
          <a:lstStyle/>
          <a:p>
            <a:fld id="{A49C798E-A141-4728-B2C1-C020555BD9EF}" type="slidenum">
              <a:rPr lang="en-GB" smtClean="0"/>
              <a:t>42</a:t>
            </a:fld>
            <a:endParaRPr lang="en-GB"/>
          </a:p>
        </p:txBody>
      </p:sp>
    </p:spTree>
    <p:extLst>
      <p:ext uri="{BB962C8B-B14F-4D97-AF65-F5344CB8AC3E}">
        <p14:creationId xmlns:p14="http://schemas.microsoft.com/office/powerpoint/2010/main" val="3947266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250283"/>
            <a:ext cx="6211230" cy="8832161"/>
          </a:xfrm>
          <a:prstGeom prst="rect">
            <a:avLst/>
          </a:prstGeom>
          <a:noFill/>
        </p:spPr>
        <p:txBody>
          <a:bodyPr wrap="square" rtlCol="0">
            <a:spAutoFit/>
          </a:bodyPr>
          <a:lstStyle/>
          <a:p>
            <a:pPr marL="95250" marR="28575">
              <a:lnSpc>
                <a:spcPct val="107000"/>
              </a:lnSpc>
              <a:spcBef>
                <a:spcPts val="2250"/>
              </a:spcBef>
              <a:spcAft>
                <a:spcPts val="225"/>
              </a:spcAft>
            </a:pPr>
            <a:r>
              <a:rPr lang="en-GB" sz="1200" b="1" dirty="0">
                <a:solidFill>
                  <a:srgbClr val="000000"/>
                </a:solidFill>
                <a:effectLst/>
                <a:ea typeface="Times New Roman" panose="02020603050405020304" pitchFamily="18" charset="0"/>
                <a:cs typeface="Times New Roman" panose="02020603050405020304" pitchFamily="18" charset="0"/>
              </a:rPr>
              <a:t>Low demand: Q1.  </a:t>
            </a:r>
            <a:r>
              <a:rPr lang="en-GB" sz="1200" b="1" dirty="0">
                <a:effectLst/>
                <a:ea typeface="Times New Roman" panose="02020603050405020304" pitchFamily="18" charset="0"/>
                <a:cs typeface="Times New Roman" panose="02020603050405020304" pitchFamily="18" charset="0"/>
              </a:rPr>
              <a:t>Figure 1</a:t>
            </a:r>
            <a:r>
              <a:rPr lang="en-GB" sz="1200" dirty="0">
                <a:effectLst/>
                <a:ea typeface="Times New Roman" panose="02020603050405020304" pitchFamily="18" charset="0"/>
                <a:cs typeface="Times New Roman" panose="02020603050405020304" pitchFamily="18" charset="0"/>
              </a:rPr>
              <a:t> shows a slinky spring used to model a sound wave.</a:t>
            </a:r>
          </a:p>
          <a:p>
            <a:pPr algn="ctr">
              <a:lnSpc>
                <a:spcPct val="107000"/>
              </a:lnSpc>
              <a:spcBef>
                <a:spcPts val="1200"/>
              </a:spcBef>
              <a:spcAft>
                <a:spcPts val="800"/>
              </a:spcAft>
            </a:pPr>
            <a:r>
              <a:rPr lang="en-GB" sz="1200" b="1" dirty="0">
                <a:effectLst/>
                <a:ea typeface="Times New Roman" panose="02020603050405020304" pitchFamily="18" charset="0"/>
                <a:cs typeface="Times New Roman" panose="02020603050405020304" pitchFamily="18" charset="0"/>
              </a:rPr>
              <a:t>Figure 1</a:t>
            </a:r>
          </a:p>
          <a:p>
            <a:pPr algn="ct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Label the arrows on </a:t>
            </a:r>
            <a:r>
              <a:rPr lang="en-GB" sz="1200" b="1" dirty="0">
                <a:effectLst/>
                <a:ea typeface="Times New Roman" panose="02020603050405020304" pitchFamily="18" charset="0"/>
                <a:cs typeface="Times New Roman" panose="02020603050405020304" pitchFamily="18" charset="0"/>
              </a:rPr>
              <a:t>Figure 1.  </a:t>
            </a:r>
            <a:r>
              <a:rPr lang="en-GB" sz="1200" dirty="0">
                <a:effectLst/>
                <a:ea typeface="Times New Roman" panose="02020603050405020304" pitchFamily="18" charset="0"/>
                <a:cs typeface="Times New Roman" panose="02020603050405020304" pitchFamily="18" charset="0"/>
              </a:rPr>
              <a:t>Choose the answers from the box.    (3)</a:t>
            </a:r>
          </a:p>
          <a:p>
            <a:pPr algn="ct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(b)  What type of wave is a sound wave?  Tick one box.</a:t>
            </a: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electromagnetic	 </a:t>
            </a: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longitudinal	 </a:t>
            </a: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transverse	 								(1)</a:t>
            </a: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(c)  Figure 2 shows two students measuring the speed of sound in air.</a:t>
            </a:r>
          </a:p>
          <a:p>
            <a:pPr>
              <a:lnSpc>
                <a:spcPct val="107000"/>
              </a:lnSpc>
              <a:spcBef>
                <a:spcPts val="1200"/>
              </a:spcBef>
              <a:spcAft>
                <a:spcPts val="800"/>
              </a:spcAft>
            </a:pPr>
            <a:r>
              <a:rPr lang="en-US" sz="1200" b="1" dirty="0">
                <a:ea typeface="Times New Roman" panose="02020603050405020304" pitchFamily="18" charset="0"/>
                <a:cs typeface="Times New Roman" panose="02020603050405020304" pitchFamily="18" charset="0"/>
              </a:rPr>
              <a:t>				Figure 2</a:t>
            </a:r>
          </a:p>
          <a:p>
            <a:pPr>
              <a:lnSpc>
                <a:spcPct val="107000"/>
              </a:lnSpc>
              <a:spcBef>
                <a:spcPts val="1200"/>
              </a:spcBef>
              <a:spcAft>
                <a:spcPts val="800"/>
              </a:spcAft>
            </a:pPr>
            <a:r>
              <a:rPr lang="en-US" sz="1200" dirty="0">
                <a:ea typeface="Times New Roman" panose="02020603050405020304" pitchFamily="18" charset="0"/>
                <a:cs typeface="Times New Roman" panose="02020603050405020304" pitchFamily="18" charset="0"/>
              </a:rPr>
              <a:t> </a:t>
            </a:r>
          </a:p>
          <a:p>
            <a:pP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pic>
        <p:nvPicPr>
          <p:cNvPr id="1027" name="Picture 3">
            <a:extLst>
              <a:ext uri="{FF2B5EF4-FFF2-40B4-BE49-F238E27FC236}">
                <a16:creationId xmlns:a16="http://schemas.microsoft.com/office/drawing/2014/main" id="{0C0E381C-A254-4571-9E4C-175FA404B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164507"/>
            <a:ext cx="3638550" cy="11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7A9B11C-3F68-BAA3-89F4-68E513F4712F}"/>
              </a:ext>
            </a:extLst>
          </p:cNvPr>
          <p:cNvPicPr>
            <a:picLocks noChangeAspect="1"/>
          </p:cNvPicPr>
          <p:nvPr/>
        </p:nvPicPr>
        <p:blipFill>
          <a:blip r:embed="rId3"/>
          <a:stretch>
            <a:fillRect/>
          </a:stretch>
        </p:blipFill>
        <p:spPr>
          <a:xfrm>
            <a:off x="852424" y="2787106"/>
            <a:ext cx="5153152" cy="699765"/>
          </a:xfrm>
          <a:prstGeom prst="rect">
            <a:avLst/>
          </a:prstGeom>
        </p:spPr>
      </p:pic>
      <p:sp>
        <p:nvSpPr>
          <p:cNvPr id="5" name="Rectangle 4">
            <a:extLst>
              <a:ext uri="{FF2B5EF4-FFF2-40B4-BE49-F238E27FC236}">
                <a16:creationId xmlns:a16="http://schemas.microsoft.com/office/drawing/2014/main" id="{1524EA4C-57B3-CBAF-A2BF-CC5D89734BFE}"/>
              </a:ext>
            </a:extLst>
          </p:cNvPr>
          <p:cNvSpPr/>
          <p:nvPr/>
        </p:nvSpPr>
        <p:spPr>
          <a:xfrm>
            <a:off x="1651000" y="3848100"/>
            <a:ext cx="355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983DF57-828B-7A04-68AC-3D2FB74E1E44}"/>
              </a:ext>
            </a:extLst>
          </p:cNvPr>
          <p:cNvSpPr/>
          <p:nvPr/>
        </p:nvSpPr>
        <p:spPr>
          <a:xfrm>
            <a:off x="1651000" y="4277811"/>
            <a:ext cx="355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DED7172-461A-8FDE-8E6D-64A8195DE6DA}"/>
              </a:ext>
            </a:extLst>
          </p:cNvPr>
          <p:cNvSpPr/>
          <p:nvPr/>
        </p:nvSpPr>
        <p:spPr>
          <a:xfrm>
            <a:off x="1651000" y="4707523"/>
            <a:ext cx="355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27D6912-9B08-6288-C830-1BDBB89D3CEC}"/>
              </a:ext>
            </a:extLst>
          </p:cNvPr>
          <p:cNvPicPr>
            <a:picLocks noChangeAspect="1"/>
          </p:cNvPicPr>
          <p:nvPr/>
        </p:nvPicPr>
        <p:blipFill>
          <a:blip r:embed="rId4"/>
          <a:stretch>
            <a:fillRect/>
          </a:stretch>
        </p:blipFill>
        <p:spPr>
          <a:xfrm>
            <a:off x="1295400" y="5889125"/>
            <a:ext cx="2993738" cy="2298097"/>
          </a:xfrm>
          <a:prstGeom prst="rect">
            <a:avLst/>
          </a:prstGeom>
        </p:spPr>
      </p:pic>
      <p:sp>
        <p:nvSpPr>
          <p:cNvPr id="9" name="Slide Number Placeholder 8">
            <a:extLst>
              <a:ext uri="{FF2B5EF4-FFF2-40B4-BE49-F238E27FC236}">
                <a16:creationId xmlns:a16="http://schemas.microsoft.com/office/drawing/2014/main" id="{22425BEA-02D1-C278-2A25-880E0298B8BC}"/>
              </a:ext>
            </a:extLst>
          </p:cNvPr>
          <p:cNvSpPr>
            <a:spLocks noGrp="1"/>
          </p:cNvSpPr>
          <p:nvPr>
            <p:ph type="sldNum" sz="quarter" idx="12"/>
          </p:nvPr>
        </p:nvSpPr>
        <p:spPr/>
        <p:txBody>
          <a:bodyPr/>
          <a:lstStyle/>
          <a:p>
            <a:fld id="{A49C798E-A141-4728-B2C1-C020555BD9EF}" type="slidenum">
              <a:rPr lang="en-GB" smtClean="0"/>
              <a:t>43</a:t>
            </a:fld>
            <a:endParaRPr lang="en-GB"/>
          </a:p>
        </p:txBody>
      </p:sp>
    </p:spTree>
    <p:extLst>
      <p:ext uri="{BB962C8B-B14F-4D97-AF65-F5344CB8AC3E}">
        <p14:creationId xmlns:p14="http://schemas.microsoft.com/office/powerpoint/2010/main" val="4093178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30EED3-D2C8-FEEC-D6EC-CF84C6066E7F}"/>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E219125-14A7-8058-7017-A96184A993E3}"/>
              </a:ext>
            </a:extLst>
          </p:cNvPr>
          <p:cNvSpPr txBox="1"/>
          <p:nvPr/>
        </p:nvSpPr>
        <p:spPr>
          <a:xfrm>
            <a:off x="228600" y="289153"/>
            <a:ext cx="6400800" cy="5506636"/>
          </a:xfrm>
          <a:prstGeom prst="rect">
            <a:avLst/>
          </a:prstGeom>
          <a:noFill/>
        </p:spPr>
        <p:txBody>
          <a:bodyPr wrap="square">
            <a:spAutoFit/>
          </a:bodyPr>
          <a:lstStyle/>
          <a:p>
            <a:r>
              <a:rPr lang="en-US" sz="1200" dirty="0"/>
              <a:t>One student bangs two bricks together.  The sound wave produced is reflected from the wall and travels back to the students.  Describe how they can determine the speed of sound.  (4)</a:t>
            </a:r>
          </a:p>
          <a:p>
            <a:pPr>
              <a:lnSpc>
                <a:spcPct val="150000"/>
              </a:lnSpc>
            </a:pPr>
            <a:r>
              <a:rPr lang="en-US" sz="1200" dirty="0"/>
              <a:t>……………………………………………………………………………………………………………………………………………………………………………………………………………………………………………………………………………………………………………………………………………………………………………………………………………………………………………………………………………………………………………………………………………………………………………………………………………………………………………………………………………………………………………………………………………………………………………………………………………………………………………………………………………………………………………………………………………………………………………………………………………………………………………………………………………………………………………………………………………</a:t>
            </a:r>
          </a:p>
          <a:p>
            <a:r>
              <a:rPr lang="en-US" sz="1200" dirty="0"/>
              <a:t>(Total 8 marks)</a:t>
            </a:r>
          </a:p>
          <a:p>
            <a:endParaRPr lang="en-US" sz="1200" dirty="0"/>
          </a:p>
          <a:p>
            <a:r>
              <a:rPr lang="en-GB" sz="1200" b="1" dirty="0">
                <a:solidFill>
                  <a:srgbClr val="000000"/>
                </a:solidFill>
                <a:effectLst/>
                <a:ea typeface="Times New Roman" panose="02020603050405020304" pitchFamily="18" charset="0"/>
                <a:cs typeface="Times New Roman" panose="02020603050405020304" pitchFamily="18" charset="0"/>
              </a:rPr>
              <a:t>Medium Q2.  </a:t>
            </a:r>
            <a:r>
              <a:rPr lang="en-GB" sz="1200" b="1" dirty="0">
                <a:effectLst/>
                <a:ea typeface="Times New Roman" panose="02020603050405020304" pitchFamily="18" charset="0"/>
                <a:cs typeface="Times New Roman" panose="02020603050405020304" pitchFamily="18" charset="0"/>
              </a:rPr>
              <a:t>Figure 1</a:t>
            </a:r>
            <a:r>
              <a:rPr lang="en-GB" sz="1200" dirty="0">
                <a:effectLst/>
                <a:ea typeface="Times New Roman" panose="02020603050405020304" pitchFamily="18" charset="0"/>
                <a:cs typeface="Times New Roman" panose="02020603050405020304" pitchFamily="18" charset="0"/>
              </a:rPr>
              <a:t> below shows the equipment a teacher used to determine the speed of a water wave.</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The equipment includes:</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a ripple tank filled with water</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•   a wooden bar that creates ripples on the surface of the water</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•   a light source which causes a shadow of the ripples on the screen.</a:t>
            </a:r>
          </a:p>
          <a:p>
            <a:pPr>
              <a:lnSpc>
                <a:spcPct val="150000"/>
              </a:lnSpc>
              <a:spcAft>
                <a:spcPts val="800"/>
              </a:spcAft>
            </a:pPr>
            <a:endParaRPr lang="en-GB" sz="1100" dirty="0">
              <a:effectLst/>
              <a:ea typeface="Times New Roman" panose="02020603050405020304" pitchFamily="18" charset="0"/>
              <a:cs typeface="Times New Roman" panose="02020603050405020304" pitchFamily="18" charset="0"/>
            </a:endParaRPr>
          </a:p>
          <a:p>
            <a:endParaRPr lang="en-US" sz="1200" dirty="0"/>
          </a:p>
        </p:txBody>
      </p:sp>
      <p:pic>
        <p:nvPicPr>
          <p:cNvPr id="8" name="Picture 7">
            <a:extLst>
              <a:ext uri="{FF2B5EF4-FFF2-40B4-BE49-F238E27FC236}">
                <a16:creationId xmlns:a16="http://schemas.microsoft.com/office/drawing/2014/main" id="{BD5B63A2-9914-BC21-C045-3A43D28AA02D}"/>
              </a:ext>
            </a:extLst>
          </p:cNvPr>
          <p:cNvPicPr>
            <a:picLocks noChangeAspect="1"/>
          </p:cNvPicPr>
          <p:nvPr/>
        </p:nvPicPr>
        <p:blipFill>
          <a:blip r:embed="rId2"/>
          <a:stretch>
            <a:fillRect/>
          </a:stretch>
        </p:blipFill>
        <p:spPr>
          <a:xfrm>
            <a:off x="1302384" y="5308546"/>
            <a:ext cx="3942857" cy="3476190"/>
          </a:xfrm>
          <a:prstGeom prst="rect">
            <a:avLst/>
          </a:prstGeom>
        </p:spPr>
      </p:pic>
      <p:sp>
        <p:nvSpPr>
          <p:cNvPr id="2" name="Slide Number Placeholder 1">
            <a:extLst>
              <a:ext uri="{FF2B5EF4-FFF2-40B4-BE49-F238E27FC236}">
                <a16:creationId xmlns:a16="http://schemas.microsoft.com/office/drawing/2014/main" id="{D4EEAD4D-6C69-BCB0-00F4-7E9A52BCF1C0}"/>
              </a:ext>
            </a:extLst>
          </p:cNvPr>
          <p:cNvSpPr>
            <a:spLocks noGrp="1"/>
          </p:cNvSpPr>
          <p:nvPr>
            <p:ph type="sldNum" sz="quarter" idx="12"/>
          </p:nvPr>
        </p:nvSpPr>
        <p:spPr/>
        <p:txBody>
          <a:bodyPr/>
          <a:lstStyle/>
          <a:p>
            <a:fld id="{A49C798E-A141-4728-B2C1-C020555BD9EF}" type="slidenum">
              <a:rPr lang="en-GB" smtClean="0"/>
              <a:t>44</a:t>
            </a:fld>
            <a:endParaRPr lang="en-GB"/>
          </a:p>
        </p:txBody>
      </p:sp>
    </p:spTree>
    <p:extLst>
      <p:ext uri="{BB962C8B-B14F-4D97-AF65-F5344CB8AC3E}">
        <p14:creationId xmlns:p14="http://schemas.microsoft.com/office/powerpoint/2010/main" val="189078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208829-DEA4-D832-D57D-258157C916E1}"/>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4F6BE0C-0C8E-8044-32CB-6D41DAEEF9B4}"/>
              </a:ext>
            </a:extLst>
          </p:cNvPr>
          <p:cNvSpPr txBox="1"/>
          <p:nvPr/>
        </p:nvSpPr>
        <p:spPr>
          <a:xfrm>
            <a:off x="266700" y="292100"/>
            <a:ext cx="6311900" cy="7280070"/>
          </a:xfrm>
          <a:prstGeom prst="rect">
            <a:avLst/>
          </a:prstGeom>
          <a:noFill/>
        </p:spPr>
        <p:txBody>
          <a:bodyPr wrap="square">
            <a:spAutoFit/>
          </a:bodyPr>
          <a:lstStyle/>
          <a:p>
            <a:pPr>
              <a:lnSpc>
                <a:spcPct val="107000"/>
              </a:lnSpc>
              <a:spcBef>
                <a:spcPts val="1200"/>
              </a:spcBef>
              <a:spcAft>
                <a:spcPts val="800"/>
              </a:spcAft>
            </a:pPr>
            <a:r>
              <a:rPr lang="en-GB" sz="1200" dirty="0">
                <a:ea typeface="Times New Roman" panose="02020603050405020304" pitchFamily="18" charset="0"/>
                <a:cs typeface="Times New Roman" panose="02020603050405020304" pitchFamily="18" charset="0"/>
              </a:rPr>
              <a:t>A )Describe</a:t>
            </a:r>
            <a:r>
              <a:rPr lang="en-GB" sz="1200" dirty="0">
                <a:effectLst/>
                <a:ea typeface="Times New Roman" panose="02020603050405020304" pitchFamily="18" charset="0"/>
                <a:cs typeface="Times New Roman" panose="02020603050405020304" pitchFamily="18" charset="0"/>
              </a:rPr>
              <a:t> how equipment in </a:t>
            </a:r>
            <a:r>
              <a:rPr lang="en-GB" sz="1200" b="1" dirty="0">
                <a:effectLst/>
                <a:ea typeface="Times New Roman" panose="02020603050405020304" pitchFamily="18" charset="0"/>
                <a:cs typeface="Times New Roman" panose="02020603050405020304" pitchFamily="18" charset="0"/>
              </a:rPr>
              <a:t>Figure 1</a:t>
            </a:r>
            <a:r>
              <a:rPr lang="en-GB" sz="1200" dirty="0">
                <a:effectLst/>
                <a:ea typeface="Times New Roman" panose="02020603050405020304" pitchFamily="18" charset="0"/>
                <a:cs typeface="Times New Roman" panose="02020603050405020304" pitchFamily="18" charset="0"/>
              </a:rPr>
              <a:t> can be used to measure the wavelength, frequency and speed of a water wave.</a:t>
            </a:r>
          </a:p>
          <a:p>
            <a:pPr>
              <a:lnSpc>
                <a:spcPct val="150000"/>
              </a:lnSpc>
            </a:pPr>
            <a:r>
              <a:rPr lang="en-GB" sz="1200" dirty="0">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ea typeface="Times New Roman" panose="02020603050405020304" pitchFamily="18" charset="0"/>
                <a:cs typeface="Times New Roman" panose="02020603050405020304" pitchFamily="18" charset="0"/>
              </a:rPr>
              <a:t>(6 marks)</a:t>
            </a:r>
          </a:p>
          <a:p>
            <a:pPr marL="228600" indent="-228600">
              <a:lnSpc>
                <a:spcPct val="107000"/>
              </a:lnSpc>
              <a:spcBef>
                <a:spcPts val="300"/>
              </a:spcBef>
              <a:spcAft>
                <a:spcPts val="800"/>
              </a:spcAft>
              <a:buAutoNum type="alphaLcParenBoth" startAt="2"/>
            </a:pPr>
            <a:r>
              <a:rPr lang="en-GB" sz="1200" dirty="0">
                <a:ea typeface="Times New Roman" panose="02020603050405020304" pitchFamily="18" charset="0"/>
                <a:cs typeface="Times New Roman" panose="02020603050405020304" pitchFamily="18" charset="0"/>
              </a:rPr>
              <a:t>The teacher put a plastic duck in the ripple tank as shown in </a:t>
            </a:r>
            <a:r>
              <a:rPr lang="en-GB" sz="1200" b="1" dirty="0">
                <a:ea typeface="Times New Roman" panose="02020603050405020304" pitchFamily="18" charset="0"/>
                <a:cs typeface="Times New Roman" panose="02020603050405020304" pitchFamily="18" charset="0"/>
              </a:rPr>
              <a:t>Figure 2</a:t>
            </a:r>
            <a:r>
              <a:rPr lang="en-GB" sz="1200" dirty="0">
                <a:ea typeface="Times New Roman" panose="02020603050405020304" pitchFamily="18" charset="0"/>
                <a:cs typeface="Times New Roman" panose="02020603050405020304" pitchFamily="18" charset="0"/>
              </a:rPr>
              <a:t>.  The plastic duck moved up and down as the waves in the water passed. </a:t>
            </a:r>
          </a:p>
          <a:p>
            <a:pPr>
              <a:lnSpc>
                <a:spcPct val="107000"/>
              </a:lnSpc>
              <a:spcBef>
                <a:spcPts val="300"/>
              </a:spcBef>
              <a:spcAft>
                <a:spcPts val="800"/>
              </a:spcAft>
            </a:pPr>
            <a:r>
              <a:rPr lang="en-GB" sz="1200" dirty="0">
                <a:ea typeface="Times New Roman" panose="02020603050405020304" pitchFamily="18" charset="0"/>
                <a:cs typeface="Times New Roman" panose="02020603050405020304" pitchFamily="18" charset="0"/>
              </a:rPr>
              <a:t>						 </a:t>
            </a:r>
            <a:r>
              <a:rPr lang="en-GB" sz="1200" b="1" dirty="0">
                <a:effectLst/>
                <a:ea typeface="Times New Roman" panose="02020603050405020304" pitchFamily="18" charset="0"/>
                <a:cs typeface="Times New Roman" panose="02020603050405020304" pitchFamily="18" charset="0"/>
              </a:rPr>
              <a:t>Figure 2</a:t>
            </a:r>
          </a:p>
          <a:p>
            <a:pPr>
              <a:lnSpc>
                <a:spcPct val="107000"/>
              </a:lnSpc>
              <a:spcBef>
                <a:spcPts val="300"/>
              </a:spcBef>
              <a:spcAft>
                <a:spcPts val="800"/>
              </a:spcAft>
            </a:pPr>
            <a:endParaRPr lang="en-GB" sz="1200" b="1" dirty="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b="1" dirty="0">
              <a:effectLst/>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b="1" dirty="0">
              <a:ea typeface="Times New Roman" panose="02020603050405020304" pitchFamily="18" charset="0"/>
              <a:cs typeface="Times New Roman" panose="02020603050405020304" pitchFamily="18" charset="0"/>
            </a:endParaRPr>
          </a:p>
          <a:p>
            <a:pPr marL="228600" indent="-228600">
              <a:lnSpc>
                <a:spcPct val="107000"/>
              </a:lnSpc>
              <a:spcBef>
                <a:spcPts val="1200"/>
              </a:spcBef>
              <a:spcAft>
                <a:spcPts val="800"/>
              </a:spcAft>
              <a:buAutoNum type="alphaLcParenR" startAt="2"/>
            </a:pPr>
            <a:endParaRPr lang="en-GB" sz="1200" dirty="0">
              <a:effectLst/>
              <a:ea typeface="Times New Roman" panose="02020603050405020304" pitchFamily="18" charset="0"/>
              <a:cs typeface="Times New Roman" panose="02020603050405020304" pitchFamily="18" charset="0"/>
            </a:endParaRPr>
          </a:p>
          <a:p>
            <a:pPr marL="228600" indent="-228600">
              <a:lnSpc>
                <a:spcPct val="150000"/>
              </a:lnSpc>
              <a:buAutoNum type="alphaLcParenR" startAt="2"/>
            </a:pPr>
            <a:r>
              <a:rPr lang="en-GB" sz="1200" dirty="0">
                <a:effectLst/>
                <a:ea typeface="Times New Roman" panose="02020603050405020304" pitchFamily="18" charset="0"/>
                <a:cs typeface="Times New Roman" panose="02020603050405020304" pitchFamily="18" charset="0"/>
              </a:rPr>
              <a:t>How does the movement of the plastic duck in </a:t>
            </a:r>
            <a:r>
              <a:rPr lang="en-GB" sz="1200" b="1" dirty="0">
                <a:effectLst/>
                <a:ea typeface="Times New Roman" panose="02020603050405020304" pitchFamily="18" charset="0"/>
                <a:cs typeface="Times New Roman" panose="02020603050405020304" pitchFamily="18" charset="0"/>
              </a:rPr>
              <a:t>Figure 2</a:t>
            </a:r>
            <a:r>
              <a:rPr lang="en-GB" sz="1200" dirty="0">
                <a:effectLst/>
                <a:ea typeface="Times New Roman" panose="02020603050405020304" pitchFamily="18" charset="0"/>
                <a:cs typeface="Times New Roman" panose="02020603050405020304" pitchFamily="18" charset="0"/>
              </a:rPr>
              <a:t> demonstrate that water waves are transverse?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lnSpc>
                <a:spcPct val="150000"/>
              </a:lnSpc>
            </a:pPr>
            <a:r>
              <a:rPr lang="en-GB" sz="1200" dirty="0">
                <a:effectLst/>
                <a:ea typeface="Times New Roman" panose="02020603050405020304" pitchFamily="18" charset="0"/>
                <a:cs typeface="Times New Roman" panose="02020603050405020304" pitchFamily="18" charset="0"/>
              </a:rPr>
              <a:t>(c)  The teacher measured the maximum height and the minimum height of the plastic duck above the screen as the wave passed.  The teacher repeated his measurements.  The table shows the teacher’s measurements.</a:t>
            </a:r>
          </a:p>
          <a:p>
            <a:pPr>
              <a:lnSpc>
                <a:spcPct val="107000"/>
              </a:lnSpc>
              <a:spcBef>
                <a:spcPts val="3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effectLst/>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B07636C-766D-1185-9C5E-A6C9BB264250}"/>
              </a:ext>
            </a:extLst>
          </p:cNvPr>
          <p:cNvPicPr>
            <a:picLocks noChangeAspect="1"/>
          </p:cNvPicPr>
          <p:nvPr/>
        </p:nvPicPr>
        <p:blipFill>
          <a:blip r:embed="rId2"/>
          <a:stretch>
            <a:fillRect/>
          </a:stretch>
        </p:blipFill>
        <p:spPr>
          <a:xfrm>
            <a:off x="1564079" y="4127914"/>
            <a:ext cx="3482714" cy="1184759"/>
          </a:xfrm>
          <a:prstGeom prst="rect">
            <a:avLst/>
          </a:prstGeom>
        </p:spPr>
      </p:pic>
      <p:pic>
        <p:nvPicPr>
          <p:cNvPr id="9" name="Picture 8">
            <a:extLst>
              <a:ext uri="{FF2B5EF4-FFF2-40B4-BE49-F238E27FC236}">
                <a16:creationId xmlns:a16="http://schemas.microsoft.com/office/drawing/2014/main" id="{ED534C64-2E30-C39B-5332-BE25B779B9E0}"/>
              </a:ext>
            </a:extLst>
          </p:cNvPr>
          <p:cNvPicPr>
            <a:picLocks noChangeAspect="1"/>
          </p:cNvPicPr>
          <p:nvPr/>
        </p:nvPicPr>
        <p:blipFill>
          <a:blip r:embed="rId3"/>
          <a:stretch>
            <a:fillRect/>
          </a:stretch>
        </p:blipFill>
        <p:spPr>
          <a:xfrm>
            <a:off x="269748" y="7217775"/>
            <a:ext cx="6318504" cy="1188720"/>
          </a:xfrm>
          <a:prstGeom prst="rect">
            <a:avLst/>
          </a:prstGeom>
        </p:spPr>
      </p:pic>
      <p:sp>
        <p:nvSpPr>
          <p:cNvPr id="2" name="Slide Number Placeholder 1">
            <a:extLst>
              <a:ext uri="{FF2B5EF4-FFF2-40B4-BE49-F238E27FC236}">
                <a16:creationId xmlns:a16="http://schemas.microsoft.com/office/drawing/2014/main" id="{D4E5D071-DACF-2C0A-37DB-CC7CBA495206}"/>
              </a:ext>
            </a:extLst>
          </p:cNvPr>
          <p:cNvSpPr>
            <a:spLocks noGrp="1"/>
          </p:cNvSpPr>
          <p:nvPr>
            <p:ph type="sldNum" sz="quarter" idx="12"/>
          </p:nvPr>
        </p:nvSpPr>
        <p:spPr/>
        <p:txBody>
          <a:bodyPr/>
          <a:lstStyle/>
          <a:p>
            <a:fld id="{A49C798E-A141-4728-B2C1-C020555BD9EF}" type="slidenum">
              <a:rPr lang="en-GB" smtClean="0"/>
              <a:t>45</a:t>
            </a:fld>
            <a:endParaRPr lang="en-GB"/>
          </a:p>
        </p:txBody>
      </p:sp>
    </p:spTree>
    <p:extLst>
      <p:ext uri="{BB962C8B-B14F-4D97-AF65-F5344CB8AC3E}">
        <p14:creationId xmlns:p14="http://schemas.microsoft.com/office/powerpoint/2010/main" val="2212136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80795B-9E79-3F57-798F-4B9A6291EBF2}"/>
              </a:ext>
            </a:extLst>
          </p:cNvPr>
          <p:cNvSpPr txBox="1"/>
          <p:nvPr/>
        </p:nvSpPr>
        <p:spPr>
          <a:xfrm>
            <a:off x="228599" y="190500"/>
            <a:ext cx="6384073" cy="8697381"/>
          </a:xfrm>
          <a:prstGeom prst="rect">
            <a:avLst/>
          </a:prstGeom>
          <a:noFill/>
          <a:ln w="28575">
            <a:solidFill>
              <a:schemeClr val="tx1"/>
            </a:solidFill>
          </a:ln>
        </p:spPr>
        <p:txBody>
          <a:bodyPr wrap="square" rtlCol="0">
            <a:spAutoFit/>
          </a:bodyPr>
          <a:lstStyle/>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Calculate the mean amplitude of the water wave.</a:t>
            </a:r>
          </a:p>
          <a:p>
            <a:pPr>
              <a:lnSpc>
                <a:spcPct val="150000"/>
              </a:lnSpc>
            </a:pPr>
            <a:r>
              <a:rPr lang="en-GB" sz="1200" dirty="0">
                <a:ea typeface="Times New Roman" panose="02020603050405020304" pitchFamily="18" charset="0"/>
                <a:cs typeface="Times New Roman" panose="02020603050405020304" pitchFamily="18" charset="0"/>
              </a:rPr>
              <a:t>…………………………………………………………………………………………………………………………………………………………………………………………………………………………………………………………………………………………………………………………………………………………………………………………………………………………………………………………………………………………………………………………………………………………………………………………………………………………………………………………………………………………………………………………………………………………………………………………………………………	</a:t>
            </a: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Mean amplitude = ____________________ mm         </a:t>
            </a:r>
            <a:r>
              <a:rPr lang="en-GB" sz="1200" b="1" dirty="0">
                <a:effectLst/>
                <a:ea typeface="Times New Roman" panose="02020603050405020304" pitchFamily="18" charset="0"/>
                <a:cs typeface="Times New Roman" panose="02020603050405020304" pitchFamily="18" charset="0"/>
              </a:rPr>
              <a:t>(3)</a:t>
            </a:r>
            <a:endParaRPr lang="en-GB" sz="1200" dirty="0">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(Total 10 marks)</a:t>
            </a:r>
            <a:endParaRPr lang="en-GB" sz="1200" dirty="0">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endParaRPr lang="en-GB" sz="1200" b="1" dirty="0">
              <a:solidFill>
                <a:srgbClr val="000000"/>
              </a:solidFill>
              <a:effectLst/>
              <a:ea typeface="Times New Roman" panose="02020603050405020304" pitchFamily="18" charset="0"/>
              <a:cs typeface="Times New Roman" panose="02020603050405020304" pitchFamily="18" charset="0"/>
            </a:endParaRPr>
          </a:p>
          <a:p>
            <a:pPr>
              <a:lnSpc>
                <a:spcPct val="150000"/>
              </a:lnSpc>
            </a:pPr>
            <a:r>
              <a:rPr lang="en-GB" sz="1200" b="1" dirty="0">
                <a:solidFill>
                  <a:srgbClr val="000000"/>
                </a:solidFill>
                <a:effectLst/>
                <a:ea typeface="Times New Roman" panose="02020603050405020304" pitchFamily="18" charset="0"/>
                <a:cs typeface="Times New Roman" panose="02020603050405020304" pitchFamily="18" charset="0"/>
              </a:rPr>
              <a:t>High: Q3.  </a:t>
            </a:r>
            <a:r>
              <a:rPr lang="en-GB" sz="1200" dirty="0">
                <a:effectLst/>
                <a:ea typeface="Times New Roman" panose="02020603050405020304" pitchFamily="18" charset="0"/>
                <a:cs typeface="Times New Roman" panose="02020603050405020304" pitchFamily="18" charset="0"/>
              </a:rPr>
              <a:t>A student made water waves in a ripple tank.  </a:t>
            </a:r>
          </a:p>
          <a:p>
            <a:pPr>
              <a:lnSpc>
                <a:spcPct val="150000"/>
              </a:lnSpc>
            </a:pPr>
            <a:r>
              <a:rPr lang="en-GB" sz="1200" dirty="0">
                <a:effectLst/>
                <a:ea typeface="Times New Roman" panose="02020603050405020304" pitchFamily="18" charset="0"/>
                <a:cs typeface="Times New Roman" panose="02020603050405020304" pitchFamily="18" charset="0"/>
              </a:rPr>
              <a:t>(a)Describe how the frequency and wavelength of the water waves in the ripple tank can be measured accurately.</a:t>
            </a:r>
          </a:p>
          <a:p>
            <a:pPr>
              <a:lnSpc>
                <a:spcPct val="150000"/>
              </a:lnSpc>
            </a:pPr>
            <a:r>
              <a:rPr lang="en-GB" sz="1200" dirty="0">
                <a:ea typeface="Times New Roman" panose="02020603050405020304" pitchFamily="18" charset="0"/>
                <a:cs typeface="Times New Roman" panose="02020603050405020304" pitchFamily="18" charset="0"/>
              </a:rPr>
              <a:t>………………………………………………………………………………………………………………………………………………………………………………………………………………………………………………………………………………………………………………………..</a:t>
            </a:r>
          </a:p>
          <a:p>
            <a:pPr>
              <a:lnSpc>
                <a:spcPct val="150000"/>
              </a:lnSpc>
            </a:pPr>
            <a:r>
              <a:rPr lang="en-GB" sz="1200" dirty="0">
                <a:ea typeface="Times New Roman" panose="02020603050405020304" pitchFamily="18" charset="0"/>
                <a:cs typeface="Times New Roman" panose="02020603050405020304" pitchFamily="18" charset="0"/>
              </a:rPr>
              <a:t>…………………………………………………………………………………………………………………………………………………………………………………………………………………………………………………………………………………………………………………………………………………………………………………………………………………………………………………………………………………………………………………………………………………………………………………………………………………………………………………………………………………………………………………………………………………………………………………………………………………</a:t>
            </a:r>
          </a:p>
          <a:p>
            <a:pPr>
              <a:lnSpc>
                <a:spcPct val="150000"/>
              </a:lnSpc>
            </a:pPr>
            <a:r>
              <a:rPr lang="en-GB" sz="1200" dirty="0">
                <a:ea typeface="Times New Roman" panose="02020603050405020304" pitchFamily="18" charset="0"/>
                <a:cs typeface="Times New Roman" panose="02020603050405020304" pitchFamily="18" charset="0"/>
              </a:rPr>
              <a:t>.………………………………………………………………………………………………………………………………………………………..………………………………………………………………………………………………………………………………………………………………………………………………………………………………………………………………………………………………………………………………………………………………………………………………………………………………………………………………………………………………………………………………………………………………………………………………………………………………………………….</a:t>
            </a:r>
            <a:r>
              <a:rPr lang="en-GB" sz="1200" b="1" dirty="0">
                <a:effectLst/>
                <a:ea typeface="Times New Roman" panose="02020603050405020304" pitchFamily="18" charset="0"/>
                <a:cs typeface="Times New Roman" panose="02020603050405020304" pitchFamily="18" charset="0"/>
              </a:rPr>
              <a:t>(4)</a:t>
            </a:r>
          </a:p>
          <a:p>
            <a:pPr>
              <a:lnSpc>
                <a:spcPct val="150000"/>
              </a:lnSpc>
            </a:pPr>
            <a:endParaRPr lang="en-GB" sz="1200" b="1" dirty="0">
              <a:ea typeface="Times New Roman" panose="02020603050405020304" pitchFamily="18" charset="0"/>
              <a:cs typeface="Times New Roman" panose="02020603050405020304" pitchFamily="18" charset="0"/>
            </a:endParaRPr>
          </a:p>
          <a:p>
            <a:pPr>
              <a:lnSpc>
                <a:spcPct val="150000"/>
              </a:lnSpc>
            </a:pPr>
            <a:endParaRPr lang="en-GB" sz="1200" b="1" dirty="0">
              <a:effectLst/>
              <a:ea typeface="Times New Roman" panose="02020603050405020304" pitchFamily="18" charset="0"/>
              <a:cs typeface="Times New Roman" panose="02020603050405020304" pitchFamily="18" charset="0"/>
            </a:endParaRPr>
          </a:p>
          <a:p>
            <a:pPr>
              <a:lnSpc>
                <a:spcPct val="150000"/>
              </a:lnSpc>
            </a:pPr>
            <a:endParaRPr lang="en-GB" sz="1200" b="1" dirty="0">
              <a:ea typeface="Times New Roman" panose="02020603050405020304" pitchFamily="18" charset="0"/>
              <a:cs typeface="Times New Roman" panose="02020603050405020304" pitchFamily="18" charset="0"/>
            </a:endParaRPr>
          </a:p>
          <a:p>
            <a:pPr>
              <a:lnSpc>
                <a:spcPct val="150000"/>
              </a:lnSpc>
            </a:pPr>
            <a:endParaRPr lang="en-GB" sz="1200" b="1" dirty="0">
              <a:ea typeface="Times New Roman" panose="02020603050405020304" pitchFamily="18" charset="0"/>
              <a:cs typeface="Times New Roman" panose="02020603050405020304" pitchFamily="18" charset="0"/>
            </a:endParaRPr>
          </a:p>
          <a:p>
            <a:pPr>
              <a:lnSpc>
                <a:spcPct val="150000"/>
              </a:lnSpc>
            </a:pPr>
            <a:endParaRPr lang="en-GB" sz="1200" b="1" dirty="0">
              <a:effectLst/>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C2A5529-865B-873E-690B-0009C20254F4}"/>
              </a:ext>
            </a:extLst>
          </p:cNvPr>
          <p:cNvSpPr>
            <a:spLocks noGrp="1"/>
          </p:cNvSpPr>
          <p:nvPr>
            <p:ph type="sldNum" sz="quarter" idx="12"/>
          </p:nvPr>
        </p:nvSpPr>
        <p:spPr/>
        <p:txBody>
          <a:bodyPr/>
          <a:lstStyle/>
          <a:p>
            <a:fld id="{A49C798E-A141-4728-B2C1-C020555BD9EF}" type="slidenum">
              <a:rPr lang="en-GB" smtClean="0"/>
              <a:t>46</a:t>
            </a:fld>
            <a:endParaRPr lang="en-GB"/>
          </a:p>
        </p:txBody>
      </p:sp>
    </p:spTree>
    <p:extLst>
      <p:ext uri="{BB962C8B-B14F-4D97-AF65-F5344CB8AC3E}">
        <p14:creationId xmlns:p14="http://schemas.microsoft.com/office/powerpoint/2010/main" val="3673408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3930DD-A05B-DAB0-3796-A0288313FA28}"/>
              </a:ext>
            </a:extLst>
          </p:cNvPr>
          <p:cNvSpPr txBox="1"/>
          <p:nvPr/>
        </p:nvSpPr>
        <p:spPr>
          <a:xfrm>
            <a:off x="223024" y="228600"/>
            <a:ext cx="6414128" cy="8744510"/>
          </a:xfrm>
          <a:prstGeom prst="rect">
            <a:avLst/>
          </a:prstGeom>
          <a:noFill/>
          <a:ln w="28575">
            <a:solidFill>
              <a:schemeClr val="tx1"/>
            </a:solidFill>
          </a:ln>
        </p:spPr>
        <p:txBody>
          <a:bodyPr wrap="square" rtlCol="0">
            <a:spAutoFit/>
          </a:bodyPr>
          <a:lstStyle/>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The student recorded values for the frequency and the wavelength of waves in the ripple tank.</a:t>
            </a:r>
          </a:p>
          <a:p>
            <a:pPr>
              <a:lnSpc>
                <a:spcPct val="107000"/>
              </a:lnSpc>
              <a:spcBef>
                <a:spcPts val="1200"/>
              </a:spcBef>
              <a:spcAft>
                <a:spcPts val="800"/>
              </a:spcAft>
            </a:pPr>
            <a:r>
              <a:rPr lang="en-GB" sz="1200" b="1" dirty="0">
                <a:effectLst/>
                <a:ea typeface="Times New Roman" panose="02020603050405020304" pitchFamily="18" charset="0"/>
                <a:cs typeface="Times New Roman" panose="02020603050405020304" pitchFamily="18" charset="0"/>
              </a:rPr>
              <a:t>Table 1</a:t>
            </a:r>
            <a:r>
              <a:rPr lang="en-GB" sz="1200" dirty="0">
                <a:effectLst/>
                <a:ea typeface="Times New Roman" panose="02020603050405020304" pitchFamily="18" charset="0"/>
                <a:cs typeface="Times New Roman" panose="02020603050405020304" pitchFamily="18" charset="0"/>
              </a:rPr>
              <a:t> and </a:t>
            </a:r>
            <a:r>
              <a:rPr lang="en-GB" sz="1200" b="1" dirty="0">
                <a:effectLst/>
                <a:ea typeface="Times New Roman" panose="02020603050405020304" pitchFamily="18" charset="0"/>
                <a:cs typeface="Times New Roman" panose="02020603050405020304" pitchFamily="18" charset="0"/>
              </a:rPr>
              <a:t>Table 2</a:t>
            </a:r>
            <a:r>
              <a:rPr lang="en-GB" sz="1200" dirty="0">
                <a:effectLst/>
                <a:ea typeface="Times New Roman" panose="02020603050405020304" pitchFamily="18" charset="0"/>
                <a:cs typeface="Times New Roman" panose="02020603050405020304" pitchFamily="18" charset="0"/>
              </a:rPr>
              <a:t> show the results.</a:t>
            </a:r>
            <a:endParaRPr lang="en-GB"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8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8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Determine the mean wave speed.</a:t>
            </a:r>
          </a:p>
          <a:p>
            <a:pPr algn="r">
              <a:lnSpc>
                <a:spcPct val="150000"/>
              </a:lnSpc>
            </a:pPr>
            <a:r>
              <a:rPr lang="en-GB" sz="1200" dirty="0">
                <a:ea typeface="Times New Roman" panose="02020603050405020304" pitchFamily="18" charset="0"/>
                <a:cs typeface="Times New Roman" panose="02020603050405020304" pitchFamily="18" charset="0"/>
              </a:rPr>
              <a:t>……………………………………………………………………………………………………………………………………………………………………………………………………………………………………………………………………………………………………………………………………………………………………………………………………………………………………………………………………………………………………………………………………………………………………………………………………………………………………………………</a:t>
            </a:r>
            <a:r>
              <a:rPr lang="en-GB" sz="1200" dirty="0">
                <a:effectLst/>
                <a:ea typeface="Times New Roman" panose="02020603050405020304" pitchFamily="18" charset="0"/>
                <a:cs typeface="Times New Roman" panose="02020603050405020304" pitchFamily="18" charset="0"/>
              </a:rPr>
              <a:t>Mean wave speed = ……………………………………. m/s   </a:t>
            </a:r>
            <a:r>
              <a:rPr lang="en-GB" sz="1200" b="1" dirty="0">
                <a:effectLst/>
                <a:ea typeface="Times New Roman" panose="02020603050405020304" pitchFamily="18" charset="0"/>
                <a:cs typeface="Times New Roman" panose="02020603050405020304" pitchFamily="18" charset="0"/>
              </a:rPr>
              <a:t>(4)</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(c)  What is the advantage of taking repeat readings and then calculating a mean?</a:t>
            </a:r>
          </a:p>
          <a:p>
            <a:pPr>
              <a:lnSpc>
                <a:spcPct val="150000"/>
              </a:lnSpc>
            </a:pPr>
            <a:r>
              <a:rPr lang="en-GB" sz="1200" dirty="0">
                <a:ea typeface="Times New Roman" panose="02020603050405020304" pitchFamily="18" charset="0"/>
                <a:cs typeface="Times New Roman" panose="02020603050405020304" pitchFamily="18" charset="0"/>
              </a:rPr>
              <a:t>………………………………………………………………………………………………………………………………………………………………………………………………………………………………………………………………………………………………………..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lnSpc>
                <a:spcPct val="150000"/>
              </a:lnSpc>
            </a:pPr>
            <a:r>
              <a:rPr lang="en-GB" sz="1200" dirty="0">
                <a:effectLst/>
                <a:ea typeface="Times New Roman" panose="02020603050405020304" pitchFamily="18" charset="0"/>
                <a:cs typeface="Times New Roman" panose="02020603050405020304" pitchFamily="18" charset="0"/>
              </a:rPr>
              <a:t>(d)  The speed of the wave is affected by the depth of the water in the ripple tank.  The deeper the water the faster the wave.  Explain how the depth of the water affects the wavelength of the wave if the frequency is constant.</a:t>
            </a:r>
          </a:p>
          <a:p>
            <a:pPr>
              <a:lnSpc>
                <a:spcPct val="150000"/>
              </a:lnSpc>
            </a:pPr>
            <a:r>
              <a:rPr lang="en-GB" sz="1200" dirty="0">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(2)</a:t>
            </a:r>
          </a:p>
          <a:p>
            <a:pPr algn="r">
              <a:lnSpc>
                <a:spcPct val="107000"/>
              </a:lnSpc>
              <a:spcBef>
                <a:spcPts val="300"/>
              </a:spcBef>
              <a:spcAft>
                <a:spcPts val="800"/>
              </a:spcAft>
            </a:pPr>
            <a:endParaRPr lang="en-GB" sz="1200" b="1" dirty="0">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dirty="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3DEB518-5320-ECB6-73AB-185D8FDD428F}"/>
              </a:ext>
            </a:extLst>
          </p:cNvPr>
          <p:cNvPicPr>
            <a:picLocks noChangeAspect="1"/>
          </p:cNvPicPr>
          <p:nvPr/>
        </p:nvPicPr>
        <p:blipFill>
          <a:blip r:embed="rId2"/>
          <a:stretch>
            <a:fillRect/>
          </a:stretch>
        </p:blipFill>
        <p:spPr>
          <a:xfrm>
            <a:off x="868547" y="698500"/>
            <a:ext cx="6281553" cy="1295400"/>
          </a:xfrm>
          <a:prstGeom prst="rect">
            <a:avLst/>
          </a:prstGeom>
        </p:spPr>
      </p:pic>
      <p:pic>
        <p:nvPicPr>
          <p:cNvPr id="7" name="Picture 6">
            <a:extLst>
              <a:ext uri="{FF2B5EF4-FFF2-40B4-BE49-F238E27FC236}">
                <a16:creationId xmlns:a16="http://schemas.microsoft.com/office/drawing/2014/main" id="{9D6EE878-696C-A9F0-767C-F7FA716BAE8C}"/>
              </a:ext>
            </a:extLst>
          </p:cNvPr>
          <p:cNvPicPr>
            <a:picLocks noChangeAspect="1"/>
          </p:cNvPicPr>
          <p:nvPr/>
        </p:nvPicPr>
        <p:blipFill>
          <a:blip r:embed="rId3"/>
          <a:stretch>
            <a:fillRect/>
          </a:stretch>
        </p:blipFill>
        <p:spPr>
          <a:xfrm>
            <a:off x="868547" y="1685290"/>
            <a:ext cx="6318504" cy="1303020"/>
          </a:xfrm>
          <a:prstGeom prst="rect">
            <a:avLst/>
          </a:prstGeom>
        </p:spPr>
      </p:pic>
      <p:sp>
        <p:nvSpPr>
          <p:cNvPr id="2" name="Slide Number Placeholder 1">
            <a:extLst>
              <a:ext uri="{FF2B5EF4-FFF2-40B4-BE49-F238E27FC236}">
                <a16:creationId xmlns:a16="http://schemas.microsoft.com/office/drawing/2014/main" id="{DB1974E0-4DF9-7FD3-4F47-6E93E049CE08}"/>
              </a:ext>
            </a:extLst>
          </p:cNvPr>
          <p:cNvSpPr>
            <a:spLocks noGrp="1"/>
          </p:cNvSpPr>
          <p:nvPr>
            <p:ph type="sldNum" sz="quarter" idx="12"/>
          </p:nvPr>
        </p:nvSpPr>
        <p:spPr/>
        <p:txBody>
          <a:bodyPr/>
          <a:lstStyle/>
          <a:p>
            <a:fld id="{A49C798E-A141-4728-B2C1-C020555BD9EF}" type="slidenum">
              <a:rPr lang="en-GB" smtClean="0"/>
              <a:t>47</a:t>
            </a:fld>
            <a:endParaRPr lang="en-GB"/>
          </a:p>
        </p:txBody>
      </p:sp>
    </p:spTree>
    <p:extLst>
      <p:ext uri="{BB962C8B-B14F-4D97-AF65-F5344CB8AC3E}">
        <p14:creationId xmlns:p14="http://schemas.microsoft.com/office/powerpoint/2010/main" val="3765542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about the types of electromagnetic radiation and their uses.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425196"/>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Electromagnetic waves are used extensively by the human race; their use underpins modern civilization. For example, electromagnetic waves are used for communication, cooking, security cameras etc. It is inevitable that we will find more uses for electromagnetic waves so it is essential that we understand their nature, potential and associated hazards. </a:t>
            </a: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a:t>3</a:t>
            </a:r>
          </a:p>
        </p:txBody>
      </p:sp>
      <p:sp>
        <p:nvSpPr>
          <p:cNvPr id="5" name="TextBox 4">
            <a:extLst>
              <a:ext uri="{FF2B5EF4-FFF2-40B4-BE49-F238E27FC236}">
                <a16:creationId xmlns:a16="http://schemas.microsoft.com/office/drawing/2014/main" id="{D798ADA4-8C5D-5F55-D650-967146F9CDB4}"/>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3:  Uses and applications of electromagnetic waves.</a:t>
            </a:r>
          </a:p>
        </p:txBody>
      </p:sp>
      <p:sp>
        <p:nvSpPr>
          <p:cNvPr id="7" name="Slide Number Placeholder 6">
            <a:extLst>
              <a:ext uri="{FF2B5EF4-FFF2-40B4-BE49-F238E27FC236}">
                <a16:creationId xmlns:a16="http://schemas.microsoft.com/office/drawing/2014/main" id="{5073AE1D-38D8-D3BF-2F17-E21D4FD4CD16}"/>
              </a:ext>
            </a:extLst>
          </p:cNvPr>
          <p:cNvSpPr>
            <a:spLocks noGrp="1"/>
          </p:cNvSpPr>
          <p:nvPr>
            <p:ph type="sldNum" sz="quarter" idx="12"/>
          </p:nvPr>
        </p:nvSpPr>
        <p:spPr/>
        <p:txBody>
          <a:bodyPr/>
          <a:lstStyle/>
          <a:p>
            <a:fld id="{A49C798E-A141-4728-B2C1-C020555BD9EF}" type="slidenum">
              <a:rPr lang="en-GB" smtClean="0"/>
              <a:t>48</a:t>
            </a:fld>
            <a:endParaRPr lang="en-GB"/>
          </a:p>
        </p:txBody>
      </p:sp>
    </p:spTree>
    <p:extLst>
      <p:ext uri="{BB962C8B-B14F-4D97-AF65-F5344CB8AC3E}">
        <p14:creationId xmlns:p14="http://schemas.microsoft.com/office/powerpoint/2010/main" val="1345095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dirty="0">
                          <a:solidFill>
                            <a:schemeClr val="tx1"/>
                          </a:solidFill>
                        </a:rPr>
                        <a:t>Electromagnetic waves</a:t>
                      </a:r>
                    </a:p>
                    <a:p>
                      <a:pPr>
                        <a:lnSpc>
                          <a:spcPct val="150000"/>
                        </a:lnSpc>
                      </a:pPr>
                      <a:r>
                        <a:rPr lang="en-GB" sz="1200" b="0" dirty="0">
                          <a:solidFill>
                            <a:schemeClr val="tx1"/>
                          </a:solidFill>
                        </a:rPr>
                        <a:t>Electromagnetic waves are transverse waves. Their vibrations or  oscillations are changes in electrical and magnetic fields at right angles to the direction of wave travel.</a:t>
                      </a:r>
                    </a:p>
                    <a:p>
                      <a:pPr>
                        <a:lnSpc>
                          <a:spcPct val="150000"/>
                        </a:lnSpc>
                      </a:pPr>
                      <a:r>
                        <a:rPr lang="en-GB" sz="1200" b="0" dirty="0">
                          <a:solidFill>
                            <a:schemeClr val="tx1"/>
                          </a:solidFill>
                        </a:rPr>
                        <a:t>All electromagnetic waves: </a:t>
                      </a:r>
                    </a:p>
                    <a:p>
                      <a:pPr marL="171450" indent="-171450">
                        <a:lnSpc>
                          <a:spcPct val="150000"/>
                        </a:lnSpc>
                        <a:buFont typeface="Arial" panose="020B0604020202020204" pitchFamily="34" charset="0"/>
                        <a:buChar char="•"/>
                      </a:pPr>
                      <a:r>
                        <a:rPr lang="en-GB" sz="1200" b="0" dirty="0">
                          <a:solidFill>
                            <a:schemeClr val="tx1"/>
                          </a:solidFill>
                        </a:rPr>
                        <a:t>transfer energy as radiation from the source of the waves to an absorber </a:t>
                      </a:r>
                    </a:p>
                    <a:p>
                      <a:pPr marL="171450" indent="-171450">
                        <a:lnSpc>
                          <a:spcPct val="150000"/>
                        </a:lnSpc>
                        <a:buFont typeface="Arial" panose="020B0604020202020204" pitchFamily="34" charset="0"/>
                        <a:buChar char="•"/>
                      </a:pPr>
                      <a:r>
                        <a:rPr lang="en-GB" sz="1200" b="0" dirty="0">
                          <a:solidFill>
                            <a:schemeClr val="tx1"/>
                          </a:solidFill>
                        </a:rPr>
                        <a:t>can travel through a vacuum such as in space </a:t>
                      </a:r>
                    </a:p>
                    <a:p>
                      <a:pPr marL="171450" indent="-171450">
                        <a:lnSpc>
                          <a:spcPct val="150000"/>
                        </a:lnSpc>
                        <a:buFont typeface="Arial" panose="020B0604020202020204" pitchFamily="34" charset="0"/>
                        <a:buChar char="•"/>
                      </a:pPr>
                      <a:r>
                        <a:rPr lang="en-GB" sz="1200" b="0" dirty="0">
                          <a:solidFill>
                            <a:schemeClr val="tx1"/>
                          </a:solidFill>
                        </a:rPr>
                        <a:t>travel at the same speed through a vacuum or the air</a:t>
                      </a:r>
                    </a:p>
                    <a:p>
                      <a:pPr>
                        <a:lnSpc>
                          <a:spcPct val="150000"/>
                        </a:lnSpc>
                      </a:pPr>
                      <a:r>
                        <a:rPr lang="en-GB" sz="1200" b="0" dirty="0">
                          <a:solidFill>
                            <a:schemeClr val="tx1"/>
                          </a:solidFill>
                        </a:rPr>
                        <a:t>Electromagnetic waves travel at 300 million metres per second (m/s) through a vacuum.</a:t>
                      </a:r>
                    </a:p>
                    <a:p>
                      <a:pPr>
                        <a:lnSpc>
                          <a:spcPct val="150000"/>
                        </a:lnSpc>
                      </a:pPr>
                      <a:r>
                        <a:rPr lang="en-GB" sz="1200" b="1" dirty="0">
                          <a:solidFill>
                            <a:schemeClr val="tx1"/>
                          </a:solidFill>
                        </a:rPr>
                        <a:t>Electromagnetic spectrum</a:t>
                      </a:r>
                    </a:p>
                    <a:p>
                      <a:pPr>
                        <a:lnSpc>
                          <a:spcPct val="150000"/>
                        </a:lnSpc>
                      </a:pPr>
                      <a:r>
                        <a:rPr lang="en-GB" sz="1200" b="0" dirty="0">
                          <a:solidFill>
                            <a:schemeClr val="tx1"/>
                          </a:solidFill>
                        </a:rPr>
                        <a:t>Electromagnetic waves form a continuous spectrum of waves. This includes:</a:t>
                      </a:r>
                    </a:p>
                    <a:p>
                      <a:pPr marL="171450" indent="-171450">
                        <a:lnSpc>
                          <a:spcPct val="150000"/>
                        </a:lnSpc>
                        <a:buFont typeface="Arial" panose="020B0604020202020204" pitchFamily="34" charset="0"/>
                        <a:buChar char="•"/>
                      </a:pPr>
                      <a:r>
                        <a:rPr lang="en-GB" sz="1200" b="0" dirty="0">
                          <a:solidFill>
                            <a:schemeClr val="tx1"/>
                          </a:solidFill>
                        </a:rPr>
                        <a:t>waves with a very short wavelength. high frequency and high energy</a:t>
                      </a:r>
                    </a:p>
                    <a:p>
                      <a:pPr marL="171450" indent="-171450">
                        <a:lnSpc>
                          <a:spcPct val="150000"/>
                        </a:lnSpc>
                        <a:buFont typeface="Arial" panose="020B0604020202020204" pitchFamily="34" charset="0"/>
                        <a:buChar char="•"/>
                      </a:pPr>
                      <a:r>
                        <a:rPr lang="en-GB" sz="1200" b="0" dirty="0">
                          <a:solidFill>
                            <a:schemeClr val="tx1"/>
                          </a:solidFill>
                        </a:rPr>
                        <a:t>waves with a very long wavelength, low frequency and low energy</a:t>
                      </a:r>
                    </a:p>
                    <a:p>
                      <a:pPr>
                        <a:lnSpc>
                          <a:spcPct val="150000"/>
                        </a:lnSpc>
                      </a:pPr>
                      <a:r>
                        <a:rPr lang="en-GB" sz="1200" b="0" dirty="0">
                          <a:solidFill>
                            <a:schemeClr val="tx1"/>
                          </a:solidFill>
                        </a:rPr>
                        <a:t>Electromagnetic waves can be separated into seven distinct groups in the spectrum.</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Each group contains a range of frequencies. For example, visible light contains all the frequencies that can be detected by the human eye:</a:t>
                      </a:r>
                    </a:p>
                    <a:p>
                      <a:pPr marL="171450" indent="-171450">
                        <a:lnSpc>
                          <a:spcPct val="150000"/>
                        </a:lnSpc>
                        <a:buFont typeface="Arial" panose="020B0604020202020204" pitchFamily="34" charset="0"/>
                        <a:buChar char="•"/>
                      </a:pPr>
                      <a:r>
                        <a:rPr lang="en-GB" sz="1200" b="0" dirty="0">
                          <a:solidFill>
                            <a:schemeClr val="tx1"/>
                          </a:solidFill>
                        </a:rPr>
                        <a:t>red light has the lowest frequencies of visible light</a:t>
                      </a:r>
                    </a:p>
                    <a:p>
                      <a:pPr marL="171450" indent="-171450">
                        <a:lnSpc>
                          <a:spcPct val="150000"/>
                        </a:lnSpc>
                        <a:buFont typeface="Arial" panose="020B0604020202020204" pitchFamily="34" charset="0"/>
                        <a:buChar char="•"/>
                      </a:pPr>
                      <a:r>
                        <a:rPr lang="en-GB" sz="1200" b="0" dirty="0">
                          <a:solidFill>
                            <a:schemeClr val="tx1"/>
                          </a:solidFill>
                        </a:rPr>
                        <a:t>violet light has the highest frequencies of visible 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descr="A diagram of a spectrum&#10;&#10;Description automatically generated">
            <a:extLst>
              <a:ext uri="{FF2B5EF4-FFF2-40B4-BE49-F238E27FC236}">
                <a16:creationId xmlns:a16="http://schemas.microsoft.com/office/drawing/2014/main" id="{66D25467-0B92-9EFA-0E38-F53F9A860F96}"/>
              </a:ext>
            </a:extLst>
          </p:cNvPr>
          <p:cNvPicPr>
            <a:picLocks noChangeAspect="1"/>
          </p:cNvPicPr>
          <p:nvPr/>
        </p:nvPicPr>
        <p:blipFill>
          <a:blip r:embed="rId2"/>
          <a:stretch>
            <a:fillRect/>
          </a:stretch>
        </p:blipFill>
        <p:spPr>
          <a:xfrm>
            <a:off x="774700" y="4188684"/>
            <a:ext cx="5654675" cy="1912078"/>
          </a:xfrm>
          <a:prstGeom prst="rect">
            <a:avLst/>
          </a:prstGeom>
        </p:spPr>
      </p:pic>
      <p:sp>
        <p:nvSpPr>
          <p:cNvPr id="3" name="Slide Number Placeholder 2">
            <a:extLst>
              <a:ext uri="{FF2B5EF4-FFF2-40B4-BE49-F238E27FC236}">
                <a16:creationId xmlns:a16="http://schemas.microsoft.com/office/drawing/2014/main" id="{C4C07141-822E-C23E-0971-2F3B0368F0C1}"/>
              </a:ext>
            </a:extLst>
          </p:cNvPr>
          <p:cNvSpPr>
            <a:spLocks noGrp="1"/>
          </p:cNvSpPr>
          <p:nvPr>
            <p:ph type="sldNum" sz="quarter" idx="12"/>
          </p:nvPr>
        </p:nvSpPr>
        <p:spPr/>
        <p:txBody>
          <a:bodyPr/>
          <a:lstStyle/>
          <a:p>
            <a:fld id="{A49C798E-A141-4728-B2C1-C020555BD9EF}" type="slidenum">
              <a:rPr lang="en-GB" smtClean="0"/>
              <a:t>49</a:t>
            </a:fld>
            <a:endParaRPr lang="en-GB"/>
          </a:p>
        </p:txBody>
      </p:sp>
    </p:spTree>
    <p:extLst>
      <p:ext uri="{BB962C8B-B14F-4D97-AF65-F5344CB8AC3E}">
        <p14:creationId xmlns:p14="http://schemas.microsoft.com/office/powerpoint/2010/main" val="190126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882137132"/>
              </p:ext>
            </p:extLst>
          </p:nvPr>
        </p:nvGraphicFramePr>
        <p:xfrm>
          <a:off x="348914" y="324854"/>
          <a:ext cx="6274909" cy="8506326"/>
        </p:xfrm>
        <a:graphic>
          <a:graphicData uri="http://schemas.openxmlformats.org/drawingml/2006/table">
            <a:tbl>
              <a:tblPr firstRow="1" bandRow="1">
                <a:tableStyleId>{5C22544A-7EE6-4342-B048-85BDC9FD1C3A}</a:tableStyleId>
              </a:tblPr>
              <a:tblGrid>
                <a:gridCol w="379927">
                  <a:extLst>
                    <a:ext uri="{9D8B030D-6E8A-4147-A177-3AD203B41FA5}">
                      <a16:colId xmlns:a16="http://schemas.microsoft.com/office/drawing/2014/main" val="1728834577"/>
                    </a:ext>
                  </a:extLst>
                </a:gridCol>
                <a:gridCol w="5894982">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Types of waves</a:t>
                      </a:r>
                    </a:p>
                    <a:p>
                      <a:pPr fontAlgn="base">
                        <a:lnSpc>
                          <a:spcPct val="150000"/>
                        </a:lnSpc>
                      </a:pPr>
                      <a:r>
                        <a:rPr lang="en-GB" sz="1200" b="0" i="0" kern="1200" dirty="0">
                          <a:solidFill>
                            <a:schemeClr val="tx1"/>
                          </a:solidFill>
                          <a:effectLst/>
                          <a:latin typeface="+mn-lt"/>
                          <a:ea typeface="+mn-ea"/>
                          <a:cs typeface="+mn-cs"/>
                        </a:rPr>
                        <a:t>A wave is a disturbance that propagates energy from one place to another without transporting any matter. A general example would be a stone hitting the surface of the water and creating ripples that travel in the shape of concentric circles with its radius increasing until they strike the boundary of the pond. Waves are one of the ways in which energy may be transferred between stores. Waves can be described as </a:t>
                      </a:r>
                      <a:r>
                        <a:rPr lang="en-GB" sz="1200" b="0" i="1" kern="1200" dirty="0">
                          <a:solidFill>
                            <a:schemeClr val="tx1"/>
                          </a:solidFill>
                          <a:effectLst/>
                          <a:latin typeface="+mn-lt"/>
                          <a:ea typeface="+mn-ea"/>
                          <a:cs typeface="+mn-cs"/>
                        </a:rPr>
                        <a:t>oscillations</a:t>
                      </a:r>
                      <a:r>
                        <a:rPr lang="en-GB" sz="1200" b="0" i="0" kern="1200" dirty="0">
                          <a:solidFill>
                            <a:schemeClr val="tx1"/>
                          </a:solidFill>
                          <a:effectLst/>
                          <a:latin typeface="+mn-lt"/>
                          <a:ea typeface="+mn-ea"/>
                          <a:cs typeface="+mn-cs"/>
                        </a:rPr>
                        <a:t>, or </a:t>
                      </a:r>
                      <a:r>
                        <a:rPr lang="en-GB" sz="1200" b="0" i="1" kern="1200" dirty="0">
                          <a:solidFill>
                            <a:schemeClr val="tx1"/>
                          </a:solidFill>
                          <a:effectLst/>
                          <a:latin typeface="+mn-lt"/>
                          <a:ea typeface="+mn-ea"/>
                          <a:cs typeface="+mn-cs"/>
                        </a:rPr>
                        <a:t>vibrations</a:t>
                      </a:r>
                      <a:r>
                        <a:rPr lang="en-GB" sz="1200" b="0" i="0" kern="1200" dirty="0">
                          <a:solidFill>
                            <a:schemeClr val="tx1"/>
                          </a:solidFill>
                          <a:effectLst/>
                          <a:latin typeface="+mn-lt"/>
                          <a:ea typeface="+mn-ea"/>
                          <a:cs typeface="+mn-cs"/>
                        </a:rPr>
                        <a:t> about a rest position. For example: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sound waves cause air particles to vibrate back and forth</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ripples cause water particles to vibrate up and down</a:t>
                      </a:r>
                    </a:p>
                    <a:p>
                      <a:pPr fontAlgn="base">
                        <a:lnSpc>
                          <a:spcPct val="150000"/>
                        </a:lnSpc>
                      </a:pPr>
                      <a:r>
                        <a:rPr lang="en-GB" sz="1200" b="0" i="0" dirty="0">
                          <a:solidFill>
                            <a:srgbClr val="111111"/>
                          </a:solidFill>
                          <a:effectLst/>
                          <a:latin typeface="-apple-system"/>
                        </a:rPr>
                        <a:t>Longitudinal and transverse waves are two types of waves that differ in the direction of particle oscillation relative to the direction of wave propagation.</a:t>
                      </a:r>
                      <a:endParaRPr lang="en-GB"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longitudinal waves</a:t>
                      </a:r>
                      <a:r>
                        <a:rPr lang="en-GB" sz="1200" b="0" i="0" kern="1200" dirty="0">
                          <a:solidFill>
                            <a:schemeClr val="tx1"/>
                          </a:solidFill>
                          <a:effectLst/>
                          <a:latin typeface="+mn-lt"/>
                          <a:ea typeface="+mn-ea"/>
                          <a:cs typeface="+mn-cs"/>
                        </a:rPr>
                        <a:t>, the vibrations are parallel to the direction of wave travel.</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transverse waves</a:t>
                      </a:r>
                      <a:r>
                        <a:rPr lang="en-GB" sz="1200" b="0" i="0" kern="1200" dirty="0">
                          <a:solidFill>
                            <a:schemeClr val="tx1"/>
                          </a:solidFill>
                          <a:effectLst/>
                          <a:latin typeface="+mn-lt"/>
                          <a:ea typeface="+mn-ea"/>
                          <a:cs typeface="+mn-cs"/>
                        </a:rPr>
                        <a:t>, the vibrations are at right angles to the direction of wave travel.</a:t>
                      </a:r>
                    </a:p>
                    <a:p>
                      <a:pPr fontAlgn="base">
                        <a:lnSpc>
                          <a:spcPct val="150000"/>
                        </a:lnSpc>
                      </a:pPr>
                      <a:r>
                        <a:rPr lang="en-GB" sz="1200" b="1" i="0" kern="1200" dirty="0">
                          <a:solidFill>
                            <a:schemeClr val="tx1"/>
                          </a:solidFill>
                          <a:effectLst/>
                          <a:latin typeface="+mn-lt"/>
                          <a:ea typeface="+mn-ea"/>
                          <a:cs typeface="+mn-cs"/>
                        </a:rPr>
                        <a:t>Mechanical waves</a:t>
                      </a:r>
                      <a:r>
                        <a:rPr lang="en-GB" sz="1200" b="0" i="0" kern="1200" dirty="0">
                          <a:solidFill>
                            <a:schemeClr val="tx1"/>
                          </a:solidFill>
                          <a:effectLst/>
                          <a:latin typeface="+mn-lt"/>
                          <a:ea typeface="+mn-ea"/>
                          <a:cs typeface="+mn-cs"/>
                        </a:rPr>
                        <a:t> cause oscillations of particles in a solid, liquid or gas and must have a </a:t>
                      </a:r>
                      <a:r>
                        <a:rPr lang="en-GB" sz="1200" b="0" i="1" kern="1200" dirty="0">
                          <a:solidFill>
                            <a:schemeClr val="tx1"/>
                          </a:solidFill>
                          <a:effectLst/>
                          <a:latin typeface="+mn-lt"/>
                          <a:ea typeface="+mn-ea"/>
                          <a:cs typeface="+mn-cs"/>
                        </a:rPr>
                        <a:t>medium</a:t>
                      </a:r>
                      <a:r>
                        <a:rPr lang="en-GB" sz="1200" b="0" i="0" kern="1200" dirty="0">
                          <a:solidFill>
                            <a:schemeClr val="tx1"/>
                          </a:solidFill>
                          <a:effectLst/>
                          <a:latin typeface="+mn-lt"/>
                          <a:ea typeface="+mn-ea"/>
                          <a:cs typeface="+mn-cs"/>
                        </a:rPr>
                        <a:t> to travel through. </a:t>
                      </a:r>
                      <a:r>
                        <a:rPr lang="en-GB" sz="1200" b="1" i="0" kern="1200" dirty="0">
                          <a:solidFill>
                            <a:schemeClr val="tx1"/>
                          </a:solidFill>
                          <a:effectLst/>
                          <a:latin typeface="+mn-lt"/>
                          <a:ea typeface="+mn-ea"/>
                          <a:cs typeface="+mn-cs"/>
                        </a:rPr>
                        <a:t>Electromagnetic waves</a:t>
                      </a:r>
                      <a:r>
                        <a:rPr lang="en-GB" sz="1200" b="0" i="0" kern="1200" dirty="0">
                          <a:solidFill>
                            <a:schemeClr val="tx1"/>
                          </a:solidFill>
                          <a:effectLst/>
                          <a:latin typeface="+mn-lt"/>
                          <a:ea typeface="+mn-ea"/>
                          <a:cs typeface="+mn-cs"/>
                        </a:rPr>
                        <a:t> cause oscillations in electrical and magnetic fields.</a:t>
                      </a:r>
                    </a:p>
                    <a:p>
                      <a:pPr fontAlgn="base">
                        <a:lnSpc>
                          <a:spcPct val="150000"/>
                        </a:lnSpc>
                      </a:pPr>
                      <a:r>
                        <a:rPr lang="en-GB" sz="1200" b="1" i="0" kern="1200" dirty="0">
                          <a:solidFill>
                            <a:schemeClr val="tx1"/>
                          </a:solidFill>
                          <a:effectLst/>
                          <a:latin typeface="+mn-lt"/>
                          <a:ea typeface="+mn-ea"/>
                          <a:cs typeface="+mn-cs"/>
                        </a:rPr>
                        <a:t>Longitudinal waves</a:t>
                      </a:r>
                    </a:p>
                    <a:p>
                      <a:pPr fontAlgn="base">
                        <a:lnSpc>
                          <a:spcPct val="150000"/>
                        </a:lnSpc>
                      </a:pPr>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longitudinal waves</a:t>
                      </a:r>
                      <a:r>
                        <a:rPr lang="en-GB" sz="1200" b="0" i="0" kern="1200" dirty="0">
                          <a:solidFill>
                            <a:schemeClr val="tx1"/>
                          </a:solidFill>
                          <a:effectLst/>
                          <a:latin typeface="+mn-lt"/>
                          <a:ea typeface="+mn-ea"/>
                          <a:cs typeface="+mn-cs"/>
                        </a:rPr>
                        <a:t>, the vibrations are parallel to the direction of wave travel.</a:t>
                      </a:r>
                    </a:p>
                    <a:p>
                      <a:pPr fontAlgn="base">
                        <a:lnSpc>
                          <a:spcPct val="150000"/>
                        </a:lnSpc>
                      </a:pPr>
                      <a:r>
                        <a:rPr lang="en-GB" sz="1200" b="0" i="0" kern="1200" dirty="0">
                          <a:solidFill>
                            <a:schemeClr val="tx1"/>
                          </a:solidFill>
                          <a:effectLst/>
                          <a:latin typeface="+mn-lt"/>
                          <a:ea typeface="+mn-ea"/>
                          <a:cs typeface="+mn-cs"/>
                        </a:rPr>
                        <a:t>Examples of longitudinal waves include: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sound waves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ultrasound waves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seismic P-waves</a:t>
                      </a:r>
                    </a:p>
                    <a:p>
                      <a:pPr fontAlgn="base">
                        <a:lnSpc>
                          <a:spcPct val="150000"/>
                        </a:lnSpc>
                      </a:pPr>
                      <a:r>
                        <a:rPr lang="en-GB" sz="1200" b="0" i="0" kern="1200" dirty="0">
                          <a:solidFill>
                            <a:schemeClr val="tx1"/>
                          </a:solidFill>
                          <a:effectLst/>
                          <a:latin typeface="+mn-lt"/>
                          <a:ea typeface="+mn-ea"/>
                          <a:cs typeface="+mn-cs"/>
                        </a:rPr>
                        <a:t>One way to remember the movement of particles in longitudinal waves is to use the 'P' sound: longitudinal waves such as seismic </a:t>
                      </a:r>
                      <a:r>
                        <a:rPr lang="en-GB" sz="1200" b="1" i="0" kern="1200" dirty="0">
                          <a:solidFill>
                            <a:schemeClr val="tx1"/>
                          </a:solidFill>
                          <a:effectLst/>
                          <a:latin typeface="+mn-lt"/>
                          <a:ea typeface="+mn-ea"/>
                          <a:cs typeface="+mn-cs"/>
                        </a:rPr>
                        <a:t>P</a:t>
                      </a:r>
                      <a:r>
                        <a:rPr lang="en-GB" sz="1200" b="0" i="0" kern="1200" dirty="0">
                          <a:solidFill>
                            <a:schemeClr val="tx1"/>
                          </a:solidFill>
                          <a:effectLst/>
                          <a:latin typeface="+mn-lt"/>
                          <a:ea typeface="+mn-ea"/>
                          <a:cs typeface="+mn-cs"/>
                        </a:rPr>
                        <a:t>-waves may be thought of as </a:t>
                      </a:r>
                      <a:r>
                        <a:rPr lang="en-GB" sz="1200" b="1" i="0" kern="1200" dirty="0">
                          <a:solidFill>
                            <a:schemeClr val="tx1"/>
                          </a:solidFill>
                          <a:effectLst/>
                          <a:latin typeface="+mn-lt"/>
                          <a:ea typeface="+mn-ea"/>
                          <a:cs typeface="+mn-cs"/>
                        </a:rPr>
                        <a:t>p</a:t>
                      </a:r>
                      <a:r>
                        <a:rPr lang="en-GB" sz="1200" b="0" i="0" kern="1200" dirty="0">
                          <a:solidFill>
                            <a:schemeClr val="tx1"/>
                          </a:solidFill>
                          <a:effectLst/>
                          <a:latin typeface="+mn-lt"/>
                          <a:ea typeface="+mn-ea"/>
                          <a:cs typeface="+mn-cs"/>
                        </a:rPr>
                        <a:t>ressure or </a:t>
                      </a:r>
                      <a:r>
                        <a:rPr lang="en-GB" sz="1200" b="1" i="0" kern="1200" dirty="0">
                          <a:solidFill>
                            <a:schemeClr val="tx1"/>
                          </a:solidFill>
                          <a:effectLst/>
                          <a:latin typeface="+mn-lt"/>
                          <a:ea typeface="+mn-ea"/>
                          <a:cs typeface="+mn-cs"/>
                        </a:rPr>
                        <a:t>p</a:t>
                      </a:r>
                      <a:r>
                        <a:rPr lang="en-GB" sz="1200" b="0" i="0" kern="1200" dirty="0">
                          <a:solidFill>
                            <a:schemeClr val="tx1"/>
                          </a:solidFill>
                          <a:effectLst/>
                          <a:latin typeface="+mn-lt"/>
                          <a:ea typeface="+mn-ea"/>
                          <a:cs typeface="+mn-cs"/>
                        </a:rPr>
                        <a:t>ush waves as the particles move </a:t>
                      </a:r>
                      <a:r>
                        <a:rPr lang="en-GB" sz="1200" b="1" i="0" kern="1200" dirty="0">
                          <a:solidFill>
                            <a:schemeClr val="tx1"/>
                          </a:solidFill>
                          <a:effectLst/>
                          <a:latin typeface="+mn-lt"/>
                          <a:ea typeface="+mn-ea"/>
                          <a:cs typeface="+mn-cs"/>
                        </a:rPr>
                        <a:t>p</a:t>
                      </a:r>
                      <a:r>
                        <a:rPr lang="en-GB" sz="1200" b="0" i="0" kern="1200" dirty="0">
                          <a:solidFill>
                            <a:schemeClr val="tx1"/>
                          </a:solidFill>
                          <a:effectLst/>
                          <a:latin typeface="+mn-lt"/>
                          <a:ea typeface="+mn-ea"/>
                          <a:cs typeface="+mn-cs"/>
                        </a:rPr>
                        <a:t>arallel to the wave.</a:t>
                      </a:r>
                    </a:p>
                    <a:p>
                      <a:pPr fontAlgn="base">
                        <a:lnSpc>
                          <a:spcPct val="150000"/>
                        </a:lnSpc>
                      </a:pPr>
                      <a:r>
                        <a:rPr lang="en-GB" sz="1200" b="1" i="0" kern="1200" dirty="0">
                          <a:solidFill>
                            <a:schemeClr val="tx1"/>
                          </a:solidFill>
                          <a:effectLst/>
                          <a:latin typeface="+mn-lt"/>
                          <a:ea typeface="+mn-ea"/>
                          <a:cs typeface="+mn-cs"/>
                        </a:rPr>
                        <a:t>Demonstrating longitudinal waves</a:t>
                      </a:r>
                    </a:p>
                    <a:p>
                      <a:pPr fontAlgn="base">
                        <a:lnSpc>
                          <a:spcPct val="150000"/>
                        </a:lnSpc>
                      </a:pPr>
                      <a:r>
                        <a:rPr lang="en-GB" sz="1200" b="0" i="0" kern="1200" dirty="0">
                          <a:solidFill>
                            <a:schemeClr val="tx1"/>
                          </a:solidFill>
                          <a:effectLst/>
                          <a:latin typeface="+mn-lt"/>
                          <a:ea typeface="+mn-ea"/>
                          <a:cs typeface="+mn-cs"/>
                        </a:rPr>
                        <a:t>Longitudinal waves show areas of </a:t>
                      </a:r>
                      <a:r>
                        <a:rPr lang="en-GB" sz="1200" b="0" i="1" kern="1200" dirty="0">
                          <a:solidFill>
                            <a:schemeClr val="tx1"/>
                          </a:solidFill>
                          <a:effectLst/>
                          <a:latin typeface="+mn-lt"/>
                          <a:ea typeface="+mn-ea"/>
                          <a:cs typeface="+mn-cs"/>
                        </a:rPr>
                        <a:t>compression</a:t>
                      </a:r>
                      <a:r>
                        <a:rPr lang="en-GB" sz="1200" b="0" i="0" kern="1200" dirty="0">
                          <a:solidFill>
                            <a:schemeClr val="tx1"/>
                          </a:solidFill>
                          <a:effectLst/>
                          <a:latin typeface="+mn-lt"/>
                          <a:ea typeface="+mn-ea"/>
                          <a:cs typeface="+mn-cs"/>
                        </a:rPr>
                        <a:t> and </a:t>
                      </a:r>
                      <a:r>
                        <a:rPr lang="en-GB" sz="1200" b="0" i="1" kern="1200" dirty="0">
                          <a:solidFill>
                            <a:schemeClr val="tx1"/>
                          </a:solidFill>
                          <a:effectLst/>
                          <a:latin typeface="+mn-lt"/>
                          <a:ea typeface="+mn-ea"/>
                          <a:cs typeface="+mn-cs"/>
                        </a:rPr>
                        <a:t>rarefaction</a:t>
                      </a:r>
                      <a:r>
                        <a:rPr lang="en-GB" sz="1200" b="0" i="0" kern="1200" dirty="0">
                          <a:solidFill>
                            <a:schemeClr val="tx1"/>
                          </a:solidFill>
                          <a:effectLst/>
                          <a:latin typeface="+mn-lt"/>
                          <a:ea typeface="+mn-ea"/>
                          <a:cs typeface="+mn-cs"/>
                        </a:rPr>
                        <a:t>:</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compressions are regions of high pressure due to particles being close together</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rarefactions are regions of low pressure due to particles being spread further apart</a:t>
                      </a:r>
                    </a:p>
                    <a:p>
                      <a:pPr fontAlgn="base">
                        <a:lnSpc>
                          <a:spcPct val="150000"/>
                        </a:lnSpc>
                      </a:pPr>
                      <a:r>
                        <a:rPr lang="en-GB" sz="1200" b="0" i="0" kern="1200" dirty="0">
                          <a:solidFill>
                            <a:schemeClr val="tx1"/>
                          </a:solidFill>
                          <a:effectLst/>
                          <a:latin typeface="+mn-lt"/>
                          <a:ea typeface="+mn-ea"/>
                          <a:cs typeface="+mn-cs"/>
                        </a:rPr>
                        <a:t>Longitudinal waves are often demonstrated by pushing and pulling a stretched slinky spring.</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F8D8321B-1BDA-9AE0-3E85-8C01F2C05E3D}"/>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1530576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none" dirty="0">
                          <a:solidFill>
                            <a:schemeClr val="tx1"/>
                          </a:solidFill>
                        </a:rPr>
                        <a:t>Behaviour and uses of electromagnetic waves</a:t>
                      </a:r>
                    </a:p>
                    <a:p>
                      <a:pPr>
                        <a:lnSpc>
                          <a:spcPct val="150000"/>
                        </a:lnSpc>
                      </a:pPr>
                      <a:r>
                        <a:rPr lang="en-GB" sz="1200" b="0" u="none" dirty="0">
                          <a:solidFill>
                            <a:schemeClr val="tx1"/>
                          </a:solidFill>
                        </a:rPr>
                        <a:t>The behaviour of an electromagnetic wave in a substance depends on its frequency. The differing behaviours of different groups in the electromagnetic spectrum make them suitable for a range of uses.</a:t>
                      </a:r>
                    </a:p>
                    <a:p>
                      <a:pPr>
                        <a:lnSpc>
                          <a:spcPct val="150000"/>
                        </a:lnSpc>
                      </a:pPr>
                      <a:r>
                        <a:rPr lang="en-GB" sz="1200" b="1" u="none" dirty="0">
                          <a:solidFill>
                            <a:schemeClr val="tx1"/>
                          </a:solidFill>
                        </a:rPr>
                        <a:t>Radio waves</a:t>
                      </a:r>
                    </a:p>
                    <a:p>
                      <a:pPr>
                        <a:lnSpc>
                          <a:spcPct val="150000"/>
                        </a:lnSpc>
                      </a:pPr>
                      <a:r>
                        <a:rPr lang="en-GB" sz="1200" b="0" u="none" dirty="0">
                          <a:solidFill>
                            <a:schemeClr val="tx1"/>
                          </a:solidFill>
                        </a:rPr>
                        <a:t>Radio waves are used for communication such as television and radio.</a:t>
                      </a:r>
                    </a:p>
                    <a:p>
                      <a:pPr>
                        <a:lnSpc>
                          <a:spcPct val="150000"/>
                        </a:lnSpc>
                      </a:pPr>
                      <a:r>
                        <a:rPr lang="en-GB" sz="1200" b="1" i="0" u="none" dirty="0">
                          <a:solidFill>
                            <a:schemeClr val="tx1"/>
                          </a:solidFill>
                        </a:rPr>
                        <a:t>Radio waves - Higher</a:t>
                      </a:r>
                    </a:p>
                    <a:p>
                      <a:pPr>
                        <a:lnSpc>
                          <a:spcPct val="150000"/>
                        </a:lnSpc>
                      </a:pPr>
                      <a:r>
                        <a:rPr lang="en-GB" sz="1200" b="0" u="none" dirty="0">
                          <a:solidFill>
                            <a:schemeClr val="tx1"/>
                          </a:solidFill>
                        </a:rPr>
                        <a:t>Radio waves are transmitted easily through air. They do not cause damage if absorbed by the human body, and they can be reflected to change their direction. These properties make them ideal for communications.</a:t>
                      </a:r>
                    </a:p>
                    <a:p>
                      <a:pPr>
                        <a:lnSpc>
                          <a:spcPct val="150000"/>
                        </a:lnSpc>
                      </a:pPr>
                      <a:r>
                        <a:rPr lang="en-GB" sz="1200" b="0" u="none" dirty="0">
                          <a:solidFill>
                            <a:schemeClr val="tx1"/>
                          </a:solidFill>
                        </a:rPr>
                        <a:t>Radio waves can be produced by oscillations in electrical circuits. When radio waves are absorbed by a conductor, they create an alternating current. This electrical current has the same frequency as the radio waves. Information is coded into the wave before transmission, which can then be decoded when the wave is received. Television and radio systems use this principle to broadcast information.</a:t>
                      </a:r>
                    </a:p>
                    <a:p>
                      <a:pPr>
                        <a:lnSpc>
                          <a:spcPct val="150000"/>
                        </a:lnSpc>
                      </a:pPr>
                      <a:r>
                        <a:rPr lang="en-GB" sz="1200" b="1" u="none" dirty="0">
                          <a:solidFill>
                            <a:schemeClr val="tx1"/>
                          </a:solidFill>
                        </a:rPr>
                        <a:t>Microwaves</a:t>
                      </a:r>
                    </a:p>
                    <a:p>
                      <a:pPr>
                        <a:lnSpc>
                          <a:spcPct val="150000"/>
                        </a:lnSpc>
                      </a:pPr>
                      <a:r>
                        <a:rPr lang="en-GB" sz="1200" b="0" u="none" dirty="0">
                          <a:solidFill>
                            <a:schemeClr val="tx1"/>
                          </a:solidFill>
                        </a:rPr>
                        <a:t>Microwaves are used for cooking food and for satellite communications.</a:t>
                      </a:r>
                    </a:p>
                    <a:p>
                      <a:pPr>
                        <a:lnSpc>
                          <a:spcPct val="150000"/>
                        </a:lnSpc>
                      </a:pPr>
                      <a:r>
                        <a:rPr lang="en-GB" sz="1200" b="1" u="none" dirty="0">
                          <a:solidFill>
                            <a:schemeClr val="tx1"/>
                          </a:solidFill>
                        </a:rPr>
                        <a:t>Microwaves - Higher</a:t>
                      </a:r>
                    </a:p>
                    <a:p>
                      <a:pPr>
                        <a:lnSpc>
                          <a:spcPct val="150000"/>
                        </a:lnSpc>
                      </a:pPr>
                      <a:r>
                        <a:rPr lang="en-GB" sz="1200" b="0" u="none" dirty="0">
                          <a:solidFill>
                            <a:schemeClr val="tx1"/>
                          </a:solidFill>
                        </a:rPr>
                        <a:t>High frequency microwaves have frequencies which are easily absorbed by molecules in food. The internal energy of the molecules increases when they absorb microwaves, which causes heating. Microwaves pass easily through the atmosphere, so they can pass between stations on Earth and satellites in orbit.</a:t>
                      </a:r>
                    </a:p>
                    <a:p>
                      <a:pPr>
                        <a:lnSpc>
                          <a:spcPct val="150000"/>
                        </a:lnSpc>
                      </a:pPr>
                      <a:r>
                        <a:rPr lang="en-GB" sz="1200" b="1" u="none" dirty="0">
                          <a:solidFill>
                            <a:schemeClr val="tx1"/>
                          </a:solidFill>
                        </a:rPr>
                        <a:t>Infrared</a:t>
                      </a:r>
                    </a:p>
                    <a:p>
                      <a:pPr>
                        <a:lnSpc>
                          <a:spcPct val="150000"/>
                        </a:lnSpc>
                      </a:pPr>
                      <a:r>
                        <a:rPr lang="en-GB" sz="1200" b="0" u="none" dirty="0">
                          <a:solidFill>
                            <a:schemeClr val="tx1"/>
                          </a:solidFill>
                        </a:rPr>
                        <a:t>Infrared light is used by electrical heaters, cookers for cooking food, and by infrared cameras which detect people in the dark.</a:t>
                      </a:r>
                    </a:p>
                    <a:p>
                      <a:pPr>
                        <a:lnSpc>
                          <a:spcPct val="150000"/>
                        </a:lnSpc>
                      </a:pPr>
                      <a:r>
                        <a:rPr lang="en-GB" sz="1200" b="1" u="none" dirty="0">
                          <a:solidFill>
                            <a:schemeClr val="tx1"/>
                          </a:solidFill>
                        </a:rPr>
                        <a:t>Infrared - Higher</a:t>
                      </a:r>
                    </a:p>
                    <a:p>
                      <a:pPr>
                        <a:lnSpc>
                          <a:spcPct val="150000"/>
                        </a:lnSpc>
                      </a:pPr>
                      <a:r>
                        <a:rPr lang="en-GB" sz="1200" b="0" u="none" dirty="0">
                          <a:solidFill>
                            <a:schemeClr val="tx1"/>
                          </a:solidFill>
                        </a:rPr>
                        <a:t>Infrared light has frequencies which are absorbed by some chemical bonds. The internal energy of the bonds increases when they absorb infrared light, which causes heating. This makes infrared light useful for electrical heaters and for cooking food. All objects emit infrared light. The human eye cannot see this light but infrared cameras can detect it.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B58EF7AE-2D41-C104-1528-A9547112C70A}"/>
              </a:ext>
            </a:extLst>
          </p:cNvPr>
          <p:cNvSpPr>
            <a:spLocks noGrp="1"/>
          </p:cNvSpPr>
          <p:nvPr>
            <p:ph type="sldNum" sz="quarter" idx="12"/>
          </p:nvPr>
        </p:nvSpPr>
        <p:spPr/>
        <p:txBody>
          <a:bodyPr/>
          <a:lstStyle/>
          <a:p>
            <a:fld id="{A49C798E-A141-4728-B2C1-C020555BD9EF}" type="slidenum">
              <a:rPr lang="en-GB" smtClean="0"/>
              <a:t>50</a:t>
            </a:fld>
            <a:endParaRPr lang="en-GB"/>
          </a:p>
        </p:txBody>
      </p:sp>
    </p:spTree>
    <p:extLst>
      <p:ext uri="{BB962C8B-B14F-4D97-AF65-F5344CB8AC3E}">
        <p14:creationId xmlns:p14="http://schemas.microsoft.com/office/powerpoint/2010/main" val="567301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u="none" dirty="0">
                          <a:solidFill>
                            <a:schemeClr val="tx1"/>
                          </a:solidFill>
                        </a:rPr>
                        <a:t>'thermal imaging' is useful for detecting people in the dark.</a:t>
                      </a:r>
                    </a:p>
                    <a:p>
                      <a:pPr>
                        <a:lnSpc>
                          <a:spcPct val="150000"/>
                        </a:lnSpc>
                      </a:pPr>
                      <a:r>
                        <a:rPr lang="en-GB" sz="1200" b="1" u="none" dirty="0">
                          <a:solidFill>
                            <a:schemeClr val="tx1"/>
                          </a:solidFill>
                        </a:rPr>
                        <a:t>Visible light</a:t>
                      </a:r>
                    </a:p>
                    <a:p>
                      <a:pPr>
                        <a:lnSpc>
                          <a:spcPct val="150000"/>
                        </a:lnSpc>
                      </a:pPr>
                      <a:r>
                        <a:rPr lang="en-GB" sz="1200" b="0" u="none" dirty="0">
                          <a:solidFill>
                            <a:schemeClr val="tx1"/>
                          </a:solidFill>
                        </a:rPr>
                        <a:t>Visible light is the light we can see. It is used in fibre optic communications, where coded pulses of light travel through glass fibres from a source to a receiver.</a:t>
                      </a:r>
                    </a:p>
                    <a:p>
                      <a:pPr>
                        <a:lnSpc>
                          <a:spcPct val="150000"/>
                        </a:lnSpc>
                      </a:pPr>
                      <a:r>
                        <a:rPr lang="en-GB" sz="1200" b="1" u="none" dirty="0">
                          <a:solidFill>
                            <a:schemeClr val="tx1"/>
                          </a:solidFill>
                        </a:rPr>
                        <a:t>Ultraviolet, electromagnetic waves in medicine and ionising radiation</a:t>
                      </a:r>
                    </a:p>
                    <a:p>
                      <a:pPr>
                        <a:lnSpc>
                          <a:spcPct val="150000"/>
                        </a:lnSpc>
                      </a:pPr>
                      <a:r>
                        <a:rPr lang="en-GB" sz="1200" b="1" u="none" dirty="0">
                          <a:solidFill>
                            <a:schemeClr val="tx1"/>
                          </a:solidFill>
                        </a:rPr>
                        <a:t>Ultraviolet</a:t>
                      </a:r>
                    </a:p>
                    <a:p>
                      <a:pPr>
                        <a:lnSpc>
                          <a:spcPct val="150000"/>
                        </a:lnSpc>
                      </a:pPr>
                      <a:r>
                        <a:rPr lang="en-GB" sz="1200" b="0" u="none" dirty="0">
                          <a:solidFill>
                            <a:schemeClr val="tx1"/>
                          </a:solidFill>
                        </a:rPr>
                        <a:t>We cannot see ultraviolet light but it can have hazardous effects on the human body. Ultraviolet light in sunlight can cause the skin to tan or burn. Fluorescent substances are used in energy-efficient lamps - they absorb ultraviolet light produced inside the lamp, and re-emit the energy as visible light.</a:t>
                      </a:r>
                    </a:p>
                    <a:p>
                      <a:pPr>
                        <a:lnSpc>
                          <a:spcPct val="150000"/>
                        </a:lnSpc>
                      </a:pPr>
                      <a:r>
                        <a:rPr lang="en-GB" sz="1200" b="1" u="none" dirty="0">
                          <a:solidFill>
                            <a:schemeClr val="tx1"/>
                          </a:solidFill>
                        </a:rPr>
                        <a:t>Electromagnetic waves in medicine</a:t>
                      </a:r>
                    </a:p>
                    <a:p>
                      <a:pPr>
                        <a:lnSpc>
                          <a:spcPct val="150000"/>
                        </a:lnSpc>
                      </a:pPr>
                      <a:r>
                        <a:rPr lang="en-GB" sz="1200" b="0" u="none" dirty="0">
                          <a:solidFill>
                            <a:schemeClr val="tx1"/>
                          </a:solidFill>
                        </a:rPr>
                        <a:t>Changes in atoms and their nuclei can cause electromagnetic waves to be generated or absorbed. Gamma rays are produced by changes in the nucleus of an atom. They are a form of nuclear radiation. High energy waves such as X-rays and gamma rays are transmitted through body tissues with very little absorption. This makes them ideal for internal imaging. X-rays are absorbed by dense structures like bones, which is why X-ray photos are used to help identify broken bones.</a:t>
                      </a:r>
                    </a:p>
                    <a:p>
                      <a:pPr>
                        <a:lnSpc>
                          <a:spcPct val="150000"/>
                        </a:lnSpc>
                      </a:pPr>
                      <a:r>
                        <a:rPr lang="en-GB" sz="1200" b="1" u="none" dirty="0">
                          <a:solidFill>
                            <a:schemeClr val="tx1"/>
                          </a:solidFill>
                        </a:rPr>
                        <a:t>Ionising radiation</a:t>
                      </a:r>
                    </a:p>
                    <a:p>
                      <a:pPr>
                        <a:lnSpc>
                          <a:spcPct val="150000"/>
                        </a:lnSpc>
                      </a:pPr>
                      <a:r>
                        <a:rPr lang="en-GB" sz="1200" b="0" u="none" dirty="0">
                          <a:solidFill>
                            <a:schemeClr val="tx1"/>
                          </a:solidFill>
                        </a:rPr>
                        <a:t>Ultraviolet waves, X-rays and gamma rays are types of ionising radiation. They can add or remove electrons from molecules, producing electrically charged ions. Ionisation can have hazardous effects on the body:</a:t>
                      </a:r>
                    </a:p>
                    <a:p>
                      <a:pPr marL="171450" indent="-171450">
                        <a:lnSpc>
                          <a:spcPct val="150000"/>
                        </a:lnSpc>
                        <a:buFont typeface="Arial" panose="020B0604020202020204" pitchFamily="34" charset="0"/>
                        <a:buChar char="•"/>
                      </a:pPr>
                      <a:r>
                        <a:rPr lang="en-GB" sz="1200" b="0" u="none" dirty="0">
                          <a:solidFill>
                            <a:schemeClr val="tx1"/>
                          </a:solidFill>
                        </a:rPr>
                        <a:t>ultraviolet waves can cause skin to age prematurely and increase the risk of skin cancer</a:t>
                      </a:r>
                    </a:p>
                    <a:p>
                      <a:pPr marL="171450" indent="-171450">
                        <a:lnSpc>
                          <a:spcPct val="150000"/>
                        </a:lnSpc>
                        <a:buFont typeface="Arial" panose="020B0604020202020204" pitchFamily="34" charset="0"/>
                        <a:buChar char="•"/>
                      </a:pPr>
                      <a:r>
                        <a:rPr lang="en-GB" sz="1200" b="0" u="none" dirty="0">
                          <a:solidFill>
                            <a:schemeClr val="tx1"/>
                          </a:solidFill>
                        </a:rPr>
                        <a:t>x-rays and gamma rays can cause the mutation of genes, which can lead to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3BD1B5BE-C2F7-8269-6B30-775EF8BAB1D0}"/>
              </a:ext>
            </a:extLst>
          </p:cNvPr>
          <p:cNvSpPr>
            <a:spLocks noGrp="1"/>
          </p:cNvSpPr>
          <p:nvPr>
            <p:ph type="sldNum" sz="quarter" idx="12"/>
          </p:nvPr>
        </p:nvSpPr>
        <p:spPr/>
        <p:txBody>
          <a:bodyPr/>
          <a:lstStyle/>
          <a:p>
            <a:fld id="{A49C798E-A141-4728-B2C1-C020555BD9EF}" type="slidenum">
              <a:rPr lang="en-GB" smtClean="0"/>
              <a:t>51</a:t>
            </a:fld>
            <a:endParaRPr lang="en-GB"/>
          </a:p>
        </p:txBody>
      </p:sp>
    </p:spTree>
    <p:extLst>
      <p:ext uri="{BB962C8B-B14F-4D97-AF65-F5344CB8AC3E}">
        <p14:creationId xmlns:p14="http://schemas.microsoft.com/office/powerpoint/2010/main" val="439235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B53926-3C96-7BA8-9B87-1FD74A1A6D86}"/>
              </a:ext>
            </a:extLst>
          </p:cNvPr>
          <p:cNvPicPr>
            <a:picLocks noChangeAspect="1"/>
          </p:cNvPicPr>
          <p:nvPr/>
        </p:nvPicPr>
        <p:blipFill>
          <a:blip r:embed="rId2"/>
          <a:stretch>
            <a:fillRect/>
          </a:stretch>
        </p:blipFill>
        <p:spPr>
          <a:xfrm rot="16200000">
            <a:off x="-781672" y="1594183"/>
            <a:ext cx="8421341" cy="5955633"/>
          </a:xfrm>
          <a:prstGeom prst="rect">
            <a:avLst/>
          </a:prstGeom>
        </p:spPr>
      </p:pic>
      <p:sp>
        <p:nvSpPr>
          <p:cNvPr id="6" name="Rectangle 5">
            <a:extLst>
              <a:ext uri="{FF2B5EF4-FFF2-40B4-BE49-F238E27FC236}">
                <a16:creationId xmlns:a16="http://schemas.microsoft.com/office/drawing/2014/main" id="{52FFF039-749A-26A7-19F5-8278AA588C5D}"/>
              </a:ext>
            </a:extLst>
          </p:cNvPr>
          <p:cNvSpPr/>
          <p:nvPr/>
        </p:nvSpPr>
        <p:spPr>
          <a:xfrm>
            <a:off x="192505" y="242008"/>
            <a:ext cx="6497053" cy="865998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A1C84BE2-59E2-2452-D840-05943787DE6A}"/>
              </a:ext>
            </a:extLst>
          </p:cNvPr>
          <p:cNvSpPr>
            <a:spLocks noGrp="1"/>
          </p:cNvSpPr>
          <p:nvPr>
            <p:ph type="sldNum" sz="quarter" idx="12"/>
          </p:nvPr>
        </p:nvSpPr>
        <p:spPr/>
        <p:txBody>
          <a:bodyPr/>
          <a:lstStyle/>
          <a:p>
            <a:fld id="{A49C798E-A141-4728-B2C1-C020555BD9EF}" type="slidenum">
              <a:rPr lang="en-GB" smtClean="0"/>
              <a:t>52</a:t>
            </a:fld>
            <a:endParaRPr lang="en-GB"/>
          </a:p>
        </p:txBody>
      </p:sp>
    </p:spTree>
    <p:extLst>
      <p:ext uri="{BB962C8B-B14F-4D97-AF65-F5344CB8AC3E}">
        <p14:creationId xmlns:p14="http://schemas.microsoft.com/office/powerpoint/2010/main" val="3480515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7481151"/>
          </a:xfrm>
          <a:prstGeom prst="rect">
            <a:avLst/>
          </a:prstGeom>
          <a:noFill/>
          <a:ln w="28575">
            <a:noFill/>
          </a:ln>
        </p:spPr>
        <p:txBody>
          <a:bodyPr wrap="square" lIns="91440" tIns="45720" rIns="91440" bIns="45720" rtlCol="0" anchor="t">
            <a:spAutoFit/>
          </a:bodyPr>
          <a:lstStyle/>
          <a:p>
            <a:r>
              <a:rPr lang="en-GB" sz="1400" b="1" u="sng" dirty="0"/>
              <a:t>Rehearsal Questions</a:t>
            </a:r>
          </a:p>
          <a:p>
            <a:pPr>
              <a:lnSpc>
                <a:spcPct val="150000"/>
              </a:lnSpc>
            </a:pPr>
            <a:endParaRPr lang="en-GB" sz="1200" dirty="0"/>
          </a:p>
          <a:p>
            <a:pPr marL="228600" indent="-228600">
              <a:lnSpc>
                <a:spcPct val="150000"/>
              </a:lnSpc>
              <a:buAutoNum type="alphaLcPeriod"/>
            </a:pPr>
            <a:r>
              <a:rPr lang="en-GB" sz="1200" dirty="0">
                <a:ea typeface="Calibri" panose="020F0502020204030204"/>
                <a:cs typeface="Calibri" panose="020F0502020204030204"/>
              </a:rPr>
              <a:t>How many types of electromagnetic wave are there?  </a:t>
            </a:r>
            <a:endParaRPr lang="en-GB" sz="1200" b="1" dirty="0">
              <a:ea typeface="Calibri" panose="020F0502020204030204"/>
              <a:cs typeface="Calibri" panose="020F0502020204030204"/>
            </a:endParaRPr>
          </a:p>
          <a:p>
            <a:pPr>
              <a:lnSpc>
                <a:spcPct val="150000"/>
              </a:lnSpc>
            </a:pPr>
            <a:r>
              <a:rPr lang="en-GB" sz="1200" dirty="0">
                <a:ea typeface="Calibri" panose="020F0502020204030204"/>
                <a:cs typeface="Calibri" panose="020F0502020204030204"/>
              </a:rPr>
              <a:t>…............................................................................................................................................................</a:t>
            </a:r>
          </a:p>
          <a:p>
            <a:pPr>
              <a:lnSpc>
                <a:spcPct val="150000"/>
              </a:lnSpc>
            </a:pPr>
            <a:r>
              <a:rPr lang="en-GB" sz="1200" dirty="0">
                <a:ea typeface="Calibri" panose="020F0502020204030204"/>
                <a:cs typeface="Calibri" panose="020F0502020204030204"/>
              </a:rPr>
              <a:t>b..   Are electromagnetic waves longitudinal or transverse?  …............................................................................................................................................................</a:t>
            </a:r>
          </a:p>
          <a:p>
            <a:pPr>
              <a:lnSpc>
                <a:spcPct val="150000"/>
              </a:lnSpc>
            </a:pPr>
            <a:r>
              <a:rPr lang="en-GB" sz="1200" dirty="0">
                <a:ea typeface="Calibri"/>
                <a:cs typeface="Calibri"/>
              </a:rPr>
              <a:t>c.   Name two wave properties that all electromagnetic waves have in common. </a:t>
            </a:r>
            <a:endParaRPr lang="en-US" sz="1200" dirty="0">
              <a:ea typeface="Calibri"/>
              <a:cs typeface="Calibri"/>
            </a:endParaRPr>
          </a:p>
          <a:p>
            <a:pPr>
              <a:lnSpc>
                <a:spcPct val="150000"/>
              </a:lnSpc>
            </a:pPr>
            <a:r>
              <a:rPr lang="en-GB" sz="1200" dirty="0">
                <a:ea typeface="Calibri"/>
                <a:cs typeface="Calibri"/>
              </a:rPr>
              <a:t>…...........................................................................................................................................................</a:t>
            </a:r>
          </a:p>
          <a:p>
            <a:pPr>
              <a:lnSpc>
                <a:spcPct val="150000"/>
              </a:lnSpc>
            </a:pPr>
            <a:r>
              <a:rPr lang="en-GB" sz="1200" dirty="0">
                <a:ea typeface="Calibri"/>
                <a:cs typeface="Calibri"/>
              </a:rPr>
              <a:t>d.   Which type of electromagnetic radiation do our eyes detect? …............................................................................................................................................................</a:t>
            </a:r>
          </a:p>
          <a:p>
            <a:pPr>
              <a:lnSpc>
                <a:spcPct val="150000"/>
              </a:lnSpc>
            </a:pPr>
            <a:r>
              <a:rPr lang="en-GB" sz="1200" dirty="0">
                <a:ea typeface="Calibri"/>
                <a:cs typeface="Calibri"/>
              </a:rPr>
              <a:t>e.   Name two types of electromagnetic wave that are used to communicate over large distances. </a:t>
            </a:r>
            <a:endParaRPr lang="en-US" sz="1200" dirty="0">
              <a:ea typeface="Calibri"/>
              <a:cs typeface="Calibri"/>
            </a:endParaRPr>
          </a:p>
          <a:p>
            <a:pPr>
              <a:lnSpc>
                <a:spcPct val="150000"/>
              </a:lnSpc>
            </a:pPr>
            <a:r>
              <a:rPr lang="en-GB" sz="1200" dirty="0">
                <a:ea typeface="Calibri"/>
                <a:cs typeface="Calibri"/>
              </a:rPr>
              <a:t>…...........................................................................................................................................................</a:t>
            </a:r>
          </a:p>
          <a:p>
            <a:pPr>
              <a:lnSpc>
                <a:spcPct val="150000"/>
              </a:lnSpc>
            </a:pPr>
            <a:r>
              <a:rPr lang="en-GB" sz="1200" dirty="0">
                <a:ea typeface="Calibri"/>
                <a:cs typeface="Calibri"/>
              </a:rPr>
              <a:t>f. Name two types of electromagnetic radiation used for cooking,. </a:t>
            </a:r>
            <a:endParaRPr lang="en-US" sz="1200" dirty="0">
              <a:ea typeface="Calibri"/>
              <a:cs typeface="Calibri"/>
            </a:endParaRPr>
          </a:p>
          <a:p>
            <a:pPr>
              <a:lnSpc>
                <a:spcPct val="150000"/>
              </a:lnSpc>
            </a:pPr>
            <a:r>
              <a:rPr lang="en-GB" sz="1200" dirty="0">
                <a:ea typeface="Calibri"/>
                <a:cs typeface="Calibri"/>
              </a:rPr>
              <a:t>…...........................................................................................................................................................</a:t>
            </a:r>
          </a:p>
          <a:p>
            <a:pPr>
              <a:lnSpc>
                <a:spcPct val="150000"/>
              </a:lnSpc>
            </a:pPr>
            <a:r>
              <a:rPr lang="en-GB" sz="1200" dirty="0">
                <a:ea typeface="Calibri"/>
                <a:cs typeface="Calibri"/>
              </a:rPr>
              <a:t>g.   All types of electromagnetic radiation are a specific form of a wave. Are they longitudinal or transverse?  </a:t>
            </a:r>
          </a:p>
          <a:p>
            <a:pPr>
              <a:lnSpc>
                <a:spcPct val="150000"/>
              </a:lnSpc>
            </a:pPr>
            <a:r>
              <a:rPr lang="en-GB" sz="1200" dirty="0">
                <a:ea typeface="Calibri"/>
                <a:cs typeface="Calibri"/>
              </a:rPr>
              <a:t>…............................................................................................................................................................</a:t>
            </a:r>
          </a:p>
          <a:p>
            <a:pPr>
              <a:lnSpc>
                <a:spcPct val="150000"/>
              </a:lnSpc>
            </a:pPr>
            <a:r>
              <a:rPr lang="en-GB" sz="1200" dirty="0">
                <a:ea typeface="Calibri"/>
                <a:cs typeface="Calibri"/>
              </a:rPr>
              <a:t>h.    List three types of electromagnetic wave used for communication. </a:t>
            </a:r>
          </a:p>
          <a:p>
            <a:pPr>
              <a:lnSpc>
                <a:spcPct val="150000"/>
              </a:lnSpc>
            </a:pPr>
            <a:r>
              <a:rPr lang="en-GB" sz="1200" dirty="0">
                <a:ea typeface="Calibri"/>
                <a:cs typeface="Calibri"/>
              </a:rPr>
              <a:t>…...........................................................................................................................................................</a:t>
            </a:r>
          </a:p>
          <a:p>
            <a:pPr>
              <a:lnSpc>
                <a:spcPct val="150000"/>
              </a:lnSpc>
            </a:pPr>
            <a:r>
              <a:rPr lang="en-GB" sz="1200" dirty="0" err="1">
                <a:ea typeface="Calibri"/>
                <a:cs typeface="Calibri"/>
              </a:rPr>
              <a:t>i</a:t>
            </a:r>
            <a:r>
              <a:rPr lang="en-GB" sz="1200" dirty="0">
                <a:ea typeface="Calibri"/>
                <a:cs typeface="Calibri"/>
              </a:rPr>
              <a:t>. What wave properties do all electromagnetic waves have in common.</a:t>
            </a:r>
          </a:p>
          <a:p>
            <a:pPr>
              <a:lnSpc>
                <a:spcPct val="150000"/>
              </a:lnSpc>
            </a:pPr>
            <a:r>
              <a:rPr lang="en-GB" sz="1200" dirty="0">
                <a:ea typeface="Calibri"/>
                <a:cs typeface="Calibri"/>
              </a:rPr>
              <a:t>…...........................................................................................................................................................</a:t>
            </a:r>
          </a:p>
          <a:p>
            <a:pPr>
              <a:lnSpc>
                <a:spcPct val="150000"/>
              </a:lnSpc>
            </a:pPr>
            <a:r>
              <a:rPr lang="en-GB" sz="1200" dirty="0">
                <a:ea typeface="Calibri"/>
                <a:cs typeface="Calibri"/>
              </a:rPr>
              <a:t>j.    How many types of electromagnetic wave do we know exist?  </a:t>
            </a:r>
          </a:p>
          <a:p>
            <a:pPr>
              <a:lnSpc>
                <a:spcPct val="150000"/>
              </a:lnSpc>
            </a:pPr>
            <a:r>
              <a:rPr lang="en-GB" sz="1200" dirty="0">
                <a:ea typeface="Calibri"/>
                <a:cs typeface="Calibri"/>
              </a:rPr>
              <a:t>…............................................................................................................................................................</a:t>
            </a:r>
          </a:p>
          <a:p>
            <a:pPr>
              <a:lnSpc>
                <a:spcPct val="150000"/>
              </a:lnSpc>
            </a:pPr>
            <a:r>
              <a:rPr lang="en-GB" sz="1200" dirty="0">
                <a:ea typeface="Calibri"/>
                <a:cs typeface="Calibri"/>
              </a:rPr>
              <a:t>k. People cook food on a dally basis. Which two forms of electromagnetic wave can be used for cooking? …............................................................................................................................................................</a:t>
            </a:r>
          </a:p>
          <a:p>
            <a:pPr>
              <a:lnSpc>
                <a:spcPct val="150000"/>
              </a:lnSpc>
            </a:pPr>
            <a:r>
              <a:rPr lang="en-GB" sz="1200" dirty="0">
                <a:ea typeface="Calibri"/>
                <a:cs typeface="Calibri"/>
              </a:rPr>
              <a:t>.</a:t>
            </a:r>
          </a:p>
        </p:txBody>
      </p:sp>
      <p:sp>
        <p:nvSpPr>
          <p:cNvPr id="2" name="Slide Number Placeholder 1">
            <a:extLst>
              <a:ext uri="{FF2B5EF4-FFF2-40B4-BE49-F238E27FC236}">
                <a16:creationId xmlns:a16="http://schemas.microsoft.com/office/drawing/2014/main" id="{F88242EF-8410-584A-8BCE-991463517357}"/>
              </a:ext>
            </a:extLst>
          </p:cNvPr>
          <p:cNvSpPr>
            <a:spLocks noGrp="1"/>
          </p:cNvSpPr>
          <p:nvPr>
            <p:ph type="sldNum" sz="quarter" idx="12"/>
          </p:nvPr>
        </p:nvSpPr>
        <p:spPr/>
        <p:txBody>
          <a:bodyPr/>
          <a:lstStyle/>
          <a:p>
            <a:fld id="{A49C798E-A141-4728-B2C1-C020555BD9EF}" type="slidenum">
              <a:rPr lang="en-GB" smtClean="0"/>
              <a:t>53</a:t>
            </a:fld>
            <a:endParaRPr lang="en-GB"/>
          </a:p>
        </p:txBody>
      </p:sp>
    </p:spTree>
    <p:extLst>
      <p:ext uri="{BB962C8B-B14F-4D97-AF65-F5344CB8AC3E}">
        <p14:creationId xmlns:p14="http://schemas.microsoft.com/office/powerpoint/2010/main" val="3877734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7204152"/>
          </a:xfrm>
          <a:prstGeom prst="rect">
            <a:avLst/>
          </a:prstGeom>
          <a:noFill/>
          <a:ln w="28575">
            <a:noFill/>
          </a:ln>
        </p:spPr>
        <p:txBody>
          <a:bodyPr wrap="square" lIns="91440" tIns="45720" rIns="91440" bIns="45720" rtlCol="0" anchor="t">
            <a:spAutoFit/>
          </a:bodyPr>
          <a:lstStyle/>
          <a:p>
            <a:r>
              <a:rPr lang="en-GB" sz="1400" b="1" u="sng" dirty="0"/>
              <a:t>Rehearsal Questions - ANSWERS</a:t>
            </a:r>
          </a:p>
          <a:p>
            <a:pPr>
              <a:lnSpc>
                <a:spcPct val="150000"/>
              </a:lnSpc>
            </a:pPr>
            <a:endParaRPr lang="en-GB" sz="1200" dirty="0"/>
          </a:p>
          <a:p>
            <a:pPr marL="228600" indent="-228600">
              <a:lnSpc>
                <a:spcPct val="150000"/>
              </a:lnSpc>
              <a:buAutoNum type="alphaLcPeriod"/>
            </a:pPr>
            <a:r>
              <a:rPr lang="en-GB" sz="1200" dirty="0">
                <a:ea typeface="Calibri" panose="020F0502020204030204"/>
                <a:cs typeface="Calibri" panose="020F0502020204030204"/>
              </a:rPr>
              <a:t>How many types of electromagnetic wave are there?   </a:t>
            </a:r>
            <a:endParaRPr lang="en-GB" sz="1200" b="1" dirty="0">
              <a:ea typeface="Calibri" panose="020F0502020204030204"/>
              <a:cs typeface="Calibri" panose="020F0502020204030204"/>
            </a:endParaRPr>
          </a:p>
          <a:p>
            <a:pPr>
              <a:lnSpc>
                <a:spcPct val="150000"/>
              </a:lnSpc>
            </a:pPr>
            <a:r>
              <a:rPr lang="en-GB" sz="1200" dirty="0">
                <a:ea typeface="Calibri" panose="020F0502020204030204"/>
                <a:cs typeface="Calibri" panose="020F0502020204030204"/>
              </a:rPr>
              <a:t>…............................................................................................................................................................</a:t>
            </a:r>
          </a:p>
          <a:p>
            <a:pPr>
              <a:lnSpc>
                <a:spcPct val="150000"/>
              </a:lnSpc>
            </a:pPr>
            <a:r>
              <a:rPr lang="en-GB" sz="1200" dirty="0">
                <a:ea typeface="Calibri" panose="020F0502020204030204"/>
                <a:cs typeface="Calibri" panose="020F0502020204030204"/>
              </a:rPr>
              <a:t>b.   Are electromagnetic waves longitudinal or transverse?  </a:t>
            </a:r>
            <a:endParaRPr lang="en-US" sz="1200" b="1" dirty="0">
              <a:ea typeface="Calibri" panose="020F0502020204030204"/>
              <a:cs typeface="Calibri" panose="020F0502020204030204"/>
            </a:endParaRPr>
          </a:p>
          <a:p>
            <a:pPr>
              <a:lnSpc>
                <a:spcPct val="150000"/>
              </a:lnSpc>
            </a:pPr>
            <a:r>
              <a:rPr lang="en-GB" sz="1200" dirty="0">
                <a:ea typeface="Calibri"/>
                <a:cs typeface="Calibri"/>
              </a:rPr>
              <a:t>…............................................................................................................................................................</a:t>
            </a:r>
          </a:p>
          <a:p>
            <a:pPr>
              <a:lnSpc>
                <a:spcPct val="150000"/>
              </a:lnSpc>
            </a:pPr>
            <a:r>
              <a:rPr lang="en-GB" sz="1200" dirty="0">
                <a:ea typeface="Calibri"/>
                <a:cs typeface="Calibri"/>
              </a:rPr>
              <a:t>c.   Name two wave properties that all electromagnetic waves have in common. </a:t>
            </a:r>
          </a:p>
          <a:p>
            <a:pPr>
              <a:lnSpc>
                <a:spcPct val="150000"/>
              </a:lnSpc>
            </a:pPr>
            <a:r>
              <a:rPr lang="en-US" sz="1200" dirty="0">
                <a:ea typeface="Calibri"/>
                <a:cs typeface="Calibri"/>
              </a:rPr>
              <a:t>…............................................................................................................................................................</a:t>
            </a:r>
          </a:p>
          <a:p>
            <a:pPr>
              <a:lnSpc>
                <a:spcPct val="150000"/>
              </a:lnSpc>
            </a:pPr>
            <a:r>
              <a:rPr lang="en-GB" sz="1200" dirty="0">
                <a:ea typeface="Calibri"/>
                <a:cs typeface="Calibri"/>
              </a:rPr>
              <a:t>d.   Which type of electromagnetic radiation do our eyes detect? …............................................................................................................................................................</a:t>
            </a:r>
          </a:p>
          <a:p>
            <a:pPr>
              <a:lnSpc>
                <a:spcPct val="150000"/>
              </a:lnSpc>
            </a:pPr>
            <a:r>
              <a:rPr lang="en-GB" sz="1200" dirty="0">
                <a:ea typeface="Calibri"/>
                <a:cs typeface="Calibri"/>
              </a:rPr>
              <a:t>e.   Name two types of electromagnetic wave that are used to communicate over large distances. </a:t>
            </a:r>
            <a:endParaRPr lang="en-US" sz="1200" dirty="0">
              <a:ea typeface="Calibri"/>
              <a:cs typeface="Calibri"/>
            </a:endParaRPr>
          </a:p>
          <a:p>
            <a:pPr>
              <a:lnSpc>
                <a:spcPct val="150000"/>
              </a:lnSpc>
            </a:pPr>
            <a:r>
              <a:rPr lang="en-GB" sz="1200" dirty="0">
                <a:ea typeface="Calibri"/>
                <a:cs typeface="Calibri"/>
              </a:rPr>
              <a:t>f. Name two types of electromagnetic radiation used for cooking,. </a:t>
            </a:r>
            <a:endParaRPr lang="en-US" sz="1200" dirty="0">
              <a:ea typeface="Calibri"/>
              <a:cs typeface="Calibri"/>
            </a:endParaRPr>
          </a:p>
          <a:p>
            <a:pPr>
              <a:lnSpc>
                <a:spcPct val="150000"/>
              </a:lnSpc>
            </a:pPr>
            <a:r>
              <a:rPr lang="en-GB" sz="1200" dirty="0">
                <a:ea typeface="Calibri" panose="020F0502020204030204"/>
                <a:cs typeface="Calibri" panose="020F0502020204030204"/>
              </a:rPr>
              <a:t>…............................................................................................................................................................</a:t>
            </a:r>
          </a:p>
          <a:p>
            <a:pPr>
              <a:lnSpc>
                <a:spcPct val="150000"/>
              </a:lnSpc>
            </a:pPr>
            <a:r>
              <a:rPr lang="en-GB" sz="1200" dirty="0">
                <a:ea typeface="Calibri"/>
                <a:cs typeface="Calibri"/>
              </a:rPr>
              <a:t>g.   All types of electromagnetic radiation are a specific form of a wave. Are they longitudinal or transverse? </a:t>
            </a:r>
          </a:p>
          <a:p>
            <a:pPr>
              <a:lnSpc>
                <a:spcPct val="150000"/>
              </a:lnSpc>
            </a:pPr>
            <a:r>
              <a:rPr lang="en-GB" sz="1200" dirty="0">
                <a:ea typeface="Calibri"/>
                <a:cs typeface="Calibri"/>
              </a:rPr>
              <a:t>…............................................................................................................................................................</a:t>
            </a:r>
          </a:p>
          <a:p>
            <a:pPr>
              <a:lnSpc>
                <a:spcPct val="150000"/>
              </a:lnSpc>
            </a:pPr>
            <a:r>
              <a:rPr lang="en-GB" sz="1200" dirty="0">
                <a:ea typeface="Calibri"/>
                <a:cs typeface="Calibri"/>
              </a:rPr>
              <a:t>h.    List three types of electromagnetic wave used for communication. </a:t>
            </a:r>
          </a:p>
          <a:p>
            <a:pPr>
              <a:lnSpc>
                <a:spcPct val="150000"/>
              </a:lnSpc>
            </a:pPr>
            <a:r>
              <a:rPr lang="en-GB" sz="1200" dirty="0">
                <a:ea typeface="Calibri"/>
                <a:cs typeface="Calibri"/>
              </a:rPr>
              <a:t>…............................................................................................................................................................</a:t>
            </a:r>
          </a:p>
          <a:p>
            <a:pPr marL="228600" indent="-228600">
              <a:lnSpc>
                <a:spcPct val="150000"/>
              </a:lnSpc>
              <a:buAutoNum type="romanLcPeriod"/>
            </a:pPr>
            <a:r>
              <a:rPr lang="en-GB" sz="1200" dirty="0">
                <a:ea typeface="Calibri"/>
                <a:cs typeface="Calibri"/>
              </a:rPr>
              <a:t>What wave properties do all electromagnetic waves have in common.</a:t>
            </a:r>
          </a:p>
          <a:p>
            <a:pPr>
              <a:lnSpc>
                <a:spcPct val="150000"/>
              </a:lnSpc>
            </a:pPr>
            <a:r>
              <a:rPr lang="en-GB" sz="1200" dirty="0">
                <a:ea typeface="Calibri"/>
                <a:cs typeface="Calibri"/>
              </a:rPr>
              <a:t>…............................................................................................................................................................</a:t>
            </a:r>
          </a:p>
          <a:p>
            <a:pPr>
              <a:lnSpc>
                <a:spcPct val="150000"/>
              </a:lnSpc>
            </a:pPr>
            <a:r>
              <a:rPr lang="en-GB" sz="1200" dirty="0">
                <a:ea typeface="Calibri"/>
                <a:cs typeface="Calibri"/>
              </a:rPr>
              <a:t>j.    How many types of electromagnetic wave do we know exist? …............................................................................................................................................................</a:t>
            </a:r>
          </a:p>
          <a:p>
            <a:pPr>
              <a:lnSpc>
                <a:spcPct val="150000"/>
              </a:lnSpc>
            </a:pPr>
            <a:r>
              <a:rPr lang="en-GB" sz="1200" dirty="0">
                <a:ea typeface="Calibri"/>
                <a:cs typeface="Calibri"/>
              </a:rPr>
              <a:t>k. People cook food on a dally basis. Which two forms of electromagnetic wave can be used for cooking? …............................................................................................................................................................</a:t>
            </a:r>
          </a:p>
          <a:p>
            <a:pPr>
              <a:lnSpc>
                <a:spcPct val="150000"/>
              </a:lnSpc>
            </a:pPr>
            <a:r>
              <a:rPr lang="en-GB" sz="1200" dirty="0">
                <a:ea typeface="Calibri"/>
                <a:cs typeface="Calibri"/>
              </a:rPr>
              <a:t>.</a:t>
            </a:r>
          </a:p>
        </p:txBody>
      </p:sp>
      <p:sp>
        <p:nvSpPr>
          <p:cNvPr id="2" name="Slide Number Placeholder 1">
            <a:extLst>
              <a:ext uri="{FF2B5EF4-FFF2-40B4-BE49-F238E27FC236}">
                <a16:creationId xmlns:a16="http://schemas.microsoft.com/office/drawing/2014/main" id="{A6A3B342-6AFF-E59C-590F-36A8F8F38F1E}"/>
              </a:ext>
            </a:extLst>
          </p:cNvPr>
          <p:cNvSpPr>
            <a:spLocks noGrp="1"/>
          </p:cNvSpPr>
          <p:nvPr>
            <p:ph type="sldNum" sz="quarter" idx="12"/>
          </p:nvPr>
        </p:nvSpPr>
        <p:spPr/>
        <p:txBody>
          <a:bodyPr/>
          <a:lstStyle/>
          <a:p>
            <a:fld id="{A49C798E-A141-4728-B2C1-C020555BD9EF}" type="slidenum">
              <a:rPr lang="en-GB" smtClean="0"/>
              <a:t>54</a:t>
            </a:fld>
            <a:endParaRPr lang="en-GB"/>
          </a:p>
        </p:txBody>
      </p:sp>
    </p:spTree>
    <p:extLst>
      <p:ext uri="{BB962C8B-B14F-4D97-AF65-F5344CB8AC3E}">
        <p14:creationId xmlns:p14="http://schemas.microsoft.com/office/powerpoint/2010/main" val="677514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7817CEF-B05D-5483-FB95-F46328EA42D4}"/>
              </a:ext>
            </a:extLst>
          </p:cNvPr>
          <p:cNvSpPr/>
          <p:nvPr/>
        </p:nvSpPr>
        <p:spPr>
          <a:xfrm>
            <a:off x="2473523" y="6795492"/>
            <a:ext cx="1303734" cy="330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A9E7BC3-765E-0123-CB95-7D9E4B282829}"/>
              </a:ext>
            </a:extLst>
          </p:cNvPr>
          <p:cNvSpPr/>
          <p:nvPr/>
        </p:nvSpPr>
        <p:spPr>
          <a:xfrm>
            <a:off x="3830835" y="7358062"/>
            <a:ext cx="366117" cy="1464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55B576-4BB9-5BEC-090E-6A176AFA3B6E}"/>
              </a:ext>
            </a:extLst>
          </p:cNvPr>
          <p:cNvSpPr/>
          <p:nvPr/>
        </p:nvSpPr>
        <p:spPr>
          <a:xfrm>
            <a:off x="1669851" y="8536781"/>
            <a:ext cx="2303859" cy="294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A3D56D-FDB5-9C0C-EDA6-DE6D46D8E09D}"/>
              </a:ext>
            </a:extLst>
          </p:cNvPr>
          <p:cNvSpPr/>
          <p:nvPr/>
        </p:nvSpPr>
        <p:spPr>
          <a:xfrm>
            <a:off x="392905" y="7161609"/>
            <a:ext cx="651867" cy="848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0F1DD56-458B-7864-F662-F5D9123F0830}"/>
              </a:ext>
            </a:extLst>
          </p:cNvPr>
          <p:cNvSpPr txBox="1"/>
          <p:nvPr/>
        </p:nvSpPr>
        <p:spPr>
          <a:xfrm>
            <a:off x="392905" y="307446"/>
            <a:ext cx="6176337" cy="2279727"/>
          </a:xfrm>
          <a:prstGeom prst="rect">
            <a:avLst/>
          </a:prstGeom>
          <a:noFill/>
        </p:spPr>
        <p:txBody>
          <a:bodyPr wrap="square" rtlCol="0">
            <a:spAutoFit/>
          </a:bodyPr>
          <a:lstStyle/>
          <a:p>
            <a:pPr>
              <a:lnSpc>
                <a:spcPct val="150000"/>
              </a:lnSpc>
            </a:pPr>
            <a:r>
              <a:rPr lang="en-GB" sz="1200" b="1" u="sng" dirty="0">
                <a:ln w="0"/>
              </a:rPr>
              <a:t>Wrong answers</a:t>
            </a:r>
          </a:p>
          <a:p>
            <a:pPr>
              <a:lnSpc>
                <a:spcPct val="150000"/>
              </a:lnSpc>
            </a:pPr>
            <a:r>
              <a:rPr lang="en-GB" sz="1200" dirty="0">
                <a:ln w="0"/>
              </a:rPr>
              <a:t>There are nine types of electromagnetic wave. All electromagnetic waves have some wave properties in common because they are longitudinal waves.  For example, they have a frequency and a wavelength. They are travel at different speeds through a vacuum. </a:t>
            </a:r>
          </a:p>
          <a:p>
            <a:pPr>
              <a:lnSpc>
                <a:spcPct val="150000"/>
              </a:lnSpc>
            </a:pPr>
            <a:r>
              <a:rPr lang="en-GB" sz="1200" dirty="0">
                <a:ln w="0"/>
              </a:rPr>
              <a:t>Humans use different electromagnetic waves for different purposes. For example, infra-red and ultraviolet  are used for cooking. Microwaves, </a:t>
            </a:r>
            <a:r>
              <a:rPr lang="en-GB" sz="1200" dirty="0" err="1">
                <a:ln w="0"/>
              </a:rPr>
              <a:t>radiowaves</a:t>
            </a:r>
            <a:r>
              <a:rPr lang="en-GB" sz="1200" dirty="0">
                <a:ln w="0"/>
              </a:rPr>
              <a:t> and gamma waves are used for communications. </a:t>
            </a:r>
          </a:p>
          <a:p>
            <a:pPr>
              <a:lnSpc>
                <a:spcPct val="150000"/>
              </a:lnSpc>
            </a:pPr>
            <a:endParaRPr lang="en-GB" sz="1200" b="1" dirty="0">
              <a:ln w="0"/>
            </a:endParaRPr>
          </a:p>
        </p:txBody>
      </p:sp>
      <p:sp>
        <p:nvSpPr>
          <p:cNvPr id="3" name="Slide Number Placeholder 2">
            <a:extLst>
              <a:ext uri="{FF2B5EF4-FFF2-40B4-BE49-F238E27FC236}">
                <a16:creationId xmlns:a16="http://schemas.microsoft.com/office/drawing/2014/main" id="{BBD13021-C272-6495-A9A7-B7BA23B4B339}"/>
              </a:ext>
            </a:extLst>
          </p:cNvPr>
          <p:cNvSpPr>
            <a:spLocks noGrp="1"/>
          </p:cNvSpPr>
          <p:nvPr>
            <p:ph type="sldNum" sz="quarter" idx="12"/>
          </p:nvPr>
        </p:nvSpPr>
        <p:spPr/>
        <p:txBody>
          <a:bodyPr/>
          <a:lstStyle/>
          <a:p>
            <a:fld id="{A49C798E-A141-4728-B2C1-C020555BD9EF}" type="slidenum">
              <a:rPr lang="en-GB" smtClean="0"/>
              <a:t>55</a:t>
            </a:fld>
            <a:endParaRPr lang="en-GB"/>
          </a:p>
        </p:txBody>
      </p:sp>
    </p:spTree>
    <p:extLst>
      <p:ext uri="{BB962C8B-B14F-4D97-AF65-F5344CB8AC3E}">
        <p14:creationId xmlns:p14="http://schemas.microsoft.com/office/powerpoint/2010/main" val="698250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7817CEF-B05D-5483-FB95-F46328EA42D4}"/>
              </a:ext>
            </a:extLst>
          </p:cNvPr>
          <p:cNvSpPr/>
          <p:nvPr/>
        </p:nvSpPr>
        <p:spPr>
          <a:xfrm>
            <a:off x="2473523" y="6795492"/>
            <a:ext cx="1303734" cy="330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A9E7BC3-765E-0123-CB95-7D9E4B282829}"/>
              </a:ext>
            </a:extLst>
          </p:cNvPr>
          <p:cNvSpPr/>
          <p:nvPr/>
        </p:nvSpPr>
        <p:spPr>
          <a:xfrm>
            <a:off x="3830835" y="7358062"/>
            <a:ext cx="366117" cy="1464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55B576-4BB9-5BEC-090E-6A176AFA3B6E}"/>
              </a:ext>
            </a:extLst>
          </p:cNvPr>
          <p:cNvSpPr/>
          <p:nvPr/>
        </p:nvSpPr>
        <p:spPr>
          <a:xfrm>
            <a:off x="1669851" y="8536781"/>
            <a:ext cx="2303859" cy="294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A3D56D-FDB5-9C0C-EDA6-DE6D46D8E09D}"/>
              </a:ext>
            </a:extLst>
          </p:cNvPr>
          <p:cNvSpPr/>
          <p:nvPr/>
        </p:nvSpPr>
        <p:spPr>
          <a:xfrm>
            <a:off x="392905" y="7161609"/>
            <a:ext cx="651867" cy="848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0F1DD56-458B-7864-F662-F5D9123F0830}"/>
              </a:ext>
            </a:extLst>
          </p:cNvPr>
          <p:cNvSpPr txBox="1"/>
          <p:nvPr/>
        </p:nvSpPr>
        <p:spPr>
          <a:xfrm>
            <a:off x="392905" y="307446"/>
            <a:ext cx="6176337" cy="3387722"/>
          </a:xfrm>
          <a:prstGeom prst="rect">
            <a:avLst/>
          </a:prstGeom>
          <a:noFill/>
        </p:spPr>
        <p:txBody>
          <a:bodyPr wrap="square" rtlCol="0">
            <a:spAutoFit/>
          </a:bodyPr>
          <a:lstStyle/>
          <a:p>
            <a:pPr>
              <a:lnSpc>
                <a:spcPct val="150000"/>
              </a:lnSpc>
            </a:pPr>
            <a:r>
              <a:rPr lang="en-GB" sz="1200" b="1" u="sng" dirty="0">
                <a:ln w="0"/>
              </a:rPr>
              <a:t>Wrong answers – Higher Tier only</a:t>
            </a:r>
          </a:p>
          <a:p>
            <a:pPr>
              <a:lnSpc>
                <a:spcPct val="150000"/>
              </a:lnSpc>
            </a:pPr>
            <a:r>
              <a:rPr lang="en-GB" sz="1200" dirty="0">
                <a:ln w="0"/>
              </a:rPr>
              <a:t>There are nine types of electromagnetic wave. All electromagnetic waves have some wave properties in common because they are longitudinal waves.  For example, they have a frequency and a wavelength. They are travel at different speeds through a vacuum. </a:t>
            </a:r>
          </a:p>
          <a:p>
            <a:pPr>
              <a:lnSpc>
                <a:spcPct val="150000"/>
              </a:lnSpc>
            </a:pPr>
            <a:r>
              <a:rPr lang="en-GB" sz="1200" dirty="0">
                <a:ln w="0"/>
              </a:rPr>
              <a:t>Humans use different electromagnetic waves for different purposes. For example, infra-red and ultraviolet  are used for cooking. Microwaves, </a:t>
            </a:r>
            <a:r>
              <a:rPr lang="en-GB" sz="1200" dirty="0" err="1">
                <a:ln w="0"/>
              </a:rPr>
              <a:t>radiowaves</a:t>
            </a:r>
            <a:r>
              <a:rPr lang="en-GB" sz="1200" dirty="0">
                <a:ln w="0"/>
              </a:rPr>
              <a:t> and gamma waves are used for communications. </a:t>
            </a:r>
          </a:p>
          <a:p>
            <a:pPr>
              <a:lnSpc>
                <a:spcPct val="150000"/>
              </a:lnSpc>
            </a:pPr>
            <a:r>
              <a:rPr lang="en-GB" sz="1200" dirty="0" err="1">
                <a:ln w="0"/>
              </a:rPr>
              <a:t>Radiowaves</a:t>
            </a:r>
            <a:r>
              <a:rPr lang="en-GB" sz="1200" dirty="0">
                <a:ln w="0"/>
              </a:rPr>
              <a:t> can be used to communicate with satellites because they can penetrate the atmosphere. However, microwaves reflect off the atmosphere and so do not communicate with satellites. Gamma waves can also be used to communicate over long distances. For example, pulses of gamma waves are used to communicate using fibre optics. </a:t>
            </a:r>
          </a:p>
          <a:p>
            <a:pPr>
              <a:lnSpc>
                <a:spcPct val="150000"/>
              </a:lnSpc>
            </a:pPr>
            <a:endParaRPr lang="en-GB" sz="1200" dirty="0">
              <a:ln w="0"/>
            </a:endParaRPr>
          </a:p>
        </p:txBody>
      </p:sp>
      <p:sp>
        <p:nvSpPr>
          <p:cNvPr id="5" name="Slide Number Placeholder 4">
            <a:extLst>
              <a:ext uri="{FF2B5EF4-FFF2-40B4-BE49-F238E27FC236}">
                <a16:creationId xmlns:a16="http://schemas.microsoft.com/office/drawing/2014/main" id="{DF6A7016-B750-8262-318A-B2C5E15DCF8F}"/>
              </a:ext>
            </a:extLst>
          </p:cNvPr>
          <p:cNvSpPr>
            <a:spLocks noGrp="1"/>
          </p:cNvSpPr>
          <p:nvPr>
            <p:ph type="sldNum" sz="quarter" idx="12"/>
          </p:nvPr>
        </p:nvSpPr>
        <p:spPr/>
        <p:txBody>
          <a:bodyPr/>
          <a:lstStyle/>
          <a:p>
            <a:fld id="{A49C798E-A141-4728-B2C1-C020555BD9EF}" type="slidenum">
              <a:rPr lang="en-GB" smtClean="0"/>
              <a:t>56</a:t>
            </a:fld>
            <a:endParaRPr lang="en-GB"/>
          </a:p>
        </p:txBody>
      </p:sp>
    </p:spTree>
    <p:extLst>
      <p:ext uri="{BB962C8B-B14F-4D97-AF65-F5344CB8AC3E}">
        <p14:creationId xmlns:p14="http://schemas.microsoft.com/office/powerpoint/2010/main" val="1663225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A9E7BC3-765E-0123-CB95-7D9E4B282829}"/>
              </a:ext>
            </a:extLst>
          </p:cNvPr>
          <p:cNvSpPr/>
          <p:nvPr/>
        </p:nvSpPr>
        <p:spPr>
          <a:xfrm>
            <a:off x="3830835" y="7358062"/>
            <a:ext cx="366117" cy="1464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55B576-4BB9-5BEC-090E-6A176AFA3B6E}"/>
              </a:ext>
            </a:extLst>
          </p:cNvPr>
          <p:cNvSpPr/>
          <p:nvPr/>
        </p:nvSpPr>
        <p:spPr>
          <a:xfrm>
            <a:off x="1669851" y="8536781"/>
            <a:ext cx="2303859" cy="294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A3D56D-FDB5-9C0C-EDA6-DE6D46D8E09D}"/>
              </a:ext>
            </a:extLst>
          </p:cNvPr>
          <p:cNvSpPr/>
          <p:nvPr/>
        </p:nvSpPr>
        <p:spPr>
          <a:xfrm>
            <a:off x="392905" y="7161609"/>
            <a:ext cx="651867" cy="848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C140315-F313-1E97-7807-9AC312DA2623}"/>
              </a:ext>
            </a:extLst>
          </p:cNvPr>
          <p:cNvSpPr txBox="1"/>
          <p:nvPr/>
        </p:nvSpPr>
        <p:spPr>
          <a:xfrm>
            <a:off x="228600" y="321470"/>
            <a:ext cx="6400800" cy="7081041"/>
          </a:xfrm>
          <a:prstGeom prst="rect">
            <a:avLst/>
          </a:prstGeom>
          <a:noFill/>
        </p:spPr>
        <p:txBody>
          <a:bodyPr wrap="square" rtlCol="0">
            <a:spAutoFit/>
          </a:bodyPr>
          <a:lstStyle/>
          <a:p>
            <a:r>
              <a:rPr lang="en-GB" sz="1200" b="1" u="sng" dirty="0"/>
              <a:t>If it didn’t…</a:t>
            </a:r>
          </a:p>
          <a:p>
            <a:endParaRPr lang="en-GB" sz="1200" b="1" u="sng" dirty="0"/>
          </a:p>
          <a:p>
            <a:pPr>
              <a:lnSpc>
                <a:spcPct val="150000"/>
              </a:lnSpc>
            </a:pPr>
            <a:r>
              <a:rPr lang="en-GB" sz="1200" b="1" u="sng" dirty="0"/>
              <a:t>I DO</a:t>
            </a:r>
          </a:p>
          <a:p>
            <a:pPr marL="228600" indent="-228600">
              <a:lnSpc>
                <a:spcPct val="150000"/>
              </a:lnSpc>
              <a:buAutoNum type="alphaLcPeriod"/>
            </a:pPr>
            <a:r>
              <a:rPr lang="en-GB" sz="1200" dirty="0"/>
              <a:t>The different types of electromagnetic radiation have different frequencies and wavelengths. This they didn’t have different wavelengths, how would their properties be affected? </a:t>
            </a:r>
          </a:p>
          <a:p>
            <a:pPr>
              <a:lnSpc>
                <a:spcPct val="150000"/>
              </a:lnSpc>
            </a:pPr>
            <a:r>
              <a:rPr lang="en-GB" sz="1200" dirty="0"/>
              <a:t>…………………………………………………………………………………………………………………………………………………………………………………………………………………………………………………………………………………………………………………………</a:t>
            </a:r>
          </a:p>
          <a:p>
            <a:pPr>
              <a:lnSpc>
                <a:spcPct val="150000"/>
              </a:lnSpc>
            </a:pPr>
            <a:r>
              <a:rPr lang="en-GB" sz="1200" b="1" u="sng" dirty="0"/>
              <a:t>WE DO</a:t>
            </a:r>
          </a:p>
          <a:p>
            <a:pPr>
              <a:lnSpc>
                <a:spcPct val="150000"/>
              </a:lnSpc>
            </a:pPr>
            <a:r>
              <a:rPr lang="en-GB" sz="1200" dirty="0"/>
              <a:t>b. If molecules in our food didn’t absorb microwaves, how would it affect how we cook food? </a:t>
            </a:r>
          </a:p>
          <a:p>
            <a:pPr>
              <a:lnSpc>
                <a:spcPct val="150000"/>
              </a:lnSpc>
            </a:pPr>
            <a:r>
              <a:rPr lang="en-GB" sz="1200" dirty="0"/>
              <a:t>…………………………………………………………………………………………………………………………………………………………………………………………………………………………………………………………………………………………………………………………</a:t>
            </a:r>
          </a:p>
          <a:p>
            <a:pPr>
              <a:lnSpc>
                <a:spcPct val="150000"/>
              </a:lnSpc>
            </a:pPr>
            <a:r>
              <a:rPr lang="en-GB" sz="1200" b="1" u="sng" dirty="0"/>
              <a:t>YOU DO</a:t>
            </a:r>
          </a:p>
          <a:p>
            <a:pPr>
              <a:lnSpc>
                <a:spcPct val="150000"/>
              </a:lnSpc>
            </a:pPr>
            <a:r>
              <a:rPr lang="en-GB" sz="1200" dirty="0"/>
              <a:t>c. If our skin didn’t absorb ultra-violet light, how would our lives be affected?</a:t>
            </a:r>
          </a:p>
          <a:p>
            <a:pPr>
              <a:lnSpc>
                <a:spcPct val="150000"/>
              </a:lnSpc>
            </a:pPr>
            <a:r>
              <a:rPr lang="en-GB" sz="1200" dirty="0"/>
              <a:t>…………………………………………………………………………………………………………………………………………………………………………………………………………………………………………………………………………………………………………………………</a:t>
            </a:r>
          </a:p>
          <a:p>
            <a:pPr>
              <a:lnSpc>
                <a:spcPct val="150000"/>
              </a:lnSpc>
            </a:pPr>
            <a:r>
              <a:rPr lang="en-GB" sz="1200" b="1" u="sng" dirty="0"/>
              <a:t>YOU DO</a:t>
            </a:r>
          </a:p>
          <a:p>
            <a:pPr>
              <a:lnSpc>
                <a:spcPct val="150000"/>
              </a:lnSpc>
            </a:pPr>
            <a:r>
              <a:rPr lang="en-GB" sz="1200" dirty="0"/>
              <a:t>d. How would satellite communication be affected if microwaves could not penetrate the atmosphere? </a:t>
            </a:r>
          </a:p>
          <a:p>
            <a:pPr>
              <a:lnSpc>
                <a:spcPct val="150000"/>
              </a:lnSpc>
            </a:pPr>
            <a:r>
              <a:rPr lang="en-GB" sz="1200" dirty="0"/>
              <a:t>…………………………………………………………………………………………………………………………………………………………………………………………………………………………………………………………………………………………………………………………</a:t>
            </a:r>
          </a:p>
          <a:p>
            <a:pPr>
              <a:lnSpc>
                <a:spcPct val="150000"/>
              </a:lnSpc>
            </a:pPr>
            <a:r>
              <a:rPr lang="en-GB" sz="1200" b="1" u="sng" dirty="0"/>
              <a:t>YOU DO</a:t>
            </a:r>
          </a:p>
          <a:p>
            <a:pPr>
              <a:lnSpc>
                <a:spcPct val="150000"/>
              </a:lnSpc>
            </a:pPr>
            <a:r>
              <a:rPr lang="en-GB" sz="1200" dirty="0"/>
              <a:t>e. If infra-red radiation did not exist, how would our lives be affected? </a:t>
            </a:r>
          </a:p>
          <a:p>
            <a:pPr>
              <a:lnSpc>
                <a:spcPct val="150000"/>
              </a:lnSpc>
            </a:pPr>
            <a:r>
              <a:rPr lang="en-GB" sz="1200" dirty="0"/>
              <a:t>…………………………………………………………………………………………………………………………………………………………………………………………………………………………………………………………………………………………………………………………</a:t>
            </a:r>
          </a:p>
          <a:p>
            <a:pPr>
              <a:lnSpc>
                <a:spcPct val="150000"/>
              </a:lnSpc>
            </a:pPr>
            <a:endParaRPr lang="en-GB" sz="1200" dirty="0"/>
          </a:p>
          <a:p>
            <a:pPr>
              <a:lnSpc>
                <a:spcPct val="150000"/>
              </a:lnSpc>
            </a:pPr>
            <a:endParaRPr lang="en-GB" sz="1200" dirty="0"/>
          </a:p>
        </p:txBody>
      </p:sp>
      <p:sp>
        <p:nvSpPr>
          <p:cNvPr id="3" name="Slide Number Placeholder 2">
            <a:extLst>
              <a:ext uri="{FF2B5EF4-FFF2-40B4-BE49-F238E27FC236}">
                <a16:creationId xmlns:a16="http://schemas.microsoft.com/office/drawing/2014/main" id="{C7DF8A90-0B48-AF44-EECD-3D5DDCE1DEF9}"/>
              </a:ext>
            </a:extLst>
          </p:cNvPr>
          <p:cNvSpPr>
            <a:spLocks noGrp="1"/>
          </p:cNvSpPr>
          <p:nvPr>
            <p:ph type="sldNum" sz="quarter" idx="12"/>
          </p:nvPr>
        </p:nvSpPr>
        <p:spPr/>
        <p:txBody>
          <a:bodyPr/>
          <a:lstStyle/>
          <a:p>
            <a:fld id="{A49C798E-A141-4728-B2C1-C020555BD9EF}" type="slidenum">
              <a:rPr lang="en-GB" smtClean="0"/>
              <a:t>57</a:t>
            </a:fld>
            <a:endParaRPr lang="en-GB"/>
          </a:p>
        </p:txBody>
      </p:sp>
    </p:spTree>
    <p:extLst>
      <p:ext uri="{BB962C8B-B14F-4D97-AF65-F5344CB8AC3E}">
        <p14:creationId xmlns:p14="http://schemas.microsoft.com/office/powerpoint/2010/main" val="3898805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F961B19-3C12-A0A8-CB22-E8BF5EE2E4C8}"/>
              </a:ext>
            </a:extLst>
          </p:cNvPr>
          <p:cNvSpPr txBox="1"/>
          <p:nvPr/>
        </p:nvSpPr>
        <p:spPr>
          <a:xfrm>
            <a:off x="306977" y="277949"/>
            <a:ext cx="6244046" cy="8373703"/>
          </a:xfrm>
          <a:prstGeom prst="rect">
            <a:avLst/>
          </a:prstGeom>
          <a:noFill/>
        </p:spPr>
        <p:txBody>
          <a:bodyPr wrap="square">
            <a:spAutoFit/>
          </a:bodyPr>
          <a:lstStyle/>
          <a:p>
            <a:pPr>
              <a:lnSpc>
                <a:spcPct val="150000"/>
              </a:lnSpc>
            </a:pPr>
            <a:r>
              <a:rPr lang="en-GB" sz="1200" b="1" u="sng" dirty="0"/>
              <a:t>Spaced questions</a:t>
            </a:r>
          </a:p>
          <a:p>
            <a:pPr>
              <a:lnSpc>
                <a:spcPct val="150000"/>
              </a:lnSpc>
            </a:pPr>
            <a:r>
              <a:rPr lang="en-GB" sz="1200" dirty="0"/>
              <a:t>Electromagnetic waves transfer energy from one place to another. When we talk about objects having energy, we talk about the amount of energy that they have in energy stores. There are eight energy stores:  </a:t>
            </a:r>
            <a:r>
              <a:rPr lang="en-GB" sz="1200" b="1" dirty="0"/>
              <a:t>Chemical; gravity; kinetic; thermal; elastic; vibration; nuclear and electromagnetic. </a:t>
            </a:r>
          </a:p>
          <a:p>
            <a:pPr>
              <a:lnSpc>
                <a:spcPct val="150000"/>
              </a:lnSpc>
            </a:pPr>
            <a:r>
              <a:rPr lang="en-GB" sz="1200" dirty="0"/>
              <a:t>a. Humans have a chemical energy store in their bodies. When they walk along a flat road, which stores receive energy from their chemical energy store? </a:t>
            </a:r>
          </a:p>
          <a:p>
            <a:pPr>
              <a:lnSpc>
                <a:spcPct val="150000"/>
              </a:lnSpc>
            </a:pPr>
            <a:r>
              <a:rPr lang="en-GB" sz="1200" dirty="0"/>
              <a:t>……………………………………………………………………………………………………………………………………………………….</a:t>
            </a:r>
          </a:p>
          <a:p>
            <a:pPr>
              <a:lnSpc>
                <a:spcPct val="150000"/>
              </a:lnSpc>
            </a:pPr>
            <a:r>
              <a:rPr lang="en-GB" sz="1200" dirty="0"/>
              <a:t>b. Humans have a chemical energy store in their bodies. When they climb a ladder, which stores receive energy from their chemical energy store? </a:t>
            </a:r>
          </a:p>
          <a:p>
            <a:pPr>
              <a:lnSpc>
                <a:spcPct val="150000"/>
              </a:lnSpc>
            </a:pPr>
            <a:r>
              <a:rPr lang="en-GB" sz="1200" dirty="0"/>
              <a:t>……………………………………………………………………………………………………………………………………………………….</a:t>
            </a:r>
          </a:p>
          <a:p>
            <a:pPr>
              <a:lnSpc>
                <a:spcPct val="150000"/>
              </a:lnSpc>
            </a:pPr>
            <a:r>
              <a:rPr lang="en-GB" sz="1200" dirty="0"/>
              <a:t>c. The wind has energy in a kinetic energy store. When the wind turns a wind turbine, which energy store in the wind turbine receives energy?  ……………………………………………………………………………………………………………………………………………………….</a:t>
            </a:r>
          </a:p>
          <a:p>
            <a:pPr>
              <a:lnSpc>
                <a:spcPct val="150000"/>
              </a:lnSpc>
            </a:pPr>
            <a:r>
              <a:rPr lang="en-GB" sz="1200" dirty="0"/>
              <a:t>d. When a sky diver is in a plane at 10,000 feet, they have energy in their gravitational store. When they jump out, which store is energy transferred to?  ……………………………………………………………………………………………………………………………………………………….</a:t>
            </a:r>
          </a:p>
          <a:p>
            <a:pPr>
              <a:lnSpc>
                <a:spcPct val="150000"/>
              </a:lnSpc>
            </a:pPr>
            <a:r>
              <a:rPr lang="en-GB" sz="1200" dirty="0"/>
              <a:t>e. When a sky diver jumps out of a plane, their weight pulls them towards the Earth. Air resistance tries to slow them down. When they first jump out, they accelerate. Are the forces balanced or unbalanced? ……………………………………………………………………………………………………………………………………………………….</a:t>
            </a:r>
          </a:p>
          <a:p>
            <a:pPr>
              <a:lnSpc>
                <a:spcPct val="150000"/>
              </a:lnSpc>
            </a:pPr>
            <a:r>
              <a:rPr lang="en-GB" sz="1200" dirty="0"/>
              <a:t>f. As the sky diver accelerates, air resistance increases. Eventually weight is balanced by air resistance. Describe their motion when the forces are balanced. ……………………………………………………………………………………………………………………………………………………….</a:t>
            </a:r>
          </a:p>
          <a:p>
            <a:pPr>
              <a:lnSpc>
                <a:spcPct val="150000"/>
              </a:lnSpc>
            </a:pPr>
            <a:r>
              <a:rPr lang="en-GB" sz="1200" dirty="0"/>
              <a:t>g. Define ‘terminal velocity.. ………………………………………………………………………………………………………………………………………………………………………………………………………………………………………………………………………………………………………………………………………………………………………………………………………………………………………………………………………</a:t>
            </a:r>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F9262E56-BD04-BA2D-83B8-98F239E65B5E}"/>
              </a:ext>
            </a:extLst>
          </p:cNvPr>
          <p:cNvSpPr>
            <a:spLocks noGrp="1"/>
          </p:cNvSpPr>
          <p:nvPr>
            <p:ph type="sldNum" sz="quarter" idx="12"/>
          </p:nvPr>
        </p:nvSpPr>
        <p:spPr/>
        <p:txBody>
          <a:bodyPr/>
          <a:lstStyle/>
          <a:p>
            <a:fld id="{A49C798E-A141-4728-B2C1-C020555BD9EF}" type="slidenum">
              <a:rPr lang="en-GB" smtClean="0"/>
              <a:t>58</a:t>
            </a:fld>
            <a:endParaRPr lang="en-GB"/>
          </a:p>
        </p:txBody>
      </p:sp>
    </p:spTree>
    <p:extLst>
      <p:ext uri="{BB962C8B-B14F-4D97-AF65-F5344CB8AC3E}">
        <p14:creationId xmlns:p14="http://schemas.microsoft.com/office/powerpoint/2010/main" val="31590129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74610" y="177002"/>
            <a:ext cx="650878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a:p>
          <a:p>
            <a:pPr>
              <a:lnSpc>
                <a:spcPct val="150000"/>
              </a:lnSpc>
            </a:pPr>
            <a:endParaRPr lang="en-GB" sz="1200"/>
          </a:p>
        </p:txBody>
      </p:sp>
      <p:sp>
        <p:nvSpPr>
          <p:cNvPr id="10" name="TextBox 9">
            <a:extLst>
              <a:ext uri="{FF2B5EF4-FFF2-40B4-BE49-F238E27FC236}">
                <a16:creationId xmlns:a16="http://schemas.microsoft.com/office/drawing/2014/main" id="{1FB3D11E-9C21-0161-0D8B-E5DE1D5103F2}"/>
              </a:ext>
            </a:extLst>
          </p:cNvPr>
          <p:cNvSpPr txBox="1"/>
          <p:nvPr/>
        </p:nvSpPr>
        <p:spPr>
          <a:xfrm>
            <a:off x="339634" y="216698"/>
            <a:ext cx="3431176" cy="340734"/>
          </a:xfrm>
          <a:prstGeom prst="rect">
            <a:avLst/>
          </a:prstGeom>
          <a:noFill/>
        </p:spPr>
        <p:txBody>
          <a:bodyPr wrap="square">
            <a:spAutoFit/>
          </a:bodyPr>
          <a:lstStyle/>
          <a:p>
            <a:pPr>
              <a:lnSpc>
                <a:spcPct val="150000"/>
              </a:lnSpc>
            </a:pPr>
            <a:r>
              <a:rPr lang="en-GB" sz="1200" b="1" u="sng" dirty="0"/>
              <a:t>Exam questions</a:t>
            </a:r>
          </a:p>
        </p:txBody>
      </p:sp>
      <p:pic>
        <p:nvPicPr>
          <p:cNvPr id="12" name="Picture 11">
            <a:extLst>
              <a:ext uri="{FF2B5EF4-FFF2-40B4-BE49-F238E27FC236}">
                <a16:creationId xmlns:a16="http://schemas.microsoft.com/office/drawing/2014/main" id="{052C525A-D203-43FF-DEFA-6FBDBBAE62FE}"/>
              </a:ext>
            </a:extLst>
          </p:cNvPr>
          <p:cNvPicPr>
            <a:picLocks noChangeAspect="1"/>
          </p:cNvPicPr>
          <p:nvPr/>
        </p:nvPicPr>
        <p:blipFill>
          <a:blip r:embed="rId2"/>
          <a:stretch>
            <a:fillRect/>
          </a:stretch>
        </p:blipFill>
        <p:spPr>
          <a:xfrm>
            <a:off x="339634" y="688418"/>
            <a:ext cx="6245316" cy="3488075"/>
          </a:xfrm>
          <a:prstGeom prst="rect">
            <a:avLst/>
          </a:prstGeom>
        </p:spPr>
      </p:pic>
      <p:pic>
        <p:nvPicPr>
          <p:cNvPr id="14" name="Picture 13">
            <a:extLst>
              <a:ext uri="{FF2B5EF4-FFF2-40B4-BE49-F238E27FC236}">
                <a16:creationId xmlns:a16="http://schemas.microsoft.com/office/drawing/2014/main" id="{5329B2B0-DBB0-0308-F9D3-5D470DD8463A}"/>
              </a:ext>
            </a:extLst>
          </p:cNvPr>
          <p:cNvPicPr>
            <a:picLocks noChangeAspect="1"/>
          </p:cNvPicPr>
          <p:nvPr/>
        </p:nvPicPr>
        <p:blipFill>
          <a:blip r:embed="rId3"/>
          <a:stretch>
            <a:fillRect/>
          </a:stretch>
        </p:blipFill>
        <p:spPr>
          <a:xfrm>
            <a:off x="339634" y="4462458"/>
            <a:ext cx="6245316" cy="4234493"/>
          </a:xfrm>
          <a:prstGeom prst="rect">
            <a:avLst/>
          </a:prstGeom>
        </p:spPr>
      </p:pic>
      <p:sp>
        <p:nvSpPr>
          <p:cNvPr id="2" name="Slide Number Placeholder 1">
            <a:extLst>
              <a:ext uri="{FF2B5EF4-FFF2-40B4-BE49-F238E27FC236}">
                <a16:creationId xmlns:a16="http://schemas.microsoft.com/office/drawing/2014/main" id="{1F12EDA9-F103-0971-7374-45E6251C8C88}"/>
              </a:ext>
            </a:extLst>
          </p:cNvPr>
          <p:cNvSpPr>
            <a:spLocks noGrp="1"/>
          </p:cNvSpPr>
          <p:nvPr>
            <p:ph type="sldNum" sz="quarter" idx="12"/>
          </p:nvPr>
        </p:nvSpPr>
        <p:spPr/>
        <p:txBody>
          <a:bodyPr/>
          <a:lstStyle/>
          <a:p>
            <a:fld id="{A49C798E-A141-4728-B2C1-C020555BD9EF}" type="slidenum">
              <a:rPr lang="en-GB" smtClean="0"/>
              <a:t>59</a:t>
            </a:fld>
            <a:endParaRPr lang="en-GB"/>
          </a:p>
        </p:txBody>
      </p:sp>
    </p:spTree>
    <p:extLst>
      <p:ext uri="{BB962C8B-B14F-4D97-AF65-F5344CB8AC3E}">
        <p14:creationId xmlns:p14="http://schemas.microsoft.com/office/powerpoint/2010/main" val="21565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904023790"/>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b="0" i="0" kern="1200" dirty="0">
                          <a:solidFill>
                            <a:schemeClr val="tx1"/>
                          </a:solidFill>
                          <a:effectLst/>
                          <a:latin typeface="+mn-lt"/>
                          <a:ea typeface="+mn-ea"/>
                          <a:cs typeface="+mn-cs"/>
                        </a:rPr>
                        <a:t>In the diagram above, the compressions move from left to right and energy is transferred from left to right. However, none of the particles are transported along a longitudinal wave. Instead, they move backwards and forwards between compressions as the wave is transmitted through the </a:t>
                      </a:r>
                      <a:r>
                        <a:rPr lang="en-GB" sz="1200" b="0" i="1" kern="1200" dirty="0">
                          <a:solidFill>
                            <a:schemeClr val="tx1"/>
                          </a:solidFill>
                          <a:effectLst/>
                          <a:latin typeface="+mn-lt"/>
                          <a:ea typeface="+mn-ea"/>
                          <a:cs typeface="+mn-cs"/>
                        </a:rPr>
                        <a:t>medium. </a:t>
                      </a:r>
                      <a:r>
                        <a:rPr lang="en-GB" sz="1200" b="0" i="0" kern="1200" dirty="0">
                          <a:solidFill>
                            <a:schemeClr val="tx1"/>
                          </a:solidFill>
                          <a:effectLst/>
                          <a:latin typeface="+mn-lt"/>
                          <a:ea typeface="+mn-ea"/>
                          <a:cs typeface="+mn-cs"/>
                        </a:rPr>
                        <a:t>In longitudinal waves, the particles oscillate parallel to the direction of wave propagation</a:t>
                      </a:r>
                    </a:p>
                    <a:p>
                      <a:pPr fontAlgn="base">
                        <a:lnSpc>
                          <a:spcPct val="150000"/>
                        </a:lnSpc>
                      </a:pPr>
                      <a:r>
                        <a:rPr lang="en-GB" sz="1200" b="1" i="0" kern="1200" dirty="0">
                          <a:solidFill>
                            <a:schemeClr val="tx1"/>
                          </a:solidFill>
                          <a:effectLst/>
                          <a:latin typeface="+mn-lt"/>
                          <a:ea typeface="+mn-ea"/>
                          <a:cs typeface="+mn-cs"/>
                        </a:rPr>
                        <a:t>Transverse waves</a:t>
                      </a:r>
                    </a:p>
                    <a:p>
                      <a:pPr fontAlgn="base">
                        <a:lnSpc>
                          <a:spcPct val="150000"/>
                        </a:lnSpc>
                      </a:pPr>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transverse waves</a:t>
                      </a:r>
                      <a:r>
                        <a:rPr lang="en-GB" sz="1200" b="0" i="0" kern="1200" dirty="0">
                          <a:solidFill>
                            <a:schemeClr val="tx1"/>
                          </a:solidFill>
                          <a:effectLst/>
                          <a:latin typeface="+mn-lt"/>
                          <a:ea typeface="+mn-ea"/>
                          <a:cs typeface="+mn-cs"/>
                        </a:rPr>
                        <a:t>, the vibrations are at right angles to the direction of wave travel.</a:t>
                      </a:r>
                    </a:p>
                    <a:p>
                      <a:pPr fontAlgn="base">
                        <a:lnSpc>
                          <a:spcPct val="150000"/>
                        </a:lnSpc>
                      </a:pPr>
                      <a:r>
                        <a:rPr lang="en-GB" sz="1200" b="0" i="0" kern="1200" dirty="0">
                          <a:solidFill>
                            <a:schemeClr val="tx1"/>
                          </a:solidFill>
                          <a:effectLst/>
                          <a:latin typeface="+mn-lt"/>
                          <a:ea typeface="+mn-ea"/>
                          <a:cs typeface="+mn-cs"/>
                        </a:rPr>
                        <a:t>Examples of transverse waves include: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ripples on the surface of water</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vibrations in a guitar string</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a Mexican wave in a sports stadium</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electromagnetic waves -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 light waves, microwaves, radio waves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seismic S-waves</a:t>
                      </a:r>
                    </a:p>
                    <a:p>
                      <a:pPr fontAlgn="base">
                        <a:lnSpc>
                          <a:spcPct val="150000"/>
                        </a:lnSpc>
                      </a:pPr>
                      <a:r>
                        <a:rPr lang="en-GB" sz="1200" b="0" i="0" kern="1200" dirty="0">
                          <a:solidFill>
                            <a:schemeClr val="tx1"/>
                          </a:solidFill>
                          <a:effectLst/>
                          <a:latin typeface="+mn-lt"/>
                          <a:ea typeface="+mn-ea"/>
                          <a:cs typeface="+mn-cs"/>
                        </a:rPr>
                        <a:t>One way to remember the movement of particles in transverse waves is to use the 'S' sound: tran</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ver</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e waves such as seismic </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-waves may be thought of as </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hake or </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hear waves as the particles move from </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ide-to-</a:t>
                      </a:r>
                      <a:r>
                        <a:rPr lang="en-GB" sz="1200" b="1" i="0" kern="1200" dirty="0">
                          <a:solidFill>
                            <a:schemeClr val="tx1"/>
                          </a:solidFill>
                          <a:effectLst/>
                          <a:latin typeface="+mn-lt"/>
                          <a:ea typeface="+mn-ea"/>
                          <a:cs typeface="+mn-cs"/>
                        </a:rPr>
                        <a:t>s</a:t>
                      </a:r>
                      <a:r>
                        <a:rPr lang="en-GB" sz="1200" b="0" i="0" kern="1200" dirty="0">
                          <a:solidFill>
                            <a:schemeClr val="tx1"/>
                          </a:solidFill>
                          <a:effectLst/>
                          <a:latin typeface="+mn-lt"/>
                          <a:ea typeface="+mn-ea"/>
                          <a:cs typeface="+mn-cs"/>
                        </a:rPr>
                        <a:t>ide - cro</a:t>
                      </a:r>
                      <a:r>
                        <a:rPr lang="en-GB" sz="1200" b="1" i="0" kern="1200" dirty="0">
                          <a:solidFill>
                            <a:schemeClr val="tx1"/>
                          </a:solidFill>
                          <a:effectLst/>
                          <a:latin typeface="+mn-lt"/>
                          <a:ea typeface="+mn-ea"/>
                          <a:cs typeface="+mn-cs"/>
                        </a:rPr>
                        <a:t>ss</a:t>
                      </a:r>
                      <a:r>
                        <a:rPr lang="en-GB" sz="1200" b="0" i="0" kern="1200" dirty="0">
                          <a:solidFill>
                            <a:schemeClr val="tx1"/>
                          </a:solidFill>
                          <a:effectLst/>
                          <a:latin typeface="+mn-lt"/>
                          <a:ea typeface="+mn-ea"/>
                          <a:cs typeface="+mn-cs"/>
                        </a:rPr>
                        <a:t>ing the direction of wave travel.</a:t>
                      </a:r>
                    </a:p>
                    <a:p>
                      <a:pPr fontAlgn="base">
                        <a:lnSpc>
                          <a:spcPct val="150000"/>
                        </a:lnSpc>
                      </a:pPr>
                      <a:r>
                        <a:rPr lang="en-GB" sz="1200" b="1" i="0" kern="1200" dirty="0">
                          <a:solidFill>
                            <a:schemeClr val="tx1"/>
                          </a:solidFill>
                          <a:effectLst/>
                          <a:latin typeface="+mn-lt"/>
                          <a:ea typeface="+mn-ea"/>
                          <a:cs typeface="+mn-cs"/>
                        </a:rPr>
                        <a:t>Demonstrating transverse waves</a:t>
                      </a:r>
                    </a:p>
                    <a:p>
                      <a:pPr fontAlgn="base">
                        <a:lnSpc>
                          <a:spcPct val="150000"/>
                        </a:lnSpc>
                      </a:pPr>
                      <a:r>
                        <a:rPr lang="en-GB" sz="1200" b="0" i="0" kern="1200" dirty="0">
                          <a:solidFill>
                            <a:schemeClr val="tx1"/>
                          </a:solidFill>
                          <a:effectLst/>
                          <a:latin typeface="+mn-lt"/>
                          <a:ea typeface="+mn-ea"/>
                          <a:cs typeface="+mn-cs"/>
                        </a:rPr>
                        <a:t>Transverse waves are often demonstrated by moving a rope rapidly up and down.</a:t>
                      </a:r>
                    </a:p>
                    <a:p>
                      <a:pPr>
                        <a:lnSpc>
                          <a:spcPct val="150000"/>
                        </a:lnSpc>
                      </a:pPr>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181F880B-C6AF-248A-AC07-176364CFB8A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50899" y="510343"/>
            <a:ext cx="5418143" cy="1585158"/>
          </a:xfrm>
          <a:prstGeom prst="rect">
            <a:avLst/>
          </a:prstGeom>
          <a:noFill/>
        </p:spPr>
      </p:pic>
      <p:pic>
        <p:nvPicPr>
          <p:cNvPr id="7" name="Picture 6">
            <a:extLst>
              <a:ext uri="{FF2B5EF4-FFF2-40B4-BE49-F238E27FC236}">
                <a16:creationId xmlns:a16="http://schemas.microsoft.com/office/drawing/2014/main" id="{22E07259-966F-707B-2025-DC5316D15D3D}"/>
              </a:ext>
            </a:extLst>
          </p:cNvPr>
          <p:cNvPicPr>
            <a:picLocks noChangeAspect="1"/>
          </p:cNvPicPr>
          <p:nvPr/>
        </p:nvPicPr>
        <p:blipFill>
          <a:blip r:embed="rId4">
            <a:grayscl/>
          </a:blip>
          <a:stretch>
            <a:fillRect/>
          </a:stretch>
        </p:blipFill>
        <p:spPr>
          <a:xfrm>
            <a:off x="850899" y="7318819"/>
            <a:ext cx="5194300" cy="1314838"/>
          </a:xfrm>
          <a:prstGeom prst="rect">
            <a:avLst/>
          </a:prstGeom>
        </p:spPr>
      </p:pic>
      <p:sp>
        <p:nvSpPr>
          <p:cNvPr id="3" name="Slide Number Placeholder 2">
            <a:extLst>
              <a:ext uri="{FF2B5EF4-FFF2-40B4-BE49-F238E27FC236}">
                <a16:creationId xmlns:a16="http://schemas.microsoft.com/office/drawing/2014/main" id="{3B14D85C-E264-04A3-AA2D-882884A5781B}"/>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34229619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a:p>
          <a:p>
            <a:pPr>
              <a:lnSpc>
                <a:spcPct val="150000"/>
              </a:lnSpc>
            </a:pPr>
            <a:endParaRPr lang="en-GB" sz="1200"/>
          </a:p>
        </p:txBody>
      </p:sp>
      <p:pic>
        <p:nvPicPr>
          <p:cNvPr id="23" name="Picture 22">
            <a:extLst>
              <a:ext uri="{FF2B5EF4-FFF2-40B4-BE49-F238E27FC236}">
                <a16:creationId xmlns:a16="http://schemas.microsoft.com/office/drawing/2014/main" id="{523490D8-483C-A802-F06F-B729C48828B6}"/>
              </a:ext>
            </a:extLst>
          </p:cNvPr>
          <p:cNvPicPr>
            <a:picLocks noChangeAspect="1"/>
          </p:cNvPicPr>
          <p:nvPr/>
        </p:nvPicPr>
        <p:blipFill>
          <a:blip r:embed="rId2"/>
          <a:stretch>
            <a:fillRect/>
          </a:stretch>
        </p:blipFill>
        <p:spPr>
          <a:xfrm>
            <a:off x="273050" y="302844"/>
            <a:ext cx="6311900" cy="3914179"/>
          </a:xfrm>
          <a:prstGeom prst="rect">
            <a:avLst/>
          </a:prstGeom>
        </p:spPr>
      </p:pic>
      <p:sp>
        <p:nvSpPr>
          <p:cNvPr id="2" name="Slide Number Placeholder 1">
            <a:extLst>
              <a:ext uri="{FF2B5EF4-FFF2-40B4-BE49-F238E27FC236}">
                <a16:creationId xmlns:a16="http://schemas.microsoft.com/office/drawing/2014/main" id="{0456537D-D891-1FBB-02AE-A25C25EFE24D}"/>
              </a:ext>
            </a:extLst>
          </p:cNvPr>
          <p:cNvSpPr>
            <a:spLocks noGrp="1"/>
          </p:cNvSpPr>
          <p:nvPr>
            <p:ph type="sldNum" sz="quarter" idx="12"/>
          </p:nvPr>
        </p:nvSpPr>
        <p:spPr/>
        <p:txBody>
          <a:bodyPr/>
          <a:lstStyle/>
          <a:p>
            <a:fld id="{A49C798E-A141-4728-B2C1-C020555BD9EF}" type="slidenum">
              <a:rPr lang="en-GB" smtClean="0"/>
              <a:t>60</a:t>
            </a:fld>
            <a:endParaRPr lang="en-GB"/>
          </a:p>
        </p:txBody>
      </p:sp>
    </p:spTree>
    <p:extLst>
      <p:ext uri="{BB962C8B-B14F-4D97-AF65-F5344CB8AC3E}">
        <p14:creationId xmlns:p14="http://schemas.microsoft.com/office/powerpoint/2010/main" val="3389297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925B9FC-414B-D55C-48E7-DB4D6384FCB2}"/>
              </a:ext>
            </a:extLst>
          </p:cNvPr>
          <p:cNvSpPr/>
          <p:nvPr/>
        </p:nvSpPr>
        <p:spPr>
          <a:xfrm>
            <a:off x="553640" y="6215062"/>
            <a:ext cx="3500437" cy="312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A9E7BC3-765E-0123-CB95-7D9E4B282829}"/>
              </a:ext>
            </a:extLst>
          </p:cNvPr>
          <p:cNvSpPr/>
          <p:nvPr/>
        </p:nvSpPr>
        <p:spPr>
          <a:xfrm>
            <a:off x="3830835" y="7358062"/>
            <a:ext cx="366117" cy="1464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55B576-4BB9-5BEC-090E-6A176AFA3B6E}"/>
              </a:ext>
            </a:extLst>
          </p:cNvPr>
          <p:cNvSpPr/>
          <p:nvPr/>
        </p:nvSpPr>
        <p:spPr>
          <a:xfrm>
            <a:off x="1669851" y="8536781"/>
            <a:ext cx="2303859" cy="294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A3D56D-FDB5-9C0C-EDA6-DE6D46D8E09D}"/>
              </a:ext>
            </a:extLst>
          </p:cNvPr>
          <p:cNvSpPr/>
          <p:nvPr/>
        </p:nvSpPr>
        <p:spPr>
          <a:xfrm>
            <a:off x="392905" y="7161609"/>
            <a:ext cx="651867" cy="848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A3BAE567-4FF5-41C6-5159-D5BB38613FA6}"/>
              </a:ext>
            </a:extLst>
          </p:cNvPr>
          <p:cNvPicPr>
            <a:picLocks noChangeAspect="1"/>
          </p:cNvPicPr>
          <p:nvPr/>
        </p:nvPicPr>
        <p:blipFill>
          <a:blip r:embed="rId2"/>
          <a:stretch>
            <a:fillRect/>
          </a:stretch>
        </p:blipFill>
        <p:spPr>
          <a:xfrm>
            <a:off x="288758" y="410339"/>
            <a:ext cx="6220326" cy="4888364"/>
          </a:xfrm>
          <a:prstGeom prst="rect">
            <a:avLst/>
          </a:prstGeom>
        </p:spPr>
      </p:pic>
      <p:sp>
        <p:nvSpPr>
          <p:cNvPr id="2" name="Slide Number Placeholder 1">
            <a:extLst>
              <a:ext uri="{FF2B5EF4-FFF2-40B4-BE49-F238E27FC236}">
                <a16:creationId xmlns:a16="http://schemas.microsoft.com/office/drawing/2014/main" id="{E528E24C-ABE8-3DB9-4462-4FF115531129}"/>
              </a:ext>
            </a:extLst>
          </p:cNvPr>
          <p:cNvSpPr>
            <a:spLocks noGrp="1"/>
          </p:cNvSpPr>
          <p:nvPr>
            <p:ph type="sldNum" sz="quarter" idx="12"/>
          </p:nvPr>
        </p:nvSpPr>
        <p:spPr/>
        <p:txBody>
          <a:bodyPr/>
          <a:lstStyle/>
          <a:p>
            <a:fld id="{A49C798E-A141-4728-B2C1-C020555BD9EF}" type="slidenum">
              <a:rPr lang="en-GB" smtClean="0"/>
              <a:t>61</a:t>
            </a:fld>
            <a:endParaRPr lang="en-GB"/>
          </a:p>
        </p:txBody>
      </p:sp>
    </p:spTree>
    <p:extLst>
      <p:ext uri="{BB962C8B-B14F-4D97-AF65-F5344CB8AC3E}">
        <p14:creationId xmlns:p14="http://schemas.microsoft.com/office/powerpoint/2010/main" val="1054552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a:p>
          <a:p>
            <a:pPr>
              <a:lnSpc>
                <a:spcPct val="150000"/>
              </a:lnSpc>
            </a:pPr>
            <a:endParaRPr lang="en-GB" sz="1200"/>
          </a:p>
        </p:txBody>
      </p:sp>
      <p:pic>
        <p:nvPicPr>
          <p:cNvPr id="10" name="Picture 9">
            <a:extLst>
              <a:ext uri="{FF2B5EF4-FFF2-40B4-BE49-F238E27FC236}">
                <a16:creationId xmlns:a16="http://schemas.microsoft.com/office/drawing/2014/main" id="{90DFEF7A-1452-BF9E-36A2-2FD99708482A}"/>
              </a:ext>
            </a:extLst>
          </p:cNvPr>
          <p:cNvPicPr>
            <a:picLocks noChangeAspect="1"/>
          </p:cNvPicPr>
          <p:nvPr/>
        </p:nvPicPr>
        <p:blipFill>
          <a:blip r:embed="rId2"/>
          <a:stretch>
            <a:fillRect/>
          </a:stretch>
        </p:blipFill>
        <p:spPr>
          <a:xfrm>
            <a:off x="191837" y="288758"/>
            <a:ext cx="6474325" cy="5141376"/>
          </a:xfrm>
          <a:prstGeom prst="rect">
            <a:avLst/>
          </a:prstGeom>
        </p:spPr>
      </p:pic>
      <p:pic>
        <p:nvPicPr>
          <p:cNvPr id="12" name="Picture 11">
            <a:extLst>
              <a:ext uri="{FF2B5EF4-FFF2-40B4-BE49-F238E27FC236}">
                <a16:creationId xmlns:a16="http://schemas.microsoft.com/office/drawing/2014/main" id="{83DF1B44-D1D6-4F7E-5C90-C5E22E38CB30}"/>
              </a:ext>
            </a:extLst>
          </p:cNvPr>
          <p:cNvPicPr>
            <a:picLocks noChangeAspect="1"/>
          </p:cNvPicPr>
          <p:nvPr/>
        </p:nvPicPr>
        <p:blipFill>
          <a:blip r:embed="rId3"/>
          <a:stretch>
            <a:fillRect/>
          </a:stretch>
        </p:blipFill>
        <p:spPr>
          <a:xfrm>
            <a:off x="420196" y="5528442"/>
            <a:ext cx="6164753" cy="3228494"/>
          </a:xfrm>
          <a:prstGeom prst="rect">
            <a:avLst/>
          </a:prstGeom>
        </p:spPr>
      </p:pic>
      <p:pic>
        <p:nvPicPr>
          <p:cNvPr id="14" name="Picture 13">
            <a:extLst>
              <a:ext uri="{FF2B5EF4-FFF2-40B4-BE49-F238E27FC236}">
                <a16:creationId xmlns:a16="http://schemas.microsoft.com/office/drawing/2014/main" id="{0E938BF0-C91B-52F4-2937-6B84457ECAFC}"/>
              </a:ext>
            </a:extLst>
          </p:cNvPr>
          <p:cNvPicPr>
            <a:picLocks noChangeAspect="1"/>
          </p:cNvPicPr>
          <p:nvPr/>
        </p:nvPicPr>
        <p:blipFill>
          <a:blip r:embed="rId4"/>
          <a:stretch>
            <a:fillRect/>
          </a:stretch>
        </p:blipFill>
        <p:spPr>
          <a:xfrm>
            <a:off x="1340439" y="4732862"/>
            <a:ext cx="3659264" cy="493093"/>
          </a:xfrm>
          <a:prstGeom prst="rect">
            <a:avLst/>
          </a:prstGeom>
        </p:spPr>
      </p:pic>
      <p:pic>
        <p:nvPicPr>
          <p:cNvPr id="16" name="Picture 15">
            <a:extLst>
              <a:ext uri="{FF2B5EF4-FFF2-40B4-BE49-F238E27FC236}">
                <a16:creationId xmlns:a16="http://schemas.microsoft.com/office/drawing/2014/main" id="{33F63EC0-4D26-55DF-084F-CD6E717307E2}"/>
              </a:ext>
            </a:extLst>
          </p:cNvPr>
          <p:cNvPicPr>
            <a:picLocks noChangeAspect="1"/>
          </p:cNvPicPr>
          <p:nvPr/>
        </p:nvPicPr>
        <p:blipFill>
          <a:blip r:embed="rId5"/>
          <a:stretch>
            <a:fillRect/>
          </a:stretch>
        </p:blipFill>
        <p:spPr>
          <a:xfrm>
            <a:off x="968647" y="6884299"/>
            <a:ext cx="3404250" cy="1466528"/>
          </a:xfrm>
          <a:prstGeom prst="rect">
            <a:avLst/>
          </a:prstGeom>
        </p:spPr>
      </p:pic>
      <p:sp>
        <p:nvSpPr>
          <p:cNvPr id="2" name="Slide Number Placeholder 1">
            <a:extLst>
              <a:ext uri="{FF2B5EF4-FFF2-40B4-BE49-F238E27FC236}">
                <a16:creationId xmlns:a16="http://schemas.microsoft.com/office/drawing/2014/main" id="{13498D03-F2CB-4A9B-1E0A-142E555E6230}"/>
              </a:ext>
            </a:extLst>
          </p:cNvPr>
          <p:cNvSpPr>
            <a:spLocks noGrp="1"/>
          </p:cNvSpPr>
          <p:nvPr>
            <p:ph type="sldNum" sz="quarter" idx="12"/>
          </p:nvPr>
        </p:nvSpPr>
        <p:spPr/>
        <p:txBody>
          <a:bodyPr/>
          <a:lstStyle/>
          <a:p>
            <a:fld id="{A49C798E-A141-4728-B2C1-C020555BD9EF}" type="slidenum">
              <a:rPr lang="en-GB" smtClean="0"/>
              <a:t>62</a:t>
            </a:fld>
            <a:endParaRPr lang="en-GB"/>
          </a:p>
        </p:txBody>
      </p:sp>
    </p:spTree>
    <p:extLst>
      <p:ext uri="{BB962C8B-B14F-4D97-AF65-F5344CB8AC3E}">
        <p14:creationId xmlns:p14="http://schemas.microsoft.com/office/powerpoint/2010/main" val="1274982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47915DB-BC06-BEC8-9B58-459996947FFE}"/>
              </a:ext>
            </a:extLst>
          </p:cNvPr>
          <p:cNvPicPr>
            <a:picLocks noChangeAspect="1"/>
          </p:cNvPicPr>
          <p:nvPr/>
        </p:nvPicPr>
        <p:blipFill>
          <a:blip r:embed="rId2"/>
          <a:stretch>
            <a:fillRect/>
          </a:stretch>
        </p:blipFill>
        <p:spPr>
          <a:xfrm>
            <a:off x="240632" y="299031"/>
            <a:ext cx="6278519" cy="5885201"/>
          </a:xfrm>
          <a:prstGeom prst="rect">
            <a:avLst/>
          </a:prstGeom>
        </p:spPr>
      </p:pic>
      <p:sp>
        <p:nvSpPr>
          <p:cNvPr id="2" name="Slide Number Placeholder 1">
            <a:extLst>
              <a:ext uri="{FF2B5EF4-FFF2-40B4-BE49-F238E27FC236}">
                <a16:creationId xmlns:a16="http://schemas.microsoft.com/office/drawing/2014/main" id="{7D1F937B-E537-B892-4A08-86F2CAD90035}"/>
              </a:ext>
            </a:extLst>
          </p:cNvPr>
          <p:cNvSpPr>
            <a:spLocks noGrp="1"/>
          </p:cNvSpPr>
          <p:nvPr>
            <p:ph type="sldNum" sz="quarter" idx="12"/>
          </p:nvPr>
        </p:nvSpPr>
        <p:spPr/>
        <p:txBody>
          <a:bodyPr/>
          <a:lstStyle/>
          <a:p>
            <a:fld id="{A49C798E-A141-4728-B2C1-C020555BD9EF}" type="slidenum">
              <a:rPr lang="en-GB" smtClean="0"/>
              <a:t>63</a:t>
            </a:fld>
            <a:endParaRPr lang="en-GB"/>
          </a:p>
        </p:txBody>
      </p:sp>
    </p:spTree>
    <p:extLst>
      <p:ext uri="{BB962C8B-B14F-4D97-AF65-F5344CB8AC3E}">
        <p14:creationId xmlns:p14="http://schemas.microsoft.com/office/powerpoint/2010/main" val="1638158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6A2EF8B2-EF98-A95B-A111-4A4131DC2F56}"/>
              </a:ext>
            </a:extLst>
          </p:cNvPr>
          <p:cNvPicPr>
            <a:picLocks noChangeAspect="1"/>
          </p:cNvPicPr>
          <p:nvPr/>
        </p:nvPicPr>
        <p:blipFill>
          <a:blip r:embed="rId2"/>
          <a:stretch>
            <a:fillRect/>
          </a:stretch>
        </p:blipFill>
        <p:spPr>
          <a:xfrm>
            <a:off x="184150" y="303350"/>
            <a:ext cx="6489700" cy="2021761"/>
          </a:xfrm>
          <a:prstGeom prst="rect">
            <a:avLst/>
          </a:prstGeom>
        </p:spPr>
      </p:pic>
      <p:pic>
        <p:nvPicPr>
          <p:cNvPr id="24" name="Picture 23">
            <a:extLst>
              <a:ext uri="{FF2B5EF4-FFF2-40B4-BE49-F238E27FC236}">
                <a16:creationId xmlns:a16="http://schemas.microsoft.com/office/drawing/2014/main" id="{9081E81C-71BB-E092-9011-B1CDCA1EC2E1}"/>
              </a:ext>
            </a:extLst>
          </p:cNvPr>
          <p:cNvPicPr>
            <a:picLocks noChangeAspect="1"/>
          </p:cNvPicPr>
          <p:nvPr/>
        </p:nvPicPr>
        <p:blipFill>
          <a:blip r:embed="rId3"/>
          <a:stretch>
            <a:fillRect/>
          </a:stretch>
        </p:blipFill>
        <p:spPr>
          <a:xfrm>
            <a:off x="184150" y="2361835"/>
            <a:ext cx="6373061" cy="1971523"/>
          </a:xfrm>
          <a:prstGeom prst="rect">
            <a:avLst/>
          </a:prstGeom>
        </p:spPr>
      </p:pic>
      <p:sp>
        <p:nvSpPr>
          <p:cNvPr id="2" name="Slide Number Placeholder 1">
            <a:extLst>
              <a:ext uri="{FF2B5EF4-FFF2-40B4-BE49-F238E27FC236}">
                <a16:creationId xmlns:a16="http://schemas.microsoft.com/office/drawing/2014/main" id="{23D1D14A-2461-CECB-EB00-BFD8C441731A}"/>
              </a:ext>
            </a:extLst>
          </p:cNvPr>
          <p:cNvSpPr>
            <a:spLocks noGrp="1"/>
          </p:cNvSpPr>
          <p:nvPr>
            <p:ph type="sldNum" sz="quarter" idx="12"/>
          </p:nvPr>
        </p:nvSpPr>
        <p:spPr/>
        <p:txBody>
          <a:bodyPr/>
          <a:lstStyle/>
          <a:p>
            <a:fld id="{A49C798E-A141-4728-B2C1-C020555BD9EF}" type="slidenum">
              <a:rPr lang="en-GB" smtClean="0"/>
              <a:t>64</a:t>
            </a:fld>
            <a:endParaRPr lang="en-GB"/>
          </a:p>
        </p:txBody>
      </p:sp>
    </p:spTree>
    <p:extLst>
      <p:ext uri="{BB962C8B-B14F-4D97-AF65-F5344CB8AC3E}">
        <p14:creationId xmlns:p14="http://schemas.microsoft.com/office/powerpoint/2010/main" val="858815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42128"/>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787870812"/>
              </p:ext>
            </p:extLst>
          </p:nvPr>
        </p:nvGraphicFramePr>
        <p:xfrm>
          <a:off x="333375" y="5243488"/>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CAAC1A30-73BE-B5AD-B189-180D286A037D}"/>
              </a:ext>
            </a:extLst>
          </p:cNvPr>
          <p:cNvSpPr>
            <a:spLocks noGrp="1"/>
          </p:cNvSpPr>
          <p:nvPr>
            <p:ph type="sldNum" sz="quarter" idx="12"/>
          </p:nvPr>
        </p:nvSpPr>
        <p:spPr/>
        <p:txBody>
          <a:bodyPr/>
          <a:lstStyle/>
          <a:p>
            <a:fld id="{A49C798E-A141-4728-B2C1-C020555BD9EF}" type="slidenum">
              <a:rPr lang="en-GB" smtClean="0"/>
              <a:t>65</a:t>
            </a:fld>
            <a:endParaRPr lang="en-GB"/>
          </a:p>
        </p:txBody>
      </p:sp>
    </p:spTree>
    <p:extLst>
      <p:ext uri="{BB962C8B-B14F-4D97-AF65-F5344CB8AC3E}">
        <p14:creationId xmlns:p14="http://schemas.microsoft.com/office/powerpoint/2010/main" val="32460568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273050" y="4853970"/>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1251381837"/>
              </p:ext>
            </p:extLst>
          </p:nvPr>
        </p:nvGraphicFramePr>
        <p:xfrm>
          <a:off x="333375" y="52268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06E109B8-3A16-AF2F-BFEB-DFFE56A7BCEB}"/>
              </a:ext>
            </a:extLst>
          </p:cNvPr>
          <p:cNvSpPr>
            <a:spLocks noGrp="1"/>
          </p:cNvSpPr>
          <p:nvPr>
            <p:ph type="sldNum" sz="quarter" idx="12"/>
          </p:nvPr>
        </p:nvSpPr>
        <p:spPr/>
        <p:txBody>
          <a:bodyPr/>
          <a:lstStyle/>
          <a:p>
            <a:fld id="{A49C798E-A141-4728-B2C1-C020555BD9EF}" type="slidenum">
              <a:rPr lang="en-GB" smtClean="0"/>
              <a:t>66</a:t>
            </a:fld>
            <a:endParaRPr lang="en-GB"/>
          </a:p>
        </p:txBody>
      </p:sp>
    </p:spTree>
    <p:extLst>
      <p:ext uri="{BB962C8B-B14F-4D97-AF65-F5344CB8AC3E}">
        <p14:creationId xmlns:p14="http://schemas.microsoft.com/office/powerpoint/2010/main" val="754506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1</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1023500172"/>
              </p:ext>
            </p:extLst>
          </p:nvPr>
        </p:nvGraphicFramePr>
        <p:xfrm>
          <a:off x="339724" y="1815415"/>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FB27A98F-100E-74F5-9FEB-F4076FF96B81}"/>
              </a:ext>
            </a:extLst>
          </p:cNvPr>
          <p:cNvSpPr>
            <a:spLocks noGrp="1"/>
          </p:cNvSpPr>
          <p:nvPr>
            <p:ph type="sldNum" sz="quarter" idx="12"/>
          </p:nvPr>
        </p:nvSpPr>
        <p:spPr/>
        <p:txBody>
          <a:bodyPr/>
          <a:lstStyle/>
          <a:p>
            <a:fld id="{A49C798E-A141-4728-B2C1-C020555BD9EF}" type="slidenum">
              <a:rPr lang="en-GB" smtClean="0"/>
              <a:t>67</a:t>
            </a:fld>
            <a:endParaRPr lang="en-GB"/>
          </a:p>
        </p:txBody>
      </p:sp>
    </p:spTree>
    <p:extLst>
      <p:ext uri="{BB962C8B-B14F-4D97-AF65-F5344CB8AC3E}">
        <p14:creationId xmlns:p14="http://schemas.microsoft.com/office/powerpoint/2010/main" val="33574452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01AD314A-9FFB-1086-5528-4F629A89B42E}"/>
              </a:ext>
            </a:extLst>
          </p:cNvPr>
          <p:cNvSpPr>
            <a:spLocks noGrp="1"/>
          </p:cNvSpPr>
          <p:nvPr>
            <p:ph type="sldNum" sz="quarter" idx="12"/>
          </p:nvPr>
        </p:nvSpPr>
        <p:spPr/>
        <p:txBody>
          <a:bodyPr/>
          <a:lstStyle/>
          <a:p>
            <a:fld id="{A49C798E-A141-4728-B2C1-C020555BD9EF}" type="slidenum">
              <a:rPr lang="en-GB" smtClean="0"/>
              <a:t>68</a:t>
            </a:fld>
            <a:endParaRPr lang="en-GB"/>
          </a:p>
        </p:txBody>
      </p:sp>
    </p:spTree>
    <p:extLst>
      <p:ext uri="{BB962C8B-B14F-4D97-AF65-F5344CB8AC3E}">
        <p14:creationId xmlns:p14="http://schemas.microsoft.com/office/powerpoint/2010/main" val="408556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61A1344B-7A17-02B6-0D11-F97A228593D5}"/>
              </a:ext>
            </a:extLst>
          </p:cNvPr>
          <p:cNvSpPr>
            <a:spLocks noGrp="1"/>
          </p:cNvSpPr>
          <p:nvPr>
            <p:ph type="sldNum" sz="quarter" idx="12"/>
          </p:nvPr>
        </p:nvSpPr>
        <p:spPr/>
        <p:txBody>
          <a:bodyPr/>
          <a:lstStyle/>
          <a:p>
            <a:fld id="{A49C798E-A141-4728-B2C1-C020555BD9EF}" type="slidenum">
              <a:rPr lang="en-GB" smtClean="0"/>
              <a:t>69</a:t>
            </a:fld>
            <a:endParaRPr lang="en-GB"/>
          </a:p>
        </p:txBody>
      </p:sp>
    </p:spTree>
    <p:extLst>
      <p:ext uri="{BB962C8B-B14F-4D97-AF65-F5344CB8AC3E}">
        <p14:creationId xmlns:p14="http://schemas.microsoft.com/office/powerpoint/2010/main" val="131821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100426538"/>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In the diagram above,  the rope moves up and down, producing peaks and troughs. Energy is transferred from left to right. However, none of the particles are transported along a transverse wave. The particles move up and down as the wave is transmitted through the </a:t>
                      </a:r>
                      <a:r>
                        <a:rPr lang="en-GB" sz="1200" b="0" i="1" kern="1200" dirty="0">
                          <a:solidFill>
                            <a:schemeClr val="tx1"/>
                          </a:solidFill>
                          <a:effectLst/>
                          <a:latin typeface="+mn-lt"/>
                          <a:ea typeface="+mn-ea"/>
                          <a:cs typeface="+mn-cs"/>
                        </a:rPr>
                        <a:t>medium</a:t>
                      </a:r>
                      <a:r>
                        <a:rPr lang="en-GB" sz="1200" b="0" i="0" kern="1200" dirty="0">
                          <a:solidFill>
                            <a:schemeClr val="tx1"/>
                          </a:solidFill>
                          <a:effectLst/>
                          <a:latin typeface="+mn-lt"/>
                          <a:ea typeface="+mn-ea"/>
                          <a:cs typeface="+mn-cs"/>
                        </a:rPr>
                        <a:t>. In a transverse wave the medium or the channel moves perpendicular to the direction of the wave.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53BBF735-AF97-5259-B8AB-234FDE61A017}"/>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3953473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FB0BB062-8A62-1BBE-A7FF-2DE5D421C7C4}"/>
              </a:ext>
            </a:extLst>
          </p:cNvPr>
          <p:cNvSpPr>
            <a:spLocks noGrp="1"/>
          </p:cNvSpPr>
          <p:nvPr>
            <p:ph type="sldNum" sz="quarter" idx="12"/>
          </p:nvPr>
        </p:nvSpPr>
        <p:spPr/>
        <p:txBody>
          <a:bodyPr/>
          <a:lstStyle/>
          <a:p>
            <a:fld id="{A49C798E-A141-4728-B2C1-C020555BD9EF}" type="slidenum">
              <a:rPr lang="en-GB" smtClean="0"/>
              <a:t>70</a:t>
            </a:fld>
            <a:endParaRPr lang="en-GB"/>
          </a:p>
        </p:txBody>
      </p:sp>
    </p:spTree>
    <p:extLst>
      <p:ext uri="{BB962C8B-B14F-4D97-AF65-F5344CB8AC3E}">
        <p14:creationId xmlns:p14="http://schemas.microsoft.com/office/powerpoint/2010/main" val="33833372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299D62BE-7362-76F9-BAB5-996462D77C7F}"/>
              </a:ext>
            </a:extLst>
          </p:cNvPr>
          <p:cNvSpPr>
            <a:spLocks noGrp="1"/>
          </p:cNvSpPr>
          <p:nvPr>
            <p:ph type="sldNum" sz="quarter" idx="12"/>
          </p:nvPr>
        </p:nvSpPr>
        <p:spPr/>
        <p:txBody>
          <a:bodyPr/>
          <a:lstStyle/>
          <a:p>
            <a:fld id="{A49C798E-A141-4728-B2C1-C020555BD9EF}" type="slidenum">
              <a:rPr lang="en-GB" smtClean="0"/>
              <a:t>71</a:t>
            </a:fld>
            <a:endParaRPr lang="en-GB"/>
          </a:p>
        </p:txBody>
      </p:sp>
    </p:spTree>
    <p:extLst>
      <p:ext uri="{BB962C8B-B14F-4D97-AF65-F5344CB8AC3E}">
        <p14:creationId xmlns:p14="http://schemas.microsoft.com/office/powerpoint/2010/main" val="500702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78410284"/>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Waves</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3499208507"/>
              </p:ext>
            </p:extLst>
          </p:nvPr>
        </p:nvGraphicFramePr>
        <p:xfrm>
          <a:off x="273050" y="1292002"/>
          <a:ext cx="6305550" cy="7557001"/>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09510">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309510">
                <a:tc>
                  <a:txBody>
                    <a:bodyPr/>
                    <a:lstStyle/>
                    <a:p>
                      <a:r>
                        <a:rPr lang="en-US" sz="1200" dirty="0"/>
                        <a:t>1</a:t>
                      </a:r>
                    </a:p>
                  </a:txBody>
                  <a:tcPr>
                    <a:solidFill>
                      <a:schemeClr val="bg1">
                        <a:lumMod val="75000"/>
                      </a:schemeClr>
                    </a:solidFill>
                  </a:tcPr>
                </a:tc>
                <a:tc>
                  <a:txBody>
                    <a:bodyPr/>
                    <a:lstStyle/>
                    <a:p>
                      <a:r>
                        <a:rPr lang="en-GB" sz="1200" dirty="0"/>
                        <a:t>Amplitude</a:t>
                      </a:r>
                    </a:p>
                  </a:txBody>
                  <a:tcPr>
                    <a:solidFill>
                      <a:schemeClr val="bg1">
                        <a:lumMod val="85000"/>
                      </a:schemeClr>
                    </a:solidFill>
                  </a:tcPr>
                </a:tc>
                <a:tc>
                  <a:txBody>
                    <a:bodyPr/>
                    <a:lstStyle/>
                    <a:p>
                      <a:r>
                        <a:rPr lang="en-GB" sz="1200" dirty="0"/>
                        <a:t>The distance from a peak to the zero position of a wave. </a:t>
                      </a:r>
                    </a:p>
                  </a:txBody>
                  <a:tcPr/>
                </a:tc>
                <a:extLst>
                  <a:ext uri="{0D108BD9-81ED-4DB2-BD59-A6C34878D82A}">
                    <a16:rowId xmlns:a16="http://schemas.microsoft.com/office/drawing/2014/main" val="241228286"/>
                  </a:ext>
                </a:extLst>
              </a:tr>
              <a:tr h="309510">
                <a:tc>
                  <a:txBody>
                    <a:bodyPr/>
                    <a:lstStyle/>
                    <a:p>
                      <a:r>
                        <a:rPr lang="en-US" sz="1200" dirty="0"/>
                        <a:t>2</a:t>
                      </a:r>
                    </a:p>
                  </a:txBody>
                  <a:tcPr>
                    <a:solidFill>
                      <a:schemeClr val="bg1">
                        <a:lumMod val="75000"/>
                      </a:schemeClr>
                    </a:solidFill>
                  </a:tcPr>
                </a:tc>
                <a:tc>
                  <a:txBody>
                    <a:bodyPr/>
                    <a:lstStyle/>
                    <a:p>
                      <a:r>
                        <a:rPr lang="en-GB" sz="1200" dirty="0"/>
                        <a:t>Frequency</a:t>
                      </a:r>
                    </a:p>
                  </a:txBody>
                  <a:tcPr>
                    <a:solidFill>
                      <a:schemeClr val="bg1">
                        <a:lumMod val="85000"/>
                      </a:schemeClr>
                    </a:solidFill>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797581471"/>
                  </a:ext>
                </a:extLst>
              </a:tr>
              <a:tr h="309510">
                <a:tc>
                  <a:txBody>
                    <a:bodyPr/>
                    <a:lstStyle/>
                    <a:p>
                      <a:r>
                        <a:rPr lang="en-US" sz="1200" dirty="0"/>
                        <a:t>3</a:t>
                      </a:r>
                    </a:p>
                  </a:txBody>
                  <a:tcPr>
                    <a:solidFill>
                      <a:schemeClr val="bg1">
                        <a:lumMod val="75000"/>
                      </a:schemeClr>
                    </a:solidFill>
                  </a:tcPr>
                </a:tc>
                <a:tc>
                  <a:txBody>
                    <a:bodyPr/>
                    <a:lstStyle/>
                    <a:p>
                      <a:r>
                        <a:rPr lang="en-GB" sz="1200" dirty="0"/>
                        <a:t>Time period</a:t>
                      </a:r>
                    </a:p>
                  </a:txBody>
                  <a:tcPr>
                    <a:solidFill>
                      <a:schemeClr val="bg1">
                        <a:lumMod val="85000"/>
                      </a:schemeClr>
                    </a:solidFill>
                  </a:tcPr>
                </a:tc>
                <a:tc>
                  <a:txBody>
                    <a:bodyPr/>
                    <a:lstStyle/>
                    <a:p>
                      <a:r>
                        <a:rPr lang="en-GB" sz="1200" dirty="0"/>
                        <a:t>Time taken for one complete wave to pass.</a:t>
                      </a:r>
                    </a:p>
                  </a:txBody>
                  <a:tcPr/>
                </a:tc>
                <a:extLst>
                  <a:ext uri="{0D108BD9-81ED-4DB2-BD59-A6C34878D82A}">
                    <a16:rowId xmlns:a16="http://schemas.microsoft.com/office/drawing/2014/main" val="1712730032"/>
                  </a:ext>
                </a:extLst>
              </a:tr>
              <a:tr h="515851">
                <a:tc>
                  <a:txBody>
                    <a:bodyPr/>
                    <a:lstStyle/>
                    <a:p>
                      <a:r>
                        <a:rPr lang="en-US" sz="1200" dirty="0"/>
                        <a:t>4</a:t>
                      </a:r>
                    </a:p>
                  </a:txBody>
                  <a:tcPr>
                    <a:solidFill>
                      <a:schemeClr val="bg1">
                        <a:lumMod val="75000"/>
                      </a:schemeClr>
                    </a:solidFill>
                  </a:tcPr>
                </a:tc>
                <a:tc>
                  <a:txBody>
                    <a:bodyPr/>
                    <a:lstStyle/>
                    <a:p>
                      <a:r>
                        <a:rPr lang="en-GB" sz="1200" dirty="0"/>
                        <a:t>Ray diagram</a:t>
                      </a:r>
                    </a:p>
                  </a:txBody>
                  <a:tcPr>
                    <a:solidFill>
                      <a:schemeClr val="bg1">
                        <a:lumMod val="85000"/>
                      </a:schemeClr>
                    </a:solidFill>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842608782"/>
                  </a:ext>
                </a:extLst>
              </a:tr>
              <a:tr h="309510">
                <a:tc>
                  <a:txBody>
                    <a:bodyPr/>
                    <a:lstStyle/>
                    <a:p>
                      <a:r>
                        <a:rPr lang="en-US" sz="1200" dirty="0"/>
                        <a:t>5</a:t>
                      </a:r>
                    </a:p>
                  </a:txBody>
                  <a:tcPr>
                    <a:solidFill>
                      <a:schemeClr val="bg1">
                        <a:lumMod val="75000"/>
                      </a:schemeClr>
                    </a:solidFill>
                  </a:tcPr>
                </a:tc>
                <a:tc>
                  <a:txBody>
                    <a:bodyPr/>
                    <a:lstStyle/>
                    <a:p>
                      <a:r>
                        <a:rPr lang="en-GB" sz="1200" dirty="0"/>
                        <a:t>Normal line</a:t>
                      </a:r>
                    </a:p>
                  </a:txBody>
                  <a:tcPr>
                    <a:solidFill>
                      <a:schemeClr val="bg1">
                        <a:lumMod val="85000"/>
                      </a:schemeClr>
                    </a:solidFill>
                  </a:tcPr>
                </a:tc>
                <a:tc>
                  <a:txBody>
                    <a:bodyPr/>
                    <a:lstStyle/>
                    <a:p>
                      <a:r>
                        <a:rPr lang="en-GB" sz="1200" dirty="0"/>
                        <a:t>A line drawn perpendicular to a surface. </a:t>
                      </a:r>
                    </a:p>
                  </a:txBody>
                  <a:tcPr/>
                </a:tc>
                <a:extLst>
                  <a:ext uri="{0D108BD9-81ED-4DB2-BD59-A6C34878D82A}">
                    <a16:rowId xmlns:a16="http://schemas.microsoft.com/office/drawing/2014/main" val="4179165351"/>
                  </a:ext>
                </a:extLst>
              </a:tr>
              <a:tr h="309510">
                <a:tc>
                  <a:txBody>
                    <a:bodyPr/>
                    <a:lstStyle/>
                    <a:p>
                      <a:r>
                        <a:rPr lang="en-US" sz="1200" dirty="0"/>
                        <a:t>6</a:t>
                      </a:r>
                    </a:p>
                  </a:txBody>
                  <a:tcPr>
                    <a:solidFill>
                      <a:schemeClr val="bg1">
                        <a:lumMod val="75000"/>
                      </a:schemeClr>
                    </a:solidFill>
                  </a:tcPr>
                </a:tc>
                <a:tc>
                  <a:txBody>
                    <a:bodyPr/>
                    <a:lstStyle/>
                    <a:p>
                      <a:r>
                        <a:rPr lang="en-GB" sz="1200" dirty="0"/>
                        <a:t>Incident ray. </a:t>
                      </a:r>
                    </a:p>
                  </a:txBody>
                  <a:tcPr>
                    <a:solidFill>
                      <a:schemeClr val="bg1">
                        <a:lumMod val="85000"/>
                      </a:schemeClr>
                    </a:solidFill>
                  </a:tcPr>
                </a:tc>
                <a:tc>
                  <a:txBody>
                    <a:bodyPr/>
                    <a:lstStyle/>
                    <a:p>
                      <a:r>
                        <a:rPr lang="en-GB" sz="1200" dirty="0"/>
                        <a:t>A ray of light that falls on any surface. </a:t>
                      </a:r>
                    </a:p>
                  </a:txBody>
                  <a:tcPr/>
                </a:tc>
                <a:extLst>
                  <a:ext uri="{0D108BD9-81ED-4DB2-BD59-A6C34878D82A}">
                    <a16:rowId xmlns:a16="http://schemas.microsoft.com/office/drawing/2014/main" val="65946049"/>
                  </a:ext>
                </a:extLst>
              </a:tr>
              <a:tr h="309510">
                <a:tc>
                  <a:txBody>
                    <a:bodyPr/>
                    <a:lstStyle/>
                    <a:p>
                      <a:r>
                        <a:rPr lang="en-US" sz="1200" dirty="0"/>
                        <a:t>7</a:t>
                      </a:r>
                    </a:p>
                  </a:txBody>
                  <a:tcPr>
                    <a:solidFill>
                      <a:schemeClr val="bg1">
                        <a:lumMod val="75000"/>
                      </a:schemeClr>
                    </a:solidFill>
                  </a:tcPr>
                </a:tc>
                <a:tc>
                  <a:txBody>
                    <a:bodyPr/>
                    <a:lstStyle/>
                    <a:p>
                      <a:r>
                        <a:rPr lang="en-GB" sz="1200" dirty="0"/>
                        <a:t>Reflected ray. </a:t>
                      </a:r>
                    </a:p>
                  </a:txBody>
                  <a:tcPr>
                    <a:solidFill>
                      <a:schemeClr val="bg1">
                        <a:lumMod val="85000"/>
                      </a:schemeClr>
                    </a:solidFill>
                  </a:tcPr>
                </a:tc>
                <a:tc>
                  <a:txBody>
                    <a:bodyPr/>
                    <a:lstStyle/>
                    <a:p>
                      <a:r>
                        <a:rPr lang="en-GB" sz="1200" dirty="0"/>
                        <a:t>A ray of light that is reflected from a surface. </a:t>
                      </a:r>
                    </a:p>
                  </a:txBody>
                  <a:tcPr/>
                </a:tc>
                <a:extLst>
                  <a:ext uri="{0D108BD9-81ED-4DB2-BD59-A6C34878D82A}">
                    <a16:rowId xmlns:a16="http://schemas.microsoft.com/office/drawing/2014/main" val="1597823624"/>
                  </a:ext>
                </a:extLst>
              </a:tr>
              <a:tr h="309510">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09510">
                <a:tc>
                  <a:txBody>
                    <a:bodyPr/>
                    <a:lstStyle/>
                    <a:p>
                      <a:r>
                        <a:rPr lang="en-US" sz="1200" dirty="0"/>
                        <a:t>8</a:t>
                      </a:r>
                    </a:p>
                  </a:txBody>
                  <a:tcPr>
                    <a:solidFill>
                      <a:schemeClr val="bg1">
                        <a:lumMod val="75000"/>
                      </a:schemeClr>
                    </a:solidFill>
                  </a:tcPr>
                </a:tc>
                <a:tc gridSpan="2">
                  <a:txBody>
                    <a:bodyPr/>
                    <a:lstStyle/>
                    <a:p>
                      <a:r>
                        <a:rPr lang="en-US" sz="1200" dirty="0"/>
                        <a:t>Reflection from mirrors. </a:t>
                      </a:r>
                    </a:p>
                  </a:txBody>
                  <a:tcPr>
                    <a:noFill/>
                  </a:tcPr>
                </a:tc>
                <a:tc hMerge="1">
                  <a:txBody>
                    <a:bodyPr/>
                    <a:lstStyle/>
                    <a:p>
                      <a:endParaRPr lang="en-US" sz="1200" dirty="0"/>
                    </a:p>
                  </a:txBody>
                  <a:tcPr/>
                </a:tc>
                <a:extLst>
                  <a:ext uri="{0D108BD9-81ED-4DB2-BD59-A6C34878D82A}">
                    <a16:rowId xmlns:a16="http://schemas.microsoft.com/office/drawing/2014/main" val="2017468105"/>
                  </a:ext>
                </a:extLst>
              </a:tr>
              <a:tr h="309510">
                <a:tc>
                  <a:txBody>
                    <a:bodyPr/>
                    <a:lstStyle/>
                    <a:p>
                      <a:r>
                        <a:rPr lang="en-US" sz="1200" dirty="0"/>
                        <a:t>9</a:t>
                      </a:r>
                    </a:p>
                  </a:txBody>
                  <a:tcPr>
                    <a:solidFill>
                      <a:schemeClr val="bg1">
                        <a:lumMod val="75000"/>
                      </a:schemeClr>
                    </a:solidFill>
                  </a:tcPr>
                </a:tc>
                <a:tc gridSpan="2">
                  <a:txBody>
                    <a:bodyPr/>
                    <a:lstStyle/>
                    <a:p>
                      <a:r>
                        <a:rPr lang="en-US" sz="1200" dirty="0"/>
                        <a:t>Refraction of light and sound by water. </a:t>
                      </a:r>
                    </a:p>
                  </a:txBody>
                  <a:tcPr>
                    <a:noFill/>
                  </a:tcPr>
                </a:tc>
                <a:tc hMerge="1">
                  <a:txBody>
                    <a:bodyPr/>
                    <a:lstStyle/>
                    <a:p>
                      <a:endParaRPr lang="en-US" sz="1200" dirty="0"/>
                    </a:p>
                  </a:txBody>
                  <a:tcPr/>
                </a:tc>
                <a:extLst>
                  <a:ext uri="{0D108BD9-81ED-4DB2-BD59-A6C34878D82A}">
                    <a16:rowId xmlns:a16="http://schemas.microsoft.com/office/drawing/2014/main" val="578048382"/>
                  </a:ext>
                </a:extLst>
              </a:tr>
              <a:tr h="309510">
                <a:tc>
                  <a:txBody>
                    <a:bodyPr/>
                    <a:lstStyle/>
                    <a:p>
                      <a:r>
                        <a:rPr lang="en-US" sz="1200" dirty="0"/>
                        <a:t>10</a:t>
                      </a:r>
                    </a:p>
                  </a:txBody>
                  <a:tcPr>
                    <a:solidFill>
                      <a:schemeClr val="bg1">
                        <a:lumMod val="75000"/>
                      </a:schemeClr>
                    </a:solidFill>
                  </a:tcPr>
                </a:tc>
                <a:tc gridSpan="2">
                  <a:txBody>
                    <a:bodyPr/>
                    <a:lstStyle/>
                    <a:p>
                      <a:r>
                        <a:rPr lang="en-US" sz="1200" dirty="0"/>
                        <a:t>Uses of waves to investigate the structure of the Earth.</a:t>
                      </a:r>
                    </a:p>
                  </a:txBody>
                  <a:tcPr>
                    <a:noFill/>
                  </a:tcPr>
                </a:tc>
                <a:tc hMerge="1">
                  <a:txBody>
                    <a:bodyPr/>
                    <a:lstStyle/>
                    <a:p>
                      <a:endParaRPr lang="en-US" sz="1200" dirty="0"/>
                    </a:p>
                  </a:txBody>
                  <a:tcPr/>
                </a:tc>
                <a:extLst>
                  <a:ext uri="{0D108BD9-81ED-4DB2-BD59-A6C34878D82A}">
                    <a16:rowId xmlns:a16="http://schemas.microsoft.com/office/drawing/2014/main" val="693049"/>
                  </a:ext>
                </a:extLst>
              </a:tr>
              <a:tr h="309510">
                <a:tc>
                  <a:txBody>
                    <a:bodyPr/>
                    <a:lstStyle/>
                    <a:p>
                      <a:r>
                        <a:rPr lang="en-US" sz="1200" dirty="0"/>
                        <a:t>11</a:t>
                      </a:r>
                    </a:p>
                  </a:txBody>
                  <a:tcPr>
                    <a:solidFill>
                      <a:schemeClr val="bg1">
                        <a:lumMod val="75000"/>
                      </a:schemeClr>
                    </a:solidFill>
                  </a:tcPr>
                </a:tc>
                <a:tc gridSpan="2">
                  <a:txBody>
                    <a:bodyPr/>
                    <a:lstStyle/>
                    <a:p>
                      <a:r>
                        <a:rPr lang="en-US" sz="1200" dirty="0"/>
                        <a:t>Th wide range of uses for electromagnetic waves.</a:t>
                      </a:r>
                    </a:p>
                  </a:txBody>
                  <a:tcPr>
                    <a:noFill/>
                  </a:tcPr>
                </a:tc>
                <a:tc hMerge="1">
                  <a:txBody>
                    <a:bodyPr/>
                    <a:lstStyle/>
                    <a:p>
                      <a:endParaRPr lang="en-US" sz="1200" dirty="0"/>
                    </a:p>
                  </a:txBody>
                  <a:tcPr/>
                </a:tc>
                <a:extLst>
                  <a:ext uri="{0D108BD9-81ED-4DB2-BD59-A6C34878D82A}">
                    <a16:rowId xmlns:a16="http://schemas.microsoft.com/office/drawing/2014/main" val="1297538071"/>
                  </a:ext>
                </a:extLst>
              </a:tr>
              <a:tr h="309510">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579254">
                <a:tc gridSpan="3">
                  <a:txBody>
                    <a:bodyPr/>
                    <a:lstStyle/>
                    <a:p>
                      <a:r>
                        <a:rPr lang="en-US" sz="1200" dirty="0"/>
                        <a:t>Wave front diagram showing refraction                         The Law of Reflection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a:extLst>
              <a:ext uri="{FF2B5EF4-FFF2-40B4-BE49-F238E27FC236}">
                <a16:creationId xmlns:a16="http://schemas.microsoft.com/office/drawing/2014/main" id="{09453C17-9A23-686F-1A86-2D92F93712A9}"/>
              </a:ext>
            </a:extLst>
          </p:cNvPr>
          <p:cNvPicPr>
            <a:picLocks noChangeAspect="1"/>
          </p:cNvPicPr>
          <p:nvPr/>
        </p:nvPicPr>
        <p:blipFill>
          <a:blip r:embed="rId2"/>
          <a:stretch>
            <a:fillRect/>
          </a:stretch>
        </p:blipFill>
        <p:spPr>
          <a:xfrm>
            <a:off x="279400" y="6244448"/>
            <a:ext cx="2562583" cy="2419688"/>
          </a:xfrm>
          <a:prstGeom prst="rect">
            <a:avLst/>
          </a:prstGeom>
        </p:spPr>
      </p:pic>
      <p:pic>
        <p:nvPicPr>
          <p:cNvPr id="10" name="Picture 9">
            <a:extLst>
              <a:ext uri="{FF2B5EF4-FFF2-40B4-BE49-F238E27FC236}">
                <a16:creationId xmlns:a16="http://schemas.microsoft.com/office/drawing/2014/main" id="{D8E1884A-A55E-DF49-A0E6-C9BED3FAE150}"/>
              </a:ext>
            </a:extLst>
          </p:cNvPr>
          <p:cNvPicPr>
            <a:picLocks noChangeAspect="1"/>
          </p:cNvPicPr>
          <p:nvPr/>
        </p:nvPicPr>
        <p:blipFill>
          <a:blip r:embed="rId3"/>
          <a:stretch>
            <a:fillRect/>
          </a:stretch>
        </p:blipFill>
        <p:spPr>
          <a:xfrm>
            <a:off x="2975333" y="6600194"/>
            <a:ext cx="3461547" cy="1907890"/>
          </a:xfrm>
          <a:prstGeom prst="rect">
            <a:avLst/>
          </a:prstGeom>
        </p:spPr>
      </p:pic>
      <p:sp>
        <p:nvSpPr>
          <p:cNvPr id="11" name="Slide Number Placeholder 10">
            <a:extLst>
              <a:ext uri="{FF2B5EF4-FFF2-40B4-BE49-F238E27FC236}">
                <a16:creationId xmlns:a16="http://schemas.microsoft.com/office/drawing/2014/main" id="{17DD5C54-B189-5263-61CB-DE5DDEE6E727}"/>
              </a:ext>
            </a:extLst>
          </p:cNvPr>
          <p:cNvSpPr>
            <a:spLocks noGrp="1"/>
          </p:cNvSpPr>
          <p:nvPr>
            <p:ph type="sldNum" sz="quarter" idx="12"/>
          </p:nvPr>
        </p:nvSpPr>
        <p:spPr/>
        <p:txBody>
          <a:bodyPr/>
          <a:lstStyle/>
          <a:p>
            <a:fld id="{A49C798E-A141-4728-B2C1-C020555BD9EF}" type="slidenum">
              <a:rPr lang="en-GB" smtClean="0"/>
              <a:t>72</a:t>
            </a:fld>
            <a:endParaRPr lang="en-GB"/>
          </a:p>
        </p:txBody>
      </p:sp>
    </p:spTree>
    <p:extLst>
      <p:ext uri="{BB962C8B-B14F-4D97-AF65-F5344CB8AC3E}">
        <p14:creationId xmlns:p14="http://schemas.microsoft.com/office/powerpoint/2010/main" val="343514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Types of wave</a:t>
            </a:r>
          </a:p>
          <a:p>
            <a:pPr>
              <a:lnSpc>
                <a:spcPct val="150000"/>
              </a:lnSpc>
            </a:pPr>
            <a:r>
              <a:rPr lang="en-GB" sz="1200" dirty="0">
                <a:solidFill>
                  <a:schemeClr val="tx1"/>
                </a:solidFill>
              </a:rPr>
              <a:t>1. What do all waves do?</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2. Name the 2 types of wave? …………………………………………………………………………………………………………………………………………………………</a:t>
            </a:r>
          </a:p>
          <a:p>
            <a:pPr>
              <a:lnSpc>
                <a:spcPct val="150000"/>
              </a:lnSpc>
            </a:pPr>
            <a:r>
              <a:rPr lang="en-GB" sz="1200" dirty="0">
                <a:solidFill>
                  <a:schemeClr val="tx1"/>
                </a:solidFill>
              </a:rPr>
              <a:t>…………………………………………………………………………………………………………………………………………………………………</a:t>
            </a:r>
          </a:p>
          <a:p>
            <a:pPr>
              <a:lnSpc>
                <a:spcPct val="150000"/>
              </a:lnSpc>
            </a:pPr>
            <a:r>
              <a:rPr lang="en-GB" sz="1200" dirty="0">
                <a:solidFill>
                  <a:schemeClr val="tx1"/>
                </a:solidFill>
              </a:rPr>
              <a:t>3. Ripples on water , light waves, a Mexican wave are what type of wave? .………………………………………………………………………………………………………………………………………………………………</a:t>
            </a:r>
          </a:p>
          <a:p>
            <a:pPr>
              <a:lnSpc>
                <a:spcPct val="150000"/>
              </a:lnSpc>
            </a:pPr>
            <a:r>
              <a:rPr lang="en-GB" sz="1200" dirty="0">
                <a:solidFill>
                  <a:schemeClr val="tx1"/>
                </a:solidFill>
              </a:rPr>
              <a:t>…………………………………………………………………………………………………………………………………………………………….....</a:t>
            </a:r>
          </a:p>
          <a:p>
            <a:pPr>
              <a:lnSpc>
                <a:spcPct val="150000"/>
              </a:lnSpc>
            </a:pPr>
            <a:r>
              <a:rPr lang="en-GB" sz="1200" dirty="0">
                <a:solidFill>
                  <a:schemeClr val="tx1"/>
                </a:solidFill>
              </a:rPr>
              <a:t>4. Give 2 examples of longitudinal waves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5. Which type of wave needs particles for the energy to be transferred?</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Which type of wave transfers light through the medium of space?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7. How is energy transferred from one place to another?</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8. Give 3 examples of transverse waves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9. What can be grouped into Transverse &amp; Longitudinal?</a:t>
            </a:r>
          </a:p>
          <a:p>
            <a:pPr>
              <a:lnSpc>
                <a:spcPct val="150000"/>
              </a:lnSpc>
            </a:pPr>
            <a:r>
              <a:rPr lang="en-GB" sz="1200" dirty="0">
                <a:solidFill>
                  <a:schemeClr val="tx1"/>
                </a:solidFill>
              </a:rPr>
              <a:t>.............................................................................................................................................................................................................................................................................................................................................</a:t>
            </a:r>
          </a:p>
          <a:p>
            <a:pPr>
              <a:lnSpc>
                <a:spcPct val="150000"/>
              </a:lnSpc>
            </a:pPr>
            <a:r>
              <a:rPr lang="en-GB" sz="1200" dirty="0">
                <a:solidFill>
                  <a:schemeClr val="tx1"/>
                </a:solidFill>
              </a:rPr>
              <a:t>10. Sound waves are what type of wave?</a:t>
            </a:r>
          </a:p>
          <a:p>
            <a:pPr>
              <a:lnSpc>
                <a:spcPct val="150000"/>
              </a:lnSpc>
            </a:pPr>
            <a:r>
              <a:rPr lang="en-GB" sz="1200" dirty="0">
                <a:solidFill>
                  <a:schemeClr val="tx1"/>
                </a:solidFill>
              </a:rPr>
              <a:t>…………………………………………………………………………………………………………………………………………………………………………………………………………………………………………………………………………………………………………………………………..</a:t>
            </a:r>
          </a:p>
        </p:txBody>
      </p:sp>
      <p:sp>
        <p:nvSpPr>
          <p:cNvPr id="13" name="Slide Number Placeholder 12">
            <a:extLst>
              <a:ext uri="{FF2B5EF4-FFF2-40B4-BE49-F238E27FC236}">
                <a16:creationId xmlns:a16="http://schemas.microsoft.com/office/drawing/2014/main" id="{28357940-3297-5CE6-19EC-CF82964DF9E6}"/>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29732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YOU DO  Wrong answers – Types of wave</a:t>
            </a:r>
          </a:p>
          <a:p>
            <a:pPr marL="171450" indent="-171450">
              <a:lnSpc>
                <a:spcPct val="150000"/>
              </a:lnSpc>
              <a:buFont typeface="Arial" panose="020B0604020202020204" pitchFamily="34" charset="0"/>
              <a:buChar char="•"/>
            </a:pPr>
            <a:r>
              <a:rPr lang="en-GB" sz="1200" dirty="0">
                <a:solidFill>
                  <a:schemeClr val="tx1"/>
                </a:solidFill>
              </a:rPr>
              <a:t>Read the passage below. Underline </a:t>
            </a:r>
            <a:r>
              <a:rPr lang="en-GB" sz="1200" b="1" u="sng" dirty="0">
                <a:solidFill>
                  <a:schemeClr val="tx1"/>
                </a:solidFill>
              </a:rPr>
              <a:t>incorrect</a:t>
            </a:r>
            <a:r>
              <a:rPr lang="en-GB" sz="1200" dirty="0">
                <a:solidFill>
                  <a:schemeClr val="tx1"/>
                </a:solidFill>
              </a:rPr>
              <a:t> words/phrases, and correct them.</a:t>
            </a:r>
          </a:p>
          <a:p>
            <a:pPr>
              <a:lnSpc>
                <a:spcPct val="150000"/>
              </a:lnSpc>
            </a:pPr>
            <a:endParaRPr lang="en-GB" sz="1200" dirty="0">
              <a:solidFill>
                <a:schemeClr val="tx1"/>
              </a:solidFill>
            </a:endParaRPr>
          </a:p>
          <a:p>
            <a:pPr>
              <a:lnSpc>
                <a:spcPct val="150000"/>
              </a:lnSpc>
            </a:pPr>
            <a:r>
              <a:rPr lang="en-GB" sz="1200" dirty="0">
                <a:solidFill>
                  <a:schemeClr val="tx1"/>
                </a:solidFill>
              </a:rPr>
              <a:t>All waves transfer matter not energy through a substance. When a particle in the medium travels parallel to direction of wave it is a transverse wave and if it travels perpendicular to direction of wave it is a longitudinal wave. Sound waves and earthquake S waves are examples of longitudinal waves. Water waves and earthquake P waves are examples of transverse waves. Longitudinal waves have two parts: compression and rarefraction whereas transverse waves have two parts: crests and troughs. A longitudinal wave is a wave wherein the movement of the medium is at right angles to  the wave while a transverse wave is a wave wherein the movement of the medium is in the same  direction to that of the wave. A longitudinal wave acts in two directions while a transverse wave acts in one direction. Longitudinal waves can be produced on the surface of a liquid or a vacuum whilst transverse waves can be produced in a solid, liquid, or gas.</a:t>
            </a:r>
          </a:p>
        </p:txBody>
      </p:sp>
      <p:sp>
        <p:nvSpPr>
          <p:cNvPr id="2" name="Slide Number Placeholder 1">
            <a:extLst>
              <a:ext uri="{FF2B5EF4-FFF2-40B4-BE49-F238E27FC236}">
                <a16:creationId xmlns:a16="http://schemas.microsoft.com/office/drawing/2014/main" id="{CFD07D58-9C08-D674-393F-AE97AD12271F}"/>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2340792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3590</TotalTime>
  <Words>9771</Words>
  <Application>Microsoft Office PowerPoint</Application>
  <PresentationFormat>On-screen Show (4:3)</PresentationFormat>
  <Paragraphs>1547</Paragraphs>
  <Slides>72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-apple-system</vt:lpstr>
      <vt:lpstr>Arial</vt:lpstr>
      <vt:lpstr>Calibri</vt:lpstr>
      <vt:lpstr>Calibri Light</vt:lpstr>
      <vt:lpstr>One Stroke Script LET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51</cp:revision>
  <cp:lastPrinted>2023-11-03T14:11:18Z</cp:lastPrinted>
  <dcterms:created xsi:type="dcterms:W3CDTF">2023-05-15T10:20:51Z</dcterms:created>
  <dcterms:modified xsi:type="dcterms:W3CDTF">2023-11-12T19:52:19Z</dcterms:modified>
</cp:coreProperties>
</file>