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3"/>
  </p:notesMasterIdLst>
  <p:sldIdLst>
    <p:sldId id="339" r:id="rId2"/>
    <p:sldId id="257" r:id="rId3"/>
    <p:sldId id="365" r:id="rId4"/>
    <p:sldId id="256" r:id="rId5"/>
    <p:sldId id="343" r:id="rId6"/>
    <p:sldId id="357" r:id="rId7"/>
    <p:sldId id="358" r:id="rId8"/>
    <p:sldId id="493" r:id="rId9"/>
    <p:sldId id="359" r:id="rId10"/>
    <p:sldId id="494" r:id="rId11"/>
    <p:sldId id="495" r:id="rId12"/>
    <p:sldId id="496" r:id="rId13"/>
    <p:sldId id="497" r:id="rId14"/>
    <p:sldId id="498" r:id="rId15"/>
    <p:sldId id="499" r:id="rId16"/>
    <p:sldId id="567" r:id="rId17"/>
    <p:sldId id="371" r:id="rId18"/>
    <p:sldId id="372" r:id="rId19"/>
    <p:sldId id="370" r:id="rId20"/>
    <p:sldId id="671" r:id="rId21"/>
    <p:sldId id="569" r:id="rId22"/>
    <p:sldId id="570" r:id="rId23"/>
    <p:sldId id="571" r:id="rId24"/>
    <p:sldId id="505" r:id="rId25"/>
    <p:sldId id="573" r:id="rId26"/>
    <p:sldId id="574" r:id="rId27"/>
    <p:sldId id="575" r:id="rId28"/>
    <p:sldId id="576" r:id="rId29"/>
    <p:sldId id="577" r:id="rId30"/>
    <p:sldId id="578" r:id="rId31"/>
    <p:sldId id="579" r:id="rId32"/>
    <p:sldId id="580" r:id="rId33"/>
    <p:sldId id="581" r:id="rId34"/>
    <p:sldId id="378" r:id="rId35"/>
    <p:sldId id="379" r:id="rId36"/>
    <p:sldId id="380" r:id="rId37"/>
    <p:sldId id="383" r:id="rId38"/>
    <p:sldId id="500" r:id="rId39"/>
    <p:sldId id="501" r:id="rId40"/>
    <p:sldId id="502" r:id="rId41"/>
    <p:sldId id="503" r:id="rId42"/>
    <p:sldId id="504" r:id="rId43"/>
    <p:sldId id="386" r:id="rId44"/>
    <p:sldId id="387" r:id="rId45"/>
    <p:sldId id="582" r:id="rId46"/>
    <p:sldId id="388" r:id="rId47"/>
    <p:sldId id="583" r:id="rId48"/>
    <p:sldId id="584" r:id="rId49"/>
    <p:sldId id="585" r:id="rId50"/>
    <p:sldId id="587" r:id="rId51"/>
    <p:sldId id="588" r:id="rId52"/>
    <p:sldId id="589" r:id="rId53"/>
    <p:sldId id="590" r:id="rId54"/>
    <p:sldId id="591" r:id="rId55"/>
    <p:sldId id="593" r:id="rId56"/>
    <p:sldId id="529" r:id="rId57"/>
    <p:sldId id="521" r:id="rId58"/>
    <p:sldId id="594" r:id="rId59"/>
    <p:sldId id="595" r:id="rId60"/>
    <p:sldId id="596" r:id="rId61"/>
    <p:sldId id="597" r:id="rId62"/>
    <p:sldId id="598" r:id="rId63"/>
    <p:sldId id="394" r:id="rId64"/>
    <p:sldId id="395" r:id="rId65"/>
    <p:sldId id="396" r:id="rId66"/>
    <p:sldId id="537" r:id="rId67"/>
    <p:sldId id="599" r:id="rId68"/>
    <p:sldId id="600" r:id="rId69"/>
    <p:sldId id="601" r:id="rId70"/>
    <p:sldId id="532" r:id="rId71"/>
    <p:sldId id="602" r:id="rId72"/>
    <p:sldId id="603" r:id="rId73"/>
    <p:sldId id="604" r:id="rId74"/>
    <p:sldId id="399" r:id="rId75"/>
    <p:sldId id="606" r:id="rId76"/>
    <p:sldId id="607" r:id="rId77"/>
    <p:sldId id="608" r:id="rId78"/>
    <p:sldId id="609" r:id="rId79"/>
    <p:sldId id="610" r:id="rId80"/>
    <p:sldId id="472" r:id="rId81"/>
    <p:sldId id="403" r:id="rId82"/>
    <p:sldId id="404" r:id="rId83"/>
    <p:sldId id="611" r:id="rId84"/>
    <p:sldId id="612" r:id="rId85"/>
    <p:sldId id="613" r:id="rId86"/>
    <p:sldId id="614" r:id="rId87"/>
    <p:sldId id="615" r:id="rId88"/>
    <p:sldId id="616" r:id="rId89"/>
    <p:sldId id="617" r:id="rId90"/>
    <p:sldId id="618" r:id="rId91"/>
    <p:sldId id="623" r:id="rId92"/>
    <p:sldId id="624" r:id="rId93"/>
    <p:sldId id="473" r:id="rId94"/>
    <p:sldId id="411" r:id="rId95"/>
    <p:sldId id="412" r:id="rId96"/>
    <p:sldId id="625" r:id="rId97"/>
    <p:sldId id="626" r:id="rId98"/>
    <p:sldId id="413" r:id="rId99"/>
    <p:sldId id="627" r:id="rId100"/>
    <p:sldId id="628" r:id="rId101"/>
    <p:sldId id="629" r:id="rId102"/>
    <p:sldId id="630" r:id="rId103"/>
    <p:sldId id="631" r:id="rId104"/>
    <p:sldId id="632" r:id="rId105"/>
    <p:sldId id="633" r:id="rId106"/>
    <p:sldId id="634" r:id="rId107"/>
    <p:sldId id="635" r:id="rId108"/>
    <p:sldId id="636" r:id="rId109"/>
    <p:sldId id="474" r:id="rId110"/>
    <p:sldId id="638" r:id="rId111"/>
    <p:sldId id="420" r:id="rId112"/>
    <p:sldId id="640" r:id="rId113"/>
    <p:sldId id="641" r:id="rId114"/>
    <p:sldId id="642" r:id="rId115"/>
    <p:sldId id="643" r:id="rId116"/>
    <p:sldId id="644" r:id="rId117"/>
    <p:sldId id="645" r:id="rId118"/>
    <p:sldId id="646" r:id="rId119"/>
    <p:sldId id="511" r:id="rId120"/>
    <p:sldId id="647" r:id="rId121"/>
    <p:sldId id="648" r:id="rId122"/>
    <p:sldId id="649" r:id="rId123"/>
    <p:sldId id="650" r:id="rId124"/>
    <p:sldId id="475" r:id="rId125"/>
    <p:sldId id="427" r:id="rId126"/>
    <p:sldId id="428" r:id="rId127"/>
    <p:sldId id="520" r:id="rId128"/>
    <p:sldId id="522" r:id="rId129"/>
    <p:sldId id="431" r:id="rId130"/>
    <p:sldId id="506" r:id="rId131"/>
    <p:sldId id="507" r:id="rId132"/>
    <p:sldId id="509" r:id="rId133"/>
    <p:sldId id="508" r:id="rId134"/>
    <p:sldId id="510" r:id="rId135"/>
    <p:sldId id="516" r:id="rId136"/>
    <p:sldId id="517" r:id="rId137"/>
    <p:sldId id="512" r:id="rId138"/>
    <p:sldId id="513" r:id="rId139"/>
    <p:sldId id="515" r:id="rId140"/>
    <p:sldId id="518" r:id="rId141"/>
    <p:sldId id="519" r:id="rId142"/>
    <p:sldId id="476" r:id="rId143"/>
    <p:sldId id="523" r:id="rId144"/>
    <p:sldId id="524" r:id="rId145"/>
    <p:sldId id="525" r:id="rId146"/>
    <p:sldId id="526" r:id="rId147"/>
    <p:sldId id="651" r:id="rId148"/>
    <p:sldId id="652" r:id="rId149"/>
    <p:sldId id="653" r:id="rId150"/>
    <p:sldId id="654" r:id="rId151"/>
    <p:sldId id="655" r:id="rId152"/>
    <p:sldId id="656" r:id="rId153"/>
    <p:sldId id="657" r:id="rId154"/>
    <p:sldId id="658" r:id="rId155"/>
    <p:sldId id="660" r:id="rId156"/>
    <p:sldId id="661" r:id="rId157"/>
    <p:sldId id="662" r:id="rId158"/>
    <p:sldId id="663" r:id="rId159"/>
    <p:sldId id="672" r:id="rId160"/>
    <p:sldId id="675" r:id="rId161"/>
    <p:sldId id="673" r:id="rId162"/>
    <p:sldId id="674" r:id="rId163"/>
    <p:sldId id="668" r:id="rId164"/>
    <p:sldId id="669" r:id="rId165"/>
    <p:sldId id="480" r:id="rId166"/>
    <p:sldId id="467" r:id="rId167"/>
    <p:sldId id="468" r:id="rId168"/>
    <p:sldId id="471" r:id="rId169"/>
    <p:sldId id="535" r:id="rId170"/>
    <p:sldId id="536" r:id="rId171"/>
    <p:sldId id="538" r:id="rId172"/>
    <p:sldId id="539" r:id="rId173"/>
    <p:sldId id="540" r:id="rId174"/>
    <p:sldId id="542" r:id="rId175"/>
    <p:sldId id="533" r:id="rId176"/>
    <p:sldId id="534" r:id="rId177"/>
    <p:sldId id="545" r:id="rId178"/>
    <p:sldId id="546" r:id="rId179"/>
    <p:sldId id="547" r:id="rId180"/>
    <p:sldId id="549" r:id="rId181"/>
    <p:sldId id="481" r:id="rId182"/>
    <p:sldId id="482" r:id="rId183"/>
    <p:sldId id="483" r:id="rId184"/>
    <p:sldId id="486" r:id="rId185"/>
    <p:sldId id="560" r:id="rId186"/>
    <p:sldId id="559" r:id="rId187"/>
    <p:sldId id="562" r:id="rId188"/>
    <p:sldId id="561" r:id="rId189"/>
    <p:sldId id="563" r:id="rId190"/>
    <p:sldId id="558" r:id="rId191"/>
    <p:sldId id="557" r:id="rId192"/>
    <p:sldId id="556" r:id="rId193"/>
    <p:sldId id="564" r:id="rId194"/>
    <p:sldId id="565" r:id="rId195"/>
    <p:sldId id="566" r:id="rId196"/>
    <p:sldId id="348" r:id="rId197"/>
    <p:sldId id="349" r:id="rId198"/>
    <p:sldId id="347" r:id="rId199"/>
    <p:sldId id="360" r:id="rId200"/>
    <p:sldId id="361" r:id="rId201"/>
    <p:sldId id="362" r:id="rId202"/>
    <p:sldId id="366" r:id="rId203"/>
    <p:sldId id="367" r:id="rId204"/>
    <p:sldId id="340" r:id="rId205"/>
    <p:sldId id="341" r:id="rId206"/>
    <p:sldId id="342" r:id="rId207"/>
    <p:sldId id="345" r:id="rId208"/>
    <p:sldId id="354" r:id="rId209"/>
    <p:sldId id="355" r:id="rId210"/>
    <p:sldId id="356" r:id="rId211"/>
    <p:sldId id="351" r:id="rId212"/>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EF296-01CF-416B-B58D-889A66A947CD}" v="30" dt="2023-09-24T18:01:58.3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94660"/>
  </p:normalViewPr>
  <p:slideViewPr>
    <p:cSldViewPr snapToGrid="0">
      <p:cViewPr>
        <p:scale>
          <a:sx n="100" d="100"/>
          <a:sy n="100" d="100"/>
        </p:scale>
        <p:origin x="2748" y="-852"/>
      </p:cViewPr>
      <p:guideLst/>
    </p:cSldViewPr>
  </p:slideViewPr>
  <p:notesTextViewPr>
    <p:cViewPr>
      <p:scale>
        <a:sx n="1" d="1"/>
        <a:sy n="1" d="1"/>
      </p:scale>
      <p:origin x="0" y="0"/>
    </p:cViewPr>
  </p:notesTextViewPr>
  <p:sorterViewPr>
    <p:cViewPr varScale="1">
      <p:scale>
        <a:sx n="1" d="1"/>
        <a:sy n="1" d="1"/>
      </p:scale>
      <p:origin x="0" y="-246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notesMaster" Target="notesMasters/notesMaster1.xml"/><Relationship Id="rId218"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microsoft.com/office/2015/10/relationships/revisionInfo" Target="revisionInfo.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rrick Venning" userId="6ef9305461909ead" providerId="LiveId" clId="{9A4EF296-01CF-416B-B58D-889A66A947CD}"/>
    <pc:docChg chg="undo custSel delSld modSld">
      <pc:chgData name="Derrick Venning" userId="6ef9305461909ead" providerId="LiveId" clId="{9A4EF296-01CF-416B-B58D-889A66A947CD}" dt="2023-09-24T18:10:38.754" v="9573" actId="14100"/>
      <pc:docMkLst>
        <pc:docMk/>
      </pc:docMkLst>
      <pc:sldChg chg="modSp">
        <pc:chgData name="Derrick Venning" userId="6ef9305461909ead" providerId="LiveId" clId="{9A4EF296-01CF-416B-B58D-889A66A947CD}" dt="2023-09-24T18:01:58.349" v="9555"/>
        <pc:sldMkLst>
          <pc:docMk/>
          <pc:sldMk cId="1139688185" sldId="257"/>
        </pc:sldMkLst>
        <pc:graphicFrameChg chg="mod">
          <ac:chgData name="Derrick Venning" userId="6ef9305461909ead" providerId="LiveId" clId="{9A4EF296-01CF-416B-B58D-889A66A947CD}" dt="2023-09-24T18:01:58.349" v="9555"/>
          <ac:graphicFrameMkLst>
            <pc:docMk/>
            <pc:sldMk cId="1139688185" sldId="257"/>
            <ac:graphicFrameMk id="11" creationId="{F310F653-0CE0-140A-A08F-CC8D92535EF2}"/>
          </ac:graphicFrameMkLst>
        </pc:graphicFrameChg>
      </pc:sldChg>
      <pc:sldChg chg="delSp mod">
        <pc:chgData name="Derrick Venning" userId="6ef9305461909ead" providerId="LiveId" clId="{9A4EF296-01CF-416B-B58D-889A66A947CD}" dt="2023-09-24T18:00:29.614" v="9545" actId="478"/>
        <pc:sldMkLst>
          <pc:docMk/>
          <pc:sldMk cId="3357445200" sldId="340"/>
        </pc:sldMkLst>
        <pc:spChg chg="del">
          <ac:chgData name="Derrick Venning" userId="6ef9305461909ead" providerId="LiveId" clId="{9A4EF296-01CF-416B-B58D-889A66A947CD}" dt="2023-09-24T18:00:29.614" v="9545" actId="478"/>
          <ac:spMkLst>
            <pc:docMk/>
            <pc:sldMk cId="3357445200" sldId="340"/>
            <ac:spMk id="6" creationId="{52A3C67E-2F06-BA91-AE17-1FBCFCF91E55}"/>
          </ac:spMkLst>
        </pc:spChg>
      </pc:sldChg>
      <pc:sldChg chg="delSp mod">
        <pc:chgData name="Derrick Venning" userId="6ef9305461909ead" providerId="LiveId" clId="{9A4EF296-01CF-416B-B58D-889A66A947CD}" dt="2023-09-24T18:00:37.199" v="9546" actId="478"/>
        <pc:sldMkLst>
          <pc:docMk/>
          <pc:sldMk cId="2844343129" sldId="341"/>
        </pc:sldMkLst>
        <pc:spChg chg="del">
          <ac:chgData name="Derrick Venning" userId="6ef9305461909ead" providerId="LiveId" clId="{9A4EF296-01CF-416B-B58D-889A66A947CD}" dt="2023-09-24T18:00:37.199" v="9546" actId="478"/>
          <ac:spMkLst>
            <pc:docMk/>
            <pc:sldMk cId="2844343129" sldId="341"/>
            <ac:spMk id="6" creationId="{DCFADF8F-27CE-8C37-D51B-210714319EE5}"/>
          </ac:spMkLst>
        </pc:spChg>
      </pc:sldChg>
      <pc:sldChg chg="delSp mod">
        <pc:chgData name="Derrick Venning" userId="6ef9305461909ead" providerId="LiveId" clId="{9A4EF296-01CF-416B-B58D-889A66A947CD}" dt="2023-09-24T18:00:44.763" v="9547" actId="478"/>
        <pc:sldMkLst>
          <pc:docMk/>
          <pc:sldMk cId="554824113" sldId="342"/>
        </pc:sldMkLst>
        <pc:spChg chg="del">
          <ac:chgData name="Derrick Venning" userId="6ef9305461909ead" providerId="LiveId" clId="{9A4EF296-01CF-416B-B58D-889A66A947CD}" dt="2023-09-24T18:00:44.763" v="9547" actId="478"/>
          <ac:spMkLst>
            <pc:docMk/>
            <pc:sldMk cId="554824113" sldId="342"/>
            <ac:spMk id="6" creationId="{F147F277-016D-0F99-C6ED-9B9E6E303337}"/>
          </ac:spMkLst>
        </pc:spChg>
      </pc:sldChg>
      <pc:sldChg chg="delSp modSp mod">
        <pc:chgData name="Derrick Venning" userId="6ef9305461909ead" providerId="LiveId" clId="{9A4EF296-01CF-416B-B58D-889A66A947CD}" dt="2023-09-24T18:02:42.789" v="9559" actId="14100"/>
        <pc:sldMkLst>
          <pc:docMk/>
          <pc:sldMk cId="197265666" sldId="343"/>
        </pc:sldMkLst>
        <pc:spChg chg="del">
          <ac:chgData name="Derrick Venning" userId="6ef9305461909ead" providerId="LiveId" clId="{9A4EF296-01CF-416B-B58D-889A66A947CD}" dt="2023-09-24T18:02:38.635" v="9558" actId="478"/>
          <ac:spMkLst>
            <pc:docMk/>
            <pc:sldMk cId="197265666" sldId="343"/>
            <ac:spMk id="2" creationId="{04EA505F-2436-929A-4757-FF04CBCA450D}"/>
          </ac:spMkLst>
        </pc:spChg>
        <pc:spChg chg="mod">
          <ac:chgData name="Derrick Venning" userId="6ef9305461909ead" providerId="LiveId" clId="{9A4EF296-01CF-416B-B58D-889A66A947CD}" dt="2023-09-24T18:02:42.789" v="9559" actId="14100"/>
          <ac:spMkLst>
            <pc:docMk/>
            <pc:sldMk cId="197265666" sldId="343"/>
            <ac:spMk id="4" creationId="{41605F9C-B306-A991-5183-DA9DC48CDCC9}"/>
          </ac:spMkLst>
        </pc:spChg>
      </pc:sldChg>
      <pc:sldChg chg="delSp mod">
        <pc:chgData name="Derrick Venning" userId="6ef9305461909ead" providerId="LiveId" clId="{9A4EF296-01CF-416B-B58D-889A66A947CD}" dt="2023-09-24T18:01:09.114" v="9549" actId="478"/>
        <pc:sldMkLst>
          <pc:docMk/>
          <pc:sldMk cId="408556207" sldId="345"/>
        </pc:sldMkLst>
        <pc:spChg chg="del">
          <ac:chgData name="Derrick Venning" userId="6ef9305461909ead" providerId="LiveId" clId="{9A4EF296-01CF-416B-B58D-889A66A947CD}" dt="2023-09-24T18:01:09.114" v="9549" actId="478"/>
          <ac:spMkLst>
            <pc:docMk/>
            <pc:sldMk cId="408556207" sldId="345"/>
            <ac:spMk id="3" creationId="{A68A3328-CF23-8EB0-CEA0-6F9F4FA95924}"/>
          </ac:spMkLst>
        </pc:spChg>
      </pc:sldChg>
      <pc:sldChg chg="delSp mod">
        <pc:chgData name="Derrick Venning" userId="6ef9305461909ead" providerId="LiveId" clId="{9A4EF296-01CF-416B-B58D-889A66A947CD}" dt="2023-09-24T17:59:54.171" v="9539" actId="478"/>
        <pc:sldMkLst>
          <pc:docMk/>
          <pc:sldMk cId="1860776775" sldId="347"/>
        </pc:sldMkLst>
        <pc:spChg chg="del">
          <ac:chgData name="Derrick Venning" userId="6ef9305461909ead" providerId="LiveId" clId="{9A4EF296-01CF-416B-B58D-889A66A947CD}" dt="2023-09-24T17:59:54.171" v="9539" actId="478"/>
          <ac:spMkLst>
            <pc:docMk/>
            <pc:sldMk cId="1860776775" sldId="347"/>
            <ac:spMk id="8" creationId="{0B7ED2D3-C392-1D0E-1E53-4E1D1D10A5E4}"/>
          </ac:spMkLst>
        </pc:spChg>
      </pc:sldChg>
      <pc:sldChg chg="delSp mod">
        <pc:chgData name="Derrick Venning" userId="6ef9305461909ead" providerId="LiveId" clId="{9A4EF296-01CF-416B-B58D-889A66A947CD}" dt="2023-09-24T17:59:43.195" v="9537" actId="478"/>
        <pc:sldMkLst>
          <pc:docMk/>
          <pc:sldMk cId="3246056895" sldId="348"/>
        </pc:sldMkLst>
        <pc:spChg chg="del">
          <ac:chgData name="Derrick Venning" userId="6ef9305461909ead" providerId="LiveId" clId="{9A4EF296-01CF-416B-B58D-889A66A947CD}" dt="2023-09-24T17:59:43.195" v="9537" actId="478"/>
          <ac:spMkLst>
            <pc:docMk/>
            <pc:sldMk cId="3246056895" sldId="348"/>
            <ac:spMk id="8" creationId="{2F9DE9AA-13B0-898D-A49C-6311589889B8}"/>
          </ac:spMkLst>
        </pc:spChg>
      </pc:sldChg>
      <pc:sldChg chg="delSp mod">
        <pc:chgData name="Derrick Venning" userId="6ef9305461909ead" providerId="LiveId" clId="{9A4EF296-01CF-416B-B58D-889A66A947CD}" dt="2023-09-24T17:59:48.054" v="9538" actId="478"/>
        <pc:sldMkLst>
          <pc:docMk/>
          <pc:sldMk cId="754506461" sldId="349"/>
        </pc:sldMkLst>
        <pc:spChg chg="del">
          <ac:chgData name="Derrick Venning" userId="6ef9305461909ead" providerId="LiveId" clId="{9A4EF296-01CF-416B-B58D-889A66A947CD}" dt="2023-09-24T17:59:48.054" v="9538" actId="478"/>
          <ac:spMkLst>
            <pc:docMk/>
            <pc:sldMk cId="754506461" sldId="349"/>
            <ac:spMk id="8" creationId="{03619E1C-6498-DE1B-8604-567F6768E48A}"/>
          </ac:spMkLst>
        </pc:spChg>
      </pc:sldChg>
      <pc:sldChg chg="delSp mod">
        <pc:chgData name="Derrick Venning" userId="6ef9305461909ead" providerId="LiveId" clId="{9A4EF296-01CF-416B-B58D-889A66A947CD}" dt="2023-09-24T18:00:51.349" v="9548" actId="478"/>
        <pc:sldMkLst>
          <pc:docMk/>
          <pc:sldMk cId="1318219529" sldId="354"/>
        </pc:sldMkLst>
        <pc:spChg chg="del">
          <ac:chgData name="Derrick Venning" userId="6ef9305461909ead" providerId="LiveId" clId="{9A4EF296-01CF-416B-B58D-889A66A947CD}" dt="2023-09-24T18:00:51.349" v="9548" actId="478"/>
          <ac:spMkLst>
            <pc:docMk/>
            <pc:sldMk cId="1318219529" sldId="354"/>
            <ac:spMk id="3" creationId="{A68A3328-CF23-8EB0-CEA0-6F9F4FA95924}"/>
          </ac:spMkLst>
        </pc:spChg>
      </pc:sldChg>
      <pc:sldChg chg="delSp mod">
        <pc:chgData name="Derrick Venning" userId="6ef9305461909ead" providerId="LiveId" clId="{9A4EF296-01CF-416B-B58D-889A66A947CD}" dt="2023-09-24T18:01:16.843" v="9550" actId="478"/>
        <pc:sldMkLst>
          <pc:docMk/>
          <pc:sldMk cId="3383337294" sldId="355"/>
        </pc:sldMkLst>
        <pc:spChg chg="del">
          <ac:chgData name="Derrick Venning" userId="6ef9305461909ead" providerId="LiveId" clId="{9A4EF296-01CF-416B-B58D-889A66A947CD}" dt="2023-09-24T18:01:16.843" v="9550" actId="478"/>
          <ac:spMkLst>
            <pc:docMk/>
            <pc:sldMk cId="3383337294" sldId="355"/>
            <ac:spMk id="3" creationId="{A68A3328-CF23-8EB0-CEA0-6F9F4FA95924}"/>
          </ac:spMkLst>
        </pc:spChg>
      </pc:sldChg>
      <pc:sldChg chg="delSp mod">
        <pc:chgData name="Derrick Venning" userId="6ef9305461909ead" providerId="LiveId" clId="{9A4EF296-01CF-416B-B58D-889A66A947CD}" dt="2023-09-24T18:01:23.901" v="9551" actId="478"/>
        <pc:sldMkLst>
          <pc:docMk/>
          <pc:sldMk cId="500702881" sldId="356"/>
        </pc:sldMkLst>
        <pc:spChg chg="del">
          <ac:chgData name="Derrick Venning" userId="6ef9305461909ead" providerId="LiveId" clId="{9A4EF296-01CF-416B-B58D-889A66A947CD}" dt="2023-09-24T18:01:23.901" v="9551" actId="478"/>
          <ac:spMkLst>
            <pc:docMk/>
            <pc:sldMk cId="500702881" sldId="356"/>
            <ac:spMk id="3" creationId="{A68A3328-CF23-8EB0-CEA0-6F9F4FA95924}"/>
          </ac:spMkLst>
        </pc:spChg>
      </pc:sldChg>
      <pc:sldChg chg="modSp mod">
        <pc:chgData name="Derrick Venning" userId="6ef9305461909ead" providerId="LiveId" clId="{9A4EF296-01CF-416B-B58D-889A66A947CD}" dt="2023-09-24T18:02:52.896" v="9560" actId="14100"/>
        <pc:sldMkLst>
          <pc:docMk/>
          <pc:sldMk cId="2168324850" sldId="358"/>
        </pc:sldMkLst>
        <pc:spChg chg="mod">
          <ac:chgData name="Derrick Venning" userId="6ef9305461909ead" providerId="LiveId" clId="{9A4EF296-01CF-416B-B58D-889A66A947CD}" dt="2023-09-24T18:02:52.896" v="9560" actId="14100"/>
          <ac:spMkLst>
            <pc:docMk/>
            <pc:sldMk cId="2168324850" sldId="358"/>
            <ac:spMk id="4" creationId="{D1B487D8-5763-DF43-D79B-C67B4DA8EE5A}"/>
          </ac:spMkLst>
        </pc:spChg>
      </pc:sldChg>
      <pc:sldChg chg="modSp mod">
        <pc:chgData name="Derrick Venning" userId="6ef9305461909ead" providerId="LiveId" clId="{9A4EF296-01CF-416B-B58D-889A66A947CD}" dt="2023-09-24T18:05:03.061" v="9563" actId="14100"/>
        <pc:sldMkLst>
          <pc:docMk/>
          <pc:sldMk cId="3422961932" sldId="359"/>
        </pc:sldMkLst>
        <pc:spChg chg="mod">
          <ac:chgData name="Derrick Venning" userId="6ef9305461909ead" providerId="LiveId" clId="{9A4EF296-01CF-416B-B58D-889A66A947CD}" dt="2023-09-24T18:05:03.061" v="9563" actId="14100"/>
          <ac:spMkLst>
            <pc:docMk/>
            <pc:sldMk cId="3422961932" sldId="359"/>
            <ac:spMk id="4" creationId="{D1B487D8-5763-DF43-D79B-C67B4DA8EE5A}"/>
          </ac:spMkLst>
        </pc:spChg>
        <pc:graphicFrameChg chg="modGraphic">
          <ac:chgData name="Derrick Venning" userId="6ef9305461909ead" providerId="LiveId" clId="{9A4EF296-01CF-416B-B58D-889A66A947CD}" dt="2023-09-24T18:04:58.639" v="9562" actId="14100"/>
          <ac:graphicFrameMkLst>
            <pc:docMk/>
            <pc:sldMk cId="3422961932" sldId="359"/>
            <ac:graphicFrameMk id="2" creationId="{DAF61656-9817-A1A1-94FB-B7927FBA515F}"/>
          </ac:graphicFrameMkLst>
        </pc:graphicFrameChg>
      </pc:sldChg>
      <pc:sldChg chg="delSp mod">
        <pc:chgData name="Derrick Venning" userId="6ef9305461909ead" providerId="LiveId" clId="{9A4EF296-01CF-416B-B58D-889A66A947CD}" dt="2023-09-24T18:00:00.178" v="9540" actId="478"/>
        <pc:sldMkLst>
          <pc:docMk/>
          <pc:sldMk cId="1465953596" sldId="360"/>
        </pc:sldMkLst>
        <pc:spChg chg="del">
          <ac:chgData name="Derrick Venning" userId="6ef9305461909ead" providerId="LiveId" clId="{9A4EF296-01CF-416B-B58D-889A66A947CD}" dt="2023-09-24T18:00:00.178" v="9540" actId="478"/>
          <ac:spMkLst>
            <pc:docMk/>
            <pc:sldMk cId="1465953596" sldId="360"/>
            <ac:spMk id="8" creationId="{0B7ED2D3-C392-1D0E-1E53-4E1D1D10A5E4}"/>
          </ac:spMkLst>
        </pc:spChg>
      </pc:sldChg>
      <pc:sldChg chg="delSp mod">
        <pc:chgData name="Derrick Venning" userId="6ef9305461909ead" providerId="LiveId" clId="{9A4EF296-01CF-416B-B58D-889A66A947CD}" dt="2023-09-24T18:00:07.402" v="9541" actId="478"/>
        <pc:sldMkLst>
          <pc:docMk/>
          <pc:sldMk cId="1057660926" sldId="361"/>
        </pc:sldMkLst>
        <pc:spChg chg="del">
          <ac:chgData name="Derrick Venning" userId="6ef9305461909ead" providerId="LiveId" clId="{9A4EF296-01CF-416B-B58D-889A66A947CD}" dt="2023-09-24T18:00:07.402" v="9541" actId="478"/>
          <ac:spMkLst>
            <pc:docMk/>
            <pc:sldMk cId="1057660926" sldId="361"/>
            <ac:spMk id="8" creationId="{0B7ED2D3-C392-1D0E-1E53-4E1D1D10A5E4}"/>
          </ac:spMkLst>
        </pc:spChg>
      </pc:sldChg>
      <pc:sldChg chg="delSp mod">
        <pc:chgData name="Derrick Venning" userId="6ef9305461909ead" providerId="LiveId" clId="{9A4EF296-01CF-416B-B58D-889A66A947CD}" dt="2023-09-24T18:00:12.837" v="9542" actId="478"/>
        <pc:sldMkLst>
          <pc:docMk/>
          <pc:sldMk cId="2217728863" sldId="362"/>
        </pc:sldMkLst>
        <pc:spChg chg="del">
          <ac:chgData name="Derrick Venning" userId="6ef9305461909ead" providerId="LiveId" clId="{9A4EF296-01CF-416B-B58D-889A66A947CD}" dt="2023-09-24T18:00:12.837" v="9542" actId="478"/>
          <ac:spMkLst>
            <pc:docMk/>
            <pc:sldMk cId="2217728863" sldId="362"/>
            <ac:spMk id="8" creationId="{0B7ED2D3-C392-1D0E-1E53-4E1D1D10A5E4}"/>
          </ac:spMkLst>
        </pc:spChg>
      </pc:sldChg>
      <pc:sldChg chg="delSp modSp mod">
        <pc:chgData name="Derrick Venning" userId="6ef9305461909ead" providerId="LiveId" clId="{9A4EF296-01CF-416B-B58D-889A66A947CD}" dt="2023-09-24T18:02:22.443" v="9557" actId="14100"/>
        <pc:sldMkLst>
          <pc:docMk/>
          <pc:sldMk cId="2595572012" sldId="365"/>
        </pc:sldMkLst>
        <pc:spChg chg="del">
          <ac:chgData name="Derrick Venning" userId="6ef9305461909ead" providerId="LiveId" clId="{9A4EF296-01CF-416B-B58D-889A66A947CD}" dt="2023-09-24T18:02:18.816" v="9556" actId="478"/>
          <ac:spMkLst>
            <pc:docMk/>
            <pc:sldMk cId="2595572012" sldId="365"/>
            <ac:spMk id="2" creationId="{04EA505F-2436-929A-4757-FF04CBCA450D}"/>
          </ac:spMkLst>
        </pc:spChg>
        <pc:spChg chg="mod">
          <ac:chgData name="Derrick Venning" userId="6ef9305461909ead" providerId="LiveId" clId="{9A4EF296-01CF-416B-B58D-889A66A947CD}" dt="2023-09-24T18:02:22.443" v="9557" actId="14100"/>
          <ac:spMkLst>
            <pc:docMk/>
            <pc:sldMk cId="2595572012" sldId="365"/>
            <ac:spMk id="4" creationId="{41605F9C-B306-A991-5183-DA9DC48CDCC9}"/>
          </ac:spMkLst>
        </pc:spChg>
      </pc:sldChg>
      <pc:sldChg chg="delSp mod">
        <pc:chgData name="Derrick Venning" userId="6ef9305461909ead" providerId="LiveId" clId="{9A4EF296-01CF-416B-B58D-889A66A947CD}" dt="2023-09-24T18:00:18.042" v="9543" actId="478"/>
        <pc:sldMkLst>
          <pc:docMk/>
          <pc:sldMk cId="3726991660" sldId="366"/>
        </pc:sldMkLst>
        <pc:spChg chg="del">
          <ac:chgData name="Derrick Venning" userId="6ef9305461909ead" providerId="LiveId" clId="{9A4EF296-01CF-416B-B58D-889A66A947CD}" dt="2023-09-24T18:00:18.042" v="9543" actId="478"/>
          <ac:spMkLst>
            <pc:docMk/>
            <pc:sldMk cId="3726991660" sldId="366"/>
            <ac:spMk id="8" creationId="{0B7ED2D3-C392-1D0E-1E53-4E1D1D10A5E4}"/>
          </ac:spMkLst>
        </pc:spChg>
      </pc:sldChg>
      <pc:sldChg chg="delSp mod">
        <pc:chgData name="Derrick Venning" userId="6ef9305461909ead" providerId="LiveId" clId="{9A4EF296-01CF-416B-B58D-889A66A947CD}" dt="2023-09-24T18:00:23.044" v="9544" actId="478"/>
        <pc:sldMkLst>
          <pc:docMk/>
          <pc:sldMk cId="2554057753" sldId="367"/>
        </pc:sldMkLst>
        <pc:spChg chg="del">
          <ac:chgData name="Derrick Venning" userId="6ef9305461909ead" providerId="LiveId" clId="{9A4EF296-01CF-416B-B58D-889A66A947CD}" dt="2023-09-24T18:00:23.044" v="9544" actId="478"/>
          <ac:spMkLst>
            <pc:docMk/>
            <pc:sldMk cId="2554057753" sldId="367"/>
            <ac:spMk id="8" creationId="{0B7ED2D3-C392-1D0E-1E53-4E1D1D10A5E4}"/>
          </ac:spMkLst>
        </pc:spChg>
      </pc:sldChg>
      <pc:sldChg chg="addSp delSp modSp mod">
        <pc:chgData name="Derrick Venning" userId="6ef9305461909ead" providerId="LiveId" clId="{9A4EF296-01CF-416B-B58D-889A66A947CD}" dt="2023-09-24T18:10:38.754" v="9573" actId="14100"/>
        <pc:sldMkLst>
          <pc:docMk/>
          <pc:sldMk cId="1332901790" sldId="370"/>
        </pc:sldMkLst>
        <pc:spChg chg="del">
          <ac:chgData name="Derrick Venning" userId="6ef9305461909ead" providerId="LiveId" clId="{9A4EF296-01CF-416B-B58D-889A66A947CD}" dt="2023-09-24T16:12:43.860" v="6" actId="478"/>
          <ac:spMkLst>
            <pc:docMk/>
            <pc:sldMk cId="1332901790" sldId="370"/>
            <ac:spMk id="2" creationId="{04EA505F-2436-929A-4757-FF04CBCA450D}"/>
          </ac:spMkLst>
        </pc:spChg>
        <pc:spChg chg="mod">
          <ac:chgData name="Derrick Venning" userId="6ef9305461909ead" providerId="LiveId" clId="{9A4EF296-01CF-416B-B58D-889A66A947CD}" dt="2023-09-24T18:06:46.761" v="9565" actId="14100"/>
          <ac:spMkLst>
            <pc:docMk/>
            <pc:sldMk cId="1332901790" sldId="370"/>
            <ac:spMk id="3" creationId="{A5946FD8-530D-6079-402A-1A540B4294FD}"/>
          </ac:spMkLst>
        </pc:spChg>
        <pc:spChg chg="add mod">
          <ac:chgData name="Derrick Venning" userId="6ef9305461909ead" providerId="LiveId" clId="{9A4EF296-01CF-416B-B58D-889A66A947CD}" dt="2023-09-24T18:10:38.754" v="9573" actId="14100"/>
          <ac:spMkLst>
            <pc:docMk/>
            <pc:sldMk cId="1332901790" sldId="370"/>
            <ac:spMk id="4" creationId="{C531ACC4-0CC3-2E3F-52EC-6B940FC11502}"/>
          </ac:spMkLst>
        </pc:spChg>
        <pc:spChg chg="mod">
          <ac:chgData name="Derrick Venning" userId="6ef9305461909ead" providerId="LiveId" clId="{9A4EF296-01CF-416B-B58D-889A66A947CD}" dt="2023-09-24T16:15:04.144" v="226" actId="20577"/>
          <ac:spMkLst>
            <pc:docMk/>
            <pc:sldMk cId="1332901790" sldId="370"/>
            <ac:spMk id="6" creationId="{955EFB52-62F8-A86A-FF61-59167841070A}"/>
          </ac:spMkLst>
        </pc:spChg>
        <pc:spChg chg="mod">
          <ac:chgData name="Derrick Venning" userId="6ef9305461909ead" providerId="LiveId" clId="{9A4EF296-01CF-416B-B58D-889A66A947CD}" dt="2023-09-24T18:06:56.937" v="9572" actId="20577"/>
          <ac:spMkLst>
            <pc:docMk/>
            <pc:sldMk cId="1332901790" sldId="370"/>
            <ac:spMk id="7" creationId="{447E93D6-CEDB-35D7-5533-68F5D40D3D90}"/>
          </ac:spMkLst>
        </pc:spChg>
      </pc:sldChg>
      <pc:sldChg chg="delSp modSp mod">
        <pc:chgData name="Derrick Venning" userId="6ef9305461909ead" providerId="LiveId" clId="{9A4EF296-01CF-416B-B58D-889A66A947CD}" dt="2023-09-24T16:27:42.921" v="3349" actId="14100"/>
        <pc:sldMkLst>
          <pc:docMk/>
          <pc:sldMk cId="1629112635" sldId="378"/>
        </pc:sldMkLst>
        <pc:spChg chg="del">
          <ac:chgData name="Derrick Venning" userId="6ef9305461909ead" providerId="LiveId" clId="{9A4EF296-01CF-416B-B58D-889A66A947CD}" dt="2023-09-24T16:27:38.059" v="3348" actId="478"/>
          <ac:spMkLst>
            <pc:docMk/>
            <pc:sldMk cId="1629112635" sldId="378"/>
            <ac:spMk id="2" creationId="{04EA505F-2436-929A-4757-FF04CBCA450D}"/>
          </ac:spMkLst>
        </pc:spChg>
        <pc:spChg chg="mod">
          <ac:chgData name="Derrick Venning" userId="6ef9305461909ead" providerId="LiveId" clId="{9A4EF296-01CF-416B-B58D-889A66A947CD}" dt="2023-09-24T16:27:42.921" v="3349" actId="14100"/>
          <ac:spMkLst>
            <pc:docMk/>
            <pc:sldMk cId="1629112635" sldId="378"/>
            <ac:spMk id="4" creationId="{41605F9C-B306-A991-5183-DA9DC48CDCC9}"/>
          </ac:spMkLst>
        </pc:spChg>
        <pc:spChg chg="mod">
          <ac:chgData name="Derrick Venning" userId="6ef9305461909ead" providerId="LiveId" clId="{9A4EF296-01CF-416B-B58D-889A66A947CD}" dt="2023-09-24T16:27:23.794" v="3347" actId="115"/>
          <ac:spMkLst>
            <pc:docMk/>
            <pc:sldMk cId="1629112635" sldId="378"/>
            <ac:spMk id="7" creationId="{C4740CF9-98BF-6B2E-7603-DAC02E00B268}"/>
          </ac:spMkLst>
        </pc:spChg>
      </pc:sldChg>
      <pc:sldChg chg="modSp mod">
        <pc:chgData name="Derrick Venning" userId="6ef9305461909ead" providerId="LiveId" clId="{9A4EF296-01CF-416B-B58D-889A66A947CD}" dt="2023-09-24T16:27:48.974" v="3350" actId="14100"/>
        <pc:sldMkLst>
          <pc:docMk/>
          <pc:sldMk cId="2078434737" sldId="379"/>
        </pc:sldMkLst>
        <pc:spChg chg="mod">
          <ac:chgData name="Derrick Venning" userId="6ef9305461909ead" providerId="LiveId" clId="{9A4EF296-01CF-416B-B58D-889A66A947CD}" dt="2023-09-24T16:27:48.974" v="3350" actId="14100"/>
          <ac:spMkLst>
            <pc:docMk/>
            <pc:sldMk cId="2078434737" sldId="379"/>
            <ac:spMk id="4" creationId="{D1B487D8-5763-DF43-D79B-C67B4DA8EE5A}"/>
          </ac:spMkLst>
        </pc:spChg>
      </pc:sldChg>
      <pc:sldChg chg="modSp mod">
        <pc:chgData name="Derrick Venning" userId="6ef9305461909ead" providerId="LiveId" clId="{9A4EF296-01CF-416B-B58D-889A66A947CD}" dt="2023-09-24T16:43:32.020" v="5439" actId="20577"/>
        <pc:sldMkLst>
          <pc:docMk/>
          <pc:sldMk cId="3164173636" sldId="394"/>
        </pc:sldMkLst>
        <pc:spChg chg="mod">
          <ac:chgData name="Derrick Venning" userId="6ef9305461909ead" providerId="LiveId" clId="{9A4EF296-01CF-416B-B58D-889A66A947CD}" dt="2023-09-24T16:43:32.020" v="5439" actId="20577"/>
          <ac:spMkLst>
            <pc:docMk/>
            <pc:sldMk cId="3164173636" sldId="394"/>
            <ac:spMk id="3" creationId="{A5946FD8-530D-6079-402A-1A540B4294FD}"/>
          </ac:spMkLst>
        </pc:spChg>
      </pc:sldChg>
      <pc:sldChg chg="del">
        <pc:chgData name="Derrick Venning" userId="6ef9305461909ead" providerId="LiveId" clId="{9A4EF296-01CF-416B-B58D-889A66A947CD}" dt="2023-09-24T17:08:05.541" v="7381" actId="2696"/>
        <pc:sldMkLst>
          <pc:docMk/>
          <pc:sldMk cId="3670403569" sldId="406"/>
        </pc:sldMkLst>
      </pc:sldChg>
      <pc:sldChg chg="modSp mod">
        <pc:chgData name="Derrick Venning" userId="6ef9305461909ead" providerId="LiveId" clId="{9A4EF296-01CF-416B-B58D-889A66A947CD}" dt="2023-09-24T17:21:40.873" v="7814" actId="14100"/>
        <pc:sldMkLst>
          <pc:docMk/>
          <pc:sldMk cId="183810259" sldId="420"/>
        </pc:sldMkLst>
        <pc:spChg chg="mod">
          <ac:chgData name="Derrick Venning" userId="6ef9305461909ead" providerId="LiveId" clId="{9A4EF296-01CF-416B-B58D-889A66A947CD}" dt="2023-09-24T17:21:40.873" v="7814" actId="14100"/>
          <ac:spMkLst>
            <pc:docMk/>
            <pc:sldMk cId="183810259" sldId="420"/>
            <ac:spMk id="4" creationId="{D1B487D8-5763-DF43-D79B-C67B4DA8EE5A}"/>
          </ac:spMkLst>
        </pc:spChg>
      </pc:sldChg>
      <pc:sldChg chg="del">
        <pc:chgData name="Derrick Venning" userId="6ef9305461909ead" providerId="LiveId" clId="{9A4EF296-01CF-416B-B58D-889A66A947CD}" dt="2023-09-24T17:37:57.466" v="8883" actId="2696"/>
        <pc:sldMkLst>
          <pc:docMk/>
          <pc:sldMk cId="2565739919" sldId="449"/>
        </pc:sldMkLst>
      </pc:sldChg>
      <pc:sldChg chg="del">
        <pc:chgData name="Derrick Venning" userId="6ef9305461909ead" providerId="LiveId" clId="{9A4EF296-01CF-416B-B58D-889A66A947CD}" dt="2023-09-24T17:53:00.062" v="9306" actId="2696"/>
        <pc:sldMkLst>
          <pc:docMk/>
          <pc:sldMk cId="2778772859" sldId="457"/>
        </pc:sldMkLst>
      </pc:sldChg>
      <pc:sldChg chg="del">
        <pc:chgData name="Derrick Venning" userId="6ef9305461909ead" providerId="LiveId" clId="{9A4EF296-01CF-416B-B58D-889A66A947CD}" dt="2023-09-24T17:53:05.480" v="9307" actId="2696"/>
        <pc:sldMkLst>
          <pc:docMk/>
          <pc:sldMk cId="2472805003" sldId="459"/>
        </pc:sldMkLst>
      </pc:sldChg>
      <pc:sldChg chg="del">
        <pc:chgData name="Derrick Venning" userId="6ef9305461909ead" providerId="LiveId" clId="{9A4EF296-01CF-416B-B58D-889A66A947CD}" dt="2023-09-24T17:53:19.220" v="9308" actId="2696"/>
        <pc:sldMkLst>
          <pc:docMk/>
          <pc:sldMk cId="633581761" sldId="460"/>
        </pc:sldMkLst>
      </pc:sldChg>
      <pc:sldChg chg="del">
        <pc:chgData name="Derrick Venning" userId="6ef9305461909ead" providerId="LiveId" clId="{9A4EF296-01CF-416B-B58D-889A66A947CD}" dt="2023-09-24T17:53:33.518" v="9311" actId="2696"/>
        <pc:sldMkLst>
          <pc:docMk/>
          <pc:sldMk cId="254359397" sldId="462"/>
        </pc:sldMkLst>
      </pc:sldChg>
      <pc:sldChg chg="delSp modSp mod">
        <pc:chgData name="Derrick Venning" userId="6ef9305461909ead" providerId="LiveId" clId="{9A4EF296-01CF-416B-B58D-889A66A947CD}" dt="2023-09-24T17:54:09.844" v="9317" actId="14100"/>
        <pc:sldMkLst>
          <pc:docMk/>
          <pc:sldMk cId="197286707" sldId="468"/>
        </pc:sldMkLst>
        <pc:spChg chg="mod">
          <ac:chgData name="Derrick Venning" userId="6ef9305461909ead" providerId="LiveId" clId="{9A4EF296-01CF-416B-B58D-889A66A947CD}" dt="2023-09-24T17:53:59.917" v="9315" actId="1076"/>
          <ac:spMkLst>
            <pc:docMk/>
            <pc:sldMk cId="197286707" sldId="468"/>
            <ac:spMk id="2" creationId="{8A485C73-222D-6F5E-A6E3-EFC87EBF1C7A}"/>
          </ac:spMkLst>
        </pc:spChg>
        <pc:spChg chg="del">
          <ac:chgData name="Derrick Venning" userId="6ef9305461909ead" providerId="LiveId" clId="{9A4EF296-01CF-416B-B58D-889A66A947CD}" dt="2023-09-24T17:53:54.620" v="9314" actId="478"/>
          <ac:spMkLst>
            <pc:docMk/>
            <pc:sldMk cId="197286707" sldId="468"/>
            <ac:spMk id="3" creationId="{CEAEDF63-E1F4-3CF0-832D-21DD80BD6B47}"/>
          </ac:spMkLst>
        </pc:spChg>
        <pc:spChg chg="mod">
          <ac:chgData name="Derrick Venning" userId="6ef9305461909ead" providerId="LiveId" clId="{9A4EF296-01CF-416B-B58D-889A66A947CD}" dt="2023-09-24T17:54:09.844" v="9317" actId="14100"/>
          <ac:spMkLst>
            <pc:docMk/>
            <pc:sldMk cId="197286707" sldId="468"/>
            <ac:spMk id="4" creationId="{D1B487D8-5763-DF43-D79B-C67B4DA8EE5A}"/>
          </ac:spMkLst>
        </pc:spChg>
        <pc:spChg chg="mod">
          <ac:chgData name="Derrick Venning" userId="6ef9305461909ead" providerId="LiveId" clId="{9A4EF296-01CF-416B-B58D-889A66A947CD}" dt="2023-09-24T17:54:03.668" v="9316" actId="1076"/>
          <ac:spMkLst>
            <pc:docMk/>
            <pc:sldMk cId="197286707" sldId="468"/>
            <ac:spMk id="6" creationId="{47E826F0-4691-CDF3-2187-A160123533FB}"/>
          </ac:spMkLst>
        </pc:spChg>
      </pc:sldChg>
      <pc:sldChg chg="modSp mod">
        <pc:chgData name="Derrick Venning" userId="6ef9305461909ead" providerId="LiveId" clId="{9A4EF296-01CF-416B-B58D-889A66A947CD}" dt="2023-09-24T17:05:31.018" v="7375" actId="20577"/>
        <pc:sldMkLst>
          <pc:docMk/>
          <pc:sldMk cId="1435187797" sldId="472"/>
        </pc:sldMkLst>
        <pc:spChg chg="mod">
          <ac:chgData name="Derrick Venning" userId="6ef9305461909ead" providerId="LiveId" clId="{9A4EF296-01CF-416B-B58D-889A66A947CD}" dt="2023-09-24T17:05:31.018" v="7375" actId="20577"/>
          <ac:spMkLst>
            <pc:docMk/>
            <pc:sldMk cId="1435187797" sldId="472"/>
            <ac:spMk id="3" creationId="{A5946FD8-530D-6079-402A-1A540B4294FD}"/>
          </ac:spMkLst>
        </pc:spChg>
      </pc:sldChg>
      <pc:sldChg chg="modSp mod">
        <pc:chgData name="Derrick Venning" userId="6ef9305461909ead" providerId="LiveId" clId="{9A4EF296-01CF-416B-B58D-889A66A947CD}" dt="2023-09-24T17:09:56.526" v="7388" actId="20577"/>
        <pc:sldMkLst>
          <pc:docMk/>
          <pc:sldMk cId="3791231133" sldId="473"/>
        </pc:sldMkLst>
        <pc:spChg chg="mod">
          <ac:chgData name="Derrick Venning" userId="6ef9305461909ead" providerId="LiveId" clId="{9A4EF296-01CF-416B-B58D-889A66A947CD}" dt="2023-09-24T17:09:56.526" v="7388" actId="20577"/>
          <ac:spMkLst>
            <pc:docMk/>
            <pc:sldMk cId="3791231133" sldId="473"/>
            <ac:spMk id="3" creationId="{A5946FD8-530D-6079-402A-1A540B4294FD}"/>
          </ac:spMkLst>
        </pc:spChg>
      </pc:sldChg>
      <pc:sldChg chg="delSp modSp mod">
        <pc:chgData name="Derrick Venning" userId="6ef9305461909ead" providerId="LiveId" clId="{9A4EF296-01CF-416B-B58D-889A66A947CD}" dt="2023-09-24T17:21:01.484" v="7812" actId="14100"/>
        <pc:sldMkLst>
          <pc:docMk/>
          <pc:sldMk cId="3297207287" sldId="474"/>
        </pc:sldMkLst>
        <pc:spChg chg="del">
          <ac:chgData name="Derrick Venning" userId="6ef9305461909ead" providerId="LiveId" clId="{9A4EF296-01CF-416B-B58D-889A66A947CD}" dt="2023-09-24T17:20:57.474" v="7811" actId="478"/>
          <ac:spMkLst>
            <pc:docMk/>
            <pc:sldMk cId="3297207287" sldId="474"/>
            <ac:spMk id="2" creationId="{04EA505F-2436-929A-4757-FF04CBCA450D}"/>
          </ac:spMkLst>
        </pc:spChg>
        <pc:spChg chg="mod">
          <ac:chgData name="Derrick Venning" userId="6ef9305461909ead" providerId="LiveId" clId="{9A4EF296-01CF-416B-B58D-889A66A947CD}" dt="2023-09-24T17:20:49.038" v="7810" actId="20577"/>
          <ac:spMkLst>
            <pc:docMk/>
            <pc:sldMk cId="3297207287" sldId="474"/>
            <ac:spMk id="3" creationId="{A5946FD8-530D-6079-402A-1A540B4294FD}"/>
          </ac:spMkLst>
        </pc:spChg>
        <pc:spChg chg="mod">
          <ac:chgData name="Derrick Venning" userId="6ef9305461909ead" providerId="LiveId" clId="{9A4EF296-01CF-416B-B58D-889A66A947CD}" dt="2023-09-24T17:21:01.484" v="7812" actId="14100"/>
          <ac:spMkLst>
            <pc:docMk/>
            <pc:sldMk cId="3297207287" sldId="474"/>
            <ac:spMk id="4" creationId="{41605F9C-B306-A991-5183-DA9DC48CDCC9}"/>
          </ac:spMkLst>
        </pc:spChg>
        <pc:spChg chg="mod">
          <ac:chgData name="Derrick Venning" userId="6ef9305461909ead" providerId="LiveId" clId="{9A4EF296-01CF-416B-B58D-889A66A947CD}" dt="2023-09-24T17:18:47.987" v="7527" actId="20577"/>
          <ac:spMkLst>
            <pc:docMk/>
            <pc:sldMk cId="3297207287" sldId="474"/>
            <ac:spMk id="6" creationId="{955EFB52-62F8-A86A-FF61-59167841070A}"/>
          </ac:spMkLst>
        </pc:spChg>
      </pc:sldChg>
      <pc:sldChg chg="delSp modSp mod">
        <pc:chgData name="Derrick Venning" userId="6ef9305461909ead" providerId="LiveId" clId="{9A4EF296-01CF-416B-B58D-889A66A947CD}" dt="2023-09-24T17:29:59.891" v="8794" actId="14100"/>
        <pc:sldMkLst>
          <pc:docMk/>
          <pc:sldMk cId="1308570957" sldId="476"/>
        </pc:sldMkLst>
        <pc:spChg chg="del">
          <ac:chgData name="Derrick Venning" userId="6ef9305461909ead" providerId="LiveId" clId="{9A4EF296-01CF-416B-B58D-889A66A947CD}" dt="2023-09-24T17:29:56.614" v="8793" actId="478"/>
          <ac:spMkLst>
            <pc:docMk/>
            <pc:sldMk cId="1308570957" sldId="476"/>
            <ac:spMk id="2" creationId="{04EA505F-2436-929A-4757-FF04CBCA450D}"/>
          </ac:spMkLst>
        </pc:spChg>
        <pc:spChg chg="mod">
          <ac:chgData name="Derrick Venning" userId="6ef9305461909ead" providerId="LiveId" clId="{9A4EF296-01CF-416B-B58D-889A66A947CD}" dt="2023-09-24T17:29:49.365" v="8792" actId="1076"/>
          <ac:spMkLst>
            <pc:docMk/>
            <pc:sldMk cId="1308570957" sldId="476"/>
            <ac:spMk id="3" creationId="{A5946FD8-530D-6079-402A-1A540B4294FD}"/>
          </ac:spMkLst>
        </pc:spChg>
        <pc:spChg chg="mod">
          <ac:chgData name="Derrick Venning" userId="6ef9305461909ead" providerId="LiveId" clId="{9A4EF296-01CF-416B-B58D-889A66A947CD}" dt="2023-09-24T17:29:59.891" v="8794" actId="14100"/>
          <ac:spMkLst>
            <pc:docMk/>
            <pc:sldMk cId="1308570957" sldId="476"/>
            <ac:spMk id="4" creationId="{41605F9C-B306-A991-5183-DA9DC48CDCC9}"/>
          </ac:spMkLst>
        </pc:spChg>
        <pc:spChg chg="mod">
          <ac:chgData name="Derrick Venning" userId="6ef9305461909ead" providerId="LiveId" clId="{9A4EF296-01CF-416B-B58D-889A66A947CD}" dt="2023-09-24T17:29:40.963" v="8791" actId="20577"/>
          <ac:spMkLst>
            <pc:docMk/>
            <pc:sldMk cId="1308570957" sldId="476"/>
            <ac:spMk id="6" creationId="{955EFB52-62F8-A86A-FF61-59167841070A}"/>
          </ac:spMkLst>
        </pc:spChg>
      </pc:sldChg>
      <pc:sldChg chg="modSp mod">
        <pc:chgData name="Derrick Venning" userId="6ef9305461909ead" providerId="LiveId" clId="{9A4EF296-01CF-416B-B58D-889A66A947CD}" dt="2023-09-24T17:53:39.742" v="9313" actId="20577"/>
        <pc:sldMkLst>
          <pc:docMk/>
          <pc:sldMk cId="616147244" sldId="480"/>
        </pc:sldMkLst>
        <pc:spChg chg="mod">
          <ac:chgData name="Derrick Venning" userId="6ef9305461909ead" providerId="LiveId" clId="{9A4EF296-01CF-416B-B58D-889A66A947CD}" dt="2023-09-24T17:53:39.742" v="9313" actId="20577"/>
          <ac:spMkLst>
            <pc:docMk/>
            <pc:sldMk cId="616147244" sldId="480"/>
            <ac:spMk id="5" creationId="{0E698072-9D5B-C20D-B379-30397BB52267}"/>
          </ac:spMkLst>
        </pc:spChg>
      </pc:sldChg>
      <pc:sldChg chg="modSp mod">
        <pc:chgData name="Derrick Venning" userId="6ef9305461909ead" providerId="LiveId" clId="{9A4EF296-01CF-416B-B58D-889A66A947CD}" dt="2023-09-24T17:58:24.237" v="9534" actId="20577"/>
        <pc:sldMkLst>
          <pc:docMk/>
          <pc:sldMk cId="883629139" sldId="481"/>
        </pc:sldMkLst>
        <pc:spChg chg="mod">
          <ac:chgData name="Derrick Venning" userId="6ef9305461909ead" providerId="LiveId" clId="{9A4EF296-01CF-416B-B58D-889A66A947CD}" dt="2023-09-24T17:58:24.237" v="9534" actId="20577"/>
          <ac:spMkLst>
            <pc:docMk/>
            <pc:sldMk cId="883629139" sldId="481"/>
            <ac:spMk id="3" creationId="{A5946FD8-530D-6079-402A-1A540B4294FD}"/>
          </ac:spMkLst>
        </pc:spChg>
        <pc:spChg chg="mod">
          <ac:chgData name="Derrick Venning" userId="6ef9305461909ead" providerId="LiveId" clId="{9A4EF296-01CF-416B-B58D-889A66A947CD}" dt="2023-09-24T17:56:16.465" v="9343" actId="20577"/>
          <ac:spMkLst>
            <pc:docMk/>
            <pc:sldMk cId="883629139" sldId="481"/>
            <ac:spMk id="5" creationId="{0E698072-9D5B-C20D-B379-30397BB52267}"/>
          </ac:spMkLst>
        </pc:spChg>
      </pc:sldChg>
      <pc:sldChg chg="modSp mod">
        <pc:chgData name="Derrick Venning" userId="6ef9305461909ead" providerId="LiveId" clId="{9A4EF296-01CF-416B-B58D-889A66A947CD}" dt="2023-09-24T17:58:36.363" v="9535" actId="14100"/>
        <pc:sldMkLst>
          <pc:docMk/>
          <pc:sldMk cId="1131266612" sldId="483"/>
        </pc:sldMkLst>
        <pc:spChg chg="mod">
          <ac:chgData name="Derrick Venning" userId="6ef9305461909ead" providerId="LiveId" clId="{9A4EF296-01CF-416B-B58D-889A66A947CD}" dt="2023-09-24T17:58:36.363" v="9535" actId="14100"/>
          <ac:spMkLst>
            <pc:docMk/>
            <pc:sldMk cId="1131266612" sldId="483"/>
            <ac:spMk id="4" creationId="{D1B487D8-5763-DF43-D79B-C67B4DA8EE5A}"/>
          </ac:spMkLst>
        </pc:spChg>
      </pc:sldChg>
      <pc:sldChg chg="modSp mod">
        <pc:chgData name="Derrick Venning" userId="6ef9305461909ead" providerId="LiveId" clId="{9A4EF296-01CF-416B-B58D-889A66A947CD}" dt="2023-09-24T18:02:58.737" v="9561" actId="14100"/>
        <pc:sldMkLst>
          <pc:docMk/>
          <pc:sldMk cId="1471650268" sldId="493"/>
        </pc:sldMkLst>
        <pc:spChg chg="mod">
          <ac:chgData name="Derrick Venning" userId="6ef9305461909ead" providerId="LiveId" clId="{9A4EF296-01CF-416B-B58D-889A66A947CD}" dt="2023-09-24T18:02:58.737" v="9561" actId="14100"/>
          <ac:spMkLst>
            <pc:docMk/>
            <pc:sldMk cId="1471650268" sldId="493"/>
            <ac:spMk id="4" creationId="{D1B487D8-5763-DF43-D79B-C67B4DA8EE5A}"/>
          </ac:spMkLst>
        </pc:spChg>
      </pc:sldChg>
      <pc:sldChg chg="modSp mod">
        <pc:chgData name="Derrick Venning" userId="6ef9305461909ead" providerId="LiveId" clId="{9A4EF296-01CF-416B-B58D-889A66A947CD}" dt="2023-09-24T16:10:37.028" v="2" actId="33524"/>
        <pc:sldMkLst>
          <pc:docMk/>
          <pc:sldMk cId="250506269" sldId="495"/>
        </pc:sldMkLst>
        <pc:spChg chg="mod">
          <ac:chgData name="Derrick Venning" userId="6ef9305461909ead" providerId="LiveId" clId="{9A4EF296-01CF-416B-B58D-889A66A947CD}" dt="2023-09-24T16:10:37.028" v="2" actId="33524"/>
          <ac:spMkLst>
            <pc:docMk/>
            <pc:sldMk cId="250506269" sldId="495"/>
            <ac:spMk id="4" creationId="{5D014D0F-66C4-C85A-68BD-7443CBB08305}"/>
          </ac:spMkLst>
        </pc:spChg>
      </pc:sldChg>
      <pc:sldChg chg="modSp mod">
        <pc:chgData name="Derrick Venning" userId="6ef9305461909ead" providerId="LiveId" clId="{9A4EF296-01CF-416B-B58D-889A66A947CD}" dt="2023-09-24T16:11:05.566" v="3" actId="20577"/>
        <pc:sldMkLst>
          <pc:docMk/>
          <pc:sldMk cId="3874357991" sldId="497"/>
        </pc:sldMkLst>
        <pc:spChg chg="mod">
          <ac:chgData name="Derrick Venning" userId="6ef9305461909ead" providerId="LiveId" clId="{9A4EF296-01CF-416B-B58D-889A66A947CD}" dt="2023-09-24T16:11:05.566" v="3" actId="20577"/>
          <ac:spMkLst>
            <pc:docMk/>
            <pc:sldMk cId="3874357991" sldId="497"/>
            <ac:spMk id="4" creationId="{7E612330-77BF-4300-38D5-908E185073A9}"/>
          </ac:spMkLst>
        </pc:spChg>
      </pc:sldChg>
      <pc:sldChg chg="addSp modSp mod">
        <pc:chgData name="Derrick Venning" userId="6ef9305461909ead" providerId="LiveId" clId="{9A4EF296-01CF-416B-B58D-889A66A947CD}" dt="2023-09-24T16:25:47.279" v="3343" actId="1076"/>
        <pc:sldMkLst>
          <pc:docMk/>
          <pc:sldMk cId="332432587" sldId="505"/>
        </pc:sldMkLst>
        <pc:spChg chg="add mod">
          <ac:chgData name="Derrick Venning" userId="6ef9305461909ead" providerId="LiveId" clId="{9A4EF296-01CF-416B-B58D-889A66A947CD}" dt="2023-09-24T16:21:50.281" v="2176" actId="5793"/>
          <ac:spMkLst>
            <pc:docMk/>
            <pc:sldMk cId="332432587" sldId="505"/>
            <ac:spMk id="2" creationId="{7BF41CF3-7FB6-BC5C-BF24-45448C434EEB}"/>
          </ac:spMkLst>
        </pc:spChg>
        <pc:spChg chg="add mod">
          <ac:chgData name="Derrick Venning" userId="6ef9305461909ead" providerId="LiveId" clId="{9A4EF296-01CF-416B-B58D-889A66A947CD}" dt="2023-09-24T16:22:58.730" v="2805" actId="5793"/>
          <ac:spMkLst>
            <pc:docMk/>
            <pc:sldMk cId="332432587" sldId="505"/>
            <ac:spMk id="3" creationId="{D8714312-7FD2-4F73-150A-2D57642F3D90}"/>
          </ac:spMkLst>
        </pc:spChg>
        <pc:spChg chg="mod">
          <ac:chgData name="Derrick Venning" userId="6ef9305461909ead" providerId="LiveId" clId="{9A4EF296-01CF-416B-B58D-889A66A947CD}" dt="2023-09-24T16:20:35.129" v="1646" actId="14100"/>
          <ac:spMkLst>
            <pc:docMk/>
            <pc:sldMk cId="332432587" sldId="505"/>
            <ac:spMk id="4" creationId="{7CB1C92F-2968-FCDF-0113-A69D0552309A}"/>
          </ac:spMkLst>
        </pc:spChg>
        <pc:spChg chg="mod">
          <ac:chgData name="Derrick Venning" userId="6ef9305461909ead" providerId="LiveId" clId="{9A4EF296-01CF-416B-B58D-889A66A947CD}" dt="2023-09-24T16:25:37.871" v="3342" actId="20577"/>
          <ac:spMkLst>
            <pc:docMk/>
            <pc:sldMk cId="332432587" sldId="505"/>
            <ac:spMk id="6" creationId="{693C91F5-DF01-7C27-52F1-31B6835855F1}"/>
          </ac:spMkLst>
        </pc:spChg>
        <pc:spChg chg="mod">
          <ac:chgData name="Derrick Venning" userId="6ef9305461909ead" providerId="LiveId" clId="{9A4EF296-01CF-416B-B58D-889A66A947CD}" dt="2023-09-24T16:25:47.279" v="3343" actId="1076"/>
          <ac:spMkLst>
            <pc:docMk/>
            <pc:sldMk cId="332432587" sldId="505"/>
            <ac:spMk id="19" creationId="{1CA33CB2-B431-A248-A3AF-283DA653001A}"/>
          </ac:spMkLst>
        </pc:spChg>
        <pc:picChg chg="mod">
          <ac:chgData name="Derrick Venning" userId="6ef9305461909ead" providerId="LiveId" clId="{9A4EF296-01CF-416B-B58D-889A66A947CD}" dt="2023-09-24T16:19:49.473" v="1641" actId="1076"/>
          <ac:picMkLst>
            <pc:docMk/>
            <pc:sldMk cId="332432587" sldId="505"/>
            <ac:picMk id="7" creationId="{C2C14056-F07A-3AD5-E8E6-A8706F92C60B}"/>
          </ac:picMkLst>
        </pc:picChg>
        <pc:picChg chg="mod">
          <ac:chgData name="Derrick Venning" userId="6ef9305461909ead" providerId="LiveId" clId="{9A4EF296-01CF-416B-B58D-889A66A947CD}" dt="2023-09-24T16:22:01.003" v="2177" actId="1076"/>
          <ac:picMkLst>
            <pc:docMk/>
            <pc:sldMk cId="332432587" sldId="505"/>
            <ac:picMk id="9" creationId="{2241E31B-CE3F-B6D6-1219-AF33C53F9C27}"/>
          </ac:picMkLst>
        </pc:picChg>
        <pc:picChg chg="mod">
          <ac:chgData name="Derrick Venning" userId="6ef9305461909ead" providerId="LiveId" clId="{9A4EF296-01CF-416B-B58D-889A66A947CD}" dt="2023-09-24T16:19:42.863" v="1640" actId="1076"/>
          <ac:picMkLst>
            <pc:docMk/>
            <pc:sldMk cId="332432587" sldId="505"/>
            <ac:picMk id="12" creationId="{9EC8E1E8-20DC-5208-F5AF-BE479EF8D8C6}"/>
          </ac:picMkLst>
        </pc:picChg>
        <pc:picChg chg="mod">
          <ac:chgData name="Derrick Venning" userId="6ef9305461909ead" providerId="LiveId" clId="{9A4EF296-01CF-416B-B58D-889A66A947CD}" dt="2023-09-24T16:23:04.628" v="2806" actId="1076"/>
          <ac:picMkLst>
            <pc:docMk/>
            <pc:sldMk cId="332432587" sldId="505"/>
            <ac:picMk id="14" creationId="{0029856C-DD3E-C0FD-AA2D-0746561674C1}"/>
          </ac:picMkLst>
        </pc:picChg>
        <pc:picChg chg="mod">
          <ac:chgData name="Derrick Venning" userId="6ef9305461909ead" providerId="LiveId" clId="{9A4EF296-01CF-416B-B58D-889A66A947CD}" dt="2023-09-24T16:20:23.054" v="1645" actId="1076"/>
          <ac:picMkLst>
            <pc:docMk/>
            <pc:sldMk cId="332432587" sldId="505"/>
            <ac:picMk id="18" creationId="{4F8EE8B6-9F45-A680-4DE9-5E8B2397E397}"/>
          </ac:picMkLst>
        </pc:picChg>
      </pc:sldChg>
      <pc:sldChg chg="modSp mod">
        <pc:chgData name="Derrick Venning" userId="6ef9305461909ead" providerId="LiveId" clId="{9A4EF296-01CF-416B-B58D-889A66A947CD}" dt="2023-09-24T17:27:49.887" v="8700" actId="14100"/>
        <pc:sldMkLst>
          <pc:docMk/>
          <pc:sldMk cId="1247156733" sldId="509"/>
        </pc:sldMkLst>
        <pc:spChg chg="mod">
          <ac:chgData name="Derrick Venning" userId="6ef9305461909ead" providerId="LiveId" clId="{9A4EF296-01CF-416B-B58D-889A66A947CD}" dt="2023-09-24T17:27:41.988" v="8699" actId="1076"/>
          <ac:spMkLst>
            <pc:docMk/>
            <pc:sldMk cId="1247156733" sldId="509"/>
            <ac:spMk id="2" creationId="{741033BF-37C6-5B48-0597-FC28DDDE51AB}"/>
          </ac:spMkLst>
        </pc:spChg>
        <pc:spChg chg="mod">
          <ac:chgData name="Derrick Venning" userId="6ef9305461909ead" providerId="LiveId" clId="{9A4EF296-01CF-416B-B58D-889A66A947CD}" dt="2023-09-24T17:27:49.887" v="8700" actId="14100"/>
          <ac:spMkLst>
            <pc:docMk/>
            <pc:sldMk cId="1247156733" sldId="509"/>
            <ac:spMk id="4" creationId="{7CB1C92F-2968-FCDF-0113-A69D0552309A}"/>
          </ac:spMkLst>
        </pc:spChg>
        <pc:spChg chg="mod">
          <ac:chgData name="Derrick Venning" userId="6ef9305461909ead" providerId="LiveId" clId="{9A4EF296-01CF-416B-B58D-889A66A947CD}" dt="2023-09-24T17:27:36.678" v="8698" actId="20577"/>
          <ac:spMkLst>
            <pc:docMk/>
            <pc:sldMk cId="1247156733" sldId="509"/>
            <ac:spMk id="6" creationId="{693C91F5-DF01-7C27-52F1-31B6835855F1}"/>
          </ac:spMkLst>
        </pc:spChg>
      </pc:sldChg>
      <pc:sldChg chg="modSp">
        <pc:chgData name="Derrick Venning" userId="6ef9305461909ead" providerId="LiveId" clId="{9A4EF296-01CF-416B-B58D-889A66A947CD}" dt="2023-09-24T17:24:01.289" v="8684" actId="14100"/>
        <pc:sldMkLst>
          <pc:docMk/>
          <pc:sldMk cId="1482206212" sldId="511"/>
        </pc:sldMkLst>
        <pc:picChg chg="mod">
          <ac:chgData name="Derrick Venning" userId="6ef9305461909ead" providerId="LiveId" clId="{9A4EF296-01CF-416B-B58D-889A66A947CD}" dt="2023-09-24T17:24:01.289" v="8684" actId="14100"/>
          <ac:picMkLst>
            <pc:docMk/>
            <pc:sldMk cId="1482206212" sldId="511"/>
            <ac:picMk id="6145" creationId="{C6EA155D-7747-1B5D-1966-03AD0E99B29D}"/>
          </ac:picMkLst>
        </pc:picChg>
      </pc:sldChg>
      <pc:sldChg chg="modSp mod">
        <pc:chgData name="Derrick Venning" userId="6ef9305461909ead" providerId="LiveId" clId="{9A4EF296-01CF-416B-B58D-889A66A947CD}" dt="2023-09-24T17:28:02.005" v="8701" actId="14100"/>
        <pc:sldMkLst>
          <pc:docMk/>
          <pc:sldMk cId="2403397822" sldId="516"/>
        </pc:sldMkLst>
        <pc:spChg chg="mod">
          <ac:chgData name="Derrick Venning" userId="6ef9305461909ead" providerId="LiveId" clId="{9A4EF296-01CF-416B-B58D-889A66A947CD}" dt="2023-09-24T17:28:02.005" v="8701" actId="14100"/>
          <ac:spMkLst>
            <pc:docMk/>
            <pc:sldMk cId="2403397822" sldId="516"/>
            <ac:spMk id="4" creationId="{7CB1C92F-2968-FCDF-0113-A69D0552309A}"/>
          </ac:spMkLst>
        </pc:spChg>
      </pc:sldChg>
      <pc:sldChg chg="modSp mod">
        <pc:chgData name="Derrick Venning" userId="6ef9305461909ead" providerId="LiveId" clId="{9A4EF296-01CF-416B-B58D-889A66A947CD}" dt="2023-09-24T17:28:09.093" v="8702" actId="14100"/>
        <pc:sldMkLst>
          <pc:docMk/>
          <pc:sldMk cId="1043192378" sldId="517"/>
        </pc:sldMkLst>
        <pc:spChg chg="mod">
          <ac:chgData name="Derrick Venning" userId="6ef9305461909ead" providerId="LiveId" clId="{9A4EF296-01CF-416B-B58D-889A66A947CD}" dt="2023-09-24T17:28:09.093" v="8702" actId="14100"/>
          <ac:spMkLst>
            <pc:docMk/>
            <pc:sldMk cId="1043192378" sldId="517"/>
            <ac:spMk id="4" creationId="{7CB1C92F-2968-FCDF-0113-A69D0552309A}"/>
          </ac:spMkLst>
        </pc:spChg>
      </pc:sldChg>
      <pc:sldChg chg="modSp mod">
        <pc:chgData name="Derrick Venning" userId="6ef9305461909ead" providerId="LiveId" clId="{9A4EF296-01CF-416B-B58D-889A66A947CD}" dt="2023-09-24T17:28:21.491" v="8703" actId="14100"/>
        <pc:sldMkLst>
          <pc:docMk/>
          <pc:sldMk cId="3135008118" sldId="518"/>
        </pc:sldMkLst>
        <pc:spChg chg="mod">
          <ac:chgData name="Derrick Venning" userId="6ef9305461909ead" providerId="LiveId" clId="{9A4EF296-01CF-416B-B58D-889A66A947CD}" dt="2023-09-24T17:28:21.491" v="8703" actId="14100"/>
          <ac:spMkLst>
            <pc:docMk/>
            <pc:sldMk cId="3135008118" sldId="518"/>
            <ac:spMk id="4" creationId="{7CB1C92F-2968-FCDF-0113-A69D0552309A}"/>
          </ac:spMkLst>
        </pc:spChg>
      </pc:sldChg>
      <pc:sldChg chg="modSp mod">
        <pc:chgData name="Derrick Venning" userId="6ef9305461909ead" providerId="LiveId" clId="{9A4EF296-01CF-416B-B58D-889A66A947CD}" dt="2023-09-24T17:28:27.119" v="8704" actId="14100"/>
        <pc:sldMkLst>
          <pc:docMk/>
          <pc:sldMk cId="3351172229" sldId="519"/>
        </pc:sldMkLst>
        <pc:spChg chg="mod">
          <ac:chgData name="Derrick Venning" userId="6ef9305461909ead" providerId="LiveId" clId="{9A4EF296-01CF-416B-B58D-889A66A947CD}" dt="2023-09-24T17:28:27.119" v="8704" actId="14100"/>
          <ac:spMkLst>
            <pc:docMk/>
            <pc:sldMk cId="3351172229" sldId="519"/>
            <ac:spMk id="4" creationId="{7CB1C92F-2968-FCDF-0113-A69D0552309A}"/>
          </ac:spMkLst>
        </pc:spChg>
      </pc:sldChg>
      <pc:sldChg chg="addSp modSp mod">
        <pc:chgData name="Derrick Venning" userId="6ef9305461909ead" providerId="LiveId" clId="{9A4EF296-01CF-416B-B58D-889A66A947CD}" dt="2023-09-24T16:37:41.835" v="3948" actId="20577"/>
        <pc:sldMkLst>
          <pc:docMk/>
          <pc:sldMk cId="4205113895" sldId="521"/>
        </pc:sldMkLst>
        <pc:spChg chg="mod">
          <ac:chgData name="Derrick Venning" userId="6ef9305461909ead" providerId="LiveId" clId="{9A4EF296-01CF-416B-B58D-889A66A947CD}" dt="2023-09-24T16:37:41.835" v="3948" actId="20577"/>
          <ac:spMkLst>
            <pc:docMk/>
            <pc:sldMk cId="4205113895" sldId="521"/>
            <ac:spMk id="2" creationId="{21F2FD99-0A92-59F5-D0F7-0507B3E3E1EA}"/>
          </ac:spMkLst>
        </pc:spChg>
        <pc:spChg chg="add mod">
          <ac:chgData name="Derrick Venning" userId="6ef9305461909ead" providerId="LiveId" clId="{9A4EF296-01CF-416B-B58D-889A66A947CD}" dt="2023-09-24T16:37:13.387" v="3944" actId="20577"/>
          <ac:spMkLst>
            <pc:docMk/>
            <pc:sldMk cId="4205113895" sldId="521"/>
            <ac:spMk id="3" creationId="{C069F748-3582-73AF-52F0-F14E5B75FBC6}"/>
          </ac:spMkLst>
        </pc:spChg>
        <pc:picChg chg="mod">
          <ac:chgData name="Derrick Venning" userId="6ef9305461909ead" providerId="LiveId" clId="{9A4EF296-01CF-416B-B58D-889A66A947CD}" dt="2023-09-24T16:37:23.224" v="3945" actId="1076"/>
          <ac:picMkLst>
            <pc:docMk/>
            <pc:sldMk cId="4205113895" sldId="521"/>
            <ac:picMk id="12" creationId="{D218EE37-D282-17A1-6026-6B72EC0B21C9}"/>
          </ac:picMkLst>
        </pc:picChg>
      </pc:sldChg>
      <pc:sldChg chg="modSp mod">
        <pc:chgData name="Derrick Venning" userId="6ef9305461909ead" providerId="LiveId" clId="{9A4EF296-01CF-416B-B58D-889A66A947CD}" dt="2023-09-24T17:27:01.377" v="8697" actId="14100"/>
        <pc:sldMkLst>
          <pc:docMk/>
          <pc:sldMk cId="3726200159" sldId="522"/>
        </pc:sldMkLst>
        <pc:spChg chg="mod">
          <ac:chgData name="Derrick Venning" userId="6ef9305461909ead" providerId="LiveId" clId="{9A4EF296-01CF-416B-B58D-889A66A947CD}" dt="2023-09-24T17:27:01.377" v="8697" actId="14100"/>
          <ac:spMkLst>
            <pc:docMk/>
            <pc:sldMk cId="3726200159" sldId="522"/>
            <ac:spMk id="4" creationId="{17C8E77A-095B-87D6-8895-7D5F6A65C066}"/>
          </ac:spMkLst>
        </pc:spChg>
        <pc:spChg chg="mod">
          <ac:chgData name="Derrick Venning" userId="6ef9305461909ead" providerId="LiveId" clId="{9A4EF296-01CF-416B-B58D-889A66A947CD}" dt="2023-09-24T17:26:50.330" v="8696" actId="20577"/>
          <ac:spMkLst>
            <pc:docMk/>
            <pc:sldMk cId="3726200159" sldId="522"/>
            <ac:spMk id="6" creationId="{DFFEC0A8-4EE3-3FB4-A8DC-BB951251F562}"/>
          </ac:spMkLst>
        </pc:spChg>
      </pc:sldChg>
      <pc:sldChg chg="modSp mod">
        <pc:chgData name="Derrick Venning" userId="6ef9305461909ead" providerId="LiveId" clId="{9A4EF296-01CF-416B-B58D-889A66A947CD}" dt="2023-09-24T17:30:08.833" v="8795" actId="14100"/>
        <pc:sldMkLst>
          <pc:docMk/>
          <pc:sldMk cId="3180684095" sldId="523"/>
        </pc:sldMkLst>
        <pc:spChg chg="mod">
          <ac:chgData name="Derrick Venning" userId="6ef9305461909ead" providerId="LiveId" clId="{9A4EF296-01CF-416B-B58D-889A66A947CD}" dt="2023-09-24T17:30:08.833" v="8795" actId="14100"/>
          <ac:spMkLst>
            <pc:docMk/>
            <pc:sldMk cId="3180684095" sldId="523"/>
            <ac:spMk id="4" creationId="{D1B487D8-5763-DF43-D79B-C67B4DA8EE5A}"/>
          </ac:spMkLst>
        </pc:spChg>
      </pc:sldChg>
      <pc:sldChg chg="modSp mod">
        <pc:chgData name="Derrick Venning" userId="6ef9305461909ead" providerId="LiveId" clId="{9A4EF296-01CF-416B-B58D-889A66A947CD}" dt="2023-09-24T17:30:26.530" v="8799" actId="313"/>
        <pc:sldMkLst>
          <pc:docMk/>
          <pc:sldMk cId="681825403" sldId="524"/>
        </pc:sldMkLst>
        <pc:spChg chg="mod">
          <ac:chgData name="Derrick Venning" userId="6ef9305461909ead" providerId="LiveId" clId="{9A4EF296-01CF-416B-B58D-889A66A947CD}" dt="2023-09-24T17:30:22.603" v="8797" actId="14100"/>
          <ac:spMkLst>
            <pc:docMk/>
            <pc:sldMk cId="681825403" sldId="524"/>
            <ac:spMk id="4" creationId="{D1B487D8-5763-DF43-D79B-C67B4DA8EE5A}"/>
          </ac:spMkLst>
        </pc:spChg>
        <pc:spChg chg="mod">
          <ac:chgData name="Derrick Venning" userId="6ef9305461909ead" providerId="LiveId" clId="{9A4EF296-01CF-416B-B58D-889A66A947CD}" dt="2023-09-24T17:30:26.530" v="8799" actId="313"/>
          <ac:spMkLst>
            <pc:docMk/>
            <pc:sldMk cId="681825403" sldId="524"/>
            <ac:spMk id="6" creationId="{47E826F0-4691-CDF3-2187-A160123533FB}"/>
          </ac:spMkLst>
        </pc:spChg>
      </pc:sldChg>
      <pc:sldChg chg="modSp mod">
        <pc:chgData name="Derrick Venning" userId="6ef9305461909ead" providerId="LiveId" clId="{9A4EF296-01CF-416B-B58D-889A66A947CD}" dt="2023-09-24T17:30:40.726" v="8801" actId="14100"/>
        <pc:sldMkLst>
          <pc:docMk/>
          <pc:sldMk cId="949321320" sldId="525"/>
        </pc:sldMkLst>
        <pc:spChg chg="mod">
          <ac:chgData name="Derrick Venning" userId="6ef9305461909ead" providerId="LiveId" clId="{9A4EF296-01CF-416B-B58D-889A66A947CD}" dt="2023-09-24T17:30:40.726" v="8801" actId="14100"/>
          <ac:spMkLst>
            <pc:docMk/>
            <pc:sldMk cId="949321320" sldId="525"/>
            <ac:spMk id="4" creationId="{17C8E77A-095B-87D6-8895-7D5F6A65C066}"/>
          </ac:spMkLst>
        </pc:spChg>
        <pc:picChg chg="mod">
          <ac:chgData name="Derrick Venning" userId="6ef9305461909ead" providerId="LiveId" clId="{9A4EF296-01CF-416B-B58D-889A66A947CD}" dt="2023-09-24T17:30:35.010" v="8800" actId="1076"/>
          <ac:picMkLst>
            <pc:docMk/>
            <pc:sldMk cId="949321320" sldId="525"/>
            <ac:picMk id="1028" creationId="{0185DC03-1AA3-3AD7-75B8-C50754B766A8}"/>
          </ac:picMkLst>
        </pc:picChg>
      </pc:sldChg>
      <pc:sldChg chg="del">
        <pc:chgData name="Derrick Venning" userId="6ef9305461909ead" providerId="LiveId" clId="{9A4EF296-01CF-416B-B58D-889A66A947CD}" dt="2023-09-24T17:53:24.889" v="9309" actId="2696"/>
        <pc:sldMkLst>
          <pc:docMk/>
          <pc:sldMk cId="451224991" sldId="527"/>
        </pc:sldMkLst>
      </pc:sldChg>
      <pc:sldChg chg="del">
        <pc:chgData name="Derrick Venning" userId="6ef9305461909ead" providerId="LiveId" clId="{9A4EF296-01CF-416B-B58D-889A66A947CD}" dt="2023-09-24T17:53:28.099" v="9310" actId="2696"/>
        <pc:sldMkLst>
          <pc:docMk/>
          <pc:sldMk cId="1311537441" sldId="528"/>
        </pc:sldMkLst>
      </pc:sldChg>
      <pc:sldChg chg="del">
        <pc:chgData name="Derrick Venning" userId="6ef9305461909ead" providerId="LiveId" clId="{9A4EF296-01CF-416B-B58D-889A66A947CD}" dt="2023-09-24T17:53:19.220" v="9308" actId="2696"/>
        <pc:sldMkLst>
          <pc:docMk/>
          <pc:sldMk cId="3559140960" sldId="530"/>
        </pc:sldMkLst>
      </pc:sldChg>
      <pc:sldChg chg="modSp mod">
        <pc:chgData name="Derrick Venning" userId="6ef9305461909ead" providerId="LiveId" clId="{9A4EF296-01CF-416B-B58D-889A66A947CD}" dt="2023-09-24T16:44:40.280" v="5446" actId="14100"/>
        <pc:sldMkLst>
          <pc:docMk/>
          <pc:sldMk cId="1912098269" sldId="532"/>
        </pc:sldMkLst>
        <pc:spChg chg="mod">
          <ac:chgData name="Derrick Venning" userId="6ef9305461909ead" providerId="LiveId" clId="{9A4EF296-01CF-416B-B58D-889A66A947CD}" dt="2023-09-24T16:44:40.280" v="5446" actId="14100"/>
          <ac:spMkLst>
            <pc:docMk/>
            <pc:sldMk cId="1912098269" sldId="532"/>
            <ac:spMk id="4" creationId="{D1B487D8-5763-DF43-D79B-C67B4DA8EE5A}"/>
          </ac:spMkLst>
        </pc:spChg>
      </pc:sldChg>
      <pc:sldChg chg="modSp mod">
        <pc:chgData name="Derrick Venning" userId="6ef9305461909ead" providerId="LiveId" clId="{9A4EF296-01CF-416B-B58D-889A66A947CD}" dt="2023-09-24T17:55:26.613" v="9337" actId="14100"/>
        <pc:sldMkLst>
          <pc:docMk/>
          <pc:sldMk cId="2827822143" sldId="533"/>
        </pc:sldMkLst>
        <pc:spChg chg="mod">
          <ac:chgData name="Derrick Venning" userId="6ef9305461909ead" providerId="LiveId" clId="{9A4EF296-01CF-416B-B58D-889A66A947CD}" dt="2023-09-24T17:55:26.613" v="9337" actId="14100"/>
          <ac:spMkLst>
            <pc:docMk/>
            <pc:sldMk cId="2827822143" sldId="533"/>
            <ac:spMk id="4" creationId="{D1B487D8-5763-DF43-D79B-C67B4DA8EE5A}"/>
          </ac:spMkLst>
        </pc:spChg>
        <pc:graphicFrameChg chg="modGraphic">
          <ac:chgData name="Derrick Venning" userId="6ef9305461909ead" providerId="LiveId" clId="{9A4EF296-01CF-416B-B58D-889A66A947CD}" dt="2023-09-24T17:55:20.614" v="9336" actId="14100"/>
          <ac:graphicFrameMkLst>
            <pc:docMk/>
            <pc:sldMk cId="2827822143" sldId="533"/>
            <ac:graphicFrameMk id="2" creationId="{DAF61656-9817-A1A1-94FB-B7927FBA515F}"/>
          </ac:graphicFrameMkLst>
        </pc:graphicFrameChg>
      </pc:sldChg>
      <pc:sldChg chg="modSp mod">
        <pc:chgData name="Derrick Venning" userId="6ef9305461909ead" providerId="LiveId" clId="{9A4EF296-01CF-416B-B58D-889A66A947CD}" dt="2023-09-24T17:55:41.401" v="9339" actId="14100"/>
        <pc:sldMkLst>
          <pc:docMk/>
          <pc:sldMk cId="1413465314" sldId="534"/>
        </pc:sldMkLst>
        <pc:spChg chg="mod">
          <ac:chgData name="Derrick Venning" userId="6ef9305461909ead" providerId="LiveId" clId="{9A4EF296-01CF-416B-B58D-889A66A947CD}" dt="2023-09-24T17:55:41.401" v="9339" actId="14100"/>
          <ac:spMkLst>
            <pc:docMk/>
            <pc:sldMk cId="1413465314" sldId="534"/>
            <ac:spMk id="4" creationId="{D1B487D8-5763-DF43-D79B-C67B4DA8EE5A}"/>
          </ac:spMkLst>
        </pc:spChg>
        <pc:graphicFrameChg chg="modGraphic">
          <ac:chgData name="Derrick Venning" userId="6ef9305461909ead" providerId="LiveId" clId="{9A4EF296-01CF-416B-B58D-889A66A947CD}" dt="2023-09-24T17:55:35.720" v="9338" actId="14100"/>
          <ac:graphicFrameMkLst>
            <pc:docMk/>
            <pc:sldMk cId="1413465314" sldId="534"/>
            <ac:graphicFrameMk id="2" creationId="{DAF61656-9817-A1A1-94FB-B7927FBA515F}"/>
          </ac:graphicFrameMkLst>
        </pc:graphicFrameChg>
      </pc:sldChg>
      <pc:sldChg chg="modSp mod">
        <pc:chgData name="Derrick Venning" userId="6ef9305461909ead" providerId="LiveId" clId="{9A4EF296-01CF-416B-B58D-889A66A947CD}" dt="2023-09-24T17:54:53.520" v="9326" actId="20577"/>
        <pc:sldMkLst>
          <pc:docMk/>
          <pc:sldMk cId="2356986956" sldId="540"/>
        </pc:sldMkLst>
        <pc:spChg chg="mod">
          <ac:chgData name="Derrick Venning" userId="6ef9305461909ead" providerId="LiveId" clId="{9A4EF296-01CF-416B-B58D-889A66A947CD}" dt="2023-09-24T17:54:53.520" v="9326" actId="20577"/>
          <ac:spMkLst>
            <pc:docMk/>
            <pc:sldMk cId="2356986956" sldId="540"/>
            <ac:spMk id="4" creationId="{FDA35185-D24A-F600-3440-0450AD7ADA06}"/>
          </ac:spMkLst>
        </pc:spChg>
      </pc:sldChg>
      <pc:sldChg chg="modSp mod">
        <pc:chgData name="Derrick Venning" userId="6ef9305461909ead" providerId="LiveId" clId="{9A4EF296-01CF-416B-B58D-889A66A947CD}" dt="2023-09-24T17:55:07.141" v="9335" actId="20577"/>
        <pc:sldMkLst>
          <pc:docMk/>
          <pc:sldMk cId="3004615881" sldId="542"/>
        </pc:sldMkLst>
        <pc:spChg chg="mod">
          <ac:chgData name="Derrick Venning" userId="6ef9305461909ead" providerId="LiveId" clId="{9A4EF296-01CF-416B-B58D-889A66A947CD}" dt="2023-09-24T17:55:07.141" v="9335" actId="20577"/>
          <ac:spMkLst>
            <pc:docMk/>
            <pc:sldMk cId="3004615881" sldId="542"/>
            <ac:spMk id="4" creationId="{FDA35185-D24A-F600-3440-0450AD7ADA06}"/>
          </ac:spMkLst>
        </pc:spChg>
      </pc:sldChg>
      <pc:sldChg chg="modSp mod">
        <pc:chgData name="Derrick Venning" userId="6ef9305461909ead" providerId="LiveId" clId="{9A4EF296-01CF-416B-B58D-889A66A947CD}" dt="2023-09-24T17:56:03.030" v="9341" actId="14100"/>
        <pc:sldMkLst>
          <pc:docMk/>
          <pc:sldMk cId="1878723197" sldId="545"/>
        </pc:sldMkLst>
        <pc:spChg chg="mod">
          <ac:chgData name="Derrick Venning" userId="6ef9305461909ead" providerId="LiveId" clId="{9A4EF296-01CF-416B-B58D-889A66A947CD}" dt="2023-09-24T17:56:03.030" v="9341" actId="14100"/>
          <ac:spMkLst>
            <pc:docMk/>
            <pc:sldMk cId="1878723197" sldId="545"/>
            <ac:spMk id="4" creationId="{FDA35185-D24A-F600-3440-0450AD7ADA06}"/>
          </ac:spMkLst>
        </pc:spChg>
      </pc:sldChg>
      <pc:sldChg chg="modSp mod">
        <pc:chgData name="Derrick Venning" userId="6ef9305461909ead" providerId="LiveId" clId="{9A4EF296-01CF-416B-B58D-889A66A947CD}" dt="2023-09-24T17:59:16.788" v="9536" actId="1076"/>
        <pc:sldMkLst>
          <pc:docMk/>
          <pc:sldMk cId="236264880" sldId="565"/>
        </pc:sldMkLst>
        <pc:spChg chg="mod">
          <ac:chgData name="Derrick Venning" userId="6ef9305461909ead" providerId="LiveId" clId="{9A4EF296-01CF-416B-B58D-889A66A947CD}" dt="2023-09-24T17:59:16.788" v="9536" actId="1076"/>
          <ac:spMkLst>
            <pc:docMk/>
            <pc:sldMk cId="236264880" sldId="565"/>
            <ac:spMk id="3" creationId="{0CDE42B4-1777-DC61-0ACC-1A6833732C07}"/>
          </ac:spMkLst>
        </pc:spChg>
      </pc:sldChg>
      <pc:sldChg chg="modSp mod">
        <pc:chgData name="Derrick Venning" userId="6ef9305461909ead" providerId="LiveId" clId="{9A4EF296-01CF-416B-B58D-889A66A947CD}" dt="2023-09-24T16:14:31.983" v="225" actId="1076"/>
        <pc:sldMkLst>
          <pc:docMk/>
          <pc:sldMk cId="4092132249" sldId="567"/>
        </pc:sldMkLst>
        <pc:spChg chg="mod">
          <ac:chgData name="Derrick Venning" userId="6ef9305461909ead" providerId="LiveId" clId="{9A4EF296-01CF-416B-B58D-889A66A947CD}" dt="2023-09-24T16:14:25.597" v="224" actId="5793"/>
          <ac:spMkLst>
            <pc:docMk/>
            <pc:sldMk cId="4092132249" sldId="567"/>
            <ac:spMk id="6" creationId="{693C91F5-DF01-7C27-52F1-31B6835855F1}"/>
          </ac:spMkLst>
        </pc:spChg>
        <pc:picChg chg="mod">
          <ac:chgData name="Derrick Venning" userId="6ef9305461909ead" providerId="LiveId" clId="{9A4EF296-01CF-416B-B58D-889A66A947CD}" dt="2023-09-24T16:14:31.983" v="225" actId="1076"/>
          <ac:picMkLst>
            <pc:docMk/>
            <pc:sldMk cId="4092132249" sldId="567"/>
            <ac:picMk id="12" creationId="{B05D448B-744C-D21B-EF94-A3F08A0C5C8B}"/>
          </ac:picMkLst>
        </pc:picChg>
      </pc:sldChg>
      <pc:sldChg chg="modSp mod">
        <pc:chgData name="Derrick Venning" userId="6ef9305461909ead" providerId="LiveId" clId="{9A4EF296-01CF-416B-B58D-889A66A947CD}" dt="2023-09-24T16:15:47.994" v="231" actId="1076"/>
        <pc:sldMkLst>
          <pc:docMk/>
          <pc:sldMk cId="3833462164" sldId="569"/>
        </pc:sldMkLst>
        <pc:spChg chg="mod">
          <ac:chgData name="Derrick Venning" userId="6ef9305461909ead" providerId="LiveId" clId="{9A4EF296-01CF-416B-B58D-889A66A947CD}" dt="2023-09-24T16:15:45.179" v="230" actId="14100"/>
          <ac:spMkLst>
            <pc:docMk/>
            <pc:sldMk cId="3833462164" sldId="569"/>
            <ac:spMk id="4" creationId="{7CB1C92F-2968-FCDF-0113-A69D0552309A}"/>
          </ac:spMkLst>
        </pc:spChg>
        <pc:spChg chg="mod">
          <ac:chgData name="Derrick Venning" userId="6ef9305461909ead" providerId="LiveId" clId="{9A4EF296-01CF-416B-B58D-889A66A947CD}" dt="2023-09-24T16:15:34.025" v="228" actId="1076"/>
          <ac:spMkLst>
            <pc:docMk/>
            <pc:sldMk cId="3833462164" sldId="569"/>
            <ac:spMk id="6" creationId="{693C91F5-DF01-7C27-52F1-31B6835855F1}"/>
          </ac:spMkLst>
        </pc:spChg>
        <pc:picChg chg="mod">
          <ac:chgData name="Derrick Venning" userId="6ef9305461909ead" providerId="LiveId" clId="{9A4EF296-01CF-416B-B58D-889A66A947CD}" dt="2023-09-24T16:15:38.495" v="229" actId="1076"/>
          <ac:picMkLst>
            <pc:docMk/>
            <pc:sldMk cId="3833462164" sldId="569"/>
            <ac:picMk id="7" creationId="{6A5F65F5-10FE-9F37-56C0-28FB65D5A9D0}"/>
          </ac:picMkLst>
        </pc:picChg>
        <pc:picChg chg="mod">
          <ac:chgData name="Derrick Venning" userId="6ef9305461909ead" providerId="LiveId" clId="{9A4EF296-01CF-416B-B58D-889A66A947CD}" dt="2023-09-24T16:15:47.994" v="231" actId="1076"/>
          <ac:picMkLst>
            <pc:docMk/>
            <pc:sldMk cId="3833462164" sldId="569"/>
            <ac:picMk id="10" creationId="{7D81C833-1877-FFFC-037C-816F71819575}"/>
          </ac:picMkLst>
        </pc:picChg>
      </pc:sldChg>
      <pc:sldChg chg="modSp mod">
        <pc:chgData name="Derrick Venning" userId="6ef9305461909ead" providerId="LiveId" clId="{9A4EF296-01CF-416B-B58D-889A66A947CD}" dt="2023-09-24T16:16:30.279" v="235" actId="14100"/>
        <pc:sldMkLst>
          <pc:docMk/>
          <pc:sldMk cId="2722411799" sldId="570"/>
        </pc:sldMkLst>
        <pc:spChg chg="mod">
          <ac:chgData name="Derrick Venning" userId="6ef9305461909ead" providerId="LiveId" clId="{9A4EF296-01CF-416B-B58D-889A66A947CD}" dt="2023-09-24T16:16:30.279" v="235" actId="14100"/>
          <ac:spMkLst>
            <pc:docMk/>
            <pc:sldMk cId="2722411799" sldId="570"/>
            <ac:spMk id="4" creationId="{7CB1C92F-2968-FCDF-0113-A69D0552309A}"/>
          </ac:spMkLst>
        </pc:spChg>
        <pc:spChg chg="mod">
          <ac:chgData name="Derrick Venning" userId="6ef9305461909ead" providerId="LiveId" clId="{9A4EF296-01CF-416B-B58D-889A66A947CD}" dt="2023-09-24T16:16:10.405" v="233" actId="20577"/>
          <ac:spMkLst>
            <pc:docMk/>
            <pc:sldMk cId="2722411799" sldId="570"/>
            <ac:spMk id="6" creationId="{693C91F5-DF01-7C27-52F1-31B6835855F1}"/>
          </ac:spMkLst>
        </pc:spChg>
        <pc:picChg chg="mod">
          <ac:chgData name="Derrick Venning" userId="6ef9305461909ead" providerId="LiveId" clId="{9A4EF296-01CF-416B-B58D-889A66A947CD}" dt="2023-09-24T16:16:23.802" v="234" actId="1076"/>
          <ac:picMkLst>
            <pc:docMk/>
            <pc:sldMk cId="2722411799" sldId="570"/>
            <ac:picMk id="2" creationId="{434B49CB-2836-DFDE-27C4-6DAE5A42B6A1}"/>
          </ac:picMkLst>
        </pc:picChg>
      </pc:sldChg>
      <pc:sldChg chg="modSp mod">
        <pc:chgData name="Derrick Venning" userId="6ef9305461909ead" providerId="LiveId" clId="{9A4EF296-01CF-416B-B58D-889A66A947CD}" dt="2023-09-24T16:18:32.804" v="1635" actId="14100"/>
        <pc:sldMkLst>
          <pc:docMk/>
          <pc:sldMk cId="2975021385" sldId="571"/>
        </pc:sldMkLst>
        <pc:spChg chg="mod">
          <ac:chgData name="Derrick Venning" userId="6ef9305461909ead" providerId="LiveId" clId="{9A4EF296-01CF-416B-B58D-889A66A947CD}" dt="2023-09-24T16:18:32.804" v="1635" actId="14100"/>
          <ac:spMkLst>
            <pc:docMk/>
            <pc:sldMk cId="2975021385" sldId="571"/>
            <ac:spMk id="4" creationId="{7CB1C92F-2968-FCDF-0113-A69D0552309A}"/>
          </ac:spMkLst>
        </pc:spChg>
        <pc:spChg chg="mod">
          <ac:chgData name="Derrick Venning" userId="6ef9305461909ead" providerId="LiveId" clId="{9A4EF296-01CF-416B-B58D-889A66A947CD}" dt="2023-09-24T16:18:12.403" v="1631" actId="5793"/>
          <ac:spMkLst>
            <pc:docMk/>
            <pc:sldMk cId="2975021385" sldId="571"/>
            <ac:spMk id="6" creationId="{693C91F5-DF01-7C27-52F1-31B6835855F1}"/>
          </ac:spMkLst>
        </pc:spChg>
        <pc:picChg chg="mod">
          <ac:chgData name="Derrick Venning" userId="6ef9305461909ead" providerId="LiveId" clId="{9A4EF296-01CF-416B-B58D-889A66A947CD}" dt="2023-09-24T16:18:22.634" v="1634" actId="1076"/>
          <ac:picMkLst>
            <pc:docMk/>
            <pc:sldMk cId="2975021385" sldId="571"/>
            <ac:picMk id="10" creationId="{8897AFFF-0CB8-DBFC-F32E-7991D2F5A2FA}"/>
          </ac:picMkLst>
        </pc:picChg>
      </pc:sldChg>
      <pc:sldChg chg="modSp mod">
        <pc:chgData name="Derrick Venning" userId="6ef9305461909ead" providerId="LiveId" clId="{9A4EF296-01CF-416B-B58D-889A66A947CD}" dt="2023-09-24T16:26:10.706" v="3344" actId="1076"/>
        <pc:sldMkLst>
          <pc:docMk/>
          <pc:sldMk cId="524146713" sldId="573"/>
        </pc:sldMkLst>
        <pc:picChg chg="mod">
          <ac:chgData name="Derrick Venning" userId="6ef9305461909ead" providerId="LiveId" clId="{9A4EF296-01CF-416B-B58D-889A66A947CD}" dt="2023-09-24T16:26:10.706" v="3344" actId="1076"/>
          <ac:picMkLst>
            <pc:docMk/>
            <pc:sldMk cId="524146713" sldId="573"/>
            <ac:picMk id="8" creationId="{39F97736-E4FE-2E91-46F7-E5B59F283BA6}"/>
          </ac:picMkLst>
        </pc:picChg>
      </pc:sldChg>
      <pc:sldChg chg="modSp mod">
        <pc:chgData name="Derrick Venning" userId="6ef9305461909ead" providerId="LiveId" clId="{9A4EF296-01CF-416B-B58D-889A66A947CD}" dt="2023-09-24T16:26:46.329" v="3345" actId="1076"/>
        <pc:sldMkLst>
          <pc:docMk/>
          <pc:sldMk cId="3795194267" sldId="577"/>
        </pc:sldMkLst>
        <pc:picChg chg="mod">
          <ac:chgData name="Derrick Venning" userId="6ef9305461909ead" providerId="LiveId" clId="{9A4EF296-01CF-416B-B58D-889A66A947CD}" dt="2023-09-24T16:26:46.329" v="3345" actId="1076"/>
          <ac:picMkLst>
            <pc:docMk/>
            <pc:sldMk cId="3795194267" sldId="577"/>
            <ac:picMk id="21" creationId="{B0BC08EA-7AB8-AA6E-100B-DA4C515F13E2}"/>
          </ac:picMkLst>
        </pc:picChg>
      </pc:sldChg>
      <pc:sldChg chg="modSp mod">
        <pc:chgData name="Derrick Venning" userId="6ef9305461909ead" providerId="LiveId" clId="{9A4EF296-01CF-416B-B58D-889A66A947CD}" dt="2023-09-24T16:26:52.958" v="3346" actId="1076"/>
        <pc:sldMkLst>
          <pc:docMk/>
          <pc:sldMk cId="3982044463" sldId="578"/>
        </pc:sldMkLst>
        <pc:picChg chg="mod">
          <ac:chgData name="Derrick Venning" userId="6ef9305461909ead" providerId="LiveId" clId="{9A4EF296-01CF-416B-B58D-889A66A947CD}" dt="2023-09-24T16:26:52.958" v="3346" actId="1076"/>
          <ac:picMkLst>
            <pc:docMk/>
            <pc:sldMk cId="3982044463" sldId="578"/>
            <ac:picMk id="17" creationId="{B8B9B8E8-4AD7-9708-898E-3D483824F565}"/>
          </ac:picMkLst>
        </pc:picChg>
      </pc:sldChg>
      <pc:sldChg chg="modSp mod">
        <pc:chgData name="Derrick Venning" userId="6ef9305461909ead" providerId="LiveId" clId="{9A4EF296-01CF-416B-B58D-889A66A947CD}" dt="2023-09-24T16:34:59.618" v="3353" actId="20577"/>
        <pc:sldMkLst>
          <pc:docMk/>
          <pc:sldMk cId="1830846296" sldId="589"/>
        </pc:sldMkLst>
        <pc:spChg chg="mod">
          <ac:chgData name="Derrick Venning" userId="6ef9305461909ead" providerId="LiveId" clId="{9A4EF296-01CF-416B-B58D-889A66A947CD}" dt="2023-09-24T16:34:59.618" v="3353" actId="20577"/>
          <ac:spMkLst>
            <pc:docMk/>
            <pc:sldMk cId="1830846296" sldId="589"/>
            <ac:spMk id="2" creationId="{21F2FD99-0A92-59F5-D0F7-0507B3E3E1EA}"/>
          </ac:spMkLst>
        </pc:spChg>
      </pc:sldChg>
      <pc:sldChg chg="addSp modSp mod">
        <pc:chgData name="Derrick Venning" userId="6ef9305461909ead" providerId="LiveId" clId="{9A4EF296-01CF-416B-B58D-889A66A947CD}" dt="2023-09-24T16:40:52.410" v="5239" actId="1076"/>
        <pc:sldMkLst>
          <pc:docMk/>
          <pc:sldMk cId="2446383395" sldId="594"/>
        </pc:sldMkLst>
        <pc:spChg chg="add mod">
          <ac:chgData name="Derrick Venning" userId="6ef9305461909ead" providerId="LiveId" clId="{9A4EF296-01CF-416B-B58D-889A66A947CD}" dt="2023-09-24T16:39:27.145" v="5035" actId="20577"/>
          <ac:spMkLst>
            <pc:docMk/>
            <pc:sldMk cId="2446383395" sldId="594"/>
            <ac:spMk id="3" creationId="{97D35304-45AC-31D5-7D6B-F39996160403}"/>
          </ac:spMkLst>
        </pc:spChg>
        <pc:spChg chg="add mod">
          <ac:chgData name="Derrick Venning" userId="6ef9305461909ead" providerId="LiveId" clId="{9A4EF296-01CF-416B-B58D-889A66A947CD}" dt="2023-09-24T16:40:46.786" v="5238" actId="1076"/>
          <ac:spMkLst>
            <pc:docMk/>
            <pc:sldMk cId="2446383395" sldId="594"/>
            <ac:spMk id="6" creationId="{3DFF1E46-AE12-9A1B-CAA3-698F440EDBF9}"/>
          </ac:spMkLst>
        </pc:spChg>
        <pc:picChg chg="mod">
          <ac:chgData name="Derrick Venning" userId="6ef9305461909ead" providerId="LiveId" clId="{9A4EF296-01CF-416B-B58D-889A66A947CD}" dt="2023-09-24T16:39:34.984" v="5036" actId="1076"/>
          <ac:picMkLst>
            <pc:docMk/>
            <pc:sldMk cId="2446383395" sldId="594"/>
            <ac:picMk id="11" creationId="{210BA52C-60E9-A4CD-7C89-1D7F700A9C86}"/>
          </ac:picMkLst>
        </pc:picChg>
        <pc:picChg chg="mod">
          <ac:chgData name="Derrick Venning" userId="6ef9305461909ead" providerId="LiveId" clId="{9A4EF296-01CF-416B-B58D-889A66A947CD}" dt="2023-09-24T16:40:52.410" v="5239" actId="1076"/>
          <ac:picMkLst>
            <pc:docMk/>
            <pc:sldMk cId="2446383395" sldId="594"/>
            <ac:picMk id="15" creationId="{C04402E4-56D4-B016-BE1A-C6535D238D93}"/>
          </ac:picMkLst>
        </pc:picChg>
      </pc:sldChg>
      <pc:sldChg chg="modSp mod">
        <pc:chgData name="Derrick Venning" userId="6ef9305461909ead" providerId="LiveId" clId="{9A4EF296-01CF-416B-B58D-889A66A947CD}" dt="2023-09-24T16:41:02.269" v="5240" actId="2085"/>
        <pc:sldMkLst>
          <pc:docMk/>
          <pc:sldMk cId="1787858998" sldId="595"/>
        </pc:sldMkLst>
        <pc:spChg chg="mod">
          <ac:chgData name="Derrick Venning" userId="6ef9305461909ead" providerId="LiveId" clId="{9A4EF296-01CF-416B-B58D-889A66A947CD}" dt="2023-09-24T16:41:02.269" v="5240" actId="2085"/>
          <ac:spMkLst>
            <pc:docMk/>
            <pc:sldMk cId="1787858998" sldId="595"/>
            <ac:spMk id="2" creationId="{21F2FD99-0A92-59F5-D0F7-0507B3E3E1EA}"/>
          </ac:spMkLst>
        </pc:spChg>
      </pc:sldChg>
      <pc:sldChg chg="modSp mod">
        <pc:chgData name="Derrick Venning" userId="6ef9305461909ead" providerId="LiveId" clId="{9A4EF296-01CF-416B-B58D-889A66A947CD}" dt="2023-09-24T16:44:59.734" v="5449" actId="14100"/>
        <pc:sldMkLst>
          <pc:docMk/>
          <pc:sldMk cId="1682534617" sldId="601"/>
        </pc:sldMkLst>
        <pc:spChg chg="mod">
          <ac:chgData name="Derrick Venning" userId="6ef9305461909ead" providerId="LiveId" clId="{9A4EF296-01CF-416B-B58D-889A66A947CD}" dt="2023-09-24T16:44:59.734" v="5449" actId="14100"/>
          <ac:spMkLst>
            <pc:docMk/>
            <pc:sldMk cId="1682534617" sldId="601"/>
            <ac:spMk id="4" creationId="{D1B487D8-5763-DF43-D79B-C67B4DA8EE5A}"/>
          </ac:spMkLst>
        </pc:spChg>
        <pc:picChg chg="mod">
          <ac:chgData name="Derrick Venning" userId="6ef9305461909ead" providerId="LiveId" clId="{9A4EF296-01CF-416B-B58D-889A66A947CD}" dt="2023-09-24T16:44:52.230" v="5447" actId="14100"/>
          <ac:picMkLst>
            <pc:docMk/>
            <pc:sldMk cId="1682534617" sldId="601"/>
            <ac:picMk id="3" creationId="{1E981A54-0267-65C8-469A-1D07FA4500EB}"/>
          </ac:picMkLst>
        </pc:picChg>
        <pc:picChg chg="mod">
          <ac:chgData name="Derrick Venning" userId="6ef9305461909ead" providerId="LiveId" clId="{9A4EF296-01CF-416B-B58D-889A66A947CD}" dt="2023-09-24T16:44:55.654" v="5448" actId="1076"/>
          <ac:picMkLst>
            <pc:docMk/>
            <pc:sldMk cId="1682534617" sldId="601"/>
            <ac:picMk id="5" creationId="{7DF35FC0-802B-3D6F-FA82-8AB45DDC73C1}"/>
          </ac:picMkLst>
        </pc:picChg>
      </pc:sldChg>
      <pc:sldChg chg="modSp mod">
        <pc:chgData name="Derrick Venning" userId="6ef9305461909ead" providerId="LiveId" clId="{9A4EF296-01CF-416B-B58D-889A66A947CD}" dt="2023-09-24T16:44:33.234" v="5445" actId="14100"/>
        <pc:sldMkLst>
          <pc:docMk/>
          <pc:sldMk cId="2812172196" sldId="602"/>
        </pc:sldMkLst>
        <pc:spChg chg="mod">
          <ac:chgData name="Derrick Venning" userId="6ef9305461909ead" providerId="LiveId" clId="{9A4EF296-01CF-416B-B58D-889A66A947CD}" dt="2023-09-24T16:44:33.234" v="5445" actId="14100"/>
          <ac:spMkLst>
            <pc:docMk/>
            <pc:sldMk cId="2812172196" sldId="602"/>
            <ac:spMk id="4" creationId="{D1B487D8-5763-DF43-D79B-C67B4DA8EE5A}"/>
          </ac:spMkLst>
        </pc:spChg>
      </pc:sldChg>
      <pc:sldChg chg="modSp mod">
        <pc:chgData name="Derrick Venning" userId="6ef9305461909ead" providerId="LiveId" clId="{9A4EF296-01CF-416B-B58D-889A66A947CD}" dt="2023-09-24T16:44:26.074" v="5444" actId="14100"/>
        <pc:sldMkLst>
          <pc:docMk/>
          <pc:sldMk cId="4037169830" sldId="603"/>
        </pc:sldMkLst>
        <pc:spChg chg="mod">
          <ac:chgData name="Derrick Venning" userId="6ef9305461909ead" providerId="LiveId" clId="{9A4EF296-01CF-416B-B58D-889A66A947CD}" dt="2023-09-24T16:44:26.074" v="5444" actId="14100"/>
          <ac:spMkLst>
            <pc:docMk/>
            <pc:sldMk cId="4037169830" sldId="603"/>
            <ac:spMk id="4" creationId="{D1B487D8-5763-DF43-D79B-C67B4DA8EE5A}"/>
          </ac:spMkLst>
        </pc:spChg>
      </pc:sldChg>
      <pc:sldChg chg="modSp mod">
        <pc:chgData name="Derrick Venning" userId="6ef9305461909ead" providerId="LiveId" clId="{9A4EF296-01CF-416B-B58D-889A66A947CD}" dt="2023-09-24T16:44:17.301" v="5443" actId="14100"/>
        <pc:sldMkLst>
          <pc:docMk/>
          <pc:sldMk cId="2308490335" sldId="604"/>
        </pc:sldMkLst>
        <pc:spChg chg="mod">
          <ac:chgData name="Derrick Venning" userId="6ef9305461909ead" providerId="LiveId" clId="{9A4EF296-01CF-416B-B58D-889A66A947CD}" dt="2023-09-24T16:44:17.301" v="5443" actId="14100"/>
          <ac:spMkLst>
            <pc:docMk/>
            <pc:sldMk cId="2308490335" sldId="604"/>
            <ac:spMk id="4" creationId="{D1B487D8-5763-DF43-D79B-C67B4DA8EE5A}"/>
          </ac:spMkLst>
        </pc:spChg>
        <pc:spChg chg="mod">
          <ac:chgData name="Derrick Venning" userId="6ef9305461909ead" providerId="LiveId" clId="{9A4EF296-01CF-416B-B58D-889A66A947CD}" dt="2023-09-24T16:44:01.314" v="5440" actId="1076"/>
          <ac:spMkLst>
            <pc:docMk/>
            <pc:sldMk cId="2308490335" sldId="604"/>
            <ac:spMk id="6" creationId="{47E826F0-4691-CDF3-2187-A160123533FB}"/>
          </ac:spMkLst>
        </pc:spChg>
        <pc:picChg chg="mod">
          <ac:chgData name="Derrick Venning" userId="6ef9305461909ead" providerId="LiveId" clId="{9A4EF296-01CF-416B-B58D-889A66A947CD}" dt="2023-09-24T16:44:05.101" v="5441" actId="1076"/>
          <ac:picMkLst>
            <pc:docMk/>
            <pc:sldMk cId="2308490335" sldId="604"/>
            <ac:picMk id="5" creationId="{7C937251-02EA-4EEC-6794-42572788F52C}"/>
          </ac:picMkLst>
        </pc:picChg>
        <pc:picChg chg="mod">
          <ac:chgData name="Derrick Venning" userId="6ef9305461909ead" providerId="LiveId" clId="{9A4EF296-01CF-416B-B58D-889A66A947CD}" dt="2023-09-24T16:44:09.592" v="5442" actId="1076"/>
          <ac:picMkLst>
            <pc:docMk/>
            <pc:sldMk cId="2308490335" sldId="604"/>
            <ac:picMk id="7" creationId="{16671ACC-12E1-4B19-046C-9EF7900B1F3B}"/>
          </ac:picMkLst>
        </pc:picChg>
      </pc:sldChg>
      <pc:sldChg chg="del">
        <pc:chgData name="Derrick Venning" userId="6ef9305461909ead" providerId="LiveId" clId="{9A4EF296-01CF-416B-B58D-889A66A947CD}" dt="2023-09-24T16:45:22.120" v="5450" actId="2696"/>
        <pc:sldMkLst>
          <pc:docMk/>
          <pc:sldMk cId="933392313" sldId="605"/>
        </pc:sldMkLst>
      </pc:sldChg>
      <pc:sldChg chg="addSp modSp mod">
        <pc:chgData name="Derrick Venning" userId="6ef9305461909ead" providerId="LiveId" clId="{9A4EF296-01CF-416B-B58D-889A66A947CD}" dt="2023-09-24T16:58:14.785" v="5967" actId="1076"/>
        <pc:sldMkLst>
          <pc:docMk/>
          <pc:sldMk cId="2882124966" sldId="606"/>
        </pc:sldMkLst>
        <pc:spChg chg="mod">
          <ac:chgData name="Derrick Venning" userId="6ef9305461909ead" providerId="LiveId" clId="{9A4EF296-01CF-416B-B58D-889A66A947CD}" dt="2023-09-24T16:54:16.398" v="5474" actId="20577"/>
          <ac:spMkLst>
            <pc:docMk/>
            <pc:sldMk cId="2882124966" sldId="606"/>
            <ac:spMk id="3" creationId="{E007414F-78BC-A091-E9FD-B6D5356098F7}"/>
          </ac:spMkLst>
        </pc:spChg>
        <pc:spChg chg="mod">
          <ac:chgData name="Derrick Venning" userId="6ef9305461909ead" providerId="LiveId" clId="{9A4EF296-01CF-416B-B58D-889A66A947CD}" dt="2023-09-24T16:54:39.196" v="5477" actId="14100"/>
          <ac:spMkLst>
            <pc:docMk/>
            <pc:sldMk cId="2882124966" sldId="606"/>
            <ac:spMk id="4" creationId="{D1B487D8-5763-DF43-D79B-C67B4DA8EE5A}"/>
          </ac:spMkLst>
        </pc:spChg>
        <pc:spChg chg="add mod">
          <ac:chgData name="Derrick Venning" userId="6ef9305461909ead" providerId="LiveId" clId="{9A4EF296-01CF-416B-B58D-889A66A947CD}" dt="2023-09-24T16:57:13.798" v="5649" actId="1076"/>
          <ac:spMkLst>
            <pc:docMk/>
            <pc:sldMk cId="2882124966" sldId="606"/>
            <ac:spMk id="5" creationId="{E2A9E3A1-A579-146F-A0FD-0EF34EAE048A}"/>
          </ac:spMkLst>
        </pc:spChg>
        <pc:spChg chg="add mod">
          <ac:chgData name="Derrick Venning" userId="6ef9305461909ead" providerId="LiveId" clId="{9A4EF296-01CF-416B-B58D-889A66A947CD}" dt="2023-09-24T16:58:14.785" v="5967" actId="1076"/>
          <ac:spMkLst>
            <pc:docMk/>
            <pc:sldMk cId="2882124966" sldId="606"/>
            <ac:spMk id="6" creationId="{BE4156EA-2A29-124C-8D22-F91C99ACBF70}"/>
          </ac:spMkLst>
        </pc:spChg>
        <pc:picChg chg="mod">
          <ac:chgData name="Derrick Venning" userId="6ef9305461909ead" providerId="LiveId" clId="{9A4EF296-01CF-416B-B58D-889A66A947CD}" dt="2023-09-24T16:53:54.150" v="5461" actId="1076"/>
          <ac:picMkLst>
            <pc:docMk/>
            <pc:sldMk cId="2882124966" sldId="606"/>
            <ac:picMk id="7" creationId="{0D974746-6F6C-13BC-11E1-A0254CCBB0AE}"/>
          </ac:picMkLst>
        </pc:picChg>
        <pc:picChg chg="mod">
          <ac:chgData name="Derrick Venning" userId="6ef9305461909ead" providerId="LiveId" clId="{9A4EF296-01CF-416B-B58D-889A66A947CD}" dt="2023-09-24T16:53:59.661" v="5462" actId="1076"/>
          <ac:picMkLst>
            <pc:docMk/>
            <pc:sldMk cId="2882124966" sldId="606"/>
            <ac:picMk id="8" creationId="{EE0F6F11-BB26-74A0-2BDB-79F9BC405048}"/>
          </ac:picMkLst>
        </pc:picChg>
        <pc:picChg chg="mod">
          <ac:chgData name="Derrick Venning" userId="6ef9305461909ead" providerId="LiveId" clId="{9A4EF296-01CF-416B-B58D-889A66A947CD}" dt="2023-09-24T16:54:08.591" v="5463" actId="1076"/>
          <ac:picMkLst>
            <pc:docMk/>
            <pc:sldMk cId="2882124966" sldId="606"/>
            <ac:picMk id="9" creationId="{2E9EEAF6-7D3E-D230-AD23-AA6DC80A183E}"/>
          </ac:picMkLst>
        </pc:picChg>
      </pc:sldChg>
      <pc:sldChg chg="addSp delSp modSp mod">
        <pc:chgData name="Derrick Venning" userId="6ef9305461909ead" providerId="LiveId" clId="{9A4EF296-01CF-416B-B58D-889A66A947CD}" dt="2023-09-24T16:56:17.786" v="5486" actId="14100"/>
        <pc:sldMkLst>
          <pc:docMk/>
          <pc:sldMk cId="2806078193" sldId="607"/>
        </pc:sldMkLst>
        <pc:spChg chg="mod">
          <ac:chgData name="Derrick Venning" userId="6ef9305461909ead" providerId="LiveId" clId="{9A4EF296-01CF-416B-B58D-889A66A947CD}" dt="2023-09-24T16:56:17.786" v="5486" actId="14100"/>
          <ac:spMkLst>
            <pc:docMk/>
            <pc:sldMk cId="2806078193" sldId="607"/>
            <ac:spMk id="4" creationId="{D1B487D8-5763-DF43-D79B-C67B4DA8EE5A}"/>
          </ac:spMkLst>
        </pc:spChg>
        <pc:spChg chg="add mod">
          <ac:chgData name="Derrick Venning" userId="6ef9305461909ead" providerId="LiveId" clId="{9A4EF296-01CF-416B-B58D-889A66A947CD}" dt="2023-09-24T16:56:07.346" v="5484" actId="2085"/>
          <ac:spMkLst>
            <pc:docMk/>
            <pc:sldMk cId="2806078193" sldId="607"/>
            <ac:spMk id="7" creationId="{AC624A19-596A-FE9E-624C-8D0AF55C9E77}"/>
          </ac:spMkLst>
        </pc:spChg>
        <pc:picChg chg="del">
          <ac:chgData name="Derrick Venning" userId="6ef9305461909ead" providerId="LiveId" clId="{9A4EF296-01CF-416B-B58D-889A66A947CD}" dt="2023-09-24T16:55:41.487" v="5480" actId="478"/>
          <ac:picMkLst>
            <pc:docMk/>
            <pc:sldMk cId="2806078193" sldId="607"/>
            <ac:picMk id="5" creationId="{1D61EC23-B604-69E6-2873-354E8D8150AA}"/>
          </ac:picMkLst>
        </pc:picChg>
      </pc:sldChg>
      <pc:sldChg chg="modSp mod">
        <pc:chgData name="Derrick Venning" userId="6ef9305461909ead" providerId="LiveId" clId="{9A4EF296-01CF-416B-B58D-889A66A947CD}" dt="2023-09-24T16:58:42.544" v="5970" actId="1076"/>
        <pc:sldMkLst>
          <pc:docMk/>
          <pc:sldMk cId="4120387948" sldId="608"/>
        </pc:sldMkLst>
        <pc:spChg chg="mod">
          <ac:chgData name="Derrick Venning" userId="6ef9305461909ead" providerId="LiveId" clId="{9A4EF296-01CF-416B-B58D-889A66A947CD}" dt="2023-09-24T16:58:37.434" v="5969" actId="14100"/>
          <ac:spMkLst>
            <pc:docMk/>
            <pc:sldMk cId="4120387948" sldId="608"/>
            <ac:spMk id="4" creationId="{D1B487D8-5763-DF43-D79B-C67B4DA8EE5A}"/>
          </ac:spMkLst>
        </pc:spChg>
        <pc:picChg chg="mod">
          <ac:chgData name="Derrick Venning" userId="6ef9305461909ead" providerId="LiveId" clId="{9A4EF296-01CF-416B-B58D-889A66A947CD}" dt="2023-09-24T16:58:42.544" v="5970" actId="1076"/>
          <ac:picMkLst>
            <pc:docMk/>
            <pc:sldMk cId="4120387948" sldId="608"/>
            <ac:picMk id="7" creationId="{582696FB-79D7-44A3-9116-9BD1C722E82A}"/>
          </ac:picMkLst>
        </pc:picChg>
      </pc:sldChg>
      <pc:sldChg chg="addSp modSp mod">
        <pc:chgData name="Derrick Venning" userId="6ef9305461909ead" providerId="LiveId" clId="{9A4EF296-01CF-416B-B58D-889A66A947CD}" dt="2023-09-24T17:01:53.013" v="7120" actId="948"/>
        <pc:sldMkLst>
          <pc:docMk/>
          <pc:sldMk cId="3372319719" sldId="609"/>
        </pc:sldMkLst>
        <pc:spChg chg="mod">
          <ac:chgData name="Derrick Venning" userId="6ef9305461909ead" providerId="LiveId" clId="{9A4EF296-01CF-416B-B58D-889A66A947CD}" dt="2023-09-24T16:56:31.585" v="5487" actId="14100"/>
          <ac:spMkLst>
            <pc:docMk/>
            <pc:sldMk cId="3372319719" sldId="609"/>
            <ac:spMk id="4" creationId="{D1B487D8-5763-DF43-D79B-C67B4DA8EE5A}"/>
          </ac:spMkLst>
        </pc:spChg>
        <pc:spChg chg="add mod">
          <ac:chgData name="Derrick Venning" userId="6ef9305461909ead" providerId="LiveId" clId="{9A4EF296-01CF-416B-B58D-889A66A947CD}" dt="2023-09-24T16:59:03.691" v="5973" actId="2085"/>
          <ac:spMkLst>
            <pc:docMk/>
            <pc:sldMk cId="3372319719" sldId="609"/>
            <ac:spMk id="6" creationId="{E7582681-E8EB-2E2B-7435-1DA38C687F44}"/>
          </ac:spMkLst>
        </pc:spChg>
        <pc:spChg chg="add mod">
          <ac:chgData name="Derrick Venning" userId="6ef9305461909ead" providerId="LiveId" clId="{9A4EF296-01CF-416B-B58D-889A66A947CD}" dt="2023-09-24T16:59:54.256" v="6307" actId="1076"/>
          <ac:spMkLst>
            <pc:docMk/>
            <pc:sldMk cId="3372319719" sldId="609"/>
            <ac:spMk id="7" creationId="{9226DE19-F2EF-BDF4-E531-57185938656B}"/>
          </ac:spMkLst>
        </pc:spChg>
        <pc:spChg chg="add mod">
          <ac:chgData name="Derrick Venning" userId="6ef9305461909ead" providerId="LiveId" clId="{9A4EF296-01CF-416B-B58D-889A66A947CD}" dt="2023-09-24T17:01:53.013" v="7120" actId="948"/>
          <ac:spMkLst>
            <pc:docMk/>
            <pc:sldMk cId="3372319719" sldId="609"/>
            <ac:spMk id="8" creationId="{B35CDCA5-F93F-8033-7D49-197590F1A659}"/>
          </ac:spMkLst>
        </pc:spChg>
      </pc:sldChg>
      <pc:sldChg chg="addSp modSp mod">
        <pc:chgData name="Derrick Venning" userId="6ef9305461909ead" providerId="LiveId" clId="{9A4EF296-01CF-416B-B58D-889A66A947CD}" dt="2023-09-24T17:02:59.048" v="7127" actId="1076"/>
        <pc:sldMkLst>
          <pc:docMk/>
          <pc:sldMk cId="3437824995" sldId="610"/>
        </pc:sldMkLst>
        <pc:spChg chg="add mod">
          <ac:chgData name="Derrick Venning" userId="6ef9305461909ead" providerId="LiveId" clId="{9A4EF296-01CF-416B-B58D-889A66A947CD}" dt="2023-09-24T17:02:59.048" v="7127" actId="1076"/>
          <ac:spMkLst>
            <pc:docMk/>
            <pc:sldMk cId="3437824995" sldId="610"/>
            <ac:spMk id="6" creationId="{23270ABE-EEC7-C23C-7B37-779D20C9896A}"/>
          </ac:spMkLst>
        </pc:spChg>
      </pc:sldChg>
      <pc:sldChg chg="del">
        <pc:chgData name="Derrick Venning" userId="6ef9305461909ead" providerId="LiveId" clId="{9A4EF296-01CF-416B-B58D-889A66A947CD}" dt="2023-09-24T17:09:03.931" v="7382" actId="2696"/>
        <pc:sldMkLst>
          <pc:docMk/>
          <pc:sldMk cId="2421441007" sldId="619"/>
        </pc:sldMkLst>
      </pc:sldChg>
      <pc:sldChg chg="del">
        <pc:chgData name="Derrick Venning" userId="6ef9305461909ead" providerId="LiveId" clId="{9A4EF296-01CF-416B-B58D-889A66A947CD}" dt="2023-09-24T17:06:23.370" v="7376" actId="2696"/>
        <pc:sldMkLst>
          <pc:docMk/>
          <pc:sldMk cId="2108131998" sldId="620"/>
        </pc:sldMkLst>
      </pc:sldChg>
      <pc:sldChg chg="del">
        <pc:chgData name="Derrick Venning" userId="6ef9305461909ead" providerId="LiveId" clId="{9A4EF296-01CF-416B-B58D-889A66A947CD}" dt="2023-09-24T17:06:41.375" v="7377" actId="2696"/>
        <pc:sldMkLst>
          <pc:docMk/>
          <pc:sldMk cId="2888909050" sldId="621"/>
        </pc:sldMkLst>
      </pc:sldChg>
      <pc:sldChg chg="del">
        <pc:chgData name="Derrick Venning" userId="6ef9305461909ead" providerId="LiveId" clId="{9A4EF296-01CF-416B-B58D-889A66A947CD}" dt="2023-09-24T17:06:54.581" v="7378" actId="2696"/>
        <pc:sldMkLst>
          <pc:docMk/>
          <pc:sldMk cId="2236714385" sldId="622"/>
        </pc:sldMkLst>
      </pc:sldChg>
      <pc:sldChg chg="modSp mod">
        <pc:chgData name="Derrick Venning" userId="6ef9305461909ead" providerId="LiveId" clId="{9A4EF296-01CF-416B-B58D-889A66A947CD}" dt="2023-09-24T17:07:56.396" v="7380" actId="1076"/>
        <pc:sldMkLst>
          <pc:docMk/>
          <pc:sldMk cId="4053354510" sldId="624"/>
        </pc:sldMkLst>
        <pc:graphicFrameChg chg="modGraphic">
          <ac:chgData name="Derrick Venning" userId="6ef9305461909ead" providerId="LiveId" clId="{9A4EF296-01CF-416B-B58D-889A66A947CD}" dt="2023-09-24T17:07:51.971" v="7379" actId="255"/>
          <ac:graphicFrameMkLst>
            <pc:docMk/>
            <pc:sldMk cId="4053354510" sldId="624"/>
            <ac:graphicFrameMk id="2" creationId="{DAF61656-9817-A1A1-94FB-B7927FBA515F}"/>
          </ac:graphicFrameMkLst>
        </pc:graphicFrameChg>
        <pc:picChg chg="mod">
          <ac:chgData name="Derrick Venning" userId="6ef9305461909ead" providerId="LiveId" clId="{9A4EF296-01CF-416B-B58D-889A66A947CD}" dt="2023-09-24T17:07:56.396" v="7380" actId="1076"/>
          <ac:picMkLst>
            <pc:docMk/>
            <pc:sldMk cId="4053354510" sldId="624"/>
            <ac:picMk id="5" creationId="{68307545-8229-7756-C1BC-5EE4FB3E6629}"/>
          </ac:picMkLst>
        </pc:picChg>
      </pc:sldChg>
      <pc:sldChg chg="modSp mod">
        <pc:chgData name="Derrick Venning" userId="6ef9305461909ead" providerId="LiveId" clId="{9A4EF296-01CF-416B-B58D-889A66A947CD}" dt="2023-09-24T17:10:31.312" v="7389" actId="33524"/>
        <pc:sldMkLst>
          <pc:docMk/>
          <pc:sldMk cId="857515046" sldId="626"/>
        </pc:sldMkLst>
        <pc:graphicFrameChg chg="modGraphic">
          <ac:chgData name="Derrick Venning" userId="6ef9305461909ead" providerId="LiveId" clId="{9A4EF296-01CF-416B-B58D-889A66A947CD}" dt="2023-09-24T17:10:31.312" v="7389" actId="33524"/>
          <ac:graphicFrameMkLst>
            <pc:docMk/>
            <pc:sldMk cId="857515046" sldId="626"/>
            <ac:graphicFrameMk id="2" creationId="{DAF61656-9817-A1A1-94FB-B7927FBA515F}"/>
          </ac:graphicFrameMkLst>
        </pc:graphicFrameChg>
      </pc:sldChg>
      <pc:sldChg chg="modSp mod">
        <pc:chgData name="Derrick Venning" userId="6ef9305461909ead" providerId="LiveId" clId="{9A4EF296-01CF-416B-B58D-889A66A947CD}" dt="2023-09-24T17:12:05.291" v="7394" actId="14100"/>
        <pc:sldMkLst>
          <pc:docMk/>
          <pc:sldMk cId="2815300912" sldId="632"/>
        </pc:sldMkLst>
        <pc:spChg chg="mod">
          <ac:chgData name="Derrick Venning" userId="6ef9305461909ead" providerId="LiveId" clId="{9A4EF296-01CF-416B-B58D-889A66A947CD}" dt="2023-09-24T17:12:05.291" v="7394" actId="14100"/>
          <ac:spMkLst>
            <pc:docMk/>
            <pc:sldMk cId="2815300912" sldId="632"/>
            <ac:spMk id="4" creationId="{D1B487D8-5763-DF43-D79B-C67B4DA8EE5A}"/>
          </ac:spMkLst>
        </pc:spChg>
        <pc:spChg chg="mod">
          <ac:chgData name="Derrick Venning" userId="6ef9305461909ead" providerId="LiveId" clId="{9A4EF296-01CF-416B-B58D-889A66A947CD}" dt="2023-09-24T17:11:56.893" v="7392" actId="1076"/>
          <ac:spMkLst>
            <pc:docMk/>
            <pc:sldMk cId="2815300912" sldId="632"/>
            <ac:spMk id="8" creationId="{A33D293F-307F-B0F2-B153-98AC0FCF0044}"/>
          </ac:spMkLst>
        </pc:spChg>
        <pc:picChg chg="mod">
          <ac:chgData name="Derrick Venning" userId="6ef9305461909ead" providerId="LiveId" clId="{9A4EF296-01CF-416B-B58D-889A66A947CD}" dt="2023-09-24T17:12:00.181" v="7393" actId="1076"/>
          <ac:picMkLst>
            <pc:docMk/>
            <pc:sldMk cId="2815300912" sldId="632"/>
            <ac:picMk id="12" creationId="{59B31489-2D06-FD6B-10EB-67808C216736}"/>
          </ac:picMkLst>
        </pc:picChg>
        <pc:picChg chg="mod">
          <ac:chgData name="Derrick Venning" userId="6ef9305461909ead" providerId="LiveId" clId="{9A4EF296-01CF-416B-B58D-889A66A947CD}" dt="2023-09-24T17:11:50.204" v="7391" actId="14100"/>
          <ac:picMkLst>
            <pc:docMk/>
            <pc:sldMk cId="2815300912" sldId="632"/>
            <ac:picMk id="10241" creationId="{A663441C-4144-83CA-EA42-21B138C98E98}"/>
          </ac:picMkLst>
        </pc:picChg>
      </pc:sldChg>
      <pc:sldChg chg="modSp mod">
        <pc:chgData name="Derrick Venning" userId="6ef9305461909ead" providerId="LiveId" clId="{9A4EF296-01CF-416B-B58D-889A66A947CD}" dt="2023-09-24T17:11:40.645" v="7390" actId="14100"/>
        <pc:sldMkLst>
          <pc:docMk/>
          <pc:sldMk cId="2280719998" sldId="633"/>
        </pc:sldMkLst>
        <pc:spChg chg="mod">
          <ac:chgData name="Derrick Venning" userId="6ef9305461909ead" providerId="LiveId" clId="{9A4EF296-01CF-416B-B58D-889A66A947CD}" dt="2023-09-24T17:11:40.645" v="7390" actId="14100"/>
          <ac:spMkLst>
            <pc:docMk/>
            <pc:sldMk cId="2280719998" sldId="633"/>
            <ac:spMk id="4" creationId="{D1B487D8-5763-DF43-D79B-C67B4DA8EE5A}"/>
          </ac:spMkLst>
        </pc:spChg>
      </pc:sldChg>
      <pc:sldChg chg="modSp mod">
        <pc:chgData name="Derrick Venning" userId="6ef9305461909ead" providerId="LiveId" clId="{9A4EF296-01CF-416B-B58D-889A66A947CD}" dt="2023-09-24T17:12:44.700" v="7400" actId="14100"/>
        <pc:sldMkLst>
          <pc:docMk/>
          <pc:sldMk cId="655113374" sldId="634"/>
        </pc:sldMkLst>
        <pc:spChg chg="mod">
          <ac:chgData name="Derrick Venning" userId="6ef9305461909ead" providerId="LiveId" clId="{9A4EF296-01CF-416B-B58D-889A66A947CD}" dt="2023-09-24T17:12:44.700" v="7400" actId="14100"/>
          <ac:spMkLst>
            <pc:docMk/>
            <pc:sldMk cId="655113374" sldId="634"/>
            <ac:spMk id="4" creationId="{D1B487D8-5763-DF43-D79B-C67B4DA8EE5A}"/>
          </ac:spMkLst>
        </pc:spChg>
        <pc:spChg chg="mod">
          <ac:chgData name="Derrick Venning" userId="6ef9305461909ead" providerId="LiveId" clId="{9A4EF296-01CF-416B-B58D-889A66A947CD}" dt="2023-09-24T17:12:33.667" v="7398" actId="1076"/>
          <ac:spMkLst>
            <pc:docMk/>
            <pc:sldMk cId="655113374" sldId="634"/>
            <ac:spMk id="10" creationId="{F923BD4F-5545-248F-1D0D-71F66D034187}"/>
          </ac:spMkLst>
        </pc:spChg>
        <pc:picChg chg="mod">
          <ac:chgData name="Derrick Venning" userId="6ef9305461909ead" providerId="LiveId" clId="{9A4EF296-01CF-416B-B58D-889A66A947CD}" dt="2023-09-24T17:12:37.806" v="7399" actId="1076"/>
          <ac:picMkLst>
            <pc:docMk/>
            <pc:sldMk cId="655113374" sldId="634"/>
            <ac:picMk id="12" creationId="{0A71B27C-6D93-8E82-F365-4D3501B9D787}"/>
          </ac:picMkLst>
        </pc:picChg>
        <pc:picChg chg="mod">
          <ac:chgData name="Derrick Venning" userId="6ef9305461909ead" providerId="LiveId" clId="{9A4EF296-01CF-416B-B58D-889A66A947CD}" dt="2023-09-24T17:12:28.350" v="7397" actId="14100"/>
          <ac:picMkLst>
            <pc:docMk/>
            <pc:sldMk cId="655113374" sldId="634"/>
            <ac:picMk id="12289" creationId="{A877AE89-2C17-CBEC-9855-84B199889C19}"/>
          </ac:picMkLst>
        </pc:picChg>
      </pc:sldChg>
      <pc:sldChg chg="modSp mod">
        <pc:chgData name="Derrick Venning" userId="6ef9305461909ead" providerId="LiveId" clId="{9A4EF296-01CF-416B-B58D-889A66A947CD}" dt="2023-09-24T17:13:17.700" v="7418" actId="14100"/>
        <pc:sldMkLst>
          <pc:docMk/>
          <pc:sldMk cId="1105919519" sldId="636"/>
        </pc:sldMkLst>
        <pc:spChg chg="mod">
          <ac:chgData name="Derrick Venning" userId="6ef9305461909ead" providerId="LiveId" clId="{9A4EF296-01CF-416B-B58D-889A66A947CD}" dt="2023-09-24T17:13:17.700" v="7418" actId="14100"/>
          <ac:spMkLst>
            <pc:docMk/>
            <pc:sldMk cId="1105919519" sldId="636"/>
            <ac:spMk id="4" creationId="{D1B487D8-5763-DF43-D79B-C67B4DA8EE5A}"/>
          </ac:spMkLst>
        </pc:spChg>
        <pc:spChg chg="mod">
          <ac:chgData name="Derrick Venning" userId="6ef9305461909ead" providerId="LiveId" clId="{9A4EF296-01CF-416B-B58D-889A66A947CD}" dt="2023-09-24T17:13:09.762" v="7416" actId="20577"/>
          <ac:spMkLst>
            <pc:docMk/>
            <pc:sldMk cId="1105919519" sldId="636"/>
            <ac:spMk id="10" creationId="{0ADBAFE0-70FE-3794-FBE2-A371469419E6}"/>
          </ac:spMkLst>
        </pc:spChg>
        <pc:picChg chg="mod">
          <ac:chgData name="Derrick Venning" userId="6ef9305461909ead" providerId="LiveId" clId="{9A4EF296-01CF-416B-B58D-889A66A947CD}" dt="2023-09-24T17:13:13.149" v="7417" actId="1076"/>
          <ac:picMkLst>
            <pc:docMk/>
            <pc:sldMk cId="1105919519" sldId="636"/>
            <ac:picMk id="16" creationId="{14E3319B-87DA-7783-A377-140621971670}"/>
          </ac:picMkLst>
        </pc:picChg>
      </pc:sldChg>
      <pc:sldChg chg="del">
        <pc:chgData name="Derrick Venning" userId="6ef9305461909ead" providerId="LiveId" clId="{9A4EF296-01CF-416B-B58D-889A66A947CD}" dt="2023-09-24T17:21:23.622" v="7813" actId="2696"/>
        <pc:sldMkLst>
          <pc:docMk/>
          <pc:sldMk cId="4056925224" sldId="637"/>
        </pc:sldMkLst>
      </pc:sldChg>
      <pc:sldChg chg="addSp modSp mod">
        <pc:chgData name="Derrick Venning" userId="6ef9305461909ead" providerId="LiveId" clId="{9A4EF296-01CF-416B-B58D-889A66A947CD}" dt="2023-09-24T17:23:06.370" v="8682" actId="20577"/>
        <pc:sldMkLst>
          <pc:docMk/>
          <pc:sldMk cId="804714358" sldId="641"/>
        </pc:sldMkLst>
        <pc:spChg chg="add mod">
          <ac:chgData name="Derrick Venning" userId="6ef9305461909ead" providerId="LiveId" clId="{9A4EF296-01CF-416B-B58D-889A66A947CD}" dt="2023-09-24T17:23:06.370" v="8682" actId="20577"/>
          <ac:spMkLst>
            <pc:docMk/>
            <pc:sldMk cId="804714358" sldId="641"/>
            <ac:spMk id="3" creationId="{C87C9D54-83E0-5BB0-325D-43FDF2D170EE}"/>
          </ac:spMkLst>
        </pc:spChg>
      </pc:sldChg>
      <pc:sldChg chg="modSp mod">
        <pc:chgData name="Derrick Venning" userId="6ef9305461909ead" providerId="LiveId" clId="{9A4EF296-01CF-416B-B58D-889A66A947CD}" dt="2023-09-24T17:23:31.558" v="8683" actId="113"/>
        <pc:sldMkLst>
          <pc:docMk/>
          <pc:sldMk cId="3589453302" sldId="644"/>
        </pc:sldMkLst>
        <pc:spChg chg="mod">
          <ac:chgData name="Derrick Venning" userId="6ef9305461909ead" providerId="LiveId" clId="{9A4EF296-01CF-416B-B58D-889A66A947CD}" dt="2023-09-24T17:23:31.558" v="8683" actId="113"/>
          <ac:spMkLst>
            <pc:docMk/>
            <pc:sldMk cId="3589453302" sldId="644"/>
            <ac:spMk id="2" creationId="{922ECFAE-9946-46F0-624B-FF047C63FD6F}"/>
          </ac:spMkLst>
        </pc:spChg>
      </pc:sldChg>
      <pc:sldChg chg="modSp mod">
        <pc:chgData name="Derrick Venning" userId="6ef9305461909ead" providerId="LiveId" clId="{9A4EF296-01CF-416B-B58D-889A66A947CD}" dt="2023-09-24T17:24:34.166" v="8688" actId="14100"/>
        <pc:sldMkLst>
          <pc:docMk/>
          <pc:sldMk cId="3612616167" sldId="647"/>
        </pc:sldMkLst>
        <pc:spChg chg="mod">
          <ac:chgData name="Derrick Venning" userId="6ef9305461909ead" providerId="LiveId" clId="{9A4EF296-01CF-416B-B58D-889A66A947CD}" dt="2023-09-24T17:24:34.166" v="8688" actId="14100"/>
          <ac:spMkLst>
            <pc:docMk/>
            <pc:sldMk cId="3612616167" sldId="647"/>
            <ac:spMk id="4" creationId="{7CB1C92F-2968-FCDF-0113-A69D0552309A}"/>
          </ac:spMkLst>
        </pc:spChg>
        <pc:spChg chg="mod">
          <ac:chgData name="Derrick Venning" userId="6ef9305461909ead" providerId="LiveId" clId="{9A4EF296-01CF-416B-B58D-889A66A947CD}" dt="2023-09-24T17:24:25.370" v="8687" actId="20577"/>
          <ac:spMkLst>
            <pc:docMk/>
            <pc:sldMk cId="3612616167" sldId="647"/>
            <ac:spMk id="16" creationId="{32E43053-A0FB-C55C-264E-C47408C96AA7}"/>
          </ac:spMkLst>
        </pc:spChg>
      </pc:sldChg>
      <pc:sldChg chg="modSp mod">
        <pc:chgData name="Derrick Venning" userId="6ef9305461909ead" providerId="LiveId" clId="{9A4EF296-01CF-416B-B58D-889A66A947CD}" dt="2023-09-24T17:25:04.286" v="8693" actId="14100"/>
        <pc:sldMkLst>
          <pc:docMk/>
          <pc:sldMk cId="4207773102" sldId="648"/>
        </pc:sldMkLst>
        <pc:spChg chg="mod">
          <ac:chgData name="Derrick Venning" userId="6ef9305461909ead" providerId="LiveId" clId="{9A4EF296-01CF-416B-B58D-889A66A947CD}" dt="2023-09-24T17:24:58.482" v="8692" actId="20577"/>
          <ac:spMkLst>
            <pc:docMk/>
            <pc:sldMk cId="4207773102" sldId="648"/>
            <ac:spMk id="3" creationId="{A577BAF8-1536-8893-22C0-4E960FFA0D3C}"/>
          </ac:spMkLst>
        </pc:spChg>
        <pc:spChg chg="mod">
          <ac:chgData name="Derrick Venning" userId="6ef9305461909ead" providerId="LiveId" clId="{9A4EF296-01CF-416B-B58D-889A66A947CD}" dt="2023-09-24T17:25:04.286" v="8693" actId="14100"/>
          <ac:spMkLst>
            <pc:docMk/>
            <pc:sldMk cId="4207773102" sldId="648"/>
            <ac:spMk id="4" creationId="{7CB1C92F-2968-FCDF-0113-A69D0552309A}"/>
          </ac:spMkLst>
        </pc:spChg>
      </pc:sldChg>
      <pc:sldChg chg="modSp mod">
        <pc:chgData name="Derrick Venning" userId="6ef9305461909ead" providerId="LiveId" clId="{9A4EF296-01CF-416B-B58D-889A66A947CD}" dt="2023-09-24T17:25:14.037" v="8694" actId="14100"/>
        <pc:sldMkLst>
          <pc:docMk/>
          <pc:sldMk cId="3606118543" sldId="649"/>
        </pc:sldMkLst>
        <pc:spChg chg="mod">
          <ac:chgData name="Derrick Venning" userId="6ef9305461909ead" providerId="LiveId" clId="{9A4EF296-01CF-416B-B58D-889A66A947CD}" dt="2023-09-24T17:25:14.037" v="8694" actId="14100"/>
          <ac:spMkLst>
            <pc:docMk/>
            <pc:sldMk cId="3606118543" sldId="649"/>
            <ac:spMk id="4" creationId="{7CB1C92F-2968-FCDF-0113-A69D0552309A}"/>
          </ac:spMkLst>
        </pc:spChg>
      </pc:sldChg>
      <pc:sldChg chg="modSp mod">
        <pc:chgData name="Derrick Venning" userId="6ef9305461909ead" providerId="LiveId" clId="{9A4EF296-01CF-416B-B58D-889A66A947CD}" dt="2023-09-24T17:25:28.257" v="8695" actId="14100"/>
        <pc:sldMkLst>
          <pc:docMk/>
          <pc:sldMk cId="448995538" sldId="650"/>
        </pc:sldMkLst>
        <pc:spChg chg="mod">
          <ac:chgData name="Derrick Venning" userId="6ef9305461909ead" providerId="LiveId" clId="{9A4EF296-01CF-416B-B58D-889A66A947CD}" dt="2023-09-24T17:25:28.257" v="8695" actId="14100"/>
          <ac:spMkLst>
            <pc:docMk/>
            <pc:sldMk cId="448995538" sldId="650"/>
            <ac:spMk id="4" creationId="{7CB1C92F-2968-FCDF-0113-A69D0552309A}"/>
          </ac:spMkLst>
        </pc:spChg>
      </pc:sldChg>
      <pc:sldChg chg="modSp mod">
        <pc:chgData name="Derrick Venning" userId="6ef9305461909ead" providerId="LiveId" clId="{9A4EF296-01CF-416B-B58D-889A66A947CD}" dt="2023-09-24T17:32:16.150" v="8815" actId="14100"/>
        <pc:sldMkLst>
          <pc:docMk/>
          <pc:sldMk cId="4096723797" sldId="651"/>
        </pc:sldMkLst>
        <pc:spChg chg="mod">
          <ac:chgData name="Derrick Venning" userId="6ef9305461909ead" providerId="LiveId" clId="{9A4EF296-01CF-416B-B58D-889A66A947CD}" dt="2023-09-24T17:31:18.465" v="8805" actId="20577"/>
          <ac:spMkLst>
            <pc:docMk/>
            <pc:sldMk cId="4096723797" sldId="651"/>
            <ac:spMk id="3" creationId="{A5946FD8-530D-6079-402A-1A540B4294FD}"/>
          </ac:spMkLst>
        </pc:spChg>
        <pc:spChg chg="mod">
          <ac:chgData name="Derrick Venning" userId="6ef9305461909ead" providerId="LiveId" clId="{9A4EF296-01CF-416B-B58D-889A66A947CD}" dt="2023-09-24T17:32:16.150" v="8815" actId="14100"/>
          <ac:spMkLst>
            <pc:docMk/>
            <pc:sldMk cId="4096723797" sldId="651"/>
            <ac:spMk id="4" creationId="{41605F9C-B306-A991-5183-DA9DC48CDCC9}"/>
          </ac:spMkLst>
        </pc:spChg>
        <pc:spChg chg="mod">
          <ac:chgData name="Derrick Venning" userId="6ef9305461909ead" providerId="LiveId" clId="{9A4EF296-01CF-416B-B58D-889A66A947CD}" dt="2023-09-24T17:31:05.898" v="8803" actId="20577"/>
          <ac:spMkLst>
            <pc:docMk/>
            <pc:sldMk cId="4096723797" sldId="651"/>
            <ac:spMk id="6" creationId="{955EFB52-62F8-A86A-FF61-59167841070A}"/>
          </ac:spMkLst>
        </pc:spChg>
        <pc:spChg chg="mod">
          <ac:chgData name="Derrick Venning" userId="6ef9305461909ead" providerId="LiveId" clId="{9A4EF296-01CF-416B-B58D-889A66A947CD}" dt="2023-09-24T17:32:09.361" v="8814" actId="2085"/>
          <ac:spMkLst>
            <pc:docMk/>
            <pc:sldMk cId="4096723797" sldId="651"/>
            <ac:spMk id="7" creationId="{09BC9398-DC89-3ECF-BD9F-7FD36FB241E2}"/>
          </ac:spMkLst>
        </pc:spChg>
        <pc:spChg chg="mod">
          <ac:chgData name="Derrick Venning" userId="6ef9305461909ead" providerId="LiveId" clId="{9A4EF296-01CF-416B-B58D-889A66A947CD}" dt="2023-09-24T17:31:39.348" v="8808" actId="1076"/>
          <ac:spMkLst>
            <pc:docMk/>
            <pc:sldMk cId="4096723797" sldId="651"/>
            <ac:spMk id="9" creationId="{E993E387-A321-8393-3F9F-470F68756E23}"/>
          </ac:spMkLst>
        </pc:spChg>
        <pc:spChg chg="mod">
          <ac:chgData name="Derrick Venning" userId="6ef9305461909ead" providerId="LiveId" clId="{9A4EF296-01CF-416B-B58D-889A66A947CD}" dt="2023-09-24T17:31:45.463" v="8810" actId="1076"/>
          <ac:spMkLst>
            <pc:docMk/>
            <pc:sldMk cId="4096723797" sldId="651"/>
            <ac:spMk id="10" creationId="{ECC8387E-95C7-76DC-5192-C3B75B6A0E9D}"/>
          </ac:spMkLst>
        </pc:spChg>
        <pc:spChg chg="mod">
          <ac:chgData name="Derrick Venning" userId="6ef9305461909ead" providerId="LiveId" clId="{9A4EF296-01CF-416B-B58D-889A66A947CD}" dt="2023-09-24T17:31:51.404" v="8812" actId="1076"/>
          <ac:spMkLst>
            <pc:docMk/>
            <pc:sldMk cId="4096723797" sldId="651"/>
            <ac:spMk id="11" creationId="{A7D74AD8-1EF2-5200-D290-CCAA7ECA3591}"/>
          </ac:spMkLst>
        </pc:spChg>
        <pc:spChg chg="mod">
          <ac:chgData name="Derrick Venning" userId="6ef9305461909ead" providerId="LiveId" clId="{9A4EF296-01CF-416B-B58D-889A66A947CD}" dt="2023-09-24T17:31:41.168" v="8809" actId="1076"/>
          <ac:spMkLst>
            <pc:docMk/>
            <pc:sldMk cId="4096723797" sldId="651"/>
            <ac:spMk id="12" creationId="{890EFE1E-468D-9C33-9A25-D421BE6E5517}"/>
          </ac:spMkLst>
        </pc:spChg>
        <pc:spChg chg="mod">
          <ac:chgData name="Derrick Venning" userId="6ef9305461909ead" providerId="LiveId" clId="{9A4EF296-01CF-416B-B58D-889A66A947CD}" dt="2023-09-24T17:31:48.863" v="8811" actId="1076"/>
          <ac:spMkLst>
            <pc:docMk/>
            <pc:sldMk cId="4096723797" sldId="651"/>
            <ac:spMk id="13" creationId="{D7685AC1-8B9C-9953-1D3D-CE8316F4492B}"/>
          </ac:spMkLst>
        </pc:spChg>
        <pc:spChg chg="mod">
          <ac:chgData name="Derrick Venning" userId="6ef9305461909ead" providerId="LiveId" clId="{9A4EF296-01CF-416B-B58D-889A66A947CD}" dt="2023-09-24T17:31:58.525" v="8813" actId="1076"/>
          <ac:spMkLst>
            <pc:docMk/>
            <pc:sldMk cId="4096723797" sldId="651"/>
            <ac:spMk id="14" creationId="{726983BC-E7C3-ABE8-56F4-590B3423A792}"/>
          </ac:spMkLst>
        </pc:spChg>
        <pc:graphicFrameChg chg="mod">
          <ac:chgData name="Derrick Venning" userId="6ef9305461909ead" providerId="LiveId" clId="{9A4EF296-01CF-416B-B58D-889A66A947CD}" dt="2023-09-24T17:31:33.315" v="8807" actId="1076"/>
          <ac:graphicFrameMkLst>
            <pc:docMk/>
            <pc:sldMk cId="4096723797" sldId="651"/>
            <ac:graphicFrameMk id="8" creationId="{A889B40A-8E8B-3C1E-99D1-2A6C40B83967}"/>
          </ac:graphicFrameMkLst>
        </pc:graphicFrameChg>
      </pc:sldChg>
      <pc:sldChg chg="modSp mod">
        <pc:chgData name="Derrick Venning" userId="6ef9305461909ead" providerId="LiveId" clId="{9A4EF296-01CF-416B-B58D-889A66A947CD}" dt="2023-09-24T17:32:33.237" v="8816" actId="14100"/>
        <pc:sldMkLst>
          <pc:docMk/>
          <pc:sldMk cId="336097492" sldId="652"/>
        </pc:sldMkLst>
        <pc:spChg chg="mod">
          <ac:chgData name="Derrick Venning" userId="6ef9305461909ead" providerId="LiveId" clId="{9A4EF296-01CF-416B-B58D-889A66A947CD}" dt="2023-09-24T17:32:33.237" v="8816" actId="14100"/>
          <ac:spMkLst>
            <pc:docMk/>
            <pc:sldMk cId="336097492" sldId="652"/>
            <ac:spMk id="4" creationId="{D1B487D8-5763-DF43-D79B-C67B4DA8EE5A}"/>
          </ac:spMkLst>
        </pc:spChg>
      </pc:sldChg>
      <pc:sldChg chg="modSp mod">
        <pc:chgData name="Derrick Venning" userId="6ef9305461909ead" providerId="LiveId" clId="{9A4EF296-01CF-416B-B58D-889A66A947CD}" dt="2023-09-24T17:33:01.639" v="8819" actId="14100"/>
        <pc:sldMkLst>
          <pc:docMk/>
          <pc:sldMk cId="3732576221" sldId="653"/>
        </pc:sldMkLst>
        <pc:spChg chg="mod">
          <ac:chgData name="Derrick Venning" userId="6ef9305461909ead" providerId="LiveId" clId="{9A4EF296-01CF-416B-B58D-889A66A947CD}" dt="2023-09-24T17:33:01.639" v="8819" actId="14100"/>
          <ac:spMkLst>
            <pc:docMk/>
            <pc:sldMk cId="3732576221" sldId="653"/>
            <ac:spMk id="4" creationId="{D1B487D8-5763-DF43-D79B-C67B4DA8EE5A}"/>
          </ac:spMkLst>
        </pc:spChg>
        <pc:graphicFrameChg chg="modGraphic">
          <ac:chgData name="Derrick Venning" userId="6ef9305461909ead" providerId="LiveId" clId="{9A4EF296-01CF-416B-B58D-889A66A947CD}" dt="2023-09-24T17:32:57.554" v="8818" actId="14100"/>
          <ac:graphicFrameMkLst>
            <pc:docMk/>
            <pc:sldMk cId="3732576221" sldId="653"/>
            <ac:graphicFrameMk id="2" creationId="{DAF61656-9817-A1A1-94FB-B7927FBA515F}"/>
          </ac:graphicFrameMkLst>
        </pc:graphicFrameChg>
        <pc:picChg chg="mod">
          <ac:chgData name="Derrick Venning" userId="6ef9305461909ead" providerId="LiveId" clId="{9A4EF296-01CF-416B-B58D-889A66A947CD}" dt="2023-09-24T17:32:48.419" v="8817" actId="1076"/>
          <ac:picMkLst>
            <pc:docMk/>
            <pc:sldMk cId="3732576221" sldId="653"/>
            <ac:picMk id="3" creationId="{E4261BAA-BDF7-6C69-AE4E-2F8B9D56D159}"/>
          </ac:picMkLst>
        </pc:picChg>
      </pc:sldChg>
      <pc:sldChg chg="addSp delSp modSp mod">
        <pc:chgData name="Derrick Venning" userId="6ef9305461909ead" providerId="LiveId" clId="{9A4EF296-01CF-416B-B58D-889A66A947CD}" dt="2023-09-24T17:37:02.299" v="8877" actId="14100"/>
        <pc:sldMkLst>
          <pc:docMk/>
          <pc:sldMk cId="1638483848" sldId="654"/>
        </pc:sldMkLst>
        <pc:spChg chg="mod">
          <ac:chgData name="Derrick Venning" userId="6ef9305461909ead" providerId="LiveId" clId="{9A4EF296-01CF-416B-B58D-889A66A947CD}" dt="2023-09-24T17:37:02.299" v="8877" actId="14100"/>
          <ac:spMkLst>
            <pc:docMk/>
            <pc:sldMk cId="1638483848" sldId="654"/>
            <ac:spMk id="4" creationId="{D1B487D8-5763-DF43-D79B-C67B4DA8EE5A}"/>
          </ac:spMkLst>
        </pc:spChg>
        <pc:graphicFrameChg chg="mod modGraphic">
          <ac:chgData name="Derrick Venning" userId="6ef9305461909ead" providerId="LiveId" clId="{9A4EF296-01CF-416B-B58D-889A66A947CD}" dt="2023-09-24T17:36:57.964" v="8876" actId="14100"/>
          <ac:graphicFrameMkLst>
            <pc:docMk/>
            <pc:sldMk cId="1638483848" sldId="654"/>
            <ac:graphicFrameMk id="2" creationId="{DAF61656-9817-A1A1-94FB-B7927FBA515F}"/>
          </ac:graphicFrameMkLst>
        </pc:graphicFrameChg>
        <pc:picChg chg="add mod">
          <ac:chgData name="Derrick Venning" userId="6ef9305461909ead" providerId="LiveId" clId="{9A4EF296-01CF-416B-B58D-889A66A947CD}" dt="2023-09-24T17:36:26.514" v="8871" actId="1076"/>
          <ac:picMkLst>
            <pc:docMk/>
            <pc:sldMk cId="1638483848" sldId="654"/>
            <ac:picMk id="7" creationId="{205C77AB-60EC-ABFD-44BF-2C187C4C435F}"/>
          </ac:picMkLst>
        </pc:picChg>
        <pc:picChg chg="del">
          <ac:chgData name="Derrick Venning" userId="6ef9305461909ead" providerId="LiveId" clId="{9A4EF296-01CF-416B-B58D-889A66A947CD}" dt="2023-09-24T17:35:16.832" v="8866" actId="478"/>
          <ac:picMkLst>
            <pc:docMk/>
            <pc:sldMk cId="1638483848" sldId="654"/>
            <ac:picMk id="8" creationId="{6494DC81-ADCD-ACEB-C9C8-9106E267A789}"/>
          </ac:picMkLst>
        </pc:picChg>
      </pc:sldChg>
      <pc:sldChg chg="modSp mod">
        <pc:chgData name="Derrick Venning" userId="6ef9305461909ead" providerId="LiveId" clId="{9A4EF296-01CF-416B-B58D-889A66A947CD}" dt="2023-09-24T17:37:24.017" v="8879" actId="14100"/>
        <pc:sldMkLst>
          <pc:docMk/>
          <pc:sldMk cId="3302673413" sldId="656"/>
        </pc:sldMkLst>
        <pc:spChg chg="mod">
          <ac:chgData name="Derrick Venning" userId="6ef9305461909ead" providerId="LiveId" clId="{9A4EF296-01CF-416B-B58D-889A66A947CD}" dt="2023-09-24T17:37:24.017" v="8879" actId="14100"/>
          <ac:spMkLst>
            <pc:docMk/>
            <pc:sldMk cId="3302673413" sldId="656"/>
            <ac:spMk id="4" creationId="{D1B487D8-5763-DF43-D79B-C67B4DA8EE5A}"/>
          </ac:spMkLst>
        </pc:spChg>
        <pc:spChg chg="mod">
          <ac:chgData name="Derrick Venning" userId="6ef9305461909ead" providerId="LiveId" clId="{9A4EF296-01CF-416B-B58D-889A66A947CD}" dt="2023-09-24T17:37:20.431" v="8878" actId="1076"/>
          <ac:spMkLst>
            <pc:docMk/>
            <pc:sldMk cId="3302673413" sldId="656"/>
            <ac:spMk id="7" creationId="{DE17F499-2FF1-72D8-7E7C-0D30FB1EB96A}"/>
          </ac:spMkLst>
        </pc:spChg>
      </pc:sldChg>
      <pc:sldChg chg="modSp mod">
        <pc:chgData name="Derrick Venning" userId="6ef9305461909ead" providerId="LiveId" clId="{9A4EF296-01CF-416B-B58D-889A66A947CD}" dt="2023-09-24T17:37:34.743" v="8881" actId="14100"/>
        <pc:sldMkLst>
          <pc:docMk/>
          <pc:sldMk cId="4067737318" sldId="657"/>
        </pc:sldMkLst>
        <pc:spChg chg="mod">
          <ac:chgData name="Derrick Venning" userId="6ef9305461909ead" providerId="LiveId" clId="{9A4EF296-01CF-416B-B58D-889A66A947CD}" dt="2023-09-24T17:37:34.743" v="8881" actId="14100"/>
          <ac:spMkLst>
            <pc:docMk/>
            <pc:sldMk cId="4067737318" sldId="657"/>
            <ac:spMk id="4" creationId="{D1B487D8-5763-DF43-D79B-C67B4DA8EE5A}"/>
          </ac:spMkLst>
        </pc:spChg>
        <pc:picChg chg="mod">
          <ac:chgData name="Derrick Venning" userId="6ef9305461909ead" providerId="LiveId" clId="{9A4EF296-01CF-416B-B58D-889A66A947CD}" dt="2023-09-24T17:37:31.321" v="8880" actId="1076"/>
          <ac:picMkLst>
            <pc:docMk/>
            <pc:sldMk cId="4067737318" sldId="657"/>
            <ac:picMk id="6" creationId="{776A5347-F877-661E-6DA8-02711A3F2407}"/>
          </ac:picMkLst>
        </pc:picChg>
      </pc:sldChg>
      <pc:sldChg chg="modSp mod">
        <pc:chgData name="Derrick Venning" userId="6ef9305461909ead" providerId="LiveId" clId="{9A4EF296-01CF-416B-B58D-889A66A947CD}" dt="2023-09-24T17:37:42.373" v="8882" actId="14100"/>
        <pc:sldMkLst>
          <pc:docMk/>
          <pc:sldMk cId="2774196666" sldId="658"/>
        </pc:sldMkLst>
        <pc:spChg chg="mod">
          <ac:chgData name="Derrick Venning" userId="6ef9305461909ead" providerId="LiveId" clId="{9A4EF296-01CF-416B-B58D-889A66A947CD}" dt="2023-09-24T17:37:42.373" v="8882" actId="14100"/>
          <ac:spMkLst>
            <pc:docMk/>
            <pc:sldMk cId="2774196666" sldId="658"/>
            <ac:spMk id="4" creationId="{D1B487D8-5763-DF43-D79B-C67B4DA8EE5A}"/>
          </ac:spMkLst>
        </pc:spChg>
      </pc:sldChg>
      <pc:sldChg chg="delSp modSp mod">
        <pc:chgData name="Derrick Venning" userId="6ef9305461909ead" providerId="LiveId" clId="{9A4EF296-01CF-416B-B58D-889A66A947CD}" dt="2023-09-24T17:38:17.691" v="8885" actId="14100"/>
        <pc:sldMkLst>
          <pc:docMk/>
          <pc:sldMk cId="2196389135" sldId="660"/>
        </pc:sldMkLst>
        <pc:spChg chg="del">
          <ac:chgData name="Derrick Venning" userId="6ef9305461909ead" providerId="LiveId" clId="{9A4EF296-01CF-416B-B58D-889A66A947CD}" dt="2023-09-24T17:38:13.589" v="8884" actId="478"/>
          <ac:spMkLst>
            <pc:docMk/>
            <pc:sldMk cId="2196389135" sldId="660"/>
            <ac:spMk id="2" creationId="{04EA505F-2436-929A-4757-FF04CBCA450D}"/>
          </ac:spMkLst>
        </pc:spChg>
        <pc:spChg chg="mod">
          <ac:chgData name="Derrick Venning" userId="6ef9305461909ead" providerId="LiveId" clId="{9A4EF296-01CF-416B-B58D-889A66A947CD}" dt="2023-09-24T17:38:17.691" v="8885" actId="14100"/>
          <ac:spMkLst>
            <pc:docMk/>
            <pc:sldMk cId="2196389135" sldId="660"/>
            <ac:spMk id="4" creationId="{41605F9C-B306-A991-5183-DA9DC48CDCC9}"/>
          </ac:spMkLst>
        </pc:spChg>
      </pc:sldChg>
      <pc:sldChg chg="modSp mod">
        <pc:chgData name="Derrick Venning" userId="6ef9305461909ead" providerId="LiveId" clId="{9A4EF296-01CF-416B-B58D-889A66A947CD}" dt="2023-09-24T17:38:55.360" v="8891" actId="14100"/>
        <pc:sldMkLst>
          <pc:docMk/>
          <pc:sldMk cId="2195003367" sldId="662"/>
        </pc:sldMkLst>
        <pc:spChg chg="mod">
          <ac:chgData name="Derrick Venning" userId="6ef9305461909ead" providerId="LiveId" clId="{9A4EF296-01CF-416B-B58D-889A66A947CD}" dt="2023-09-24T17:38:55.360" v="8891" actId="14100"/>
          <ac:spMkLst>
            <pc:docMk/>
            <pc:sldMk cId="2195003367" sldId="662"/>
            <ac:spMk id="4" creationId="{D1B487D8-5763-DF43-D79B-C67B4DA8EE5A}"/>
          </ac:spMkLst>
        </pc:spChg>
        <pc:graphicFrameChg chg="modGraphic">
          <ac:chgData name="Derrick Venning" userId="6ef9305461909ead" providerId="LiveId" clId="{9A4EF296-01CF-416B-B58D-889A66A947CD}" dt="2023-09-24T17:38:50.378" v="8890" actId="14100"/>
          <ac:graphicFrameMkLst>
            <pc:docMk/>
            <pc:sldMk cId="2195003367" sldId="662"/>
            <ac:graphicFrameMk id="2" creationId="{DAF61656-9817-A1A1-94FB-B7927FBA515F}"/>
          </ac:graphicFrameMkLst>
        </pc:graphicFrameChg>
      </pc:sldChg>
      <pc:sldChg chg="modSp mod">
        <pc:chgData name="Derrick Venning" userId="6ef9305461909ead" providerId="LiveId" clId="{9A4EF296-01CF-416B-B58D-889A66A947CD}" dt="2023-09-24T17:39:09.401" v="8893" actId="14100"/>
        <pc:sldMkLst>
          <pc:docMk/>
          <pc:sldMk cId="1546740609" sldId="663"/>
        </pc:sldMkLst>
        <pc:spChg chg="mod">
          <ac:chgData name="Derrick Venning" userId="6ef9305461909ead" providerId="LiveId" clId="{9A4EF296-01CF-416B-B58D-889A66A947CD}" dt="2023-09-24T17:39:09.401" v="8893" actId="14100"/>
          <ac:spMkLst>
            <pc:docMk/>
            <pc:sldMk cId="1546740609" sldId="663"/>
            <ac:spMk id="4" creationId="{D1B487D8-5763-DF43-D79B-C67B4DA8EE5A}"/>
          </ac:spMkLst>
        </pc:spChg>
        <pc:graphicFrameChg chg="modGraphic">
          <ac:chgData name="Derrick Venning" userId="6ef9305461909ead" providerId="LiveId" clId="{9A4EF296-01CF-416B-B58D-889A66A947CD}" dt="2023-09-24T17:39:03.907" v="8892" actId="14100"/>
          <ac:graphicFrameMkLst>
            <pc:docMk/>
            <pc:sldMk cId="1546740609" sldId="663"/>
            <ac:graphicFrameMk id="2" creationId="{DAF61656-9817-A1A1-94FB-B7927FBA515F}"/>
          </ac:graphicFrameMkLst>
        </pc:graphicFrameChg>
      </pc:sldChg>
      <pc:sldChg chg="modSp del mod">
        <pc:chgData name="Derrick Venning" userId="6ef9305461909ead" providerId="LiveId" clId="{9A4EF296-01CF-416B-B58D-889A66A947CD}" dt="2023-09-24T17:48:00.465" v="9179" actId="2696"/>
        <pc:sldMkLst>
          <pc:docMk/>
          <pc:sldMk cId="1055047672" sldId="665"/>
        </pc:sldMkLst>
        <pc:picChg chg="mod">
          <ac:chgData name="Derrick Venning" userId="6ef9305461909ead" providerId="LiveId" clId="{9A4EF296-01CF-416B-B58D-889A66A947CD}" dt="2023-09-24T17:39:24.989" v="8894" actId="1076"/>
          <ac:picMkLst>
            <pc:docMk/>
            <pc:sldMk cId="1055047672" sldId="665"/>
            <ac:picMk id="35" creationId="{3414A65C-C5CB-88DC-CFB2-D85AE396DA21}"/>
          </ac:picMkLst>
        </pc:picChg>
      </pc:sldChg>
      <pc:sldChg chg="addSp modSp mod">
        <pc:chgData name="Derrick Venning" userId="6ef9305461909ead" providerId="LiveId" clId="{9A4EF296-01CF-416B-B58D-889A66A947CD}" dt="2023-09-24T17:52:20.684" v="9305" actId="1076"/>
        <pc:sldMkLst>
          <pc:docMk/>
          <pc:sldMk cId="2763464987" sldId="669"/>
        </pc:sldMkLst>
        <pc:spChg chg="add mod">
          <ac:chgData name="Derrick Venning" userId="6ef9305461909ead" providerId="LiveId" clId="{9A4EF296-01CF-416B-B58D-889A66A947CD}" dt="2023-09-24T17:49:40.804" v="9242" actId="1076"/>
          <ac:spMkLst>
            <pc:docMk/>
            <pc:sldMk cId="2763464987" sldId="669"/>
            <ac:spMk id="2" creationId="{A0FAE8B9-9D79-ED2A-D65C-6DF6EABEB374}"/>
          </ac:spMkLst>
        </pc:spChg>
        <pc:spChg chg="add mod">
          <ac:chgData name="Derrick Venning" userId="6ef9305461909ead" providerId="LiveId" clId="{9A4EF296-01CF-416B-B58D-889A66A947CD}" dt="2023-09-24T17:50:36.179" v="9299" actId="1076"/>
          <ac:spMkLst>
            <pc:docMk/>
            <pc:sldMk cId="2763464987" sldId="669"/>
            <ac:spMk id="3" creationId="{C15866A9-F57F-39D5-CD16-B077702F5720}"/>
          </ac:spMkLst>
        </pc:spChg>
        <pc:spChg chg="mod">
          <ac:chgData name="Derrick Venning" userId="6ef9305461909ead" providerId="LiveId" clId="{9A4EF296-01CF-416B-B58D-889A66A947CD}" dt="2023-09-24T17:52:16.743" v="9304" actId="1076"/>
          <ac:spMkLst>
            <pc:docMk/>
            <pc:sldMk cId="2763464987" sldId="669"/>
            <ac:spMk id="4" creationId="{D1B487D8-5763-DF43-D79B-C67B4DA8EE5A}"/>
          </ac:spMkLst>
        </pc:spChg>
        <pc:picChg chg="mod">
          <ac:chgData name="Derrick Venning" userId="6ef9305461909ead" providerId="LiveId" clId="{9A4EF296-01CF-416B-B58D-889A66A947CD}" dt="2023-09-24T17:52:20.684" v="9305" actId="1076"/>
          <ac:picMkLst>
            <pc:docMk/>
            <pc:sldMk cId="2763464987" sldId="669"/>
            <ac:picMk id="5" creationId="{9FC3D5F7-EE2C-AEE1-63C0-CF071006EE8E}"/>
          </ac:picMkLst>
        </pc:picChg>
        <pc:picChg chg="mod">
          <ac:chgData name="Derrick Venning" userId="6ef9305461909ead" providerId="LiveId" clId="{9A4EF296-01CF-416B-B58D-889A66A947CD}" dt="2023-09-24T17:50:40.499" v="9300" actId="1076"/>
          <ac:picMkLst>
            <pc:docMk/>
            <pc:sldMk cId="2763464987" sldId="669"/>
            <ac:picMk id="6" creationId="{7E3A52EF-27F7-6011-45C4-FDE5E28699DC}"/>
          </ac:picMkLst>
        </pc:picChg>
      </pc:sldChg>
      <pc:sldChg chg="modSp del mod">
        <pc:chgData name="Derrick Venning" userId="6ef9305461909ead" providerId="LiveId" clId="{9A4EF296-01CF-416B-B58D-889A66A947CD}" dt="2023-09-24T17:51:16.593" v="9302" actId="2696"/>
        <pc:sldMkLst>
          <pc:docMk/>
          <pc:sldMk cId="3167789572" sldId="670"/>
        </pc:sldMkLst>
        <pc:picChg chg="mod">
          <ac:chgData name="Derrick Venning" userId="6ef9305461909ead" providerId="LiveId" clId="{9A4EF296-01CF-416B-B58D-889A66A947CD}" dt="2023-09-24T17:50:49.301" v="9301" actId="1076"/>
          <ac:picMkLst>
            <pc:docMk/>
            <pc:sldMk cId="3167789572" sldId="670"/>
            <ac:picMk id="6" creationId="{5CE7EE36-70FD-049D-4BCA-993E6F8FF340}"/>
          </ac:picMkLst>
        </pc:picChg>
      </pc:sldChg>
      <pc:sldChg chg="modSp mod">
        <pc:chgData name="Derrick Venning" userId="6ef9305461909ead" providerId="LiveId" clId="{9A4EF296-01CF-416B-B58D-889A66A947CD}" dt="2023-09-24T17:48:23.093" v="9183" actId="20577"/>
        <pc:sldMkLst>
          <pc:docMk/>
          <pc:sldMk cId="4218100142" sldId="674"/>
        </pc:sldMkLst>
        <pc:spChg chg="mod">
          <ac:chgData name="Derrick Venning" userId="6ef9305461909ead" providerId="LiveId" clId="{9A4EF296-01CF-416B-B58D-889A66A947CD}" dt="2023-09-24T17:48:23.093" v="9183" actId="20577"/>
          <ac:spMkLst>
            <pc:docMk/>
            <pc:sldMk cId="4218100142" sldId="674"/>
            <ac:spMk id="4" creationId="{D1B487D8-5763-DF43-D79B-C67B4DA8EE5A}"/>
          </ac:spMkLst>
        </pc:spChg>
      </pc:sldChg>
      <pc:sldChg chg="addSp delSp modSp mod">
        <pc:chgData name="Derrick Venning" userId="6ef9305461909ead" providerId="LiveId" clId="{9A4EF296-01CF-416B-B58D-889A66A947CD}" dt="2023-09-24T17:51:39.279" v="9303" actId="1076"/>
        <pc:sldMkLst>
          <pc:docMk/>
          <pc:sldMk cId="4000251692" sldId="675"/>
        </pc:sldMkLst>
        <pc:spChg chg="add mod">
          <ac:chgData name="Derrick Venning" userId="6ef9305461909ead" providerId="LiveId" clId="{9A4EF296-01CF-416B-B58D-889A66A947CD}" dt="2023-09-24T17:47:16.481" v="9173" actId="1076"/>
          <ac:spMkLst>
            <pc:docMk/>
            <pc:sldMk cId="4000251692" sldId="675"/>
            <ac:spMk id="2" creationId="{0996FF0C-A7F5-B5DF-097B-87FA6D2235B2}"/>
          </ac:spMkLst>
        </pc:spChg>
        <pc:spChg chg="mod">
          <ac:chgData name="Derrick Venning" userId="6ef9305461909ead" providerId="LiveId" clId="{9A4EF296-01CF-416B-B58D-889A66A947CD}" dt="2023-09-24T17:51:39.279" v="9303" actId="1076"/>
          <ac:spMkLst>
            <pc:docMk/>
            <pc:sldMk cId="4000251692" sldId="675"/>
            <ac:spMk id="33" creationId="{47886A72-A7EC-FDAB-00F8-E47D9DAD1EA4}"/>
          </ac:spMkLst>
        </pc:spChg>
        <pc:picChg chg="add mod">
          <ac:chgData name="Derrick Venning" userId="6ef9305461909ead" providerId="LiveId" clId="{9A4EF296-01CF-416B-B58D-889A66A947CD}" dt="2023-09-24T17:47:55.058" v="9178" actId="1076"/>
          <ac:picMkLst>
            <pc:docMk/>
            <pc:sldMk cId="4000251692" sldId="675"/>
            <ac:picMk id="3" creationId="{FEC3189A-87F3-1D2B-2717-C8F063888DD4}"/>
          </ac:picMkLst>
        </pc:picChg>
        <pc:picChg chg="del">
          <ac:chgData name="Derrick Venning" userId="6ef9305461909ead" providerId="LiveId" clId="{9A4EF296-01CF-416B-B58D-889A66A947CD}" dt="2023-09-24T17:41:15.419" v="8899" actId="478"/>
          <ac:picMkLst>
            <pc:docMk/>
            <pc:sldMk cId="4000251692" sldId="675"/>
            <ac:picMk id="32" creationId="{F9E66180-7CB6-6CED-B6C5-45C84DAE9375}"/>
          </ac:picMkLst>
        </pc:picChg>
        <pc:picChg chg="del">
          <ac:chgData name="Derrick Venning" userId="6ef9305461909ead" providerId="LiveId" clId="{9A4EF296-01CF-416B-B58D-889A66A947CD}" dt="2023-09-24T17:39:58.073" v="8895" actId="478"/>
          <ac:picMkLst>
            <pc:docMk/>
            <pc:sldMk cId="4000251692" sldId="675"/>
            <ac:picMk id="35" creationId="{3414A65C-C5CB-88DC-CFB2-D85AE396DA21}"/>
          </ac:picMkLst>
        </pc:picChg>
        <pc:picChg chg="add mod">
          <ac:chgData name="Derrick Venning" userId="6ef9305461909ead" providerId="LiveId" clId="{9A4EF296-01CF-416B-B58D-889A66A947CD}" dt="2023-09-24T17:47:33.120" v="9176" actId="1076"/>
          <ac:picMkLst>
            <pc:docMk/>
            <pc:sldMk cId="4000251692" sldId="675"/>
            <ac:picMk id="9218" creationId="{FED48F00-3B71-1135-FF15-DF6435D2E743}"/>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Sheet1!$A$2:$Q$2</c:f>
              <c:numCache>
                <c:formatCode>General</c:formatCode>
                <c:ptCount val="1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numCache>
            </c:numRef>
          </c:xVal>
          <c:yVal>
            <c:numRef>
              <c:f>Sheet1!$A$1:$Q$1</c:f>
              <c:numCache>
                <c:formatCode>General</c:formatCode>
                <c:ptCount val="17"/>
                <c:pt idx="0">
                  <c:v>0</c:v>
                </c:pt>
                <c:pt idx="1">
                  <c:v>4</c:v>
                </c:pt>
                <c:pt idx="2">
                  <c:v>12</c:v>
                </c:pt>
                <c:pt idx="3">
                  <c:v>24</c:v>
                </c:pt>
                <c:pt idx="4">
                  <c:v>40</c:v>
                </c:pt>
                <c:pt idx="5">
                  <c:v>60</c:v>
                </c:pt>
                <c:pt idx="6">
                  <c:v>84</c:v>
                </c:pt>
                <c:pt idx="7">
                  <c:v>84</c:v>
                </c:pt>
                <c:pt idx="8">
                  <c:v>84</c:v>
                </c:pt>
                <c:pt idx="9">
                  <c:v>84</c:v>
                </c:pt>
                <c:pt idx="10">
                  <c:v>72</c:v>
                </c:pt>
                <c:pt idx="11">
                  <c:v>60</c:v>
                </c:pt>
                <c:pt idx="12">
                  <c:v>48</c:v>
                </c:pt>
                <c:pt idx="13">
                  <c:v>36</c:v>
                </c:pt>
                <c:pt idx="14">
                  <c:v>24</c:v>
                </c:pt>
                <c:pt idx="15">
                  <c:v>12</c:v>
                </c:pt>
                <c:pt idx="16">
                  <c:v>0</c:v>
                </c:pt>
              </c:numCache>
            </c:numRef>
          </c:yVal>
          <c:smooth val="0"/>
          <c:extLst>
            <c:ext xmlns:c16="http://schemas.microsoft.com/office/drawing/2014/chart" uri="{C3380CC4-5D6E-409C-BE32-E72D297353CC}">
              <c16:uniqueId val="{00000000-E39C-430A-9EA9-6E7313D4E439}"/>
            </c:ext>
          </c:extLst>
        </c:ser>
        <c:dLbls>
          <c:showLegendKey val="0"/>
          <c:showVal val="0"/>
          <c:showCatName val="0"/>
          <c:showSerName val="0"/>
          <c:showPercent val="0"/>
          <c:showBubbleSize val="0"/>
        </c:dLbls>
        <c:axId val="116396416"/>
        <c:axId val="116398336"/>
      </c:scatterChart>
      <c:valAx>
        <c:axId val="116396416"/>
        <c:scaling>
          <c:orientation val="minMax"/>
        </c:scaling>
        <c:delete val="0"/>
        <c:axPos val="b"/>
        <c:majorGridlines/>
        <c:title>
          <c:tx>
            <c:rich>
              <a:bodyPr/>
              <a:lstStyle/>
              <a:p>
                <a:pPr>
                  <a:defRPr/>
                </a:pPr>
                <a:r>
                  <a:rPr lang="en-US"/>
                  <a:t>Time (seconds)</a:t>
                </a:r>
              </a:p>
            </c:rich>
          </c:tx>
          <c:overlay val="0"/>
        </c:title>
        <c:numFmt formatCode="General" sourceLinked="1"/>
        <c:majorTickMark val="out"/>
        <c:minorTickMark val="none"/>
        <c:tickLblPos val="nextTo"/>
        <c:crossAx val="116398336"/>
        <c:crosses val="autoZero"/>
        <c:crossBetween val="midCat"/>
      </c:valAx>
      <c:valAx>
        <c:axId val="116398336"/>
        <c:scaling>
          <c:orientation val="minMax"/>
        </c:scaling>
        <c:delete val="0"/>
        <c:axPos val="l"/>
        <c:majorGridlines/>
        <c:title>
          <c:tx>
            <c:rich>
              <a:bodyPr rot="-5400000" vert="horz"/>
              <a:lstStyle/>
              <a:p>
                <a:pPr>
                  <a:defRPr/>
                </a:pPr>
                <a:r>
                  <a:rPr lang="en-US"/>
                  <a:t>Distance (meters)</a:t>
                </a:r>
              </a:p>
            </c:rich>
          </c:tx>
          <c:overlay val="0"/>
        </c:title>
        <c:numFmt formatCode="General" sourceLinked="1"/>
        <c:majorTickMark val="out"/>
        <c:minorTickMark val="none"/>
        <c:tickLblPos val="nextTo"/>
        <c:crossAx val="11639641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88909-7221-45A9-92ED-1310E3A6BCF8}" type="datetimeFigureOut">
              <a:rPr lang="en-GB" smtClean="0"/>
              <a:t>23/09/2023</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4BC44-5967-491E-8B2B-D62B67B6D44B}" type="slidenum">
              <a:rPr lang="en-GB" smtClean="0"/>
              <a:t>‹#›</a:t>
            </a:fld>
            <a:endParaRPr lang="en-GB"/>
          </a:p>
        </p:txBody>
      </p:sp>
    </p:spTree>
    <p:extLst>
      <p:ext uri="{BB962C8B-B14F-4D97-AF65-F5344CB8AC3E}">
        <p14:creationId xmlns:p14="http://schemas.microsoft.com/office/powerpoint/2010/main" val="362832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84BC44-5967-491E-8B2B-D62B67B6D44B}" type="slidenum">
              <a:rPr lang="en-GB" smtClean="0"/>
              <a:t>178</a:t>
            </a:fld>
            <a:endParaRPr lang="en-GB"/>
          </a:p>
        </p:txBody>
      </p:sp>
    </p:spTree>
    <p:extLst>
      <p:ext uri="{BB962C8B-B14F-4D97-AF65-F5344CB8AC3E}">
        <p14:creationId xmlns:p14="http://schemas.microsoft.com/office/powerpoint/2010/main" val="320738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84BC44-5967-491E-8B2B-D62B67B6D44B}" type="slidenum">
              <a:rPr lang="en-GB" smtClean="0"/>
              <a:t>179</a:t>
            </a:fld>
            <a:endParaRPr lang="en-GB"/>
          </a:p>
        </p:txBody>
      </p:sp>
    </p:spTree>
    <p:extLst>
      <p:ext uri="{BB962C8B-B14F-4D97-AF65-F5344CB8AC3E}">
        <p14:creationId xmlns:p14="http://schemas.microsoft.com/office/powerpoint/2010/main" val="2999322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84BC44-5967-491E-8B2B-D62B67B6D44B}" type="slidenum">
              <a:rPr lang="en-GB" smtClean="0"/>
              <a:t>180</a:t>
            </a:fld>
            <a:endParaRPr lang="en-GB"/>
          </a:p>
        </p:txBody>
      </p:sp>
    </p:spTree>
    <p:extLst>
      <p:ext uri="{BB962C8B-B14F-4D97-AF65-F5344CB8AC3E}">
        <p14:creationId xmlns:p14="http://schemas.microsoft.com/office/powerpoint/2010/main" val="259944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C3DE815-77D9-4451-B994-3B6BCFA6B2CF}"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96093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C3DE815-77D9-4451-B994-3B6BCFA6B2CF}"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86937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C3DE815-77D9-4451-B994-3B6BCFA6B2CF}"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74503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C3DE815-77D9-4451-B994-3B6BCFA6B2CF}"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376304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C3DE815-77D9-4451-B994-3B6BCFA6B2CF}"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71183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434167"/>
            <a:ext cx="2914650" cy="5801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C3DE815-77D9-4451-B994-3B6BCFA6B2CF}"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86867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C3DE815-77D9-4451-B994-3B6BCFA6B2CF}" type="datetimeFigureOut">
              <a:rPr lang="en-GB" smtClean="0"/>
              <a:t>23/09/2023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9293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C3DE815-77D9-4451-B994-3B6BCFA6B2CF}" type="datetimeFigureOut">
              <a:rPr lang="en-GB" smtClean="0"/>
              <a:t>23/09/2023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22432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DE815-77D9-4451-B994-3B6BCFA6B2CF}" type="datetimeFigureOut">
              <a:rPr lang="en-GB" smtClean="0"/>
              <a:t>23/09/2023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41679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C3DE815-77D9-4451-B994-3B6BCFA6B2CF}"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396489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C3DE815-77D9-4451-B994-3B6BCFA6B2CF}"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9C798E-A141-4728-B2C1-C020555BD9EF}" type="slidenum">
              <a:rPr lang="en-GB" smtClean="0"/>
              <a:t>‹#›</a:t>
            </a:fld>
            <a:endParaRPr lang="en-GB"/>
          </a:p>
        </p:txBody>
      </p:sp>
    </p:spTree>
    <p:extLst>
      <p:ext uri="{BB962C8B-B14F-4D97-AF65-F5344CB8AC3E}">
        <p14:creationId xmlns:p14="http://schemas.microsoft.com/office/powerpoint/2010/main" val="1015389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C3DE815-77D9-4451-B994-3B6BCFA6B2CF}" type="datetimeFigureOut">
              <a:rPr lang="en-GB" smtClean="0"/>
              <a:t>23/09/2023</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A49C798E-A141-4728-B2C1-C020555BD9EF}" type="slidenum">
              <a:rPr lang="en-GB" smtClean="0"/>
              <a:t>‹#›</a:t>
            </a:fld>
            <a:endParaRPr lang="en-GB"/>
          </a:p>
        </p:txBody>
      </p:sp>
    </p:spTree>
    <p:extLst>
      <p:ext uri="{BB962C8B-B14F-4D97-AF65-F5344CB8AC3E}">
        <p14:creationId xmlns:p14="http://schemas.microsoft.com/office/powerpoint/2010/main" val="1071959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 Id="rId4" Type="http://schemas.openxmlformats.org/officeDocument/2006/relationships/image" Target="../media/image194.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s://www.youtube.com/watch?v=PUX5FzpBbcQ"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image" Target="../media/image117.png"/><Relationship Id="rId4" Type="http://schemas.openxmlformats.org/officeDocument/2006/relationships/image" Target="../media/image115.png"/><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0369" y="254547"/>
            <a:ext cx="6567931" cy="3544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sp>
        <p:nvSpPr>
          <p:cNvPr id="7" name="TextBox 6"/>
          <p:cNvSpPr txBox="1"/>
          <p:nvPr/>
        </p:nvSpPr>
        <p:spPr>
          <a:xfrm>
            <a:off x="212118" y="205761"/>
            <a:ext cx="3359766" cy="433196"/>
          </a:xfrm>
          <a:prstGeom prst="rect">
            <a:avLst/>
          </a:prstGeom>
          <a:noFill/>
        </p:spPr>
        <p:txBody>
          <a:bodyPr wrap="square" rtlCol="0">
            <a:spAutoFit/>
          </a:bodyPr>
          <a:lstStyle/>
          <a:p>
            <a:r>
              <a:rPr lang="en-GB" sz="2215" b="1"/>
              <a:t>Year 10 – Forces 2 </a:t>
            </a:r>
          </a:p>
        </p:txBody>
      </p:sp>
      <p:graphicFrame>
        <p:nvGraphicFramePr>
          <p:cNvPr id="14" name="Table 13">
            <a:extLst>
              <a:ext uri="{FF2B5EF4-FFF2-40B4-BE49-F238E27FC236}">
                <a16:creationId xmlns:a16="http://schemas.microsoft.com/office/drawing/2014/main" id="{1886E436-8091-1609-C459-A603228F551C}"/>
              </a:ext>
            </a:extLst>
          </p:cNvPr>
          <p:cNvGraphicFramePr>
            <a:graphicFrameLocks noGrp="1"/>
          </p:cNvGraphicFramePr>
          <p:nvPr>
            <p:extLst>
              <p:ext uri="{D42A27DB-BD31-4B8C-83A1-F6EECF244321}">
                <p14:modId xmlns:p14="http://schemas.microsoft.com/office/powerpoint/2010/main" val="841050035"/>
              </p:ext>
            </p:extLst>
          </p:nvPr>
        </p:nvGraphicFramePr>
        <p:xfrm>
          <a:off x="3515869" y="1007948"/>
          <a:ext cx="2744116" cy="1437250"/>
        </p:xfrm>
        <a:graphic>
          <a:graphicData uri="http://schemas.openxmlformats.org/drawingml/2006/table">
            <a:tbl>
              <a:tblPr firstRow="1" bandRow="1">
                <a:tableStyleId>{5C22544A-7EE6-4342-B048-85BDC9FD1C3A}</a:tableStyleId>
              </a:tblPr>
              <a:tblGrid>
                <a:gridCol w="923872">
                  <a:extLst>
                    <a:ext uri="{9D8B030D-6E8A-4147-A177-3AD203B41FA5}">
                      <a16:colId xmlns:a16="http://schemas.microsoft.com/office/drawing/2014/main" val="3141629024"/>
                    </a:ext>
                  </a:extLst>
                </a:gridCol>
                <a:gridCol w="1820244">
                  <a:extLst>
                    <a:ext uri="{9D8B030D-6E8A-4147-A177-3AD203B41FA5}">
                      <a16:colId xmlns:a16="http://schemas.microsoft.com/office/drawing/2014/main" val="312534935"/>
                    </a:ext>
                  </a:extLst>
                </a:gridCol>
              </a:tblGrid>
              <a:tr h="478302">
                <a:tc>
                  <a:txBody>
                    <a:bodyPr/>
                    <a:lstStyle/>
                    <a:p>
                      <a:pPr algn="ctr"/>
                      <a:r>
                        <a:rPr lang="en-US" sz="1300" b="0">
                          <a:solidFill>
                            <a:sysClr val="windowText" lastClr="000000"/>
                          </a:solidFill>
                          <a:latin typeface="+mj-lt"/>
                        </a:rPr>
                        <a:t>Name</a:t>
                      </a:r>
                      <a:endParaRPr lang="en-GB" sz="1300" b="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0724906"/>
                  </a:ext>
                </a:extLst>
              </a:tr>
              <a:tr h="478302">
                <a:tc>
                  <a:txBody>
                    <a:bodyPr/>
                    <a:lstStyle/>
                    <a:p>
                      <a:pPr algn="ctr"/>
                      <a:r>
                        <a:rPr lang="en-US" sz="1300" b="0">
                          <a:solidFill>
                            <a:sysClr val="windowText" lastClr="000000"/>
                          </a:solidFill>
                          <a:latin typeface="+mj-lt"/>
                        </a:rPr>
                        <a:t>Class</a:t>
                      </a:r>
                      <a:endParaRPr lang="en-GB" sz="1300" b="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83583755"/>
                  </a:ext>
                </a:extLst>
              </a:tr>
              <a:tr h="478302">
                <a:tc>
                  <a:txBody>
                    <a:bodyPr/>
                    <a:lstStyle/>
                    <a:p>
                      <a:pPr algn="ctr"/>
                      <a:r>
                        <a:rPr lang="en-US" sz="1300" b="0">
                          <a:solidFill>
                            <a:sysClr val="windowText" lastClr="000000"/>
                          </a:solidFill>
                          <a:latin typeface="+mj-lt"/>
                        </a:rPr>
                        <a:t>Tutor Group</a:t>
                      </a:r>
                      <a:endParaRPr lang="en-GB" sz="1300" b="0">
                        <a:solidFill>
                          <a:sysClr val="windowText" lastClr="000000"/>
                        </a:solidFill>
                        <a:latin typeface="+mj-lt"/>
                      </a:endParaRPr>
                    </a:p>
                  </a:txBody>
                  <a:tcPr marL="84406" marR="84406" marT="42203" marB="42203" anchor="ctr">
                    <a:lnL w="127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1300" b="1">
                        <a:solidFill>
                          <a:sysClr val="windowText" lastClr="000000"/>
                        </a:solidFill>
                      </a:endParaRPr>
                    </a:p>
                  </a:txBody>
                  <a:tcPr marL="84406" marR="84406" marT="42203" marB="42203" anchor="ctr">
                    <a:lnL w="127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9808098"/>
                  </a:ext>
                </a:extLst>
              </a:tr>
            </a:tbl>
          </a:graphicData>
        </a:graphic>
      </p:graphicFrame>
      <p:pic>
        <p:nvPicPr>
          <p:cNvPr id="15" name="Picture 14" descr="A logo for a company&#10;&#10;Description automatically generated with low confidence">
            <a:extLst>
              <a:ext uri="{FF2B5EF4-FFF2-40B4-BE49-F238E27FC236}">
                <a16:creationId xmlns:a16="http://schemas.microsoft.com/office/drawing/2014/main" id="{6B9D3DE8-DFFC-88E0-C143-19DE2C2E8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54" y="1007948"/>
            <a:ext cx="2652800" cy="1260082"/>
          </a:xfrm>
          <a:prstGeom prst="rect">
            <a:avLst/>
          </a:prstGeom>
        </p:spPr>
      </p:pic>
      <p:graphicFrame>
        <p:nvGraphicFramePr>
          <p:cNvPr id="16" name="Table 15">
            <a:extLst>
              <a:ext uri="{FF2B5EF4-FFF2-40B4-BE49-F238E27FC236}">
                <a16:creationId xmlns:a16="http://schemas.microsoft.com/office/drawing/2014/main" id="{3B2EA67D-D165-A6D0-4B3A-7F54F737F058}"/>
              </a:ext>
            </a:extLst>
          </p:cNvPr>
          <p:cNvGraphicFramePr>
            <a:graphicFrameLocks noGrp="1"/>
          </p:cNvGraphicFramePr>
          <p:nvPr>
            <p:extLst>
              <p:ext uri="{D42A27DB-BD31-4B8C-83A1-F6EECF244321}">
                <p14:modId xmlns:p14="http://schemas.microsoft.com/office/powerpoint/2010/main" val="2013869568"/>
              </p:ext>
            </p:extLst>
          </p:nvPr>
        </p:nvGraphicFramePr>
        <p:xfrm>
          <a:off x="2690231" y="3325251"/>
          <a:ext cx="4028069" cy="2493498"/>
        </p:xfrm>
        <a:graphic>
          <a:graphicData uri="http://schemas.openxmlformats.org/drawingml/2006/table">
            <a:tbl>
              <a:tblPr firstRow="1" bandRow="1">
                <a:tableStyleId>{5C22544A-7EE6-4342-B048-85BDC9FD1C3A}</a:tableStyleId>
              </a:tblPr>
              <a:tblGrid>
                <a:gridCol w="4028069">
                  <a:extLst>
                    <a:ext uri="{9D8B030D-6E8A-4147-A177-3AD203B41FA5}">
                      <a16:colId xmlns:a16="http://schemas.microsoft.com/office/drawing/2014/main" val="3141629024"/>
                    </a:ext>
                  </a:extLst>
                </a:gridCol>
              </a:tblGrid>
              <a:tr h="1177705">
                <a:tc>
                  <a:txBody>
                    <a:bodyPr/>
                    <a:lstStyle/>
                    <a:p>
                      <a:pPr algn="ctr"/>
                      <a:r>
                        <a:rPr lang="en-US" sz="3700">
                          <a:solidFill>
                            <a:sysClr val="windowText" lastClr="000000"/>
                          </a:solidFill>
                          <a:latin typeface="+mj-lt"/>
                        </a:rPr>
                        <a:t>KS4 Science</a:t>
                      </a:r>
                    </a:p>
                    <a:p>
                      <a:pPr algn="ctr"/>
                      <a:r>
                        <a:rPr lang="en-US" sz="3700">
                          <a:solidFill>
                            <a:sysClr val="windowText" lastClr="000000"/>
                          </a:solidFill>
                          <a:latin typeface="+mj-lt"/>
                        </a:rPr>
                        <a:t>YEAR</a:t>
                      </a:r>
                      <a:r>
                        <a:rPr lang="en-US" sz="3700" baseline="0">
                          <a:solidFill>
                            <a:sysClr val="windowText" lastClr="000000"/>
                          </a:solidFill>
                          <a:latin typeface="+mj-lt"/>
                        </a:rPr>
                        <a:t> 11</a:t>
                      </a:r>
                    </a:p>
                    <a:p>
                      <a:pPr algn="ctr"/>
                      <a:r>
                        <a:rPr lang="en-US" sz="3700" baseline="0">
                          <a:solidFill>
                            <a:sysClr val="windowText" lastClr="000000"/>
                          </a:solidFill>
                          <a:latin typeface="+mj-lt"/>
                        </a:rPr>
                        <a:t>Forces 2</a:t>
                      </a:r>
                    </a:p>
                  </a:txBody>
                  <a:tcPr marL="84406" marR="84406" marT="42203" marB="42203" anchor="ctr">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2360724906"/>
                  </a:ext>
                </a:extLst>
              </a:tr>
              <a:tr h="237873">
                <a:tc>
                  <a:txBody>
                    <a:bodyPr/>
                    <a:lstStyle/>
                    <a:p>
                      <a:pPr algn="ctr"/>
                      <a:endParaRPr lang="en-GB" sz="1800" dirty="0">
                        <a:solidFill>
                          <a:sysClr val="windowText" lastClr="000000"/>
                        </a:solidFill>
                        <a:latin typeface="+mj-lt"/>
                      </a:endParaRPr>
                    </a:p>
                  </a:txBody>
                  <a:tcPr marL="84406" marR="84406" marT="42203" marB="42203"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extLst>
                  <a:ext uri="{0D108BD9-81ED-4DB2-BD59-A6C34878D82A}">
                    <a16:rowId xmlns:a16="http://schemas.microsoft.com/office/drawing/2014/main" val="1410125024"/>
                  </a:ext>
                </a:extLst>
              </a:tr>
              <a:tr h="237873">
                <a:tc>
                  <a:txBody>
                    <a:bodyPr/>
                    <a:lstStyle/>
                    <a:p>
                      <a:pPr algn="ctr"/>
                      <a:endParaRPr lang="en-GB" sz="1800" dirty="0">
                        <a:solidFill>
                          <a:sysClr val="windowText" lastClr="000000"/>
                        </a:solidFill>
                        <a:latin typeface="+mj-lt"/>
                      </a:endParaRPr>
                    </a:p>
                  </a:txBody>
                  <a:tcPr marL="84406" marR="84406" marT="42203" marB="42203" anchor="ctr">
                    <a:lnT w="12700" cap="flat" cmpd="sng" algn="ctr">
                      <a:solidFill>
                        <a:schemeClr val="tx1"/>
                      </a:solidFill>
                      <a:prstDash val="dot"/>
                      <a:round/>
                      <a:headEnd type="none" w="med" len="med"/>
                      <a:tailEnd type="none" w="med" len="med"/>
                    </a:lnT>
                    <a:solidFill>
                      <a:schemeClr val="bg1"/>
                    </a:solidFill>
                  </a:tcPr>
                </a:tc>
                <a:extLst>
                  <a:ext uri="{0D108BD9-81ED-4DB2-BD59-A6C34878D82A}">
                    <a16:rowId xmlns:a16="http://schemas.microsoft.com/office/drawing/2014/main" val="4079067449"/>
                  </a:ext>
                </a:extLst>
              </a:tr>
            </a:tbl>
          </a:graphicData>
        </a:graphic>
      </p:graphicFrame>
      <p:sp>
        <p:nvSpPr>
          <p:cNvPr id="18" name="Rectangle 17">
            <a:extLst>
              <a:ext uri="{FF2B5EF4-FFF2-40B4-BE49-F238E27FC236}">
                <a16:creationId xmlns:a16="http://schemas.microsoft.com/office/drawing/2014/main" id="{54EE09E2-5BF5-ABDD-FB65-F07A71125E27}"/>
              </a:ext>
            </a:extLst>
          </p:cNvPr>
          <p:cNvSpPr/>
          <p:nvPr/>
        </p:nvSpPr>
        <p:spPr>
          <a:xfrm>
            <a:off x="139700" y="165100"/>
            <a:ext cx="6578600" cy="838513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7">
            <a:extLst>
              <a:ext uri="{FF2B5EF4-FFF2-40B4-BE49-F238E27FC236}">
                <a16:creationId xmlns:a16="http://schemas.microsoft.com/office/drawing/2014/main" id="{AEA1F81F-6509-A7E6-CBB7-1537DF053DE9}"/>
              </a:ext>
            </a:extLst>
          </p:cNvPr>
          <p:cNvGraphicFramePr>
            <a:graphicFrameLocks noGrp="1"/>
          </p:cNvGraphicFramePr>
          <p:nvPr>
            <p:extLst>
              <p:ext uri="{D42A27DB-BD31-4B8C-83A1-F6EECF244321}">
                <p14:modId xmlns:p14="http://schemas.microsoft.com/office/powerpoint/2010/main" val="2587821861"/>
              </p:ext>
            </p:extLst>
          </p:nvPr>
        </p:nvGraphicFramePr>
        <p:xfrm>
          <a:off x="315178" y="5818749"/>
          <a:ext cx="6311899" cy="2238270"/>
        </p:xfrm>
        <a:graphic>
          <a:graphicData uri="http://schemas.openxmlformats.org/drawingml/2006/table">
            <a:tbl>
              <a:tblPr firstRow="1" bandRow="1">
                <a:tableStyleId>{5940675A-B579-460E-94D1-54222C63F5DA}</a:tableStyleId>
              </a:tblPr>
              <a:tblGrid>
                <a:gridCol w="1816100">
                  <a:extLst>
                    <a:ext uri="{9D8B030D-6E8A-4147-A177-3AD203B41FA5}">
                      <a16:colId xmlns:a16="http://schemas.microsoft.com/office/drawing/2014/main" val="1068356305"/>
                    </a:ext>
                  </a:extLst>
                </a:gridCol>
                <a:gridCol w="4495799">
                  <a:extLst>
                    <a:ext uri="{9D8B030D-6E8A-4147-A177-3AD203B41FA5}">
                      <a16:colId xmlns:a16="http://schemas.microsoft.com/office/drawing/2014/main" val="3913828224"/>
                    </a:ext>
                  </a:extLst>
                </a:gridCol>
              </a:tblGrid>
              <a:tr h="356214">
                <a:tc gridSpan="2">
                  <a:txBody>
                    <a:bodyPr/>
                    <a:lstStyle/>
                    <a:p>
                      <a:r>
                        <a:rPr lang="en-GB" sz="1200" b="1" dirty="0"/>
                        <a:t>KEYSTONE WORDS</a:t>
                      </a:r>
                    </a:p>
                  </a:txBody>
                  <a:tcPr>
                    <a:solidFill>
                      <a:schemeClr val="bg1">
                        <a:lumMod val="85000"/>
                      </a:schemeClr>
                    </a:solidFill>
                  </a:tcPr>
                </a:tc>
                <a:tc hMerge="1">
                  <a:txBody>
                    <a:bodyPr/>
                    <a:lstStyle/>
                    <a:p>
                      <a:endParaRPr lang="en-GB"/>
                    </a:p>
                  </a:txBody>
                  <a:tcPr/>
                </a:tc>
                <a:extLst>
                  <a:ext uri="{0D108BD9-81ED-4DB2-BD59-A6C34878D82A}">
                    <a16:rowId xmlns:a16="http://schemas.microsoft.com/office/drawing/2014/main" val="996584451"/>
                  </a:ext>
                </a:extLst>
              </a:tr>
              <a:tr h="356214">
                <a:tc>
                  <a:txBody>
                    <a:bodyPr/>
                    <a:lstStyle/>
                    <a:p>
                      <a:r>
                        <a:rPr lang="en-GB" sz="1200" dirty="0"/>
                        <a:t>Force</a:t>
                      </a:r>
                    </a:p>
                  </a:txBody>
                  <a:tcPr/>
                </a:tc>
                <a:tc>
                  <a:txBody>
                    <a:bodyPr/>
                    <a:lstStyle/>
                    <a:p>
                      <a:r>
                        <a:rPr lang="en-GB" sz="1200" dirty="0"/>
                        <a:t>A push or a pull that changes the shape, direction or speed of an object.</a:t>
                      </a:r>
                    </a:p>
                  </a:txBody>
                  <a:tcPr/>
                </a:tc>
                <a:extLst>
                  <a:ext uri="{0D108BD9-81ED-4DB2-BD59-A6C34878D82A}">
                    <a16:rowId xmlns:a16="http://schemas.microsoft.com/office/drawing/2014/main" val="3986441415"/>
                  </a:ext>
                </a:extLst>
              </a:tr>
              <a:tr h="356214">
                <a:tc>
                  <a:txBody>
                    <a:bodyPr/>
                    <a:lstStyle/>
                    <a:p>
                      <a:r>
                        <a:rPr lang="en-GB" sz="1200" dirty="0"/>
                        <a:t>Scalar</a:t>
                      </a:r>
                    </a:p>
                  </a:txBody>
                  <a:tcPr/>
                </a:tc>
                <a:tc>
                  <a:txBody>
                    <a:bodyPr/>
                    <a:lstStyle/>
                    <a:p>
                      <a:r>
                        <a:rPr lang="en-GB" sz="1200" dirty="0"/>
                        <a:t>A quantity that has magnitude only.</a:t>
                      </a:r>
                    </a:p>
                  </a:txBody>
                  <a:tcPr/>
                </a:tc>
                <a:extLst>
                  <a:ext uri="{0D108BD9-81ED-4DB2-BD59-A6C34878D82A}">
                    <a16:rowId xmlns:a16="http://schemas.microsoft.com/office/drawing/2014/main" val="3135617624"/>
                  </a:ext>
                </a:extLst>
              </a:tr>
              <a:tr h="356214">
                <a:tc>
                  <a:txBody>
                    <a:bodyPr/>
                    <a:lstStyle/>
                    <a:p>
                      <a:r>
                        <a:rPr lang="en-GB" sz="1200" dirty="0"/>
                        <a:t>Vector</a:t>
                      </a:r>
                    </a:p>
                  </a:txBody>
                  <a:tcPr/>
                </a:tc>
                <a:tc>
                  <a:txBody>
                    <a:bodyPr/>
                    <a:lstStyle/>
                    <a:p>
                      <a:r>
                        <a:rPr lang="en-GB" sz="1200" dirty="0"/>
                        <a:t>A quantity that has a magnitude and a direction.</a:t>
                      </a:r>
                    </a:p>
                  </a:txBody>
                  <a:tcPr/>
                </a:tc>
                <a:extLst>
                  <a:ext uri="{0D108BD9-81ED-4DB2-BD59-A6C34878D82A}">
                    <a16:rowId xmlns:a16="http://schemas.microsoft.com/office/drawing/2014/main" val="4092558228"/>
                  </a:ext>
                </a:extLst>
              </a:tr>
              <a:tr h="356214">
                <a:tc>
                  <a:txBody>
                    <a:bodyPr/>
                    <a:lstStyle/>
                    <a:p>
                      <a:r>
                        <a:rPr lang="en-GB" sz="1200" dirty="0"/>
                        <a:t>Balanced forces</a:t>
                      </a:r>
                    </a:p>
                  </a:txBody>
                  <a:tcPr/>
                </a:tc>
                <a:tc>
                  <a:txBody>
                    <a:bodyPr/>
                    <a:lstStyle/>
                    <a:p>
                      <a:r>
                        <a:rPr lang="en-GB" sz="1200" dirty="0"/>
                        <a:t>Forces that have equal magnitude but opposite directions. </a:t>
                      </a:r>
                    </a:p>
                  </a:txBody>
                  <a:tcPr/>
                </a:tc>
                <a:extLst>
                  <a:ext uri="{0D108BD9-81ED-4DB2-BD59-A6C34878D82A}">
                    <a16:rowId xmlns:a16="http://schemas.microsoft.com/office/drawing/2014/main" val="1426963129"/>
                  </a:ext>
                </a:extLst>
              </a:tr>
              <a:tr h="356214">
                <a:tc>
                  <a:txBody>
                    <a:bodyPr/>
                    <a:lstStyle/>
                    <a:p>
                      <a:r>
                        <a:rPr lang="en-GB" sz="1200" dirty="0"/>
                        <a:t>Momentum</a:t>
                      </a:r>
                    </a:p>
                  </a:txBody>
                  <a:tcPr/>
                </a:tc>
                <a:tc>
                  <a:txBody>
                    <a:bodyPr/>
                    <a:lstStyle/>
                    <a:p>
                      <a:r>
                        <a:rPr lang="en-GB" sz="1200" dirty="0"/>
                        <a:t>A vector quantity that is the product of an objects mass and velocity.</a:t>
                      </a:r>
                    </a:p>
                  </a:txBody>
                  <a:tcPr/>
                </a:tc>
                <a:extLst>
                  <a:ext uri="{0D108BD9-81ED-4DB2-BD59-A6C34878D82A}">
                    <a16:rowId xmlns:a16="http://schemas.microsoft.com/office/drawing/2014/main" val="3157404479"/>
                  </a:ext>
                </a:extLst>
              </a:tr>
            </a:tbl>
          </a:graphicData>
        </a:graphic>
      </p:graphicFrame>
      <p:pic>
        <p:nvPicPr>
          <p:cNvPr id="1026" name="Picture 2" descr="Skydiver - Direct Air">
            <a:extLst>
              <a:ext uri="{FF2B5EF4-FFF2-40B4-BE49-F238E27FC236}">
                <a16:creationId xmlns:a16="http://schemas.microsoft.com/office/drawing/2014/main" id="{EED0DEF3-4D62-33A4-37A6-90D7748AD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78" y="3330876"/>
            <a:ext cx="2755752" cy="165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87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014D0F-66C4-C85A-68BD-7443CBB08305}"/>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u="sng" dirty="0">
                <a:solidFill>
                  <a:schemeClr val="tx1"/>
                </a:solidFill>
              </a:rPr>
              <a:t>I DO</a:t>
            </a:r>
          </a:p>
          <a:p>
            <a:pPr>
              <a:lnSpc>
                <a:spcPct val="150000"/>
              </a:lnSpc>
            </a:pPr>
            <a:r>
              <a:rPr lang="en-GB" sz="1200" b="1" dirty="0">
                <a:solidFill>
                  <a:schemeClr val="tx1"/>
                </a:solidFill>
              </a:rPr>
              <a:t>Calculate the speed of a car if it travels 300 m in 50 seconds.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WE DO</a:t>
            </a:r>
            <a:endParaRPr lang="en-GB" sz="1200" dirty="0">
              <a:solidFill>
                <a:schemeClr val="tx1"/>
              </a:solidFill>
            </a:endParaRPr>
          </a:p>
          <a:p>
            <a:pPr marL="228600" indent="-228600">
              <a:lnSpc>
                <a:spcPct val="150000"/>
              </a:lnSpc>
              <a:buFont typeface="+mj-lt"/>
              <a:buAutoNum type="arabicPeriod"/>
            </a:pPr>
            <a:r>
              <a:rPr lang="en-GB" sz="1200" b="1" dirty="0">
                <a:solidFill>
                  <a:schemeClr val="tx1"/>
                </a:solidFill>
              </a:rPr>
              <a:t>Calculate the speed of a runner who sprints 100 m in 9.8 seconds. Give your answer to 1 </a:t>
            </a:r>
            <a:r>
              <a:rPr lang="en-GB" sz="1200" b="1" dirty="0" err="1">
                <a:solidFill>
                  <a:schemeClr val="tx1"/>
                </a:solidFill>
              </a:rPr>
              <a:t>d.p.</a:t>
            </a:r>
            <a:endParaRPr lang="en-GB" sz="1200" b="1" dirty="0">
              <a:solidFill>
                <a:schemeClr val="tx1"/>
              </a:solidFill>
            </a:endParaRP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marL="228600" indent="-228600">
              <a:lnSpc>
                <a:spcPct val="200000"/>
              </a:lnSpc>
              <a:buFont typeface="+mj-lt"/>
              <a:buAutoNum type="arabicPeriod" startAt="2"/>
            </a:pPr>
            <a:r>
              <a:rPr lang="en-GB" sz="1200" b="1" dirty="0">
                <a:solidFill>
                  <a:schemeClr val="tx1"/>
                </a:solidFill>
              </a:rPr>
              <a:t>Calculate the speed of a cyclist who travels 1.5 km in 3 minutes. Give your answer to 1 </a:t>
            </a:r>
            <a:r>
              <a:rPr lang="en-GB" sz="1200" b="1" dirty="0" err="1">
                <a:solidFill>
                  <a:schemeClr val="tx1"/>
                </a:solidFill>
              </a:rPr>
              <a:t>d.p.</a:t>
            </a:r>
            <a:endParaRPr lang="en-GB" sz="1200" b="1" dirty="0">
              <a:solidFill>
                <a:schemeClr val="tx1"/>
              </a:solidFill>
            </a:endParaRP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YOU DO</a:t>
            </a:r>
            <a:endParaRPr lang="en-GB" sz="1200" b="1" dirty="0">
              <a:solidFill>
                <a:schemeClr val="tx1"/>
              </a:solidFill>
            </a:endParaRPr>
          </a:p>
          <a:p>
            <a:pPr>
              <a:lnSpc>
                <a:spcPct val="150000"/>
              </a:lnSpc>
            </a:pPr>
            <a:r>
              <a:rPr lang="en-GB" sz="1200" b="1" dirty="0">
                <a:solidFill>
                  <a:schemeClr val="tx1"/>
                </a:solidFill>
              </a:rPr>
              <a:t>For each of the following questions, you are calculating the speed, in metres per second (m/s):</a:t>
            </a:r>
          </a:p>
          <a:p>
            <a:pPr marL="228600" indent="-228600">
              <a:lnSpc>
                <a:spcPct val="150000"/>
              </a:lnSpc>
              <a:buFont typeface="+mj-lt"/>
              <a:buAutoNum type="arabicPeriod"/>
            </a:pPr>
            <a:r>
              <a:rPr lang="en-GB" sz="1200" b="1" dirty="0">
                <a:solidFill>
                  <a:schemeClr val="tx1"/>
                </a:solidFill>
              </a:rPr>
              <a:t>A man drives 2000 m in 120 seconds. Calculate his average speed:</a:t>
            </a:r>
          </a:p>
          <a:p>
            <a:pPr>
              <a:lnSpc>
                <a:spcPct val="150000"/>
              </a:lnSpc>
            </a:pPr>
            <a:r>
              <a:rPr lang="en-GB" sz="1200" b="1" dirty="0">
                <a:solidFill>
                  <a:schemeClr val="tx1"/>
                </a:solidFill>
              </a:rPr>
              <a:t>………………………………………………………………………………………………………………………………………………………………………………………………………………………………………………………………………………………………………………………………………………………………………………………………………………………………………………………………………………………</a:t>
            </a:r>
          </a:p>
          <a:p>
            <a:pPr marL="228600" indent="-228600">
              <a:lnSpc>
                <a:spcPct val="200000"/>
              </a:lnSpc>
              <a:buFont typeface="+mj-lt"/>
              <a:buAutoNum type="arabicPeriod" startAt="2"/>
            </a:pPr>
            <a:r>
              <a:rPr lang="en-GB" sz="1200" b="1" dirty="0">
                <a:solidFill>
                  <a:schemeClr val="tx1"/>
                </a:solidFill>
              </a:rPr>
              <a:t>A woman runs a marathon (42,200 m) in 240 minutes. Calculate her average speed:</a:t>
            </a:r>
          </a:p>
          <a:p>
            <a:pPr>
              <a:lnSpc>
                <a:spcPct val="150000"/>
              </a:lnSpc>
            </a:pPr>
            <a:r>
              <a:rPr lang="en-GB" sz="1200" b="1" dirty="0">
                <a:solidFill>
                  <a:schemeClr val="tx1"/>
                </a:solidFill>
              </a:rPr>
              <a:t>………………………………………………………………………………………………………………………………………………………………………………………………………………………………………………………………………………………………………………………………………………………………………………………………………………………………………………………………………………………</a:t>
            </a:r>
          </a:p>
          <a:p>
            <a:pPr marL="228600" indent="-228600">
              <a:lnSpc>
                <a:spcPct val="200000"/>
              </a:lnSpc>
              <a:buFont typeface="+mj-lt"/>
              <a:buAutoNum type="arabicPeriod" startAt="3"/>
            </a:pPr>
            <a:r>
              <a:rPr lang="en-GB" sz="1200" b="1" dirty="0">
                <a:solidFill>
                  <a:schemeClr val="tx1"/>
                </a:solidFill>
              </a:rPr>
              <a:t>A train travels 65 km in 1.5 hours. Calculate its average speed:</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p:txBody>
      </p:sp>
      <p:sp>
        <p:nvSpPr>
          <p:cNvPr id="7" name="TextBox 6">
            <a:extLst>
              <a:ext uri="{FF2B5EF4-FFF2-40B4-BE49-F238E27FC236}">
                <a16:creationId xmlns:a16="http://schemas.microsoft.com/office/drawing/2014/main" id="{EDD67D45-D0A4-C366-915F-819C273C7629}"/>
              </a:ext>
            </a:extLst>
          </p:cNvPr>
          <p:cNvSpPr txBox="1"/>
          <p:nvPr/>
        </p:nvSpPr>
        <p:spPr>
          <a:xfrm>
            <a:off x="2521614" y="709683"/>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300 / 50</a:t>
            </a:r>
          </a:p>
          <a:p>
            <a:r>
              <a:rPr lang="en-GB" dirty="0"/>
              <a:t>Speed = 6 m/s</a:t>
            </a:r>
          </a:p>
        </p:txBody>
      </p:sp>
      <p:sp>
        <p:nvSpPr>
          <p:cNvPr id="8" name="TextBox 7">
            <a:extLst>
              <a:ext uri="{FF2B5EF4-FFF2-40B4-BE49-F238E27FC236}">
                <a16:creationId xmlns:a16="http://schemas.microsoft.com/office/drawing/2014/main" id="{3EAADA5D-AF81-C04B-D132-6E2E5132C0C1}"/>
              </a:ext>
            </a:extLst>
          </p:cNvPr>
          <p:cNvSpPr txBox="1"/>
          <p:nvPr/>
        </p:nvSpPr>
        <p:spPr>
          <a:xfrm>
            <a:off x="2521613" y="2308746"/>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100 / 9.8</a:t>
            </a:r>
          </a:p>
          <a:p>
            <a:r>
              <a:rPr lang="en-GB" dirty="0"/>
              <a:t>Speed = 10.2 m/s</a:t>
            </a:r>
          </a:p>
        </p:txBody>
      </p:sp>
      <p:sp>
        <p:nvSpPr>
          <p:cNvPr id="9" name="TextBox 8">
            <a:extLst>
              <a:ext uri="{FF2B5EF4-FFF2-40B4-BE49-F238E27FC236}">
                <a16:creationId xmlns:a16="http://schemas.microsoft.com/office/drawing/2014/main" id="{580DD8B0-E26C-825C-7128-7BEDCA1D88EC}"/>
              </a:ext>
            </a:extLst>
          </p:cNvPr>
          <p:cNvSpPr txBox="1"/>
          <p:nvPr/>
        </p:nvSpPr>
        <p:spPr>
          <a:xfrm>
            <a:off x="2521612" y="3550397"/>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1500 / 180</a:t>
            </a:r>
          </a:p>
          <a:p>
            <a:r>
              <a:rPr lang="en-GB" dirty="0"/>
              <a:t>Speed = 8.3 m/s</a:t>
            </a:r>
          </a:p>
        </p:txBody>
      </p:sp>
      <p:sp>
        <p:nvSpPr>
          <p:cNvPr id="10" name="TextBox 9">
            <a:extLst>
              <a:ext uri="{FF2B5EF4-FFF2-40B4-BE49-F238E27FC236}">
                <a16:creationId xmlns:a16="http://schemas.microsoft.com/office/drawing/2014/main" id="{B08E2C0D-FE4A-7641-5651-835A1A6B6DF2}"/>
              </a:ext>
            </a:extLst>
          </p:cNvPr>
          <p:cNvSpPr txBox="1"/>
          <p:nvPr/>
        </p:nvSpPr>
        <p:spPr>
          <a:xfrm>
            <a:off x="2521611" y="5433494"/>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2000 / 120</a:t>
            </a:r>
          </a:p>
          <a:p>
            <a:r>
              <a:rPr lang="en-GB" dirty="0"/>
              <a:t>Speed = 16.7 m/s</a:t>
            </a:r>
          </a:p>
        </p:txBody>
      </p:sp>
      <p:sp>
        <p:nvSpPr>
          <p:cNvPr id="11" name="TextBox 10">
            <a:extLst>
              <a:ext uri="{FF2B5EF4-FFF2-40B4-BE49-F238E27FC236}">
                <a16:creationId xmlns:a16="http://schemas.microsoft.com/office/drawing/2014/main" id="{ED025BBE-5063-A2A4-8377-E59AB45DCAD7}"/>
              </a:ext>
            </a:extLst>
          </p:cNvPr>
          <p:cNvSpPr txBox="1"/>
          <p:nvPr/>
        </p:nvSpPr>
        <p:spPr>
          <a:xfrm>
            <a:off x="2521610" y="6619269"/>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42200 / 14400</a:t>
            </a:r>
          </a:p>
          <a:p>
            <a:r>
              <a:rPr lang="en-GB" dirty="0"/>
              <a:t>Speed = 2.93 m/s</a:t>
            </a:r>
          </a:p>
        </p:txBody>
      </p:sp>
      <p:sp>
        <p:nvSpPr>
          <p:cNvPr id="12" name="TextBox 11">
            <a:extLst>
              <a:ext uri="{FF2B5EF4-FFF2-40B4-BE49-F238E27FC236}">
                <a16:creationId xmlns:a16="http://schemas.microsoft.com/office/drawing/2014/main" id="{D3A23398-92F7-4422-B5EB-5E978F4F54FB}"/>
              </a:ext>
            </a:extLst>
          </p:cNvPr>
          <p:cNvSpPr txBox="1"/>
          <p:nvPr/>
        </p:nvSpPr>
        <p:spPr>
          <a:xfrm>
            <a:off x="2521609" y="7918060"/>
            <a:ext cx="3824595" cy="923330"/>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Speed = 65000 / 5400</a:t>
            </a:r>
          </a:p>
          <a:p>
            <a:r>
              <a:rPr lang="en-GB" dirty="0"/>
              <a:t>Speed = 12.0 m/s</a:t>
            </a:r>
          </a:p>
        </p:txBody>
      </p:sp>
    </p:spTree>
    <p:extLst>
      <p:ext uri="{BB962C8B-B14F-4D97-AF65-F5344CB8AC3E}">
        <p14:creationId xmlns:p14="http://schemas.microsoft.com/office/powerpoint/2010/main" val="1614285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grpSp>
        <p:nvGrpSpPr>
          <p:cNvPr id="8" name="Group 7">
            <a:extLst>
              <a:ext uri="{FF2B5EF4-FFF2-40B4-BE49-F238E27FC236}">
                <a16:creationId xmlns:a16="http://schemas.microsoft.com/office/drawing/2014/main" id="{B21AFBA3-7904-525F-DA8E-C780E61C8186}"/>
              </a:ext>
            </a:extLst>
          </p:cNvPr>
          <p:cNvGrpSpPr/>
          <p:nvPr/>
        </p:nvGrpSpPr>
        <p:grpSpPr>
          <a:xfrm>
            <a:off x="448243" y="853558"/>
            <a:ext cx="5555515" cy="3008579"/>
            <a:chOff x="448243" y="853558"/>
            <a:chExt cx="5638658" cy="3017690"/>
          </a:xfrm>
        </p:grpSpPr>
        <p:grpSp>
          <p:nvGrpSpPr>
            <p:cNvPr id="5" name="Group 4">
              <a:extLst>
                <a:ext uri="{FF2B5EF4-FFF2-40B4-BE49-F238E27FC236}">
                  <a16:creationId xmlns:a16="http://schemas.microsoft.com/office/drawing/2014/main" id="{406A0165-71BE-2B95-85D0-615AF0C3877C}"/>
                </a:ext>
              </a:extLst>
            </p:cNvPr>
            <p:cNvGrpSpPr/>
            <p:nvPr/>
          </p:nvGrpSpPr>
          <p:grpSpPr>
            <a:xfrm>
              <a:off x="448243" y="853558"/>
              <a:ext cx="5638658" cy="2985872"/>
              <a:chOff x="448243" y="853558"/>
              <a:chExt cx="5638658" cy="2985872"/>
            </a:xfrm>
          </p:grpSpPr>
          <p:pic>
            <p:nvPicPr>
              <p:cNvPr id="4098" name="Picture 2" descr="How does Parachute motion happen under gravity and air drag? (physics)">
                <a:extLst>
                  <a:ext uri="{FF2B5EF4-FFF2-40B4-BE49-F238E27FC236}">
                    <a16:creationId xmlns:a16="http://schemas.microsoft.com/office/drawing/2014/main" id="{048EBC12-6B70-0F8D-5950-214896174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43" y="853558"/>
                <a:ext cx="5638658" cy="29858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42E451D-E119-509F-6428-35C6E2700535}"/>
                  </a:ext>
                </a:extLst>
              </p:cNvPr>
              <p:cNvSpPr/>
              <p:nvPr/>
            </p:nvSpPr>
            <p:spPr>
              <a:xfrm>
                <a:off x="3429000" y="1160060"/>
                <a:ext cx="1552433" cy="559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E7B9C89C-5B08-0E1B-310D-631D61800D90}"/>
                </a:ext>
              </a:extLst>
            </p:cNvPr>
            <p:cNvSpPr txBox="1"/>
            <p:nvPr/>
          </p:nvSpPr>
          <p:spPr>
            <a:xfrm>
              <a:off x="771099" y="3532694"/>
              <a:ext cx="4797553" cy="338554"/>
            </a:xfrm>
            <a:prstGeom prst="rect">
              <a:avLst/>
            </a:prstGeom>
            <a:solidFill>
              <a:schemeClr val="bg1"/>
            </a:solidFill>
          </p:spPr>
          <p:txBody>
            <a:bodyPr wrap="square" rtlCol="0">
              <a:spAutoFit/>
            </a:bodyPr>
            <a:lstStyle/>
            <a:p>
              <a:pPr algn="ctr"/>
              <a:r>
                <a:rPr lang="en-GB" sz="1600" b="1" dirty="0"/>
                <a:t>A velocity - time graph for a falling parachutist</a:t>
              </a:r>
            </a:p>
          </p:txBody>
        </p:sp>
      </p:grpSp>
      <p:sp>
        <p:nvSpPr>
          <p:cNvPr id="9" name="TextBox 8">
            <a:extLst>
              <a:ext uri="{FF2B5EF4-FFF2-40B4-BE49-F238E27FC236}">
                <a16:creationId xmlns:a16="http://schemas.microsoft.com/office/drawing/2014/main" id="{AF6612AC-C40F-FF8A-AA04-875672448B4A}"/>
              </a:ext>
            </a:extLst>
          </p:cNvPr>
          <p:cNvSpPr txBox="1"/>
          <p:nvPr/>
        </p:nvSpPr>
        <p:spPr>
          <a:xfrm rot="16200000">
            <a:off x="40946" y="1860897"/>
            <a:ext cx="1678674" cy="276999"/>
          </a:xfrm>
          <a:prstGeom prst="rect">
            <a:avLst/>
          </a:prstGeom>
          <a:solidFill>
            <a:schemeClr val="bg1"/>
          </a:solidFill>
        </p:spPr>
        <p:txBody>
          <a:bodyPr wrap="square" rtlCol="0">
            <a:spAutoFit/>
          </a:bodyPr>
          <a:lstStyle/>
          <a:p>
            <a:pPr algn="ctr"/>
            <a:r>
              <a:rPr lang="en-GB" sz="1200" dirty="0"/>
              <a:t>Velocity </a:t>
            </a:r>
          </a:p>
        </p:txBody>
      </p:sp>
      <p:sp>
        <p:nvSpPr>
          <p:cNvPr id="11" name="TextBox 10">
            <a:extLst>
              <a:ext uri="{FF2B5EF4-FFF2-40B4-BE49-F238E27FC236}">
                <a16:creationId xmlns:a16="http://schemas.microsoft.com/office/drawing/2014/main" id="{596DE9A2-85DC-F719-4537-4158F7DC0A0D}"/>
              </a:ext>
            </a:extLst>
          </p:cNvPr>
          <p:cNvSpPr txBox="1"/>
          <p:nvPr/>
        </p:nvSpPr>
        <p:spPr>
          <a:xfrm>
            <a:off x="483832" y="4224860"/>
            <a:ext cx="5802432" cy="338772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200" b="1" dirty="0">
                <a:latin typeface="Calibri" panose="020F0502020204030204" pitchFamily="34" charset="0"/>
                <a:cs typeface="Calibri" panose="020F0502020204030204" pitchFamily="34" charset="0"/>
              </a:rPr>
              <a:t>I 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200" b="1" dirty="0">
                <a:latin typeface="Calibri" panose="020F0502020204030204" pitchFamily="34" charset="0"/>
                <a:cs typeface="Calibri" panose="020F0502020204030204" pitchFamily="34" charset="0"/>
              </a:rPr>
              <a:t>Where on the graph are the following events?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Acceleration</a:t>
            </a:r>
          </a:p>
          <a:p>
            <a:pPr marL="0" marR="0" lvl="0" indent="0" algn="l" defTabSz="914400" rtl="0" eaLnBrk="0" fontAlgn="base" latinLnBrk="0" hangingPunct="0">
              <a:lnSpc>
                <a:spcPct val="150000"/>
              </a:lnSpc>
              <a:spcBef>
                <a:spcPct val="0"/>
              </a:spcBef>
              <a:spcAft>
                <a:spcPct val="0"/>
              </a:spcAft>
              <a:buClrTx/>
              <a:buSzTx/>
              <a:tabLst/>
            </a:pPr>
            <a:r>
              <a:rPr lang="en-GB" altLang="en-US" sz="1200" dirty="0">
                <a:latin typeface="Calibri" panose="020F0502020204030204" pitchFamily="34"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Deceleration</a:t>
            </a:r>
          </a:p>
          <a:p>
            <a:pPr marL="0" marR="0" lvl="0" indent="0" algn="l" defTabSz="914400" rtl="0" eaLnBrk="0" fontAlgn="base" latinLnBrk="0" hangingPunct="0">
              <a:lnSpc>
                <a:spcPct val="150000"/>
              </a:lnSpc>
              <a:spcBef>
                <a:spcPct val="0"/>
              </a:spcBef>
              <a:spcAft>
                <a:spcPct val="0"/>
              </a:spcAft>
              <a:buClrTx/>
              <a:buSzTx/>
              <a:tabLst/>
            </a:pPr>
            <a:r>
              <a:rPr lang="en-GB" altLang="en-US" sz="1200" dirty="0">
                <a:latin typeface="Calibri" panose="020F0502020204030204" pitchFamily="34"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Terminal velocity</a:t>
            </a:r>
          </a:p>
          <a:p>
            <a:pPr marL="0" marR="0" lvl="0" indent="0" algn="l" defTabSz="914400" rtl="0" eaLnBrk="0" fontAlgn="base" latinLnBrk="0" hangingPunct="0">
              <a:lnSpc>
                <a:spcPct val="150000"/>
              </a:lnSpc>
              <a:spcBef>
                <a:spcPct val="0"/>
              </a:spcBef>
              <a:spcAft>
                <a:spcPct val="0"/>
              </a:spcAft>
              <a:buClrTx/>
              <a:buSzTx/>
              <a:tabLst/>
            </a:pPr>
            <a:r>
              <a:rPr lang="en-GB" altLang="en-US" sz="1200" dirty="0">
                <a:latin typeface="Calibri" panose="020F0502020204030204" pitchFamily="34"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Parachute open</a:t>
            </a:r>
          </a:p>
          <a:p>
            <a:pPr marL="0" marR="0" lvl="0" indent="0" algn="l" defTabSz="914400" rtl="0" eaLnBrk="0" fontAlgn="base" latinLnBrk="0" hangingPunct="0">
              <a:lnSpc>
                <a:spcPct val="150000"/>
              </a:lnSpc>
              <a:spcBef>
                <a:spcPct val="0"/>
              </a:spcBef>
              <a:spcAft>
                <a:spcPct val="0"/>
              </a:spcAft>
              <a:buClrTx/>
              <a:buSzTx/>
              <a:tabLst/>
            </a:pPr>
            <a:r>
              <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Sky diver lands</a:t>
            </a:r>
          </a:p>
          <a:p>
            <a:pPr marL="0" marR="0" lvl="0" indent="0" algn="l" defTabSz="914400" rtl="0" eaLnBrk="0" fontAlgn="base" latinLnBrk="0" hangingPunct="0">
              <a:lnSpc>
                <a:spcPct val="150000"/>
              </a:lnSpc>
              <a:spcBef>
                <a:spcPct val="0"/>
              </a:spcBef>
              <a:spcAft>
                <a:spcPct val="0"/>
              </a:spcAft>
              <a:buClrTx/>
              <a:buSzTx/>
              <a:tabLst/>
            </a:pPr>
            <a:r>
              <a:rPr lang="en-GB" altLang="en-US" sz="1200" dirty="0">
                <a:latin typeface="Calibri" panose="020F0502020204030204" pitchFamily="34"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C74BA42-9BAE-1F6A-1555-3D985AFA29FF}"/>
              </a:ext>
            </a:extLst>
          </p:cNvPr>
          <p:cNvSpPr txBox="1"/>
          <p:nvPr/>
        </p:nvSpPr>
        <p:spPr>
          <a:xfrm>
            <a:off x="1364776" y="2236904"/>
            <a:ext cx="300251" cy="276999"/>
          </a:xfrm>
          <a:prstGeom prst="rect">
            <a:avLst/>
          </a:prstGeom>
          <a:noFill/>
        </p:spPr>
        <p:txBody>
          <a:bodyPr wrap="square" rtlCol="0">
            <a:spAutoFit/>
          </a:bodyPr>
          <a:lstStyle/>
          <a:p>
            <a:r>
              <a:rPr lang="en-GB" sz="1200" b="1" dirty="0">
                <a:solidFill>
                  <a:srgbClr val="FF0000"/>
                </a:solidFill>
              </a:rPr>
              <a:t>1</a:t>
            </a:r>
          </a:p>
        </p:txBody>
      </p:sp>
      <p:sp>
        <p:nvSpPr>
          <p:cNvPr id="13" name="TextBox 12">
            <a:extLst>
              <a:ext uri="{FF2B5EF4-FFF2-40B4-BE49-F238E27FC236}">
                <a16:creationId xmlns:a16="http://schemas.microsoft.com/office/drawing/2014/main" id="{37E11058-2D4D-10A0-B5DE-0D4DA3963414}"/>
              </a:ext>
            </a:extLst>
          </p:cNvPr>
          <p:cNvSpPr txBox="1"/>
          <p:nvPr/>
        </p:nvSpPr>
        <p:spPr>
          <a:xfrm>
            <a:off x="3575712" y="2220964"/>
            <a:ext cx="300251" cy="276999"/>
          </a:xfrm>
          <a:prstGeom prst="rect">
            <a:avLst/>
          </a:prstGeom>
          <a:noFill/>
        </p:spPr>
        <p:txBody>
          <a:bodyPr wrap="square" rtlCol="0">
            <a:spAutoFit/>
          </a:bodyPr>
          <a:lstStyle/>
          <a:p>
            <a:r>
              <a:rPr lang="en-GB" sz="1200" b="1" dirty="0">
                <a:solidFill>
                  <a:srgbClr val="FF0000"/>
                </a:solidFill>
              </a:rPr>
              <a:t>2</a:t>
            </a:r>
          </a:p>
        </p:txBody>
      </p:sp>
      <p:sp>
        <p:nvSpPr>
          <p:cNvPr id="14" name="TextBox 13">
            <a:extLst>
              <a:ext uri="{FF2B5EF4-FFF2-40B4-BE49-F238E27FC236}">
                <a16:creationId xmlns:a16="http://schemas.microsoft.com/office/drawing/2014/main" id="{6DAF92B3-35E3-0DF6-13B3-1FB38FAA308D}"/>
              </a:ext>
            </a:extLst>
          </p:cNvPr>
          <p:cNvSpPr txBox="1"/>
          <p:nvPr/>
        </p:nvSpPr>
        <p:spPr>
          <a:xfrm>
            <a:off x="2540093" y="1461742"/>
            <a:ext cx="300251" cy="276999"/>
          </a:xfrm>
          <a:prstGeom prst="rect">
            <a:avLst/>
          </a:prstGeom>
          <a:noFill/>
        </p:spPr>
        <p:txBody>
          <a:bodyPr wrap="square" rtlCol="0">
            <a:spAutoFit/>
          </a:bodyPr>
          <a:lstStyle/>
          <a:p>
            <a:r>
              <a:rPr lang="en-GB" sz="1200" b="1" dirty="0">
                <a:solidFill>
                  <a:srgbClr val="FF0000"/>
                </a:solidFill>
              </a:rPr>
              <a:t>3</a:t>
            </a:r>
          </a:p>
        </p:txBody>
      </p:sp>
      <p:sp>
        <p:nvSpPr>
          <p:cNvPr id="15" name="TextBox 14">
            <a:extLst>
              <a:ext uri="{FF2B5EF4-FFF2-40B4-BE49-F238E27FC236}">
                <a16:creationId xmlns:a16="http://schemas.microsoft.com/office/drawing/2014/main" id="{0AC53430-2293-D14B-F974-AD49DA9EC550}"/>
              </a:ext>
            </a:extLst>
          </p:cNvPr>
          <p:cNvSpPr txBox="1"/>
          <p:nvPr/>
        </p:nvSpPr>
        <p:spPr>
          <a:xfrm>
            <a:off x="4681182" y="2652984"/>
            <a:ext cx="300251" cy="276999"/>
          </a:xfrm>
          <a:prstGeom prst="rect">
            <a:avLst/>
          </a:prstGeom>
          <a:noFill/>
        </p:spPr>
        <p:txBody>
          <a:bodyPr wrap="square" rtlCol="0">
            <a:spAutoFit/>
          </a:bodyPr>
          <a:lstStyle/>
          <a:p>
            <a:r>
              <a:rPr lang="en-GB" sz="1200" b="1" dirty="0">
                <a:solidFill>
                  <a:srgbClr val="FF0000"/>
                </a:solidFill>
              </a:rPr>
              <a:t>3</a:t>
            </a:r>
          </a:p>
        </p:txBody>
      </p:sp>
      <p:sp>
        <p:nvSpPr>
          <p:cNvPr id="16" name="TextBox 15">
            <a:extLst>
              <a:ext uri="{FF2B5EF4-FFF2-40B4-BE49-F238E27FC236}">
                <a16:creationId xmlns:a16="http://schemas.microsoft.com/office/drawing/2014/main" id="{98308D4E-671A-D141-932B-7224960272FE}"/>
              </a:ext>
            </a:extLst>
          </p:cNvPr>
          <p:cNvSpPr txBox="1"/>
          <p:nvPr/>
        </p:nvSpPr>
        <p:spPr>
          <a:xfrm>
            <a:off x="3333464" y="1469082"/>
            <a:ext cx="300251" cy="276999"/>
          </a:xfrm>
          <a:prstGeom prst="rect">
            <a:avLst/>
          </a:prstGeom>
          <a:noFill/>
        </p:spPr>
        <p:txBody>
          <a:bodyPr wrap="square" rtlCol="0">
            <a:spAutoFit/>
          </a:bodyPr>
          <a:lstStyle/>
          <a:p>
            <a:r>
              <a:rPr lang="en-GB" sz="1200" b="1" dirty="0">
                <a:solidFill>
                  <a:srgbClr val="FF0000"/>
                </a:solidFill>
              </a:rPr>
              <a:t>4</a:t>
            </a:r>
          </a:p>
        </p:txBody>
      </p:sp>
      <p:sp>
        <p:nvSpPr>
          <p:cNvPr id="17" name="TextBox 16">
            <a:extLst>
              <a:ext uri="{FF2B5EF4-FFF2-40B4-BE49-F238E27FC236}">
                <a16:creationId xmlns:a16="http://schemas.microsoft.com/office/drawing/2014/main" id="{EC610FAA-6404-6AAC-CF9B-6E76300E6397}"/>
              </a:ext>
            </a:extLst>
          </p:cNvPr>
          <p:cNvSpPr txBox="1"/>
          <p:nvPr/>
        </p:nvSpPr>
        <p:spPr>
          <a:xfrm>
            <a:off x="5147007" y="2687102"/>
            <a:ext cx="300251" cy="276999"/>
          </a:xfrm>
          <a:prstGeom prst="rect">
            <a:avLst/>
          </a:prstGeom>
          <a:noFill/>
        </p:spPr>
        <p:txBody>
          <a:bodyPr wrap="square" rtlCol="0">
            <a:spAutoFit/>
          </a:bodyPr>
          <a:lstStyle/>
          <a:p>
            <a:r>
              <a:rPr lang="en-GB" sz="1200" b="1" dirty="0">
                <a:solidFill>
                  <a:srgbClr val="FF0000"/>
                </a:solidFill>
              </a:rPr>
              <a:t>5</a:t>
            </a:r>
          </a:p>
        </p:txBody>
      </p:sp>
    </p:spTree>
    <p:extLst>
      <p:ext uri="{BB962C8B-B14F-4D97-AF65-F5344CB8AC3E}">
        <p14:creationId xmlns:p14="http://schemas.microsoft.com/office/powerpoint/2010/main" val="2889270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18B8FC7-C6D5-9914-105C-B735E3507A2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a:t>
            </a:r>
            <a:r>
              <a:rPr lang="en-GB" sz="1800" b="1" u="sng" dirty="0"/>
              <a:t>Terminal velocity.</a:t>
            </a:r>
            <a:r>
              <a:rPr lang="en-GB" b="1" u="sng" dirty="0"/>
              <a:t> </a:t>
            </a:r>
          </a:p>
        </p:txBody>
      </p:sp>
      <p:graphicFrame>
        <p:nvGraphicFramePr>
          <p:cNvPr id="3" name="Table 2">
            <a:extLst>
              <a:ext uri="{FF2B5EF4-FFF2-40B4-BE49-F238E27FC236}">
                <a16:creationId xmlns:a16="http://schemas.microsoft.com/office/drawing/2014/main" id="{ACE75690-2418-0DF7-01BD-C7C7819A40BB}"/>
              </a:ext>
            </a:extLst>
          </p:cNvPr>
          <p:cNvGraphicFramePr>
            <a:graphicFrameLocks noGrp="1"/>
          </p:cNvGraphicFramePr>
          <p:nvPr/>
        </p:nvGraphicFramePr>
        <p:xfrm>
          <a:off x="471486" y="1516789"/>
          <a:ext cx="5915028" cy="1007861"/>
        </p:xfrm>
        <a:graphic>
          <a:graphicData uri="http://schemas.openxmlformats.org/drawingml/2006/table">
            <a:tbl>
              <a:tblPr firstRow="1" firstCol="1" bandRow="1">
                <a:tableStyleId>{5940675A-B579-460E-94D1-54222C63F5DA}</a:tableStyleId>
              </a:tblPr>
              <a:tblGrid>
                <a:gridCol w="1021473">
                  <a:extLst>
                    <a:ext uri="{9D8B030D-6E8A-4147-A177-3AD203B41FA5}">
                      <a16:colId xmlns:a16="http://schemas.microsoft.com/office/drawing/2014/main" val="3237443004"/>
                    </a:ext>
                  </a:extLst>
                </a:gridCol>
                <a:gridCol w="162617">
                  <a:extLst>
                    <a:ext uri="{9D8B030D-6E8A-4147-A177-3AD203B41FA5}">
                      <a16:colId xmlns:a16="http://schemas.microsoft.com/office/drawing/2014/main" val="3093735291"/>
                    </a:ext>
                  </a:extLst>
                </a:gridCol>
                <a:gridCol w="379439">
                  <a:extLst>
                    <a:ext uri="{9D8B030D-6E8A-4147-A177-3AD203B41FA5}">
                      <a16:colId xmlns:a16="http://schemas.microsoft.com/office/drawing/2014/main" val="2861018835"/>
                    </a:ext>
                  </a:extLst>
                </a:gridCol>
                <a:gridCol w="410757">
                  <a:extLst>
                    <a:ext uri="{9D8B030D-6E8A-4147-A177-3AD203B41FA5}">
                      <a16:colId xmlns:a16="http://schemas.microsoft.com/office/drawing/2014/main" val="1540099701"/>
                    </a:ext>
                  </a:extLst>
                </a:gridCol>
                <a:gridCol w="411962">
                  <a:extLst>
                    <a:ext uri="{9D8B030D-6E8A-4147-A177-3AD203B41FA5}">
                      <a16:colId xmlns:a16="http://schemas.microsoft.com/office/drawing/2014/main" val="2263411844"/>
                    </a:ext>
                  </a:extLst>
                </a:gridCol>
                <a:gridCol w="411962">
                  <a:extLst>
                    <a:ext uri="{9D8B030D-6E8A-4147-A177-3AD203B41FA5}">
                      <a16:colId xmlns:a16="http://schemas.microsoft.com/office/drawing/2014/main" val="3530046829"/>
                    </a:ext>
                  </a:extLst>
                </a:gridCol>
                <a:gridCol w="411962">
                  <a:extLst>
                    <a:ext uri="{9D8B030D-6E8A-4147-A177-3AD203B41FA5}">
                      <a16:colId xmlns:a16="http://schemas.microsoft.com/office/drawing/2014/main" val="1939676296"/>
                    </a:ext>
                  </a:extLst>
                </a:gridCol>
                <a:gridCol w="411962">
                  <a:extLst>
                    <a:ext uri="{9D8B030D-6E8A-4147-A177-3AD203B41FA5}">
                      <a16:colId xmlns:a16="http://schemas.microsoft.com/office/drawing/2014/main" val="3128451104"/>
                    </a:ext>
                  </a:extLst>
                </a:gridCol>
                <a:gridCol w="411962">
                  <a:extLst>
                    <a:ext uri="{9D8B030D-6E8A-4147-A177-3AD203B41FA5}">
                      <a16:colId xmlns:a16="http://schemas.microsoft.com/office/drawing/2014/main" val="901184492"/>
                    </a:ext>
                  </a:extLst>
                </a:gridCol>
                <a:gridCol w="411962">
                  <a:extLst>
                    <a:ext uri="{9D8B030D-6E8A-4147-A177-3AD203B41FA5}">
                      <a16:colId xmlns:a16="http://schemas.microsoft.com/office/drawing/2014/main" val="1065857647"/>
                    </a:ext>
                  </a:extLst>
                </a:gridCol>
                <a:gridCol w="411962">
                  <a:extLst>
                    <a:ext uri="{9D8B030D-6E8A-4147-A177-3AD203B41FA5}">
                      <a16:colId xmlns:a16="http://schemas.microsoft.com/office/drawing/2014/main" val="3582584793"/>
                    </a:ext>
                  </a:extLst>
                </a:gridCol>
                <a:gridCol w="352336">
                  <a:extLst>
                    <a:ext uri="{9D8B030D-6E8A-4147-A177-3AD203B41FA5}">
                      <a16:colId xmlns:a16="http://schemas.microsoft.com/office/drawing/2014/main" val="1094931374"/>
                    </a:ext>
                  </a:extLst>
                </a:gridCol>
                <a:gridCol w="352336">
                  <a:extLst>
                    <a:ext uri="{9D8B030D-6E8A-4147-A177-3AD203B41FA5}">
                      <a16:colId xmlns:a16="http://schemas.microsoft.com/office/drawing/2014/main" val="139649670"/>
                    </a:ext>
                  </a:extLst>
                </a:gridCol>
                <a:gridCol w="352336">
                  <a:extLst>
                    <a:ext uri="{9D8B030D-6E8A-4147-A177-3AD203B41FA5}">
                      <a16:colId xmlns:a16="http://schemas.microsoft.com/office/drawing/2014/main" val="4134005764"/>
                    </a:ext>
                  </a:extLst>
                </a:gridCol>
              </a:tblGrid>
              <a:tr h="349927">
                <a:tc>
                  <a:txBody>
                    <a:bodyPr/>
                    <a:lstStyle/>
                    <a:p>
                      <a:pPr algn="ctr">
                        <a:lnSpc>
                          <a:spcPct val="150000"/>
                        </a:lnSpc>
                        <a:spcAft>
                          <a:spcPts val="800"/>
                        </a:spcAft>
                      </a:pPr>
                      <a:r>
                        <a:rPr lang="en-GB" sz="1200">
                          <a:effectLst/>
                          <a:latin typeface="+mn-lt"/>
                        </a:rPr>
                        <a:t>Time (s)</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20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25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30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35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40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45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50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55</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60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extLst>
                  <a:ext uri="{0D108BD9-81ED-4DB2-BD59-A6C34878D82A}">
                    <a16:rowId xmlns:a16="http://schemas.microsoft.com/office/drawing/2014/main" val="3386759143"/>
                  </a:ext>
                </a:extLst>
              </a:tr>
              <a:tr h="657934">
                <a:tc>
                  <a:txBody>
                    <a:bodyPr/>
                    <a:lstStyle/>
                    <a:p>
                      <a:pPr algn="ctr">
                        <a:lnSpc>
                          <a:spcPct val="150000"/>
                        </a:lnSpc>
                        <a:spcAft>
                          <a:spcPts val="800"/>
                        </a:spcAft>
                      </a:pPr>
                      <a:r>
                        <a:rPr lang="en-GB" sz="1200">
                          <a:effectLst/>
                          <a:latin typeface="+mn-lt"/>
                        </a:rPr>
                        <a:t>Velocity (m/s)</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28</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43</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48</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dirty="0">
                          <a:effectLst/>
                          <a:latin typeface="+mn-lt"/>
                        </a:rPr>
                        <a:t>50</a:t>
                      </a:r>
                      <a:endParaRPr lang="en-GB" sz="1200" dirty="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50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50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49</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12</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a:effectLst/>
                          <a:latin typeface="+mn-lt"/>
                        </a:rPr>
                        <a:t>10</a:t>
                      </a:r>
                      <a:endParaRPr lang="en-GB" sz="1200">
                        <a:effectLst/>
                        <a:latin typeface="+mn-lt"/>
                        <a:ea typeface="Calibri" panose="020F0502020204030204" pitchFamily="34" charset="0"/>
                        <a:cs typeface="Times New Roman" panose="02020603050405020304" pitchFamily="18" charset="0"/>
                      </a:endParaRPr>
                    </a:p>
                  </a:txBody>
                  <a:tcPr marL="65047" marR="65047" marT="0" marB="0" anchor="ctr"/>
                </a:tc>
                <a:tc>
                  <a:txBody>
                    <a:bodyPr/>
                    <a:lstStyle/>
                    <a:p>
                      <a:pPr algn="ctr">
                        <a:lnSpc>
                          <a:spcPct val="150000"/>
                        </a:lnSpc>
                        <a:spcAft>
                          <a:spcPts val="800"/>
                        </a:spcAft>
                      </a:pPr>
                      <a:r>
                        <a:rPr lang="en-GB" sz="1200" dirty="0">
                          <a:effectLst/>
                          <a:latin typeface="+mn-lt"/>
                        </a:rPr>
                        <a:t>0</a:t>
                      </a:r>
                      <a:endParaRPr lang="en-GB" sz="1200" dirty="0">
                        <a:effectLst/>
                        <a:latin typeface="+mn-lt"/>
                        <a:ea typeface="Calibri" panose="020F0502020204030204" pitchFamily="34" charset="0"/>
                        <a:cs typeface="Times New Roman" panose="02020603050405020304" pitchFamily="18" charset="0"/>
                      </a:endParaRPr>
                    </a:p>
                  </a:txBody>
                  <a:tcPr marL="65047" marR="65047" marT="0" marB="0" anchor="ctr"/>
                </a:tc>
                <a:extLst>
                  <a:ext uri="{0D108BD9-81ED-4DB2-BD59-A6C34878D82A}">
                    <a16:rowId xmlns:a16="http://schemas.microsoft.com/office/drawing/2014/main" val="3156610039"/>
                  </a:ext>
                </a:extLst>
              </a:tr>
            </a:tbl>
          </a:graphicData>
        </a:graphic>
      </p:graphicFrame>
      <p:pic>
        <p:nvPicPr>
          <p:cNvPr id="3073" name="Picture 286846">
            <a:extLst>
              <a:ext uri="{FF2B5EF4-FFF2-40B4-BE49-F238E27FC236}">
                <a16:creationId xmlns:a16="http://schemas.microsoft.com/office/drawing/2014/main" id="{EB17166D-374E-8345-821C-7EE4B28E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 y="2600940"/>
            <a:ext cx="6511925" cy="35231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51E785-4B32-962B-5549-13CD1F03B269}"/>
              </a:ext>
            </a:extLst>
          </p:cNvPr>
          <p:cNvSpPr txBox="1"/>
          <p:nvPr/>
        </p:nvSpPr>
        <p:spPr>
          <a:xfrm>
            <a:off x="354296" y="5997654"/>
            <a:ext cx="6032218" cy="2833724"/>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1. Label</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following part of the skydivers descent: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Acceleration</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Deceleration</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Terminal velocity</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Parachute open</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Sky diver lands</a:t>
            </a:r>
            <a:endParaRPr lang="en-GB"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tabLst/>
            </a:pPr>
            <a:r>
              <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 Calculate acceleration at 10s.</a:t>
            </a:r>
          </a:p>
          <a:p>
            <a:pPr marL="0" marR="0" lvl="0" indent="0" algn="l" defTabSz="914400" rtl="0" eaLnBrk="0" fontAlgn="base" latinLnBrk="0" hangingPunct="0">
              <a:lnSpc>
                <a:spcPct val="150000"/>
              </a:lnSpc>
              <a:spcBef>
                <a:spcPct val="0"/>
              </a:spcBef>
              <a:spcAft>
                <a:spcPct val="0"/>
              </a:spcAft>
              <a:buClrTx/>
              <a:buSzTx/>
              <a:tabLst/>
            </a:pPr>
            <a:r>
              <a:rPr lang="en-GB" altLang="en-US" sz="1200" dirty="0">
                <a:latin typeface="Calibri" panose="020F0502020204030204" pitchFamily="34"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DA98ED0-EE77-347A-41E2-BC418ECE0D76}"/>
              </a:ext>
            </a:extLst>
          </p:cNvPr>
          <p:cNvSpPr txBox="1"/>
          <p:nvPr/>
        </p:nvSpPr>
        <p:spPr>
          <a:xfrm>
            <a:off x="273050" y="875131"/>
            <a:ext cx="6311900" cy="89473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GB" altLang="en-US" sz="1200" b="1" dirty="0">
                <a:ea typeface="Calibri" panose="020F0502020204030204" pitchFamily="34" charset="0"/>
                <a:cs typeface="Calibri" panose="020F0502020204030204" pitchFamily="34" charset="0"/>
              </a:rPr>
              <a:t>You do</a:t>
            </a:r>
            <a:r>
              <a:rPr kumimoji="0" lang="en-GB" altLang="en-US" sz="1200" b="1" i="0" u="none" strike="noStrike" cap="none" normalizeH="0" baseline="0" dirty="0">
                <a:ln>
                  <a:noFill/>
                </a:ln>
                <a:solidFill>
                  <a:schemeClr val="tx1"/>
                </a:solidFill>
                <a:effectLst/>
                <a:ea typeface="Calibri" panose="020F0502020204030204" pitchFamily="34" charset="0"/>
                <a:cs typeface="Calibri" panose="020F0502020204030204" pitchFamily="34" charset="0"/>
              </a:rPr>
              <a:t>:</a:t>
            </a:r>
            <a:r>
              <a:rPr kumimoji="0" lang="en-GB" altLang="en-US" sz="12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The table below shows how the velocity of a skydiver changes over time. Plot a velocity-time graph below and draw a smooth curve that passes through each point. </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grpSp>
        <p:nvGrpSpPr>
          <p:cNvPr id="14" name="Group 13">
            <a:extLst>
              <a:ext uri="{FF2B5EF4-FFF2-40B4-BE49-F238E27FC236}">
                <a16:creationId xmlns:a16="http://schemas.microsoft.com/office/drawing/2014/main" id="{5AF2C166-A8EE-A2AC-7B21-3B2C1758EF60}"/>
              </a:ext>
            </a:extLst>
          </p:cNvPr>
          <p:cNvGrpSpPr/>
          <p:nvPr/>
        </p:nvGrpSpPr>
        <p:grpSpPr>
          <a:xfrm>
            <a:off x="2063051" y="2770093"/>
            <a:ext cx="4148920" cy="2306775"/>
            <a:chOff x="1528549" y="589281"/>
            <a:chExt cx="10388524" cy="5101836"/>
          </a:xfrm>
        </p:grpSpPr>
        <p:pic>
          <p:nvPicPr>
            <p:cNvPr id="19" name="Picture 18">
              <a:extLst>
                <a:ext uri="{FF2B5EF4-FFF2-40B4-BE49-F238E27FC236}">
                  <a16:creationId xmlns:a16="http://schemas.microsoft.com/office/drawing/2014/main" id="{EA7474F4-E6EE-9F50-3A10-5181984109F4}"/>
                </a:ext>
              </a:extLst>
            </p:cNvPr>
            <p:cNvPicPr>
              <a:picLocks noChangeAspect="1"/>
            </p:cNvPicPr>
            <p:nvPr/>
          </p:nvPicPr>
          <p:blipFill rotWithShape="1">
            <a:blip r:embed="rId3"/>
            <a:srcRect l="22289" t="30188" r="21791" b="20990"/>
            <a:stretch/>
          </p:blipFill>
          <p:spPr>
            <a:xfrm>
              <a:off x="1528549" y="589281"/>
              <a:ext cx="10388524" cy="5101836"/>
            </a:xfrm>
            <a:prstGeom prst="rect">
              <a:avLst/>
            </a:prstGeom>
          </p:spPr>
        </p:pic>
        <p:cxnSp>
          <p:nvCxnSpPr>
            <p:cNvPr id="20" name="Straight Connector 19">
              <a:extLst>
                <a:ext uri="{FF2B5EF4-FFF2-40B4-BE49-F238E27FC236}">
                  <a16:creationId xmlns:a16="http://schemas.microsoft.com/office/drawing/2014/main" id="{A6982273-5F34-E9F4-C262-792C8D698C34}"/>
                </a:ext>
              </a:extLst>
            </p:cNvPr>
            <p:cNvCxnSpPr>
              <a:cxnSpLocks/>
            </p:cNvCxnSpPr>
            <p:nvPr/>
          </p:nvCxnSpPr>
          <p:spPr>
            <a:xfrm flipV="1">
              <a:off x="2763520" y="1457325"/>
              <a:ext cx="1884680" cy="148907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B6A3CA-A945-7944-1180-843BADA27D5C}"/>
                </a:ext>
              </a:extLst>
            </p:cNvPr>
            <p:cNvCxnSpPr/>
            <p:nvPr/>
          </p:nvCxnSpPr>
          <p:spPr>
            <a:xfrm flipH="1">
              <a:off x="2560320" y="1879600"/>
              <a:ext cx="1442720" cy="0"/>
            </a:xfrm>
            <a:prstGeom prst="line">
              <a:avLst/>
            </a:prstGeom>
            <a:ln w="412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882228-AC81-B59D-2A99-E961708E7FF3}"/>
                </a:ext>
              </a:extLst>
            </p:cNvPr>
            <p:cNvSpPr txBox="1"/>
            <p:nvPr/>
          </p:nvSpPr>
          <p:spPr>
            <a:xfrm>
              <a:off x="3148329" y="1457328"/>
              <a:ext cx="1442718" cy="561580"/>
            </a:xfrm>
            <a:prstGeom prst="rect">
              <a:avLst/>
            </a:prstGeom>
            <a:noFill/>
          </p:spPr>
          <p:txBody>
            <a:bodyPr wrap="square" rtlCol="0">
              <a:spAutoFit/>
            </a:bodyPr>
            <a:lstStyle/>
            <a:p>
              <a:r>
                <a:rPr lang="en-GB" sz="1050" b="1" dirty="0">
                  <a:solidFill>
                    <a:srgbClr val="FF0000"/>
                  </a:solidFill>
                </a:rPr>
                <a:t>10</a:t>
              </a:r>
            </a:p>
          </p:txBody>
        </p:sp>
        <p:sp>
          <p:nvSpPr>
            <p:cNvPr id="23" name="TextBox 22">
              <a:extLst>
                <a:ext uri="{FF2B5EF4-FFF2-40B4-BE49-F238E27FC236}">
                  <a16:creationId xmlns:a16="http://schemas.microsoft.com/office/drawing/2014/main" id="{C85840EB-DEA9-4A7F-14EA-F970B080CCD9}"/>
                </a:ext>
              </a:extLst>
            </p:cNvPr>
            <p:cNvSpPr txBox="1"/>
            <p:nvPr/>
          </p:nvSpPr>
          <p:spPr>
            <a:xfrm>
              <a:off x="2519677" y="2340620"/>
              <a:ext cx="1042601" cy="561580"/>
            </a:xfrm>
            <a:prstGeom prst="rect">
              <a:avLst/>
            </a:prstGeom>
            <a:noFill/>
          </p:spPr>
          <p:txBody>
            <a:bodyPr wrap="square" rtlCol="0">
              <a:spAutoFit/>
            </a:bodyPr>
            <a:lstStyle/>
            <a:p>
              <a:r>
                <a:rPr lang="en-GB" sz="1050" b="1" dirty="0">
                  <a:solidFill>
                    <a:srgbClr val="FF0000"/>
                  </a:solidFill>
                </a:rPr>
                <a:t>18</a:t>
              </a:r>
            </a:p>
          </p:txBody>
        </p:sp>
        <p:sp>
          <p:nvSpPr>
            <p:cNvPr id="24" name="TextBox 23">
              <a:extLst>
                <a:ext uri="{FF2B5EF4-FFF2-40B4-BE49-F238E27FC236}">
                  <a16:creationId xmlns:a16="http://schemas.microsoft.com/office/drawing/2014/main" id="{DD199D0E-8308-4BB0-67BB-2EBD49DD3C84}"/>
                </a:ext>
              </a:extLst>
            </p:cNvPr>
            <p:cNvSpPr txBox="1"/>
            <p:nvPr/>
          </p:nvSpPr>
          <p:spPr>
            <a:xfrm>
              <a:off x="4236721" y="2471425"/>
              <a:ext cx="2212706" cy="1021053"/>
            </a:xfrm>
            <a:prstGeom prst="rect">
              <a:avLst/>
            </a:prstGeom>
            <a:noFill/>
          </p:spPr>
          <p:txBody>
            <a:bodyPr wrap="square" rtlCol="0">
              <a:spAutoFit/>
            </a:bodyPr>
            <a:lstStyle/>
            <a:p>
              <a:r>
                <a:rPr lang="en-GB" sz="1200" dirty="0">
                  <a:solidFill>
                    <a:srgbClr val="FF0000"/>
                  </a:solidFill>
                </a:rPr>
                <a:t>18 ÷ 10</a:t>
              </a:r>
            </a:p>
            <a:p>
              <a:r>
                <a:rPr lang="en-GB" sz="1200" dirty="0">
                  <a:solidFill>
                    <a:srgbClr val="FF0000"/>
                  </a:solidFill>
                </a:rPr>
                <a:t>= </a:t>
              </a:r>
              <a:r>
                <a:rPr lang="en-GB" sz="1200" b="1" u="sng" dirty="0">
                  <a:solidFill>
                    <a:srgbClr val="FF0000"/>
                  </a:solidFill>
                </a:rPr>
                <a:t>1.8m/s</a:t>
              </a:r>
              <a:r>
                <a:rPr lang="en-GB" sz="1200" b="1" u="sng" baseline="30000" dirty="0">
                  <a:solidFill>
                    <a:srgbClr val="FF0000"/>
                  </a:solidFill>
                </a:rPr>
                <a:t>2</a:t>
              </a:r>
            </a:p>
          </p:txBody>
        </p:sp>
      </p:grpSp>
    </p:spTree>
    <p:extLst>
      <p:ext uri="{BB962C8B-B14F-4D97-AF65-F5344CB8AC3E}">
        <p14:creationId xmlns:p14="http://schemas.microsoft.com/office/powerpoint/2010/main" val="37576341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92853A0-F355-D9BA-7FF9-5732AE7F4EC0}"/>
              </a:ext>
            </a:extLst>
          </p:cNvPr>
          <p:cNvSpPr txBox="1"/>
          <p:nvPr/>
        </p:nvSpPr>
        <p:spPr>
          <a:xfrm>
            <a:off x="273050" y="805218"/>
            <a:ext cx="1091726" cy="276999"/>
          </a:xfrm>
          <a:prstGeom prst="rect">
            <a:avLst/>
          </a:prstGeom>
          <a:noFill/>
        </p:spPr>
        <p:txBody>
          <a:bodyPr wrap="square" rtlCol="0">
            <a:spAutoFit/>
          </a:bodyPr>
          <a:lstStyle/>
          <a:p>
            <a:r>
              <a:rPr lang="en-GB" sz="1200" dirty="0"/>
              <a:t>I do:</a:t>
            </a:r>
          </a:p>
        </p:txBody>
      </p:sp>
      <p:pic>
        <p:nvPicPr>
          <p:cNvPr id="5121" name="Picture 1">
            <a:extLst>
              <a:ext uri="{FF2B5EF4-FFF2-40B4-BE49-F238E27FC236}">
                <a16:creationId xmlns:a16="http://schemas.microsoft.com/office/drawing/2014/main" id="{3DA04CB3-56DD-C21E-E0AE-054F8D705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198792"/>
            <a:ext cx="812800" cy="1117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450C360-B929-9DBF-FD97-919908DB0217}"/>
              </a:ext>
            </a:extLst>
          </p:cNvPr>
          <p:cNvSpPr txBox="1"/>
          <p:nvPr/>
        </p:nvSpPr>
        <p:spPr>
          <a:xfrm>
            <a:off x="406399" y="2460255"/>
            <a:ext cx="6055815" cy="61773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diagram shows a shuttlecock that is used for playing badminton.</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4554AD82-A533-2E92-7AD9-B38BEEF5EA8C}"/>
              </a:ext>
            </a:extLst>
          </p:cNvPr>
          <p:cNvSpPr txBox="1"/>
          <p:nvPr/>
        </p:nvSpPr>
        <p:spPr>
          <a:xfrm>
            <a:off x="406399" y="2460255"/>
            <a:ext cx="6178551" cy="5603714"/>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shuttlecock weighs very little.</a:t>
            </a:r>
            <a:b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b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When you drop it from a height of a few metres, it accelerates at first but soon reaches a steady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Explain, as fully as you can:</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why the shuttlecock accelerates at first,</a:t>
            </a: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(2)</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(b)     why the shuttlecock reaches a steady speed. </a:t>
            </a: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(3)</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(Total 5 marks)</a:t>
            </a:r>
            <a:endParaRPr kumimoji="0" lang="en-GB" altLang="en-US" sz="1200" b="0" i="0" u="none" strike="noStrike" cap="none" normalizeH="0" baseline="0" dirty="0">
              <a:ln>
                <a:noFill/>
              </a:ln>
              <a:solidFill>
                <a:schemeClr val="tx1"/>
              </a:solidFill>
              <a:effectLst/>
            </a:endParaRPr>
          </a:p>
        </p:txBody>
      </p:sp>
      <p:pic>
        <p:nvPicPr>
          <p:cNvPr id="12" name="Picture 11">
            <a:extLst>
              <a:ext uri="{FF2B5EF4-FFF2-40B4-BE49-F238E27FC236}">
                <a16:creationId xmlns:a16="http://schemas.microsoft.com/office/drawing/2014/main" id="{44E638C8-655E-5695-7BFD-93E51C16B319}"/>
              </a:ext>
            </a:extLst>
          </p:cNvPr>
          <p:cNvPicPr>
            <a:picLocks noChangeAspect="1"/>
          </p:cNvPicPr>
          <p:nvPr/>
        </p:nvPicPr>
        <p:blipFill rotWithShape="1">
          <a:blip r:embed="rId3"/>
          <a:srcRect l="18660" t="40257" r="54238" b="48252"/>
          <a:stretch/>
        </p:blipFill>
        <p:spPr>
          <a:xfrm>
            <a:off x="1421213" y="4134076"/>
            <a:ext cx="4148921" cy="989495"/>
          </a:xfrm>
          <a:prstGeom prst="rect">
            <a:avLst/>
          </a:prstGeom>
        </p:spPr>
      </p:pic>
      <p:pic>
        <p:nvPicPr>
          <p:cNvPr id="13" name="Picture 12">
            <a:extLst>
              <a:ext uri="{FF2B5EF4-FFF2-40B4-BE49-F238E27FC236}">
                <a16:creationId xmlns:a16="http://schemas.microsoft.com/office/drawing/2014/main" id="{342C5765-560D-8178-751C-99586F21A105}"/>
              </a:ext>
            </a:extLst>
          </p:cNvPr>
          <p:cNvPicPr>
            <a:picLocks noChangeAspect="1"/>
          </p:cNvPicPr>
          <p:nvPr/>
        </p:nvPicPr>
        <p:blipFill rotWithShape="1">
          <a:blip r:embed="rId3"/>
          <a:srcRect l="18660" t="51039" r="54238" b="26142"/>
          <a:stretch/>
        </p:blipFill>
        <p:spPr>
          <a:xfrm>
            <a:off x="1219200" y="5980272"/>
            <a:ext cx="4148921" cy="1964936"/>
          </a:xfrm>
          <a:prstGeom prst="rect">
            <a:avLst/>
          </a:prstGeom>
        </p:spPr>
      </p:pic>
    </p:spTree>
    <p:extLst>
      <p:ext uri="{BB962C8B-B14F-4D97-AF65-F5344CB8AC3E}">
        <p14:creationId xmlns:p14="http://schemas.microsoft.com/office/powerpoint/2010/main" val="2575483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2062375D-DC73-0C9B-1E44-4A0CBC3DF055}"/>
              </a:ext>
            </a:extLst>
          </p:cNvPr>
          <p:cNvSpPr txBox="1"/>
          <p:nvPr/>
        </p:nvSpPr>
        <p:spPr>
          <a:xfrm>
            <a:off x="273050" y="805218"/>
            <a:ext cx="1091726" cy="276999"/>
          </a:xfrm>
          <a:prstGeom prst="rect">
            <a:avLst/>
          </a:prstGeom>
          <a:noFill/>
        </p:spPr>
        <p:txBody>
          <a:bodyPr wrap="square" rtlCol="0">
            <a:spAutoFit/>
          </a:bodyPr>
          <a:lstStyle/>
          <a:p>
            <a:r>
              <a:rPr lang="en-GB" sz="1200" dirty="0"/>
              <a:t>We do:</a:t>
            </a:r>
          </a:p>
        </p:txBody>
      </p:sp>
      <p:pic>
        <p:nvPicPr>
          <p:cNvPr id="6145" name="Picture 1">
            <a:extLst>
              <a:ext uri="{FF2B5EF4-FFF2-40B4-BE49-F238E27FC236}">
                <a16:creationId xmlns:a16="http://schemas.microsoft.com/office/drawing/2014/main" id="{A961AC7E-4E94-1C41-0953-C7FDF78DE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98" y="2112136"/>
            <a:ext cx="5668182" cy="12452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1CC6BBB6-AB02-598B-B300-967767FC9CF5}"/>
              </a:ext>
            </a:extLst>
          </p:cNvPr>
          <p:cNvSpPr>
            <a:spLocks noChangeArrowheads="1"/>
          </p:cNvSpPr>
          <p:nvPr/>
        </p:nvSpPr>
        <p:spPr bwMode="auto">
          <a:xfrm>
            <a:off x="139700" y="297056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400" b="0" i="0" u="none" strike="noStrike" cap="none" normalizeH="0" baseline="0">
                <a:ln>
                  <a:noFill/>
                </a:ln>
                <a:solidFill>
                  <a:schemeClr val="tx1"/>
                </a:solidFill>
                <a:effectLst/>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4357A0C-7E8F-646B-3D33-2677BCFC9094}"/>
              </a:ext>
            </a:extLst>
          </p:cNvPr>
          <p:cNvSpPr txBox="1"/>
          <p:nvPr/>
        </p:nvSpPr>
        <p:spPr>
          <a:xfrm>
            <a:off x="273050" y="1045916"/>
            <a:ext cx="3483591" cy="894732"/>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swimmer dives off a boat.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Look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Figure 1</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Figure 1</a:t>
            </a:r>
            <a:endParaRPr kumimoji="0" lang="en-GB" altLang="en-US" sz="1200" b="0" i="0" u="none" strike="noStrike" cap="none" normalizeH="0" baseline="0" dirty="0">
              <a:ln>
                <a:noFill/>
              </a:ln>
              <a:solidFill>
                <a:schemeClr val="tx1"/>
              </a:solidFill>
              <a:effectLst/>
            </a:endParaRPr>
          </a:p>
        </p:txBody>
      </p:sp>
      <p:sp>
        <p:nvSpPr>
          <p:cNvPr id="9" name="Rectangle 5">
            <a:extLst>
              <a:ext uri="{FF2B5EF4-FFF2-40B4-BE49-F238E27FC236}">
                <a16:creationId xmlns:a16="http://schemas.microsoft.com/office/drawing/2014/main" id="{952EAC02-43C8-495B-9E77-6E489384D49A}"/>
              </a:ext>
            </a:extLst>
          </p:cNvPr>
          <p:cNvSpPr>
            <a:spLocks noChangeArrowheads="1"/>
          </p:cNvSpPr>
          <p:nvPr/>
        </p:nvSpPr>
        <p:spPr bwMode="auto">
          <a:xfrm>
            <a:off x="453598" y="3206293"/>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8" name="Picture 4">
            <a:extLst>
              <a:ext uri="{FF2B5EF4-FFF2-40B4-BE49-F238E27FC236}">
                <a16:creationId xmlns:a16="http://schemas.microsoft.com/office/drawing/2014/main" id="{7B5B7923-79D1-6050-1891-23E86176A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98" y="3663493"/>
            <a:ext cx="1676400" cy="10985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2BD48E9-B057-FFD0-1A47-8A318B208FC1}"/>
              </a:ext>
            </a:extLst>
          </p:cNvPr>
          <p:cNvSpPr txBox="1"/>
          <p:nvPr/>
        </p:nvSpPr>
        <p:spPr>
          <a:xfrm>
            <a:off x="273050" y="4800392"/>
            <a:ext cx="6311900" cy="3941720"/>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swimmer’s speed increases as she swims away from the boat.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swimmer has a top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Explain why.</a:t>
            </a:r>
          </a:p>
          <a:p>
            <a:pPr defTabSz="914400" eaLnBrk="0" fontAlgn="base" hangingPunct="0">
              <a:lnSpc>
                <a:spcPct val="150000"/>
              </a:lnSpc>
              <a:spcBef>
                <a:spcPct val="0"/>
              </a:spcBef>
              <a:spcAft>
                <a:spcPct val="0"/>
              </a:spcAf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(5)</a:t>
            </a:r>
            <a:endParaRPr kumimoji="0" lang="en-GB" altLang="en-US" sz="1200" b="0" i="0" u="none" strike="noStrike" cap="none" normalizeH="0" baseline="0" dirty="0">
              <a:ln>
                <a:noFill/>
              </a:ln>
              <a:solidFill>
                <a:schemeClr val="tx1"/>
              </a:solidFill>
              <a:effectLst/>
            </a:endParaRPr>
          </a:p>
        </p:txBody>
      </p:sp>
      <p:pic>
        <p:nvPicPr>
          <p:cNvPr id="14" name="Picture 13">
            <a:extLst>
              <a:ext uri="{FF2B5EF4-FFF2-40B4-BE49-F238E27FC236}">
                <a16:creationId xmlns:a16="http://schemas.microsoft.com/office/drawing/2014/main" id="{F7CE3564-17A7-CC6F-066B-4D7C54A940A1}"/>
              </a:ext>
            </a:extLst>
          </p:cNvPr>
          <p:cNvPicPr>
            <a:picLocks noChangeAspect="1"/>
          </p:cNvPicPr>
          <p:nvPr/>
        </p:nvPicPr>
        <p:blipFill rotWithShape="1">
          <a:blip r:embed="rId4"/>
          <a:srcRect l="20349" t="55798" r="53115" b="23682"/>
          <a:stretch/>
        </p:blipFill>
        <p:spPr>
          <a:xfrm>
            <a:off x="453598" y="6020986"/>
            <a:ext cx="5877194" cy="2556484"/>
          </a:xfrm>
          <a:prstGeom prst="rect">
            <a:avLst/>
          </a:prstGeom>
        </p:spPr>
      </p:pic>
    </p:spTree>
    <p:extLst>
      <p:ext uri="{BB962C8B-B14F-4D97-AF65-F5344CB8AC3E}">
        <p14:creationId xmlns:p14="http://schemas.microsoft.com/office/powerpoint/2010/main" val="8218919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486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5E6E51C-8721-39B6-08FD-A80AC7310766}"/>
              </a:ext>
            </a:extLst>
          </p:cNvPr>
          <p:cNvSpPr txBox="1"/>
          <p:nvPr/>
        </p:nvSpPr>
        <p:spPr>
          <a:xfrm>
            <a:off x="273050" y="805218"/>
            <a:ext cx="1091726" cy="276999"/>
          </a:xfrm>
          <a:prstGeom prst="rect">
            <a:avLst/>
          </a:prstGeom>
          <a:noFill/>
        </p:spPr>
        <p:txBody>
          <a:bodyPr wrap="square" rtlCol="0">
            <a:spAutoFit/>
          </a:bodyPr>
          <a:lstStyle/>
          <a:p>
            <a:r>
              <a:rPr lang="en-GB" sz="1200" dirty="0"/>
              <a:t>You do:</a:t>
            </a:r>
          </a:p>
        </p:txBody>
      </p:sp>
      <p:pic>
        <p:nvPicPr>
          <p:cNvPr id="10241" name="Picture 1">
            <a:extLst>
              <a:ext uri="{FF2B5EF4-FFF2-40B4-BE49-F238E27FC236}">
                <a16:creationId xmlns:a16="http://schemas.microsoft.com/office/drawing/2014/main" id="{A663441C-4144-83CA-EA42-21B138C98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043" y="1988789"/>
            <a:ext cx="1897572" cy="20402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3D293F-307F-B0F2-B153-98AC0FCF0044}"/>
              </a:ext>
            </a:extLst>
          </p:cNvPr>
          <p:cNvSpPr txBox="1"/>
          <p:nvPr/>
        </p:nvSpPr>
        <p:spPr>
          <a:xfrm>
            <a:off x="273050" y="3837023"/>
            <a:ext cx="6209637" cy="4772717"/>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Arrows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and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show two forces acting on the sky-diver as he falls.</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r>
              <a:rPr kumimoji="0" lang="en-GB" altLang="en-US" sz="1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i</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Name the forces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and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lang="en-GB" altLang="en-US" sz="1200" dirty="0">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lang="en-GB" altLang="en-US" sz="1200" dirty="0">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(2)</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(ii)     Explain why force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acts in an upward direction.</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(iii)     At first forces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and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are unbalanced.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Which of the forces will be bigger? </a:t>
            </a:r>
            <a:r>
              <a:rPr lang="en-GB" altLang="en-US" sz="1200" dirty="0">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(iv)    How does this unbalanced force affect the sky-diver?</a:t>
            </a:r>
            <a:endParaRPr lang="en-GB" altLang="en-US" sz="1200" dirty="0">
              <a:ea typeface="Times New Roman" panose="02020603050405020304" pitchFamily="18" charset="0"/>
              <a:cs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cs typeface="Arial" panose="020B0604020202020204" pitchFamily="34" charset="0"/>
              </a:rPr>
              <a:t>………………………………………………………………………………………………………………………</a:t>
            </a: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(2)</a:t>
            </a:r>
            <a:endParaRPr kumimoji="0" lang="en-GB" altLang="en-US" sz="12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E415FC38-F308-3019-3E98-55C247823D42}"/>
              </a:ext>
            </a:extLst>
          </p:cNvPr>
          <p:cNvSpPr txBox="1"/>
          <p:nvPr/>
        </p:nvSpPr>
        <p:spPr>
          <a:xfrm>
            <a:off x="273050" y="1094057"/>
            <a:ext cx="6209637" cy="89473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Q1.</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sky-diver jumps from a plane.</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sky-diver is shown in the diagram below.</a:t>
            </a:r>
            <a:endParaRPr kumimoji="0" lang="en-GB" altLang="en-US" sz="1200" b="0" i="0" u="none" strike="noStrike" cap="none" normalizeH="0" baseline="0" dirty="0">
              <a:ln>
                <a:noFill/>
              </a:ln>
              <a:solidFill>
                <a:schemeClr val="tx1"/>
              </a:solidFill>
              <a:effectLst/>
            </a:endParaRPr>
          </a:p>
        </p:txBody>
      </p:sp>
      <p:pic>
        <p:nvPicPr>
          <p:cNvPr id="12" name="Picture 11">
            <a:extLst>
              <a:ext uri="{FF2B5EF4-FFF2-40B4-BE49-F238E27FC236}">
                <a16:creationId xmlns:a16="http://schemas.microsoft.com/office/drawing/2014/main" id="{59B31489-2D06-FD6B-10EB-67808C216736}"/>
              </a:ext>
            </a:extLst>
          </p:cNvPr>
          <p:cNvPicPr>
            <a:picLocks noChangeAspect="1"/>
          </p:cNvPicPr>
          <p:nvPr/>
        </p:nvPicPr>
        <p:blipFill rotWithShape="1">
          <a:blip r:embed="rId3"/>
          <a:srcRect l="35622" t="46575" r="35523" b="29448"/>
          <a:stretch/>
        </p:blipFill>
        <p:spPr>
          <a:xfrm>
            <a:off x="673021" y="5328286"/>
            <a:ext cx="5409694" cy="2528442"/>
          </a:xfrm>
          <a:prstGeom prst="rect">
            <a:avLst/>
          </a:prstGeom>
        </p:spPr>
      </p:pic>
    </p:spTree>
    <p:extLst>
      <p:ext uri="{BB962C8B-B14F-4D97-AF65-F5344CB8AC3E}">
        <p14:creationId xmlns:p14="http://schemas.microsoft.com/office/powerpoint/2010/main" val="28153009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05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5E6E51C-8721-39B6-08FD-A80AC7310766}"/>
              </a:ext>
            </a:extLst>
          </p:cNvPr>
          <p:cNvSpPr txBox="1"/>
          <p:nvPr/>
        </p:nvSpPr>
        <p:spPr>
          <a:xfrm>
            <a:off x="273050" y="805218"/>
            <a:ext cx="1091726" cy="276999"/>
          </a:xfrm>
          <a:prstGeom prst="rect">
            <a:avLst/>
          </a:prstGeom>
          <a:noFill/>
        </p:spPr>
        <p:txBody>
          <a:bodyPr wrap="square" rtlCol="0">
            <a:spAutoFit/>
          </a:bodyPr>
          <a:lstStyle/>
          <a:p>
            <a:r>
              <a:rPr lang="en-GB" sz="1200" dirty="0"/>
              <a:t>You do:</a:t>
            </a:r>
          </a:p>
        </p:txBody>
      </p:sp>
      <p:pic>
        <p:nvPicPr>
          <p:cNvPr id="13313" name="Picture 1">
            <a:extLst>
              <a:ext uri="{FF2B5EF4-FFF2-40B4-BE49-F238E27FC236}">
                <a16:creationId xmlns:a16="http://schemas.microsoft.com/office/drawing/2014/main" id="{ACF0709D-8023-AEA9-B45A-952155361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913" y="1757573"/>
            <a:ext cx="1879600"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8063D8-66FC-C5C6-C75C-4FA4EC0BE056}"/>
              </a:ext>
            </a:extLst>
          </p:cNvPr>
          <p:cNvSpPr txBox="1"/>
          <p:nvPr/>
        </p:nvSpPr>
        <p:spPr>
          <a:xfrm>
            <a:off x="273050" y="1104963"/>
            <a:ext cx="6159974" cy="61773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(b)     After some time the sky-diver pulls the rip cord and the parachute opens.</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sky-diver and parachute are shown in the diagram below.</a:t>
            </a:r>
            <a:endParaRPr kumimoji="0" lang="en-GB" altLang="en-US" sz="12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279BE676-1A6D-DC16-473E-27CF8A62FC01}"/>
              </a:ext>
            </a:extLst>
          </p:cNvPr>
          <p:cNvSpPr txBox="1"/>
          <p:nvPr/>
        </p:nvSpPr>
        <p:spPr>
          <a:xfrm>
            <a:off x="273049" y="4867478"/>
            <a:ext cx="6311899" cy="193899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After a while forces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and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are balanced.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Underline the correct answer in each line below.</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Force</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X</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has</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increased  /  stayed the same  /  decreased.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Force</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Y</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has</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increased  /  stayed the same  /  decreased.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speed of the sky-diver will</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1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increase  /  stay the same  /  decrease.</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(3)</a:t>
            </a:r>
            <a:endParaRPr kumimoji="0" lang="en-GB" altLang="en-US" sz="1200" b="0" i="0" u="none" strike="noStrike" cap="none" normalizeH="0" baseline="0" dirty="0">
              <a:ln>
                <a:noFill/>
              </a:ln>
              <a:solidFill>
                <a:schemeClr val="tx1"/>
              </a:solidFill>
              <a:effectLst/>
            </a:endParaRPr>
          </a:p>
        </p:txBody>
      </p:sp>
      <p:pic>
        <p:nvPicPr>
          <p:cNvPr id="12" name="Picture 11">
            <a:extLst>
              <a:ext uri="{FF2B5EF4-FFF2-40B4-BE49-F238E27FC236}">
                <a16:creationId xmlns:a16="http://schemas.microsoft.com/office/drawing/2014/main" id="{572BC7DB-62E3-CE60-D818-00E8EEEFEC16}"/>
              </a:ext>
            </a:extLst>
          </p:cNvPr>
          <p:cNvPicPr>
            <a:picLocks noChangeAspect="1"/>
          </p:cNvPicPr>
          <p:nvPr/>
        </p:nvPicPr>
        <p:blipFill rotWithShape="1">
          <a:blip r:embed="rId3"/>
          <a:srcRect l="55846" t="32705" r="16457" b="59220"/>
          <a:stretch/>
        </p:blipFill>
        <p:spPr>
          <a:xfrm>
            <a:off x="389166" y="6900367"/>
            <a:ext cx="5927742" cy="972119"/>
          </a:xfrm>
          <a:prstGeom prst="rect">
            <a:avLst/>
          </a:prstGeom>
        </p:spPr>
      </p:pic>
    </p:spTree>
    <p:extLst>
      <p:ext uri="{BB962C8B-B14F-4D97-AF65-F5344CB8AC3E}">
        <p14:creationId xmlns:p14="http://schemas.microsoft.com/office/powerpoint/2010/main" val="22807199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897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5E6E51C-8721-39B6-08FD-A80AC7310766}"/>
              </a:ext>
            </a:extLst>
          </p:cNvPr>
          <p:cNvSpPr txBox="1"/>
          <p:nvPr/>
        </p:nvSpPr>
        <p:spPr>
          <a:xfrm>
            <a:off x="273050" y="805218"/>
            <a:ext cx="1091726" cy="276999"/>
          </a:xfrm>
          <a:prstGeom prst="rect">
            <a:avLst/>
          </a:prstGeom>
          <a:noFill/>
        </p:spPr>
        <p:txBody>
          <a:bodyPr wrap="square" rtlCol="0">
            <a:spAutoFit/>
          </a:bodyPr>
          <a:lstStyle/>
          <a:p>
            <a:r>
              <a:rPr lang="en-GB" sz="1200" dirty="0"/>
              <a:t>You do:</a:t>
            </a:r>
          </a:p>
        </p:txBody>
      </p:sp>
      <p:pic>
        <p:nvPicPr>
          <p:cNvPr id="12289" name="Picture 1">
            <a:extLst>
              <a:ext uri="{FF2B5EF4-FFF2-40B4-BE49-F238E27FC236}">
                <a16:creationId xmlns:a16="http://schemas.microsoft.com/office/drawing/2014/main" id="{A877AE89-2C17-CBEC-9855-84B199889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13" y="1224161"/>
            <a:ext cx="4370733" cy="4387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A671AC-B833-9E61-984D-C513840B5DE0}"/>
              </a:ext>
            </a:extLst>
          </p:cNvPr>
          <p:cNvSpPr txBox="1"/>
          <p:nvPr/>
        </p:nvSpPr>
        <p:spPr>
          <a:xfrm>
            <a:off x="273049" y="1003774"/>
            <a:ext cx="6311899"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     The graph below shows how the height of the sky-diver changes with time.</a:t>
            </a:r>
            <a:endParaRPr kumimoji="0" lang="en-GB" altLang="en-US" sz="12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F923BD4F-5545-248F-1D0D-71F66D034187}"/>
              </a:ext>
            </a:extLst>
          </p:cNvPr>
          <p:cNvSpPr txBox="1"/>
          <p:nvPr/>
        </p:nvSpPr>
        <p:spPr>
          <a:xfrm>
            <a:off x="412607" y="5369542"/>
            <a:ext cx="6172341" cy="3110723"/>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r>
              <a:rPr kumimoji="0" lang="en-GB" altLang="en-US" sz="12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i</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Which part of the graph,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AB</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BC</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or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CD</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shows the sky-diver falling at a constant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(ii)     What distance does the sky-diver fall at a constant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Distance </a:t>
            </a:r>
            <a:r>
              <a:rPr lang="en-GB" altLang="en-US" sz="1200" dirty="0">
                <a:ea typeface="Times New Roman" panose="02020603050405020304" pitchFamily="18" charset="0"/>
                <a:cs typeface="Arial" panose="020B0604020202020204" pitchFamily="34" charset="0"/>
              </a:rPr>
              <a:t>…………………………….</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m</a:t>
            </a:r>
            <a:r>
              <a:rPr lang="en-GB" altLang="en-US" sz="1200" dirty="0"/>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(iii)     How long does he fall at this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Time </a:t>
            </a:r>
            <a:r>
              <a:rPr lang="en-GB" altLang="en-US" sz="1200" dirty="0">
                <a:ea typeface="Times New Roman" panose="02020603050405020304" pitchFamily="18" charset="0"/>
                <a:cs typeface="Arial" panose="020B0604020202020204" pitchFamily="34" charset="0"/>
              </a:rPr>
              <a:t>…………………………..</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s</a:t>
            </a:r>
            <a:r>
              <a:rPr lang="en-GB" altLang="en-US" sz="1200" dirty="0"/>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(iv)    Calculate this speed.</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Speed ……………………………………….. m/s</a:t>
            </a:r>
            <a:r>
              <a:rPr lang="en-GB" altLang="en-US" sz="1200" dirty="0"/>
              <a:t>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(2)</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(Total 14 marks)</a:t>
            </a:r>
            <a:endParaRPr kumimoji="0" lang="en-GB" altLang="en-US" sz="1200" b="0" i="0" u="none" strike="noStrike" cap="none" normalizeH="0" baseline="0" dirty="0">
              <a:ln>
                <a:noFill/>
              </a:ln>
              <a:solidFill>
                <a:schemeClr val="tx1"/>
              </a:solidFill>
              <a:effectLst/>
            </a:endParaRPr>
          </a:p>
        </p:txBody>
      </p:sp>
      <p:pic>
        <p:nvPicPr>
          <p:cNvPr id="12" name="Picture 11">
            <a:extLst>
              <a:ext uri="{FF2B5EF4-FFF2-40B4-BE49-F238E27FC236}">
                <a16:creationId xmlns:a16="http://schemas.microsoft.com/office/drawing/2014/main" id="{0A71B27C-6D93-8E82-F365-4D3501B9D787}"/>
              </a:ext>
            </a:extLst>
          </p:cNvPr>
          <p:cNvPicPr>
            <a:picLocks noChangeAspect="1"/>
          </p:cNvPicPr>
          <p:nvPr/>
        </p:nvPicPr>
        <p:blipFill rotWithShape="1">
          <a:blip r:embed="rId3"/>
          <a:srcRect l="35962" t="29050" r="32068" b="39130"/>
          <a:stretch/>
        </p:blipFill>
        <p:spPr>
          <a:xfrm>
            <a:off x="676876" y="1858023"/>
            <a:ext cx="5240946" cy="2934268"/>
          </a:xfrm>
          <a:prstGeom prst="rect">
            <a:avLst/>
          </a:prstGeom>
        </p:spPr>
      </p:pic>
    </p:spTree>
    <p:extLst>
      <p:ext uri="{BB962C8B-B14F-4D97-AF65-F5344CB8AC3E}">
        <p14:creationId xmlns:p14="http://schemas.microsoft.com/office/powerpoint/2010/main" val="6551133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5E6E51C-8721-39B6-08FD-A80AC7310766}"/>
              </a:ext>
            </a:extLst>
          </p:cNvPr>
          <p:cNvSpPr txBox="1"/>
          <p:nvPr/>
        </p:nvSpPr>
        <p:spPr>
          <a:xfrm>
            <a:off x="273050" y="805218"/>
            <a:ext cx="1091726" cy="276999"/>
          </a:xfrm>
          <a:prstGeom prst="rect">
            <a:avLst/>
          </a:prstGeom>
          <a:noFill/>
        </p:spPr>
        <p:txBody>
          <a:bodyPr wrap="square" rtlCol="0">
            <a:spAutoFit/>
          </a:bodyPr>
          <a:lstStyle/>
          <a:p>
            <a:r>
              <a:rPr lang="en-GB" sz="1200" dirty="0"/>
              <a:t>You do:</a:t>
            </a:r>
          </a:p>
        </p:txBody>
      </p:sp>
      <p:graphicFrame>
        <p:nvGraphicFramePr>
          <p:cNvPr id="5" name="Table 4">
            <a:extLst>
              <a:ext uri="{FF2B5EF4-FFF2-40B4-BE49-F238E27FC236}">
                <a16:creationId xmlns:a16="http://schemas.microsoft.com/office/drawing/2014/main" id="{7C3189D3-A6EF-F757-C3F3-D31DFF1B8759}"/>
              </a:ext>
            </a:extLst>
          </p:cNvPr>
          <p:cNvGraphicFramePr>
            <a:graphicFrameLocks noGrp="1"/>
          </p:cNvGraphicFramePr>
          <p:nvPr/>
        </p:nvGraphicFramePr>
        <p:xfrm>
          <a:off x="273050" y="4123624"/>
          <a:ext cx="3048000" cy="187071"/>
        </p:xfrm>
        <a:graphic>
          <a:graphicData uri="http://schemas.openxmlformats.org/drawingml/2006/table">
            <a:tbl>
              <a:tblPr>
                <a:tableStyleId>{5C22544A-7EE6-4342-B048-85BDC9FD1C3A}</a:tableStyleId>
              </a:tblPr>
              <a:tblGrid>
                <a:gridCol w="3048000">
                  <a:extLst>
                    <a:ext uri="{9D8B030D-6E8A-4147-A177-3AD203B41FA5}">
                      <a16:colId xmlns:a16="http://schemas.microsoft.com/office/drawing/2014/main" val="3689301653"/>
                    </a:ext>
                  </a:extLst>
                </a:gridCol>
              </a:tblGrid>
              <a:tr h="0">
                <a:tc>
                  <a:txBody>
                    <a:bodyPr/>
                    <a:lstStyle/>
                    <a:p>
                      <a:pPr algn="ctr">
                        <a:lnSpc>
                          <a:spcPct val="107000"/>
                        </a:lnSpc>
                        <a:spcBef>
                          <a:spcPts val="600"/>
                        </a:spcBef>
                        <a:spcAft>
                          <a:spcPts val="600"/>
                        </a:spcAft>
                      </a:pPr>
                      <a:r>
                        <a:rPr lang="en-GB" sz="1200" dirty="0">
                          <a:effectLst/>
                          <a:latin typeface="+mn-lt"/>
                        </a:rPr>
                        <a:t>gravitational field strength = 10 N/kg</a:t>
                      </a:r>
                      <a:endParaRPr lang="en-GB" sz="12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8665286"/>
                  </a:ext>
                </a:extLst>
              </a:tr>
            </a:tbl>
          </a:graphicData>
        </a:graphic>
      </p:graphicFrame>
      <p:pic>
        <p:nvPicPr>
          <p:cNvPr id="14338" name="Picture 2">
            <a:extLst>
              <a:ext uri="{FF2B5EF4-FFF2-40B4-BE49-F238E27FC236}">
                <a16:creationId xmlns:a16="http://schemas.microsoft.com/office/drawing/2014/main" id="{DAF969DE-B2FA-51B7-0A20-67807BB3F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216" y="1631329"/>
            <a:ext cx="1262323" cy="16797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F6CBE69-4E1D-01DB-7165-856AF4638811}"/>
              </a:ext>
            </a:extLst>
          </p:cNvPr>
          <p:cNvSpPr txBox="1"/>
          <p:nvPr/>
        </p:nvSpPr>
        <p:spPr>
          <a:xfrm>
            <a:off x="273050" y="946305"/>
            <a:ext cx="5786650" cy="89473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Q2.</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The diagram shows the forces acting on a parachutist in free fall.</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sp>
        <p:nvSpPr>
          <p:cNvPr id="17" name="TextBox 16">
            <a:extLst>
              <a:ext uri="{FF2B5EF4-FFF2-40B4-BE49-F238E27FC236}">
                <a16:creationId xmlns:a16="http://schemas.microsoft.com/office/drawing/2014/main" id="{6B3238C2-0498-A5BB-01CE-C819960A0AD5}"/>
              </a:ext>
            </a:extLst>
          </p:cNvPr>
          <p:cNvSpPr txBox="1"/>
          <p:nvPr/>
        </p:nvSpPr>
        <p:spPr>
          <a:xfrm>
            <a:off x="273050" y="3434148"/>
            <a:ext cx="6311900" cy="2556726"/>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parachutist has a mass of 75 kg.</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Calculate the weight of the parachutist.</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Show clearly how you work out your answer and give the unit.</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Weight = ……………………………………………….</a:t>
            </a:r>
            <a:endParaRPr kumimoji="0" lang="en-GB" altLang="en-US" sz="1200" b="0" i="0" u="none" strike="noStrike" cap="none" normalizeH="0" baseline="0" dirty="0">
              <a:ln>
                <a:noFill/>
              </a:ln>
              <a:solidFill>
                <a:schemeClr val="tx1"/>
              </a:solidFill>
              <a:effectLst/>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(3)</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pic>
        <p:nvPicPr>
          <p:cNvPr id="19" name="Picture 18">
            <a:extLst>
              <a:ext uri="{FF2B5EF4-FFF2-40B4-BE49-F238E27FC236}">
                <a16:creationId xmlns:a16="http://schemas.microsoft.com/office/drawing/2014/main" id="{8FE2E0A7-ACAF-43DB-2E4E-12C991ED0622}"/>
              </a:ext>
            </a:extLst>
          </p:cNvPr>
          <p:cNvPicPr>
            <a:picLocks noChangeAspect="1"/>
          </p:cNvPicPr>
          <p:nvPr/>
        </p:nvPicPr>
        <p:blipFill rotWithShape="1">
          <a:blip r:embed="rId3"/>
          <a:srcRect l="32844" t="38220" r="30704" b="44528"/>
          <a:stretch/>
        </p:blipFill>
        <p:spPr>
          <a:xfrm>
            <a:off x="967886" y="6326723"/>
            <a:ext cx="4278982" cy="1139114"/>
          </a:xfrm>
          <a:prstGeom prst="rect">
            <a:avLst/>
          </a:prstGeom>
        </p:spPr>
      </p:pic>
    </p:spTree>
    <p:extLst>
      <p:ext uri="{BB962C8B-B14F-4D97-AF65-F5344CB8AC3E}">
        <p14:creationId xmlns:p14="http://schemas.microsoft.com/office/powerpoint/2010/main" val="6834548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4733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34FFE8C-9A5A-A658-2DE7-895A81538BB9}"/>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Terminal velocity </a:t>
            </a:r>
          </a:p>
        </p:txBody>
      </p:sp>
      <p:sp>
        <p:nvSpPr>
          <p:cNvPr id="3" name="TextBox 2">
            <a:extLst>
              <a:ext uri="{FF2B5EF4-FFF2-40B4-BE49-F238E27FC236}">
                <a16:creationId xmlns:a16="http://schemas.microsoft.com/office/drawing/2014/main" id="{A5E6E51C-8721-39B6-08FD-A80AC7310766}"/>
              </a:ext>
            </a:extLst>
          </p:cNvPr>
          <p:cNvSpPr txBox="1"/>
          <p:nvPr/>
        </p:nvSpPr>
        <p:spPr>
          <a:xfrm>
            <a:off x="273050" y="805218"/>
            <a:ext cx="1091726" cy="276999"/>
          </a:xfrm>
          <a:prstGeom prst="rect">
            <a:avLst/>
          </a:prstGeom>
          <a:noFill/>
        </p:spPr>
        <p:txBody>
          <a:bodyPr wrap="square" rtlCol="0">
            <a:spAutoFit/>
          </a:bodyPr>
          <a:lstStyle/>
          <a:p>
            <a:r>
              <a:rPr lang="en-GB" sz="1200" dirty="0"/>
              <a:t>You do:</a:t>
            </a:r>
          </a:p>
        </p:txBody>
      </p:sp>
      <p:pic>
        <p:nvPicPr>
          <p:cNvPr id="5" name="Picture 1">
            <a:extLst>
              <a:ext uri="{FF2B5EF4-FFF2-40B4-BE49-F238E27FC236}">
                <a16:creationId xmlns:a16="http://schemas.microsoft.com/office/drawing/2014/main" id="{C2BC95F3-86E2-6BCB-014A-6EB30A3FB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91" y="2359634"/>
            <a:ext cx="5059908" cy="2925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51A09C-59A4-EA2C-03F4-4E56738D8BAC}"/>
              </a:ext>
            </a:extLst>
          </p:cNvPr>
          <p:cNvSpPr txBox="1"/>
          <p:nvPr/>
        </p:nvSpPr>
        <p:spPr>
          <a:xfrm>
            <a:off x="273050" y="1187903"/>
            <a:ext cx="6311900" cy="117173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(b)     </a:t>
            </a:r>
            <a:r>
              <a:rPr kumimoji="0" lang="en-GB" altLang="en-US" sz="1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In this question you will be assessed on using good English, organising information clearly and using specialist terms where appropriate.</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graph shows how the vertical velocity of a parachutist changes from the moment the parachutist jumps from the aircraft until landing on the ground.</a:t>
            </a:r>
            <a:endParaRPr kumimoji="0" lang="en-GB" altLang="en-US" sz="12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0ADBAFE0-70FE-3794-FBE2-A371469419E6}"/>
              </a:ext>
            </a:extLst>
          </p:cNvPr>
          <p:cNvSpPr txBox="1"/>
          <p:nvPr/>
        </p:nvSpPr>
        <p:spPr>
          <a:xfrm>
            <a:off x="225377" y="5276079"/>
            <a:ext cx="6359573" cy="3387722"/>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Using the idea of forces, explain why the parachutist reaches a terminal velocity and why opening the parachute reduces the terminal velocity.</a:t>
            </a:r>
          </a:p>
          <a:p>
            <a:pPr marL="0" marR="0" lvl="0" indent="0" defTabSz="914400" rtl="0" eaLnBrk="0" fontAlgn="base" latinLnBrk="0" hangingPunct="0">
              <a:lnSpc>
                <a:spcPct val="150000"/>
              </a:lnSpc>
              <a:spcBef>
                <a:spcPct val="0"/>
              </a:spcBef>
              <a:spcAft>
                <a:spcPct val="0"/>
              </a:spcAft>
              <a:buClrTx/>
              <a:buSzTx/>
              <a:buFontTx/>
              <a:buNone/>
              <a:tabLst/>
            </a:pPr>
            <a:r>
              <a:rPr lang="en-GB" altLang="en-US" sz="1200" dirty="0">
                <a:cs typeface="Arial" panose="020B0604020202020204" pitchFamily="34" charset="0"/>
              </a:rPr>
              <a:t>………………………………………………………………………………………………………………………………………………………..……………………………………………………………………………………………………………………………………………………………..</a:t>
            </a:r>
          </a:p>
          <a:p>
            <a:pPr defTabSz="914400" eaLnBrk="0" fontAlgn="base" hangingPunct="0">
              <a:lnSpc>
                <a:spcPct val="150000"/>
              </a:lnSpc>
              <a:spcBef>
                <a:spcPct val="0"/>
              </a:spcBef>
              <a:spcAft>
                <a:spcPct val="0"/>
              </a:spcAf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defTabSz="914400" eaLnBrk="0" fontAlgn="base" hangingPunct="0">
              <a:lnSpc>
                <a:spcPct val="150000"/>
              </a:lnSpc>
              <a:spcBef>
                <a:spcPct val="0"/>
              </a:spcBef>
              <a:spcAft>
                <a:spcPct val="0"/>
              </a:spcAf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defTabSz="914400" eaLnBrk="0" fontAlgn="base" hangingPunct="0">
              <a:lnSpc>
                <a:spcPct val="150000"/>
              </a:lnSpc>
              <a:spcBef>
                <a:spcPct val="0"/>
              </a:spcBef>
              <a:spcAft>
                <a:spcPct val="0"/>
              </a:spcAft>
            </a:pPr>
            <a:r>
              <a:rPr lang="en-GB" altLang="en-US" sz="1200" dirty="0">
                <a:cs typeface="Arial" panose="020B0604020202020204" pitchFamily="34" charset="0"/>
              </a:rPr>
              <a:t>…..…………………………………………………………………………………………………………………………………………………………………………………………………………………………………………………………………………………………………………………..</a:t>
            </a:r>
            <a:endParaRPr kumimoji="0" lang="en-GB" altLang="en-US" sz="1200" b="0" i="0" u="none" strike="noStrike" cap="none" normalizeH="0" baseline="0" dirty="0">
              <a:ln>
                <a:noFill/>
              </a:ln>
              <a:solidFill>
                <a:schemeClr val="tx1"/>
              </a:solidFill>
              <a:effectLst/>
            </a:endParaRPr>
          </a:p>
          <a:p>
            <a:pPr defTabSz="914400" eaLnBrk="0" fontAlgn="base" hangingPunct="0">
              <a:lnSpc>
                <a:spcPct val="150000"/>
              </a:lnSpc>
              <a:spcBef>
                <a:spcPct val="0"/>
              </a:spcBef>
              <a:spcAft>
                <a:spcPct val="0"/>
              </a:spcAft>
            </a:pPr>
            <a:r>
              <a:rPr lang="en-GB" altLang="en-US" sz="1200" dirty="0">
                <a:cs typeface="Arial" panose="020B0604020202020204" pitchFamily="34" charset="0"/>
              </a:rPr>
              <a:t>……..……………………………………………………………………………………………………………………………………………………………………………………………………………………………………………………………………………………………………………</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(6)</a:t>
            </a:r>
            <a:endParaRPr kumimoji="0" lang="en-GB" altLang="en-US" sz="1200" b="0" i="0" u="none" strike="noStrike" cap="none" normalizeH="0" baseline="0" dirty="0">
              <a:ln>
                <a:noFill/>
              </a:ln>
              <a:solidFill>
                <a:schemeClr val="tx1"/>
              </a:solidFill>
              <a:effectLst/>
            </a:endParaRPr>
          </a:p>
        </p:txBody>
      </p:sp>
      <p:pic>
        <p:nvPicPr>
          <p:cNvPr id="12" name="Picture 11">
            <a:extLst>
              <a:ext uri="{FF2B5EF4-FFF2-40B4-BE49-F238E27FC236}">
                <a16:creationId xmlns:a16="http://schemas.microsoft.com/office/drawing/2014/main" id="{F2DF6D00-C434-3F0A-A5BE-34D14CC97250}"/>
              </a:ext>
            </a:extLst>
          </p:cNvPr>
          <p:cNvPicPr>
            <a:picLocks noChangeAspect="1"/>
          </p:cNvPicPr>
          <p:nvPr/>
        </p:nvPicPr>
        <p:blipFill rotWithShape="1">
          <a:blip r:embed="rId3"/>
          <a:srcRect l="32615" t="29976" r="34771" b="32615"/>
          <a:stretch/>
        </p:blipFill>
        <p:spPr>
          <a:xfrm>
            <a:off x="1126058" y="1038411"/>
            <a:ext cx="4558210" cy="2940925"/>
          </a:xfrm>
          <a:prstGeom prst="rect">
            <a:avLst/>
          </a:prstGeom>
        </p:spPr>
      </p:pic>
      <p:pic>
        <p:nvPicPr>
          <p:cNvPr id="16" name="Picture 15">
            <a:extLst>
              <a:ext uri="{FF2B5EF4-FFF2-40B4-BE49-F238E27FC236}">
                <a16:creationId xmlns:a16="http://schemas.microsoft.com/office/drawing/2014/main" id="{14E3319B-87DA-7783-A377-140621971670}"/>
              </a:ext>
            </a:extLst>
          </p:cNvPr>
          <p:cNvPicPr>
            <a:picLocks noChangeAspect="1"/>
          </p:cNvPicPr>
          <p:nvPr/>
        </p:nvPicPr>
        <p:blipFill rotWithShape="1">
          <a:blip r:embed="rId4"/>
          <a:srcRect l="14476" t="26265" r="53433" b="11343"/>
          <a:stretch/>
        </p:blipFill>
        <p:spPr>
          <a:xfrm>
            <a:off x="1738289" y="3979336"/>
            <a:ext cx="3620235" cy="3959074"/>
          </a:xfrm>
          <a:prstGeom prst="rect">
            <a:avLst/>
          </a:prstGeom>
        </p:spPr>
      </p:pic>
    </p:spTree>
    <p:extLst>
      <p:ext uri="{BB962C8B-B14F-4D97-AF65-F5344CB8AC3E}">
        <p14:creationId xmlns:p14="http://schemas.microsoft.com/office/powerpoint/2010/main" val="11059195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1142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to apply the relationship between force, mass and acceleration.</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440597"/>
            <a:ext cx="6311900" cy="1015663"/>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some objects, like formula one cars, accelerate very quickly whilst others accelerate slowly. This information is used in a variety of sports (e.g. judo, Olympic weightlifting and golf) and industries (e.g. design of high performance cars). </a:t>
            </a:r>
          </a:p>
          <a:p>
            <a:endParaRPr lang="en-US" sz="1200" dirty="0">
              <a:latin typeface="+mj-lt"/>
            </a:endParaRPr>
          </a:p>
        </p:txBody>
      </p:sp>
    </p:spTree>
    <p:extLst>
      <p:ext uri="{BB962C8B-B14F-4D97-AF65-F5344CB8AC3E}">
        <p14:creationId xmlns:p14="http://schemas.microsoft.com/office/powerpoint/2010/main" val="329720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014D0F-66C4-C85A-68BD-7443CBB08305}"/>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chemeClr val="tx1"/>
                </a:solidFill>
              </a:rPr>
              <a:t>Sometimes we will need to rearrange the equation, to find either distance travelled, or time taken.</a:t>
            </a:r>
          </a:p>
          <a:p>
            <a:pPr>
              <a:lnSpc>
                <a:spcPct val="150000"/>
              </a:lnSpc>
            </a:pPr>
            <a:r>
              <a:rPr lang="en-GB" sz="1200" b="1" u="sng" dirty="0">
                <a:solidFill>
                  <a:schemeClr val="tx1"/>
                </a:solidFill>
              </a:rPr>
              <a:t>I DO</a:t>
            </a:r>
            <a:endParaRPr lang="en-GB" sz="1200" b="1" dirty="0">
              <a:solidFill>
                <a:schemeClr val="tx1"/>
              </a:solidFill>
            </a:endParaRPr>
          </a:p>
          <a:p>
            <a:pPr>
              <a:lnSpc>
                <a:spcPct val="150000"/>
              </a:lnSpc>
            </a:pPr>
            <a:r>
              <a:rPr lang="en-GB" sz="1200" b="1" dirty="0">
                <a:solidFill>
                  <a:schemeClr val="tx1"/>
                </a:solidFill>
              </a:rPr>
              <a:t>Calculate the distance travelled by a runner who runs 7 m/s for 45 seconds: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WE DO</a:t>
            </a:r>
            <a:endParaRPr lang="en-GB" sz="1200" b="1" dirty="0">
              <a:solidFill>
                <a:schemeClr val="tx1"/>
              </a:solidFill>
            </a:endParaRPr>
          </a:p>
          <a:p>
            <a:pPr marL="228600" indent="-228600">
              <a:lnSpc>
                <a:spcPct val="150000"/>
              </a:lnSpc>
              <a:buFont typeface="+mj-lt"/>
              <a:buAutoNum type="arabicPeriod"/>
            </a:pPr>
            <a:r>
              <a:rPr lang="en-GB" sz="1200" b="1" dirty="0">
                <a:solidFill>
                  <a:schemeClr val="tx1"/>
                </a:solidFill>
              </a:rPr>
              <a:t>Calculate the time taken for a car to travel 3000 m at 20 m/s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marL="228600" indent="-228600">
              <a:lnSpc>
                <a:spcPct val="200000"/>
              </a:lnSpc>
              <a:buFont typeface="+mj-lt"/>
              <a:buAutoNum type="arabicPeriod" startAt="2"/>
            </a:pPr>
            <a:r>
              <a:rPr lang="en-GB" sz="1200" b="1" dirty="0">
                <a:solidFill>
                  <a:schemeClr val="tx1"/>
                </a:solidFill>
              </a:rPr>
              <a:t>Calculate the distance travelled by a cyclist who cycles for 4 minutes at 12 m/s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YOU DO</a:t>
            </a:r>
            <a:endParaRPr lang="en-GB" sz="1200" b="1" dirty="0">
              <a:solidFill>
                <a:schemeClr val="tx1"/>
              </a:solidFill>
            </a:endParaRPr>
          </a:p>
          <a:p>
            <a:pPr>
              <a:lnSpc>
                <a:spcPct val="150000"/>
              </a:lnSpc>
            </a:pPr>
            <a:r>
              <a:rPr lang="en-GB" sz="1200" b="1" dirty="0">
                <a:solidFill>
                  <a:schemeClr val="tx1"/>
                </a:solidFill>
              </a:rPr>
              <a:t>For the following questions, rearrange to calculate the </a:t>
            </a:r>
            <a:r>
              <a:rPr lang="en-GB" sz="1200" b="1" u="sng" dirty="0">
                <a:solidFill>
                  <a:schemeClr val="tx1"/>
                </a:solidFill>
              </a:rPr>
              <a:t>distance travelled</a:t>
            </a:r>
            <a:r>
              <a:rPr lang="en-GB" sz="1200" b="1" dirty="0">
                <a:solidFill>
                  <a:schemeClr val="tx1"/>
                </a:solidFill>
              </a:rPr>
              <a:t>:</a:t>
            </a:r>
          </a:p>
          <a:p>
            <a:pPr marL="228600" indent="-228600">
              <a:lnSpc>
                <a:spcPct val="150000"/>
              </a:lnSpc>
              <a:buFont typeface="+mj-lt"/>
              <a:buAutoNum type="arabicPeriod"/>
            </a:pPr>
            <a:r>
              <a:rPr lang="en-GB" sz="1200" b="1" dirty="0">
                <a:solidFill>
                  <a:schemeClr val="tx1"/>
                </a:solidFill>
              </a:rPr>
              <a:t>A woman runs for 15 minutes at an average speed of 6 m/s. Calculate how far she ran:</a:t>
            </a:r>
          </a:p>
          <a:p>
            <a:pPr>
              <a:lnSpc>
                <a:spcPct val="150000"/>
              </a:lnSpc>
            </a:pPr>
            <a:r>
              <a:rPr lang="en-GB" sz="1200" b="1" dirty="0">
                <a:solidFill>
                  <a:schemeClr val="tx1"/>
                </a:solidFill>
              </a:rPr>
              <a:t>………………………………………………………………………………………………………………………………………………………………………………………………………………………………………………………………………………………………………………………………………………………………………………………………………………………………………………………………………………………</a:t>
            </a:r>
          </a:p>
          <a:p>
            <a:pPr marL="228600" indent="-228600">
              <a:lnSpc>
                <a:spcPct val="200000"/>
              </a:lnSpc>
              <a:buFont typeface="+mj-lt"/>
              <a:buAutoNum type="arabicPeriod" startAt="2"/>
            </a:pPr>
            <a:r>
              <a:rPr lang="en-GB" sz="1200" b="1" dirty="0">
                <a:solidFill>
                  <a:schemeClr val="tx1"/>
                </a:solidFill>
              </a:rPr>
              <a:t>A train travels at an average speed of 50 m/s. Calculate how far it travels in 1 hour.</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p:txBody>
      </p:sp>
      <p:sp>
        <p:nvSpPr>
          <p:cNvPr id="2" name="TextBox 1">
            <a:extLst>
              <a:ext uri="{FF2B5EF4-FFF2-40B4-BE49-F238E27FC236}">
                <a16:creationId xmlns:a16="http://schemas.microsoft.com/office/drawing/2014/main" id="{60AD5102-5EBE-29B6-2B9D-36B4BFC88684}"/>
              </a:ext>
            </a:extLst>
          </p:cNvPr>
          <p:cNvSpPr txBox="1"/>
          <p:nvPr/>
        </p:nvSpPr>
        <p:spPr>
          <a:xfrm>
            <a:off x="2235011" y="1160059"/>
            <a:ext cx="3824595" cy="1200329"/>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7 = s / 45</a:t>
            </a:r>
          </a:p>
          <a:p>
            <a:r>
              <a:rPr lang="en-GB" dirty="0"/>
              <a:t>S = 7 x 45</a:t>
            </a:r>
          </a:p>
          <a:p>
            <a:r>
              <a:rPr lang="en-GB" dirty="0"/>
              <a:t>Distance = 315 m</a:t>
            </a:r>
          </a:p>
        </p:txBody>
      </p:sp>
      <p:sp>
        <p:nvSpPr>
          <p:cNvPr id="6" name="TextBox 5">
            <a:extLst>
              <a:ext uri="{FF2B5EF4-FFF2-40B4-BE49-F238E27FC236}">
                <a16:creationId xmlns:a16="http://schemas.microsoft.com/office/drawing/2014/main" id="{2266FD95-4093-24FC-6ABD-7A052014D3B6}"/>
              </a:ext>
            </a:extLst>
          </p:cNvPr>
          <p:cNvSpPr txBox="1"/>
          <p:nvPr/>
        </p:nvSpPr>
        <p:spPr>
          <a:xfrm>
            <a:off x="2235010" y="3073020"/>
            <a:ext cx="3824595" cy="1200329"/>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20 = 3000 / t</a:t>
            </a:r>
          </a:p>
          <a:p>
            <a:r>
              <a:rPr lang="en-GB" dirty="0"/>
              <a:t>T = 3000 / 20</a:t>
            </a:r>
          </a:p>
          <a:p>
            <a:r>
              <a:rPr lang="en-GB" dirty="0"/>
              <a:t>Time = 150 s</a:t>
            </a:r>
          </a:p>
        </p:txBody>
      </p:sp>
      <p:sp>
        <p:nvSpPr>
          <p:cNvPr id="13" name="TextBox 12">
            <a:extLst>
              <a:ext uri="{FF2B5EF4-FFF2-40B4-BE49-F238E27FC236}">
                <a16:creationId xmlns:a16="http://schemas.microsoft.com/office/drawing/2014/main" id="{4DDFA7AA-D907-4D1C-54B9-936410742282}"/>
              </a:ext>
            </a:extLst>
          </p:cNvPr>
          <p:cNvSpPr txBox="1"/>
          <p:nvPr/>
        </p:nvSpPr>
        <p:spPr>
          <a:xfrm>
            <a:off x="2235010" y="4574504"/>
            <a:ext cx="3824595" cy="1200329"/>
          </a:xfrm>
          <a:prstGeom prst="rect">
            <a:avLst/>
          </a:prstGeom>
          <a:solidFill>
            <a:schemeClr val="bg1"/>
          </a:solidFill>
          <a:ln>
            <a:solidFill>
              <a:schemeClr val="tx1"/>
            </a:solidFill>
          </a:ln>
        </p:spPr>
        <p:txBody>
          <a:bodyPr wrap="square" rtlCol="0">
            <a:spAutoFit/>
          </a:bodyPr>
          <a:lstStyle/>
          <a:p>
            <a:r>
              <a:rPr lang="en-GB" dirty="0"/>
              <a:t>Speed = distance / time</a:t>
            </a:r>
          </a:p>
          <a:p>
            <a:r>
              <a:rPr lang="en-GB" dirty="0"/>
              <a:t>12 = s / 240</a:t>
            </a:r>
          </a:p>
          <a:p>
            <a:r>
              <a:rPr lang="en-GB" dirty="0"/>
              <a:t>S = 12 x 240</a:t>
            </a:r>
          </a:p>
          <a:p>
            <a:r>
              <a:rPr lang="en-GB" dirty="0"/>
              <a:t>Distance = 2880 m</a:t>
            </a:r>
          </a:p>
        </p:txBody>
      </p:sp>
      <p:sp>
        <p:nvSpPr>
          <p:cNvPr id="15" name="TextBox 14">
            <a:extLst>
              <a:ext uri="{FF2B5EF4-FFF2-40B4-BE49-F238E27FC236}">
                <a16:creationId xmlns:a16="http://schemas.microsoft.com/office/drawing/2014/main" id="{78C8189A-5734-DBA0-D68C-FB873C922719}"/>
              </a:ext>
            </a:extLst>
          </p:cNvPr>
          <p:cNvSpPr txBox="1"/>
          <p:nvPr/>
        </p:nvSpPr>
        <p:spPr>
          <a:xfrm>
            <a:off x="1439839" y="6672131"/>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6 = s / 900</a:t>
            </a:r>
          </a:p>
          <a:p>
            <a:r>
              <a:rPr lang="en-GB" sz="1200" dirty="0"/>
              <a:t>S = 6 x 900</a:t>
            </a:r>
          </a:p>
          <a:p>
            <a:r>
              <a:rPr lang="en-GB" sz="1200" dirty="0"/>
              <a:t>Distance = 5400 m</a:t>
            </a:r>
          </a:p>
        </p:txBody>
      </p:sp>
      <p:sp>
        <p:nvSpPr>
          <p:cNvPr id="16" name="TextBox 15">
            <a:extLst>
              <a:ext uri="{FF2B5EF4-FFF2-40B4-BE49-F238E27FC236}">
                <a16:creationId xmlns:a16="http://schemas.microsoft.com/office/drawing/2014/main" id="{8BDB0992-6866-9749-8BA9-C8AB4F05D43E}"/>
              </a:ext>
            </a:extLst>
          </p:cNvPr>
          <p:cNvSpPr txBox="1"/>
          <p:nvPr/>
        </p:nvSpPr>
        <p:spPr>
          <a:xfrm>
            <a:off x="1439839" y="7984927"/>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50 = s / 3600</a:t>
            </a:r>
          </a:p>
          <a:p>
            <a:r>
              <a:rPr lang="en-GB" sz="1200" dirty="0"/>
              <a:t>S = 50 x 3600</a:t>
            </a:r>
          </a:p>
          <a:p>
            <a:r>
              <a:rPr lang="en-GB" sz="1200" dirty="0"/>
              <a:t>Distance = 180000 m</a:t>
            </a:r>
          </a:p>
        </p:txBody>
      </p:sp>
    </p:spTree>
    <p:extLst>
      <p:ext uri="{BB962C8B-B14F-4D97-AF65-F5344CB8AC3E}">
        <p14:creationId xmlns:p14="http://schemas.microsoft.com/office/powerpoint/2010/main" val="2505062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96ADCD7A-7F80-757E-9637-7C08DB26C5EF}"/>
              </a:ext>
            </a:extLst>
          </p:cNvPr>
          <p:cNvPicPr>
            <a:picLocks noChangeAspect="1"/>
          </p:cNvPicPr>
          <p:nvPr/>
        </p:nvPicPr>
        <p:blipFill>
          <a:blip r:embed="rId2"/>
          <a:stretch>
            <a:fillRect/>
          </a:stretch>
        </p:blipFill>
        <p:spPr>
          <a:xfrm>
            <a:off x="273050" y="706185"/>
            <a:ext cx="6381447" cy="2145299"/>
          </a:xfrm>
          <a:prstGeom prst="rect">
            <a:avLst/>
          </a:prstGeom>
        </p:spPr>
      </p:pic>
      <p:pic>
        <p:nvPicPr>
          <p:cNvPr id="9" name="Picture 8">
            <a:extLst>
              <a:ext uri="{FF2B5EF4-FFF2-40B4-BE49-F238E27FC236}">
                <a16:creationId xmlns:a16="http://schemas.microsoft.com/office/drawing/2014/main" id="{33E2B34F-1C2B-0A71-4745-3221D065A172}"/>
              </a:ext>
            </a:extLst>
          </p:cNvPr>
          <p:cNvPicPr>
            <a:picLocks noChangeAspect="1"/>
          </p:cNvPicPr>
          <p:nvPr/>
        </p:nvPicPr>
        <p:blipFill>
          <a:blip r:embed="rId3"/>
          <a:stretch>
            <a:fillRect/>
          </a:stretch>
        </p:blipFill>
        <p:spPr>
          <a:xfrm>
            <a:off x="273050" y="2970826"/>
            <a:ext cx="6362046" cy="3429973"/>
          </a:xfrm>
          <a:prstGeom prst="rect">
            <a:avLst/>
          </a:prstGeom>
        </p:spPr>
      </p:pic>
      <p:sp>
        <p:nvSpPr>
          <p:cNvPr id="2" name="TextBox 1">
            <a:extLst>
              <a:ext uri="{FF2B5EF4-FFF2-40B4-BE49-F238E27FC236}">
                <a16:creationId xmlns:a16="http://schemas.microsoft.com/office/drawing/2014/main" id="{1410F28B-43E2-FC3E-126F-726BE45B90D7}"/>
              </a:ext>
            </a:extLst>
          </p:cNvPr>
          <p:cNvSpPr txBox="1"/>
          <p:nvPr/>
        </p:nvSpPr>
        <p:spPr>
          <a:xfrm>
            <a:off x="273050" y="8308757"/>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sp>
        <p:nvSpPr>
          <p:cNvPr id="5" name="TextBox 4">
            <a:extLst>
              <a:ext uri="{FF2B5EF4-FFF2-40B4-BE49-F238E27FC236}">
                <a16:creationId xmlns:a16="http://schemas.microsoft.com/office/drawing/2014/main" id="{26014E41-5D9B-1CA2-AD2F-3C2404E6A592}"/>
              </a:ext>
            </a:extLst>
          </p:cNvPr>
          <p:cNvSpPr txBox="1"/>
          <p:nvPr/>
        </p:nvSpPr>
        <p:spPr>
          <a:xfrm>
            <a:off x="273050" y="6400799"/>
            <a:ext cx="6311900" cy="1938992"/>
          </a:xfrm>
          <a:prstGeom prst="rect">
            <a:avLst/>
          </a:prstGeom>
          <a:noFill/>
        </p:spPr>
        <p:txBody>
          <a:bodyPr wrap="square" rtlCol="0">
            <a:spAutoFit/>
          </a:bodyPr>
          <a:lstStyle/>
          <a:p>
            <a:r>
              <a:rPr lang="en-GB" sz="1000" b="1" dirty="0">
                <a:solidFill>
                  <a:srgbClr val="FF0000"/>
                </a:solidFill>
              </a:rPr>
              <a:t>The focus is on the calculations. </a:t>
            </a:r>
          </a:p>
          <a:p>
            <a:r>
              <a:rPr lang="en-GB" sz="1000" b="1" dirty="0">
                <a:solidFill>
                  <a:srgbClr val="FF0000"/>
                </a:solidFill>
              </a:rPr>
              <a:t>As for previous calculations the following is required: </a:t>
            </a:r>
          </a:p>
          <a:p>
            <a:endParaRPr lang="en-GB" sz="1000" b="1" dirty="0">
              <a:solidFill>
                <a:srgbClr val="FF0000"/>
              </a:solidFill>
            </a:endParaRPr>
          </a:p>
          <a:p>
            <a:pPr marL="228600" indent="-228600">
              <a:buAutoNum type="alphaLcPeriod"/>
            </a:pPr>
            <a:r>
              <a:rPr lang="en-GB" sz="1000" b="1" dirty="0">
                <a:solidFill>
                  <a:srgbClr val="FF0000"/>
                </a:solidFill>
              </a:rPr>
              <a:t>Worked example.</a:t>
            </a:r>
          </a:p>
          <a:p>
            <a:pPr marL="228600" indent="-228600">
              <a:buAutoNum type="alphaLcPeriod"/>
            </a:pPr>
            <a:r>
              <a:rPr lang="en-GB" sz="1000" b="1" dirty="0">
                <a:solidFill>
                  <a:srgbClr val="FF0000"/>
                </a:solidFill>
              </a:rPr>
              <a:t>‘I do’ modelling. </a:t>
            </a:r>
          </a:p>
          <a:p>
            <a:pPr marL="228600" indent="-228600">
              <a:buAutoNum type="alphaLcPeriod"/>
            </a:pPr>
            <a:r>
              <a:rPr lang="en-GB" sz="1000" b="1" dirty="0">
                <a:solidFill>
                  <a:srgbClr val="FF0000"/>
                </a:solidFill>
              </a:rPr>
              <a:t>Two opportunities for ‘we do’ modelling. </a:t>
            </a:r>
          </a:p>
          <a:p>
            <a:pPr marL="228600" indent="-228600">
              <a:buAutoNum type="alphaLcPeriod"/>
            </a:pPr>
            <a:r>
              <a:rPr lang="en-GB" sz="1000" b="1" dirty="0">
                <a:solidFill>
                  <a:srgbClr val="FF0000"/>
                </a:solidFill>
              </a:rPr>
              <a:t>Examples for students to complete independently. This need to be blocked and interleaved: </a:t>
            </a:r>
          </a:p>
          <a:p>
            <a:endParaRPr lang="en-GB" sz="1000" b="1" dirty="0">
              <a:solidFill>
                <a:srgbClr val="FF0000"/>
              </a:solidFill>
            </a:endParaRPr>
          </a:p>
          <a:p>
            <a:pPr marL="171450" indent="-171450">
              <a:buFont typeface="Arial" panose="020B0604020202020204" pitchFamily="34" charset="0"/>
              <a:buChar char="•"/>
            </a:pPr>
            <a:r>
              <a:rPr lang="en-GB" sz="1000" b="1" dirty="0">
                <a:solidFill>
                  <a:srgbClr val="FF0000"/>
                </a:solidFill>
              </a:rPr>
              <a:t>Block of calculations where acceleration is the subject. </a:t>
            </a:r>
          </a:p>
          <a:p>
            <a:pPr marL="171450" indent="-171450">
              <a:buFont typeface="Arial" panose="020B0604020202020204" pitchFamily="34" charset="0"/>
              <a:buChar char="•"/>
            </a:pPr>
            <a:r>
              <a:rPr lang="en-GB" sz="1000" b="1" dirty="0">
                <a:solidFill>
                  <a:srgbClr val="FF0000"/>
                </a:solidFill>
              </a:rPr>
              <a:t>Block of calculations where mass is the subject. </a:t>
            </a:r>
          </a:p>
          <a:p>
            <a:pPr marL="171450" indent="-171450">
              <a:buFont typeface="Arial" panose="020B0604020202020204" pitchFamily="34" charset="0"/>
              <a:buChar char="•"/>
            </a:pPr>
            <a:r>
              <a:rPr lang="en-GB" sz="1000" b="1" dirty="0">
                <a:solidFill>
                  <a:srgbClr val="FF0000"/>
                </a:solidFill>
              </a:rPr>
              <a:t>Block where change in resultant force is the subject. </a:t>
            </a:r>
          </a:p>
          <a:p>
            <a:pPr marL="171450" indent="-171450">
              <a:buFont typeface="Arial" panose="020B0604020202020204" pitchFamily="34" charset="0"/>
              <a:buChar char="•"/>
            </a:pPr>
            <a:r>
              <a:rPr lang="en-GB" sz="1000" b="1" dirty="0">
                <a:solidFill>
                  <a:srgbClr val="FF0000"/>
                </a:solidFill>
              </a:rPr>
              <a:t>Mixed calculations. </a:t>
            </a:r>
          </a:p>
        </p:txBody>
      </p:sp>
    </p:spTree>
    <p:extLst>
      <p:ext uri="{BB962C8B-B14F-4D97-AF65-F5344CB8AC3E}">
        <p14:creationId xmlns:p14="http://schemas.microsoft.com/office/powerpoint/2010/main" val="9327833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0391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641922"/>
            <a:ext cx="6311900" cy="338772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t>
            </a:r>
            <a:r>
              <a:rPr lang="en-GB" sz="1200" dirty="0"/>
              <a:t>a. Newton’s second law states an important relationship that exists between force, mass and acceleration. Intuitively, we might say that if one person pushed a broken-down car off the road its acceleration would be less than if two people pushed it. We might even predict that the acceleration would be doubled if two people pushed it. So, force is directly proportional to acceleration. Force is also directly proportional to mass; a car with less mass would accelerate faster than one with less mass. We capture this relationship in the equation: </a:t>
            </a:r>
          </a:p>
          <a:p>
            <a:pPr>
              <a:lnSpc>
                <a:spcPct val="150000"/>
              </a:lnSpc>
            </a:pPr>
            <a:r>
              <a:rPr lang="en-GB" sz="1200" b="1" dirty="0"/>
              <a:t>Force = mass   x   acceleration. </a:t>
            </a:r>
          </a:p>
          <a:p>
            <a:pPr>
              <a:lnSpc>
                <a:spcPct val="150000"/>
              </a:lnSpc>
            </a:pPr>
            <a:r>
              <a:rPr lang="en-GB" sz="1200" dirty="0"/>
              <a:t>b. See worked examples and examples used in fading. </a:t>
            </a:r>
          </a:p>
          <a:p>
            <a:pPr>
              <a:lnSpc>
                <a:spcPct val="150000"/>
              </a:lnSpc>
            </a:pPr>
            <a:r>
              <a:rPr lang="en-GB" sz="1200" dirty="0"/>
              <a:t>c. The mass of an object determines the ratio that exists between force applied and acceleration. We call the ration of force over acceleration inertial mass. This is a measure of how hard it is to change the velocity of an object. </a:t>
            </a:r>
          </a:p>
        </p:txBody>
      </p:sp>
      <p:sp>
        <p:nvSpPr>
          <p:cNvPr id="2" name="TextBox 1">
            <a:extLst>
              <a:ext uri="{FF2B5EF4-FFF2-40B4-BE49-F238E27FC236}">
                <a16:creationId xmlns:a16="http://schemas.microsoft.com/office/drawing/2014/main" id="{517E5923-CE9A-7BCB-DE03-ACF41C03C640}"/>
              </a:ext>
            </a:extLst>
          </p:cNvPr>
          <p:cNvSpPr txBox="1"/>
          <p:nvPr/>
        </p:nvSpPr>
        <p:spPr>
          <a:xfrm>
            <a:off x="273050" y="422811"/>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b="1" dirty="0"/>
              <a:t> </a:t>
            </a:r>
            <a:r>
              <a:rPr lang="en-GB" sz="1200" dirty="0"/>
              <a:t>F = m x a and what the equation represents. </a:t>
            </a:r>
          </a:p>
          <a:p>
            <a:pPr marL="228600" indent="-228600">
              <a:lnSpc>
                <a:spcPct val="150000"/>
              </a:lnSpc>
              <a:buFont typeface="+mj-lt"/>
              <a:buAutoNum type="alphaLcPeriod"/>
            </a:pPr>
            <a:r>
              <a:rPr lang="en-GB" sz="1200" dirty="0"/>
              <a:t>Applying F = m x a</a:t>
            </a:r>
          </a:p>
          <a:p>
            <a:pPr marL="228600" indent="-228600">
              <a:lnSpc>
                <a:spcPct val="150000"/>
              </a:lnSpc>
              <a:buFont typeface="+mj-lt"/>
              <a:buAutoNum type="alphaLcPeriod"/>
            </a:pPr>
            <a:r>
              <a:rPr lang="en-GB" sz="1200" dirty="0"/>
              <a:t>HT: Inertial mass. </a:t>
            </a:r>
          </a:p>
        </p:txBody>
      </p:sp>
    </p:spTree>
    <p:extLst>
      <p:ext uri="{BB962C8B-B14F-4D97-AF65-F5344CB8AC3E}">
        <p14:creationId xmlns:p14="http://schemas.microsoft.com/office/powerpoint/2010/main" val="1838102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dirty="0">
                          <a:solidFill>
                            <a:schemeClr val="tx1"/>
                          </a:solidFill>
                        </a:rPr>
                        <a:t>The second of Isaac Newton’s 3 Laws of motion describes the relationship between force, mass and acceleration.  Newton derived that if the mass of an object remains constant then if there is a resultant force acting on it, it will accelerate.  If there is no resultant force, the object will not be accelerated (its velocity will remain unchanged).  The larger the resultant force is, the faster the object will accelerate, a proportional relationship (as per diagram A).</a:t>
                      </a:r>
                    </a:p>
                    <a:p>
                      <a:pPr>
                        <a:lnSpc>
                          <a:spcPct val="150000"/>
                        </a:lnSpc>
                      </a:pPr>
                      <a:endParaRPr lang="en-GB" sz="1200" dirty="0">
                        <a:solidFill>
                          <a:schemeClr val="tx1"/>
                        </a:solidFill>
                      </a:endParaRPr>
                    </a:p>
                    <a:p>
                      <a:pPr>
                        <a:lnSpc>
                          <a:spcPct val="150000"/>
                        </a:lnSpc>
                      </a:pPr>
                      <a:r>
                        <a:rPr lang="en-GB" sz="1200" dirty="0">
                          <a:solidFill>
                            <a:schemeClr val="tx1"/>
                          </a:solidFill>
                        </a:rPr>
                        <a:t>If two objects with different mass have the same resultant force applied to them, then the object with the larger mass will accelerate less quickly.  This relationship between mass and acceleration, where resultant force remains constant, is described as being inversely proportional (as per diagram B).</a:t>
                      </a:r>
                    </a:p>
                    <a:p>
                      <a:pPr>
                        <a:lnSpc>
                          <a:spcPct val="150000"/>
                        </a:lnSpc>
                      </a:pPr>
                      <a:endParaRPr lang="en-GB" sz="1200" dirty="0">
                        <a:solidFill>
                          <a:schemeClr val="tx1"/>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dirty="0">
                          <a:solidFill>
                            <a:schemeClr val="tx1"/>
                          </a:solidFill>
                        </a:rPr>
                        <a:t>The ratio of force over acceleration is known as inertial mass. </a:t>
                      </a:r>
                      <a:r>
                        <a:rPr lang="en-GB" sz="1200" i="0" dirty="0">
                          <a:solidFill>
                            <a:schemeClr val="tx1"/>
                          </a:solidFill>
                        </a:rPr>
                        <a:t>This describes how difficult it is to change the velocity of an object.  Objects with a greater mass have a greater inertia so a greater resultant force is required to make them accelerate </a:t>
                      </a:r>
                    </a:p>
                    <a:p>
                      <a:pPr>
                        <a:lnSpc>
                          <a:spcPct val="150000"/>
                        </a:lnSpc>
                      </a:pPr>
                      <a:endParaRPr lang="en-GB" sz="1200" dirty="0">
                        <a:solidFill>
                          <a:schemeClr val="tx1"/>
                        </a:solidFill>
                      </a:endParaRPr>
                    </a:p>
                    <a:p>
                      <a:pPr>
                        <a:lnSpc>
                          <a:spcPct val="150000"/>
                        </a:lnSpc>
                      </a:pPr>
                      <a:r>
                        <a:rPr lang="en-GB" sz="1200" dirty="0">
                          <a:solidFill>
                            <a:schemeClr val="tx1"/>
                          </a:solidFill>
                        </a:rPr>
                        <a:t>Newton’s Second Law of motion can be described with the equation:</a:t>
                      </a:r>
                    </a:p>
                    <a:p>
                      <a:pPr>
                        <a:lnSpc>
                          <a:spcPct val="150000"/>
                        </a:lnSpc>
                      </a:pPr>
                      <a:r>
                        <a:rPr lang="en-GB" sz="1200" dirty="0">
                          <a:solidFill>
                            <a:schemeClr val="tx1"/>
                          </a:solidFill>
                        </a:rPr>
                        <a:t>                                                               </a:t>
                      </a:r>
                      <a:r>
                        <a:rPr lang="en-GB" sz="1200" i="1" dirty="0">
                          <a:solidFill>
                            <a:schemeClr val="tx1"/>
                          </a:solidFill>
                        </a:rPr>
                        <a:t>F</a:t>
                      </a:r>
                      <a:r>
                        <a:rPr lang="en-GB" sz="1200" dirty="0">
                          <a:solidFill>
                            <a:schemeClr val="tx1"/>
                          </a:solidFill>
                        </a:rPr>
                        <a:t> = </a:t>
                      </a:r>
                      <a:r>
                        <a:rPr lang="en-GB" sz="1200" i="1" dirty="0">
                          <a:solidFill>
                            <a:schemeClr val="tx1"/>
                          </a:solidFill>
                        </a:rPr>
                        <a:t>m</a:t>
                      </a:r>
                      <a:r>
                        <a:rPr lang="en-GB" sz="1200" dirty="0">
                          <a:solidFill>
                            <a:schemeClr val="tx1"/>
                          </a:solidFill>
                        </a:rPr>
                        <a:t> x </a:t>
                      </a:r>
                      <a:r>
                        <a:rPr lang="en-GB" sz="1200" i="1" dirty="0">
                          <a:solidFill>
                            <a:schemeClr val="tx1"/>
                          </a:solidFill>
                        </a:rPr>
                        <a:t>a</a:t>
                      </a:r>
                    </a:p>
                    <a:p>
                      <a:pPr>
                        <a:lnSpc>
                          <a:spcPct val="150000"/>
                        </a:lnSpc>
                      </a:pPr>
                      <a:r>
                        <a:rPr lang="en-GB" sz="1200" i="1" dirty="0">
                          <a:solidFill>
                            <a:schemeClr val="tx1"/>
                          </a:solidFill>
                        </a:rPr>
                        <a:t>F </a:t>
                      </a:r>
                      <a:r>
                        <a:rPr lang="en-GB" sz="1200" i="0" dirty="0">
                          <a:solidFill>
                            <a:schemeClr val="tx1"/>
                          </a:solidFill>
                        </a:rPr>
                        <a:t>= force (Newtons, N)</a:t>
                      </a:r>
                    </a:p>
                    <a:p>
                      <a:pPr>
                        <a:lnSpc>
                          <a:spcPct val="150000"/>
                        </a:lnSpc>
                      </a:pPr>
                      <a:r>
                        <a:rPr lang="en-GB" sz="1200" i="1" dirty="0">
                          <a:solidFill>
                            <a:schemeClr val="tx1"/>
                          </a:solidFill>
                        </a:rPr>
                        <a:t>m </a:t>
                      </a:r>
                      <a:r>
                        <a:rPr lang="en-GB" sz="1200" i="0" dirty="0">
                          <a:solidFill>
                            <a:schemeClr val="tx1"/>
                          </a:solidFill>
                        </a:rPr>
                        <a:t>= mass (kilograms, kg)</a:t>
                      </a:r>
                    </a:p>
                    <a:p>
                      <a:pPr>
                        <a:lnSpc>
                          <a:spcPct val="150000"/>
                        </a:lnSpc>
                      </a:pPr>
                      <a:r>
                        <a:rPr lang="en-GB" sz="1200" i="1" dirty="0">
                          <a:solidFill>
                            <a:schemeClr val="tx1"/>
                          </a:solidFill>
                        </a:rPr>
                        <a:t>a </a:t>
                      </a:r>
                      <a:r>
                        <a:rPr lang="en-GB" sz="1200" i="0" dirty="0">
                          <a:solidFill>
                            <a:schemeClr val="tx1"/>
                          </a:solidFill>
                        </a:rPr>
                        <a:t>= acceleration (metres per second squared, m/s</a:t>
                      </a:r>
                      <a:r>
                        <a:rPr lang="en-GB" sz="1200" i="0" baseline="30000" dirty="0">
                          <a:solidFill>
                            <a:schemeClr val="tx1"/>
                          </a:solidFill>
                        </a:rPr>
                        <a:t>2</a:t>
                      </a:r>
                      <a:r>
                        <a:rPr lang="en-GB" sz="1200" i="0" dirty="0">
                          <a:solidFill>
                            <a:schemeClr val="tx1"/>
                          </a:solidFill>
                        </a:rPr>
                        <a:t>)</a:t>
                      </a:r>
                      <a:endParaRPr lang="en-GB" sz="1200"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2020570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17" name="TextBox 16">
            <a:extLst>
              <a:ext uri="{FF2B5EF4-FFF2-40B4-BE49-F238E27FC236}">
                <a16:creationId xmlns:a16="http://schemas.microsoft.com/office/drawing/2014/main" id="{C7A2D2A3-B76F-B413-C43E-6055527F012C}"/>
              </a:ext>
            </a:extLst>
          </p:cNvPr>
          <p:cNvSpPr txBox="1"/>
          <p:nvPr/>
        </p:nvSpPr>
        <p:spPr>
          <a:xfrm>
            <a:off x="273050" y="906828"/>
            <a:ext cx="1461245" cy="369332"/>
          </a:xfrm>
          <a:prstGeom prst="rect">
            <a:avLst/>
          </a:prstGeom>
          <a:noFill/>
        </p:spPr>
        <p:txBody>
          <a:bodyPr wrap="square" rtlCol="0">
            <a:spAutoFit/>
          </a:bodyPr>
          <a:lstStyle/>
          <a:p>
            <a:r>
              <a:rPr lang="en-GB" dirty="0"/>
              <a:t>Diagram A</a:t>
            </a:r>
          </a:p>
        </p:txBody>
      </p:sp>
      <p:sp>
        <p:nvSpPr>
          <p:cNvPr id="18" name="TextBox 17">
            <a:extLst>
              <a:ext uri="{FF2B5EF4-FFF2-40B4-BE49-F238E27FC236}">
                <a16:creationId xmlns:a16="http://schemas.microsoft.com/office/drawing/2014/main" id="{5A3F7A23-504E-C1AB-F730-D428CEA0BCBB}"/>
              </a:ext>
            </a:extLst>
          </p:cNvPr>
          <p:cNvSpPr txBox="1"/>
          <p:nvPr/>
        </p:nvSpPr>
        <p:spPr>
          <a:xfrm>
            <a:off x="273049" y="4387334"/>
            <a:ext cx="1461245" cy="369332"/>
          </a:xfrm>
          <a:prstGeom prst="rect">
            <a:avLst/>
          </a:prstGeom>
          <a:noFill/>
        </p:spPr>
        <p:txBody>
          <a:bodyPr wrap="square" rtlCol="0">
            <a:spAutoFit/>
          </a:bodyPr>
          <a:lstStyle/>
          <a:p>
            <a:r>
              <a:rPr lang="en-GB" dirty="0"/>
              <a:t>Diagram B</a:t>
            </a:r>
          </a:p>
        </p:txBody>
      </p:sp>
      <p:grpSp>
        <p:nvGrpSpPr>
          <p:cNvPr id="24" name="Group 23">
            <a:extLst>
              <a:ext uri="{FF2B5EF4-FFF2-40B4-BE49-F238E27FC236}">
                <a16:creationId xmlns:a16="http://schemas.microsoft.com/office/drawing/2014/main" id="{255146E6-C850-D7F6-B2BC-75596C54013A}"/>
              </a:ext>
            </a:extLst>
          </p:cNvPr>
          <p:cNvGrpSpPr/>
          <p:nvPr/>
        </p:nvGrpSpPr>
        <p:grpSpPr>
          <a:xfrm>
            <a:off x="991011" y="929957"/>
            <a:ext cx="4988369" cy="3167239"/>
            <a:chOff x="991012" y="929957"/>
            <a:chExt cx="4875976" cy="3083621"/>
          </a:xfrm>
        </p:grpSpPr>
        <p:pic>
          <p:nvPicPr>
            <p:cNvPr id="2" name="Graphic 1" descr="Car with solid fill">
              <a:extLst>
                <a:ext uri="{FF2B5EF4-FFF2-40B4-BE49-F238E27FC236}">
                  <a16:creationId xmlns:a16="http://schemas.microsoft.com/office/drawing/2014/main" id="{BE854F5F-3E1A-A747-361E-51C01A702A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0935" y="929957"/>
              <a:ext cx="1946241" cy="1946241"/>
            </a:xfrm>
            <a:prstGeom prst="rect">
              <a:avLst/>
            </a:prstGeom>
          </p:spPr>
        </p:pic>
        <p:grpSp>
          <p:nvGrpSpPr>
            <p:cNvPr id="23" name="Group 22">
              <a:extLst>
                <a:ext uri="{FF2B5EF4-FFF2-40B4-BE49-F238E27FC236}">
                  <a16:creationId xmlns:a16="http://schemas.microsoft.com/office/drawing/2014/main" id="{B87104C9-CB51-2BAB-4C56-95196C630369}"/>
                </a:ext>
              </a:extLst>
            </p:cNvPr>
            <p:cNvGrpSpPr/>
            <p:nvPr/>
          </p:nvGrpSpPr>
          <p:grpSpPr>
            <a:xfrm>
              <a:off x="991012" y="1515680"/>
              <a:ext cx="4875976" cy="2497898"/>
              <a:chOff x="32340" y="1515329"/>
              <a:chExt cx="4875976" cy="2497898"/>
            </a:xfrm>
          </p:grpSpPr>
          <p:pic>
            <p:nvPicPr>
              <p:cNvPr id="20" name="Graphic 19" descr="Car with solid fill">
                <a:extLst>
                  <a:ext uri="{FF2B5EF4-FFF2-40B4-BE49-F238E27FC236}">
                    <a16:creationId xmlns:a16="http://schemas.microsoft.com/office/drawing/2014/main" id="{A132C4DB-23FC-E3D9-84B3-C166B74CEA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4928" y="2066986"/>
                <a:ext cx="1946241" cy="1946241"/>
              </a:xfrm>
              <a:prstGeom prst="rect">
                <a:avLst/>
              </a:prstGeom>
            </p:spPr>
          </p:pic>
          <p:sp>
            <p:nvSpPr>
              <p:cNvPr id="7" name="Right Arrow 11">
                <a:extLst>
                  <a:ext uri="{FF2B5EF4-FFF2-40B4-BE49-F238E27FC236}">
                    <a16:creationId xmlns:a16="http://schemas.microsoft.com/office/drawing/2014/main" id="{14E4997F-7BF8-466D-8EAE-DE023444A047}"/>
                  </a:ext>
                </a:extLst>
              </p:cNvPr>
              <p:cNvSpPr/>
              <p:nvPr/>
            </p:nvSpPr>
            <p:spPr>
              <a:xfrm rot="10800000">
                <a:off x="653142" y="1720477"/>
                <a:ext cx="848112" cy="525185"/>
              </a:xfrm>
              <a:prstGeom prst="rightArrow">
                <a:avLst/>
              </a:prstGeom>
              <a:solidFill>
                <a:srgbClr val="C55A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BEBB13B-873B-9071-D154-25A7A7429D53}"/>
                  </a:ext>
                </a:extLst>
              </p:cNvPr>
              <p:cNvSpPr/>
              <p:nvPr/>
            </p:nvSpPr>
            <p:spPr>
              <a:xfrm>
                <a:off x="253537" y="1515329"/>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100N</a:t>
                </a:r>
              </a:p>
            </p:txBody>
          </p:sp>
          <p:sp>
            <p:nvSpPr>
              <p:cNvPr id="9" name="Rectangle 8">
                <a:extLst>
                  <a:ext uri="{FF2B5EF4-FFF2-40B4-BE49-F238E27FC236}">
                    <a16:creationId xmlns:a16="http://schemas.microsoft.com/office/drawing/2014/main" id="{0973AFBB-AA88-898C-FF1D-2865F60B6F2E}"/>
                  </a:ext>
                </a:extLst>
              </p:cNvPr>
              <p:cNvSpPr/>
              <p:nvPr/>
            </p:nvSpPr>
            <p:spPr>
              <a:xfrm>
                <a:off x="2889512" y="1582232"/>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200N</a:t>
                </a:r>
              </a:p>
            </p:txBody>
          </p:sp>
          <p:sp>
            <p:nvSpPr>
              <p:cNvPr id="13" name="Rectangle 12">
                <a:extLst>
                  <a:ext uri="{FF2B5EF4-FFF2-40B4-BE49-F238E27FC236}">
                    <a16:creationId xmlns:a16="http://schemas.microsoft.com/office/drawing/2014/main" id="{10433B1A-6A57-9859-BF7F-D2275CCAD182}"/>
                  </a:ext>
                </a:extLst>
              </p:cNvPr>
              <p:cNvSpPr/>
              <p:nvPr/>
            </p:nvSpPr>
            <p:spPr>
              <a:xfrm>
                <a:off x="273049" y="2686906"/>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100N</a:t>
                </a:r>
              </a:p>
            </p:txBody>
          </p:sp>
          <p:sp>
            <p:nvSpPr>
              <p:cNvPr id="14" name="Rectangle 13">
                <a:extLst>
                  <a:ext uri="{FF2B5EF4-FFF2-40B4-BE49-F238E27FC236}">
                    <a16:creationId xmlns:a16="http://schemas.microsoft.com/office/drawing/2014/main" id="{AD4D64DF-FC2D-8567-ED95-8B85E36467B1}"/>
                  </a:ext>
                </a:extLst>
              </p:cNvPr>
              <p:cNvSpPr/>
              <p:nvPr/>
            </p:nvSpPr>
            <p:spPr>
              <a:xfrm>
                <a:off x="2880085" y="2686906"/>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1000N</a:t>
                </a:r>
              </a:p>
            </p:txBody>
          </p:sp>
          <p:sp>
            <p:nvSpPr>
              <p:cNvPr id="15" name="Rectangle 14">
                <a:extLst>
                  <a:ext uri="{FF2B5EF4-FFF2-40B4-BE49-F238E27FC236}">
                    <a16:creationId xmlns:a16="http://schemas.microsoft.com/office/drawing/2014/main" id="{0A52996E-5BE5-BE95-8393-84EED5BECA2C}"/>
                  </a:ext>
                </a:extLst>
              </p:cNvPr>
              <p:cNvSpPr/>
              <p:nvPr/>
            </p:nvSpPr>
            <p:spPr>
              <a:xfrm>
                <a:off x="45186" y="1640367"/>
                <a:ext cx="738249" cy="584775"/>
              </a:xfrm>
              <a:prstGeom prst="rect">
                <a:avLst/>
              </a:prstGeom>
              <a:ln w="38100">
                <a:noFill/>
              </a:ln>
            </p:spPr>
            <p:txBody>
              <a:bodyPr wrap="square">
                <a:spAutoFit/>
              </a:bodyPr>
              <a:lstStyle/>
              <a:p>
                <a:pPr algn="ctr"/>
                <a:r>
                  <a:rPr lang="en-GB" sz="3200" b="1" dirty="0">
                    <a:latin typeface="Cambria" panose="02040503050406030204" pitchFamily="18" charset="0"/>
                    <a:ea typeface="Cambria" panose="02040503050406030204" pitchFamily="18" charset="0"/>
                  </a:rPr>
                  <a:t>A</a:t>
                </a:r>
              </a:p>
            </p:txBody>
          </p:sp>
          <p:sp>
            <p:nvSpPr>
              <p:cNvPr id="16" name="Rectangle 15">
                <a:extLst>
                  <a:ext uri="{FF2B5EF4-FFF2-40B4-BE49-F238E27FC236}">
                    <a16:creationId xmlns:a16="http://schemas.microsoft.com/office/drawing/2014/main" id="{37EC50D8-390E-40DE-09BB-FCBF7B96885E}"/>
                  </a:ext>
                </a:extLst>
              </p:cNvPr>
              <p:cNvSpPr/>
              <p:nvPr/>
            </p:nvSpPr>
            <p:spPr>
              <a:xfrm>
                <a:off x="32340" y="2837686"/>
                <a:ext cx="738249" cy="584775"/>
              </a:xfrm>
              <a:prstGeom prst="rect">
                <a:avLst/>
              </a:prstGeom>
              <a:ln w="38100">
                <a:noFill/>
              </a:ln>
            </p:spPr>
            <p:txBody>
              <a:bodyPr wrap="square">
                <a:spAutoFit/>
              </a:bodyPr>
              <a:lstStyle/>
              <a:p>
                <a:pPr algn="ctr"/>
                <a:r>
                  <a:rPr lang="en-GB" sz="3200" b="1" dirty="0">
                    <a:latin typeface="Cambria" panose="02040503050406030204" pitchFamily="18" charset="0"/>
                    <a:ea typeface="Cambria" panose="02040503050406030204" pitchFamily="18" charset="0"/>
                  </a:rPr>
                  <a:t>B</a:t>
                </a:r>
              </a:p>
            </p:txBody>
          </p:sp>
          <p:sp>
            <p:nvSpPr>
              <p:cNvPr id="19" name="Right Arrow 11">
                <a:extLst>
                  <a:ext uri="{FF2B5EF4-FFF2-40B4-BE49-F238E27FC236}">
                    <a16:creationId xmlns:a16="http://schemas.microsoft.com/office/drawing/2014/main" id="{07DA5E24-6C9B-0244-3610-603626452841}"/>
                  </a:ext>
                </a:extLst>
              </p:cNvPr>
              <p:cNvSpPr/>
              <p:nvPr/>
            </p:nvSpPr>
            <p:spPr>
              <a:xfrm rot="10800000">
                <a:off x="663228" y="2897276"/>
                <a:ext cx="848112" cy="525185"/>
              </a:xfrm>
              <a:prstGeom prst="rightArrow">
                <a:avLst/>
              </a:prstGeom>
              <a:solidFill>
                <a:srgbClr val="C55A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11">
                <a:extLst>
                  <a:ext uri="{FF2B5EF4-FFF2-40B4-BE49-F238E27FC236}">
                    <a16:creationId xmlns:a16="http://schemas.microsoft.com/office/drawing/2014/main" id="{9C0A88B9-0443-DA5E-8B3D-EC966D738F46}"/>
                  </a:ext>
                </a:extLst>
              </p:cNvPr>
              <p:cNvSpPr/>
              <p:nvPr/>
            </p:nvSpPr>
            <p:spPr>
              <a:xfrm>
                <a:off x="3669341" y="1792092"/>
                <a:ext cx="848112" cy="525185"/>
              </a:xfrm>
              <a:prstGeom prst="rightArrow">
                <a:avLst/>
              </a:prstGeom>
              <a:solidFill>
                <a:srgbClr val="C55A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a:extLst>
                  <a:ext uri="{FF2B5EF4-FFF2-40B4-BE49-F238E27FC236}">
                    <a16:creationId xmlns:a16="http://schemas.microsoft.com/office/drawing/2014/main" id="{E48C75EA-5BBC-30B4-A3E6-2C66D1A206A5}"/>
                  </a:ext>
                </a:extLst>
              </p:cNvPr>
              <p:cNvSpPr/>
              <p:nvPr/>
            </p:nvSpPr>
            <p:spPr>
              <a:xfrm>
                <a:off x="3745939" y="2875847"/>
                <a:ext cx="848112" cy="525185"/>
              </a:xfrm>
              <a:prstGeom prst="rightArrow">
                <a:avLst/>
              </a:prstGeom>
              <a:solidFill>
                <a:srgbClr val="C55A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5" name="Graphic 24" descr="Car with solid fill">
            <a:extLst>
              <a:ext uri="{FF2B5EF4-FFF2-40B4-BE49-F238E27FC236}">
                <a16:creationId xmlns:a16="http://schemas.microsoft.com/office/drawing/2014/main" id="{777DCF34-F1F0-BCC3-80C2-B64FE14FD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6875" y="4544699"/>
            <a:ext cx="1946241" cy="1946241"/>
          </a:xfrm>
          <a:prstGeom prst="rect">
            <a:avLst/>
          </a:prstGeom>
        </p:spPr>
      </p:pic>
      <p:pic>
        <p:nvPicPr>
          <p:cNvPr id="26" name="Graphic 25" descr="Car with solid fill">
            <a:extLst>
              <a:ext uri="{FF2B5EF4-FFF2-40B4-BE49-F238E27FC236}">
                <a16:creationId xmlns:a16="http://schemas.microsoft.com/office/drawing/2014/main" id="{5C2AC812-3105-C9C2-71F4-5AD08C555C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9540" y="5682079"/>
            <a:ext cx="1946241" cy="1946241"/>
          </a:xfrm>
          <a:prstGeom prst="rect">
            <a:avLst/>
          </a:prstGeom>
        </p:spPr>
      </p:pic>
      <p:sp>
        <p:nvSpPr>
          <p:cNvPr id="27" name="Rectangle 26">
            <a:extLst>
              <a:ext uri="{FF2B5EF4-FFF2-40B4-BE49-F238E27FC236}">
                <a16:creationId xmlns:a16="http://schemas.microsoft.com/office/drawing/2014/main" id="{7401E707-84AF-0471-0D19-7B7C4E50444D}"/>
              </a:ext>
            </a:extLst>
          </p:cNvPr>
          <p:cNvSpPr/>
          <p:nvPr/>
        </p:nvSpPr>
        <p:spPr>
          <a:xfrm>
            <a:off x="1005951" y="5123036"/>
            <a:ext cx="738249" cy="584775"/>
          </a:xfrm>
          <a:prstGeom prst="rect">
            <a:avLst/>
          </a:prstGeom>
          <a:ln w="38100">
            <a:noFill/>
          </a:ln>
        </p:spPr>
        <p:txBody>
          <a:bodyPr wrap="square">
            <a:spAutoFit/>
          </a:bodyPr>
          <a:lstStyle/>
          <a:p>
            <a:pPr algn="ctr"/>
            <a:r>
              <a:rPr lang="en-GB" sz="3200" b="1" dirty="0">
                <a:latin typeface="Cambria" panose="02040503050406030204" pitchFamily="18" charset="0"/>
                <a:ea typeface="Cambria" panose="02040503050406030204" pitchFamily="18" charset="0"/>
              </a:rPr>
              <a:t>A</a:t>
            </a:r>
          </a:p>
        </p:txBody>
      </p:sp>
      <p:sp>
        <p:nvSpPr>
          <p:cNvPr id="28" name="Rectangle 27">
            <a:extLst>
              <a:ext uri="{FF2B5EF4-FFF2-40B4-BE49-F238E27FC236}">
                <a16:creationId xmlns:a16="http://schemas.microsoft.com/office/drawing/2014/main" id="{A11B1710-EBFA-1AFA-AD3E-9950F8BBD7FE}"/>
              </a:ext>
            </a:extLst>
          </p:cNvPr>
          <p:cNvSpPr/>
          <p:nvPr/>
        </p:nvSpPr>
        <p:spPr>
          <a:xfrm>
            <a:off x="993105" y="6320355"/>
            <a:ext cx="738249" cy="584775"/>
          </a:xfrm>
          <a:prstGeom prst="rect">
            <a:avLst/>
          </a:prstGeom>
          <a:ln w="38100">
            <a:noFill/>
          </a:ln>
        </p:spPr>
        <p:txBody>
          <a:bodyPr wrap="square">
            <a:spAutoFit/>
          </a:bodyPr>
          <a:lstStyle/>
          <a:p>
            <a:pPr algn="ctr"/>
            <a:r>
              <a:rPr lang="en-GB" sz="3200" b="1" dirty="0">
                <a:latin typeface="Cambria" panose="02040503050406030204" pitchFamily="18" charset="0"/>
                <a:ea typeface="Cambria" panose="02040503050406030204" pitchFamily="18" charset="0"/>
              </a:rPr>
              <a:t>B</a:t>
            </a:r>
          </a:p>
        </p:txBody>
      </p:sp>
      <p:sp>
        <p:nvSpPr>
          <p:cNvPr id="29" name="Rectangle 28">
            <a:extLst>
              <a:ext uri="{FF2B5EF4-FFF2-40B4-BE49-F238E27FC236}">
                <a16:creationId xmlns:a16="http://schemas.microsoft.com/office/drawing/2014/main" id="{C6DB7E8D-F470-5119-AFC6-7F659DE21FFC}"/>
              </a:ext>
            </a:extLst>
          </p:cNvPr>
          <p:cNvSpPr/>
          <p:nvPr/>
        </p:nvSpPr>
        <p:spPr>
          <a:xfrm>
            <a:off x="4543321" y="5365271"/>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Mass = 1000kg</a:t>
            </a:r>
          </a:p>
        </p:txBody>
      </p:sp>
      <p:sp>
        <p:nvSpPr>
          <p:cNvPr id="30" name="Rectangle 29">
            <a:extLst>
              <a:ext uri="{FF2B5EF4-FFF2-40B4-BE49-F238E27FC236}">
                <a16:creationId xmlns:a16="http://schemas.microsoft.com/office/drawing/2014/main" id="{9CF8F614-A6FB-0893-49BD-3FCBA6B7F538}"/>
              </a:ext>
            </a:extLst>
          </p:cNvPr>
          <p:cNvSpPr/>
          <p:nvPr/>
        </p:nvSpPr>
        <p:spPr>
          <a:xfrm>
            <a:off x="4546652" y="6590974"/>
            <a:ext cx="2018804" cy="400110"/>
          </a:xfrm>
          <a:prstGeom prst="rect">
            <a:avLst/>
          </a:prstGeom>
          <a:ln w="38100">
            <a:noFill/>
          </a:ln>
        </p:spPr>
        <p:txBody>
          <a:bodyPr wrap="square">
            <a:spAutoFit/>
          </a:bodyPr>
          <a:lstStyle/>
          <a:p>
            <a:pPr algn="ctr"/>
            <a:r>
              <a:rPr lang="en-GB" sz="2000" b="1" dirty="0">
                <a:latin typeface="Cambria" panose="02040503050406030204" pitchFamily="18" charset="0"/>
                <a:ea typeface="Cambria" panose="02040503050406030204" pitchFamily="18" charset="0"/>
              </a:rPr>
              <a:t>Mass = 5000kg</a:t>
            </a:r>
          </a:p>
        </p:txBody>
      </p:sp>
      <p:sp>
        <p:nvSpPr>
          <p:cNvPr id="31" name="TextBox 30">
            <a:extLst>
              <a:ext uri="{FF2B5EF4-FFF2-40B4-BE49-F238E27FC236}">
                <a16:creationId xmlns:a16="http://schemas.microsoft.com/office/drawing/2014/main" id="{B437869A-8E2B-2A2B-9F86-70179E2D0D98}"/>
              </a:ext>
            </a:extLst>
          </p:cNvPr>
          <p:cNvSpPr txBox="1"/>
          <p:nvPr/>
        </p:nvSpPr>
        <p:spPr>
          <a:xfrm>
            <a:off x="365760" y="3668881"/>
            <a:ext cx="6042991" cy="461665"/>
          </a:xfrm>
          <a:prstGeom prst="rect">
            <a:avLst/>
          </a:prstGeom>
          <a:noFill/>
        </p:spPr>
        <p:txBody>
          <a:bodyPr wrap="square" rtlCol="0">
            <a:spAutoFit/>
          </a:bodyPr>
          <a:lstStyle/>
          <a:p>
            <a:r>
              <a:rPr lang="en-GB" sz="1200" dirty="0"/>
              <a:t>Annotate the diagrams to support the explanation on the previous page.  </a:t>
            </a:r>
          </a:p>
          <a:p>
            <a:r>
              <a:rPr lang="en-GB" sz="1200" dirty="0"/>
              <a:t>Higher tier scholars should explain how diagram B demonstrates inertial mass.</a:t>
            </a:r>
          </a:p>
        </p:txBody>
      </p:sp>
      <p:sp>
        <p:nvSpPr>
          <p:cNvPr id="3" name="TextBox 2">
            <a:extLst>
              <a:ext uri="{FF2B5EF4-FFF2-40B4-BE49-F238E27FC236}">
                <a16:creationId xmlns:a16="http://schemas.microsoft.com/office/drawing/2014/main" id="{C87C9D54-83E0-5BB0-325D-43FDF2D170EE}"/>
              </a:ext>
            </a:extLst>
          </p:cNvPr>
          <p:cNvSpPr txBox="1"/>
          <p:nvPr/>
        </p:nvSpPr>
        <p:spPr>
          <a:xfrm>
            <a:off x="466725" y="7505700"/>
            <a:ext cx="5942026" cy="1171731"/>
          </a:xfrm>
          <a:prstGeom prst="rect">
            <a:avLst/>
          </a:prstGeom>
          <a:noFill/>
        </p:spPr>
        <p:txBody>
          <a:bodyPr wrap="square" rtlCol="0">
            <a:spAutoFit/>
          </a:bodyPr>
          <a:lstStyle/>
          <a:p>
            <a:pPr>
              <a:lnSpc>
                <a:spcPct val="150000"/>
              </a:lnSpc>
            </a:pPr>
            <a:r>
              <a:rPr lang="en-GB" sz="1200" dirty="0"/>
              <a:t>……………………………………………………………………………………………………………………………………………………………………………………………………………………………………………………………………………………………………………………………………………………………………………………………………………………………………………………………………………………………………………………………………………………………………………………………….</a:t>
            </a:r>
          </a:p>
        </p:txBody>
      </p:sp>
    </p:spTree>
    <p:extLst>
      <p:ext uri="{BB962C8B-B14F-4D97-AF65-F5344CB8AC3E}">
        <p14:creationId xmlns:p14="http://schemas.microsoft.com/office/powerpoint/2010/main" val="804714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3" name="TextBox 2">
            <a:extLst>
              <a:ext uri="{FF2B5EF4-FFF2-40B4-BE49-F238E27FC236}">
                <a16:creationId xmlns:a16="http://schemas.microsoft.com/office/drawing/2014/main" id="{03CF6FF3-525F-06D1-03A0-3491B0A6880C}"/>
              </a:ext>
            </a:extLst>
          </p:cNvPr>
          <p:cNvSpPr txBox="1"/>
          <p:nvPr/>
        </p:nvSpPr>
        <p:spPr>
          <a:xfrm>
            <a:off x="273050" y="846161"/>
            <a:ext cx="6311900" cy="340734"/>
          </a:xfrm>
          <a:prstGeom prst="rect">
            <a:avLst/>
          </a:prstGeom>
          <a:noFill/>
        </p:spPr>
        <p:txBody>
          <a:bodyPr wrap="square" rtlCol="0">
            <a:spAutoFit/>
          </a:bodyPr>
          <a:lstStyle/>
          <a:p>
            <a:pPr>
              <a:lnSpc>
                <a:spcPct val="150000"/>
              </a:lnSpc>
            </a:pPr>
            <a:r>
              <a:rPr lang="en-GB" sz="1200" dirty="0"/>
              <a:t>As previously mentioned the equation </a:t>
            </a:r>
            <a:r>
              <a:rPr lang="en-GB" sz="1200" i="1" dirty="0"/>
              <a:t>F</a:t>
            </a:r>
            <a:r>
              <a:rPr lang="en-GB" sz="1200" dirty="0"/>
              <a:t> = </a:t>
            </a:r>
            <a:r>
              <a:rPr lang="en-GB" sz="1200" i="1" dirty="0"/>
              <a:t>m</a:t>
            </a:r>
            <a:r>
              <a:rPr lang="en-GB" sz="1200" dirty="0"/>
              <a:t> x </a:t>
            </a:r>
            <a:r>
              <a:rPr lang="en-GB" sz="1200" i="1" dirty="0"/>
              <a:t>a</a:t>
            </a:r>
            <a:r>
              <a:rPr lang="en-GB" sz="1200" dirty="0"/>
              <a:t>, or </a:t>
            </a:r>
            <a:r>
              <a:rPr lang="en-GB" sz="1200" i="1" dirty="0"/>
              <a:t>F = ma</a:t>
            </a:r>
            <a:r>
              <a:rPr lang="en-GB" sz="1200" dirty="0"/>
              <a:t>, summarises Newtons second law</a:t>
            </a:r>
          </a:p>
        </p:txBody>
      </p:sp>
      <p:sp>
        <p:nvSpPr>
          <p:cNvPr id="6" name="TextBox 5">
            <a:extLst>
              <a:ext uri="{FF2B5EF4-FFF2-40B4-BE49-F238E27FC236}">
                <a16:creationId xmlns:a16="http://schemas.microsoft.com/office/drawing/2014/main" id="{8714BA2E-ED98-572E-8E3D-B67669B59C6C}"/>
              </a:ext>
            </a:extLst>
          </p:cNvPr>
          <p:cNvSpPr txBox="1"/>
          <p:nvPr/>
        </p:nvSpPr>
        <p:spPr>
          <a:xfrm>
            <a:off x="382137" y="1186895"/>
            <a:ext cx="1296538" cy="276999"/>
          </a:xfrm>
          <a:prstGeom prst="rect">
            <a:avLst/>
          </a:prstGeom>
          <a:noFill/>
        </p:spPr>
        <p:txBody>
          <a:bodyPr wrap="square" rtlCol="0">
            <a:spAutoFit/>
          </a:bodyPr>
          <a:lstStyle/>
          <a:p>
            <a:r>
              <a:rPr lang="en-GB" sz="1200" dirty="0"/>
              <a:t>I do:</a:t>
            </a:r>
          </a:p>
        </p:txBody>
      </p:sp>
      <p:sp>
        <p:nvSpPr>
          <p:cNvPr id="11" name="TextBox 10">
            <a:extLst>
              <a:ext uri="{FF2B5EF4-FFF2-40B4-BE49-F238E27FC236}">
                <a16:creationId xmlns:a16="http://schemas.microsoft.com/office/drawing/2014/main" id="{E74C34DF-AB18-A83C-B264-3F2A33127D54}"/>
              </a:ext>
            </a:extLst>
          </p:cNvPr>
          <p:cNvSpPr txBox="1"/>
          <p:nvPr/>
        </p:nvSpPr>
        <p:spPr>
          <a:xfrm>
            <a:off x="382137" y="1436209"/>
            <a:ext cx="5773003" cy="1756506"/>
          </a:xfrm>
          <a:prstGeom prst="rect">
            <a:avLst/>
          </a:prstGeom>
          <a:noFill/>
        </p:spPr>
        <p:txBody>
          <a:bodyPr wrap="square">
            <a:spAutoFit/>
          </a:bodyPr>
          <a:lstStyle/>
          <a:p>
            <a:pPr marL="342900" lvl="0" indent="-342900">
              <a:lnSpc>
                <a:spcPct val="150000"/>
              </a:lnSpc>
              <a:spcAft>
                <a:spcPts val="800"/>
              </a:spcAft>
              <a:buFont typeface="+mj-lt"/>
              <a:buAutoNum type="arabicParenR"/>
            </a:pPr>
            <a:r>
              <a:rPr lang="en-GB" sz="1200" dirty="0">
                <a:effectLst/>
                <a:latin typeface="Calibri" panose="020F0502020204030204" pitchFamily="34" charset="0"/>
                <a:ea typeface="Calibri" panose="020F0502020204030204" pitchFamily="34" charset="0"/>
                <a:cs typeface="Calibri" panose="020F0502020204030204" pitchFamily="34" charset="0"/>
              </a:rPr>
              <a:t>An object with a mass of 2 kg accelerates 2 m/s</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200" dirty="0">
                <a:effectLst/>
                <a:latin typeface="Calibri" panose="020F0502020204030204" pitchFamily="34" charset="0"/>
                <a:ea typeface="Calibri" panose="020F0502020204030204" pitchFamily="34" charset="0"/>
                <a:cs typeface="Calibri" panose="020F0502020204030204" pitchFamily="34" charset="0"/>
              </a:rPr>
              <a:t> when an unknown force is applied to it. What is the force?</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1:  Write out the equation:  F = m x a</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Step 2: insert your values:	      F = 2 x 2</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3: calculate:		      F = </a:t>
            </a:r>
            <a:r>
              <a:rPr lang="en-GB" sz="1200" b="1" u="sng" dirty="0">
                <a:latin typeface="Calibri" panose="020F0502020204030204" pitchFamily="34" charset="0"/>
                <a:ea typeface="Calibri" panose="020F0502020204030204" pitchFamily="34" charset="0"/>
                <a:cs typeface="Calibri" panose="020F0502020204030204" pitchFamily="34" charset="0"/>
              </a:rPr>
              <a:t>4N</a:t>
            </a:r>
            <a:endParaRPr lang="en-GB" sz="1200" b="1" u="sng"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8CC222F7-05A6-9499-E0C9-7296ED8CDEF8}"/>
              </a:ext>
            </a:extLst>
          </p:cNvPr>
          <p:cNvSpPr txBox="1"/>
          <p:nvPr/>
        </p:nvSpPr>
        <p:spPr>
          <a:xfrm>
            <a:off x="382137" y="3867144"/>
            <a:ext cx="5773002" cy="3654462"/>
          </a:xfrm>
          <a:prstGeom prst="rect">
            <a:avLst/>
          </a:prstGeom>
          <a:noFill/>
        </p:spPr>
        <p:txBody>
          <a:bodyPr wrap="square">
            <a:spAutoFit/>
          </a:bodyPr>
          <a:lstStyle/>
          <a:p>
            <a:pPr marL="342900" lvl="0" indent="-342900">
              <a:lnSpc>
                <a:spcPct val="150000"/>
              </a:lnSpc>
              <a:spcAft>
                <a:spcPts val="800"/>
              </a:spcAft>
              <a:buFont typeface="+mj-lt"/>
              <a:buAutoNum type="arabicParenR"/>
            </a:pPr>
            <a:r>
              <a:rPr lang="en-GB" sz="1200" dirty="0">
                <a:effectLst/>
                <a:latin typeface="Calibri" panose="020F0502020204030204" pitchFamily="34" charset="0"/>
                <a:ea typeface="Calibri" panose="020F0502020204030204" pitchFamily="34" charset="0"/>
                <a:cs typeface="Calibri" panose="020F0502020204030204" pitchFamily="34" charset="0"/>
              </a:rPr>
              <a:t>An object with a mass of 1.5kg accelerates 10 m/s</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200" dirty="0">
                <a:effectLst/>
                <a:latin typeface="Calibri" panose="020F0502020204030204" pitchFamily="34" charset="0"/>
                <a:ea typeface="Calibri" panose="020F0502020204030204" pitchFamily="34" charset="0"/>
                <a:cs typeface="Calibri" panose="020F0502020204030204" pitchFamily="34" charset="0"/>
              </a:rPr>
              <a:t> when an unknown force is applied to it. What is the force?</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1:  Write out the equation:  </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Step 2: insert your values:	      </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3: calculate:</a:t>
            </a:r>
          </a:p>
          <a:p>
            <a:pPr lvl="0">
              <a:lnSpc>
                <a:spcPct val="150000"/>
              </a:lnSpc>
              <a:spcAft>
                <a:spcPts val="800"/>
              </a:spcAft>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228600" indent="-228600">
              <a:lnSpc>
                <a:spcPct val="150000"/>
              </a:lnSpc>
              <a:spcAft>
                <a:spcPts val="800"/>
              </a:spcAft>
              <a:buFont typeface="+mj-lt"/>
              <a:buAutoNum type="arabicPeriod" startAt="2"/>
            </a:pPr>
            <a:r>
              <a:rPr lang="en-GB" sz="1200" dirty="0">
                <a:effectLst/>
                <a:latin typeface="Calibri" panose="020F0502020204030204" pitchFamily="34" charset="0"/>
                <a:ea typeface="Calibri" panose="020F0502020204030204" pitchFamily="34" charset="0"/>
                <a:cs typeface="Calibri" panose="020F0502020204030204" pitchFamily="34" charset="0"/>
              </a:rPr>
              <a:t>Calculate the force required to accelerate a 5kg mass at 10m/s</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200" dirty="0">
                <a:effectLst/>
                <a:latin typeface="Calibri" panose="020F0502020204030204" pitchFamily="34" charset="0"/>
                <a:ea typeface="Calibri" panose="020F0502020204030204" pitchFamily="34" charset="0"/>
                <a:cs typeface="Calibri" panose="020F0502020204030204" pitchFamily="34" charset="0"/>
              </a:rPr>
              <a:t>.</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1:  Write out the equation:  </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Step 2: insert your values:	      </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3: calculate:</a:t>
            </a:r>
          </a:p>
        </p:txBody>
      </p:sp>
      <p:sp>
        <p:nvSpPr>
          <p:cNvPr id="35" name="TextBox 34">
            <a:extLst>
              <a:ext uri="{FF2B5EF4-FFF2-40B4-BE49-F238E27FC236}">
                <a16:creationId xmlns:a16="http://schemas.microsoft.com/office/drawing/2014/main" id="{0EB7CF9F-130A-577D-600B-512021C153CA}"/>
              </a:ext>
            </a:extLst>
          </p:cNvPr>
          <p:cNvSpPr txBox="1"/>
          <p:nvPr/>
        </p:nvSpPr>
        <p:spPr>
          <a:xfrm>
            <a:off x="382137" y="3458619"/>
            <a:ext cx="1296538" cy="276999"/>
          </a:xfrm>
          <a:prstGeom prst="rect">
            <a:avLst/>
          </a:prstGeom>
          <a:noFill/>
        </p:spPr>
        <p:txBody>
          <a:bodyPr wrap="square" rtlCol="0">
            <a:spAutoFit/>
          </a:bodyPr>
          <a:lstStyle/>
          <a:p>
            <a:r>
              <a:rPr lang="en-GB" sz="1200" dirty="0"/>
              <a:t>We do:</a:t>
            </a:r>
          </a:p>
        </p:txBody>
      </p:sp>
      <p:sp>
        <p:nvSpPr>
          <p:cNvPr id="37" name="TextBox 36">
            <a:extLst>
              <a:ext uri="{FF2B5EF4-FFF2-40B4-BE49-F238E27FC236}">
                <a16:creationId xmlns:a16="http://schemas.microsoft.com/office/drawing/2014/main" id="{EF311E14-AF52-846C-9897-0F718BD77CBB}"/>
              </a:ext>
            </a:extLst>
          </p:cNvPr>
          <p:cNvSpPr txBox="1"/>
          <p:nvPr/>
        </p:nvSpPr>
        <p:spPr>
          <a:xfrm>
            <a:off x="2367792" y="4523734"/>
            <a:ext cx="1061208" cy="1099916"/>
          </a:xfrm>
          <a:prstGeom prst="rect">
            <a:avLst/>
          </a:prstGeom>
          <a:noFill/>
        </p:spPr>
        <p:txBody>
          <a:bodyPr wrap="square">
            <a:spAutoFit/>
          </a:bodyPr>
          <a:lstStyle/>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m x a</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 = 1.5 x 10</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a:t>
            </a:r>
            <a:r>
              <a:rPr lang="en-GB" sz="1200" b="1" u="sng" dirty="0">
                <a:latin typeface="Calibri" panose="020F0502020204030204" pitchFamily="34" charset="0"/>
                <a:ea typeface="Calibri" panose="020F0502020204030204" pitchFamily="34" charset="0"/>
                <a:cs typeface="Calibri" panose="020F0502020204030204" pitchFamily="34" charset="0"/>
              </a:rPr>
              <a:t>15N</a:t>
            </a:r>
            <a:endParaRPr lang="en-GB" sz="1200" b="1" u="sng"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AB632F2-7871-F298-D790-438600AADCE0}"/>
              </a:ext>
            </a:extLst>
          </p:cNvPr>
          <p:cNvSpPr txBox="1"/>
          <p:nvPr/>
        </p:nvSpPr>
        <p:spPr>
          <a:xfrm>
            <a:off x="2367792" y="6389596"/>
            <a:ext cx="1061208" cy="1099916"/>
          </a:xfrm>
          <a:prstGeom prst="rect">
            <a:avLst/>
          </a:prstGeom>
          <a:noFill/>
        </p:spPr>
        <p:txBody>
          <a:bodyPr wrap="square">
            <a:spAutoFit/>
          </a:bodyPr>
          <a:lstStyle/>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m x a</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F = 5 x 10</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a:t>
            </a:r>
            <a:r>
              <a:rPr lang="en-GB" sz="1200" b="1" u="sng" dirty="0">
                <a:latin typeface="Calibri" panose="020F0502020204030204" pitchFamily="34" charset="0"/>
                <a:ea typeface="Calibri" panose="020F0502020204030204" pitchFamily="34" charset="0"/>
                <a:cs typeface="Calibri" panose="020F0502020204030204" pitchFamily="34" charset="0"/>
              </a:rPr>
              <a:t>50N</a:t>
            </a:r>
            <a:endParaRPr lang="en-GB" sz="1200" b="1" u="sng"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6772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2" name="TextBox 1">
            <a:extLst>
              <a:ext uri="{FF2B5EF4-FFF2-40B4-BE49-F238E27FC236}">
                <a16:creationId xmlns:a16="http://schemas.microsoft.com/office/drawing/2014/main" id="{922ECFAE-9946-46F0-624B-FF047C63FD6F}"/>
              </a:ext>
            </a:extLst>
          </p:cNvPr>
          <p:cNvSpPr txBox="1"/>
          <p:nvPr/>
        </p:nvSpPr>
        <p:spPr>
          <a:xfrm>
            <a:off x="273050" y="839232"/>
            <a:ext cx="1296538" cy="276999"/>
          </a:xfrm>
          <a:prstGeom prst="rect">
            <a:avLst/>
          </a:prstGeom>
          <a:noFill/>
        </p:spPr>
        <p:txBody>
          <a:bodyPr wrap="square" rtlCol="0">
            <a:spAutoFit/>
          </a:bodyPr>
          <a:lstStyle/>
          <a:p>
            <a:r>
              <a:rPr lang="en-GB" sz="1200" dirty="0"/>
              <a:t>You do:</a:t>
            </a:r>
          </a:p>
        </p:txBody>
      </p:sp>
      <p:sp>
        <p:nvSpPr>
          <p:cNvPr id="22" name="TextBox 21">
            <a:extLst>
              <a:ext uri="{FF2B5EF4-FFF2-40B4-BE49-F238E27FC236}">
                <a16:creationId xmlns:a16="http://schemas.microsoft.com/office/drawing/2014/main" id="{395DC1EA-36D4-C4F9-4F90-3FFCE75E95BA}"/>
              </a:ext>
            </a:extLst>
          </p:cNvPr>
          <p:cNvSpPr txBox="1"/>
          <p:nvPr/>
        </p:nvSpPr>
        <p:spPr>
          <a:xfrm>
            <a:off x="273050" y="1255931"/>
            <a:ext cx="6155046" cy="7265707"/>
          </a:xfrm>
          <a:prstGeom prst="rect">
            <a:avLst/>
          </a:prstGeom>
          <a:noFill/>
        </p:spPr>
        <p:txBody>
          <a:bodyPr wrap="square">
            <a:spAutoFit/>
          </a:bodyPr>
          <a:lstStyle/>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Mass = 1.5kg, acceleration = 7.5 m/s</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p>
            <a:pPr marR="0" lvl="0" algn="l" defTabSz="914400" rtl="0" eaLnBrk="0" fontAlgn="base" latinLnBrk="0" hangingPunct="0">
              <a:lnSpc>
                <a:spcPct val="150000"/>
              </a:lnSpc>
              <a:spcBef>
                <a:spcPct val="0"/>
              </a:spcBef>
              <a:spcAft>
                <a:spcPct val="0"/>
              </a:spcAft>
              <a:buClrTx/>
              <a:buSzTx/>
              <a:tabLst/>
            </a:pPr>
            <a:r>
              <a:rPr lang="en-GB" sz="1200" dirty="0"/>
              <a:t>……………………………………………………………………………………………………………………………………………………………………………………………………………………………………………………………………………………………………………………………………………………………………………………………………………………………………………………………………………………………………………………………………………………………………………………………………………………</a:t>
            </a:r>
            <a:endPar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2"/>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Acceleration = 2.5 m/s</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mass = </a:t>
            </a:r>
            <a:r>
              <a:rPr lang="en-GB" altLang="en-US" sz="1200" dirty="0">
                <a:latin typeface="Calibri" panose="020F0502020204030204" pitchFamily="34" charset="0"/>
                <a:ea typeface="Calibri" panose="020F0502020204030204" pitchFamily="34" charset="0"/>
                <a:cs typeface="Calibri" panose="020F0502020204030204" pitchFamily="34" charset="0"/>
              </a:rPr>
              <a:t>0.5k</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50000"/>
              </a:lnSpc>
              <a:spcBef>
                <a:spcPct val="0"/>
              </a:spcBef>
              <a:spcAft>
                <a:spcPct val="0"/>
              </a:spcAft>
              <a:buClrTx/>
              <a:buSzTx/>
              <a:tabLst/>
            </a:pPr>
            <a:r>
              <a:rPr lang="en-GB" sz="1200" dirty="0"/>
              <a:t>……………………………………………………………………………………………………………………………………………………………………………………………………………………………………………………………………………………………………………………………………………………………………………………………………………………………………………………………………………………………………………………………………………………………………………………………………………………</a:t>
            </a: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3"/>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Mass = 40,000g, acceleration = 63 m/s</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50000"/>
              </a:lnSpc>
              <a:spcBef>
                <a:spcPct val="0"/>
              </a:spcBef>
              <a:spcAft>
                <a:spcPct val="0"/>
              </a:spcAft>
              <a:buClrTx/>
              <a:buSzTx/>
              <a:tabLst/>
            </a:pPr>
            <a:r>
              <a:rPr lang="en-GB" sz="1200" dirty="0"/>
              <a:t>……………………………………………………………………………………………………………………………………………………………………………………………………………………………………………………………………………………………………………………………………………………………………………………………………………………………………………………………………………………………………………………………………………………………………………………………………………………</a:t>
            </a: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4"/>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Acceleration = 12 m/s</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mass = </a:t>
            </a:r>
            <a:r>
              <a:rPr lang="en-GB" altLang="en-US" sz="1200" dirty="0">
                <a:latin typeface="Calibri" panose="020F0502020204030204" pitchFamily="34" charset="0"/>
                <a:ea typeface="Calibri" panose="020F0502020204030204" pitchFamily="34" charset="0"/>
                <a:cs typeface="Calibri" panose="020F0502020204030204" pitchFamily="34" charset="0"/>
              </a:rPr>
              <a:t>4951</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R="0" lvl="0" algn="l" defTabSz="914400" rtl="0" eaLnBrk="0" fontAlgn="base" latinLnBrk="0" hangingPunct="0">
              <a:lnSpc>
                <a:spcPct val="150000"/>
              </a:lnSpc>
              <a:spcBef>
                <a:spcPct val="0"/>
              </a:spcBef>
              <a:spcAft>
                <a:spcPct val="0"/>
              </a:spcAft>
              <a:buClrTx/>
              <a:buSzTx/>
              <a:tabLst/>
            </a:pPr>
            <a:r>
              <a:rPr lang="en-GB" sz="1200" dirty="0"/>
              <a:t>……………………………………………………………………………………………………………………………………………………………………………………………………………………………………………………………………………………………………………………………………………………………………………………………………………………………………………………………………………………………………………………………………………………………………………………………………………………</a:t>
            </a:r>
            <a:endPar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5"/>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Mass = </a:t>
            </a:r>
            <a:r>
              <a:rPr lang="en-GB" altLang="en-US" sz="1200" dirty="0">
                <a:latin typeface="Calibri" panose="020F0502020204030204" pitchFamily="34" charset="0"/>
                <a:ea typeface="Calibri" panose="020F0502020204030204" pitchFamily="34" charset="0"/>
                <a:cs typeface="Calibri" panose="020F0502020204030204" pitchFamily="34" charset="0"/>
              </a:rPr>
              <a:t>25</a:t>
            </a: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g, acceleration = 50 m/s</a:t>
            </a:r>
            <a:r>
              <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p>
          <a:p>
            <a:pPr marR="0" lvl="0" algn="l" defTabSz="914400" rtl="0" eaLnBrk="0" fontAlgn="base" latinLnBrk="0" hangingPunct="0">
              <a:lnSpc>
                <a:spcPct val="150000"/>
              </a:lnSpc>
              <a:spcBef>
                <a:spcPct val="0"/>
              </a:spcBef>
              <a:spcAft>
                <a:spcPct val="0"/>
              </a:spcAft>
              <a:buClrTx/>
              <a:buSzTx/>
              <a:tabLst/>
            </a:pPr>
            <a:r>
              <a:rPr lang="en-GB" sz="1200" dirty="0"/>
              <a:t>……………………………………………………………………………………………………………………………………………………………………………………………………………………………………………………………………………………………………………………………………………………………………………………………………………………………………………………………………………………………………………………………………………………………………………………………………………………</a:t>
            </a:r>
            <a:endParaRPr kumimoji="0" lang="en-GB" altLang="en-US" sz="12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4C3C083-71C8-9831-F979-23423CE6F5FD}"/>
              </a:ext>
            </a:extLst>
          </p:cNvPr>
          <p:cNvSpPr txBox="1"/>
          <p:nvPr/>
        </p:nvSpPr>
        <p:spPr>
          <a:xfrm>
            <a:off x="1214650" y="1704812"/>
            <a:ext cx="1910687" cy="646331"/>
          </a:xfrm>
          <a:prstGeom prst="rect">
            <a:avLst/>
          </a:prstGeom>
          <a:noFill/>
        </p:spPr>
        <p:txBody>
          <a:bodyPr wrap="square" rtlCol="0">
            <a:spAutoFit/>
          </a:bodyPr>
          <a:lstStyle/>
          <a:p>
            <a:r>
              <a:rPr lang="en-GB" b="1" dirty="0">
                <a:solidFill>
                  <a:srgbClr val="FF0000"/>
                </a:solidFill>
              </a:rPr>
              <a:t>1.5 x 7.5</a:t>
            </a:r>
          </a:p>
          <a:p>
            <a:r>
              <a:rPr lang="en-GB" b="1" dirty="0">
                <a:solidFill>
                  <a:srgbClr val="FF0000"/>
                </a:solidFill>
              </a:rPr>
              <a:t>= 11.25N</a:t>
            </a:r>
          </a:p>
        </p:txBody>
      </p:sp>
      <p:sp>
        <p:nvSpPr>
          <p:cNvPr id="24" name="TextBox 23">
            <a:extLst>
              <a:ext uri="{FF2B5EF4-FFF2-40B4-BE49-F238E27FC236}">
                <a16:creationId xmlns:a16="http://schemas.microsoft.com/office/drawing/2014/main" id="{6A110D3F-BFEA-5C25-7BED-FFE705F51B5E}"/>
              </a:ext>
            </a:extLst>
          </p:cNvPr>
          <p:cNvSpPr txBox="1"/>
          <p:nvPr/>
        </p:nvSpPr>
        <p:spPr>
          <a:xfrm>
            <a:off x="1214650" y="3138448"/>
            <a:ext cx="1910687" cy="646331"/>
          </a:xfrm>
          <a:prstGeom prst="rect">
            <a:avLst/>
          </a:prstGeom>
          <a:noFill/>
        </p:spPr>
        <p:txBody>
          <a:bodyPr wrap="square" rtlCol="0">
            <a:spAutoFit/>
          </a:bodyPr>
          <a:lstStyle/>
          <a:p>
            <a:r>
              <a:rPr lang="en-GB" b="1" dirty="0">
                <a:solidFill>
                  <a:srgbClr val="FF0000"/>
                </a:solidFill>
              </a:rPr>
              <a:t>0.5 x 2.5</a:t>
            </a:r>
          </a:p>
          <a:p>
            <a:r>
              <a:rPr lang="en-GB" b="1" dirty="0">
                <a:solidFill>
                  <a:srgbClr val="FF0000"/>
                </a:solidFill>
              </a:rPr>
              <a:t>= 1.25N</a:t>
            </a:r>
          </a:p>
        </p:txBody>
      </p:sp>
      <p:sp>
        <p:nvSpPr>
          <p:cNvPr id="25" name="TextBox 24">
            <a:extLst>
              <a:ext uri="{FF2B5EF4-FFF2-40B4-BE49-F238E27FC236}">
                <a16:creationId xmlns:a16="http://schemas.microsoft.com/office/drawing/2014/main" id="{55F41578-FF5E-3432-3345-43110801CE1F}"/>
              </a:ext>
            </a:extLst>
          </p:cNvPr>
          <p:cNvSpPr txBox="1"/>
          <p:nvPr/>
        </p:nvSpPr>
        <p:spPr>
          <a:xfrm>
            <a:off x="1214650" y="4497000"/>
            <a:ext cx="1910687" cy="646331"/>
          </a:xfrm>
          <a:prstGeom prst="rect">
            <a:avLst/>
          </a:prstGeom>
          <a:noFill/>
        </p:spPr>
        <p:txBody>
          <a:bodyPr wrap="square" rtlCol="0">
            <a:spAutoFit/>
          </a:bodyPr>
          <a:lstStyle/>
          <a:p>
            <a:r>
              <a:rPr lang="en-GB" b="1" dirty="0">
                <a:solidFill>
                  <a:srgbClr val="FF0000"/>
                </a:solidFill>
              </a:rPr>
              <a:t>40 x 63</a:t>
            </a:r>
          </a:p>
          <a:p>
            <a:r>
              <a:rPr lang="en-GB" b="1" dirty="0">
                <a:solidFill>
                  <a:srgbClr val="FF0000"/>
                </a:solidFill>
              </a:rPr>
              <a:t>= 2520N</a:t>
            </a:r>
          </a:p>
        </p:txBody>
      </p:sp>
      <p:sp>
        <p:nvSpPr>
          <p:cNvPr id="26" name="TextBox 25">
            <a:extLst>
              <a:ext uri="{FF2B5EF4-FFF2-40B4-BE49-F238E27FC236}">
                <a16:creationId xmlns:a16="http://schemas.microsoft.com/office/drawing/2014/main" id="{C685B557-40F6-6961-B12A-C21BD499F218}"/>
              </a:ext>
            </a:extLst>
          </p:cNvPr>
          <p:cNvSpPr txBox="1"/>
          <p:nvPr/>
        </p:nvSpPr>
        <p:spPr>
          <a:xfrm>
            <a:off x="1214649" y="5829604"/>
            <a:ext cx="1910687" cy="646331"/>
          </a:xfrm>
          <a:prstGeom prst="rect">
            <a:avLst/>
          </a:prstGeom>
          <a:noFill/>
        </p:spPr>
        <p:txBody>
          <a:bodyPr wrap="square" rtlCol="0">
            <a:spAutoFit/>
          </a:bodyPr>
          <a:lstStyle/>
          <a:p>
            <a:r>
              <a:rPr lang="en-GB" b="1" dirty="0">
                <a:solidFill>
                  <a:srgbClr val="FF0000"/>
                </a:solidFill>
              </a:rPr>
              <a:t>4.951 x 12</a:t>
            </a:r>
          </a:p>
          <a:p>
            <a:r>
              <a:rPr lang="en-GB" b="1" dirty="0">
                <a:solidFill>
                  <a:srgbClr val="FF0000"/>
                </a:solidFill>
              </a:rPr>
              <a:t>= 59.412N</a:t>
            </a:r>
          </a:p>
        </p:txBody>
      </p:sp>
      <p:sp>
        <p:nvSpPr>
          <p:cNvPr id="27" name="TextBox 26">
            <a:extLst>
              <a:ext uri="{FF2B5EF4-FFF2-40B4-BE49-F238E27FC236}">
                <a16:creationId xmlns:a16="http://schemas.microsoft.com/office/drawing/2014/main" id="{0350559D-8692-68DB-6216-DCF78EA941CE}"/>
              </a:ext>
            </a:extLst>
          </p:cNvPr>
          <p:cNvSpPr txBox="1"/>
          <p:nvPr/>
        </p:nvSpPr>
        <p:spPr>
          <a:xfrm>
            <a:off x="1214648" y="7210913"/>
            <a:ext cx="1910687" cy="646331"/>
          </a:xfrm>
          <a:prstGeom prst="rect">
            <a:avLst/>
          </a:prstGeom>
          <a:noFill/>
        </p:spPr>
        <p:txBody>
          <a:bodyPr wrap="square" rtlCol="0">
            <a:spAutoFit/>
          </a:bodyPr>
          <a:lstStyle/>
          <a:p>
            <a:r>
              <a:rPr lang="en-GB" b="1" dirty="0">
                <a:solidFill>
                  <a:srgbClr val="FF0000"/>
                </a:solidFill>
              </a:rPr>
              <a:t>0.025 x 50</a:t>
            </a:r>
          </a:p>
          <a:p>
            <a:r>
              <a:rPr lang="en-GB" b="1" dirty="0">
                <a:solidFill>
                  <a:srgbClr val="FF0000"/>
                </a:solidFill>
              </a:rPr>
              <a:t>= 1.25N</a:t>
            </a:r>
          </a:p>
        </p:txBody>
      </p:sp>
    </p:spTree>
    <p:extLst>
      <p:ext uri="{BB962C8B-B14F-4D97-AF65-F5344CB8AC3E}">
        <p14:creationId xmlns:p14="http://schemas.microsoft.com/office/powerpoint/2010/main" val="23580013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2" name="TextBox 1">
            <a:extLst>
              <a:ext uri="{FF2B5EF4-FFF2-40B4-BE49-F238E27FC236}">
                <a16:creationId xmlns:a16="http://schemas.microsoft.com/office/drawing/2014/main" id="{922ECFAE-9946-46F0-624B-FF047C63FD6F}"/>
              </a:ext>
            </a:extLst>
          </p:cNvPr>
          <p:cNvSpPr txBox="1"/>
          <p:nvPr/>
        </p:nvSpPr>
        <p:spPr>
          <a:xfrm>
            <a:off x="273050" y="839232"/>
            <a:ext cx="6141398" cy="1015663"/>
          </a:xfrm>
          <a:prstGeom prst="rect">
            <a:avLst/>
          </a:prstGeom>
          <a:noFill/>
        </p:spPr>
        <p:txBody>
          <a:bodyPr wrap="square" rtlCol="0">
            <a:spAutoFit/>
          </a:bodyPr>
          <a:lstStyle/>
          <a:p>
            <a:r>
              <a:rPr lang="en-GB" sz="1200" dirty="0"/>
              <a:t>Rearrange F = m x a to make both mass and acceleration the subject:</a:t>
            </a:r>
          </a:p>
          <a:p>
            <a:endParaRPr lang="en-GB" sz="1200" dirty="0"/>
          </a:p>
          <a:p>
            <a:r>
              <a:rPr lang="en-GB" sz="1200" b="1" dirty="0"/>
              <a:t>m = </a:t>
            </a:r>
          </a:p>
          <a:p>
            <a:endParaRPr lang="en-GB" sz="1200" b="1" dirty="0"/>
          </a:p>
          <a:p>
            <a:r>
              <a:rPr lang="en-GB" sz="1200" b="1" dirty="0"/>
              <a:t>a = </a:t>
            </a:r>
          </a:p>
        </p:txBody>
      </p:sp>
      <p:sp>
        <p:nvSpPr>
          <p:cNvPr id="3" name="TextBox 2">
            <a:extLst>
              <a:ext uri="{FF2B5EF4-FFF2-40B4-BE49-F238E27FC236}">
                <a16:creationId xmlns:a16="http://schemas.microsoft.com/office/drawing/2014/main" id="{72CC7395-5D7E-326F-5EB0-134DA6890752}"/>
              </a:ext>
            </a:extLst>
          </p:cNvPr>
          <p:cNvSpPr txBox="1"/>
          <p:nvPr/>
        </p:nvSpPr>
        <p:spPr>
          <a:xfrm>
            <a:off x="696036" y="1208564"/>
            <a:ext cx="1299949" cy="646331"/>
          </a:xfrm>
          <a:prstGeom prst="rect">
            <a:avLst/>
          </a:prstGeom>
          <a:noFill/>
        </p:spPr>
        <p:txBody>
          <a:bodyPr wrap="square" rtlCol="0">
            <a:spAutoFit/>
          </a:bodyPr>
          <a:lstStyle/>
          <a:p>
            <a:r>
              <a:rPr lang="en-GB" sz="1200" b="1" dirty="0"/>
              <a:t>F ÷ a</a:t>
            </a:r>
          </a:p>
          <a:p>
            <a:endParaRPr lang="en-GB" sz="1200" b="1" dirty="0"/>
          </a:p>
          <a:p>
            <a:r>
              <a:rPr lang="en-GB" sz="1200" b="1" dirty="0"/>
              <a:t>F ÷ m</a:t>
            </a:r>
          </a:p>
        </p:txBody>
      </p:sp>
      <p:sp>
        <p:nvSpPr>
          <p:cNvPr id="6" name="TextBox 5">
            <a:extLst>
              <a:ext uri="{FF2B5EF4-FFF2-40B4-BE49-F238E27FC236}">
                <a16:creationId xmlns:a16="http://schemas.microsoft.com/office/drawing/2014/main" id="{239E6A4E-91F1-810B-CF5E-8BB1ACC29357}"/>
              </a:ext>
            </a:extLst>
          </p:cNvPr>
          <p:cNvSpPr txBox="1"/>
          <p:nvPr/>
        </p:nvSpPr>
        <p:spPr>
          <a:xfrm>
            <a:off x="273050" y="1994595"/>
            <a:ext cx="1078173" cy="276999"/>
          </a:xfrm>
          <a:prstGeom prst="rect">
            <a:avLst/>
          </a:prstGeom>
          <a:noFill/>
        </p:spPr>
        <p:txBody>
          <a:bodyPr wrap="square" rtlCol="0">
            <a:spAutoFit/>
          </a:bodyPr>
          <a:lstStyle/>
          <a:p>
            <a:r>
              <a:rPr lang="en-GB" sz="1200" dirty="0"/>
              <a:t>We do:</a:t>
            </a:r>
          </a:p>
        </p:txBody>
      </p:sp>
      <p:sp>
        <p:nvSpPr>
          <p:cNvPr id="8" name="TextBox 7">
            <a:extLst>
              <a:ext uri="{FF2B5EF4-FFF2-40B4-BE49-F238E27FC236}">
                <a16:creationId xmlns:a16="http://schemas.microsoft.com/office/drawing/2014/main" id="{E607FD96-7CC4-8F42-6D82-E86BC97CFBA2}"/>
              </a:ext>
            </a:extLst>
          </p:cNvPr>
          <p:cNvSpPr txBox="1"/>
          <p:nvPr/>
        </p:nvSpPr>
        <p:spPr>
          <a:xfrm>
            <a:off x="273050" y="2302094"/>
            <a:ext cx="6141397" cy="4531882"/>
          </a:xfrm>
          <a:prstGeom prst="rect">
            <a:avLst/>
          </a:prstGeom>
          <a:noFill/>
        </p:spPr>
        <p:txBody>
          <a:bodyPr wrap="square">
            <a:spAutoFit/>
          </a:bodyPr>
          <a:lstStyle/>
          <a:p>
            <a:pPr marL="342900" lvl="0" indent="-342900">
              <a:lnSpc>
                <a:spcPct val="107000"/>
              </a:lnSpc>
              <a:spcAft>
                <a:spcPts val="840"/>
              </a:spcAft>
              <a:buFont typeface="+mj-lt"/>
              <a:buAutoNum type="arabicPeriod"/>
            </a:pPr>
            <a:r>
              <a:rPr lang="en-GB" sz="1200" dirty="0">
                <a:effectLst/>
                <a:latin typeface="Calibri" panose="020F0502020204030204" pitchFamily="34" charset="0"/>
                <a:ea typeface="Calibri" panose="020F0502020204030204" pitchFamily="34" charset="0"/>
                <a:cs typeface="Calibri" panose="020F0502020204030204" pitchFamily="34" charset="0"/>
              </a:rPr>
              <a:t>Gravity accelerates an object at 9.8m/s</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200" dirty="0">
                <a:effectLst/>
                <a:latin typeface="Calibri" panose="020F0502020204030204" pitchFamily="34" charset="0"/>
                <a:ea typeface="Calibri" panose="020F0502020204030204" pitchFamily="34" charset="0"/>
                <a:cs typeface="Calibri" panose="020F0502020204030204" pitchFamily="34" charset="0"/>
              </a:rPr>
              <a:t> and a gives it a weight (force) of 680N. What is the objects mass?</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1: write out the equation:  </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Step 2: insert your values:	      </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3: rearrange:</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4: calculate:</a:t>
            </a:r>
          </a:p>
          <a:p>
            <a:pPr marL="228600" indent="-228600">
              <a:lnSpc>
                <a:spcPct val="150000"/>
              </a:lnSpc>
              <a:spcAft>
                <a:spcPts val="800"/>
              </a:spcAft>
              <a:buFont typeface="+mj-lt"/>
              <a:buAutoNum type="arabicPeriod" startAt="2"/>
            </a:pPr>
            <a:r>
              <a:rPr lang="en-GB" sz="1200" dirty="0">
                <a:effectLst/>
                <a:latin typeface="Calibri" panose="020F0502020204030204" pitchFamily="34" charset="0"/>
                <a:ea typeface="Calibri" panose="020F0502020204030204" pitchFamily="34" charset="0"/>
                <a:cs typeface="Calibri" panose="020F0502020204030204" pitchFamily="34" charset="0"/>
              </a:rPr>
              <a:t>The recently invented plasma engine is designed to accelerate small spacecraft to the stars. The engine provides 8.0N of thrust on a spacecraft of mass 600g. Calculate the acceleration.</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1: write out the equation:  </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Step 2: insert your values:	      </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3: rearrange:</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Step 4: calculate:</a:t>
            </a:r>
          </a:p>
          <a:p>
            <a:pPr lvl="0">
              <a:lnSpc>
                <a:spcPct val="150000"/>
              </a:lnSpc>
              <a:spcAft>
                <a:spcPts val="800"/>
              </a:spcAft>
            </a:pPr>
            <a:endParaRPr lang="en-GB" sz="12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38D51D-40E6-3169-7FFB-6DA84FA7B231}"/>
              </a:ext>
            </a:extLst>
          </p:cNvPr>
          <p:cNvSpPr txBox="1"/>
          <p:nvPr/>
        </p:nvSpPr>
        <p:spPr>
          <a:xfrm>
            <a:off x="2367792" y="2809044"/>
            <a:ext cx="1061208" cy="1479508"/>
          </a:xfrm>
          <a:prstGeom prst="rect">
            <a:avLst/>
          </a:prstGeom>
          <a:noFill/>
        </p:spPr>
        <p:txBody>
          <a:bodyPr wrap="square">
            <a:spAutoFit/>
          </a:bodyPr>
          <a:lstStyle/>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m x a</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680 = m x 9.8</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m = 680 ÷ 9.8</a:t>
            </a:r>
          </a:p>
          <a:p>
            <a:pPr lvl="0">
              <a:lnSpc>
                <a:spcPct val="150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m = 69.39kg</a:t>
            </a:r>
            <a:endParaRPr lang="en-GB" sz="1200" b="1" u="sng"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3B5A0C3-ABD7-88E0-9405-4158975C09D3}"/>
              </a:ext>
            </a:extLst>
          </p:cNvPr>
          <p:cNvSpPr txBox="1"/>
          <p:nvPr/>
        </p:nvSpPr>
        <p:spPr>
          <a:xfrm>
            <a:off x="2395372" y="4954017"/>
            <a:ext cx="1166694" cy="1479508"/>
          </a:xfrm>
          <a:prstGeom prst="rect">
            <a:avLst/>
          </a:prstGeom>
          <a:noFill/>
        </p:spPr>
        <p:txBody>
          <a:bodyPr wrap="square">
            <a:spAutoFit/>
          </a:bodyPr>
          <a:lstStyle/>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F = m x a</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8.0</a:t>
            </a:r>
            <a:r>
              <a:rPr lang="en-GB" sz="1200" dirty="0">
                <a:effectLst/>
                <a:latin typeface="Calibri" panose="020F0502020204030204" pitchFamily="34" charset="0"/>
                <a:ea typeface="Calibri" panose="020F0502020204030204" pitchFamily="34" charset="0"/>
                <a:cs typeface="Calibri" panose="020F0502020204030204" pitchFamily="34" charset="0"/>
              </a:rPr>
              <a:t> = 0.6 x a</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a</a:t>
            </a:r>
            <a:r>
              <a:rPr lang="en-GB" sz="1200" dirty="0">
                <a:effectLst/>
                <a:latin typeface="Calibri" panose="020F0502020204030204" pitchFamily="34" charset="0"/>
                <a:ea typeface="Calibri" panose="020F0502020204030204" pitchFamily="34" charset="0"/>
                <a:cs typeface="Calibri" panose="020F0502020204030204" pitchFamily="34" charset="0"/>
              </a:rPr>
              <a:t> = 8.0 ÷ 0.6</a:t>
            </a:r>
          </a:p>
          <a:p>
            <a:pPr lvl="0">
              <a:lnSpc>
                <a:spcPct val="150000"/>
              </a:lnSpc>
              <a:spcAft>
                <a:spcPts val="800"/>
              </a:spcAft>
            </a:pPr>
            <a:r>
              <a:rPr lang="en-GB" sz="1200" dirty="0">
                <a:latin typeface="Calibri" panose="020F0502020204030204" pitchFamily="34" charset="0"/>
                <a:ea typeface="Calibri" panose="020F0502020204030204" pitchFamily="34" charset="0"/>
                <a:cs typeface="Calibri" panose="020F0502020204030204" pitchFamily="34" charset="0"/>
              </a:rPr>
              <a:t>a</a:t>
            </a:r>
            <a:r>
              <a:rPr lang="en-GB" sz="1200" dirty="0">
                <a:effectLst/>
                <a:latin typeface="Calibri" panose="020F0502020204030204" pitchFamily="34" charset="0"/>
                <a:ea typeface="Calibri" panose="020F0502020204030204" pitchFamily="34" charset="0"/>
                <a:cs typeface="Calibri" panose="020F0502020204030204" pitchFamily="34" charset="0"/>
              </a:rPr>
              <a:t> = 13.33m/s</a:t>
            </a:r>
            <a:r>
              <a:rPr lang="en-GB" sz="1200" baseline="30000" dirty="0">
                <a:effectLst/>
                <a:latin typeface="Calibri" panose="020F0502020204030204" pitchFamily="34" charset="0"/>
                <a:ea typeface="Calibri" panose="020F0502020204030204" pitchFamily="34" charset="0"/>
                <a:cs typeface="Calibri" panose="020F0502020204030204" pitchFamily="34" charset="0"/>
              </a:rPr>
              <a:t>2</a:t>
            </a:r>
            <a:endParaRPr lang="en-GB" sz="1200" b="1" u="sng" baseline="30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94533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6" name="TextBox 5">
            <a:extLst>
              <a:ext uri="{FF2B5EF4-FFF2-40B4-BE49-F238E27FC236}">
                <a16:creationId xmlns:a16="http://schemas.microsoft.com/office/drawing/2014/main" id="{239E6A4E-91F1-810B-CF5E-8BB1ACC29357}"/>
              </a:ext>
            </a:extLst>
          </p:cNvPr>
          <p:cNvSpPr txBox="1"/>
          <p:nvPr/>
        </p:nvSpPr>
        <p:spPr>
          <a:xfrm>
            <a:off x="273050" y="839232"/>
            <a:ext cx="1078173" cy="276999"/>
          </a:xfrm>
          <a:prstGeom prst="rect">
            <a:avLst/>
          </a:prstGeom>
          <a:noFill/>
        </p:spPr>
        <p:txBody>
          <a:bodyPr wrap="square" rtlCol="0">
            <a:spAutoFit/>
          </a:bodyPr>
          <a:lstStyle/>
          <a:p>
            <a:r>
              <a:rPr lang="en-GB" sz="1200" dirty="0"/>
              <a:t>You do:</a:t>
            </a:r>
          </a:p>
        </p:txBody>
      </p:sp>
      <p:sp>
        <p:nvSpPr>
          <p:cNvPr id="11" name="TextBox 10">
            <a:extLst>
              <a:ext uri="{FF2B5EF4-FFF2-40B4-BE49-F238E27FC236}">
                <a16:creationId xmlns:a16="http://schemas.microsoft.com/office/drawing/2014/main" id="{1CAF374E-1581-ABCD-3B7C-A0CE7AFB88F1}"/>
              </a:ext>
            </a:extLst>
          </p:cNvPr>
          <p:cNvSpPr txBox="1"/>
          <p:nvPr/>
        </p:nvSpPr>
        <p:spPr>
          <a:xfrm>
            <a:off x="273050" y="1116231"/>
            <a:ext cx="6100454" cy="7542706"/>
          </a:xfrm>
          <a:prstGeom prst="rect">
            <a:avLst/>
          </a:prstGeom>
          <a:noFill/>
        </p:spPr>
        <p:txBody>
          <a:bodyPr wrap="square">
            <a:spAutoFit/>
          </a:bodyPr>
          <a:lstStyle/>
          <a:p>
            <a:pPr lvl="0">
              <a:lnSpc>
                <a:spcPct val="150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 out the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mass</a:t>
            </a:r>
            <a:r>
              <a:rPr lang="en-GB" sz="1200" dirty="0">
                <a:effectLst/>
                <a:latin typeface="Calibri" panose="020F0502020204030204" pitchFamily="34" charset="0"/>
                <a:ea typeface="Calibri" panose="020F0502020204030204" pitchFamily="34" charset="0"/>
                <a:cs typeface="Times New Roman" panose="02020603050405020304" pitchFamily="18" charset="0"/>
              </a:rPr>
              <a:t> in each of the following:</a:t>
            </a:r>
          </a:p>
          <a:p>
            <a:pPr marL="742950" lvl="1" indent="-285750">
              <a:lnSpc>
                <a:spcPct val="150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acceleration = 5 m/s</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force = 12N</a:t>
            </a:r>
          </a:p>
          <a:p>
            <a:pPr lvl="1">
              <a:lnSpc>
                <a:spcPct val="150000"/>
              </a:lnSpc>
            </a:pPr>
            <a:r>
              <a:rPr lang="en-GB" sz="1200" dirty="0"/>
              <a:t>……………………………………………………………………………………………………………………………………………………………………………………………………………………………………………………………………………………</a:t>
            </a:r>
          </a:p>
          <a:p>
            <a:pPr lvl="1">
              <a:lnSpc>
                <a:spcPct val="150000"/>
              </a:lnSpc>
            </a:pPr>
            <a:r>
              <a:rPr lang="en-GB" sz="1200" dirty="0"/>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buFont typeface="+mj-lt"/>
              <a:buAutoNum type="arabicPeriod" startAt="2"/>
            </a:pPr>
            <a:r>
              <a:rPr lang="en-GB" sz="1200" dirty="0">
                <a:effectLst/>
                <a:latin typeface="Calibri" panose="020F0502020204030204" pitchFamily="34" charset="0"/>
                <a:ea typeface="Calibri" panose="020F0502020204030204" pitchFamily="34" charset="0"/>
                <a:cs typeface="Times New Roman" panose="02020603050405020304" pitchFamily="18" charset="0"/>
              </a:rPr>
              <a:t>acceleration = 25 m/s</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force = 200N</a:t>
            </a:r>
          </a:p>
          <a:p>
            <a:pPr lvl="1">
              <a:lnSpc>
                <a:spcPct val="150000"/>
              </a:lnSpc>
            </a:pPr>
            <a:r>
              <a:rPr lang="en-GB" sz="1200" dirty="0"/>
              <a:t>……………………………………………………………………………………………………………………………………………………………………………………………………………………………………………………………………………………</a:t>
            </a:r>
          </a:p>
          <a:p>
            <a:pPr lvl="1">
              <a:lnSpc>
                <a:spcPct val="150000"/>
              </a:lnSpc>
            </a:pPr>
            <a:r>
              <a:rPr lang="en-GB" sz="1200" dirty="0"/>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buFont typeface="+mj-lt"/>
              <a:buAutoNum type="arabicPeriod" startAt="3"/>
            </a:pPr>
            <a:r>
              <a:rPr lang="en-GB" sz="1200" dirty="0">
                <a:effectLst/>
                <a:latin typeface="Calibri" panose="020F0502020204030204" pitchFamily="34" charset="0"/>
                <a:ea typeface="Calibri" panose="020F0502020204030204" pitchFamily="34" charset="0"/>
                <a:cs typeface="Times New Roman" panose="02020603050405020304" pitchFamily="18" charset="0"/>
              </a:rPr>
              <a:t>acceleration = 15 m/s</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200" dirty="0">
                <a:effectLst/>
                <a:latin typeface="Calibri" panose="020F0502020204030204" pitchFamily="34" charset="0"/>
                <a:ea typeface="Calibri" panose="020F0502020204030204" pitchFamily="34" charset="0"/>
                <a:cs typeface="Times New Roman" panose="02020603050405020304" pitchFamily="18" charset="0"/>
              </a:rPr>
              <a:t>, force = 3N</a:t>
            </a:r>
          </a:p>
          <a:p>
            <a:pPr lvl="1">
              <a:lnSpc>
                <a:spcPct val="150000"/>
              </a:lnSpc>
            </a:pPr>
            <a:r>
              <a:rPr lang="en-GB" sz="1200" dirty="0"/>
              <a:t>……………………………………………………………………………………………………………………………………………………………………………………………………………………………………………………………………………………</a:t>
            </a:r>
          </a:p>
          <a:p>
            <a:pPr lvl="1">
              <a:lnSpc>
                <a:spcPct val="150000"/>
              </a:lnSpc>
            </a:pPr>
            <a:r>
              <a:rPr lang="en-GB" sz="1200" dirty="0"/>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50000"/>
              </a:lnSpc>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Work out the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acceleration</a:t>
            </a:r>
            <a:r>
              <a:rPr lang="en-GB" sz="1200" dirty="0">
                <a:effectLst/>
                <a:latin typeface="Calibri" panose="020F0502020204030204" pitchFamily="34" charset="0"/>
                <a:ea typeface="Calibri" panose="020F0502020204030204" pitchFamily="34" charset="0"/>
                <a:cs typeface="Times New Roman" panose="02020603050405020304" pitchFamily="18" charset="0"/>
              </a:rPr>
              <a:t> in each of the following:</a:t>
            </a:r>
          </a:p>
          <a:p>
            <a:pPr marL="742950" lvl="1" indent="-285750">
              <a:lnSpc>
                <a:spcPct val="150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force = 20N, mass = 5kg</a:t>
            </a:r>
          </a:p>
          <a:p>
            <a:pPr lvl="1">
              <a:lnSpc>
                <a:spcPct val="150000"/>
              </a:lnSpc>
            </a:pPr>
            <a:r>
              <a:rPr lang="en-GB" sz="1200" dirty="0"/>
              <a:t>……………………………………………………………………………………………………………………………………………………………………………………………………………………………………………………………………………………</a:t>
            </a:r>
          </a:p>
          <a:p>
            <a:pPr lvl="1">
              <a:lnSpc>
                <a:spcPct val="150000"/>
              </a:lnSpc>
            </a:pPr>
            <a:r>
              <a:rPr lang="en-GB" sz="1200" dirty="0"/>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buFont typeface="+mj-lt"/>
              <a:buAutoNum type="arabicPeriod" startAt="2"/>
            </a:pPr>
            <a:r>
              <a:rPr lang="en-GB" sz="1200" dirty="0">
                <a:effectLst/>
                <a:latin typeface="Calibri" panose="020F0502020204030204" pitchFamily="34" charset="0"/>
                <a:ea typeface="Calibri" panose="020F0502020204030204" pitchFamily="34" charset="0"/>
                <a:cs typeface="Times New Roman" panose="02020603050405020304" pitchFamily="18" charset="0"/>
              </a:rPr>
              <a:t>force = 7N, mass = 14kg</a:t>
            </a:r>
          </a:p>
          <a:p>
            <a:pPr lvl="1">
              <a:lnSpc>
                <a:spcPct val="150000"/>
              </a:lnSpc>
            </a:pPr>
            <a:r>
              <a:rPr lang="en-GB" sz="1200" dirty="0"/>
              <a:t>……………………………………………………………………………………………………………………………………………………………………………………………………………………………………………………………………………………</a:t>
            </a:r>
          </a:p>
          <a:p>
            <a:pPr lvl="1">
              <a:lnSpc>
                <a:spcPct val="150000"/>
              </a:lnSpc>
            </a:pPr>
            <a:r>
              <a:rPr lang="en-GB" sz="1200" dirty="0"/>
              <a: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50000"/>
              </a:lnSpc>
              <a:buFont typeface="+mj-lt"/>
              <a:buAutoNum type="arabicPeriod" startAt="3"/>
            </a:pPr>
            <a:r>
              <a:rPr lang="en-GB" sz="1200" dirty="0">
                <a:effectLst/>
                <a:latin typeface="Calibri" panose="020F0502020204030204" pitchFamily="34" charset="0"/>
                <a:ea typeface="Calibri" panose="020F0502020204030204" pitchFamily="34" charset="0"/>
                <a:cs typeface="Times New Roman" panose="02020603050405020304" pitchFamily="18" charset="0"/>
              </a:rPr>
              <a:t>force = 2,000N, mass = 1250kg</a:t>
            </a:r>
          </a:p>
          <a:p>
            <a:pPr lvl="1">
              <a:lnSpc>
                <a:spcPct val="150000"/>
              </a:lnSpc>
              <a:spcAft>
                <a:spcPts val="800"/>
              </a:spcAft>
            </a:pPr>
            <a:r>
              <a:rPr lang="en-GB" sz="1200" dirty="0"/>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F6745F48-76A7-BFA6-AC27-04A82AE0D272}"/>
              </a:ext>
            </a:extLst>
          </p:cNvPr>
          <p:cNvSpPr txBox="1"/>
          <p:nvPr/>
        </p:nvSpPr>
        <p:spPr>
          <a:xfrm>
            <a:off x="1412590" y="1854937"/>
            <a:ext cx="1910687" cy="646331"/>
          </a:xfrm>
          <a:prstGeom prst="rect">
            <a:avLst/>
          </a:prstGeom>
          <a:noFill/>
        </p:spPr>
        <p:txBody>
          <a:bodyPr wrap="square" rtlCol="0">
            <a:spAutoFit/>
          </a:bodyPr>
          <a:lstStyle/>
          <a:p>
            <a:r>
              <a:rPr lang="en-GB" b="1" dirty="0">
                <a:solidFill>
                  <a:srgbClr val="FF0000"/>
                </a:solidFill>
              </a:rPr>
              <a:t>12 ÷ 5</a:t>
            </a:r>
          </a:p>
          <a:p>
            <a:r>
              <a:rPr lang="en-GB" b="1" dirty="0">
                <a:solidFill>
                  <a:srgbClr val="FF0000"/>
                </a:solidFill>
              </a:rPr>
              <a:t>= 2.4kg</a:t>
            </a:r>
          </a:p>
        </p:txBody>
      </p:sp>
      <p:sp>
        <p:nvSpPr>
          <p:cNvPr id="14" name="TextBox 13">
            <a:extLst>
              <a:ext uri="{FF2B5EF4-FFF2-40B4-BE49-F238E27FC236}">
                <a16:creationId xmlns:a16="http://schemas.microsoft.com/office/drawing/2014/main" id="{E5DF8507-D031-3BBB-CA8D-65FD97646681}"/>
              </a:ext>
            </a:extLst>
          </p:cNvPr>
          <p:cNvSpPr txBox="1"/>
          <p:nvPr/>
        </p:nvSpPr>
        <p:spPr>
          <a:xfrm>
            <a:off x="1412589" y="2955098"/>
            <a:ext cx="1910687" cy="646331"/>
          </a:xfrm>
          <a:prstGeom prst="rect">
            <a:avLst/>
          </a:prstGeom>
          <a:noFill/>
        </p:spPr>
        <p:txBody>
          <a:bodyPr wrap="square" rtlCol="0">
            <a:spAutoFit/>
          </a:bodyPr>
          <a:lstStyle/>
          <a:p>
            <a:r>
              <a:rPr lang="en-GB" b="1" dirty="0">
                <a:solidFill>
                  <a:srgbClr val="FF0000"/>
                </a:solidFill>
              </a:rPr>
              <a:t>200 ÷ 25</a:t>
            </a:r>
          </a:p>
          <a:p>
            <a:r>
              <a:rPr lang="en-GB" b="1" dirty="0">
                <a:solidFill>
                  <a:srgbClr val="FF0000"/>
                </a:solidFill>
              </a:rPr>
              <a:t>= 8kg</a:t>
            </a:r>
          </a:p>
        </p:txBody>
      </p:sp>
      <p:sp>
        <p:nvSpPr>
          <p:cNvPr id="15" name="TextBox 14">
            <a:extLst>
              <a:ext uri="{FF2B5EF4-FFF2-40B4-BE49-F238E27FC236}">
                <a16:creationId xmlns:a16="http://schemas.microsoft.com/office/drawing/2014/main" id="{B4781245-283F-29E1-5C34-ACE4BEABA5AC}"/>
              </a:ext>
            </a:extLst>
          </p:cNvPr>
          <p:cNvSpPr txBox="1"/>
          <p:nvPr/>
        </p:nvSpPr>
        <p:spPr>
          <a:xfrm>
            <a:off x="1412588" y="4060525"/>
            <a:ext cx="1910687" cy="646331"/>
          </a:xfrm>
          <a:prstGeom prst="rect">
            <a:avLst/>
          </a:prstGeom>
          <a:noFill/>
        </p:spPr>
        <p:txBody>
          <a:bodyPr wrap="square" rtlCol="0">
            <a:spAutoFit/>
          </a:bodyPr>
          <a:lstStyle/>
          <a:p>
            <a:r>
              <a:rPr lang="en-GB" b="1" dirty="0">
                <a:solidFill>
                  <a:srgbClr val="FF0000"/>
                </a:solidFill>
              </a:rPr>
              <a:t>3 ÷ 15</a:t>
            </a:r>
          </a:p>
          <a:p>
            <a:r>
              <a:rPr lang="en-GB" b="1" dirty="0">
                <a:solidFill>
                  <a:srgbClr val="FF0000"/>
                </a:solidFill>
              </a:rPr>
              <a:t>= 0.2kg</a:t>
            </a:r>
          </a:p>
        </p:txBody>
      </p:sp>
      <p:sp>
        <p:nvSpPr>
          <p:cNvPr id="16" name="TextBox 15">
            <a:extLst>
              <a:ext uri="{FF2B5EF4-FFF2-40B4-BE49-F238E27FC236}">
                <a16:creationId xmlns:a16="http://schemas.microsoft.com/office/drawing/2014/main" id="{C44BC8BC-D551-E4FC-9364-C7151B2D831A}"/>
              </a:ext>
            </a:extLst>
          </p:cNvPr>
          <p:cNvSpPr txBox="1"/>
          <p:nvPr/>
        </p:nvSpPr>
        <p:spPr>
          <a:xfrm>
            <a:off x="1412588" y="5689706"/>
            <a:ext cx="1910687" cy="646331"/>
          </a:xfrm>
          <a:prstGeom prst="rect">
            <a:avLst/>
          </a:prstGeom>
          <a:noFill/>
        </p:spPr>
        <p:txBody>
          <a:bodyPr wrap="square" rtlCol="0">
            <a:spAutoFit/>
          </a:bodyPr>
          <a:lstStyle/>
          <a:p>
            <a:r>
              <a:rPr lang="en-GB" b="1" dirty="0">
                <a:solidFill>
                  <a:srgbClr val="FF0000"/>
                </a:solidFill>
              </a:rPr>
              <a:t>20 ÷ 5</a:t>
            </a:r>
          </a:p>
          <a:p>
            <a:r>
              <a:rPr lang="en-GB" b="1" dirty="0">
                <a:solidFill>
                  <a:srgbClr val="FF0000"/>
                </a:solidFill>
              </a:rPr>
              <a:t>= 4m/s</a:t>
            </a:r>
            <a:r>
              <a:rPr lang="en-GB" b="1" baseline="30000" dirty="0">
                <a:solidFill>
                  <a:srgbClr val="FF0000"/>
                </a:solidFill>
              </a:rPr>
              <a:t>2</a:t>
            </a:r>
          </a:p>
        </p:txBody>
      </p:sp>
      <p:sp>
        <p:nvSpPr>
          <p:cNvPr id="17" name="TextBox 16">
            <a:extLst>
              <a:ext uri="{FF2B5EF4-FFF2-40B4-BE49-F238E27FC236}">
                <a16:creationId xmlns:a16="http://schemas.microsoft.com/office/drawing/2014/main" id="{93F54219-37E4-C6DC-7940-FC2C469E5161}"/>
              </a:ext>
            </a:extLst>
          </p:cNvPr>
          <p:cNvSpPr txBox="1"/>
          <p:nvPr/>
        </p:nvSpPr>
        <p:spPr>
          <a:xfrm>
            <a:off x="1412588" y="6752736"/>
            <a:ext cx="1910687" cy="646331"/>
          </a:xfrm>
          <a:prstGeom prst="rect">
            <a:avLst/>
          </a:prstGeom>
          <a:noFill/>
        </p:spPr>
        <p:txBody>
          <a:bodyPr wrap="square" rtlCol="0">
            <a:spAutoFit/>
          </a:bodyPr>
          <a:lstStyle/>
          <a:p>
            <a:r>
              <a:rPr lang="en-GB" b="1" dirty="0">
                <a:solidFill>
                  <a:srgbClr val="FF0000"/>
                </a:solidFill>
              </a:rPr>
              <a:t>7 ÷ 14</a:t>
            </a:r>
          </a:p>
          <a:p>
            <a:r>
              <a:rPr lang="en-GB" b="1" dirty="0">
                <a:solidFill>
                  <a:srgbClr val="FF0000"/>
                </a:solidFill>
              </a:rPr>
              <a:t>= 0.5m/s</a:t>
            </a:r>
            <a:r>
              <a:rPr lang="en-GB" b="1" baseline="30000" dirty="0">
                <a:solidFill>
                  <a:srgbClr val="FF0000"/>
                </a:solidFill>
              </a:rPr>
              <a:t>2</a:t>
            </a:r>
          </a:p>
        </p:txBody>
      </p:sp>
      <p:sp>
        <p:nvSpPr>
          <p:cNvPr id="18" name="TextBox 17">
            <a:extLst>
              <a:ext uri="{FF2B5EF4-FFF2-40B4-BE49-F238E27FC236}">
                <a16:creationId xmlns:a16="http://schemas.microsoft.com/office/drawing/2014/main" id="{E58A0F8D-5F2F-8AA1-D2B7-FF768383A80B}"/>
              </a:ext>
            </a:extLst>
          </p:cNvPr>
          <p:cNvSpPr txBox="1"/>
          <p:nvPr/>
        </p:nvSpPr>
        <p:spPr>
          <a:xfrm>
            <a:off x="1351223" y="7919526"/>
            <a:ext cx="1910687" cy="646331"/>
          </a:xfrm>
          <a:prstGeom prst="rect">
            <a:avLst/>
          </a:prstGeom>
          <a:noFill/>
        </p:spPr>
        <p:txBody>
          <a:bodyPr wrap="square" rtlCol="0">
            <a:spAutoFit/>
          </a:bodyPr>
          <a:lstStyle/>
          <a:p>
            <a:r>
              <a:rPr lang="en-GB" b="1" dirty="0">
                <a:solidFill>
                  <a:srgbClr val="FF0000"/>
                </a:solidFill>
              </a:rPr>
              <a:t>2000 ÷ 1250</a:t>
            </a:r>
          </a:p>
          <a:p>
            <a:r>
              <a:rPr lang="en-GB" b="1" dirty="0">
                <a:solidFill>
                  <a:srgbClr val="FF0000"/>
                </a:solidFill>
              </a:rPr>
              <a:t>= 1.6m/s</a:t>
            </a:r>
            <a:r>
              <a:rPr lang="en-GB" b="1" baseline="30000" dirty="0">
                <a:solidFill>
                  <a:srgbClr val="FF0000"/>
                </a:solidFill>
              </a:rPr>
              <a:t>2</a:t>
            </a:r>
          </a:p>
        </p:txBody>
      </p:sp>
    </p:spTree>
    <p:extLst>
      <p:ext uri="{BB962C8B-B14F-4D97-AF65-F5344CB8AC3E}">
        <p14:creationId xmlns:p14="http://schemas.microsoft.com/office/powerpoint/2010/main" val="7235595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28" name="TextBox 27">
            <a:extLst>
              <a:ext uri="{FF2B5EF4-FFF2-40B4-BE49-F238E27FC236}">
                <a16:creationId xmlns:a16="http://schemas.microsoft.com/office/drawing/2014/main" id="{FF3DF6B0-A373-2C44-26DF-434A93644010}"/>
              </a:ext>
            </a:extLst>
          </p:cNvPr>
          <p:cNvSpPr txBox="1"/>
          <p:nvPr/>
        </p:nvSpPr>
        <p:spPr>
          <a:xfrm>
            <a:off x="273049" y="823144"/>
            <a:ext cx="6168693" cy="6711709"/>
          </a:xfrm>
          <a:prstGeom prst="rect">
            <a:avLst/>
          </a:prstGeom>
          <a:noFill/>
        </p:spPr>
        <p:txBody>
          <a:bodyPr wrap="square">
            <a:spAutoFit/>
          </a:bodyPr>
          <a:lstStyle/>
          <a:p>
            <a:pPr marL="342900" indent="-342900">
              <a:lnSpc>
                <a:spcPct val="150000"/>
              </a:lnSpc>
              <a:buFont typeface="+mj-lt"/>
              <a:buAutoNum type="arabicPeriod"/>
            </a:pPr>
            <a:r>
              <a:rPr lang="en-GB" sz="1200" dirty="0">
                <a:effectLst/>
              </a:rPr>
              <a:t>What is the force if the mass is 3.5 kg and the acceleration is 80 m/</a:t>
            </a:r>
            <a:r>
              <a:rPr lang="en-GB" sz="1200" dirty="0"/>
              <a:t>s</a:t>
            </a:r>
            <a:r>
              <a:rPr lang="en-GB" sz="1200" baseline="30000" dirty="0"/>
              <a:t>2</a:t>
            </a:r>
          </a:p>
          <a:p>
            <a:pPr>
              <a:lnSpc>
                <a:spcPct val="150000"/>
              </a:lnSpc>
            </a:pPr>
            <a:r>
              <a:rPr lang="en-GB" sz="1200" dirty="0"/>
              <a:t>………………………………………………………………………………………………………………………………………………………………………………………………………………………………………………………………………………………………………………………………………………………………………………………………………………………………………………………………………</a:t>
            </a:r>
            <a:endParaRPr lang="en-GB" sz="1200" dirty="0">
              <a:effectLst/>
            </a:endParaRPr>
          </a:p>
          <a:p>
            <a:pPr marL="342900" indent="-342900">
              <a:lnSpc>
                <a:spcPct val="150000"/>
              </a:lnSpc>
              <a:buFont typeface="+mj-lt"/>
              <a:buAutoNum type="arabicPeriod" startAt="2"/>
            </a:pPr>
            <a:r>
              <a:rPr lang="en-GB" sz="1200" dirty="0">
                <a:effectLst/>
              </a:rPr>
              <a:t>What is the force if the mass is 800 kg and the acceleration is 60 m/s</a:t>
            </a:r>
            <a:r>
              <a:rPr lang="en-GB" sz="1200" baseline="30000" dirty="0">
                <a:effectLst/>
              </a:rPr>
              <a:t>2</a:t>
            </a:r>
            <a:r>
              <a:rPr lang="en-GB" sz="1200" dirty="0">
                <a:effectLst/>
              </a:rPr>
              <a:t>?</a:t>
            </a:r>
          </a:p>
          <a:p>
            <a:pPr>
              <a:lnSpc>
                <a:spcPct val="150000"/>
              </a:lnSpc>
            </a:pPr>
            <a:r>
              <a:rPr lang="en-GB" sz="1200" dirty="0"/>
              <a:t>………………………………………………………………………………………………………………………………………………………………………………………………………………………………………………………………………………………………………………………………………………………………………………………………………………………………………………………………………</a:t>
            </a:r>
            <a:endParaRPr lang="en-GB" sz="1200" dirty="0">
              <a:effectLst/>
            </a:endParaRPr>
          </a:p>
          <a:p>
            <a:pPr marL="342900" indent="-342900">
              <a:lnSpc>
                <a:spcPct val="150000"/>
              </a:lnSpc>
              <a:buFont typeface="+mj-lt"/>
              <a:buAutoNum type="arabicPeriod" startAt="3"/>
            </a:pPr>
            <a:r>
              <a:rPr lang="en-GB" sz="1200" dirty="0">
                <a:effectLst/>
              </a:rPr>
              <a:t>What is the mass if the force is 90 N and the acceleration is 80m/s</a:t>
            </a:r>
            <a:r>
              <a:rPr lang="en-GB" sz="1200" baseline="30000" dirty="0">
                <a:effectLst/>
              </a:rPr>
              <a:t>2</a:t>
            </a:r>
            <a:r>
              <a:rPr lang="en-GB" sz="1200" dirty="0">
                <a:effectLst/>
              </a:rPr>
              <a:t>?</a:t>
            </a:r>
            <a:endParaRPr lang="en-GB" sz="1200" dirty="0"/>
          </a:p>
          <a:p>
            <a:pPr>
              <a:lnSpc>
                <a:spcPct val="150000"/>
              </a:lnSpc>
            </a:pPr>
            <a:r>
              <a:rPr lang="en-GB" sz="1200" dirty="0"/>
              <a:t>………………………………………………………………………………………………………………………………………………………………………………………………………………………………………………………………………………………………………………………………………………………………………………………………………………………………………………………………………</a:t>
            </a:r>
            <a:endParaRPr lang="en-GB" sz="1200" dirty="0">
              <a:effectLst/>
            </a:endParaRPr>
          </a:p>
          <a:p>
            <a:pPr marL="342900" indent="-342900">
              <a:lnSpc>
                <a:spcPct val="150000"/>
              </a:lnSpc>
              <a:buFont typeface="+mj-lt"/>
              <a:buAutoNum type="arabicPeriod" startAt="4"/>
            </a:pPr>
            <a:r>
              <a:rPr lang="en-GB" sz="1200" dirty="0">
                <a:effectLst/>
              </a:rPr>
              <a:t>What is the mass if the force is 20 N and the acceleration is 80 m/s</a:t>
            </a:r>
            <a:r>
              <a:rPr lang="en-GB" sz="1200" baseline="30000" dirty="0">
                <a:effectLst/>
              </a:rPr>
              <a:t>2</a:t>
            </a:r>
            <a:r>
              <a:rPr lang="en-GB" sz="1200" dirty="0">
                <a:effectLst/>
              </a:rPr>
              <a:t>?</a:t>
            </a:r>
            <a:endParaRPr lang="en-GB" sz="1200" dirty="0">
              <a:latin typeface="Calibri" panose="020F0502020204030204" pitchFamily="34" charset="0"/>
              <a:cs typeface="Times New Roman" panose="02020603050405020304" pitchFamily="18" charset="0"/>
            </a:endParaRPr>
          </a:p>
          <a:p>
            <a:pPr>
              <a:lnSpc>
                <a:spcPct val="150000"/>
              </a:lnSpc>
            </a:pPr>
            <a:r>
              <a:rPr lang="en-GB" sz="1200" dirty="0"/>
              <a:t>………………………………………………………………………………………………………………………………………………………………………………………………………………………………………………………………………………………………………………………………………………………………………………………………………………………………………………………………………</a:t>
            </a:r>
            <a:endParaRPr lang="en-GB" sz="1200" dirty="0">
              <a:effectLst/>
            </a:endParaRPr>
          </a:p>
          <a:p>
            <a:pPr marL="342900" indent="-342900">
              <a:lnSpc>
                <a:spcPct val="150000"/>
              </a:lnSpc>
              <a:buFont typeface="+mj-lt"/>
              <a:buAutoNum type="arabicPeriod" startAt="5"/>
            </a:pPr>
            <a:r>
              <a:rPr lang="en-GB" sz="1200" dirty="0">
                <a:effectLst/>
              </a:rPr>
              <a:t>What is the force if the mass is 40 kg and the acceleration is 23 m/s</a:t>
            </a:r>
            <a:r>
              <a:rPr lang="en-GB" sz="1200" baseline="30000" dirty="0">
                <a:effectLst/>
              </a:rPr>
              <a:t>2</a:t>
            </a:r>
            <a:r>
              <a:rPr lang="en-GB" sz="1200" dirty="0">
                <a:effectLst/>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GB" sz="1200" dirty="0"/>
              <a:t>………………………………………………………………………………………………………………………………………………………………………………………………………………………………………………………………………………………………………………………………………………………………………………………………………………………………………………………………………</a:t>
            </a:r>
            <a:endParaRPr lang="en-GB" sz="1200" dirty="0">
              <a:effectLst/>
            </a:endParaRPr>
          </a:p>
          <a:p>
            <a:pPr marL="342900" indent="-342900">
              <a:lnSpc>
                <a:spcPct val="150000"/>
              </a:lnSpc>
              <a:buFont typeface="+mj-lt"/>
              <a:buAutoNum type="arabicPeriod" startAt="6"/>
            </a:pPr>
            <a:r>
              <a:rPr lang="en-GB" sz="1200" dirty="0">
                <a:effectLst/>
              </a:rPr>
              <a:t>What is the acceleration if the force is 74 N and the mass is 655 kg?</a:t>
            </a:r>
          </a:p>
          <a:p>
            <a:pPr>
              <a:lnSpc>
                <a:spcPct val="150000"/>
              </a:lnSpc>
            </a:pPr>
            <a:r>
              <a:rPr lang="en-GB" sz="1200" dirty="0"/>
              <a:t>………………………………………………………………………………………………………………………………………………………………………………………………………………………………………………………………………………………………………………………………………………………………………………………………………………………………</a:t>
            </a:r>
            <a:r>
              <a:rPr lang="en-GB" sz="1200" dirty="0">
                <a:latin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D0E8CE99-F821-D1FD-3791-1CC2289013B6}"/>
              </a:ext>
            </a:extLst>
          </p:cNvPr>
          <p:cNvSpPr txBox="1"/>
          <p:nvPr/>
        </p:nvSpPr>
        <p:spPr>
          <a:xfrm>
            <a:off x="1255689" y="1285981"/>
            <a:ext cx="1910687" cy="646331"/>
          </a:xfrm>
          <a:prstGeom prst="rect">
            <a:avLst/>
          </a:prstGeom>
          <a:noFill/>
        </p:spPr>
        <p:txBody>
          <a:bodyPr wrap="square" rtlCol="0">
            <a:spAutoFit/>
          </a:bodyPr>
          <a:lstStyle/>
          <a:p>
            <a:r>
              <a:rPr lang="en-GB" b="1" dirty="0">
                <a:solidFill>
                  <a:srgbClr val="FF0000"/>
                </a:solidFill>
              </a:rPr>
              <a:t>3.5 x 80</a:t>
            </a:r>
          </a:p>
          <a:p>
            <a:r>
              <a:rPr lang="en-GB" b="1" dirty="0">
                <a:solidFill>
                  <a:srgbClr val="FF0000"/>
                </a:solidFill>
              </a:rPr>
              <a:t>= 280N</a:t>
            </a:r>
            <a:endParaRPr lang="en-GB" b="1" baseline="30000" dirty="0">
              <a:solidFill>
                <a:srgbClr val="FF0000"/>
              </a:solidFill>
            </a:endParaRPr>
          </a:p>
        </p:txBody>
      </p:sp>
      <p:sp>
        <p:nvSpPr>
          <p:cNvPr id="31" name="TextBox 30">
            <a:extLst>
              <a:ext uri="{FF2B5EF4-FFF2-40B4-BE49-F238E27FC236}">
                <a16:creationId xmlns:a16="http://schemas.microsoft.com/office/drawing/2014/main" id="{570A3696-3E14-03A4-761F-2F701B7C2398}"/>
              </a:ext>
            </a:extLst>
          </p:cNvPr>
          <p:cNvSpPr txBox="1"/>
          <p:nvPr/>
        </p:nvSpPr>
        <p:spPr>
          <a:xfrm>
            <a:off x="1255688" y="2434802"/>
            <a:ext cx="1910687" cy="646331"/>
          </a:xfrm>
          <a:prstGeom prst="rect">
            <a:avLst/>
          </a:prstGeom>
          <a:noFill/>
        </p:spPr>
        <p:txBody>
          <a:bodyPr wrap="square" rtlCol="0">
            <a:spAutoFit/>
          </a:bodyPr>
          <a:lstStyle/>
          <a:p>
            <a:r>
              <a:rPr lang="en-GB" b="1" dirty="0">
                <a:solidFill>
                  <a:srgbClr val="FF0000"/>
                </a:solidFill>
              </a:rPr>
              <a:t>800 x 60</a:t>
            </a:r>
          </a:p>
          <a:p>
            <a:r>
              <a:rPr lang="en-GB" b="1" dirty="0">
                <a:solidFill>
                  <a:srgbClr val="FF0000"/>
                </a:solidFill>
              </a:rPr>
              <a:t>= 48,000N</a:t>
            </a:r>
            <a:endParaRPr lang="en-GB" b="1" baseline="30000" dirty="0">
              <a:solidFill>
                <a:srgbClr val="FF0000"/>
              </a:solidFill>
            </a:endParaRPr>
          </a:p>
        </p:txBody>
      </p:sp>
      <p:sp>
        <p:nvSpPr>
          <p:cNvPr id="33" name="TextBox 32">
            <a:extLst>
              <a:ext uri="{FF2B5EF4-FFF2-40B4-BE49-F238E27FC236}">
                <a16:creationId xmlns:a16="http://schemas.microsoft.com/office/drawing/2014/main" id="{AE08AFEE-6A89-4417-9AE7-3551A8045F7E}"/>
              </a:ext>
            </a:extLst>
          </p:cNvPr>
          <p:cNvSpPr txBox="1"/>
          <p:nvPr/>
        </p:nvSpPr>
        <p:spPr>
          <a:xfrm>
            <a:off x="1255688" y="3512840"/>
            <a:ext cx="1910687" cy="646331"/>
          </a:xfrm>
          <a:prstGeom prst="rect">
            <a:avLst/>
          </a:prstGeom>
          <a:noFill/>
        </p:spPr>
        <p:txBody>
          <a:bodyPr wrap="square" rtlCol="0">
            <a:spAutoFit/>
          </a:bodyPr>
          <a:lstStyle/>
          <a:p>
            <a:r>
              <a:rPr lang="en-GB" b="1" dirty="0">
                <a:solidFill>
                  <a:srgbClr val="FF0000"/>
                </a:solidFill>
              </a:rPr>
              <a:t>90 ÷ 80</a:t>
            </a:r>
          </a:p>
          <a:p>
            <a:r>
              <a:rPr lang="en-GB" b="1" dirty="0">
                <a:solidFill>
                  <a:srgbClr val="FF0000"/>
                </a:solidFill>
              </a:rPr>
              <a:t>= 1.125kg</a:t>
            </a:r>
          </a:p>
        </p:txBody>
      </p:sp>
      <p:sp>
        <p:nvSpPr>
          <p:cNvPr id="34" name="TextBox 33">
            <a:extLst>
              <a:ext uri="{FF2B5EF4-FFF2-40B4-BE49-F238E27FC236}">
                <a16:creationId xmlns:a16="http://schemas.microsoft.com/office/drawing/2014/main" id="{7BCB6409-29BC-C2A4-F1D6-722F1E9B4AB6}"/>
              </a:ext>
            </a:extLst>
          </p:cNvPr>
          <p:cNvSpPr txBox="1"/>
          <p:nvPr/>
        </p:nvSpPr>
        <p:spPr>
          <a:xfrm>
            <a:off x="1255687" y="4565650"/>
            <a:ext cx="1910687" cy="646331"/>
          </a:xfrm>
          <a:prstGeom prst="rect">
            <a:avLst/>
          </a:prstGeom>
          <a:noFill/>
        </p:spPr>
        <p:txBody>
          <a:bodyPr wrap="square" rtlCol="0">
            <a:spAutoFit/>
          </a:bodyPr>
          <a:lstStyle/>
          <a:p>
            <a:r>
              <a:rPr lang="en-GB" b="1" dirty="0">
                <a:solidFill>
                  <a:srgbClr val="FF0000"/>
                </a:solidFill>
              </a:rPr>
              <a:t>20 ÷ 80</a:t>
            </a:r>
          </a:p>
          <a:p>
            <a:r>
              <a:rPr lang="en-GB" b="1" dirty="0">
                <a:solidFill>
                  <a:srgbClr val="FF0000"/>
                </a:solidFill>
              </a:rPr>
              <a:t>= 0.25kg</a:t>
            </a:r>
          </a:p>
        </p:txBody>
      </p:sp>
      <p:sp>
        <p:nvSpPr>
          <p:cNvPr id="35" name="TextBox 34">
            <a:extLst>
              <a:ext uri="{FF2B5EF4-FFF2-40B4-BE49-F238E27FC236}">
                <a16:creationId xmlns:a16="http://schemas.microsoft.com/office/drawing/2014/main" id="{A60C7B22-E210-2974-DADD-02C5B3F3BE0D}"/>
              </a:ext>
            </a:extLst>
          </p:cNvPr>
          <p:cNvSpPr txBox="1"/>
          <p:nvPr/>
        </p:nvSpPr>
        <p:spPr>
          <a:xfrm>
            <a:off x="1255686" y="5647083"/>
            <a:ext cx="1910687" cy="646331"/>
          </a:xfrm>
          <a:prstGeom prst="rect">
            <a:avLst/>
          </a:prstGeom>
          <a:noFill/>
        </p:spPr>
        <p:txBody>
          <a:bodyPr wrap="square" rtlCol="0">
            <a:spAutoFit/>
          </a:bodyPr>
          <a:lstStyle/>
          <a:p>
            <a:r>
              <a:rPr lang="en-GB" b="1" dirty="0">
                <a:solidFill>
                  <a:srgbClr val="FF0000"/>
                </a:solidFill>
              </a:rPr>
              <a:t>40 x 23</a:t>
            </a:r>
          </a:p>
          <a:p>
            <a:r>
              <a:rPr lang="en-GB" b="1" dirty="0">
                <a:solidFill>
                  <a:srgbClr val="FF0000"/>
                </a:solidFill>
              </a:rPr>
              <a:t>= 920N</a:t>
            </a:r>
            <a:endParaRPr lang="en-GB" b="1" baseline="30000" dirty="0">
              <a:solidFill>
                <a:srgbClr val="FF0000"/>
              </a:solidFill>
            </a:endParaRPr>
          </a:p>
        </p:txBody>
      </p:sp>
      <p:sp>
        <p:nvSpPr>
          <p:cNvPr id="36" name="TextBox 35">
            <a:extLst>
              <a:ext uri="{FF2B5EF4-FFF2-40B4-BE49-F238E27FC236}">
                <a16:creationId xmlns:a16="http://schemas.microsoft.com/office/drawing/2014/main" id="{406A617C-BB63-640B-96C4-F1B94363AA0B}"/>
              </a:ext>
            </a:extLst>
          </p:cNvPr>
          <p:cNvSpPr txBox="1"/>
          <p:nvPr/>
        </p:nvSpPr>
        <p:spPr>
          <a:xfrm>
            <a:off x="1255685" y="6823639"/>
            <a:ext cx="1910687" cy="646331"/>
          </a:xfrm>
          <a:prstGeom prst="rect">
            <a:avLst/>
          </a:prstGeom>
          <a:noFill/>
        </p:spPr>
        <p:txBody>
          <a:bodyPr wrap="square" rtlCol="0">
            <a:spAutoFit/>
          </a:bodyPr>
          <a:lstStyle/>
          <a:p>
            <a:r>
              <a:rPr lang="en-GB" b="1" dirty="0">
                <a:solidFill>
                  <a:srgbClr val="FF0000"/>
                </a:solidFill>
              </a:rPr>
              <a:t>74 ÷ 655</a:t>
            </a:r>
          </a:p>
          <a:p>
            <a:r>
              <a:rPr lang="en-GB" b="1" dirty="0">
                <a:solidFill>
                  <a:srgbClr val="FF0000"/>
                </a:solidFill>
              </a:rPr>
              <a:t>= 0.113m/s</a:t>
            </a:r>
            <a:r>
              <a:rPr lang="en-GB" b="1" baseline="30000" dirty="0">
                <a:solidFill>
                  <a:srgbClr val="FF0000"/>
                </a:solidFill>
              </a:rPr>
              <a:t>2</a:t>
            </a:r>
          </a:p>
        </p:txBody>
      </p:sp>
    </p:spTree>
    <p:extLst>
      <p:ext uri="{BB962C8B-B14F-4D97-AF65-F5344CB8AC3E}">
        <p14:creationId xmlns:p14="http://schemas.microsoft.com/office/powerpoint/2010/main" val="32688323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2" name="Rectangle 2">
            <a:extLst>
              <a:ext uri="{FF2B5EF4-FFF2-40B4-BE49-F238E27FC236}">
                <a16:creationId xmlns:a16="http://schemas.microsoft.com/office/drawing/2014/main" id="{3618DAD5-4562-DAD0-4AB2-B6F7577CFCAD}"/>
              </a:ext>
            </a:extLst>
          </p:cNvPr>
          <p:cNvSpPr>
            <a:spLocks noChangeArrowheads="1"/>
          </p:cNvSpPr>
          <p:nvPr/>
        </p:nvSpPr>
        <p:spPr bwMode="auto">
          <a:xfrm>
            <a:off x="273050" y="818464"/>
            <a:ext cx="3129831" cy="89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table contains typical data for an oil tanker.</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6145" name="Picture 1">
            <a:extLst>
              <a:ext uri="{FF2B5EF4-FFF2-40B4-BE49-F238E27FC236}">
                <a16:creationId xmlns:a16="http://schemas.microsoft.com/office/drawing/2014/main" id="{C6EA155D-7747-1B5D-1966-03AD0E99B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46829"/>
            <a:ext cx="5858300" cy="1290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6F3C11-21EC-D984-6DAE-EB17B2C55E58}"/>
              </a:ext>
            </a:extLst>
          </p:cNvPr>
          <p:cNvSpPr txBox="1"/>
          <p:nvPr/>
        </p:nvSpPr>
        <p:spPr>
          <a:xfrm>
            <a:off x="406020" y="2821580"/>
            <a:ext cx="5858301" cy="3387722"/>
          </a:xfrm>
          <a:prstGeom prst="rect">
            <a:avLst/>
          </a:prstGeom>
          <a:noFill/>
        </p:spPr>
        <p:txBody>
          <a:bodyPr wrap="square">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Write down the equation which links acceleration, force and mass.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(ii)      Calculate the deceleration of the oil tanker. Show clearly how you work out your answer.</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Deceleration = </a:t>
            </a:r>
            <a:r>
              <a:rPr lang="en-GB" altLang="en-US" sz="1200" dirty="0">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m/s</a:t>
            </a:r>
            <a:r>
              <a:rPr kumimoji="0" lang="en-GB" altLang="en-US" sz="1200" b="0" i="0" u="none" strike="noStrike" cap="none" normalizeH="0" baseline="3000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(Total 3 marks)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18EB6FB-D262-B7C9-16E4-6A405422D810}"/>
              </a:ext>
            </a:extLst>
          </p:cNvPr>
          <p:cNvPicPr>
            <a:picLocks noChangeAspect="1"/>
          </p:cNvPicPr>
          <p:nvPr/>
        </p:nvPicPr>
        <p:blipFill rotWithShape="1">
          <a:blip r:embed="rId3"/>
          <a:srcRect l="27661" t="43278" r="22986" b="16390"/>
          <a:stretch/>
        </p:blipFill>
        <p:spPr>
          <a:xfrm>
            <a:off x="1021638" y="6433692"/>
            <a:ext cx="4627064" cy="2126955"/>
          </a:xfrm>
          <a:prstGeom prst="rect">
            <a:avLst/>
          </a:prstGeom>
        </p:spPr>
      </p:pic>
    </p:spTree>
    <p:extLst>
      <p:ext uri="{BB962C8B-B14F-4D97-AF65-F5344CB8AC3E}">
        <p14:creationId xmlns:p14="http://schemas.microsoft.com/office/powerpoint/2010/main" val="148220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014D0F-66C4-C85A-68BD-7443CBB08305}"/>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lnSpc>
                <a:spcPct val="150000"/>
              </a:lnSpc>
              <a:buFont typeface="+mj-lt"/>
              <a:buAutoNum type="arabicPeriod" startAt="3"/>
            </a:pPr>
            <a:r>
              <a:rPr lang="en-GB" sz="1200" b="1" dirty="0">
                <a:solidFill>
                  <a:schemeClr val="tx1"/>
                </a:solidFill>
              </a:rPr>
              <a:t>A rock rolls down a hill at an average speed of 5.7 m/s. It takes 1.2 minutes to reach the bottom. How long was the hill?</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r>
              <a:rPr lang="en-GB" sz="1200" b="1" dirty="0">
                <a:solidFill>
                  <a:schemeClr val="tx1"/>
                </a:solidFill>
              </a:rPr>
              <a:t>For the following questions, rearrange to calculate the </a:t>
            </a:r>
            <a:r>
              <a:rPr lang="en-GB" sz="1200" b="1" u="sng" dirty="0">
                <a:solidFill>
                  <a:schemeClr val="tx1"/>
                </a:solidFill>
              </a:rPr>
              <a:t>time taken</a:t>
            </a:r>
            <a:r>
              <a:rPr lang="en-GB" sz="1200" b="1" dirty="0">
                <a:solidFill>
                  <a:schemeClr val="tx1"/>
                </a:solidFill>
              </a:rPr>
              <a:t>:</a:t>
            </a:r>
          </a:p>
          <a:p>
            <a:pPr marL="228600" indent="-228600">
              <a:lnSpc>
                <a:spcPct val="150000"/>
              </a:lnSpc>
              <a:buFont typeface="+mj-lt"/>
              <a:buAutoNum type="arabicPeriod" startAt="4"/>
            </a:pPr>
            <a:r>
              <a:rPr lang="en-GB" sz="1200" b="1" dirty="0">
                <a:solidFill>
                  <a:schemeClr val="tx1"/>
                </a:solidFill>
              </a:rPr>
              <a:t>A car travels 5 km at an average speed of 26 m/s. Calculate how long it takes. Give your answer to 1 </a:t>
            </a:r>
            <a:r>
              <a:rPr lang="en-GB" sz="1200" b="1" dirty="0" err="1">
                <a:solidFill>
                  <a:schemeClr val="tx1"/>
                </a:solidFill>
              </a:rPr>
              <a:t>d.p.</a:t>
            </a:r>
            <a:r>
              <a:rPr lang="en-GB" sz="1200" b="1" dirty="0">
                <a:solidFill>
                  <a:schemeClr val="tx1"/>
                </a:solidFill>
              </a:rPr>
              <a:t> :</a:t>
            </a:r>
          </a:p>
          <a:p>
            <a:pPr>
              <a:lnSpc>
                <a:spcPct val="150000"/>
              </a:lnSpc>
            </a:pPr>
            <a:r>
              <a:rPr lang="en-GB" sz="1200" b="1" dirty="0">
                <a:solidFill>
                  <a:schemeClr val="tx1"/>
                </a:solidFill>
              </a:rPr>
              <a:t>………………………………………………………………………………………………………………………………………………………………………………………………………………………………………………………………………………………………………………………………………………………………………………………………………………………………………………………………………………………</a:t>
            </a:r>
          </a:p>
          <a:p>
            <a:pPr marL="228600" indent="-228600">
              <a:lnSpc>
                <a:spcPct val="200000"/>
              </a:lnSpc>
              <a:buFont typeface="+mj-lt"/>
              <a:buAutoNum type="arabicPeriod" startAt="5"/>
            </a:pPr>
            <a:r>
              <a:rPr lang="en-GB" sz="1200" b="1" dirty="0">
                <a:solidFill>
                  <a:schemeClr val="tx1"/>
                </a:solidFill>
              </a:rPr>
              <a:t>A boat sails at an average speed of 19 m/s. How long will it take to travel from Liverpool to Dublin (220 km). Give your answer to 1 </a:t>
            </a:r>
            <a:r>
              <a:rPr lang="en-GB" sz="1200" b="1" dirty="0" err="1">
                <a:solidFill>
                  <a:schemeClr val="tx1"/>
                </a:solidFill>
              </a:rPr>
              <a:t>d.p.</a:t>
            </a:r>
            <a:r>
              <a:rPr lang="en-GB" sz="1200" b="1" dirty="0">
                <a:solidFill>
                  <a:schemeClr val="tx1"/>
                </a:solidFill>
              </a:rPr>
              <a:t> :</a:t>
            </a:r>
          </a:p>
          <a:p>
            <a:pPr>
              <a:lnSpc>
                <a:spcPct val="150000"/>
              </a:lnSpc>
            </a:pPr>
            <a:r>
              <a:rPr lang="en-GB" sz="1200" b="1" dirty="0">
                <a:solidFill>
                  <a:schemeClr val="tx1"/>
                </a:solidFill>
              </a:rPr>
              <a:t>………………………………………………………………………………………………………………………………………………………………………………………………………………………………………………………………………………………………………………………………………………………………………………………………………………………………………………………………………………………</a:t>
            </a:r>
          </a:p>
          <a:p>
            <a:pPr marL="228600" indent="-228600">
              <a:lnSpc>
                <a:spcPct val="200000"/>
              </a:lnSpc>
              <a:buFont typeface="+mj-lt"/>
              <a:buAutoNum type="arabicPeriod" startAt="6"/>
            </a:pPr>
            <a:r>
              <a:rPr lang="en-GB" sz="1200" b="1" dirty="0">
                <a:solidFill>
                  <a:schemeClr val="tx1"/>
                </a:solidFill>
              </a:rPr>
              <a:t>How long would it take for a man to run a marathon (42.2 km) if he ran at an average speed of 7 m/s. Give your answer to 1 </a:t>
            </a:r>
            <a:r>
              <a:rPr lang="en-GB" sz="1200" b="1" dirty="0" err="1">
                <a:solidFill>
                  <a:schemeClr val="tx1"/>
                </a:solidFill>
              </a:rPr>
              <a:t>d.p.</a:t>
            </a:r>
            <a:r>
              <a:rPr lang="en-GB" sz="1200" b="1" dirty="0">
                <a:solidFill>
                  <a:schemeClr val="tx1"/>
                </a:solidFill>
              </a:rPr>
              <a:t> :</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p:txBody>
      </p:sp>
      <p:sp>
        <p:nvSpPr>
          <p:cNvPr id="7" name="TextBox 6">
            <a:extLst>
              <a:ext uri="{FF2B5EF4-FFF2-40B4-BE49-F238E27FC236}">
                <a16:creationId xmlns:a16="http://schemas.microsoft.com/office/drawing/2014/main" id="{47255F8D-ADE0-8D48-7F9D-2DA3AD1A3695}"/>
              </a:ext>
            </a:extLst>
          </p:cNvPr>
          <p:cNvSpPr txBox="1"/>
          <p:nvPr/>
        </p:nvSpPr>
        <p:spPr>
          <a:xfrm>
            <a:off x="2053988" y="844537"/>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5.7 = s / 72</a:t>
            </a:r>
          </a:p>
          <a:p>
            <a:r>
              <a:rPr lang="en-GB" sz="1200" dirty="0"/>
              <a:t>S = 5.7 x 72</a:t>
            </a:r>
          </a:p>
          <a:p>
            <a:r>
              <a:rPr lang="en-GB" sz="1200" dirty="0"/>
              <a:t>Distance = 410.4 m</a:t>
            </a:r>
          </a:p>
        </p:txBody>
      </p:sp>
      <p:sp>
        <p:nvSpPr>
          <p:cNvPr id="8" name="TextBox 7">
            <a:extLst>
              <a:ext uri="{FF2B5EF4-FFF2-40B4-BE49-F238E27FC236}">
                <a16:creationId xmlns:a16="http://schemas.microsoft.com/office/drawing/2014/main" id="{E4C97B2A-CAA6-6A6E-F413-B6B7E493C315}"/>
              </a:ext>
            </a:extLst>
          </p:cNvPr>
          <p:cNvSpPr txBox="1"/>
          <p:nvPr/>
        </p:nvSpPr>
        <p:spPr>
          <a:xfrm>
            <a:off x="2053986" y="2745190"/>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26 = 5000 / t</a:t>
            </a:r>
          </a:p>
          <a:p>
            <a:r>
              <a:rPr lang="en-GB" sz="1200" dirty="0"/>
              <a:t>T = 5000 / 26</a:t>
            </a:r>
          </a:p>
          <a:p>
            <a:r>
              <a:rPr lang="en-GB" sz="1200" dirty="0"/>
              <a:t>Time = 192.3 s</a:t>
            </a:r>
          </a:p>
        </p:txBody>
      </p:sp>
      <p:sp>
        <p:nvSpPr>
          <p:cNvPr id="9" name="TextBox 8">
            <a:extLst>
              <a:ext uri="{FF2B5EF4-FFF2-40B4-BE49-F238E27FC236}">
                <a16:creationId xmlns:a16="http://schemas.microsoft.com/office/drawing/2014/main" id="{0E22821E-20F1-1307-0EB1-64DDC6D5B226}"/>
              </a:ext>
            </a:extLst>
          </p:cNvPr>
          <p:cNvSpPr txBox="1"/>
          <p:nvPr/>
        </p:nvSpPr>
        <p:spPr>
          <a:xfrm>
            <a:off x="2053987" y="4308496"/>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19 = 220000 / t</a:t>
            </a:r>
          </a:p>
          <a:p>
            <a:r>
              <a:rPr lang="en-GB" sz="1200" dirty="0"/>
              <a:t>T = 220000 / 19</a:t>
            </a:r>
          </a:p>
          <a:p>
            <a:r>
              <a:rPr lang="en-GB" sz="1200" dirty="0"/>
              <a:t>11,578.9 s</a:t>
            </a:r>
          </a:p>
        </p:txBody>
      </p:sp>
      <p:sp>
        <p:nvSpPr>
          <p:cNvPr id="10" name="TextBox 9">
            <a:extLst>
              <a:ext uri="{FF2B5EF4-FFF2-40B4-BE49-F238E27FC236}">
                <a16:creationId xmlns:a16="http://schemas.microsoft.com/office/drawing/2014/main" id="{FFC91B41-4B37-D0BE-2093-75BC62AFDAC1}"/>
              </a:ext>
            </a:extLst>
          </p:cNvPr>
          <p:cNvSpPr txBox="1"/>
          <p:nvPr/>
        </p:nvSpPr>
        <p:spPr>
          <a:xfrm>
            <a:off x="2053986" y="5904581"/>
            <a:ext cx="3824595" cy="830997"/>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7 = 42200 / t</a:t>
            </a:r>
          </a:p>
          <a:p>
            <a:r>
              <a:rPr lang="en-GB" sz="1200" dirty="0"/>
              <a:t>T = 42200 / 7</a:t>
            </a:r>
          </a:p>
          <a:p>
            <a:r>
              <a:rPr lang="en-GB" sz="1200" dirty="0"/>
              <a:t>Time = 6028.6 s</a:t>
            </a:r>
          </a:p>
        </p:txBody>
      </p:sp>
    </p:spTree>
    <p:extLst>
      <p:ext uri="{BB962C8B-B14F-4D97-AF65-F5344CB8AC3E}">
        <p14:creationId xmlns:p14="http://schemas.microsoft.com/office/powerpoint/2010/main" val="25016790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4201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graphicFrame>
        <p:nvGraphicFramePr>
          <p:cNvPr id="3" name="Table 2">
            <a:extLst>
              <a:ext uri="{FF2B5EF4-FFF2-40B4-BE49-F238E27FC236}">
                <a16:creationId xmlns:a16="http://schemas.microsoft.com/office/drawing/2014/main" id="{BBF106FA-ED21-AE46-90E5-164021117AA5}"/>
              </a:ext>
            </a:extLst>
          </p:cNvPr>
          <p:cNvGraphicFramePr>
            <a:graphicFrameLocks noGrp="1"/>
          </p:cNvGraphicFramePr>
          <p:nvPr/>
        </p:nvGraphicFramePr>
        <p:xfrm>
          <a:off x="458336" y="5638571"/>
          <a:ext cx="3608697" cy="830997"/>
        </p:xfrm>
        <a:graphic>
          <a:graphicData uri="http://schemas.openxmlformats.org/drawingml/2006/table">
            <a:tbl>
              <a:tblPr>
                <a:tableStyleId>{5940675A-B579-460E-94D1-54222C63F5DA}</a:tableStyleId>
              </a:tblPr>
              <a:tblGrid>
                <a:gridCol w="2932066">
                  <a:extLst>
                    <a:ext uri="{9D8B030D-6E8A-4147-A177-3AD203B41FA5}">
                      <a16:colId xmlns:a16="http://schemas.microsoft.com/office/drawing/2014/main" val="2453724019"/>
                    </a:ext>
                  </a:extLst>
                </a:gridCol>
                <a:gridCol w="676631">
                  <a:extLst>
                    <a:ext uri="{9D8B030D-6E8A-4147-A177-3AD203B41FA5}">
                      <a16:colId xmlns:a16="http://schemas.microsoft.com/office/drawing/2014/main" val="1792841507"/>
                    </a:ext>
                  </a:extLst>
                </a:gridCol>
              </a:tblGrid>
              <a:tr h="276999">
                <a:tc>
                  <a:txBody>
                    <a:bodyPr/>
                    <a:lstStyle/>
                    <a:p>
                      <a:pPr marL="28575" marR="28575">
                        <a:lnSpc>
                          <a:spcPct val="107000"/>
                        </a:lnSpc>
                        <a:spcBef>
                          <a:spcPts val="450"/>
                        </a:spcBef>
                        <a:spcAft>
                          <a:spcPts val="450"/>
                        </a:spcAft>
                      </a:pPr>
                      <a:r>
                        <a:rPr lang="en-GB" sz="1200">
                          <a:effectLst/>
                          <a:latin typeface="+mn-lt"/>
                        </a:rPr>
                        <a:t>A quantity with both magnitude and direction</a:t>
                      </a:r>
                      <a:endParaRPr lang="en-GB" sz="1200">
                        <a:effectLst/>
                        <a:latin typeface="+mn-lt"/>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200">
                        <a:effectLst/>
                        <a:latin typeface="+mn-lt"/>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421458566"/>
                  </a:ext>
                </a:extLst>
              </a:tr>
              <a:tr h="276999">
                <a:tc>
                  <a:txBody>
                    <a:bodyPr/>
                    <a:lstStyle/>
                    <a:p>
                      <a:pPr marL="28575" marR="28575">
                        <a:lnSpc>
                          <a:spcPct val="107000"/>
                        </a:lnSpc>
                        <a:spcBef>
                          <a:spcPts val="450"/>
                        </a:spcBef>
                        <a:spcAft>
                          <a:spcPts val="450"/>
                        </a:spcAft>
                      </a:pPr>
                      <a:r>
                        <a:rPr lang="en-GB" sz="1200" dirty="0">
                          <a:effectLst/>
                          <a:latin typeface="+mn-lt"/>
                        </a:rPr>
                        <a:t>A quantity with direction only</a:t>
                      </a:r>
                      <a:endParaRPr lang="en-GB" sz="1200" dirty="0">
                        <a:effectLst/>
                        <a:latin typeface="+mn-lt"/>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200">
                        <a:effectLst/>
                        <a:latin typeface="+mn-lt"/>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2075782724"/>
                  </a:ext>
                </a:extLst>
              </a:tr>
              <a:tr h="276999">
                <a:tc>
                  <a:txBody>
                    <a:bodyPr/>
                    <a:lstStyle/>
                    <a:p>
                      <a:pPr marL="28575" marR="28575">
                        <a:lnSpc>
                          <a:spcPct val="107000"/>
                        </a:lnSpc>
                        <a:spcBef>
                          <a:spcPts val="450"/>
                        </a:spcBef>
                        <a:spcAft>
                          <a:spcPts val="450"/>
                        </a:spcAft>
                      </a:pPr>
                      <a:r>
                        <a:rPr lang="en-GB" sz="1200">
                          <a:effectLst/>
                          <a:latin typeface="+mn-lt"/>
                        </a:rPr>
                        <a:t>A quantity with magnitude only</a:t>
                      </a:r>
                      <a:endParaRPr lang="en-GB" sz="1200">
                        <a:effectLst/>
                        <a:latin typeface="+mn-lt"/>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200" dirty="0">
                        <a:effectLst/>
                        <a:latin typeface="+mn-lt"/>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939507639"/>
                  </a:ext>
                </a:extLst>
              </a:tr>
            </a:tbl>
          </a:graphicData>
        </a:graphic>
      </p:graphicFrame>
      <p:graphicFrame>
        <p:nvGraphicFramePr>
          <p:cNvPr id="6" name="Table 5">
            <a:extLst>
              <a:ext uri="{FF2B5EF4-FFF2-40B4-BE49-F238E27FC236}">
                <a16:creationId xmlns:a16="http://schemas.microsoft.com/office/drawing/2014/main" id="{FCA388EC-AC48-8DEB-043A-A9607B21E7A3}"/>
              </a:ext>
            </a:extLst>
          </p:cNvPr>
          <p:cNvGraphicFramePr>
            <a:graphicFrameLocks noGrp="1"/>
          </p:cNvGraphicFramePr>
          <p:nvPr/>
        </p:nvGraphicFramePr>
        <p:xfrm>
          <a:off x="458335" y="7534717"/>
          <a:ext cx="3608697" cy="937580"/>
        </p:xfrm>
        <a:graphic>
          <a:graphicData uri="http://schemas.openxmlformats.org/drawingml/2006/table">
            <a:tbl>
              <a:tblPr>
                <a:tableStyleId>{5940675A-B579-460E-94D1-54222C63F5DA}</a:tableStyleId>
              </a:tblPr>
              <a:tblGrid>
                <a:gridCol w="2932066">
                  <a:extLst>
                    <a:ext uri="{9D8B030D-6E8A-4147-A177-3AD203B41FA5}">
                      <a16:colId xmlns:a16="http://schemas.microsoft.com/office/drawing/2014/main" val="2180466727"/>
                    </a:ext>
                  </a:extLst>
                </a:gridCol>
                <a:gridCol w="676631">
                  <a:extLst>
                    <a:ext uri="{9D8B030D-6E8A-4147-A177-3AD203B41FA5}">
                      <a16:colId xmlns:a16="http://schemas.microsoft.com/office/drawing/2014/main" val="1636396742"/>
                    </a:ext>
                  </a:extLst>
                </a:gridCol>
              </a:tblGrid>
              <a:tr h="234395">
                <a:tc>
                  <a:txBody>
                    <a:bodyPr/>
                    <a:lstStyle/>
                    <a:p>
                      <a:pPr marL="28575" marR="28575">
                        <a:lnSpc>
                          <a:spcPct val="107000"/>
                        </a:lnSpc>
                        <a:spcBef>
                          <a:spcPts val="450"/>
                        </a:spcBef>
                        <a:spcAft>
                          <a:spcPts val="450"/>
                        </a:spcAft>
                      </a:pPr>
                      <a:r>
                        <a:rPr lang="en-GB" sz="1100">
                          <a:effectLst/>
                        </a:rPr>
                        <a:t>Displacement</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579878321"/>
                  </a:ext>
                </a:extLst>
              </a:tr>
              <a:tr h="234395">
                <a:tc>
                  <a:txBody>
                    <a:bodyPr/>
                    <a:lstStyle/>
                    <a:p>
                      <a:pPr marL="28575" marR="28575">
                        <a:lnSpc>
                          <a:spcPct val="107000"/>
                        </a:lnSpc>
                        <a:spcBef>
                          <a:spcPts val="450"/>
                        </a:spcBef>
                        <a:spcAft>
                          <a:spcPts val="450"/>
                        </a:spcAft>
                      </a:pPr>
                      <a:r>
                        <a:rPr lang="en-GB" sz="1100">
                          <a:effectLst/>
                        </a:rPr>
                        <a:t>Distance</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4006866452"/>
                  </a:ext>
                </a:extLst>
              </a:tr>
              <a:tr h="234395">
                <a:tc>
                  <a:txBody>
                    <a:bodyPr/>
                    <a:lstStyle/>
                    <a:p>
                      <a:pPr marL="28575" marR="28575">
                        <a:lnSpc>
                          <a:spcPct val="107000"/>
                        </a:lnSpc>
                        <a:spcBef>
                          <a:spcPts val="450"/>
                        </a:spcBef>
                        <a:spcAft>
                          <a:spcPts val="450"/>
                        </a:spcAft>
                      </a:pPr>
                      <a:r>
                        <a:rPr lang="en-GB" sz="1100">
                          <a:effectLst/>
                        </a:rPr>
                        <a:t>Time</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10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3540981108"/>
                  </a:ext>
                </a:extLst>
              </a:tr>
              <a:tr h="234395">
                <a:tc>
                  <a:txBody>
                    <a:bodyPr/>
                    <a:lstStyle/>
                    <a:p>
                      <a:pPr marL="28575" marR="28575">
                        <a:lnSpc>
                          <a:spcPct val="107000"/>
                        </a:lnSpc>
                        <a:spcBef>
                          <a:spcPts val="450"/>
                        </a:spcBef>
                        <a:spcAft>
                          <a:spcPts val="450"/>
                        </a:spcAft>
                      </a:pPr>
                      <a:r>
                        <a:rPr lang="en-GB" sz="1100">
                          <a:effectLst/>
                        </a:rPr>
                        <a:t>Work done</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0" marB="0" anchor="ctr"/>
                </a:tc>
                <a:tc>
                  <a:txBody>
                    <a:bodyPr/>
                    <a:lstStyle/>
                    <a:p>
                      <a:pPr marL="28575" marR="28575">
                        <a:lnSpc>
                          <a:spcPct val="107000"/>
                        </a:lnSpc>
                        <a:spcBef>
                          <a:spcPts val="450"/>
                        </a:spcBef>
                        <a:spcAft>
                          <a:spcPts val="450"/>
                        </a:spcAft>
                      </a:pP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9525" marR="9525" marT="0" marB="0" anchor="ctr"/>
                </a:tc>
                <a:extLst>
                  <a:ext uri="{0D108BD9-81ED-4DB2-BD59-A6C34878D82A}">
                    <a16:rowId xmlns:a16="http://schemas.microsoft.com/office/drawing/2014/main" val="826799445"/>
                  </a:ext>
                </a:extLst>
              </a:tr>
            </a:tbl>
          </a:graphicData>
        </a:graphic>
      </p:graphicFrame>
      <p:pic>
        <p:nvPicPr>
          <p:cNvPr id="10248" name="Picture 8">
            <a:extLst>
              <a:ext uri="{FF2B5EF4-FFF2-40B4-BE49-F238E27FC236}">
                <a16:creationId xmlns:a16="http://schemas.microsoft.com/office/drawing/2014/main" id="{83F214A6-CABF-8519-DE8D-51A036B26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146" y="2192369"/>
            <a:ext cx="2703444" cy="23394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89B05636-B33E-2FED-5427-54AE8AC8F879}"/>
              </a:ext>
            </a:extLst>
          </p:cNvPr>
          <p:cNvSpPr>
            <a:spLocks noChangeArrowheads="1"/>
          </p:cNvSpPr>
          <p:nvPr/>
        </p:nvSpPr>
        <p:spPr bwMode="auto">
          <a:xfrm>
            <a:off x="273050" y="699532"/>
            <a:ext cx="6126614" cy="172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Professional rugby players wear a tracking device that measures their velocity and acceleration.</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shows a player wearing a tracking device.</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player is tackling another player who is running with the ball.</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0492A0E-1DB9-47C4-572E-8588FA3B9E62}"/>
              </a:ext>
            </a:extLst>
          </p:cNvPr>
          <p:cNvSpPr txBox="1"/>
          <p:nvPr/>
        </p:nvSpPr>
        <p:spPr>
          <a:xfrm>
            <a:off x="378248" y="4685694"/>
            <a:ext cx="6021416" cy="2833724"/>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Velocity and acceleration are both vector quantities.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is a vector quantity?</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algn="r" defTabSz="914400" eaLnBrk="0" fontAlgn="base" hangingPunct="0">
              <a:lnSpc>
                <a:spcPct val="150000"/>
              </a:lnSpc>
              <a:spcBef>
                <a:spcPct val="0"/>
              </a:spcBef>
              <a:spcAft>
                <a:spcPct val="0"/>
              </a:spcAf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2E43053-A0FB-C55C-264E-C47408C96AA7}"/>
              </a:ext>
            </a:extLst>
          </p:cNvPr>
          <p:cNvSpPr txBox="1"/>
          <p:nvPr/>
        </p:nvSpPr>
        <p:spPr>
          <a:xfrm>
            <a:off x="378248" y="6528775"/>
            <a:ext cx="6021416" cy="2464393"/>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(b)  Which of the following is a vector quantity?</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Tick (</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one</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box.</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dirty="0">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DD57F67-EC7F-76D9-0CD5-454F54EBE6F9}"/>
              </a:ext>
            </a:extLst>
          </p:cNvPr>
          <p:cNvSpPr txBox="1"/>
          <p:nvPr/>
        </p:nvSpPr>
        <p:spPr>
          <a:xfrm>
            <a:off x="3574531" y="5598470"/>
            <a:ext cx="985002" cy="369332"/>
          </a:xfrm>
          <a:prstGeom prst="rect">
            <a:avLst/>
          </a:prstGeom>
          <a:noFill/>
        </p:spPr>
        <p:txBody>
          <a:bodyPr wrap="square" rtlCol="0">
            <a:spAutoFit/>
          </a:bodyPr>
          <a:lstStyle/>
          <a:p>
            <a:r>
              <a:rPr lang="en-GB" b="1" dirty="0">
                <a:solidFill>
                  <a:srgbClr val="FF0000"/>
                </a:solidFill>
              </a:rPr>
              <a:t>x</a:t>
            </a:r>
          </a:p>
        </p:txBody>
      </p:sp>
      <p:sp>
        <p:nvSpPr>
          <p:cNvPr id="18" name="TextBox 17">
            <a:extLst>
              <a:ext uri="{FF2B5EF4-FFF2-40B4-BE49-F238E27FC236}">
                <a16:creationId xmlns:a16="http://schemas.microsoft.com/office/drawing/2014/main" id="{F3E14514-D803-F418-B0A3-4F9972BF2857}"/>
              </a:ext>
            </a:extLst>
          </p:cNvPr>
          <p:cNvSpPr txBox="1"/>
          <p:nvPr/>
        </p:nvSpPr>
        <p:spPr>
          <a:xfrm>
            <a:off x="3566660" y="7447700"/>
            <a:ext cx="985002" cy="369332"/>
          </a:xfrm>
          <a:prstGeom prst="rect">
            <a:avLst/>
          </a:prstGeom>
          <a:noFill/>
        </p:spPr>
        <p:txBody>
          <a:bodyPr wrap="square" rtlCol="0">
            <a:spAutoFit/>
          </a:bodyPr>
          <a:lstStyle/>
          <a:p>
            <a:r>
              <a:rPr lang="en-GB" b="1" dirty="0">
                <a:solidFill>
                  <a:srgbClr val="FF0000"/>
                </a:solidFill>
              </a:rPr>
              <a:t>x</a:t>
            </a:r>
          </a:p>
        </p:txBody>
      </p:sp>
    </p:spTree>
    <p:extLst>
      <p:ext uri="{BB962C8B-B14F-4D97-AF65-F5344CB8AC3E}">
        <p14:creationId xmlns:p14="http://schemas.microsoft.com/office/powerpoint/2010/main" val="36126161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45285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2" name="Rectangle 2">
            <a:extLst>
              <a:ext uri="{FF2B5EF4-FFF2-40B4-BE49-F238E27FC236}">
                <a16:creationId xmlns:a16="http://schemas.microsoft.com/office/drawing/2014/main" id="{89A2FFBE-2CCA-46E0-DD83-F6DCF74CCC74}"/>
              </a:ext>
            </a:extLst>
          </p:cNvPr>
          <p:cNvSpPr>
            <a:spLocks noChangeArrowheads="1"/>
          </p:cNvSpPr>
          <p:nvPr/>
        </p:nvSpPr>
        <p:spPr bwMode="auto">
          <a:xfrm>
            <a:off x="1054087" y="699532"/>
            <a:ext cx="4749826" cy="89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2</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shows a velocity–time graph for the player running with the ball.</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Figure 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9217" name="Picture 1">
            <a:extLst>
              <a:ext uri="{FF2B5EF4-FFF2-40B4-BE49-F238E27FC236}">
                <a16:creationId xmlns:a16="http://schemas.microsoft.com/office/drawing/2014/main" id="{086E79F9-CF98-9C1B-CBFF-E50880419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263" y="1295326"/>
            <a:ext cx="3645474" cy="33858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A577BAF8-1536-8893-22C0-4E960FFA0D3C}"/>
              </a:ext>
            </a:extLst>
          </p:cNvPr>
          <p:cNvSpPr>
            <a:spLocks noChangeArrowheads="1"/>
          </p:cNvSpPr>
          <p:nvPr/>
        </p:nvSpPr>
        <p:spPr bwMode="auto">
          <a:xfrm>
            <a:off x="139700" y="4978631"/>
            <a:ext cx="6578600" cy="366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(c)  Determine the acceleration of the player between 0 and 1.6 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Acceleration = …………………………….m/s</a:t>
            </a:r>
            <a:r>
              <a:rPr kumimoji="0" lang="en-GB" altLang="en-US" sz="1200" b="0" i="0" u="none" strike="noStrike" cap="none" normalizeH="0" baseline="3000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(d)  Describe the motion of the player between 3.4 s and 3.6 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force exerted on the player when she is tackled causes her to accelerate.</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(e)  Write down the equation which links acceleration (</a:t>
            </a:r>
            <a:r>
              <a:rPr kumimoji="0" lang="en-GB"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mass (</a:t>
            </a:r>
            <a:r>
              <a:rPr kumimoji="0" lang="en-GB"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and resultant force (</a:t>
            </a:r>
            <a:r>
              <a:rPr kumimoji="0" lang="en-GB"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E5975C3-3AFB-C7B6-F965-F5F97581AAA7}"/>
              </a:ext>
            </a:extLst>
          </p:cNvPr>
          <p:cNvPicPr>
            <a:picLocks noChangeAspect="1"/>
          </p:cNvPicPr>
          <p:nvPr/>
        </p:nvPicPr>
        <p:blipFill rotWithShape="1">
          <a:blip r:embed="rId3"/>
          <a:srcRect l="66389" t="29582" r="13239" b="52245"/>
          <a:stretch/>
        </p:blipFill>
        <p:spPr>
          <a:xfrm>
            <a:off x="446964" y="5349164"/>
            <a:ext cx="5964072" cy="2992631"/>
          </a:xfrm>
          <a:prstGeom prst="rect">
            <a:avLst/>
          </a:prstGeom>
        </p:spPr>
      </p:pic>
    </p:spTree>
    <p:extLst>
      <p:ext uri="{BB962C8B-B14F-4D97-AF65-F5344CB8AC3E}">
        <p14:creationId xmlns:p14="http://schemas.microsoft.com/office/powerpoint/2010/main" val="42077731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2677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sp>
        <p:nvSpPr>
          <p:cNvPr id="3" name="TextBox 2">
            <a:extLst>
              <a:ext uri="{FF2B5EF4-FFF2-40B4-BE49-F238E27FC236}">
                <a16:creationId xmlns:a16="http://schemas.microsoft.com/office/drawing/2014/main" id="{780C30CB-0131-684D-B086-AEE709E17AD0}"/>
              </a:ext>
            </a:extLst>
          </p:cNvPr>
          <p:cNvSpPr txBox="1"/>
          <p:nvPr/>
        </p:nvSpPr>
        <p:spPr>
          <a:xfrm>
            <a:off x="450376" y="949100"/>
            <a:ext cx="6005015" cy="5647315"/>
          </a:xfrm>
          <a:prstGeom prst="rect">
            <a:avLst/>
          </a:prstGeom>
          <a:noFill/>
        </p:spPr>
        <p:txBody>
          <a:bodyPr wrap="square">
            <a:spAutoFit/>
          </a:bodyPr>
          <a:lstStyle/>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(f)  The player accelerates at 25 m/s</a:t>
            </a:r>
            <a:r>
              <a:rPr lang="en-GB" sz="1200" baseline="30000" dirty="0">
                <a:effectLst/>
                <a:latin typeface="Calibri" panose="020F0502020204030204" pitchFamily="34" charset="0"/>
                <a:ea typeface="Times New Roman" panose="02020603050405020304" pitchFamily="18" charset="0"/>
                <a:cs typeface="Calibri" panose="020F0502020204030204" pitchFamily="34" charset="0"/>
              </a:rPr>
              <a:t>2</a:t>
            </a:r>
            <a:r>
              <a:rPr lang="en-GB" sz="1200" dirty="0">
                <a:effectLst/>
                <a:latin typeface="Calibri" panose="020F0502020204030204" pitchFamily="34" charset="0"/>
                <a:ea typeface="Times New Roman" panose="02020603050405020304" pitchFamily="18" charset="0"/>
                <a:cs typeface="Calibri" panose="020F0502020204030204" pitchFamily="34" charset="0"/>
              </a:rPr>
              <a:t> when a resultant force of 1800 N acts on her.</a:t>
            </a:r>
          </a:p>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Calculate the mass of the player.</a:t>
            </a:r>
          </a:p>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a:t>
            </a:r>
          </a:p>
          <a:p>
            <a:pPr algn="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Mass =…………………………… kg</a:t>
            </a:r>
          </a:p>
          <a:p>
            <a:pPr algn="r">
              <a:lnSpc>
                <a:spcPct val="150000"/>
              </a:lnSpc>
              <a:spcBef>
                <a:spcPts val="300"/>
              </a:spcBef>
              <a:spcAft>
                <a:spcPts val="800"/>
              </a:spcAft>
            </a:pPr>
            <a:r>
              <a:rPr lang="en-GB" sz="1200" b="1" dirty="0">
                <a:effectLst/>
                <a:latin typeface="Calibri" panose="020F0502020204030204" pitchFamily="34" charset="0"/>
                <a:ea typeface="Times New Roman" panose="02020603050405020304" pitchFamily="18" charset="0"/>
                <a:cs typeface="Calibri" panose="020F0502020204030204" pitchFamily="34" charset="0"/>
              </a:rPr>
              <a:t>(3)</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(g)  The tracking device sends data to a computer during the game.</a:t>
            </a:r>
          </a:p>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a:t>
            </a:r>
          </a:p>
          <a:p>
            <a:pPr algn="r">
              <a:lnSpc>
                <a:spcPct val="150000"/>
              </a:lnSpc>
              <a:spcBef>
                <a:spcPts val="300"/>
              </a:spcBef>
              <a:spcAft>
                <a:spcPts val="800"/>
              </a:spcAft>
            </a:pPr>
            <a:r>
              <a:rPr lang="en-GB" sz="1200" b="1" dirty="0">
                <a:effectLst/>
                <a:latin typeface="Calibri" panose="020F0502020204030204" pitchFamily="34" charset="0"/>
                <a:ea typeface="Times New Roman" panose="02020603050405020304" pitchFamily="18" charset="0"/>
                <a:cs typeface="Calibri" panose="020F0502020204030204" pitchFamily="34" charset="0"/>
              </a:rPr>
              <a:t>(1)</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p>
            <a:pPr algn="r">
              <a:lnSpc>
                <a:spcPct val="150000"/>
              </a:lnSpc>
              <a:spcBef>
                <a:spcPts val="300"/>
              </a:spcBef>
              <a:spcAft>
                <a:spcPts val="800"/>
              </a:spcAft>
            </a:pPr>
            <a:r>
              <a:rPr lang="en-GB" sz="1200" b="1" dirty="0">
                <a:effectLst/>
                <a:latin typeface="Calibri" panose="020F0502020204030204" pitchFamily="34" charset="0"/>
                <a:ea typeface="Times New Roman" panose="02020603050405020304" pitchFamily="18" charset="0"/>
                <a:cs typeface="Calibri" panose="020F0502020204030204" pitchFamily="34" charset="0"/>
              </a:rPr>
              <a:t>(Total 10 marks)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9A46792C-A2EA-5C8D-4CBD-C8AF11551B1B}"/>
              </a:ext>
            </a:extLst>
          </p:cNvPr>
          <p:cNvPicPr>
            <a:picLocks noChangeAspect="1"/>
          </p:cNvPicPr>
          <p:nvPr/>
        </p:nvPicPr>
        <p:blipFill rotWithShape="1">
          <a:blip r:embed="rId2"/>
          <a:srcRect l="29453" t="38679" r="22786" b="27711"/>
          <a:stretch/>
        </p:blipFill>
        <p:spPr>
          <a:xfrm>
            <a:off x="625642" y="6072701"/>
            <a:ext cx="5654482" cy="2238234"/>
          </a:xfrm>
          <a:prstGeom prst="rect">
            <a:avLst/>
          </a:prstGeom>
        </p:spPr>
      </p:pic>
    </p:spTree>
    <p:extLst>
      <p:ext uri="{BB962C8B-B14F-4D97-AF65-F5344CB8AC3E}">
        <p14:creationId xmlns:p14="http://schemas.microsoft.com/office/powerpoint/2010/main" val="36061185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496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8: </a:t>
            </a:r>
            <a:r>
              <a:rPr lang="en-GB" sz="1800" b="1" u="sng"/>
              <a:t>Newton’s second law (F = ma).</a:t>
            </a:r>
            <a:r>
              <a:rPr lang="en-GB" b="1" u="sng"/>
              <a:t> </a:t>
            </a:r>
          </a:p>
        </p:txBody>
      </p:sp>
      <p:pic>
        <p:nvPicPr>
          <p:cNvPr id="7172" name="Picture 4">
            <a:extLst>
              <a:ext uri="{FF2B5EF4-FFF2-40B4-BE49-F238E27FC236}">
                <a16:creationId xmlns:a16="http://schemas.microsoft.com/office/drawing/2014/main" id="{988B0BDE-AE9E-E0A2-4FD3-C44879363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4" y="1298026"/>
            <a:ext cx="3829050" cy="647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D80F73DE-2C40-6950-D67A-450BA766138E}"/>
              </a:ext>
            </a:extLst>
          </p:cNvPr>
          <p:cNvSpPr>
            <a:spLocks noChangeArrowheads="1"/>
          </p:cNvSpPr>
          <p:nvPr/>
        </p:nvSpPr>
        <p:spPr bwMode="auto">
          <a:xfrm>
            <a:off x="200150" y="1898679"/>
            <a:ext cx="6457697" cy="671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     The arrow represents the force on the water produced by the engine propeller.</a:t>
            </a:r>
            <a:b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b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This force causes the boat to move.</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Explain why.</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     The boat accelerates at a constant rate in a straight line. This causes the velocity of the water skier to increase from 4.0 m/s to 16.0 m/s in 8.0 seconds.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GB" altLang="en-US" sz="12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Calculate the acceleration of the water skier and give the unit.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Acceleration = ……………………………………………..</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(ii)     The water skier has a mass of 68 kg.</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Calculate the resultant force acting on the water skier while accelerating.</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Resultant force = …………………………………………………. N</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p>
          <a:p>
            <a:pPr marL="0" marR="0" lvl="0" indent="0" algn="r" defTabSz="914400" rtl="0" eaLnBrk="0" fontAlgn="base" latinLnBrk="0" hangingPunct="0">
              <a:lnSpc>
                <a:spcPct val="150000"/>
              </a:lnSpc>
              <a:spcBef>
                <a:spcPct val="0"/>
              </a:spcBef>
              <a:spcAft>
                <a:spcPct val="0"/>
              </a:spcAft>
              <a:buClrTx/>
              <a:buSzTx/>
              <a:buFontTx/>
              <a:buNone/>
              <a:tabLst/>
            </a:pPr>
            <a:r>
              <a:rPr lang="en-GB" altLang="en-US" sz="1200" b="1" dirty="0">
                <a:latin typeface="Calibri" panose="020F0502020204030204" pitchFamily="34" charset="0"/>
                <a:cs typeface="Calibri" panose="020F0502020204030204" pitchFamily="34" charset="0"/>
              </a:rPr>
              <a:t>(Total 6 marks)</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2E751D9-A702-F70D-77D9-6F432830920B}"/>
              </a:ext>
            </a:extLst>
          </p:cNvPr>
          <p:cNvSpPr txBox="1"/>
          <p:nvPr/>
        </p:nvSpPr>
        <p:spPr>
          <a:xfrm>
            <a:off x="273050" y="672112"/>
            <a:ext cx="3650776" cy="89473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diagram shows a boat pulling a water skier.</a:t>
            </a: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EDE2DB03-C71C-ADEC-6532-5DFB9461AFE3}"/>
              </a:ext>
            </a:extLst>
          </p:cNvPr>
          <p:cNvPicPr>
            <a:picLocks noChangeAspect="1"/>
          </p:cNvPicPr>
          <p:nvPr/>
        </p:nvPicPr>
        <p:blipFill rotWithShape="1">
          <a:blip r:embed="rId3"/>
          <a:srcRect l="30050" t="26200" r="26368" b="10022"/>
          <a:stretch/>
        </p:blipFill>
        <p:spPr>
          <a:xfrm>
            <a:off x="680682" y="2544220"/>
            <a:ext cx="5496636" cy="4524578"/>
          </a:xfrm>
          <a:prstGeom prst="rect">
            <a:avLst/>
          </a:prstGeom>
        </p:spPr>
      </p:pic>
    </p:spTree>
    <p:extLst>
      <p:ext uri="{BB962C8B-B14F-4D97-AF65-F5344CB8AC3E}">
        <p14:creationId xmlns:p14="http://schemas.microsoft.com/office/powerpoint/2010/main" val="4489955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9: Required Practical (Acceleration)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to determine how mass and force applied affect acceleration. </a:t>
            </a:r>
          </a:p>
          <a:p>
            <a:pPr marL="171450" indent="-171450">
              <a:buFont typeface="Arial" panose="020B0604020202020204" pitchFamily="34" charset="0"/>
              <a:buChar char="•"/>
            </a:pPr>
            <a:r>
              <a:rPr lang="en-GB" sz="1200" b="1" dirty="0"/>
              <a:t>You are learning to evaluate data and identify sources of error.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830997"/>
          </a:xfrm>
          <a:prstGeom prst="rect">
            <a:avLst/>
          </a:prstGeom>
          <a:noFill/>
          <a:ln>
            <a:solidFill>
              <a:schemeClr val="tx1"/>
            </a:solidFill>
            <a:prstDash val="lgDash"/>
          </a:ln>
        </p:spPr>
        <p:txBody>
          <a:bodyPr wrap="square" rtlCol="0">
            <a:spAutoFit/>
          </a:bodyPr>
          <a:lstStyle/>
          <a:p>
            <a:r>
              <a:rPr lang="en-US" sz="1200" b="1"/>
              <a:t>Why are we learning about this?</a:t>
            </a:r>
          </a:p>
          <a:p>
            <a:r>
              <a:rPr lang="en-US" sz="1200">
                <a:latin typeface="+mj-lt"/>
              </a:rPr>
              <a:t>This lessons helps us understand why…</a:t>
            </a:r>
          </a:p>
          <a:p>
            <a:endParaRPr lang="en-US" sz="1200">
              <a:latin typeface="+mj-lt"/>
            </a:endParaRPr>
          </a:p>
          <a:p>
            <a:endParaRPr lang="en-US" sz="1200">
              <a:latin typeface="+mj-lt"/>
            </a:endParaRP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37826520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7" name="TextBox 6">
            <a:extLst>
              <a:ext uri="{FF2B5EF4-FFF2-40B4-BE49-F238E27FC236}">
                <a16:creationId xmlns:a16="http://schemas.microsoft.com/office/drawing/2014/main" id="{75E17685-2FB8-D7FE-D402-CF18B38B1E7F}"/>
              </a:ext>
            </a:extLst>
          </p:cNvPr>
          <p:cNvSpPr txBox="1"/>
          <p:nvPr/>
        </p:nvSpPr>
        <p:spPr>
          <a:xfrm>
            <a:off x="273050" y="6283308"/>
            <a:ext cx="6311900" cy="1910395"/>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a:lnSpc>
                <a:spcPct val="150000"/>
              </a:lnSpc>
            </a:pPr>
            <a:r>
              <a:rPr lang="en-GB" sz="1200" b="1" dirty="0"/>
              <a:t> The bulk of the subtopic will be composed of practical work (there are two practicals to complete). </a:t>
            </a:r>
          </a:p>
          <a:p>
            <a:pPr marL="228600" indent="-228600">
              <a:lnSpc>
                <a:spcPct val="150000"/>
              </a:lnSpc>
              <a:buAutoNum type="alphaLcPeriod"/>
            </a:pPr>
            <a:r>
              <a:rPr lang="en-GB" sz="1200" b="1" dirty="0"/>
              <a:t>Hypothesis and prediction. </a:t>
            </a:r>
          </a:p>
          <a:p>
            <a:pPr marL="228600" indent="-228600">
              <a:lnSpc>
                <a:spcPct val="150000"/>
              </a:lnSpc>
              <a:buAutoNum type="alphaLcPeriod"/>
            </a:pPr>
            <a:r>
              <a:rPr lang="en-GB" sz="1200" b="1" dirty="0"/>
              <a:t>Evaluating data. </a:t>
            </a:r>
          </a:p>
          <a:p>
            <a:pPr marL="228600" indent="-228600">
              <a:lnSpc>
                <a:spcPct val="150000"/>
              </a:lnSpc>
              <a:buAutoNum type="alphaLcPeriod"/>
            </a:pPr>
            <a:r>
              <a:rPr lang="en-GB" sz="1200" b="1" dirty="0"/>
              <a:t>Sources of error.</a:t>
            </a:r>
          </a:p>
          <a:p>
            <a:pPr marL="228600" indent="-228600">
              <a:lnSpc>
                <a:spcPct val="150000"/>
              </a:lnSpc>
              <a:buAutoNum type="alphaLcPeriod"/>
            </a:pPr>
            <a:r>
              <a:rPr lang="en-GB" sz="1200" b="1" dirty="0"/>
              <a:t>Conclusions. </a:t>
            </a:r>
          </a:p>
        </p:txBody>
      </p:sp>
      <p:sp>
        <p:nvSpPr>
          <p:cNvPr id="8" name="TextBox 7">
            <a:extLst>
              <a:ext uri="{FF2B5EF4-FFF2-40B4-BE49-F238E27FC236}">
                <a16:creationId xmlns:a16="http://schemas.microsoft.com/office/drawing/2014/main" id="{8875671A-A3BD-B8BD-DB6F-82EA2960018C}"/>
              </a:ext>
            </a:extLst>
          </p:cNvPr>
          <p:cNvSpPr txBox="1"/>
          <p:nvPr/>
        </p:nvSpPr>
        <p:spPr>
          <a:xfrm>
            <a:off x="273050" y="1934001"/>
            <a:ext cx="6311900" cy="4126386"/>
          </a:xfrm>
          <a:prstGeom prst="rect">
            <a:avLst/>
          </a:prstGeom>
          <a:noFill/>
          <a:ln w="12700">
            <a:solidFill>
              <a:schemeClr val="tx1"/>
            </a:solidFill>
            <a:prstDash val="dash"/>
          </a:ln>
        </p:spPr>
        <p:txBody>
          <a:bodyPr wrap="square" rtlCol="0">
            <a:spAutoFit/>
          </a:bodyPr>
          <a:lstStyle/>
          <a:p>
            <a:r>
              <a:rPr lang="en-GB" sz="1200" b="1" dirty="0"/>
              <a:t>Disciplinary content </a:t>
            </a:r>
          </a:p>
          <a:p>
            <a:pPr>
              <a:lnSpc>
                <a:spcPct val="150000"/>
              </a:lnSpc>
            </a:pPr>
            <a:r>
              <a:rPr lang="en-GB" sz="1200" dirty="0"/>
              <a:t>This is a comparative / fair test inquiry that has two parts (changing force and changing mass). </a:t>
            </a:r>
          </a:p>
          <a:p>
            <a:pPr>
              <a:lnSpc>
                <a:spcPct val="150000"/>
              </a:lnSpc>
            </a:pPr>
            <a:r>
              <a:rPr lang="en-GB" sz="1200" dirty="0"/>
              <a:t>Students will be asked to identify independent, dependent and control variables. The first part of the investigation can be used to model this. </a:t>
            </a:r>
          </a:p>
          <a:p>
            <a:pPr>
              <a:lnSpc>
                <a:spcPct val="150000"/>
              </a:lnSpc>
            </a:pPr>
            <a:r>
              <a:rPr lang="en-GB" sz="1200" dirty="0"/>
              <a:t>Students will repeat their experiment and compare their results to other data. They will also calculate the mean of their repeats. This enables the following aspects of data evaluation: repeatability, reproducibility, precision, accuracy and anomalies. </a:t>
            </a:r>
          </a:p>
          <a:p>
            <a:pPr>
              <a:lnSpc>
                <a:spcPct val="150000"/>
              </a:lnSpc>
            </a:pPr>
            <a:r>
              <a:rPr lang="en-GB" sz="1200" dirty="0"/>
              <a:t>Following data evaluation, sources of random and systematic error will be identified. Random errors cause spread about the true value (increase uncertainty) and are caused by measurement errors and not controlling a control variable. They can be reduced by repetition and calculating a mean or removal of anomalies. Further repetition increases accuracy. </a:t>
            </a:r>
          </a:p>
          <a:p>
            <a:pPr>
              <a:lnSpc>
                <a:spcPct val="150000"/>
              </a:lnSpc>
            </a:pPr>
            <a:r>
              <a:rPr lang="en-GB" sz="1200" dirty="0"/>
              <a:t>Systematic errors cannot be reduced through repetition. They can be caused by the environment, methods of observation or instrument used. </a:t>
            </a:r>
          </a:p>
          <a:p>
            <a:pPr>
              <a:lnSpc>
                <a:spcPct val="150000"/>
              </a:lnSpc>
            </a:pPr>
            <a:r>
              <a:rPr lang="en-GB" sz="1200" dirty="0"/>
              <a:t>Newton’s second law will be used to predict patterns in data. Comparison will be made of data and Newton’s second law. </a:t>
            </a:r>
          </a:p>
        </p:txBody>
      </p:sp>
      <p:pic>
        <p:nvPicPr>
          <p:cNvPr id="2" name="Picture 1">
            <a:extLst>
              <a:ext uri="{FF2B5EF4-FFF2-40B4-BE49-F238E27FC236}">
                <a16:creationId xmlns:a16="http://schemas.microsoft.com/office/drawing/2014/main" id="{E909A4C2-EAC4-8B39-DDF1-FEE40A3C7794}"/>
              </a:ext>
            </a:extLst>
          </p:cNvPr>
          <p:cNvPicPr>
            <a:picLocks noChangeAspect="1"/>
          </p:cNvPicPr>
          <p:nvPr/>
        </p:nvPicPr>
        <p:blipFill>
          <a:blip r:embed="rId2"/>
          <a:stretch>
            <a:fillRect/>
          </a:stretch>
        </p:blipFill>
        <p:spPr>
          <a:xfrm>
            <a:off x="273050" y="706185"/>
            <a:ext cx="6357404" cy="857920"/>
          </a:xfrm>
          <a:prstGeom prst="rect">
            <a:avLst/>
          </a:prstGeom>
        </p:spPr>
      </p:pic>
    </p:spTree>
    <p:extLst>
      <p:ext uri="{BB962C8B-B14F-4D97-AF65-F5344CB8AC3E}">
        <p14:creationId xmlns:p14="http://schemas.microsoft.com/office/powerpoint/2010/main" val="1746010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82032"/>
            <a:ext cx="6311900" cy="8650701"/>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Hypothesis and prediction. </a:t>
            </a:r>
          </a:p>
          <a:p>
            <a:pPr>
              <a:lnSpc>
                <a:spcPct val="150000"/>
              </a:lnSpc>
            </a:pPr>
            <a:r>
              <a:rPr lang="en-GB" sz="1200" dirty="0"/>
              <a:t>A hypothesis is a general statement that explains certain facts or observations. In this required practical, Newton’s second law is investigated. This can be summarised in an equation: </a:t>
            </a:r>
          </a:p>
          <a:p>
            <a:pPr>
              <a:lnSpc>
                <a:spcPct val="150000"/>
              </a:lnSpc>
            </a:pPr>
            <a:r>
              <a:rPr lang="en-GB" sz="1200" b="1" dirty="0"/>
              <a:t>Force = mass x acceleration</a:t>
            </a:r>
          </a:p>
          <a:p>
            <a:pPr>
              <a:lnSpc>
                <a:spcPct val="150000"/>
              </a:lnSpc>
            </a:pPr>
            <a:r>
              <a:rPr lang="en-GB" sz="1200" dirty="0"/>
              <a:t>A hypothesis might state that if the force on an object is increased, acceleration will also increase. In fact, acceleration should be directly proportional to the force applied. This means that acceleration increases in proportion to the force applied; if the force is doubled, the acceleration will double. </a:t>
            </a:r>
          </a:p>
          <a:p>
            <a:pPr>
              <a:lnSpc>
                <a:spcPct val="150000"/>
              </a:lnSpc>
            </a:pPr>
            <a:r>
              <a:rPr lang="en-GB" sz="1200" dirty="0"/>
              <a:t>If this relationship was plotted on a graph it would be linear and pass through the origin. This makes sense if we compare the equation for a straight line to the equation given above: </a:t>
            </a:r>
          </a:p>
          <a:p>
            <a:pPr>
              <a:lnSpc>
                <a:spcPct val="150000"/>
              </a:lnSpc>
            </a:pPr>
            <a:r>
              <a:rPr lang="en-GB" sz="1200" b="1" dirty="0"/>
              <a:t>Y = m x + C</a:t>
            </a:r>
          </a:p>
          <a:p>
            <a:pPr>
              <a:lnSpc>
                <a:spcPct val="150000"/>
              </a:lnSpc>
            </a:pPr>
            <a:r>
              <a:rPr lang="en-GB" sz="1200" b="1" dirty="0"/>
              <a:t>F = m a</a:t>
            </a:r>
          </a:p>
          <a:p>
            <a:pPr>
              <a:lnSpc>
                <a:spcPct val="150000"/>
              </a:lnSpc>
            </a:pPr>
            <a:r>
              <a:rPr lang="en-GB" sz="1200" dirty="0"/>
              <a:t>If we plot force on the y axis and acceleration on the x axis, the gradient (m) would be mass. There isn’t a term for the intercept, so the expected line of best fit passes through the origin. </a:t>
            </a:r>
          </a:p>
          <a:p>
            <a:pPr>
              <a:lnSpc>
                <a:spcPct val="150000"/>
              </a:lnSpc>
            </a:pPr>
            <a:r>
              <a:rPr lang="en-GB" sz="1200" dirty="0"/>
              <a:t>A prediction is similar, but it relates to a specific experiment. In this case, we would predict that the acceleration of the car is directly proportional to the force applied to the car. If we then tested the hypothesis in a totally different experiment, we could have a second prediction that tested the same hypothesis. </a:t>
            </a:r>
          </a:p>
          <a:p>
            <a:pPr>
              <a:lnSpc>
                <a:spcPct val="150000"/>
              </a:lnSpc>
            </a:pPr>
            <a:endParaRPr lang="en-GB" sz="1200" dirty="0"/>
          </a:p>
          <a:p>
            <a:pPr>
              <a:lnSpc>
                <a:spcPct val="150000"/>
              </a:lnSpc>
            </a:pPr>
            <a:r>
              <a:rPr lang="en-GB" sz="1200" b="1" dirty="0"/>
              <a:t>Evaluating data.</a:t>
            </a:r>
          </a:p>
          <a:p>
            <a:pPr>
              <a:lnSpc>
                <a:spcPct val="150000"/>
              </a:lnSpc>
            </a:pPr>
            <a:r>
              <a:rPr lang="en-GB" sz="1200" dirty="0"/>
              <a:t>When we evaluate experimental data, we are trying to determine how ‘good’ or useful it is. It also helps us to start identifying any sources of error in the experiment. </a:t>
            </a:r>
          </a:p>
          <a:p>
            <a:pPr>
              <a:lnSpc>
                <a:spcPct val="150000"/>
              </a:lnSpc>
            </a:pPr>
            <a:r>
              <a:rPr lang="en-GB" sz="1200" dirty="0"/>
              <a:t>There are five parts to data evaluation: </a:t>
            </a:r>
          </a:p>
          <a:p>
            <a:pPr marL="228600" indent="-228600">
              <a:lnSpc>
                <a:spcPct val="150000"/>
              </a:lnSpc>
              <a:buFont typeface="+mj-lt"/>
              <a:buAutoNum type="arabicPeriod"/>
            </a:pPr>
            <a:r>
              <a:rPr lang="en-GB" sz="1200" b="1" dirty="0" err="1"/>
              <a:t>Repeatablility</a:t>
            </a:r>
            <a:r>
              <a:rPr lang="en-GB" sz="1200" b="1" dirty="0"/>
              <a:t>: </a:t>
            </a:r>
            <a:r>
              <a:rPr lang="en-GB" sz="1200" dirty="0"/>
              <a:t>A measurement is repeatable if the original experimenter repeats the investigation using same method and equipment and obtains the same results. We assess this by comparing data from where we repeated experiments. </a:t>
            </a:r>
          </a:p>
          <a:p>
            <a:pPr marL="228600" indent="-228600">
              <a:lnSpc>
                <a:spcPct val="150000"/>
              </a:lnSpc>
              <a:buFont typeface="+mj-lt"/>
              <a:buAutoNum type="arabicPeriod"/>
            </a:pPr>
            <a:r>
              <a:rPr lang="en-GB" sz="1200" b="1" dirty="0"/>
              <a:t>Reproducibility: </a:t>
            </a:r>
            <a:r>
              <a:rPr lang="en-GB" sz="1200" dirty="0"/>
              <a:t>A measurement is reproducible if the investigation is repeated by another person, or by using different equipment or techniques, and the same results are obtained. We assess this by comparing our data to somebody </a:t>
            </a:r>
            <a:r>
              <a:rPr lang="en-GB" sz="1200" dirty="0" err="1"/>
              <a:t>elses</a:t>
            </a:r>
            <a:r>
              <a:rPr lang="en-GB" sz="1200" dirty="0"/>
              <a:t>.</a:t>
            </a:r>
          </a:p>
          <a:p>
            <a:pPr marL="228600" indent="-228600">
              <a:lnSpc>
                <a:spcPct val="150000"/>
              </a:lnSpc>
              <a:buFont typeface="+mj-lt"/>
              <a:buAutoNum type="arabicPeriod"/>
            </a:pPr>
            <a:endParaRPr lang="en-GB" sz="1200" dirty="0"/>
          </a:p>
        </p:txBody>
      </p:sp>
    </p:spTree>
    <p:extLst>
      <p:ext uri="{BB962C8B-B14F-4D97-AF65-F5344CB8AC3E}">
        <p14:creationId xmlns:p14="http://schemas.microsoft.com/office/powerpoint/2010/main" val="41344440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8E77A-095B-87D6-8895-7D5F6A65C066}"/>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Precision and accuracy in glacial geology - AntarcticGlaciers.org">
            <a:extLst>
              <a:ext uri="{FF2B5EF4-FFF2-40B4-BE49-F238E27FC236}">
                <a16:creationId xmlns:a16="http://schemas.microsoft.com/office/drawing/2014/main" id="{0185DC03-1AA3-3AD7-75B8-C50754B76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4532492"/>
            <a:ext cx="6311855" cy="4216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FEC0A8-4EE3-3FB4-A8DC-BB951251F562}"/>
              </a:ext>
            </a:extLst>
          </p:cNvPr>
          <p:cNvSpPr txBox="1"/>
          <p:nvPr/>
        </p:nvSpPr>
        <p:spPr>
          <a:xfrm>
            <a:off x="273050" y="382032"/>
            <a:ext cx="6311900" cy="338772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Accuracy: </a:t>
            </a:r>
            <a:r>
              <a:rPr lang="en-GB" sz="1200" dirty="0"/>
              <a:t>A measurement is accurate if it is judged to be close to the</a:t>
            </a:r>
            <a:r>
              <a:rPr lang="en-GB" sz="1200" b="1" dirty="0"/>
              <a:t> true </a:t>
            </a:r>
            <a:r>
              <a:rPr lang="en-GB" sz="1200" dirty="0"/>
              <a:t>value (this is the value that would be obtained in a perfect measurement). </a:t>
            </a:r>
          </a:p>
          <a:p>
            <a:pPr>
              <a:lnSpc>
                <a:spcPct val="150000"/>
              </a:lnSpc>
            </a:pPr>
            <a:r>
              <a:rPr lang="en-GB" sz="1200" dirty="0"/>
              <a:t>Precision: Precise measurements are ones where is very little spread about the </a:t>
            </a:r>
            <a:r>
              <a:rPr lang="en-GB" sz="1200" b="1" dirty="0"/>
              <a:t>mean</a:t>
            </a:r>
            <a:r>
              <a:rPr lang="en-GB" sz="1200" dirty="0"/>
              <a:t> value.</a:t>
            </a:r>
          </a:p>
          <a:p>
            <a:pPr>
              <a:lnSpc>
                <a:spcPct val="150000"/>
              </a:lnSpc>
            </a:pPr>
            <a:r>
              <a:rPr lang="en-GB" sz="1200" dirty="0"/>
              <a:t>Precision depends only on the extent of random errors – it doesn’t indicate how close results are to the true value.</a:t>
            </a:r>
          </a:p>
          <a:p>
            <a:pPr>
              <a:lnSpc>
                <a:spcPct val="150000"/>
              </a:lnSpc>
            </a:pPr>
            <a:r>
              <a:rPr lang="en-GB" sz="1200" b="1" dirty="0"/>
              <a:t>Anomalies: </a:t>
            </a:r>
            <a:r>
              <a:rPr lang="en-GB" sz="1200" dirty="0"/>
              <a:t>These are values in a set of results which are judged not to be part of the variation caused by random uncertainty; they are data points that do not fit the overall pattern. </a:t>
            </a:r>
          </a:p>
          <a:p>
            <a:pPr>
              <a:lnSpc>
                <a:spcPct val="150000"/>
              </a:lnSpc>
            </a:pPr>
            <a:r>
              <a:rPr lang="en-GB" sz="1200" dirty="0"/>
              <a:t>Our overall judgement on the quality of the data takes into account all of the above. We can also begin to think about sources of error once we have evaluated the data. </a:t>
            </a:r>
          </a:p>
          <a:p>
            <a:pPr>
              <a:lnSpc>
                <a:spcPct val="150000"/>
              </a:lnSpc>
            </a:pPr>
            <a:endParaRPr lang="en-GB" sz="1200" dirty="0"/>
          </a:p>
          <a:p>
            <a:pPr>
              <a:lnSpc>
                <a:spcPct val="150000"/>
              </a:lnSpc>
            </a:pPr>
            <a:r>
              <a:rPr lang="en-GB" sz="1200" dirty="0"/>
              <a:t>People often confuse accuracy and precision; the image below often clarifies their understanding: </a:t>
            </a:r>
          </a:p>
        </p:txBody>
      </p:sp>
    </p:spTree>
    <p:extLst>
      <p:ext uri="{BB962C8B-B14F-4D97-AF65-F5344CB8AC3E}">
        <p14:creationId xmlns:p14="http://schemas.microsoft.com/office/powerpoint/2010/main" val="10180496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8E77A-095B-87D6-8895-7D5F6A65C066}"/>
              </a:ext>
            </a:extLst>
          </p:cNvPr>
          <p:cNvSpPr/>
          <p:nvPr/>
        </p:nvSpPr>
        <p:spPr>
          <a:xfrm>
            <a:off x="139700" y="190500"/>
            <a:ext cx="6578600" cy="82677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FEC0A8-4EE3-3FB4-A8DC-BB951251F562}"/>
              </a:ext>
            </a:extLst>
          </p:cNvPr>
          <p:cNvSpPr txBox="1"/>
          <p:nvPr/>
        </p:nvSpPr>
        <p:spPr>
          <a:xfrm>
            <a:off x="273050" y="382032"/>
            <a:ext cx="6311900" cy="8373703"/>
          </a:xfrm>
          <a:prstGeom prst="rect">
            <a:avLst/>
          </a:prstGeom>
          <a:noFill/>
          <a:ln w="12700">
            <a:solidFill>
              <a:schemeClr val="tx1"/>
            </a:solid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Key explanations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Sources of error.</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When we evaluate data, we can begin to identify errors in our experiment. There are two main types of error: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Random errors: </a:t>
            </a: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These cause results to vary unpredictably from one measurement to the next. Random errors can occur in any experiment and can’t be corrected. They are usually caused by mistakes made in the use of equipment or in carrying out the method. They can also be caused by failing to control important control measures.</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Data that is not very precise is caused by experiments with large random errors.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effects of random errors can be reduced by repeating experiments and calculating a mean.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One reason that we repeat experiments is so that we can calculate a mean and so reduce the effect of random errors. Another is so we can identify anomalies.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Systematic errors: </a:t>
            </a: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Systematic errors cause readings to vary from the true value by a consistent amount every time a measurement is made. Because of this, systematic errors cause data to be inaccurate. </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Systematic errors are caused by a variety of things. These include:</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environment.</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lang="en-GB" sz="1200" dirty="0">
                <a:solidFill>
                  <a:prstClr val="black"/>
                </a:solidFill>
                <a:latin typeface="Calibri" panose="020F0502020204030204"/>
              </a:rPr>
              <a:t>Methods of observation. </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instruments used. </a:t>
            </a:r>
          </a:p>
          <a:p>
            <a:pPr marR="0" lvl="0" algn="l" defTabSz="457200" rtl="0" eaLnBrk="1" fontAlgn="auto" latinLnBrk="0" hangingPunct="1">
              <a:lnSpc>
                <a:spcPct val="150000"/>
              </a:lnSpc>
              <a:spcBef>
                <a:spcPts val="0"/>
              </a:spcBef>
              <a:spcAft>
                <a:spcPts val="0"/>
              </a:spcAft>
              <a:buClrTx/>
              <a:buSzTx/>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Systematic errors cannot be removed by repeating experiments. The only way to address them, is to use a totally different technique or set of equipment and then comparing the data to the original data. </a:t>
            </a:r>
          </a:p>
          <a:p>
            <a:pPr marR="0" lvl="0" algn="l" defTabSz="457200" rtl="0" eaLnBrk="1" fontAlgn="auto" latinLnBrk="0" hangingPunct="1">
              <a:lnSpc>
                <a:spcPct val="150000"/>
              </a:lnSpc>
              <a:spcBef>
                <a:spcPts val="0"/>
              </a:spcBef>
              <a:spcAft>
                <a:spcPts val="0"/>
              </a:spcAft>
              <a:buClrTx/>
              <a:buSzTx/>
              <a:tabLst/>
              <a:defRPr/>
            </a:pPr>
            <a:r>
              <a:rPr lang="en-GB" sz="1200" dirty="0">
                <a:solidFill>
                  <a:prstClr val="black"/>
                </a:solidFill>
                <a:latin typeface="Calibri" panose="020F0502020204030204"/>
              </a:rPr>
              <a:t>Zero errors are an example of a systematic error. </a:t>
            </a:r>
            <a:endPar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Conclusions: </a:t>
            </a:r>
          </a:p>
          <a:p>
            <a:pPr marR="0" lvl="0" algn="l" defTabSz="457200" rtl="0" eaLnBrk="1" fontAlgn="auto" latinLnBrk="0" hangingPunct="1">
              <a:lnSpc>
                <a:spcPct val="150000"/>
              </a:lnSpc>
              <a:spcBef>
                <a:spcPts val="0"/>
              </a:spcBef>
              <a:spcAft>
                <a:spcPts val="0"/>
              </a:spcAft>
              <a:buClrTx/>
              <a:buSzTx/>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A conclusion states what you found out in an experiment. For example, you might determine that acceleration is directly proportional to force applied. You could also state that your data is consistent with Newton’s second law. </a:t>
            </a:r>
          </a:p>
          <a:p>
            <a:pPr marR="0" lvl="0" algn="l" defTabSz="457200" rtl="0" eaLnBrk="1" fontAlgn="auto" latinLnBrk="0" hangingPunct="1">
              <a:lnSpc>
                <a:spcPct val="150000"/>
              </a:lnSpc>
              <a:spcBef>
                <a:spcPts val="0"/>
              </a:spcBef>
              <a:spcAft>
                <a:spcPts val="0"/>
              </a:spcAft>
              <a:buClrTx/>
              <a:buSzTx/>
              <a:tabLst/>
              <a:defRPr/>
            </a:pPr>
            <a:r>
              <a:rPr lang="en-GB" sz="1200" dirty="0">
                <a:solidFill>
                  <a:prstClr val="black"/>
                </a:solidFill>
                <a:latin typeface="Calibri" panose="020F0502020204030204"/>
              </a:rPr>
              <a:t>We sometimes judge the extent that the data supports the conclusion by referring to the evaluation of the data. </a:t>
            </a:r>
            <a:endPar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2001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1934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119993548"/>
              </p:ext>
            </p:extLst>
          </p:nvPr>
        </p:nvGraphicFramePr>
        <p:xfrm>
          <a:off x="348915" y="324854"/>
          <a:ext cx="6160170" cy="7857245"/>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7857245">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Activity 1: Measuring the effect of force on acceleration at constant mass </a:t>
                      </a:r>
                    </a:p>
                    <a:p>
                      <a:pPr>
                        <a:lnSpc>
                          <a:spcPct val="150000"/>
                        </a:lnSpc>
                      </a:pPr>
                      <a:r>
                        <a:rPr lang="en-GB" sz="1200" b="1" dirty="0">
                          <a:solidFill>
                            <a:schemeClr val="tx1"/>
                          </a:solidFill>
                        </a:rPr>
                        <a:t>Apparatus </a:t>
                      </a:r>
                    </a:p>
                    <a:p>
                      <a:pPr>
                        <a:lnSpc>
                          <a:spcPct val="150000"/>
                        </a:lnSpc>
                      </a:pPr>
                      <a:r>
                        <a:rPr lang="en-GB" sz="1200" b="0" dirty="0">
                          <a:solidFill>
                            <a:schemeClr val="tx1"/>
                          </a:solidFill>
                        </a:rPr>
                        <a:t>• a toy car (or trolley) </a:t>
                      </a:r>
                    </a:p>
                    <a:p>
                      <a:pPr>
                        <a:lnSpc>
                          <a:spcPct val="150000"/>
                        </a:lnSpc>
                      </a:pPr>
                      <a:r>
                        <a:rPr lang="en-GB" sz="1200" b="0" dirty="0">
                          <a:solidFill>
                            <a:schemeClr val="tx1"/>
                          </a:solidFill>
                        </a:rPr>
                        <a:t>• a metre ruler </a:t>
                      </a:r>
                    </a:p>
                    <a:p>
                      <a:pPr>
                        <a:lnSpc>
                          <a:spcPct val="150000"/>
                        </a:lnSpc>
                      </a:pPr>
                      <a:r>
                        <a:rPr lang="en-GB" sz="1200" b="0" dirty="0">
                          <a:solidFill>
                            <a:schemeClr val="tx1"/>
                          </a:solidFill>
                        </a:rPr>
                        <a:t>• pencil, chalk or masking tape to mark the intervals </a:t>
                      </a:r>
                    </a:p>
                    <a:p>
                      <a:pPr>
                        <a:lnSpc>
                          <a:spcPct val="150000"/>
                        </a:lnSpc>
                      </a:pPr>
                      <a:r>
                        <a:rPr lang="en-GB" sz="1200" b="0" dirty="0">
                          <a:solidFill>
                            <a:schemeClr val="tx1"/>
                          </a:solidFill>
                        </a:rPr>
                        <a:t>• a bench pulley </a:t>
                      </a:r>
                    </a:p>
                    <a:p>
                      <a:pPr>
                        <a:lnSpc>
                          <a:spcPct val="150000"/>
                        </a:lnSpc>
                      </a:pPr>
                      <a:r>
                        <a:rPr lang="en-GB" sz="1200" b="0" dirty="0">
                          <a:solidFill>
                            <a:schemeClr val="tx1"/>
                          </a:solidFill>
                        </a:rPr>
                        <a:t>• string </a:t>
                      </a:r>
                    </a:p>
                    <a:p>
                      <a:pPr>
                        <a:lnSpc>
                          <a:spcPct val="150000"/>
                        </a:lnSpc>
                      </a:pPr>
                      <a:r>
                        <a:rPr lang="en-GB" sz="1200" b="0" dirty="0">
                          <a:solidFill>
                            <a:schemeClr val="tx1"/>
                          </a:solidFill>
                        </a:rPr>
                        <a:t>• a small weight stack </a:t>
                      </a:r>
                    </a:p>
                    <a:p>
                      <a:pPr>
                        <a:lnSpc>
                          <a:spcPct val="150000"/>
                        </a:lnSpc>
                      </a:pPr>
                      <a:r>
                        <a:rPr lang="en-GB" sz="1200" b="0" dirty="0">
                          <a:solidFill>
                            <a:schemeClr val="tx1"/>
                          </a:solidFill>
                        </a:rPr>
                        <a:t>• a stopwatch </a:t>
                      </a:r>
                    </a:p>
                    <a:p>
                      <a:pPr>
                        <a:lnSpc>
                          <a:spcPct val="150000"/>
                        </a:lnSpc>
                      </a:pPr>
                      <a:r>
                        <a:rPr lang="en-GB" sz="1200" b="0" dirty="0">
                          <a:solidFill>
                            <a:schemeClr val="tx1"/>
                          </a:solidFill>
                        </a:rPr>
                        <a:t>• Blu-tac. </a:t>
                      </a:r>
                    </a:p>
                    <a:p>
                      <a:pPr>
                        <a:lnSpc>
                          <a:spcPct val="150000"/>
                        </a:lnSpc>
                      </a:pPr>
                      <a:r>
                        <a:rPr lang="en-GB" sz="1200" b="0" dirty="0">
                          <a:solidFill>
                            <a:schemeClr val="tx1"/>
                          </a:solidFill>
                        </a:rPr>
                        <a:t>Method </a:t>
                      </a:r>
                    </a:p>
                    <a:p>
                      <a:pPr marL="228600" indent="-228600">
                        <a:lnSpc>
                          <a:spcPct val="150000"/>
                        </a:lnSpc>
                        <a:buAutoNum type="arabicPeriod"/>
                      </a:pPr>
                      <a:r>
                        <a:rPr lang="en-GB" sz="1200" b="0" dirty="0">
                          <a:solidFill>
                            <a:schemeClr val="tx1"/>
                          </a:solidFill>
                        </a:rPr>
                        <a:t>Use the ruler to measure intervals on the bench and draw straight lines or place tape across the bench at these intervals. </a:t>
                      </a:r>
                    </a:p>
                    <a:p>
                      <a:pPr marL="228600" indent="-228600">
                        <a:lnSpc>
                          <a:spcPct val="150000"/>
                        </a:lnSpc>
                        <a:buAutoNum type="arabicPeriod"/>
                      </a:pPr>
                      <a:r>
                        <a:rPr lang="en-GB" sz="1200" b="0" dirty="0">
                          <a:solidFill>
                            <a:schemeClr val="tx1"/>
                          </a:solidFill>
                        </a:rPr>
                        <a:t>Attach the bench pulley to the end of the bench. </a:t>
                      </a:r>
                    </a:p>
                    <a:p>
                      <a:pPr marL="228600" indent="-228600">
                        <a:lnSpc>
                          <a:spcPct val="150000"/>
                        </a:lnSpc>
                        <a:buAutoNum type="arabicPeriod"/>
                      </a:pPr>
                      <a:r>
                        <a:rPr lang="en-GB" sz="1200" b="0" dirty="0">
                          <a:solidFill>
                            <a:schemeClr val="tx1"/>
                          </a:solidFill>
                        </a:rPr>
                        <a:t>Tie a length of string to the toy car or trolley. Pass the string over the pulley and attach the weight stack to the other end of the string. </a:t>
                      </a:r>
                    </a:p>
                    <a:p>
                      <a:pPr marL="228600" indent="-228600">
                        <a:lnSpc>
                          <a:spcPct val="150000"/>
                        </a:lnSpc>
                        <a:buAutoNum type="arabicPeriod"/>
                      </a:pPr>
                      <a:r>
                        <a:rPr lang="en-GB" sz="1200" b="0" dirty="0">
                          <a:solidFill>
                            <a:schemeClr val="tx1"/>
                          </a:solidFill>
                        </a:rPr>
                        <a:t>Make sure the string is horizontal and is in line with the toy car or trolley. </a:t>
                      </a:r>
                    </a:p>
                    <a:p>
                      <a:pPr marL="228600" indent="-228600">
                        <a:lnSpc>
                          <a:spcPct val="150000"/>
                        </a:lnSpc>
                        <a:buAutoNum type="arabicPeriod"/>
                      </a:pPr>
                      <a:r>
                        <a:rPr lang="en-GB" sz="1200" b="0" dirty="0">
                          <a:solidFill>
                            <a:schemeClr val="tx1"/>
                          </a:solidFill>
                        </a:rPr>
                        <a:t>Hold the toy car or trolley at the start point. </a:t>
                      </a:r>
                    </a:p>
                    <a:p>
                      <a:pPr marL="228600" indent="-228600">
                        <a:lnSpc>
                          <a:spcPct val="150000"/>
                        </a:lnSpc>
                        <a:buAutoNum type="arabicPeriod"/>
                      </a:pPr>
                      <a:r>
                        <a:rPr lang="en-GB" sz="1200" b="0" dirty="0">
                          <a:solidFill>
                            <a:schemeClr val="tx1"/>
                          </a:solidFill>
                        </a:rPr>
                        <a:t>Attach the full weight stack (1.0 N) to the end of the string. </a:t>
                      </a:r>
                    </a:p>
                    <a:p>
                      <a:pPr marL="228600" indent="-228600">
                        <a:lnSpc>
                          <a:spcPct val="150000"/>
                        </a:lnSpc>
                        <a:buAutoNum type="arabicPeriod"/>
                      </a:pPr>
                      <a:r>
                        <a:rPr lang="en-GB" sz="1200" b="0" dirty="0">
                          <a:solidFill>
                            <a:schemeClr val="tx1"/>
                          </a:solidFill>
                        </a:rPr>
                        <a:t>Release the toy car or trolley at the same time as you start the stopwatch, press the stop watch (lap mode) at each measured interval on the bench and for the final time at 100 cm. </a:t>
                      </a:r>
                    </a:p>
                    <a:p>
                      <a:pPr marL="228600" indent="-228600">
                        <a:lnSpc>
                          <a:spcPct val="150000"/>
                        </a:lnSpc>
                        <a:buAutoNum type="arabicPeriod"/>
                      </a:pPr>
                      <a:r>
                        <a:rPr lang="en-GB" sz="1200" b="0" dirty="0">
                          <a:solidFill>
                            <a:schemeClr val="tx1"/>
                          </a:solidFill>
                        </a:rPr>
                        <a:t>Record the results in the table. </a:t>
                      </a:r>
                    </a:p>
                    <a:p>
                      <a:pPr marL="228600" indent="-228600">
                        <a:lnSpc>
                          <a:spcPct val="150000"/>
                        </a:lnSpc>
                        <a:buAutoNum type="arabicPeriod"/>
                      </a:pPr>
                      <a:r>
                        <a:rPr lang="en-GB" sz="1200" b="0" dirty="0">
                          <a:solidFill>
                            <a:schemeClr val="tx1"/>
                          </a:solidFill>
                        </a:rPr>
                        <a:t>Repeat steps 5−8 for decreasing weights on the stack for example, 0.8 N, 0.6 N, 0.4 N, 0.2 N. Make sure you place the masses that you remove from the weight stack onto the top of the car each time you decrease the weight.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97739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612330-77BF-4300-38D5-908E185073A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YOU DO</a:t>
            </a:r>
            <a:endParaRPr lang="en-GB" sz="1200" b="1" dirty="0">
              <a:solidFill>
                <a:schemeClr val="tx1"/>
              </a:solidFill>
            </a:endParaRPr>
          </a:p>
          <a:p>
            <a:pPr>
              <a:lnSpc>
                <a:spcPct val="150000"/>
              </a:lnSpc>
            </a:pPr>
            <a:r>
              <a:rPr lang="en-GB" sz="1200" b="1" dirty="0">
                <a:solidFill>
                  <a:schemeClr val="tx1"/>
                </a:solidFill>
              </a:rPr>
              <a:t>Calculate the answers to the following questions. Rearrange the equation if required. Use the space on the next page to show your working out. Give all your answers to 1 </a:t>
            </a:r>
            <a:r>
              <a:rPr lang="en-GB" sz="1200" b="1" dirty="0" err="1">
                <a:solidFill>
                  <a:schemeClr val="tx1"/>
                </a:solidFill>
              </a:rPr>
              <a:t>d.p.</a:t>
            </a:r>
            <a:r>
              <a:rPr lang="en-GB" sz="1200" b="1" dirty="0">
                <a:solidFill>
                  <a:schemeClr val="tx1"/>
                </a:solidFill>
              </a:rPr>
              <a:t>:</a:t>
            </a:r>
          </a:p>
          <a:p>
            <a:pPr>
              <a:lnSpc>
                <a:spcPct val="150000"/>
              </a:lnSpc>
            </a:pPr>
            <a:endParaRPr lang="en-GB" sz="1200" b="1" dirty="0">
              <a:solidFill>
                <a:schemeClr val="tx1"/>
              </a:solidFill>
            </a:endParaRPr>
          </a:p>
          <a:p>
            <a:pPr marL="228600" indent="-228600">
              <a:lnSpc>
                <a:spcPct val="200000"/>
              </a:lnSpc>
              <a:buFont typeface="+mj-lt"/>
              <a:buAutoNum type="arabicPeriod"/>
            </a:pPr>
            <a:r>
              <a:rPr lang="en-GB" sz="1200" b="1" dirty="0">
                <a:solidFill>
                  <a:schemeClr val="tx1"/>
                </a:solidFill>
              </a:rPr>
              <a:t>Calculate the average speed of a bike that travels 300 m in 16 seconds.</a:t>
            </a:r>
          </a:p>
          <a:p>
            <a:pPr marL="228600" indent="-228600">
              <a:lnSpc>
                <a:spcPct val="200000"/>
              </a:lnSpc>
              <a:buFont typeface="+mj-lt"/>
              <a:buAutoNum type="arabicPeriod"/>
            </a:pPr>
            <a:r>
              <a:rPr lang="en-GB" sz="1200" b="1" dirty="0">
                <a:solidFill>
                  <a:schemeClr val="tx1"/>
                </a:solidFill>
              </a:rPr>
              <a:t>Calculate the average speed of a man that walks 1200 m in 120 seconds.</a:t>
            </a:r>
          </a:p>
          <a:p>
            <a:pPr marL="228600" indent="-228600">
              <a:lnSpc>
                <a:spcPct val="200000"/>
              </a:lnSpc>
              <a:buFont typeface="+mj-lt"/>
              <a:buAutoNum type="arabicPeriod"/>
            </a:pPr>
            <a:r>
              <a:rPr lang="en-GB" sz="1200" b="1" dirty="0">
                <a:solidFill>
                  <a:schemeClr val="tx1"/>
                </a:solidFill>
              </a:rPr>
              <a:t>Calculate the distance a woman can run if she has an average speed of 6.5 m/s for 5 minutes.</a:t>
            </a:r>
          </a:p>
          <a:p>
            <a:pPr marL="228600" indent="-228600">
              <a:lnSpc>
                <a:spcPct val="200000"/>
              </a:lnSpc>
              <a:buFont typeface="+mj-lt"/>
              <a:buAutoNum type="arabicPeriod"/>
            </a:pPr>
            <a:r>
              <a:rPr lang="en-GB" sz="1200" b="1" dirty="0">
                <a:solidFill>
                  <a:schemeClr val="tx1"/>
                </a:solidFill>
              </a:rPr>
              <a:t>Calculate how long it would take a tram to travel from Meadowhall to Sheffield (6 km) at 4.2 m/s.</a:t>
            </a:r>
          </a:p>
          <a:p>
            <a:pPr marL="228600" indent="-228600">
              <a:lnSpc>
                <a:spcPct val="200000"/>
              </a:lnSpc>
              <a:buFont typeface="+mj-lt"/>
              <a:buAutoNum type="arabicPeriod"/>
            </a:pPr>
            <a:r>
              <a:rPr lang="en-GB" sz="1200" b="1" dirty="0">
                <a:solidFill>
                  <a:schemeClr val="tx1"/>
                </a:solidFill>
              </a:rPr>
              <a:t>Calculate the average speed of a car that travels for 30 minutes and travels 64 km.</a:t>
            </a:r>
          </a:p>
          <a:p>
            <a:pPr marL="228600" indent="-228600">
              <a:lnSpc>
                <a:spcPct val="200000"/>
              </a:lnSpc>
              <a:buFont typeface="+mj-lt"/>
              <a:buAutoNum type="arabicPeriod"/>
            </a:pPr>
            <a:r>
              <a:rPr lang="en-GB" sz="1200" b="1" dirty="0">
                <a:solidFill>
                  <a:schemeClr val="tx1"/>
                </a:solidFill>
              </a:rPr>
              <a:t>Calculate the time it would take to run a marathon (42.2 km) at 9 m/s.</a:t>
            </a:r>
          </a:p>
          <a:p>
            <a:pPr marL="228600" indent="-228600">
              <a:lnSpc>
                <a:spcPct val="200000"/>
              </a:lnSpc>
              <a:buFont typeface="+mj-lt"/>
              <a:buAutoNum type="arabicPeriod"/>
            </a:pPr>
            <a:r>
              <a:rPr lang="en-GB" sz="1200" b="1" dirty="0">
                <a:solidFill>
                  <a:schemeClr val="tx1"/>
                </a:solidFill>
              </a:rPr>
              <a:t>Calculate the length of a race if the winner ran at an average speed of 9.6 m/s for 41.7 s.</a:t>
            </a:r>
          </a:p>
          <a:p>
            <a:pPr marL="228600" indent="-228600">
              <a:lnSpc>
                <a:spcPct val="200000"/>
              </a:lnSpc>
              <a:buFont typeface="+mj-lt"/>
              <a:buAutoNum type="arabicPeriod"/>
            </a:pPr>
            <a:r>
              <a:rPr lang="en-GB" sz="1200" b="1" dirty="0">
                <a:solidFill>
                  <a:schemeClr val="tx1"/>
                </a:solidFill>
              </a:rPr>
              <a:t>Calculate the distance from Barnsley to York if you can rive at an average speed of 24 m/s and arrive in 51 minutes.</a:t>
            </a:r>
          </a:p>
          <a:p>
            <a:pPr marL="228600" indent="-228600">
              <a:lnSpc>
                <a:spcPct val="200000"/>
              </a:lnSpc>
              <a:buFont typeface="+mj-lt"/>
              <a:buAutoNum type="arabicPeriod"/>
            </a:pPr>
            <a:r>
              <a:rPr lang="en-GB" sz="1200" b="1" dirty="0">
                <a:solidFill>
                  <a:schemeClr val="tx1"/>
                </a:solidFill>
              </a:rPr>
              <a:t>How long would it take for a car to travel from Barnsley to York if it was only driving at an average speed of 19 m/s?</a:t>
            </a:r>
          </a:p>
          <a:p>
            <a:pPr marL="228600" indent="-228600">
              <a:lnSpc>
                <a:spcPct val="200000"/>
              </a:lnSpc>
              <a:buFont typeface="+mj-lt"/>
              <a:buAutoNum type="arabicPeriod"/>
            </a:pPr>
            <a:r>
              <a:rPr lang="en-GB" sz="1200" b="1" dirty="0">
                <a:solidFill>
                  <a:schemeClr val="tx1"/>
                </a:solidFill>
              </a:rPr>
              <a:t>How far does a satellite move in 1 day if it moves at an average speed of 8000 m/s?</a:t>
            </a:r>
          </a:p>
          <a:p>
            <a:pPr marL="228600" indent="-228600">
              <a:lnSpc>
                <a:spcPct val="150000"/>
              </a:lnSpc>
              <a:buFont typeface="+mj-lt"/>
              <a:buAutoNum type="arabicPeriod"/>
            </a:pPr>
            <a:endParaRPr lang="en-GB" sz="1200" b="1" dirty="0">
              <a:solidFill>
                <a:schemeClr val="tx1"/>
              </a:solidFill>
            </a:endParaRPr>
          </a:p>
          <a:p>
            <a:pPr>
              <a:lnSpc>
                <a:spcPct val="150000"/>
              </a:lnSpc>
            </a:pPr>
            <a:endParaRPr lang="en-GB" sz="1200" b="1" dirty="0">
              <a:solidFill>
                <a:schemeClr val="tx1"/>
              </a:solidFill>
            </a:endParaRPr>
          </a:p>
        </p:txBody>
      </p:sp>
      <p:sp>
        <p:nvSpPr>
          <p:cNvPr id="5" name="TextBox 4">
            <a:extLst>
              <a:ext uri="{FF2B5EF4-FFF2-40B4-BE49-F238E27FC236}">
                <a16:creationId xmlns:a16="http://schemas.microsoft.com/office/drawing/2014/main" id="{5F5E532C-EEE3-43C5-BCD3-08A4C9A90D10}"/>
              </a:ext>
            </a:extLst>
          </p:cNvPr>
          <p:cNvSpPr txBox="1"/>
          <p:nvPr/>
        </p:nvSpPr>
        <p:spPr>
          <a:xfrm>
            <a:off x="1859507" y="6315014"/>
            <a:ext cx="3138985" cy="2123658"/>
          </a:xfrm>
          <a:prstGeom prst="rect">
            <a:avLst/>
          </a:prstGeom>
          <a:solidFill>
            <a:schemeClr val="bg1"/>
          </a:solidFill>
          <a:ln>
            <a:solidFill>
              <a:schemeClr val="tx1"/>
            </a:solidFill>
          </a:ln>
        </p:spPr>
        <p:txBody>
          <a:bodyPr wrap="square" rtlCol="0">
            <a:spAutoFit/>
          </a:bodyPr>
          <a:lstStyle/>
          <a:p>
            <a:r>
              <a:rPr lang="en-GB" sz="1200" dirty="0"/>
              <a:t>Answers:</a:t>
            </a:r>
          </a:p>
          <a:p>
            <a:pPr marL="342900" indent="-342900">
              <a:buFont typeface="+mj-lt"/>
              <a:buAutoNum type="arabicPeriod"/>
            </a:pPr>
            <a:r>
              <a:rPr lang="en-GB" sz="1200" dirty="0"/>
              <a:t>18.8 m/s</a:t>
            </a:r>
          </a:p>
          <a:p>
            <a:pPr marL="342900" indent="-342900">
              <a:buFont typeface="+mj-lt"/>
              <a:buAutoNum type="arabicPeriod"/>
            </a:pPr>
            <a:r>
              <a:rPr lang="en-GB" sz="1200" dirty="0"/>
              <a:t>10 m/s</a:t>
            </a:r>
          </a:p>
          <a:p>
            <a:pPr marL="342900" indent="-342900">
              <a:buFont typeface="+mj-lt"/>
              <a:buAutoNum type="arabicPeriod"/>
            </a:pPr>
            <a:r>
              <a:rPr lang="en-GB" sz="1200" dirty="0"/>
              <a:t>1950 m</a:t>
            </a:r>
          </a:p>
          <a:p>
            <a:pPr marL="342900" indent="-342900">
              <a:buFont typeface="+mj-lt"/>
              <a:buAutoNum type="arabicPeriod"/>
            </a:pPr>
            <a:r>
              <a:rPr lang="en-GB" sz="1200" dirty="0"/>
              <a:t>1428.6 m/s</a:t>
            </a:r>
          </a:p>
          <a:p>
            <a:pPr marL="342900" indent="-342900">
              <a:buFont typeface="+mj-lt"/>
              <a:buAutoNum type="arabicPeriod"/>
            </a:pPr>
            <a:r>
              <a:rPr lang="en-GB" sz="1200" dirty="0"/>
              <a:t>35.6 m/s</a:t>
            </a:r>
          </a:p>
          <a:p>
            <a:pPr marL="342900" indent="-342900">
              <a:buFont typeface="+mj-lt"/>
              <a:buAutoNum type="arabicPeriod"/>
            </a:pPr>
            <a:r>
              <a:rPr lang="en-GB" sz="1200" dirty="0"/>
              <a:t>4688.9 m/s</a:t>
            </a:r>
          </a:p>
          <a:p>
            <a:pPr marL="342900" indent="-342900">
              <a:buFont typeface="+mj-lt"/>
              <a:buAutoNum type="arabicPeriod"/>
            </a:pPr>
            <a:r>
              <a:rPr lang="en-GB" sz="1200" dirty="0"/>
              <a:t>400.3 m</a:t>
            </a:r>
          </a:p>
          <a:p>
            <a:pPr marL="342900" indent="-342900">
              <a:buFont typeface="+mj-lt"/>
              <a:buAutoNum type="arabicPeriod"/>
            </a:pPr>
            <a:r>
              <a:rPr lang="en-GB" sz="1200" dirty="0"/>
              <a:t>73440 m</a:t>
            </a:r>
          </a:p>
          <a:p>
            <a:pPr marL="342900" indent="-342900">
              <a:buFont typeface="+mj-lt"/>
              <a:buAutoNum type="arabicPeriod"/>
            </a:pPr>
            <a:r>
              <a:rPr lang="en-GB" sz="1200" dirty="0"/>
              <a:t>3865.3 s</a:t>
            </a:r>
          </a:p>
          <a:p>
            <a:pPr marL="342900" indent="-342900">
              <a:buFont typeface="+mj-lt"/>
              <a:buAutoNum type="arabicPeriod"/>
            </a:pPr>
            <a:r>
              <a:rPr lang="en-GB" sz="1200" dirty="0"/>
              <a:t>691,200,000 m</a:t>
            </a:r>
          </a:p>
        </p:txBody>
      </p:sp>
    </p:spTree>
    <p:extLst>
      <p:ext uri="{BB962C8B-B14F-4D97-AF65-F5344CB8AC3E}">
        <p14:creationId xmlns:p14="http://schemas.microsoft.com/office/powerpoint/2010/main" val="38743579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478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209530330"/>
              </p:ext>
            </p:extLst>
          </p:nvPr>
        </p:nvGraphicFramePr>
        <p:xfrm>
          <a:off x="348915" y="324855"/>
          <a:ext cx="6160170" cy="7975998"/>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7975998">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Activity 2: Measuring the effect of mass on acceleration with a constant force </a:t>
                      </a:r>
                    </a:p>
                    <a:p>
                      <a:pPr>
                        <a:lnSpc>
                          <a:spcPct val="150000"/>
                        </a:lnSpc>
                      </a:pPr>
                      <a:r>
                        <a:rPr lang="en-GB" sz="1200" b="1" dirty="0">
                          <a:solidFill>
                            <a:schemeClr val="tx1"/>
                          </a:solidFill>
                        </a:rPr>
                        <a:t>Apparatus</a:t>
                      </a:r>
                      <a:r>
                        <a:rPr lang="en-GB" sz="1200" b="0" dirty="0">
                          <a:solidFill>
                            <a:schemeClr val="tx1"/>
                          </a:solidFill>
                        </a:rPr>
                        <a:t> </a:t>
                      </a:r>
                    </a:p>
                    <a:p>
                      <a:pPr>
                        <a:lnSpc>
                          <a:spcPct val="150000"/>
                        </a:lnSpc>
                      </a:pPr>
                      <a:r>
                        <a:rPr lang="en-GB" sz="1200" b="0" dirty="0">
                          <a:solidFill>
                            <a:schemeClr val="tx1"/>
                          </a:solidFill>
                        </a:rPr>
                        <a:t>• a toy car (or trolley) </a:t>
                      </a:r>
                    </a:p>
                    <a:p>
                      <a:pPr>
                        <a:lnSpc>
                          <a:spcPct val="150000"/>
                        </a:lnSpc>
                      </a:pPr>
                      <a:r>
                        <a:rPr lang="en-GB" sz="1200" b="0" dirty="0">
                          <a:solidFill>
                            <a:schemeClr val="tx1"/>
                          </a:solidFill>
                        </a:rPr>
                        <a:t>• a metre ruler </a:t>
                      </a:r>
                    </a:p>
                    <a:p>
                      <a:pPr>
                        <a:lnSpc>
                          <a:spcPct val="150000"/>
                        </a:lnSpc>
                      </a:pPr>
                      <a:r>
                        <a:rPr lang="en-GB" sz="1200" b="0" dirty="0">
                          <a:solidFill>
                            <a:schemeClr val="tx1"/>
                          </a:solidFill>
                        </a:rPr>
                        <a:t>• pencil, chalk or masking tape to mark the intervals </a:t>
                      </a:r>
                    </a:p>
                    <a:p>
                      <a:pPr>
                        <a:lnSpc>
                          <a:spcPct val="150000"/>
                        </a:lnSpc>
                      </a:pPr>
                      <a:r>
                        <a:rPr lang="en-GB" sz="1200" b="0" dirty="0">
                          <a:solidFill>
                            <a:schemeClr val="tx1"/>
                          </a:solidFill>
                        </a:rPr>
                        <a:t>• a bench pulley </a:t>
                      </a:r>
                    </a:p>
                    <a:p>
                      <a:pPr>
                        <a:lnSpc>
                          <a:spcPct val="150000"/>
                        </a:lnSpc>
                      </a:pPr>
                      <a:r>
                        <a:rPr lang="en-GB" sz="1200" b="0" dirty="0">
                          <a:solidFill>
                            <a:schemeClr val="tx1"/>
                          </a:solidFill>
                        </a:rPr>
                        <a:t>• string </a:t>
                      </a:r>
                    </a:p>
                    <a:p>
                      <a:pPr>
                        <a:lnSpc>
                          <a:spcPct val="150000"/>
                        </a:lnSpc>
                      </a:pPr>
                      <a:r>
                        <a:rPr lang="en-GB" sz="1200" b="0" dirty="0">
                          <a:solidFill>
                            <a:schemeClr val="tx1"/>
                          </a:solidFill>
                        </a:rPr>
                        <a:t>• a small weight stack </a:t>
                      </a:r>
                    </a:p>
                    <a:p>
                      <a:pPr>
                        <a:lnSpc>
                          <a:spcPct val="150000"/>
                        </a:lnSpc>
                      </a:pPr>
                      <a:r>
                        <a:rPr lang="en-GB" sz="1200" b="0" dirty="0">
                          <a:solidFill>
                            <a:schemeClr val="tx1"/>
                          </a:solidFill>
                        </a:rPr>
                        <a:t>• a stopwatch </a:t>
                      </a:r>
                    </a:p>
                    <a:p>
                      <a:pPr>
                        <a:lnSpc>
                          <a:spcPct val="150000"/>
                        </a:lnSpc>
                      </a:pPr>
                      <a:r>
                        <a:rPr lang="en-GB" sz="1200" b="0" dirty="0">
                          <a:solidFill>
                            <a:schemeClr val="tx1"/>
                          </a:solidFill>
                        </a:rPr>
                        <a:t>• Blu-tac. </a:t>
                      </a:r>
                    </a:p>
                    <a:p>
                      <a:pPr>
                        <a:lnSpc>
                          <a:spcPct val="150000"/>
                        </a:lnSpc>
                      </a:pPr>
                      <a:r>
                        <a:rPr lang="en-GB" sz="1200" b="1" dirty="0">
                          <a:solidFill>
                            <a:schemeClr val="tx1"/>
                          </a:solidFill>
                        </a:rPr>
                        <a:t>Method </a:t>
                      </a:r>
                    </a:p>
                    <a:p>
                      <a:pPr marL="228600" indent="-228600">
                        <a:lnSpc>
                          <a:spcPct val="150000"/>
                        </a:lnSpc>
                        <a:buAutoNum type="arabicPeriod"/>
                      </a:pPr>
                      <a:r>
                        <a:rPr lang="en-GB" sz="1200" b="0" dirty="0">
                          <a:solidFill>
                            <a:schemeClr val="tx1"/>
                          </a:solidFill>
                        </a:rPr>
                        <a:t>Setup the bench, pulley, weight stack and car as in steps 1-5 of activity 1. </a:t>
                      </a:r>
                    </a:p>
                    <a:p>
                      <a:pPr marL="228600" indent="-228600">
                        <a:lnSpc>
                          <a:spcPct val="150000"/>
                        </a:lnSpc>
                        <a:buAutoNum type="arabicPeriod"/>
                      </a:pPr>
                      <a:r>
                        <a:rPr lang="en-GB" sz="1200" b="0" dirty="0">
                          <a:solidFill>
                            <a:schemeClr val="tx1"/>
                          </a:solidFill>
                        </a:rPr>
                        <a:t>Use your results from activity 1 to select a weight for the weight stack that will just accelerate the car along the bench. </a:t>
                      </a:r>
                    </a:p>
                    <a:p>
                      <a:pPr marL="228600" indent="-228600">
                        <a:lnSpc>
                          <a:spcPct val="150000"/>
                        </a:lnSpc>
                        <a:buAutoNum type="arabicPeriod"/>
                      </a:pPr>
                      <a:r>
                        <a:rPr lang="en-GB" sz="1200" b="0" dirty="0">
                          <a:solidFill>
                            <a:schemeClr val="tx1"/>
                          </a:solidFill>
                        </a:rPr>
                        <a:t>Put a 200g mass on the car. </a:t>
                      </a:r>
                    </a:p>
                    <a:p>
                      <a:pPr marL="228600" indent="-228600">
                        <a:lnSpc>
                          <a:spcPct val="150000"/>
                        </a:lnSpc>
                        <a:buAutoNum type="arabicPeriod"/>
                      </a:pPr>
                      <a:r>
                        <a:rPr lang="en-GB" sz="1200" b="0" dirty="0">
                          <a:solidFill>
                            <a:schemeClr val="tx1"/>
                          </a:solidFill>
                        </a:rPr>
                        <a:t>Hold the car at the start point. </a:t>
                      </a:r>
                    </a:p>
                    <a:p>
                      <a:pPr marL="228600" indent="-228600">
                        <a:lnSpc>
                          <a:spcPct val="150000"/>
                        </a:lnSpc>
                        <a:buAutoNum type="arabicPeriod"/>
                      </a:pPr>
                      <a:r>
                        <a:rPr lang="en-GB" sz="1200" b="0" dirty="0">
                          <a:solidFill>
                            <a:schemeClr val="tx1"/>
                          </a:solidFill>
                        </a:rPr>
                        <a:t>Attach your chosen weight stack to the end of the string. </a:t>
                      </a:r>
                    </a:p>
                    <a:p>
                      <a:pPr marL="228600" indent="-228600">
                        <a:lnSpc>
                          <a:spcPct val="150000"/>
                        </a:lnSpc>
                        <a:buAutoNum type="arabicPeriod"/>
                      </a:pPr>
                      <a:r>
                        <a:rPr lang="en-GB" sz="1200" b="0" dirty="0">
                          <a:solidFill>
                            <a:schemeClr val="tx1"/>
                          </a:solidFill>
                        </a:rPr>
                        <a:t>Release the car at the same time as you start the stopwatch, press the stopwatch (lap mode) at each measured interval on the bench and for the final time at 100 cm. </a:t>
                      </a:r>
                    </a:p>
                    <a:p>
                      <a:pPr marL="228600" indent="-228600">
                        <a:lnSpc>
                          <a:spcPct val="150000"/>
                        </a:lnSpc>
                        <a:buAutoNum type="arabicPeriod"/>
                      </a:pPr>
                      <a:r>
                        <a:rPr lang="en-GB" sz="1200" b="0" dirty="0">
                          <a:solidFill>
                            <a:schemeClr val="tx1"/>
                          </a:solidFill>
                        </a:rPr>
                        <a:t>Record the results in the table outline below. 8. Repeat steps 5−8 for increasing more masses on the car.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7788262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8096704"/>
          </a:xfrm>
          <a:prstGeom prst="rect">
            <a:avLst/>
          </a:prstGeom>
          <a:noFill/>
          <a:ln w="28575">
            <a:noFill/>
          </a:ln>
        </p:spPr>
        <p:txBody>
          <a:bodyPr wrap="square" rtlCol="0">
            <a:spAutoFit/>
          </a:bodyPr>
          <a:lstStyle/>
          <a:p>
            <a:pPr>
              <a:lnSpc>
                <a:spcPct val="150000"/>
              </a:lnSpc>
            </a:pPr>
            <a:r>
              <a:rPr lang="en-GB" sz="1200" b="1" dirty="0"/>
              <a:t>Plan: </a:t>
            </a:r>
            <a:r>
              <a:rPr lang="en-GB" sz="1200" dirty="0"/>
              <a:t>If your teacher isn’t using the method given, they may ask you to write a plan in this space. </a:t>
            </a:r>
          </a:p>
          <a:p>
            <a:pPr>
              <a:lnSpc>
                <a:spcPct val="150000"/>
              </a:lnSpc>
            </a:pPr>
            <a:r>
              <a:rPr lang="en-GB" sz="1200" b="1" dirty="0"/>
              <a:t>Success criteria: </a:t>
            </a:r>
          </a:p>
          <a:p>
            <a:pPr marL="228600" indent="-228600">
              <a:lnSpc>
                <a:spcPct val="150000"/>
              </a:lnSpc>
              <a:buAutoNum type="alphaLcPeriod"/>
            </a:pPr>
            <a:r>
              <a:rPr lang="en-GB" sz="1200" b="1" dirty="0"/>
              <a:t>Contains all of the key steps.</a:t>
            </a:r>
          </a:p>
          <a:p>
            <a:pPr marL="228600" indent="-228600">
              <a:lnSpc>
                <a:spcPct val="150000"/>
              </a:lnSpc>
              <a:buAutoNum type="alphaLcPeriod"/>
            </a:pPr>
            <a:r>
              <a:rPr lang="en-GB" sz="1200" b="1" dirty="0"/>
              <a:t>Steps are in a logical order. </a:t>
            </a:r>
          </a:p>
          <a:p>
            <a:pPr marL="228600" indent="-228600">
              <a:lnSpc>
                <a:spcPct val="150000"/>
              </a:lnSpc>
              <a:buAutoNum type="alphaLcPeriod"/>
            </a:pPr>
            <a:r>
              <a:rPr lang="en-GB" sz="1200" b="1" dirty="0"/>
              <a:t>The method would lead to a valid outcome.</a:t>
            </a:r>
          </a:p>
          <a:p>
            <a:pPr marL="228600" indent="-228600">
              <a:lnSpc>
                <a:spcPct val="150000"/>
              </a:lnSpc>
              <a:buAutoNum type="alphaLcPeriod"/>
            </a:pPr>
            <a:r>
              <a:rPr lang="en-GB" sz="1200" b="1" dirty="0"/>
              <a:t>There is sufficient detail so that another person could complete your investigation.</a:t>
            </a:r>
          </a:p>
          <a:p>
            <a:pPr>
              <a:lnSpc>
                <a:spcPct val="150000"/>
              </a:lnSpc>
            </a:pPr>
            <a:r>
              <a:rPr lang="en-GB" sz="1200" dirty="0"/>
              <a:t>……………………………………………………………………………………………………………………………………………………………………………………………………………………………………………………………………………………………………………………………………………………………………………………………………………………………………………………………………………………………………………………………………………………………………………………………………………………………………………………………………………………………………………………………………………………………………………………………………………………………………………………………………………………………………………………………………………………………………………………………………………………………………………………………………………………………………………………………………………………………………………………………………………………………………………………………………………………………………………………………………………………………………………………………………………………………………………………………………………………………………………………………………………………………………………………………………………………………………………………………………………………………………………………………………………………………………………………………………………………………………………………………………………………………………………………………………………………………………………………………………………………………………………………………………………………………………………………………………………………………………………………………………………………………………………………………………………………………………………………………………………………………………………………………………………………………………………………………………………………………………………………………………………………………………………………………………………………………………………………………………………………………………………………………………………………………………………………………………………………………………………………………………………………………………………………………………………………………………………………………………………………………………………………………………………………………………………………………………………………………………………………………………………………………………………………………………………………………………………………………………………………………………………..…………………………………………………………………………………………………………………………………………………………</a:t>
            </a:r>
          </a:p>
          <a:p>
            <a:pPr>
              <a:lnSpc>
                <a:spcPct val="150000"/>
              </a:lnSpc>
            </a:pPr>
            <a:endParaRPr lang="en-GB" sz="1200" dirty="0"/>
          </a:p>
        </p:txBody>
      </p:sp>
    </p:spTree>
    <p:extLst>
      <p:ext uri="{BB962C8B-B14F-4D97-AF65-F5344CB8AC3E}">
        <p14:creationId xmlns:p14="http://schemas.microsoft.com/office/powerpoint/2010/main" val="38330896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7724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3387722"/>
          </a:xfrm>
          <a:prstGeom prst="rect">
            <a:avLst/>
          </a:prstGeom>
          <a:noFill/>
          <a:ln w="28575">
            <a:noFill/>
          </a:ln>
        </p:spPr>
        <p:txBody>
          <a:bodyPr wrap="square" rtlCol="0">
            <a:spAutoFit/>
          </a:bodyPr>
          <a:lstStyle/>
          <a:p>
            <a:pPr>
              <a:lnSpc>
                <a:spcPct val="150000"/>
              </a:lnSpc>
            </a:pPr>
            <a:r>
              <a:rPr lang="en-GB" sz="1200" dirty="0"/>
              <a:t>………………………………………………………………………………………………………………………………………………………………………………………………………………………………………………………………………………………………………………………………………………………………………………………………………………………………………………………………………………………………………………………………………………………………………………………………………………………………………………………………………………………………………………………………………………………………………………………………………………………………………………………………………………………………………………………………………………………………………………………………………………………………………………………………………………………………………………………………………………………………………………………………………………………………………………………………………………………………………………………………………………………………………………………………………………………………………………………………………………………………………………………………………………………………………………………………………………………………………………………………………………………………………………………………………………………………………………………………………………………………………………………………………………………………………………………………</a:t>
            </a:r>
          </a:p>
        </p:txBody>
      </p:sp>
      <p:sp>
        <p:nvSpPr>
          <p:cNvPr id="2" name="TextBox 1">
            <a:extLst>
              <a:ext uri="{FF2B5EF4-FFF2-40B4-BE49-F238E27FC236}">
                <a16:creationId xmlns:a16="http://schemas.microsoft.com/office/drawing/2014/main" id="{741033BF-37C6-5B48-0597-FC28DDDE51AB}"/>
              </a:ext>
            </a:extLst>
          </p:cNvPr>
          <p:cNvSpPr txBox="1"/>
          <p:nvPr/>
        </p:nvSpPr>
        <p:spPr>
          <a:xfrm>
            <a:off x="273050" y="3865052"/>
            <a:ext cx="6311900" cy="3664721"/>
          </a:xfrm>
          <a:prstGeom prst="rect">
            <a:avLst/>
          </a:prstGeom>
          <a:noFill/>
          <a:ln w="28575">
            <a:noFill/>
          </a:ln>
        </p:spPr>
        <p:txBody>
          <a:bodyPr wrap="square" rtlCol="0">
            <a:spAutoFit/>
          </a:bodyPr>
          <a:lstStyle/>
          <a:p>
            <a:pPr>
              <a:lnSpc>
                <a:spcPct val="150000"/>
              </a:lnSpc>
            </a:pPr>
            <a:r>
              <a:rPr lang="en-GB" sz="1200" dirty="0"/>
              <a:t>For each part of the required practical, identify the variables. </a:t>
            </a:r>
          </a:p>
          <a:p>
            <a:pPr>
              <a:lnSpc>
                <a:spcPct val="150000"/>
              </a:lnSpc>
            </a:pPr>
            <a:r>
              <a:rPr lang="en-GB" sz="1200" b="1" dirty="0"/>
              <a:t>Part 1: </a:t>
            </a:r>
            <a:r>
              <a:rPr lang="en-GB" sz="1200" b="1" dirty="0">
                <a:solidFill>
                  <a:schemeClr val="tx1"/>
                </a:solidFill>
              </a:rPr>
              <a:t>Measuring the effect of force on acceleration at constant mass </a:t>
            </a:r>
          </a:p>
          <a:p>
            <a:pPr>
              <a:lnSpc>
                <a:spcPct val="150000"/>
              </a:lnSpc>
            </a:pPr>
            <a:r>
              <a:rPr lang="en-GB" sz="1200" dirty="0"/>
              <a:t>Independent variable: ………………………………………………………………………………………………………………………</a:t>
            </a:r>
          </a:p>
          <a:p>
            <a:pPr>
              <a:lnSpc>
                <a:spcPct val="150000"/>
              </a:lnSpc>
            </a:pPr>
            <a:r>
              <a:rPr lang="en-GB" sz="1200" dirty="0"/>
              <a:t>Dependent variable: ………………………………………………………………………………………………………………………..</a:t>
            </a:r>
          </a:p>
          <a:p>
            <a:pPr>
              <a:lnSpc>
                <a:spcPct val="150000"/>
              </a:lnSpc>
            </a:pPr>
            <a:r>
              <a:rPr lang="en-GB" sz="1200" dirty="0"/>
              <a:t>Control variable 1: …………………………………………………………………………………………………………………………..</a:t>
            </a:r>
          </a:p>
          <a:p>
            <a:pPr>
              <a:lnSpc>
                <a:spcPct val="150000"/>
              </a:lnSpc>
            </a:pPr>
            <a:r>
              <a:rPr lang="en-GB" sz="1200" dirty="0"/>
              <a:t>Control variable 2: …………………………………………………………………………………………………………………………..</a:t>
            </a:r>
          </a:p>
          <a:p>
            <a:pPr>
              <a:lnSpc>
                <a:spcPct val="150000"/>
              </a:lnSpc>
            </a:pPr>
            <a:r>
              <a:rPr lang="en-GB" sz="1200" dirty="0"/>
              <a:t>Control variable 3: …………………………………………………………………………………………………………………………..</a:t>
            </a:r>
          </a:p>
          <a:p>
            <a:pPr>
              <a:lnSpc>
                <a:spcPct val="150000"/>
              </a:lnSpc>
            </a:pPr>
            <a:r>
              <a:rPr lang="en-GB" sz="1200" b="1" dirty="0"/>
              <a:t>Part 2: </a:t>
            </a:r>
            <a:r>
              <a:rPr lang="en-GB" sz="1200" b="1" dirty="0">
                <a:solidFill>
                  <a:schemeClr val="tx1"/>
                </a:solidFill>
              </a:rPr>
              <a:t>Measuring the effect of mass on acceleration with a constant force </a:t>
            </a:r>
          </a:p>
          <a:p>
            <a:pPr>
              <a:lnSpc>
                <a:spcPct val="150000"/>
              </a:lnSpc>
            </a:pPr>
            <a:r>
              <a:rPr lang="en-GB" sz="1200" dirty="0"/>
              <a:t>Independent variable: ………………………………………………………………………………………………………………………</a:t>
            </a:r>
          </a:p>
          <a:p>
            <a:pPr>
              <a:lnSpc>
                <a:spcPct val="150000"/>
              </a:lnSpc>
            </a:pPr>
            <a:r>
              <a:rPr lang="en-GB" sz="1200" dirty="0"/>
              <a:t>Dependent variable: ………………………………………………………………………………………………………………………..</a:t>
            </a:r>
          </a:p>
          <a:p>
            <a:pPr>
              <a:lnSpc>
                <a:spcPct val="150000"/>
              </a:lnSpc>
            </a:pPr>
            <a:r>
              <a:rPr lang="en-GB" sz="1200" dirty="0"/>
              <a:t>Control variable 1: …………………………………………………………………………………………………………………………..</a:t>
            </a:r>
          </a:p>
          <a:p>
            <a:pPr>
              <a:lnSpc>
                <a:spcPct val="150000"/>
              </a:lnSpc>
            </a:pPr>
            <a:r>
              <a:rPr lang="en-GB" sz="1200" dirty="0"/>
              <a:t>Control variable 2: …………………………………………………………………………………………………………………………..</a:t>
            </a:r>
          </a:p>
          <a:p>
            <a:pPr>
              <a:lnSpc>
                <a:spcPct val="150000"/>
              </a:lnSpc>
            </a:pPr>
            <a:r>
              <a:rPr lang="en-GB" sz="1200" dirty="0"/>
              <a:t>Control variable 3: …………………………………………………………………………………………………………………………..</a:t>
            </a:r>
          </a:p>
        </p:txBody>
      </p:sp>
    </p:spTree>
    <p:extLst>
      <p:ext uri="{BB962C8B-B14F-4D97-AF65-F5344CB8AC3E}">
        <p14:creationId xmlns:p14="http://schemas.microsoft.com/office/powerpoint/2010/main" val="12471567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D1821B3-A424-18FB-0CCD-FE6AA7952688}"/>
              </a:ext>
            </a:extLst>
          </p:cNvPr>
          <p:cNvGraphicFramePr>
            <a:graphicFrameLocks noGrp="1"/>
          </p:cNvGraphicFramePr>
          <p:nvPr>
            <p:extLst>
              <p:ext uri="{D42A27DB-BD31-4B8C-83A1-F6EECF244321}">
                <p14:modId xmlns:p14="http://schemas.microsoft.com/office/powerpoint/2010/main" val="230620103"/>
              </p:ext>
            </p:extLst>
          </p:nvPr>
        </p:nvGraphicFramePr>
        <p:xfrm>
          <a:off x="525483" y="139733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1112580072"/>
                    </a:ext>
                  </a:extLst>
                </a:gridCol>
                <a:gridCol w="967839">
                  <a:extLst>
                    <a:ext uri="{9D8B030D-6E8A-4147-A177-3AD203B41FA5}">
                      <a16:colId xmlns:a16="http://schemas.microsoft.com/office/drawing/2014/main" val="3947021688"/>
                    </a:ext>
                  </a:extLst>
                </a:gridCol>
                <a:gridCol w="967839">
                  <a:extLst>
                    <a:ext uri="{9D8B030D-6E8A-4147-A177-3AD203B41FA5}">
                      <a16:colId xmlns:a16="http://schemas.microsoft.com/office/drawing/2014/main" val="3457350141"/>
                    </a:ext>
                  </a:extLst>
                </a:gridCol>
                <a:gridCol w="967839">
                  <a:extLst>
                    <a:ext uri="{9D8B030D-6E8A-4147-A177-3AD203B41FA5}">
                      <a16:colId xmlns:a16="http://schemas.microsoft.com/office/drawing/2014/main" val="3463295665"/>
                    </a:ext>
                  </a:extLst>
                </a:gridCol>
                <a:gridCol w="967839">
                  <a:extLst>
                    <a:ext uri="{9D8B030D-6E8A-4147-A177-3AD203B41FA5}">
                      <a16:colId xmlns:a16="http://schemas.microsoft.com/office/drawing/2014/main" val="1731545770"/>
                    </a:ext>
                  </a:extLst>
                </a:gridCol>
                <a:gridCol w="967839">
                  <a:extLst>
                    <a:ext uri="{9D8B030D-6E8A-4147-A177-3AD203B41FA5}">
                      <a16:colId xmlns:a16="http://schemas.microsoft.com/office/drawing/2014/main" val="2038023907"/>
                    </a:ext>
                  </a:extLst>
                </a:gridCol>
              </a:tblGrid>
              <a:tr h="370840">
                <a:tc rowSpan="2">
                  <a:txBody>
                    <a:bodyPr/>
                    <a:lstStyle/>
                    <a:p>
                      <a:r>
                        <a:rPr lang="en-GB" sz="1200" dirty="0"/>
                        <a:t>Distance travelled in cm</a:t>
                      </a:r>
                    </a:p>
                  </a:txBody>
                  <a:tcPr/>
                </a:tc>
                <a:tc>
                  <a:txBody>
                    <a:bodyPr/>
                    <a:lstStyle/>
                    <a:p>
                      <a:r>
                        <a:rPr lang="en-GB" sz="1200" dirty="0"/>
                        <a:t>1.0 N</a:t>
                      </a:r>
                    </a:p>
                  </a:txBody>
                  <a:tcPr/>
                </a:tc>
                <a:tc>
                  <a:txBody>
                    <a:bodyPr/>
                    <a:lstStyle/>
                    <a:p>
                      <a:r>
                        <a:rPr lang="en-GB" sz="1200" dirty="0"/>
                        <a:t>0.8 N</a:t>
                      </a:r>
                    </a:p>
                  </a:txBody>
                  <a:tcPr/>
                </a:tc>
                <a:tc>
                  <a:txBody>
                    <a:bodyPr/>
                    <a:lstStyle/>
                    <a:p>
                      <a:r>
                        <a:rPr lang="en-GB" sz="1200" dirty="0"/>
                        <a:t>0.6 N</a:t>
                      </a:r>
                    </a:p>
                  </a:txBody>
                  <a:tcPr/>
                </a:tc>
                <a:tc>
                  <a:txBody>
                    <a:bodyPr/>
                    <a:lstStyle/>
                    <a:p>
                      <a:r>
                        <a:rPr lang="en-GB" sz="1200" dirty="0"/>
                        <a:t>0.4 N</a:t>
                      </a:r>
                    </a:p>
                  </a:txBody>
                  <a:tcPr/>
                </a:tc>
                <a:tc>
                  <a:txBody>
                    <a:bodyPr/>
                    <a:lstStyle/>
                    <a:p>
                      <a:r>
                        <a:rPr lang="en-GB" sz="1200" dirty="0"/>
                        <a:t>0.2 N</a:t>
                      </a:r>
                    </a:p>
                  </a:txBody>
                  <a:tcPr/>
                </a:tc>
                <a:extLst>
                  <a:ext uri="{0D108BD9-81ED-4DB2-BD59-A6C34878D82A}">
                    <a16:rowId xmlns:a16="http://schemas.microsoft.com/office/drawing/2014/main" val="2858446373"/>
                  </a:ext>
                </a:extLst>
              </a:tr>
              <a:tr h="370840">
                <a:tc vMerge="1">
                  <a:txBody>
                    <a:bodyPr/>
                    <a:lstStyle/>
                    <a:p>
                      <a:endParaRPr lang="en-GB"/>
                    </a:p>
                  </a:txBody>
                  <a:tcPr/>
                </a:tc>
                <a:tc>
                  <a:txBody>
                    <a:bodyPr/>
                    <a:lstStyle/>
                    <a:p>
                      <a:r>
                        <a:rPr lang="en-GB" sz="1200" dirty="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dirty="0"/>
                        <a:t>Time in s</a:t>
                      </a:r>
                    </a:p>
                  </a:txBody>
                  <a:tcPr/>
                </a:tc>
                <a:extLst>
                  <a:ext uri="{0D108BD9-81ED-4DB2-BD59-A6C34878D82A}">
                    <a16:rowId xmlns:a16="http://schemas.microsoft.com/office/drawing/2014/main" val="4092885075"/>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896711422"/>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925175581"/>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93540507"/>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125322329"/>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2327217336"/>
                  </a:ext>
                </a:extLst>
              </a:tr>
            </a:tbl>
          </a:graphicData>
        </a:graphic>
      </p:graphicFrame>
      <p:sp>
        <p:nvSpPr>
          <p:cNvPr id="7" name="TextBox 6">
            <a:extLst>
              <a:ext uri="{FF2B5EF4-FFF2-40B4-BE49-F238E27FC236}">
                <a16:creationId xmlns:a16="http://schemas.microsoft.com/office/drawing/2014/main" id="{030777DB-40AF-3135-2221-82FCD9207FDC}"/>
              </a:ext>
            </a:extLst>
          </p:cNvPr>
          <p:cNvSpPr txBox="1"/>
          <p:nvPr/>
        </p:nvSpPr>
        <p:spPr>
          <a:xfrm>
            <a:off x="498763" y="522515"/>
            <a:ext cx="5925788" cy="830997"/>
          </a:xfrm>
          <a:prstGeom prst="rect">
            <a:avLst/>
          </a:prstGeom>
          <a:noFill/>
        </p:spPr>
        <p:txBody>
          <a:bodyPr wrap="square" rtlCol="0">
            <a:spAutoFit/>
          </a:bodyPr>
          <a:lstStyle/>
          <a:p>
            <a:r>
              <a:rPr lang="en-GB" sz="1200" b="1" u="sng" dirty="0"/>
              <a:t>Results:  </a:t>
            </a:r>
            <a:r>
              <a:rPr lang="en-GB" sz="1200" b="1" u="sng" dirty="0">
                <a:solidFill>
                  <a:schemeClr val="tx1"/>
                </a:solidFill>
              </a:rPr>
              <a:t>Measuring the effect of force on acceleration at constant mass</a:t>
            </a:r>
            <a:r>
              <a:rPr lang="en-GB" sz="1200" b="1" dirty="0">
                <a:solidFill>
                  <a:schemeClr val="tx1"/>
                </a:solidFill>
              </a:rPr>
              <a:t>.</a:t>
            </a:r>
          </a:p>
          <a:p>
            <a:endParaRPr lang="en-GB" sz="1200" b="1" dirty="0"/>
          </a:p>
          <a:p>
            <a:endParaRPr lang="en-GB" sz="1200" dirty="0"/>
          </a:p>
          <a:p>
            <a:r>
              <a:rPr lang="en-GB" sz="1200" dirty="0"/>
              <a:t>Trial 1: </a:t>
            </a:r>
          </a:p>
        </p:txBody>
      </p:sp>
      <p:sp>
        <p:nvSpPr>
          <p:cNvPr id="8" name="TextBox 7">
            <a:extLst>
              <a:ext uri="{FF2B5EF4-FFF2-40B4-BE49-F238E27FC236}">
                <a16:creationId xmlns:a16="http://schemas.microsoft.com/office/drawing/2014/main" id="{6F785439-BB7C-8CCA-A9A7-7BB0F1D16654}"/>
              </a:ext>
            </a:extLst>
          </p:cNvPr>
          <p:cNvSpPr txBox="1"/>
          <p:nvPr/>
        </p:nvSpPr>
        <p:spPr>
          <a:xfrm>
            <a:off x="525483" y="4572000"/>
            <a:ext cx="994559" cy="276999"/>
          </a:xfrm>
          <a:prstGeom prst="rect">
            <a:avLst/>
          </a:prstGeom>
          <a:noFill/>
        </p:spPr>
        <p:txBody>
          <a:bodyPr wrap="square" rtlCol="0">
            <a:spAutoFit/>
          </a:bodyPr>
          <a:lstStyle/>
          <a:p>
            <a:r>
              <a:rPr lang="en-GB" sz="1200" dirty="0"/>
              <a:t>Trial 2:</a:t>
            </a:r>
          </a:p>
        </p:txBody>
      </p:sp>
      <p:graphicFrame>
        <p:nvGraphicFramePr>
          <p:cNvPr id="9" name="Table 8">
            <a:extLst>
              <a:ext uri="{FF2B5EF4-FFF2-40B4-BE49-F238E27FC236}">
                <a16:creationId xmlns:a16="http://schemas.microsoft.com/office/drawing/2014/main" id="{E20A0837-8070-F74B-1123-5051B568B2C6}"/>
              </a:ext>
            </a:extLst>
          </p:cNvPr>
          <p:cNvGraphicFramePr>
            <a:graphicFrameLocks noGrp="1"/>
          </p:cNvGraphicFramePr>
          <p:nvPr>
            <p:extLst>
              <p:ext uri="{D42A27DB-BD31-4B8C-83A1-F6EECF244321}">
                <p14:modId xmlns:p14="http://schemas.microsoft.com/office/powerpoint/2010/main" val="1986481806"/>
              </p:ext>
            </p:extLst>
          </p:nvPr>
        </p:nvGraphicFramePr>
        <p:xfrm>
          <a:off x="525483" y="515079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646828651"/>
                    </a:ext>
                  </a:extLst>
                </a:gridCol>
                <a:gridCol w="967839">
                  <a:extLst>
                    <a:ext uri="{9D8B030D-6E8A-4147-A177-3AD203B41FA5}">
                      <a16:colId xmlns:a16="http://schemas.microsoft.com/office/drawing/2014/main" val="976438768"/>
                    </a:ext>
                  </a:extLst>
                </a:gridCol>
                <a:gridCol w="967839">
                  <a:extLst>
                    <a:ext uri="{9D8B030D-6E8A-4147-A177-3AD203B41FA5}">
                      <a16:colId xmlns:a16="http://schemas.microsoft.com/office/drawing/2014/main" val="3658328485"/>
                    </a:ext>
                  </a:extLst>
                </a:gridCol>
                <a:gridCol w="967839">
                  <a:extLst>
                    <a:ext uri="{9D8B030D-6E8A-4147-A177-3AD203B41FA5}">
                      <a16:colId xmlns:a16="http://schemas.microsoft.com/office/drawing/2014/main" val="660622557"/>
                    </a:ext>
                  </a:extLst>
                </a:gridCol>
                <a:gridCol w="967839">
                  <a:extLst>
                    <a:ext uri="{9D8B030D-6E8A-4147-A177-3AD203B41FA5}">
                      <a16:colId xmlns:a16="http://schemas.microsoft.com/office/drawing/2014/main" val="1967491424"/>
                    </a:ext>
                  </a:extLst>
                </a:gridCol>
                <a:gridCol w="967839">
                  <a:extLst>
                    <a:ext uri="{9D8B030D-6E8A-4147-A177-3AD203B41FA5}">
                      <a16:colId xmlns:a16="http://schemas.microsoft.com/office/drawing/2014/main" val="3202245374"/>
                    </a:ext>
                  </a:extLst>
                </a:gridCol>
              </a:tblGrid>
              <a:tr h="370840">
                <a:tc rowSpan="2">
                  <a:txBody>
                    <a:bodyPr/>
                    <a:lstStyle/>
                    <a:p>
                      <a:r>
                        <a:rPr lang="en-GB" sz="1200" dirty="0"/>
                        <a:t>Distance travelled in cm</a:t>
                      </a:r>
                    </a:p>
                  </a:txBody>
                  <a:tcPr/>
                </a:tc>
                <a:tc>
                  <a:txBody>
                    <a:bodyPr/>
                    <a:lstStyle/>
                    <a:p>
                      <a:r>
                        <a:rPr lang="en-GB" sz="1200" dirty="0"/>
                        <a:t>1.0 N</a:t>
                      </a:r>
                    </a:p>
                  </a:txBody>
                  <a:tcPr/>
                </a:tc>
                <a:tc>
                  <a:txBody>
                    <a:bodyPr/>
                    <a:lstStyle/>
                    <a:p>
                      <a:r>
                        <a:rPr lang="en-GB" sz="1200" dirty="0"/>
                        <a:t>0.8 N</a:t>
                      </a:r>
                    </a:p>
                  </a:txBody>
                  <a:tcPr/>
                </a:tc>
                <a:tc>
                  <a:txBody>
                    <a:bodyPr/>
                    <a:lstStyle/>
                    <a:p>
                      <a:r>
                        <a:rPr lang="en-GB" sz="1200" dirty="0"/>
                        <a:t>0.6 N</a:t>
                      </a:r>
                    </a:p>
                  </a:txBody>
                  <a:tcPr/>
                </a:tc>
                <a:tc>
                  <a:txBody>
                    <a:bodyPr/>
                    <a:lstStyle/>
                    <a:p>
                      <a:r>
                        <a:rPr lang="en-GB" sz="1200" dirty="0"/>
                        <a:t>0.4 N</a:t>
                      </a:r>
                    </a:p>
                  </a:txBody>
                  <a:tcPr/>
                </a:tc>
                <a:tc>
                  <a:txBody>
                    <a:bodyPr/>
                    <a:lstStyle/>
                    <a:p>
                      <a:r>
                        <a:rPr lang="en-GB" sz="1200" dirty="0"/>
                        <a:t>0.2 N</a:t>
                      </a:r>
                    </a:p>
                  </a:txBody>
                  <a:tcPr/>
                </a:tc>
                <a:extLst>
                  <a:ext uri="{0D108BD9-81ED-4DB2-BD59-A6C34878D82A}">
                    <a16:rowId xmlns:a16="http://schemas.microsoft.com/office/drawing/2014/main" val="2253100480"/>
                  </a:ext>
                </a:extLst>
              </a:tr>
              <a:tr h="370840">
                <a:tc vMerge="1">
                  <a:txBody>
                    <a:bodyPr/>
                    <a:lstStyle/>
                    <a:p>
                      <a:endParaRPr lang="en-GB"/>
                    </a:p>
                  </a:txBody>
                  <a:tcPr/>
                </a:tc>
                <a:tc>
                  <a:txBody>
                    <a:bodyPr/>
                    <a:lstStyle/>
                    <a:p>
                      <a:r>
                        <a:rPr lang="en-GB" sz="1200" dirty="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dirty="0"/>
                        <a:t>Time in s</a:t>
                      </a:r>
                    </a:p>
                  </a:txBody>
                  <a:tcPr/>
                </a:tc>
                <a:extLst>
                  <a:ext uri="{0D108BD9-81ED-4DB2-BD59-A6C34878D82A}">
                    <a16:rowId xmlns:a16="http://schemas.microsoft.com/office/drawing/2014/main" val="3527251828"/>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3332640973"/>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4285724779"/>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274960733"/>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626085520"/>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4242364172"/>
                  </a:ext>
                </a:extLst>
              </a:tr>
            </a:tbl>
          </a:graphicData>
        </a:graphic>
      </p:graphicFrame>
      <p:sp>
        <p:nvSpPr>
          <p:cNvPr id="2" name="Rectangle 1">
            <a:extLst>
              <a:ext uri="{FF2B5EF4-FFF2-40B4-BE49-F238E27FC236}">
                <a16:creationId xmlns:a16="http://schemas.microsoft.com/office/drawing/2014/main" id="{88395F63-2679-B7E4-F647-A26AB5CB9259}"/>
              </a:ext>
            </a:extLst>
          </p:cNvPr>
          <p:cNvSpPr/>
          <p:nvPr/>
        </p:nvSpPr>
        <p:spPr>
          <a:xfrm>
            <a:off x="350874" y="308344"/>
            <a:ext cx="6230679" cy="788935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51742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D1821B3-A424-18FB-0CCD-FE6AA7952688}"/>
              </a:ext>
            </a:extLst>
          </p:cNvPr>
          <p:cNvGraphicFramePr>
            <a:graphicFrameLocks noGrp="1"/>
          </p:cNvGraphicFramePr>
          <p:nvPr/>
        </p:nvGraphicFramePr>
        <p:xfrm>
          <a:off x="525483" y="139733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1112580072"/>
                    </a:ext>
                  </a:extLst>
                </a:gridCol>
                <a:gridCol w="967839">
                  <a:extLst>
                    <a:ext uri="{9D8B030D-6E8A-4147-A177-3AD203B41FA5}">
                      <a16:colId xmlns:a16="http://schemas.microsoft.com/office/drawing/2014/main" val="3947021688"/>
                    </a:ext>
                  </a:extLst>
                </a:gridCol>
                <a:gridCol w="967839">
                  <a:extLst>
                    <a:ext uri="{9D8B030D-6E8A-4147-A177-3AD203B41FA5}">
                      <a16:colId xmlns:a16="http://schemas.microsoft.com/office/drawing/2014/main" val="3457350141"/>
                    </a:ext>
                  </a:extLst>
                </a:gridCol>
                <a:gridCol w="967839">
                  <a:extLst>
                    <a:ext uri="{9D8B030D-6E8A-4147-A177-3AD203B41FA5}">
                      <a16:colId xmlns:a16="http://schemas.microsoft.com/office/drawing/2014/main" val="3463295665"/>
                    </a:ext>
                  </a:extLst>
                </a:gridCol>
                <a:gridCol w="967839">
                  <a:extLst>
                    <a:ext uri="{9D8B030D-6E8A-4147-A177-3AD203B41FA5}">
                      <a16:colId xmlns:a16="http://schemas.microsoft.com/office/drawing/2014/main" val="1731545770"/>
                    </a:ext>
                  </a:extLst>
                </a:gridCol>
                <a:gridCol w="967839">
                  <a:extLst>
                    <a:ext uri="{9D8B030D-6E8A-4147-A177-3AD203B41FA5}">
                      <a16:colId xmlns:a16="http://schemas.microsoft.com/office/drawing/2014/main" val="2038023907"/>
                    </a:ext>
                  </a:extLst>
                </a:gridCol>
              </a:tblGrid>
              <a:tr h="370840">
                <a:tc rowSpan="2">
                  <a:txBody>
                    <a:bodyPr/>
                    <a:lstStyle/>
                    <a:p>
                      <a:r>
                        <a:rPr lang="en-GB" sz="1200" dirty="0"/>
                        <a:t>Distance travelled in cm</a:t>
                      </a:r>
                    </a:p>
                  </a:txBody>
                  <a:tcPr/>
                </a:tc>
                <a:tc>
                  <a:txBody>
                    <a:bodyPr/>
                    <a:lstStyle/>
                    <a:p>
                      <a:r>
                        <a:rPr lang="en-GB" sz="1200" dirty="0"/>
                        <a:t>1.0 N</a:t>
                      </a:r>
                    </a:p>
                  </a:txBody>
                  <a:tcPr/>
                </a:tc>
                <a:tc>
                  <a:txBody>
                    <a:bodyPr/>
                    <a:lstStyle/>
                    <a:p>
                      <a:r>
                        <a:rPr lang="en-GB" sz="1200" dirty="0"/>
                        <a:t>0.8 N</a:t>
                      </a:r>
                    </a:p>
                  </a:txBody>
                  <a:tcPr/>
                </a:tc>
                <a:tc>
                  <a:txBody>
                    <a:bodyPr/>
                    <a:lstStyle/>
                    <a:p>
                      <a:r>
                        <a:rPr lang="en-GB" sz="1200" dirty="0"/>
                        <a:t>0.6 N</a:t>
                      </a:r>
                    </a:p>
                  </a:txBody>
                  <a:tcPr/>
                </a:tc>
                <a:tc>
                  <a:txBody>
                    <a:bodyPr/>
                    <a:lstStyle/>
                    <a:p>
                      <a:r>
                        <a:rPr lang="en-GB" sz="1200" dirty="0"/>
                        <a:t>0.4 N</a:t>
                      </a:r>
                    </a:p>
                  </a:txBody>
                  <a:tcPr/>
                </a:tc>
                <a:tc>
                  <a:txBody>
                    <a:bodyPr/>
                    <a:lstStyle/>
                    <a:p>
                      <a:r>
                        <a:rPr lang="en-GB" sz="1200" dirty="0"/>
                        <a:t>0.2 N</a:t>
                      </a:r>
                    </a:p>
                  </a:txBody>
                  <a:tcPr/>
                </a:tc>
                <a:extLst>
                  <a:ext uri="{0D108BD9-81ED-4DB2-BD59-A6C34878D82A}">
                    <a16:rowId xmlns:a16="http://schemas.microsoft.com/office/drawing/2014/main" val="2858446373"/>
                  </a:ext>
                </a:extLst>
              </a:tr>
              <a:tr h="370840">
                <a:tc vMerge="1">
                  <a:txBody>
                    <a:bodyPr/>
                    <a:lstStyle/>
                    <a:p>
                      <a:endParaRPr lang="en-GB"/>
                    </a:p>
                  </a:txBody>
                  <a:tcPr/>
                </a:tc>
                <a:tc>
                  <a:txBody>
                    <a:bodyPr/>
                    <a:lstStyle/>
                    <a:p>
                      <a:r>
                        <a:rPr lang="en-GB" sz="1200" dirty="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dirty="0"/>
                        <a:t>Time in s</a:t>
                      </a:r>
                    </a:p>
                  </a:txBody>
                  <a:tcPr/>
                </a:tc>
                <a:extLst>
                  <a:ext uri="{0D108BD9-81ED-4DB2-BD59-A6C34878D82A}">
                    <a16:rowId xmlns:a16="http://schemas.microsoft.com/office/drawing/2014/main" val="4092885075"/>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896711422"/>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925175581"/>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93540507"/>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125322329"/>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2327217336"/>
                  </a:ext>
                </a:extLst>
              </a:tr>
            </a:tbl>
          </a:graphicData>
        </a:graphic>
      </p:graphicFrame>
      <p:sp>
        <p:nvSpPr>
          <p:cNvPr id="7" name="TextBox 6">
            <a:extLst>
              <a:ext uri="{FF2B5EF4-FFF2-40B4-BE49-F238E27FC236}">
                <a16:creationId xmlns:a16="http://schemas.microsoft.com/office/drawing/2014/main" id="{030777DB-40AF-3135-2221-82FCD9207FDC}"/>
              </a:ext>
            </a:extLst>
          </p:cNvPr>
          <p:cNvSpPr txBox="1"/>
          <p:nvPr/>
        </p:nvSpPr>
        <p:spPr>
          <a:xfrm>
            <a:off x="498762" y="522515"/>
            <a:ext cx="3016333" cy="646331"/>
          </a:xfrm>
          <a:prstGeom prst="rect">
            <a:avLst/>
          </a:prstGeom>
          <a:noFill/>
        </p:spPr>
        <p:txBody>
          <a:bodyPr wrap="square" rtlCol="0">
            <a:spAutoFit/>
          </a:bodyPr>
          <a:lstStyle/>
          <a:p>
            <a:r>
              <a:rPr lang="en-GB" sz="1200" b="1" dirty="0"/>
              <a:t>Results continued.</a:t>
            </a:r>
          </a:p>
          <a:p>
            <a:endParaRPr lang="en-GB" sz="1200" dirty="0"/>
          </a:p>
          <a:p>
            <a:r>
              <a:rPr lang="en-GB" sz="1200" dirty="0"/>
              <a:t>Trial 3: </a:t>
            </a:r>
          </a:p>
        </p:txBody>
      </p:sp>
      <p:sp>
        <p:nvSpPr>
          <p:cNvPr id="8" name="TextBox 7">
            <a:extLst>
              <a:ext uri="{FF2B5EF4-FFF2-40B4-BE49-F238E27FC236}">
                <a16:creationId xmlns:a16="http://schemas.microsoft.com/office/drawing/2014/main" id="{6F785439-BB7C-8CCA-A9A7-7BB0F1D16654}"/>
              </a:ext>
            </a:extLst>
          </p:cNvPr>
          <p:cNvSpPr txBox="1"/>
          <p:nvPr/>
        </p:nvSpPr>
        <p:spPr>
          <a:xfrm>
            <a:off x="525483" y="4572000"/>
            <a:ext cx="1422070" cy="276999"/>
          </a:xfrm>
          <a:prstGeom prst="rect">
            <a:avLst/>
          </a:prstGeom>
          <a:noFill/>
        </p:spPr>
        <p:txBody>
          <a:bodyPr wrap="square" rtlCol="0">
            <a:spAutoFit/>
          </a:bodyPr>
          <a:lstStyle/>
          <a:p>
            <a:r>
              <a:rPr lang="en-GB" sz="1200" dirty="0"/>
              <a:t>Mean results:</a:t>
            </a:r>
          </a:p>
        </p:txBody>
      </p:sp>
      <p:graphicFrame>
        <p:nvGraphicFramePr>
          <p:cNvPr id="9" name="Table 8">
            <a:extLst>
              <a:ext uri="{FF2B5EF4-FFF2-40B4-BE49-F238E27FC236}">
                <a16:creationId xmlns:a16="http://schemas.microsoft.com/office/drawing/2014/main" id="{E20A0837-8070-F74B-1123-5051B568B2C6}"/>
              </a:ext>
            </a:extLst>
          </p:cNvPr>
          <p:cNvGraphicFramePr>
            <a:graphicFrameLocks noGrp="1"/>
          </p:cNvGraphicFramePr>
          <p:nvPr/>
        </p:nvGraphicFramePr>
        <p:xfrm>
          <a:off x="525483" y="515079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646828651"/>
                    </a:ext>
                  </a:extLst>
                </a:gridCol>
                <a:gridCol w="967839">
                  <a:extLst>
                    <a:ext uri="{9D8B030D-6E8A-4147-A177-3AD203B41FA5}">
                      <a16:colId xmlns:a16="http://schemas.microsoft.com/office/drawing/2014/main" val="976438768"/>
                    </a:ext>
                  </a:extLst>
                </a:gridCol>
                <a:gridCol w="967839">
                  <a:extLst>
                    <a:ext uri="{9D8B030D-6E8A-4147-A177-3AD203B41FA5}">
                      <a16:colId xmlns:a16="http://schemas.microsoft.com/office/drawing/2014/main" val="3658328485"/>
                    </a:ext>
                  </a:extLst>
                </a:gridCol>
                <a:gridCol w="967839">
                  <a:extLst>
                    <a:ext uri="{9D8B030D-6E8A-4147-A177-3AD203B41FA5}">
                      <a16:colId xmlns:a16="http://schemas.microsoft.com/office/drawing/2014/main" val="660622557"/>
                    </a:ext>
                  </a:extLst>
                </a:gridCol>
                <a:gridCol w="967839">
                  <a:extLst>
                    <a:ext uri="{9D8B030D-6E8A-4147-A177-3AD203B41FA5}">
                      <a16:colId xmlns:a16="http://schemas.microsoft.com/office/drawing/2014/main" val="1967491424"/>
                    </a:ext>
                  </a:extLst>
                </a:gridCol>
                <a:gridCol w="967839">
                  <a:extLst>
                    <a:ext uri="{9D8B030D-6E8A-4147-A177-3AD203B41FA5}">
                      <a16:colId xmlns:a16="http://schemas.microsoft.com/office/drawing/2014/main" val="3202245374"/>
                    </a:ext>
                  </a:extLst>
                </a:gridCol>
              </a:tblGrid>
              <a:tr h="370840">
                <a:tc rowSpan="2">
                  <a:txBody>
                    <a:bodyPr/>
                    <a:lstStyle/>
                    <a:p>
                      <a:r>
                        <a:rPr lang="en-GB" sz="1200" dirty="0"/>
                        <a:t>Distance travelled in cm</a:t>
                      </a:r>
                    </a:p>
                  </a:txBody>
                  <a:tcPr/>
                </a:tc>
                <a:tc>
                  <a:txBody>
                    <a:bodyPr/>
                    <a:lstStyle/>
                    <a:p>
                      <a:r>
                        <a:rPr lang="en-GB" sz="1200" dirty="0"/>
                        <a:t>1.0 N</a:t>
                      </a:r>
                    </a:p>
                  </a:txBody>
                  <a:tcPr/>
                </a:tc>
                <a:tc>
                  <a:txBody>
                    <a:bodyPr/>
                    <a:lstStyle/>
                    <a:p>
                      <a:r>
                        <a:rPr lang="en-GB" sz="1200" dirty="0"/>
                        <a:t>0.8 N</a:t>
                      </a:r>
                    </a:p>
                  </a:txBody>
                  <a:tcPr/>
                </a:tc>
                <a:tc>
                  <a:txBody>
                    <a:bodyPr/>
                    <a:lstStyle/>
                    <a:p>
                      <a:r>
                        <a:rPr lang="en-GB" sz="1200" dirty="0"/>
                        <a:t>0.6 N</a:t>
                      </a:r>
                    </a:p>
                  </a:txBody>
                  <a:tcPr/>
                </a:tc>
                <a:tc>
                  <a:txBody>
                    <a:bodyPr/>
                    <a:lstStyle/>
                    <a:p>
                      <a:r>
                        <a:rPr lang="en-GB" sz="1200" dirty="0"/>
                        <a:t>0.4 N</a:t>
                      </a:r>
                    </a:p>
                  </a:txBody>
                  <a:tcPr/>
                </a:tc>
                <a:tc>
                  <a:txBody>
                    <a:bodyPr/>
                    <a:lstStyle/>
                    <a:p>
                      <a:r>
                        <a:rPr lang="en-GB" sz="1200" dirty="0"/>
                        <a:t>0.2 N</a:t>
                      </a:r>
                    </a:p>
                  </a:txBody>
                  <a:tcPr/>
                </a:tc>
                <a:extLst>
                  <a:ext uri="{0D108BD9-81ED-4DB2-BD59-A6C34878D82A}">
                    <a16:rowId xmlns:a16="http://schemas.microsoft.com/office/drawing/2014/main" val="2253100480"/>
                  </a:ext>
                </a:extLst>
              </a:tr>
              <a:tr h="370840">
                <a:tc vMerge="1">
                  <a:txBody>
                    <a:bodyPr/>
                    <a:lstStyle/>
                    <a:p>
                      <a:endParaRPr lang="en-GB"/>
                    </a:p>
                  </a:txBody>
                  <a:tcPr/>
                </a:tc>
                <a:tc>
                  <a:txBody>
                    <a:bodyPr/>
                    <a:lstStyle/>
                    <a:p>
                      <a:r>
                        <a:rPr lang="en-GB" sz="1200" dirty="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a:t>Time in s</a:t>
                      </a:r>
                    </a:p>
                  </a:txBody>
                  <a:tcPr/>
                </a:tc>
                <a:tc>
                  <a:txBody>
                    <a:bodyPr/>
                    <a:lstStyle/>
                    <a:p>
                      <a:r>
                        <a:rPr lang="en-GB" sz="1200" dirty="0"/>
                        <a:t>Time in s</a:t>
                      </a:r>
                    </a:p>
                  </a:txBody>
                  <a:tcPr/>
                </a:tc>
                <a:extLst>
                  <a:ext uri="{0D108BD9-81ED-4DB2-BD59-A6C34878D82A}">
                    <a16:rowId xmlns:a16="http://schemas.microsoft.com/office/drawing/2014/main" val="3527251828"/>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3332640973"/>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4285724779"/>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274960733"/>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626085520"/>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4242364172"/>
                  </a:ext>
                </a:extLst>
              </a:tr>
            </a:tbl>
          </a:graphicData>
        </a:graphic>
      </p:graphicFrame>
      <p:sp>
        <p:nvSpPr>
          <p:cNvPr id="2" name="Rectangle 1">
            <a:extLst>
              <a:ext uri="{FF2B5EF4-FFF2-40B4-BE49-F238E27FC236}">
                <a16:creationId xmlns:a16="http://schemas.microsoft.com/office/drawing/2014/main" id="{7F465ACC-4355-3CC7-EFDA-7EDF96DC8008}"/>
              </a:ext>
            </a:extLst>
          </p:cNvPr>
          <p:cNvSpPr/>
          <p:nvPr/>
        </p:nvSpPr>
        <p:spPr>
          <a:xfrm>
            <a:off x="350874" y="308344"/>
            <a:ext cx="6230679" cy="788935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2588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2401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8096704"/>
          </a:xfrm>
          <a:prstGeom prst="rect">
            <a:avLst/>
          </a:prstGeom>
          <a:noFill/>
          <a:ln w="28575">
            <a:noFill/>
          </a:ln>
        </p:spPr>
        <p:txBody>
          <a:bodyPr wrap="square" rtlCol="0">
            <a:spAutoFit/>
          </a:bodyPr>
          <a:lstStyle/>
          <a:p>
            <a:pPr>
              <a:lnSpc>
                <a:spcPct val="150000"/>
              </a:lnSpc>
            </a:pPr>
            <a:r>
              <a:rPr lang="en-GB" sz="1200" b="1" dirty="0"/>
              <a:t>Results tables: If you are using your own plan, draw the results tables here.</a:t>
            </a:r>
          </a:p>
          <a:p>
            <a:pPr>
              <a:lnSpc>
                <a:spcPct val="150000"/>
              </a:lnSpc>
            </a:pPr>
            <a:r>
              <a:rPr lang="en-GB" sz="1200" dirty="0"/>
              <a:t>……………………………………………………………………………………………………………………………………………………………………………………………………………………………………………………………………………………………………………………………………………………………………………………………………………………………………………………………………………………………………………………………………………………………………………………………………………………………………………………………………………………………………………………………………………………………………………………………………………………………………………………………………………………………………………………………………………………………………………………………………………………………………………………………………………………………………………………………………………………………………………………………………………………………………………………………………………………………………………………………………………………………………………………………………………………………………………………………………………………………………………………………………………………………………………………………………………………………………………………………………………………………………………………………………………………………………………………………………………………………………………………………………………………………………………………………………………………………………………………………………………………………………………………………………………………………………………………………………………………………………………………………………………………………………………………………………………………………………………………………………………………………………………………………………………………………………………………………………………………………………………………………………………………………………………………………………………………………………………………………………………………………………………………………………………………………………………………………………………………………………………………………………………………………………………………………………………………………………………………………………………………………………………………………………………………………………………………………………………………………………………………………………………………………………………………………………………………………………………………………………………………………………………..………………………………………………………………………………………………………………………………………………………………………………………………………………………………………………………………………………………………………………………………………………………………………………………………………………………………………………………………………………………………………………………………………………………………………………………………………………………………………………………………………………………………………………………………………………………………………………………………………………………………………………………………………………………………………………………………………………………………………………………………………………………………………………………………………………………………………………………….</a:t>
            </a:r>
          </a:p>
        </p:txBody>
      </p:sp>
    </p:spTree>
    <p:extLst>
      <p:ext uri="{BB962C8B-B14F-4D97-AF65-F5344CB8AC3E}">
        <p14:creationId xmlns:p14="http://schemas.microsoft.com/office/powerpoint/2010/main" val="24033978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2401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8096704"/>
          </a:xfrm>
          <a:prstGeom prst="rect">
            <a:avLst/>
          </a:prstGeom>
          <a:noFill/>
          <a:ln w="28575">
            <a:noFill/>
          </a:ln>
        </p:spPr>
        <p:txBody>
          <a:bodyPr wrap="square" rtlCol="0">
            <a:spAutoFit/>
          </a:bodyPr>
          <a:lstStyle/>
          <a:p>
            <a:pPr>
              <a:lnSpc>
                <a:spcPct val="150000"/>
              </a:lnSpc>
            </a:pPr>
            <a:r>
              <a:rPr lang="en-GB" sz="1200" b="1" dirty="0"/>
              <a:t>Results tables: If you are using your own plan, draw the results tables here.</a:t>
            </a:r>
          </a:p>
          <a:p>
            <a:pPr>
              <a:lnSpc>
                <a:spcPct val="150000"/>
              </a:lnSpc>
            </a:pPr>
            <a:r>
              <a:rPr lang="en-GB" sz="1200" dirty="0"/>
              <a:t>……………………………………………………………………………………………………………………………………………………………………………………………………………………………………………………………………………………………………………………………………………………………………………………………………………………………………………………………………………………………………………………………………………………………………………………………………………………………………………………………………………………………………………………………………………………………………………………………………………………………………………………………………………………………………………………………………………………………………………………………………………………………………………………………………………………………………………………………………………………………………………………………………………………………………………………………………………………………………………………………………………………………………………………………………………………………………………………………………………………………………………………………………………………………………………………………………………………………………………………………………………………………………………………………………………………………………………………………………………………………………………………………………………………………………………………………………………………………………………………………………………………………………………………………………………………………………………………………………………………………………………………………………………………………………………………………………………………………………………………………………………………………………………………………………………………………………………………………………………………………………………………………………………………………………………………………………………………………………………………………………………………………………………………………………………………………………………………………………………………………………………………………………………………………………………………………………………………………………………………………………………………………………………………………………………………………………………………………………………………………………………………………………………………………………………………………………………………………………………………………………………………………………………..………………………………………………………………………………………………………………………………………………………………………………………………………………………………………………………………………………………………………………………………………………………………………………………………………………………………………………………………………………………………………………………………………………………………………………………………………………………………………………………………………………………………………………………………………………………………………………………………………………………………………………………………………………………………………………………………………………………………………………………………………………………………………………………………………………………………………………………….</a:t>
            </a:r>
          </a:p>
        </p:txBody>
      </p:sp>
    </p:spTree>
    <p:extLst>
      <p:ext uri="{BB962C8B-B14F-4D97-AF65-F5344CB8AC3E}">
        <p14:creationId xmlns:p14="http://schemas.microsoft.com/office/powerpoint/2010/main" val="10431923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D1821B3-A424-18FB-0CCD-FE6AA7952688}"/>
              </a:ext>
            </a:extLst>
          </p:cNvPr>
          <p:cNvGraphicFramePr>
            <a:graphicFrameLocks noGrp="1"/>
          </p:cNvGraphicFramePr>
          <p:nvPr>
            <p:extLst>
              <p:ext uri="{D42A27DB-BD31-4B8C-83A1-F6EECF244321}">
                <p14:modId xmlns:p14="http://schemas.microsoft.com/office/powerpoint/2010/main" val="3856000283"/>
              </p:ext>
            </p:extLst>
          </p:nvPr>
        </p:nvGraphicFramePr>
        <p:xfrm>
          <a:off x="525483" y="139733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1112580072"/>
                    </a:ext>
                  </a:extLst>
                </a:gridCol>
                <a:gridCol w="967839">
                  <a:extLst>
                    <a:ext uri="{9D8B030D-6E8A-4147-A177-3AD203B41FA5}">
                      <a16:colId xmlns:a16="http://schemas.microsoft.com/office/drawing/2014/main" val="3947021688"/>
                    </a:ext>
                  </a:extLst>
                </a:gridCol>
                <a:gridCol w="967839">
                  <a:extLst>
                    <a:ext uri="{9D8B030D-6E8A-4147-A177-3AD203B41FA5}">
                      <a16:colId xmlns:a16="http://schemas.microsoft.com/office/drawing/2014/main" val="3457350141"/>
                    </a:ext>
                  </a:extLst>
                </a:gridCol>
                <a:gridCol w="967839">
                  <a:extLst>
                    <a:ext uri="{9D8B030D-6E8A-4147-A177-3AD203B41FA5}">
                      <a16:colId xmlns:a16="http://schemas.microsoft.com/office/drawing/2014/main" val="3463295665"/>
                    </a:ext>
                  </a:extLst>
                </a:gridCol>
                <a:gridCol w="967839">
                  <a:extLst>
                    <a:ext uri="{9D8B030D-6E8A-4147-A177-3AD203B41FA5}">
                      <a16:colId xmlns:a16="http://schemas.microsoft.com/office/drawing/2014/main" val="1731545770"/>
                    </a:ext>
                  </a:extLst>
                </a:gridCol>
                <a:gridCol w="967839">
                  <a:extLst>
                    <a:ext uri="{9D8B030D-6E8A-4147-A177-3AD203B41FA5}">
                      <a16:colId xmlns:a16="http://schemas.microsoft.com/office/drawing/2014/main" val="2038023907"/>
                    </a:ext>
                  </a:extLst>
                </a:gridCol>
              </a:tblGrid>
              <a:tr h="370840">
                <a:tc rowSpan="2">
                  <a:txBody>
                    <a:bodyPr/>
                    <a:lstStyle/>
                    <a:p>
                      <a:r>
                        <a:rPr lang="en-GB" sz="1200" dirty="0"/>
                        <a:t>Distance travelled in cm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858446373"/>
                  </a:ext>
                </a:extLst>
              </a:tr>
              <a:tr h="370840">
                <a:tc vMerge="1">
                  <a:txBody>
                    <a:bodyPr/>
                    <a:lstStyle/>
                    <a:p>
                      <a:endParaRPr lang="en-GB"/>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4092885075"/>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896711422"/>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925175581"/>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93540507"/>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125322329"/>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2327217336"/>
                  </a:ext>
                </a:extLst>
              </a:tr>
            </a:tbl>
          </a:graphicData>
        </a:graphic>
      </p:graphicFrame>
      <p:sp>
        <p:nvSpPr>
          <p:cNvPr id="7" name="TextBox 6">
            <a:extLst>
              <a:ext uri="{FF2B5EF4-FFF2-40B4-BE49-F238E27FC236}">
                <a16:creationId xmlns:a16="http://schemas.microsoft.com/office/drawing/2014/main" id="{030777DB-40AF-3135-2221-82FCD9207FDC}"/>
              </a:ext>
            </a:extLst>
          </p:cNvPr>
          <p:cNvSpPr txBox="1"/>
          <p:nvPr/>
        </p:nvSpPr>
        <p:spPr>
          <a:xfrm>
            <a:off x="498763" y="522515"/>
            <a:ext cx="5833754" cy="646331"/>
          </a:xfrm>
          <a:prstGeom prst="rect">
            <a:avLst/>
          </a:prstGeom>
          <a:noFill/>
        </p:spPr>
        <p:txBody>
          <a:bodyPr wrap="square" rtlCol="0">
            <a:spAutoFit/>
          </a:bodyPr>
          <a:lstStyle/>
          <a:p>
            <a:r>
              <a:rPr lang="en-GB" sz="1200" b="1" u="sng" dirty="0"/>
              <a:t>Results: Measuring the effect of mass on acceleration with a constant force</a:t>
            </a:r>
            <a:r>
              <a:rPr lang="en-GB" sz="1200" b="1" dirty="0"/>
              <a:t>.</a:t>
            </a:r>
          </a:p>
          <a:p>
            <a:endParaRPr lang="en-GB" sz="1200" dirty="0"/>
          </a:p>
          <a:p>
            <a:r>
              <a:rPr lang="en-GB" sz="1200" dirty="0"/>
              <a:t>Trial 1: </a:t>
            </a:r>
          </a:p>
        </p:txBody>
      </p:sp>
      <p:sp>
        <p:nvSpPr>
          <p:cNvPr id="8" name="TextBox 7">
            <a:extLst>
              <a:ext uri="{FF2B5EF4-FFF2-40B4-BE49-F238E27FC236}">
                <a16:creationId xmlns:a16="http://schemas.microsoft.com/office/drawing/2014/main" id="{6F785439-BB7C-8CCA-A9A7-7BB0F1D16654}"/>
              </a:ext>
            </a:extLst>
          </p:cNvPr>
          <p:cNvSpPr txBox="1"/>
          <p:nvPr/>
        </p:nvSpPr>
        <p:spPr>
          <a:xfrm>
            <a:off x="525483" y="4572000"/>
            <a:ext cx="994559" cy="276999"/>
          </a:xfrm>
          <a:prstGeom prst="rect">
            <a:avLst/>
          </a:prstGeom>
          <a:noFill/>
        </p:spPr>
        <p:txBody>
          <a:bodyPr wrap="square" rtlCol="0">
            <a:spAutoFit/>
          </a:bodyPr>
          <a:lstStyle/>
          <a:p>
            <a:r>
              <a:rPr lang="en-GB" sz="1200" dirty="0"/>
              <a:t>Trial 2:</a:t>
            </a:r>
          </a:p>
        </p:txBody>
      </p:sp>
      <p:graphicFrame>
        <p:nvGraphicFramePr>
          <p:cNvPr id="9" name="Table 8">
            <a:extLst>
              <a:ext uri="{FF2B5EF4-FFF2-40B4-BE49-F238E27FC236}">
                <a16:creationId xmlns:a16="http://schemas.microsoft.com/office/drawing/2014/main" id="{E20A0837-8070-F74B-1123-5051B568B2C6}"/>
              </a:ext>
            </a:extLst>
          </p:cNvPr>
          <p:cNvGraphicFramePr>
            <a:graphicFrameLocks noGrp="1"/>
          </p:cNvGraphicFramePr>
          <p:nvPr>
            <p:extLst>
              <p:ext uri="{D42A27DB-BD31-4B8C-83A1-F6EECF244321}">
                <p14:modId xmlns:p14="http://schemas.microsoft.com/office/powerpoint/2010/main" val="223272832"/>
              </p:ext>
            </p:extLst>
          </p:nvPr>
        </p:nvGraphicFramePr>
        <p:xfrm>
          <a:off x="525483" y="515079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646828651"/>
                    </a:ext>
                  </a:extLst>
                </a:gridCol>
                <a:gridCol w="967839">
                  <a:extLst>
                    <a:ext uri="{9D8B030D-6E8A-4147-A177-3AD203B41FA5}">
                      <a16:colId xmlns:a16="http://schemas.microsoft.com/office/drawing/2014/main" val="976438768"/>
                    </a:ext>
                  </a:extLst>
                </a:gridCol>
                <a:gridCol w="967839">
                  <a:extLst>
                    <a:ext uri="{9D8B030D-6E8A-4147-A177-3AD203B41FA5}">
                      <a16:colId xmlns:a16="http://schemas.microsoft.com/office/drawing/2014/main" val="3658328485"/>
                    </a:ext>
                  </a:extLst>
                </a:gridCol>
                <a:gridCol w="967839">
                  <a:extLst>
                    <a:ext uri="{9D8B030D-6E8A-4147-A177-3AD203B41FA5}">
                      <a16:colId xmlns:a16="http://schemas.microsoft.com/office/drawing/2014/main" val="660622557"/>
                    </a:ext>
                  </a:extLst>
                </a:gridCol>
                <a:gridCol w="967839">
                  <a:extLst>
                    <a:ext uri="{9D8B030D-6E8A-4147-A177-3AD203B41FA5}">
                      <a16:colId xmlns:a16="http://schemas.microsoft.com/office/drawing/2014/main" val="1967491424"/>
                    </a:ext>
                  </a:extLst>
                </a:gridCol>
                <a:gridCol w="967839">
                  <a:extLst>
                    <a:ext uri="{9D8B030D-6E8A-4147-A177-3AD203B41FA5}">
                      <a16:colId xmlns:a16="http://schemas.microsoft.com/office/drawing/2014/main" val="3202245374"/>
                    </a:ext>
                  </a:extLst>
                </a:gridCol>
              </a:tblGrid>
              <a:tr h="370840">
                <a:tc rowSpan="2">
                  <a:txBody>
                    <a:bodyPr/>
                    <a:lstStyle/>
                    <a:p>
                      <a:r>
                        <a:rPr lang="en-GB" sz="1200" dirty="0"/>
                        <a:t>Distance travelled in cm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253100480"/>
                  </a:ext>
                </a:extLst>
              </a:tr>
              <a:tr h="370840">
                <a:tc vMerge="1">
                  <a:txBody>
                    <a:bodyPr/>
                    <a:lstStyle/>
                    <a:p>
                      <a:endParaRPr lang="en-GB"/>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527251828"/>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3332640973"/>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4285724779"/>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274960733"/>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626085520"/>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4242364172"/>
                  </a:ext>
                </a:extLst>
              </a:tr>
            </a:tbl>
          </a:graphicData>
        </a:graphic>
      </p:graphicFrame>
      <p:sp>
        <p:nvSpPr>
          <p:cNvPr id="2" name="Rectangle 1">
            <a:extLst>
              <a:ext uri="{FF2B5EF4-FFF2-40B4-BE49-F238E27FC236}">
                <a16:creationId xmlns:a16="http://schemas.microsoft.com/office/drawing/2014/main" id="{D1DE29A6-25A4-F22E-413F-80C0B4C6948D}"/>
              </a:ext>
            </a:extLst>
          </p:cNvPr>
          <p:cNvSpPr/>
          <p:nvPr/>
        </p:nvSpPr>
        <p:spPr>
          <a:xfrm>
            <a:off x="350874" y="308344"/>
            <a:ext cx="6230679" cy="788935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60619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D1821B3-A424-18FB-0CCD-FE6AA7952688}"/>
              </a:ext>
            </a:extLst>
          </p:cNvPr>
          <p:cNvGraphicFramePr>
            <a:graphicFrameLocks noGrp="1"/>
          </p:cNvGraphicFramePr>
          <p:nvPr>
            <p:extLst>
              <p:ext uri="{D42A27DB-BD31-4B8C-83A1-F6EECF244321}">
                <p14:modId xmlns:p14="http://schemas.microsoft.com/office/powerpoint/2010/main" val="3112399769"/>
              </p:ext>
            </p:extLst>
          </p:nvPr>
        </p:nvGraphicFramePr>
        <p:xfrm>
          <a:off x="525483" y="139733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1112580072"/>
                    </a:ext>
                  </a:extLst>
                </a:gridCol>
                <a:gridCol w="967839">
                  <a:extLst>
                    <a:ext uri="{9D8B030D-6E8A-4147-A177-3AD203B41FA5}">
                      <a16:colId xmlns:a16="http://schemas.microsoft.com/office/drawing/2014/main" val="3947021688"/>
                    </a:ext>
                  </a:extLst>
                </a:gridCol>
                <a:gridCol w="967839">
                  <a:extLst>
                    <a:ext uri="{9D8B030D-6E8A-4147-A177-3AD203B41FA5}">
                      <a16:colId xmlns:a16="http://schemas.microsoft.com/office/drawing/2014/main" val="3457350141"/>
                    </a:ext>
                  </a:extLst>
                </a:gridCol>
                <a:gridCol w="967839">
                  <a:extLst>
                    <a:ext uri="{9D8B030D-6E8A-4147-A177-3AD203B41FA5}">
                      <a16:colId xmlns:a16="http://schemas.microsoft.com/office/drawing/2014/main" val="3463295665"/>
                    </a:ext>
                  </a:extLst>
                </a:gridCol>
                <a:gridCol w="967839">
                  <a:extLst>
                    <a:ext uri="{9D8B030D-6E8A-4147-A177-3AD203B41FA5}">
                      <a16:colId xmlns:a16="http://schemas.microsoft.com/office/drawing/2014/main" val="1731545770"/>
                    </a:ext>
                  </a:extLst>
                </a:gridCol>
                <a:gridCol w="967839">
                  <a:extLst>
                    <a:ext uri="{9D8B030D-6E8A-4147-A177-3AD203B41FA5}">
                      <a16:colId xmlns:a16="http://schemas.microsoft.com/office/drawing/2014/main" val="2038023907"/>
                    </a:ext>
                  </a:extLst>
                </a:gridCol>
              </a:tblGrid>
              <a:tr h="370840">
                <a:tc rowSpan="2">
                  <a:txBody>
                    <a:bodyPr/>
                    <a:lstStyle/>
                    <a:p>
                      <a:r>
                        <a:rPr lang="en-GB" sz="1200" dirty="0"/>
                        <a:t>Distance travelled in cm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858446373"/>
                  </a:ext>
                </a:extLst>
              </a:tr>
              <a:tr h="370840">
                <a:tc vMerge="1">
                  <a:txBody>
                    <a:bodyPr/>
                    <a:lstStyle/>
                    <a:p>
                      <a:endParaRPr lang="en-GB"/>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4092885075"/>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896711422"/>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925175581"/>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93540507"/>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125322329"/>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2327217336"/>
                  </a:ext>
                </a:extLst>
              </a:tr>
            </a:tbl>
          </a:graphicData>
        </a:graphic>
      </p:graphicFrame>
      <p:sp>
        <p:nvSpPr>
          <p:cNvPr id="7" name="TextBox 6">
            <a:extLst>
              <a:ext uri="{FF2B5EF4-FFF2-40B4-BE49-F238E27FC236}">
                <a16:creationId xmlns:a16="http://schemas.microsoft.com/office/drawing/2014/main" id="{030777DB-40AF-3135-2221-82FCD9207FDC}"/>
              </a:ext>
            </a:extLst>
          </p:cNvPr>
          <p:cNvSpPr txBox="1"/>
          <p:nvPr/>
        </p:nvSpPr>
        <p:spPr>
          <a:xfrm>
            <a:off x="498762" y="522515"/>
            <a:ext cx="3016333" cy="646331"/>
          </a:xfrm>
          <a:prstGeom prst="rect">
            <a:avLst/>
          </a:prstGeom>
          <a:noFill/>
        </p:spPr>
        <p:txBody>
          <a:bodyPr wrap="square" rtlCol="0">
            <a:spAutoFit/>
          </a:bodyPr>
          <a:lstStyle/>
          <a:p>
            <a:r>
              <a:rPr lang="en-GB" sz="1200" b="1" dirty="0"/>
              <a:t>Results continued.</a:t>
            </a:r>
          </a:p>
          <a:p>
            <a:endParaRPr lang="en-GB" sz="1200" dirty="0"/>
          </a:p>
          <a:p>
            <a:r>
              <a:rPr lang="en-GB" sz="1200" dirty="0"/>
              <a:t>Trial 3: </a:t>
            </a:r>
          </a:p>
        </p:txBody>
      </p:sp>
      <p:sp>
        <p:nvSpPr>
          <p:cNvPr id="2" name="Rectangle 1">
            <a:extLst>
              <a:ext uri="{FF2B5EF4-FFF2-40B4-BE49-F238E27FC236}">
                <a16:creationId xmlns:a16="http://schemas.microsoft.com/office/drawing/2014/main" id="{4CAFAF57-D6B5-6762-5A3C-19A4B4CFC77E}"/>
              </a:ext>
            </a:extLst>
          </p:cNvPr>
          <p:cNvSpPr/>
          <p:nvPr/>
        </p:nvSpPr>
        <p:spPr>
          <a:xfrm>
            <a:off x="350874" y="308344"/>
            <a:ext cx="6230679" cy="42636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47354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D1821B3-A424-18FB-0CCD-FE6AA7952688}"/>
              </a:ext>
            </a:extLst>
          </p:cNvPr>
          <p:cNvGraphicFramePr>
            <a:graphicFrameLocks noGrp="1"/>
          </p:cNvGraphicFramePr>
          <p:nvPr/>
        </p:nvGraphicFramePr>
        <p:xfrm>
          <a:off x="525483" y="139733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1112580072"/>
                    </a:ext>
                  </a:extLst>
                </a:gridCol>
                <a:gridCol w="967839">
                  <a:extLst>
                    <a:ext uri="{9D8B030D-6E8A-4147-A177-3AD203B41FA5}">
                      <a16:colId xmlns:a16="http://schemas.microsoft.com/office/drawing/2014/main" val="3947021688"/>
                    </a:ext>
                  </a:extLst>
                </a:gridCol>
                <a:gridCol w="967839">
                  <a:extLst>
                    <a:ext uri="{9D8B030D-6E8A-4147-A177-3AD203B41FA5}">
                      <a16:colId xmlns:a16="http://schemas.microsoft.com/office/drawing/2014/main" val="3457350141"/>
                    </a:ext>
                  </a:extLst>
                </a:gridCol>
                <a:gridCol w="967839">
                  <a:extLst>
                    <a:ext uri="{9D8B030D-6E8A-4147-A177-3AD203B41FA5}">
                      <a16:colId xmlns:a16="http://schemas.microsoft.com/office/drawing/2014/main" val="3463295665"/>
                    </a:ext>
                  </a:extLst>
                </a:gridCol>
                <a:gridCol w="967839">
                  <a:extLst>
                    <a:ext uri="{9D8B030D-6E8A-4147-A177-3AD203B41FA5}">
                      <a16:colId xmlns:a16="http://schemas.microsoft.com/office/drawing/2014/main" val="1731545770"/>
                    </a:ext>
                  </a:extLst>
                </a:gridCol>
                <a:gridCol w="967839">
                  <a:extLst>
                    <a:ext uri="{9D8B030D-6E8A-4147-A177-3AD203B41FA5}">
                      <a16:colId xmlns:a16="http://schemas.microsoft.com/office/drawing/2014/main" val="2038023907"/>
                    </a:ext>
                  </a:extLst>
                </a:gridCol>
              </a:tblGrid>
              <a:tr h="370840">
                <a:tc rowSpan="2">
                  <a:txBody>
                    <a:bodyPr/>
                    <a:lstStyle/>
                    <a:p>
                      <a:r>
                        <a:rPr lang="en-GB" sz="1200" dirty="0"/>
                        <a:t>Distance travelled in cm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858446373"/>
                  </a:ext>
                </a:extLst>
              </a:tr>
              <a:tr h="370840">
                <a:tc vMerge="1">
                  <a:txBody>
                    <a:bodyPr/>
                    <a:lstStyle/>
                    <a:p>
                      <a:endParaRPr lang="en-GB"/>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4092885075"/>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896711422"/>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925175581"/>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93540507"/>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125322329"/>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2327217336"/>
                  </a:ext>
                </a:extLst>
              </a:tr>
            </a:tbl>
          </a:graphicData>
        </a:graphic>
      </p:graphicFrame>
      <p:sp>
        <p:nvSpPr>
          <p:cNvPr id="7" name="TextBox 6">
            <a:extLst>
              <a:ext uri="{FF2B5EF4-FFF2-40B4-BE49-F238E27FC236}">
                <a16:creationId xmlns:a16="http://schemas.microsoft.com/office/drawing/2014/main" id="{030777DB-40AF-3135-2221-82FCD9207FDC}"/>
              </a:ext>
            </a:extLst>
          </p:cNvPr>
          <p:cNvSpPr txBox="1"/>
          <p:nvPr/>
        </p:nvSpPr>
        <p:spPr>
          <a:xfrm>
            <a:off x="498762" y="522515"/>
            <a:ext cx="4465124" cy="646331"/>
          </a:xfrm>
          <a:prstGeom prst="rect">
            <a:avLst/>
          </a:prstGeom>
          <a:noFill/>
        </p:spPr>
        <p:txBody>
          <a:bodyPr wrap="square" rtlCol="0">
            <a:spAutoFit/>
          </a:bodyPr>
          <a:lstStyle/>
          <a:p>
            <a:r>
              <a:rPr lang="en-GB" sz="1200" b="1" dirty="0"/>
              <a:t>Comparing your mean results and those of others.</a:t>
            </a:r>
          </a:p>
          <a:p>
            <a:endParaRPr lang="en-GB" sz="1200" dirty="0"/>
          </a:p>
          <a:p>
            <a:r>
              <a:rPr lang="en-GB" sz="1200" dirty="0"/>
              <a:t>Your own mean results: </a:t>
            </a:r>
          </a:p>
        </p:txBody>
      </p:sp>
      <p:sp>
        <p:nvSpPr>
          <p:cNvPr id="8" name="TextBox 7">
            <a:extLst>
              <a:ext uri="{FF2B5EF4-FFF2-40B4-BE49-F238E27FC236}">
                <a16:creationId xmlns:a16="http://schemas.microsoft.com/office/drawing/2014/main" id="{6F785439-BB7C-8CCA-A9A7-7BB0F1D16654}"/>
              </a:ext>
            </a:extLst>
          </p:cNvPr>
          <p:cNvSpPr txBox="1"/>
          <p:nvPr/>
        </p:nvSpPr>
        <p:spPr>
          <a:xfrm>
            <a:off x="525482" y="4572000"/>
            <a:ext cx="3797135" cy="276999"/>
          </a:xfrm>
          <a:prstGeom prst="rect">
            <a:avLst/>
          </a:prstGeom>
          <a:noFill/>
        </p:spPr>
        <p:txBody>
          <a:bodyPr wrap="square" rtlCol="0">
            <a:spAutoFit/>
          </a:bodyPr>
          <a:lstStyle/>
          <a:p>
            <a:r>
              <a:rPr lang="en-GB" sz="1200" dirty="0"/>
              <a:t>Another groups mean results:</a:t>
            </a:r>
          </a:p>
        </p:txBody>
      </p:sp>
      <p:graphicFrame>
        <p:nvGraphicFramePr>
          <p:cNvPr id="9" name="Table 8">
            <a:extLst>
              <a:ext uri="{FF2B5EF4-FFF2-40B4-BE49-F238E27FC236}">
                <a16:creationId xmlns:a16="http://schemas.microsoft.com/office/drawing/2014/main" id="{E20A0837-8070-F74B-1123-5051B568B2C6}"/>
              </a:ext>
            </a:extLst>
          </p:cNvPr>
          <p:cNvGraphicFramePr>
            <a:graphicFrameLocks noGrp="1"/>
          </p:cNvGraphicFramePr>
          <p:nvPr/>
        </p:nvGraphicFramePr>
        <p:xfrm>
          <a:off x="525483" y="5150790"/>
          <a:ext cx="5807034" cy="2595880"/>
        </p:xfrm>
        <a:graphic>
          <a:graphicData uri="http://schemas.openxmlformats.org/drawingml/2006/table">
            <a:tbl>
              <a:tblPr firstRow="1" bandRow="1">
                <a:tableStyleId>{5940675A-B579-460E-94D1-54222C63F5DA}</a:tableStyleId>
              </a:tblPr>
              <a:tblGrid>
                <a:gridCol w="967839">
                  <a:extLst>
                    <a:ext uri="{9D8B030D-6E8A-4147-A177-3AD203B41FA5}">
                      <a16:colId xmlns:a16="http://schemas.microsoft.com/office/drawing/2014/main" val="646828651"/>
                    </a:ext>
                  </a:extLst>
                </a:gridCol>
                <a:gridCol w="967839">
                  <a:extLst>
                    <a:ext uri="{9D8B030D-6E8A-4147-A177-3AD203B41FA5}">
                      <a16:colId xmlns:a16="http://schemas.microsoft.com/office/drawing/2014/main" val="976438768"/>
                    </a:ext>
                  </a:extLst>
                </a:gridCol>
                <a:gridCol w="967839">
                  <a:extLst>
                    <a:ext uri="{9D8B030D-6E8A-4147-A177-3AD203B41FA5}">
                      <a16:colId xmlns:a16="http://schemas.microsoft.com/office/drawing/2014/main" val="3658328485"/>
                    </a:ext>
                  </a:extLst>
                </a:gridCol>
                <a:gridCol w="967839">
                  <a:extLst>
                    <a:ext uri="{9D8B030D-6E8A-4147-A177-3AD203B41FA5}">
                      <a16:colId xmlns:a16="http://schemas.microsoft.com/office/drawing/2014/main" val="660622557"/>
                    </a:ext>
                  </a:extLst>
                </a:gridCol>
                <a:gridCol w="967839">
                  <a:extLst>
                    <a:ext uri="{9D8B030D-6E8A-4147-A177-3AD203B41FA5}">
                      <a16:colId xmlns:a16="http://schemas.microsoft.com/office/drawing/2014/main" val="1967491424"/>
                    </a:ext>
                  </a:extLst>
                </a:gridCol>
                <a:gridCol w="967839">
                  <a:extLst>
                    <a:ext uri="{9D8B030D-6E8A-4147-A177-3AD203B41FA5}">
                      <a16:colId xmlns:a16="http://schemas.microsoft.com/office/drawing/2014/main" val="3202245374"/>
                    </a:ext>
                  </a:extLst>
                </a:gridCol>
              </a:tblGrid>
              <a:tr h="370840">
                <a:tc rowSpan="2">
                  <a:txBody>
                    <a:bodyPr/>
                    <a:lstStyle/>
                    <a:p>
                      <a:r>
                        <a:rPr lang="en-GB" sz="1200" dirty="0"/>
                        <a:t>Distance travelled in cm</a:t>
                      </a:r>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253100480"/>
                  </a:ext>
                </a:extLst>
              </a:tr>
              <a:tr h="370840">
                <a:tc vMerge="1">
                  <a:txBody>
                    <a:bodyPr/>
                    <a:lstStyle/>
                    <a:p>
                      <a:endParaRPr lang="en-GB"/>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527251828"/>
                  </a:ext>
                </a:extLst>
              </a:tr>
              <a:tr h="370840">
                <a:tc>
                  <a:txBody>
                    <a:bodyPr/>
                    <a:lstStyle/>
                    <a:p>
                      <a:r>
                        <a:rPr lang="en-GB" sz="1200" dirty="0"/>
                        <a:t>20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3332640973"/>
                  </a:ext>
                </a:extLst>
              </a:tr>
              <a:tr h="370840">
                <a:tc>
                  <a:txBody>
                    <a:bodyPr/>
                    <a:lstStyle/>
                    <a:p>
                      <a:r>
                        <a:rPr lang="en-GB" sz="1200" dirty="0"/>
                        <a:t>40</a:t>
                      </a:r>
                    </a:p>
                  </a:txBody>
                  <a:tcPr/>
                </a:tc>
                <a:tc>
                  <a:txBody>
                    <a:bodyPr/>
                    <a:lstStyle/>
                    <a:p>
                      <a:endParaRPr lang="en-GB" sz="1200"/>
                    </a:p>
                  </a:txBody>
                  <a:tcPr/>
                </a:tc>
                <a:tc>
                  <a:txBody>
                    <a:bodyPr/>
                    <a:lstStyle/>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4285724779"/>
                  </a:ext>
                </a:extLst>
              </a:tr>
              <a:tr h="370840">
                <a:tc>
                  <a:txBody>
                    <a:bodyPr/>
                    <a:lstStyle/>
                    <a:p>
                      <a:r>
                        <a:rPr lang="en-GB" sz="1200" dirty="0"/>
                        <a:t>60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2274960733"/>
                  </a:ext>
                </a:extLst>
              </a:tr>
              <a:tr h="370840">
                <a:tc>
                  <a:txBody>
                    <a:bodyPr/>
                    <a:lstStyle/>
                    <a:p>
                      <a:r>
                        <a:rPr lang="en-GB" sz="1200" dirty="0"/>
                        <a:t>80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626085520"/>
                  </a:ext>
                </a:extLst>
              </a:tr>
              <a:tr h="370840">
                <a:tc>
                  <a:txBody>
                    <a:bodyPr/>
                    <a:lstStyle/>
                    <a:p>
                      <a:r>
                        <a:rPr lang="en-GB" sz="1200" dirty="0"/>
                        <a:t>100</a:t>
                      </a:r>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dirty="0"/>
                    </a:p>
                  </a:txBody>
                  <a:tcPr/>
                </a:tc>
                <a:extLst>
                  <a:ext uri="{0D108BD9-81ED-4DB2-BD59-A6C34878D82A}">
                    <a16:rowId xmlns:a16="http://schemas.microsoft.com/office/drawing/2014/main" val="4242364172"/>
                  </a:ext>
                </a:extLst>
              </a:tr>
            </a:tbl>
          </a:graphicData>
        </a:graphic>
      </p:graphicFrame>
      <p:sp>
        <p:nvSpPr>
          <p:cNvPr id="2" name="Rectangle 1">
            <a:extLst>
              <a:ext uri="{FF2B5EF4-FFF2-40B4-BE49-F238E27FC236}">
                <a16:creationId xmlns:a16="http://schemas.microsoft.com/office/drawing/2014/main" id="{F1BEB4B3-7081-104C-E68B-7B15E65CE79E}"/>
              </a:ext>
            </a:extLst>
          </p:cNvPr>
          <p:cNvSpPr/>
          <p:nvPr/>
        </p:nvSpPr>
        <p:spPr>
          <a:xfrm>
            <a:off x="350874" y="308344"/>
            <a:ext cx="6230679" cy="788935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6978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612330-77BF-4300-38D5-908E185073A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Space to show your working out: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p:txBody>
      </p:sp>
    </p:spTree>
    <p:extLst>
      <p:ext uri="{BB962C8B-B14F-4D97-AF65-F5344CB8AC3E}">
        <p14:creationId xmlns:p14="http://schemas.microsoft.com/office/powerpoint/2010/main" val="1197635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3534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8096704"/>
          </a:xfrm>
          <a:prstGeom prst="rect">
            <a:avLst/>
          </a:prstGeom>
          <a:noFill/>
          <a:ln w="28575">
            <a:noFill/>
          </a:ln>
        </p:spPr>
        <p:txBody>
          <a:bodyPr wrap="square" rtlCol="0">
            <a:spAutoFit/>
          </a:bodyPr>
          <a:lstStyle/>
          <a:p>
            <a:pPr>
              <a:lnSpc>
                <a:spcPct val="150000"/>
              </a:lnSpc>
            </a:pPr>
            <a:r>
              <a:rPr lang="en-GB" sz="1200" b="1" dirty="0"/>
              <a:t>Results tables: If you are using your own plan, draw the results tables here.</a:t>
            </a:r>
          </a:p>
          <a:p>
            <a:pPr>
              <a:lnSpc>
                <a:spcPct val="150000"/>
              </a:lnSpc>
            </a:pPr>
            <a:r>
              <a:rPr lang="en-GB" sz="1200" dirty="0"/>
              <a:t>……………………………………………………………………………………………………………………………………………………………………………………………………………………………………………………………………………………………………………………………………………………………………………………………………………………………………………………………………………………………………………………………………………………………………………………………………………………………………………………………………………………………………………………………………………………………………………………………………………………………………………………………………………………………………………………………………………………………………………………………………………………………………………………………………………………………………………………………………………………………………………………………………………………………………………………………………………………………………………………………………………………………………………………………………………………………………………………………………………………………………………………………………………………………………………………………………………………………………………………………………………………………………………………………………………………………………………………………………………………………………………………………………………………………………………………………………………………………………………………………………………………………………………………………………………………………………………………………………………………………………………………………………………………………………………………………………………………………………………………………………………………………………………………………………………………………………………………………………………………………………………………………………………………………………………………………………………………………………………………………………………………………………………………………………………………………………………………………………………………………………………………………………………………………………………………………………………………………………………………………………………………………………………………………………………………………………………………………………………………………………………………………………………………………………………………………………………………………………………………………………………………………………………..………………………………………………………………………………………………………………………………………………………………………………………………………………………………………………………………………………………………………………………………………………………………………………………………………………………………………………………………………………………………………………………………………………………………………………………………………………………………………………………………………………………………………………………………………………………………………………………………………………………………………………………………………………………………………………………………………………………………………………………………………………………………………………………………………………………………………………………….</a:t>
            </a:r>
          </a:p>
        </p:txBody>
      </p:sp>
    </p:spTree>
    <p:extLst>
      <p:ext uri="{BB962C8B-B14F-4D97-AF65-F5344CB8AC3E}">
        <p14:creationId xmlns:p14="http://schemas.microsoft.com/office/powerpoint/2010/main" val="31350081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3439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333915"/>
            <a:ext cx="6311900" cy="8096704"/>
          </a:xfrm>
          <a:prstGeom prst="rect">
            <a:avLst/>
          </a:prstGeom>
          <a:noFill/>
          <a:ln w="28575">
            <a:noFill/>
          </a:ln>
        </p:spPr>
        <p:txBody>
          <a:bodyPr wrap="square" rtlCol="0">
            <a:spAutoFit/>
          </a:bodyPr>
          <a:lstStyle/>
          <a:p>
            <a:pPr>
              <a:lnSpc>
                <a:spcPct val="150000"/>
              </a:lnSpc>
            </a:pPr>
            <a:r>
              <a:rPr lang="en-GB" sz="1200" b="1" dirty="0"/>
              <a:t>Results tables: If you are using your own plan, draw the results tables here.</a:t>
            </a:r>
          </a:p>
          <a:p>
            <a:pPr>
              <a:lnSpc>
                <a:spcPct val="150000"/>
              </a:lnSpc>
            </a:pPr>
            <a:r>
              <a:rPr lang="en-GB" sz="1200" dirty="0"/>
              <a:t>……………………………………………………………………………………………………………………………………………………………………………………………………………………………………………………………………………………………………………………………………………………………………………………………………………………………………………………………………………………………………………………………………………………………………………………………………………………………………………………………………………………………………………………………………………………………………………………………………………………………………………………………………………………………………………………………………………………………………………………………………………………………………………………………………………………………………………………………………………………………………………………………………………………………………………………………………………………………………………………………………………………………………………………………………………………………………………………………………………………………………………………………………………………………………………………………………………………………………………………………………………………………………………………………………………………………………………………………………………………………………………………………………………………………………………………………………………………………………………………………………………………………………………………………………………………………………………………………………………………………………………………………………………………………………………………………………………………………………………………………………………………………………………………………………………………………………………………………………………………………………………………………………………………………………………………………………………………………………………………………………………………………………………………………………………………………………………………………………………………………………………………………………………………………………………………………………………………………………………………………………………………………………………………………………………………………………………………………………………………………………………………………………………………………………………………………………………………………………………………………………………………………………………..………………………………………………………………………………………………………………………………………………………………………………………………………………………………………………………………………………………………………………………………………………………………………………………………………………………………………………………………………………………………………………………………………………………………………………………………………………………………………………………………………………………………………………………………………………………………………………………………………………………………………………………………………………………………………………………………………………………………………………………………………………………………………………………………………………………………………………………….</a:t>
            </a:r>
          </a:p>
        </p:txBody>
      </p:sp>
    </p:spTree>
    <p:extLst>
      <p:ext uri="{BB962C8B-B14F-4D97-AF65-F5344CB8AC3E}">
        <p14:creationId xmlns:p14="http://schemas.microsoft.com/office/powerpoint/2010/main" val="33511722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2200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10: Required Practical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to determine the relationship between force applied and acceleration.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514654"/>
            <a:ext cx="6311900" cy="830997"/>
          </a:xfrm>
          <a:prstGeom prst="rect">
            <a:avLst/>
          </a:prstGeom>
          <a:noFill/>
          <a:ln>
            <a:solidFill>
              <a:schemeClr val="tx1"/>
            </a:solidFill>
            <a:prstDash val="lgDash"/>
          </a:ln>
        </p:spPr>
        <p:txBody>
          <a:bodyPr wrap="square" rtlCol="0">
            <a:spAutoFit/>
          </a:bodyPr>
          <a:lstStyle/>
          <a:p>
            <a:r>
              <a:rPr lang="en-US" sz="1200" b="1"/>
              <a:t>Why are we learning about this?</a:t>
            </a:r>
          </a:p>
          <a:p>
            <a:r>
              <a:rPr lang="en-US" sz="1200">
                <a:latin typeface="+mj-lt"/>
              </a:rPr>
              <a:t>This lessons helps us understand why…</a:t>
            </a:r>
          </a:p>
          <a:p>
            <a:endParaRPr lang="en-US" sz="1200">
              <a:latin typeface="+mj-lt"/>
            </a:endParaRPr>
          </a:p>
          <a:p>
            <a:endParaRPr lang="en-US" sz="1200">
              <a:latin typeface="+mj-lt"/>
            </a:endParaRPr>
          </a:p>
        </p:txBody>
      </p:sp>
    </p:spTree>
    <p:extLst>
      <p:ext uri="{BB962C8B-B14F-4D97-AF65-F5344CB8AC3E}">
        <p14:creationId xmlns:p14="http://schemas.microsoft.com/office/powerpoint/2010/main" val="13085709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473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7" name="TextBox 6">
            <a:extLst>
              <a:ext uri="{FF2B5EF4-FFF2-40B4-BE49-F238E27FC236}">
                <a16:creationId xmlns:a16="http://schemas.microsoft.com/office/drawing/2014/main" id="{75E17685-2FB8-D7FE-D402-CF18B38B1E7F}"/>
              </a:ext>
            </a:extLst>
          </p:cNvPr>
          <p:cNvSpPr txBox="1"/>
          <p:nvPr/>
        </p:nvSpPr>
        <p:spPr>
          <a:xfrm>
            <a:off x="273050" y="6283308"/>
            <a:ext cx="6311900" cy="1910395"/>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a:lnSpc>
                <a:spcPct val="150000"/>
              </a:lnSpc>
            </a:pPr>
            <a:r>
              <a:rPr lang="en-GB" sz="1200" b="1" dirty="0"/>
              <a:t> The bulk of the subtopic will be composed of practical work (there are two practicals to complete). </a:t>
            </a:r>
          </a:p>
          <a:p>
            <a:pPr marL="228600" indent="-228600">
              <a:lnSpc>
                <a:spcPct val="150000"/>
              </a:lnSpc>
              <a:buAutoNum type="alphaLcPeriod"/>
            </a:pPr>
            <a:r>
              <a:rPr lang="en-GB" sz="1200" b="1" dirty="0"/>
              <a:t>Hypothesis and prediction. </a:t>
            </a:r>
          </a:p>
          <a:p>
            <a:pPr marL="228600" indent="-228600">
              <a:lnSpc>
                <a:spcPct val="150000"/>
              </a:lnSpc>
              <a:buAutoNum type="alphaLcPeriod"/>
            </a:pPr>
            <a:r>
              <a:rPr lang="en-GB" sz="1200" b="1" dirty="0"/>
              <a:t>Evaluating data. </a:t>
            </a:r>
          </a:p>
          <a:p>
            <a:pPr marL="228600" indent="-228600">
              <a:lnSpc>
                <a:spcPct val="150000"/>
              </a:lnSpc>
              <a:buAutoNum type="alphaLcPeriod"/>
            </a:pPr>
            <a:r>
              <a:rPr lang="en-GB" sz="1200" b="1" dirty="0"/>
              <a:t>Sources of error.</a:t>
            </a:r>
          </a:p>
          <a:p>
            <a:pPr marL="228600" indent="-228600">
              <a:lnSpc>
                <a:spcPct val="150000"/>
              </a:lnSpc>
              <a:buAutoNum type="alphaLcPeriod"/>
            </a:pPr>
            <a:r>
              <a:rPr lang="en-GB" sz="1200" b="1" dirty="0"/>
              <a:t>Conclusions. </a:t>
            </a:r>
          </a:p>
        </p:txBody>
      </p:sp>
      <p:sp>
        <p:nvSpPr>
          <p:cNvPr id="8" name="TextBox 7">
            <a:extLst>
              <a:ext uri="{FF2B5EF4-FFF2-40B4-BE49-F238E27FC236}">
                <a16:creationId xmlns:a16="http://schemas.microsoft.com/office/drawing/2014/main" id="{8875671A-A3BD-B8BD-DB6F-82EA2960018C}"/>
              </a:ext>
            </a:extLst>
          </p:cNvPr>
          <p:cNvSpPr txBox="1"/>
          <p:nvPr/>
        </p:nvSpPr>
        <p:spPr>
          <a:xfrm>
            <a:off x="273050" y="1934001"/>
            <a:ext cx="6311900" cy="4126386"/>
          </a:xfrm>
          <a:prstGeom prst="rect">
            <a:avLst/>
          </a:prstGeom>
          <a:noFill/>
          <a:ln w="12700">
            <a:solidFill>
              <a:schemeClr val="tx1"/>
            </a:solidFill>
            <a:prstDash val="dash"/>
          </a:ln>
        </p:spPr>
        <p:txBody>
          <a:bodyPr wrap="square" rtlCol="0">
            <a:spAutoFit/>
          </a:bodyPr>
          <a:lstStyle/>
          <a:p>
            <a:r>
              <a:rPr lang="en-GB" sz="1200" b="1" dirty="0"/>
              <a:t>Disciplinary content </a:t>
            </a:r>
          </a:p>
          <a:p>
            <a:pPr>
              <a:lnSpc>
                <a:spcPct val="150000"/>
              </a:lnSpc>
            </a:pPr>
            <a:r>
              <a:rPr lang="en-GB" sz="1200" dirty="0"/>
              <a:t>This is a comparative / fair test inquiry that has two parts (changing force and changing mass). </a:t>
            </a:r>
          </a:p>
          <a:p>
            <a:pPr>
              <a:lnSpc>
                <a:spcPct val="150000"/>
              </a:lnSpc>
            </a:pPr>
            <a:r>
              <a:rPr lang="en-GB" sz="1200" dirty="0"/>
              <a:t>Students will be asked to identify independent, dependent and control variables. The first part of the investigation can be used to model this. </a:t>
            </a:r>
          </a:p>
          <a:p>
            <a:pPr>
              <a:lnSpc>
                <a:spcPct val="150000"/>
              </a:lnSpc>
            </a:pPr>
            <a:r>
              <a:rPr lang="en-GB" sz="1200" dirty="0"/>
              <a:t>Students will repeat their experiment and compare their results to other data. They will also calculate the mean of their repeats. This enables the following aspects of data evaluation: repeatability, reproducibility, precision, accuracy and anomalies. </a:t>
            </a:r>
          </a:p>
          <a:p>
            <a:pPr>
              <a:lnSpc>
                <a:spcPct val="150000"/>
              </a:lnSpc>
            </a:pPr>
            <a:r>
              <a:rPr lang="en-GB" sz="1200" dirty="0"/>
              <a:t>Following data evaluation, sources of random and systematic error will be identified. Random errors cause spread about the true value (increase uncertainty) and are caused by measurement errors and not controlling a control variable. They can be reduced by repetition and calculating a mean or removal of anomalies. Further repetition increases accuracy. </a:t>
            </a:r>
          </a:p>
          <a:p>
            <a:pPr>
              <a:lnSpc>
                <a:spcPct val="150000"/>
              </a:lnSpc>
            </a:pPr>
            <a:r>
              <a:rPr lang="en-GB" sz="1200" dirty="0"/>
              <a:t>Systematic errors cannot be reduced through repetition. They can be caused by the environment, methods of observation or instrument used. </a:t>
            </a:r>
          </a:p>
          <a:p>
            <a:pPr>
              <a:lnSpc>
                <a:spcPct val="150000"/>
              </a:lnSpc>
            </a:pPr>
            <a:r>
              <a:rPr lang="en-GB" sz="1200" dirty="0"/>
              <a:t>Newton’s second law will be used to predict patterns in data. Comparison will be made of data and Newton’s second law. </a:t>
            </a:r>
          </a:p>
        </p:txBody>
      </p:sp>
      <p:pic>
        <p:nvPicPr>
          <p:cNvPr id="2" name="Picture 1">
            <a:extLst>
              <a:ext uri="{FF2B5EF4-FFF2-40B4-BE49-F238E27FC236}">
                <a16:creationId xmlns:a16="http://schemas.microsoft.com/office/drawing/2014/main" id="{E909A4C2-EAC4-8B39-DDF1-FEE40A3C7794}"/>
              </a:ext>
            </a:extLst>
          </p:cNvPr>
          <p:cNvPicPr>
            <a:picLocks noChangeAspect="1"/>
          </p:cNvPicPr>
          <p:nvPr/>
        </p:nvPicPr>
        <p:blipFill>
          <a:blip r:embed="rId2"/>
          <a:stretch>
            <a:fillRect/>
          </a:stretch>
        </p:blipFill>
        <p:spPr>
          <a:xfrm>
            <a:off x="273050" y="706185"/>
            <a:ext cx="6357404" cy="857920"/>
          </a:xfrm>
          <a:prstGeom prst="rect">
            <a:avLst/>
          </a:prstGeom>
        </p:spPr>
      </p:pic>
    </p:spTree>
    <p:extLst>
      <p:ext uri="{BB962C8B-B14F-4D97-AF65-F5344CB8AC3E}">
        <p14:creationId xmlns:p14="http://schemas.microsoft.com/office/powerpoint/2010/main" val="31806840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24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82032"/>
            <a:ext cx="6311900" cy="8650701"/>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Hypothesis and prediction. </a:t>
            </a:r>
          </a:p>
          <a:p>
            <a:pPr>
              <a:lnSpc>
                <a:spcPct val="150000"/>
              </a:lnSpc>
            </a:pPr>
            <a:r>
              <a:rPr lang="en-GB" sz="1200" dirty="0"/>
              <a:t>A hypothesis is a general statement that explains certain facts or observations. In this required practical, Newton’s second law is investigated. This can be summarised in an equation: </a:t>
            </a:r>
          </a:p>
          <a:p>
            <a:pPr>
              <a:lnSpc>
                <a:spcPct val="150000"/>
              </a:lnSpc>
            </a:pPr>
            <a:r>
              <a:rPr lang="en-GB" sz="1200" b="1" dirty="0"/>
              <a:t>Force = mass x acceleration</a:t>
            </a:r>
          </a:p>
          <a:p>
            <a:pPr>
              <a:lnSpc>
                <a:spcPct val="150000"/>
              </a:lnSpc>
            </a:pPr>
            <a:r>
              <a:rPr lang="en-GB" sz="1200" dirty="0"/>
              <a:t>A hypothesis might state that if the force on an object is increased, acceleration will also increase. In fact, acceleration should be directly proportional to the force applied. This means that acceleration increases in proportion to the force applied; if the force is doubled, the acceleration will double. </a:t>
            </a:r>
          </a:p>
          <a:p>
            <a:pPr>
              <a:lnSpc>
                <a:spcPct val="150000"/>
              </a:lnSpc>
            </a:pPr>
            <a:r>
              <a:rPr lang="en-GB" sz="1200" dirty="0"/>
              <a:t>If this relationship was plotted on a graph it would be linear and pass through the origin. This makes sense if we compare the equation for a straight line to the equation given above: </a:t>
            </a:r>
          </a:p>
          <a:p>
            <a:pPr>
              <a:lnSpc>
                <a:spcPct val="150000"/>
              </a:lnSpc>
            </a:pPr>
            <a:r>
              <a:rPr lang="en-GB" sz="1200" b="1" dirty="0"/>
              <a:t>Y = m x + C</a:t>
            </a:r>
          </a:p>
          <a:p>
            <a:pPr>
              <a:lnSpc>
                <a:spcPct val="150000"/>
              </a:lnSpc>
            </a:pPr>
            <a:r>
              <a:rPr lang="en-GB" sz="1200" b="1" dirty="0"/>
              <a:t>F = m a</a:t>
            </a:r>
          </a:p>
          <a:p>
            <a:pPr>
              <a:lnSpc>
                <a:spcPct val="150000"/>
              </a:lnSpc>
            </a:pPr>
            <a:r>
              <a:rPr lang="en-GB" sz="1200" dirty="0"/>
              <a:t>If we plot force on the y axis and acceleration on the x axis, the gradient (m) would be mass. There isn’t a term for the intercept, so the expected line of best fit passes through the origin. </a:t>
            </a:r>
          </a:p>
          <a:p>
            <a:pPr>
              <a:lnSpc>
                <a:spcPct val="150000"/>
              </a:lnSpc>
            </a:pPr>
            <a:r>
              <a:rPr lang="en-GB" sz="1200" dirty="0"/>
              <a:t>A prediction is similar, but it relates to a specific experiment. In this case, we would predict that the acceleration of the car is directly proportional to the force applied to the car. If we then tested the hypothesis in a totally different experiment, we could have a second prediction that tested the same hypothesis. </a:t>
            </a:r>
          </a:p>
          <a:p>
            <a:pPr>
              <a:lnSpc>
                <a:spcPct val="150000"/>
              </a:lnSpc>
            </a:pPr>
            <a:r>
              <a:rPr lang="en-GB" sz="1200" b="1" dirty="0"/>
              <a:t>Evaluating data.</a:t>
            </a:r>
          </a:p>
          <a:p>
            <a:pPr>
              <a:lnSpc>
                <a:spcPct val="150000"/>
              </a:lnSpc>
            </a:pPr>
            <a:r>
              <a:rPr lang="en-GB" sz="1200" dirty="0"/>
              <a:t>When we evaluate experimental data, we are trying to determine how ‘good’ or useful it is. It also helps us to start identifying any sources of error in the experiment. </a:t>
            </a:r>
          </a:p>
          <a:p>
            <a:pPr>
              <a:lnSpc>
                <a:spcPct val="150000"/>
              </a:lnSpc>
            </a:pPr>
            <a:r>
              <a:rPr lang="en-GB" sz="1200" dirty="0"/>
              <a:t>There are five parts to data evaluation: </a:t>
            </a:r>
          </a:p>
          <a:p>
            <a:pPr marL="228600" indent="-228600">
              <a:lnSpc>
                <a:spcPct val="150000"/>
              </a:lnSpc>
              <a:buFont typeface="+mj-lt"/>
              <a:buAutoNum type="arabicPeriod"/>
            </a:pPr>
            <a:r>
              <a:rPr lang="en-GB" sz="1200" b="1" dirty="0" err="1"/>
              <a:t>Repeatablility</a:t>
            </a:r>
            <a:r>
              <a:rPr lang="en-GB" sz="1200" b="1" dirty="0"/>
              <a:t>: </a:t>
            </a:r>
            <a:r>
              <a:rPr lang="en-GB" sz="1200" dirty="0"/>
              <a:t>A measurement is repeatable if the original experimenter repeats the investigation using same method and equipment and obtains the same results. We assess this by comparing data from where we repeated experiments. </a:t>
            </a:r>
          </a:p>
          <a:p>
            <a:pPr marL="228600" indent="-228600">
              <a:lnSpc>
                <a:spcPct val="150000"/>
              </a:lnSpc>
              <a:buFont typeface="+mj-lt"/>
              <a:buAutoNum type="arabicPeriod"/>
            </a:pPr>
            <a:r>
              <a:rPr lang="en-GB" sz="1200" b="1" dirty="0"/>
              <a:t>Reproducibility: </a:t>
            </a:r>
            <a:r>
              <a:rPr lang="en-GB" sz="1200" dirty="0"/>
              <a:t>A measurement is reproducible if the investigation is repeated by another person, or by using different equipment or techniques, and the same results are obtained. We assess this by comparing our data to somebody else’s.</a:t>
            </a:r>
          </a:p>
          <a:p>
            <a:pPr marL="228600" indent="-228600">
              <a:lnSpc>
                <a:spcPct val="150000"/>
              </a:lnSpc>
              <a:buFont typeface="+mj-lt"/>
              <a:buAutoNum type="arabicPeriod"/>
            </a:pPr>
            <a:endParaRPr lang="en-GB" sz="1200" dirty="0"/>
          </a:p>
        </p:txBody>
      </p:sp>
    </p:spTree>
    <p:extLst>
      <p:ext uri="{BB962C8B-B14F-4D97-AF65-F5344CB8AC3E}">
        <p14:creationId xmlns:p14="http://schemas.microsoft.com/office/powerpoint/2010/main" val="6818254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8E77A-095B-87D6-8895-7D5F6A65C066}"/>
              </a:ext>
            </a:extLst>
          </p:cNvPr>
          <p:cNvSpPr/>
          <p:nvPr/>
        </p:nvSpPr>
        <p:spPr>
          <a:xfrm>
            <a:off x="139700" y="190500"/>
            <a:ext cx="6578600" cy="83058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Precision and accuracy in glacial geology - AntarcticGlaciers.org">
            <a:extLst>
              <a:ext uri="{FF2B5EF4-FFF2-40B4-BE49-F238E27FC236}">
                <a16:creationId xmlns:a16="http://schemas.microsoft.com/office/drawing/2014/main" id="{0185DC03-1AA3-3AD7-75B8-C50754B76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4065767"/>
            <a:ext cx="6311855" cy="4216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FEC0A8-4EE3-3FB4-A8DC-BB951251F562}"/>
              </a:ext>
            </a:extLst>
          </p:cNvPr>
          <p:cNvSpPr txBox="1"/>
          <p:nvPr/>
        </p:nvSpPr>
        <p:spPr>
          <a:xfrm>
            <a:off x="273050" y="382032"/>
            <a:ext cx="6311900" cy="338772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Accuracy: </a:t>
            </a:r>
            <a:r>
              <a:rPr lang="en-GB" sz="1200" dirty="0"/>
              <a:t>A measurement is accurate if it is judged to be close to the</a:t>
            </a:r>
            <a:r>
              <a:rPr lang="en-GB" sz="1200" b="1" dirty="0"/>
              <a:t> true </a:t>
            </a:r>
            <a:r>
              <a:rPr lang="en-GB" sz="1200" dirty="0"/>
              <a:t>value (this is the value that would be obtained in a perfect measurement). </a:t>
            </a:r>
          </a:p>
          <a:p>
            <a:pPr>
              <a:lnSpc>
                <a:spcPct val="150000"/>
              </a:lnSpc>
            </a:pPr>
            <a:r>
              <a:rPr lang="en-GB" sz="1200" b="1" dirty="0"/>
              <a:t>Precision: </a:t>
            </a:r>
            <a:r>
              <a:rPr lang="en-GB" sz="1200" dirty="0"/>
              <a:t>Precise measurements are ones where is very little spread about the </a:t>
            </a:r>
            <a:r>
              <a:rPr lang="en-GB" sz="1200" b="1" dirty="0"/>
              <a:t>mean</a:t>
            </a:r>
            <a:r>
              <a:rPr lang="en-GB" sz="1200" dirty="0"/>
              <a:t> value.</a:t>
            </a:r>
          </a:p>
          <a:p>
            <a:pPr>
              <a:lnSpc>
                <a:spcPct val="150000"/>
              </a:lnSpc>
            </a:pPr>
            <a:r>
              <a:rPr lang="en-GB" sz="1200" dirty="0"/>
              <a:t>Precision depends only on the extent of random errors – it doesn’t indicate how close results are to the true value.</a:t>
            </a:r>
          </a:p>
          <a:p>
            <a:pPr>
              <a:lnSpc>
                <a:spcPct val="150000"/>
              </a:lnSpc>
            </a:pPr>
            <a:r>
              <a:rPr lang="en-GB" sz="1200" b="1" dirty="0"/>
              <a:t>Anomalies: </a:t>
            </a:r>
            <a:r>
              <a:rPr lang="en-GB" sz="1200" dirty="0"/>
              <a:t>These are values in a set of results which are judged not to be part of the variation caused by random uncertainty; they are data points that do not fit the overall pattern. </a:t>
            </a:r>
          </a:p>
          <a:p>
            <a:pPr>
              <a:lnSpc>
                <a:spcPct val="150000"/>
              </a:lnSpc>
            </a:pPr>
            <a:r>
              <a:rPr lang="en-GB" sz="1200" dirty="0"/>
              <a:t>Our overall judgement on the quality of the data takes into account all of the above. We can also begin to think about sources of error once we have evaluated the data. </a:t>
            </a:r>
          </a:p>
          <a:p>
            <a:pPr>
              <a:lnSpc>
                <a:spcPct val="150000"/>
              </a:lnSpc>
            </a:pPr>
            <a:endParaRPr lang="en-GB" sz="1200" dirty="0"/>
          </a:p>
          <a:p>
            <a:pPr>
              <a:lnSpc>
                <a:spcPct val="150000"/>
              </a:lnSpc>
            </a:pPr>
            <a:r>
              <a:rPr lang="en-GB" sz="1200" dirty="0"/>
              <a:t>People often confuse accuracy and precision; the image below often clarifies their understanding: </a:t>
            </a:r>
          </a:p>
        </p:txBody>
      </p:sp>
    </p:spTree>
    <p:extLst>
      <p:ext uri="{BB962C8B-B14F-4D97-AF65-F5344CB8AC3E}">
        <p14:creationId xmlns:p14="http://schemas.microsoft.com/office/powerpoint/2010/main" val="949321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8E77A-095B-87D6-8895-7D5F6A65C066}"/>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FFEC0A8-4EE3-3FB4-A8DC-BB951251F562}"/>
              </a:ext>
            </a:extLst>
          </p:cNvPr>
          <p:cNvSpPr txBox="1"/>
          <p:nvPr/>
        </p:nvSpPr>
        <p:spPr>
          <a:xfrm>
            <a:off x="273050" y="382032"/>
            <a:ext cx="6311900" cy="8373703"/>
          </a:xfrm>
          <a:prstGeom prst="rect">
            <a:avLst/>
          </a:prstGeom>
          <a:noFill/>
          <a:ln w="12700">
            <a:solidFill>
              <a:schemeClr val="tx1"/>
            </a:solidFill>
            <a:prstDash val="dash"/>
          </a:ln>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Key explanations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Sources of error.</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When we evaluate data, we can begin to identify errors in our experiment. There are two main types of error: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Random errors: </a:t>
            </a: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These cause results to vary unpredictably from one measurement to the next. Random errors can occur in any experiment and can’t be corrected. They are usually caused by mistakes made in the use of equipment or in carrying out the method. They can also be caused by failing to control important control measures.</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Data that is not very precise is caused by experiments with large random errors.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effects of random errors can be reduced by repeating experiments and calculating a mean.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One reason that we repeat experiments is so that we can calculate a mean and so reduce the effect of random errors. Another is so we can identify anomalies.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Systematic errors: </a:t>
            </a: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Systematic errors cause readings to vary from the true value by a consistent amount every time a measurement is made. Because of this, systematic errors cause data to be inaccurate. </a:t>
            </a:r>
          </a:p>
          <a:p>
            <a:pPr marL="0" marR="0" lvl="0" indent="0" algn="l" defTabSz="457200" rtl="0" eaLnBrk="1" fontAlgn="auto" latinLnBrk="0" hangingPunct="1">
              <a:lnSpc>
                <a:spcPct val="150000"/>
              </a:lnSpc>
              <a:spcBef>
                <a:spcPts val="0"/>
              </a:spcBef>
              <a:spcAft>
                <a:spcPts val="0"/>
              </a:spcAft>
              <a:buClrTx/>
              <a:buSzTx/>
              <a:buFontTx/>
              <a:buNone/>
              <a:tabLst/>
              <a:defRPr/>
            </a:pPr>
            <a:r>
              <a:rPr lang="en-GB" sz="1200" dirty="0">
                <a:solidFill>
                  <a:prstClr val="black"/>
                </a:solidFill>
                <a:latin typeface="Calibri" panose="020F0502020204030204"/>
              </a:rPr>
              <a:t>Systematic errors are caused by a variety of things. These include:</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environment.</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lang="en-GB" sz="1200" dirty="0">
                <a:solidFill>
                  <a:prstClr val="black"/>
                </a:solidFill>
                <a:latin typeface="Calibri" panose="020F0502020204030204"/>
              </a:rPr>
              <a:t>Methods of observation. </a:t>
            </a:r>
          </a:p>
          <a:p>
            <a:pPr marL="228600" marR="0" lvl="0" indent="-228600" algn="l" defTabSz="457200" rtl="0" eaLnBrk="1" fontAlgn="auto" latinLnBrk="0" hangingPunct="1">
              <a:lnSpc>
                <a:spcPct val="150000"/>
              </a:lnSpc>
              <a:spcBef>
                <a:spcPts val="0"/>
              </a:spcBef>
              <a:spcAft>
                <a:spcPts val="0"/>
              </a:spcAft>
              <a:buClrTx/>
              <a:buSzTx/>
              <a:buFontTx/>
              <a:buAutoNum type="alphaLcPeriod"/>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The instruments used. </a:t>
            </a:r>
          </a:p>
          <a:p>
            <a:pPr marR="0" lvl="0" algn="l" defTabSz="457200" rtl="0" eaLnBrk="1" fontAlgn="auto" latinLnBrk="0" hangingPunct="1">
              <a:lnSpc>
                <a:spcPct val="150000"/>
              </a:lnSpc>
              <a:spcBef>
                <a:spcPts val="0"/>
              </a:spcBef>
              <a:spcAft>
                <a:spcPts val="0"/>
              </a:spcAft>
              <a:buClrTx/>
              <a:buSzTx/>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Systematic errors cannot be removed by repeating experiments. The only way to address them, is to use a totally different technique or set of equipment and then comparing the data to the original data. </a:t>
            </a:r>
          </a:p>
          <a:p>
            <a:pPr marR="0" lvl="0" algn="l" defTabSz="457200" rtl="0" eaLnBrk="1" fontAlgn="auto" latinLnBrk="0" hangingPunct="1">
              <a:lnSpc>
                <a:spcPct val="150000"/>
              </a:lnSpc>
              <a:spcBef>
                <a:spcPts val="0"/>
              </a:spcBef>
              <a:spcAft>
                <a:spcPts val="0"/>
              </a:spcAft>
              <a:buClrTx/>
              <a:buSzTx/>
              <a:tabLst/>
              <a:defRPr/>
            </a:pPr>
            <a:r>
              <a:rPr lang="en-GB" sz="1200" dirty="0">
                <a:solidFill>
                  <a:prstClr val="black"/>
                </a:solidFill>
                <a:latin typeface="Calibri" panose="020F0502020204030204"/>
              </a:rPr>
              <a:t>Zero errors are an example of a systematic error. </a:t>
            </a:r>
          </a:p>
          <a:p>
            <a:pPr marR="0" lvl="0" algn="l" defTabSz="457200" rtl="0" eaLnBrk="1" fontAlgn="auto" latinLnBrk="0" hangingPunct="1">
              <a:lnSpc>
                <a:spcPct val="150000"/>
              </a:lnSpc>
              <a:spcBef>
                <a:spcPts val="0"/>
              </a:spcBef>
              <a:spcAft>
                <a:spcPts val="0"/>
              </a:spcAft>
              <a:buClrTx/>
              <a:buSzTx/>
              <a:tabLst/>
              <a:defRPr/>
            </a:pPr>
            <a:endPar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457200" rtl="0" eaLnBrk="1" fontAlgn="auto" latinLnBrk="0" hangingPunct="1">
              <a:lnSpc>
                <a:spcPct val="150000"/>
              </a:lnSpc>
              <a:spcBef>
                <a:spcPts val="0"/>
              </a:spcBef>
              <a:spcAft>
                <a:spcPts val="0"/>
              </a:spcAft>
              <a:buClrTx/>
              <a:buSzTx/>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Conclusions: </a:t>
            </a:r>
          </a:p>
          <a:p>
            <a:pPr marR="0" lvl="0" algn="l" defTabSz="457200" rtl="0" eaLnBrk="1" fontAlgn="auto" latinLnBrk="0" hangingPunct="1">
              <a:lnSpc>
                <a:spcPct val="150000"/>
              </a:lnSpc>
              <a:spcBef>
                <a:spcPts val="0"/>
              </a:spcBef>
              <a:spcAft>
                <a:spcPts val="0"/>
              </a:spcAft>
              <a:buClrTx/>
              <a:buSzTx/>
              <a:tabLst/>
              <a:defRPr/>
            </a:pPr>
            <a:r>
              <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rPr>
              <a:t>A conclusion states what you found out in an experiment. For example, you might determine that acceleration is directly proportional to force applied. You could also state that your data is consistent with Newton’s second law. </a:t>
            </a:r>
          </a:p>
          <a:p>
            <a:pPr marR="0" lvl="0" algn="l" defTabSz="457200" rtl="0" eaLnBrk="1" fontAlgn="auto" latinLnBrk="0" hangingPunct="1">
              <a:lnSpc>
                <a:spcPct val="150000"/>
              </a:lnSpc>
              <a:spcBef>
                <a:spcPts val="0"/>
              </a:spcBef>
              <a:spcAft>
                <a:spcPts val="0"/>
              </a:spcAft>
              <a:buClrTx/>
              <a:buSzTx/>
              <a:tabLst/>
              <a:defRPr/>
            </a:pPr>
            <a:r>
              <a:rPr lang="en-GB" sz="1200" dirty="0">
                <a:solidFill>
                  <a:prstClr val="black"/>
                </a:solidFill>
                <a:latin typeface="Calibri" panose="020F0502020204030204"/>
              </a:rPr>
              <a:t>We sometimes judge the extent that the data supports the conclusion by referring to the evaluation of the data. </a:t>
            </a:r>
            <a:endParaRPr kumimoji="0" lang="en-GB" sz="12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1017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2962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11: </a:t>
            </a:r>
            <a:r>
              <a:rPr lang="en-GB" sz="1800" b="1" u="sng"/>
              <a:t>Newton’s third law.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894732"/>
          </a:xfrm>
          <a:prstGeom prst="rect">
            <a:avLst/>
          </a:prstGeom>
          <a:noFill/>
          <a:ln w="12700">
            <a:solidFill>
              <a:schemeClr val="tx1"/>
            </a:solidFill>
            <a:prstDash val="dash"/>
          </a:ln>
        </p:spPr>
        <p:txBody>
          <a:bodyPr wrap="square" rtlCol="0">
            <a:spAutoFit/>
          </a:bodyPr>
          <a:lstStyle/>
          <a:p>
            <a:pPr>
              <a:lnSpc>
                <a:spcPct val="150000"/>
              </a:lnSpc>
            </a:pPr>
            <a:r>
              <a:rPr lang="en-GB" sz="1200" b="1" dirty="0"/>
              <a:t>Learning Objective: We are learning to be able to:</a:t>
            </a:r>
          </a:p>
          <a:p>
            <a:pPr marL="171450" indent="-171450">
              <a:lnSpc>
                <a:spcPct val="150000"/>
              </a:lnSpc>
              <a:buFont typeface="Arial" panose="020B0604020202020204" pitchFamily="34" charset="0"/>
              <a:buChar char="•"/>
            </a:pPr>
            <a:r>
              <a:rPr lang="en-GB" sz="1200" b="1" dirty="0"/>
              <a:t> Identify force pairs </a:t>
            </a:r>
          </a:p>
          <a:p>
            <a:pPr marL="171450" indent="-171450">
              <a:lnSpc>
                <a:spcPct val="150000"/>
              </a:lnSpc>
              <a:buFont typeface="Arial" panose="020B0604020202020204" pitchFamily="34" charset="0"/>
              <a:buChar char="•"/>
            </a:pPr>
            <a:r>
              <a:rPr lang="en-GB" sz="1200" b="1" dirty="0"/>
              <a:t> Understand and apply Newtons third law</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809929"/>
            <a:ext cx="6311900" cy="646331"/>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 helps us understand why forces act as they do and what happens when objects interact with each other.</a:t>
            </a:r>
          </a:p>
        </p:txBody>
      </p:sp>
      <p:sp>
        <p:nvSpPr>
          <p:cNvPr id="7" name="TextBox 6">
            <a:extLst>
              <a:ext uri="{FF2B5EF4-FFF2-40B4-BE49-F238E27FC236}">
                <a16:creationId xmlns:a16="http://schemas.microsoft.com/office/drawing/2014/main" id="{09BC9398-DC89-3ECF-BD9F-7FD36FB241E2}"/>
              </a:ext>
            </a:extLst>
          </p:cNvPr>
          <p:cNvSpPr txBox="1"/>
          <p:nvPr/>
        </p:nvSpPr>
        <p:spPr>
          <a:xfrm>
            <a:off x="273050" y="2627303"/>
            <a:ext cx="6311900" cy="5926879"/>
          </a:xfrm>
          <a:prstGeom prst="rect">
            <a:avLst/>
          </a:prstGeom>
          <a:noFill/>
          <a:ln w="28575">
            <a:noFill/>
          </a:ln>
        </p:spPr>
        <p:txBody>
          <a:bodyPr wrap="square" rtlCol="0">
            <a:spAutoFit/>
          </a:bodyPr>
          <a:lstStyle/>
          <a:p>
            <a:pPr>
              <a:lnSpc>
                <a:spcPct val="150000"/>
              </a:lnSpc>
            </a:pPr>
            <a:r>
              <a:rPr lang="en-GB" sz="1400" b="1" dirty="0"/>
              <a:t>I wasn’t there but I still care!</a:t>
            </a:r>
          </a:p>
          <a:p>
            <a:pPr>
              <a:lnSpc>
                <a:spcPct val="150000"/>
              </a:lnSpc>
            </a:pPr>
            <a:r>
              <a:rPr lang="en-GB" sz="1200" dirty="0"/>
              <a:t>Using pages 144 and 145 of physics text book to help you </a:t>
            </a:r>
          </a:p>
          <a:p>
            <a:pPr>
              <a:lnSpc>
                <a:spcPct val="150000"/>
              </a:lnSpc>
            </a:pPr>
            <a:r>
              <a:rPr lang="en-GB" sz="1200" dirty="0"/>
              <a:t>Use the results in the table below to calculate the missing values. You will be using, and rearranging, the equation below:</a:t>
            </a:r>
          </a:p>
          <a:p>
            <a:pPr>
              <a:lnSpc>
                <a:spcPct val="150000"/>
              </a:lnSpc>
            </a:pPr>
            <a:endParaRPr lang="en-GB" sz="1200" dirty="0"/>
          </a:p>
          <a:p>
            <a:pPr algn="ctr">
              <a:lnSpc>
                <a:spcPct val="150000"/>
              </a:lnSpc>
            </a:pPr>
            <a:r>
              <a:rPr lang="en-GB" sz="1200" b="1" dirty="0"/>
              <a:t>Force (N) = mass (kg) x acceleration (m/s</a:t>
            </a:r>
            <a:r>
              <a:rPr lang="en-GB" sz="1200" b="1" baseline="30000" dirty="0"/>
              <a:t>2</a:t>
            </a:r>
            <a:r>
              <a:rPr lang="en-GB" sz="1200" b="1" dirty="0"/>
              <a:t>)</a:t>
            </a: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gn="ctr">
              <a:lnSpc>
                <a:spcPct val="150000"/>
              </a:lnSpc>
            </a:pPr>
            <a:endParaRPr lang="en-GB" sz="1200" dirty="0"/>
          </a:p>
          <a:p>
            <a:pPr>
              <a:lnSpc>
                <a:spcPct val="150000"/>
              </a:lnSpc>
            </a:pPr>
            <a:r>
              <a:rPr lang="en-GB" sz="1200" dirty="0"/>
              <a:t>Assuming the same force is applied to objects of different mass, how would the mass of the object affect its acceleration?</a:t>
            </a:r>
          </a:p>
          <a:p>
            <a:pPr>
              <a:lnSpc>
                <a:spcPct val="150000"/>
              </a:lnSpc>
            </a:pPr>
            <a:r>
              <a:rPr lang="en-GB" sz="1200" dirty="0"/>
              <a:t>………………………………………………………………………………………………………………………………………………………………………………………………………………………………………………………………………………………………………………………………………………………………………………………………….....………………………………………………………………………</a:t>
            </a:r>
          </a:p>
        </p:txBody>
      </p:sp>
      <p:graphicFrame>
        <p:nvGraphicFramePr>
          <p:cNvPr id="8" name="Table 8">
            <a:extLst>
              <a:ext uri="{FF2B5EF4-FFF2-40B4-BE49-F238E27FC236}">
                <a16:creationId xmlns:a16="http://schemas.microsoft.com/office/drawing/2014/main" id="{A889B40A-8E8B-3C1E-99D1-2A6C40B83967}"/>
              </a:ext>
            </a:extLst>
          </p:cNvPr>
          <p:cNvGraphicFramePr>
            <a:graphicFrameLocks noGrp="1"/>
          </p:cNvGraphicFramePr>
          <p:nvPr>
            <p:extLst>
              <p:ext uri="{D42A27DB-BD31-4B8C-83A1-F6EECF244321}">
                <p14:modId xmlns:p14="http://schemas.microsoft.com/office/powerpoint/2010/main" val="1225242896"/>
              </p:ext>
            </p:extLst>
          </p:nvPr>
        </p:nvGraphicFramePr>
        <p:xfrm>
          <a:off x="510410" y="4464927"/>
          <a:ext cx="5837180" cy="2372360"/>
        </p:xfrm>
        <a:graphic>
          <a:graphicData uri="http://schemas.openxmlformats.org/drawingml/2006/table">
            <a:tbl>
              <a:tblPr firstRow="1" bandRow="1">
                <a:tableStyleId>{5940675A-B579-460E-94D1-54222C63F5DA}</a:tableStyleId>
              </a:tblPr>
              <a:tblGrid>
                <a:gridCol w="1459295">
                  <a:extLst>
                    <a:ext uri="{9D8B030D-6E8A-4147-A177-3AD203B41FA5}">
                      <a16:colId xmlns:a16="http://schemas.microsoft.com/office/drawing/2014/main" val="3874876981"/>
                    </a:ext>
                  </a:extLst>
                </a:gridCol>
                <a:gridCol w="1459295">
                  <a:extLst>
                    <a:ext uri="{9D8B030D-6E8A-4147-A177-3AD203B41FA5}">
                      <a16:colId xmlns:a16="http://schemas.microsoft.com/office/drawing/2014/main" val="2639567336"/>
                    </a:ext>
                  </a:extLst>
                </a:gridCol>
                <a:gridCol w="1459295">
                  <a:extLst>
                    <a:ext uri="{9D8B030D-6E8A-4147-A177-3AD203B41FA5}">
                      <a16:colId xmlns:a16="http://schemas.microsoft.com/office/drawing/2014/main" val="563560307"/>
                    </a:ext>
                  </a:extLst>
                </a:gridCol>
                <a:gridCol w="1459295">
                  <a:extLst>
                    <a:ext uri="{9D8B030D-6E8A-4147-A177-3AD203B41FA5}">
                      <a16:colId xmlns:a16="http://schemas.microsoft.com/office/drawing/2014/main" val="1815466014"/>
                    </a:ext>
                  </a:extLst>
                </a:gridCol>
              </a:tblGrid>
              <a:tr h="370840">
                <a:tc>
                  <a:txBody>
                    <a:bodyPr/>
                    <a:lstStyle/>
                    <a:p>
                      <a:endParaRPr lang="en-GB" sz="1400" dirty="0">
                        <a:latin typeface="+mn-lt"/>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r>
                        <a:rPr lang="en-GB" sz="1400" dirty="0">
                          <a:latin typeface="+mn-lt"/>
                        </a:rPr>
                        <a:t>Force (N)</a:t>
                      </a:r>
                    </a:p>
                  </a:txBody>
                  <a:tcPr/>
                </a:tc>
                <a:tc>
                  <a:txBody>
                    <a:bodyPr/>
                    <a:lstStyle/>
                    <a:p>
                      <a:r>
                        <a:rPr lang="en-GB" sz="1400" dirty="0">
                          <a:latin typeface="+mn-lt"/>
                        </a:rPr>
                        <a:t>Mass (Kg)</a:t>
                      </a:r>
                    </a:p>
                  </a:txBody>
                  <a:tcPr/>
                </a:tc>
                <a:tc>
                  <a:txBody>
                    <a:bodyPr/>
                    <a:lstStyle/>
                    <a:p>
                      <a:r>
                        <a:rPr lang="en-GB" sz="1400" dirty="0">
                          <a:latin typeface="+mn-lt"/>
                        </a:rPr>
                        <a:t>Acceleration (m/s</a:t>
                      </a:r>
                      <a:r>
                        <a:rPr lang="en-GB" sz="1400" baseline="30000" dirty="0">
                          <a:latin typeface="+mn-lt"/>
                        </a:rPr>
                        <a:t>2</a:t>
                      </a:r>
                      <a:r>
                        <a:rPr lang="en-GB" sz="1400" baseline="0" dirty="0">
                          <a:latin typeface="+mn-lt"/>
                        </a:rPr>
                        <a:t>)</a:t>
                      </a:r>
                      <a:endParaRPr lang="en-GB" sz="1400" dirty="0">
                        <a:latin typeface="+mn-lt"/>
                      </a:endParaRPr>
                    </a:p>
                  </a:txBody>
                  <a:tcPr/>
                </a:tc>
                <a:extLst>
                  <a:ext uri="{0D108BD9-81ED-4DB2-BD59-A6C34878D82A}">
                    <a16:rowId xmlns:a16="http://schemas.microsoft.com/office/drawing/2014/main" val="1875070630"/>
                  </a:ext>
                </a:extLst>
              </a:tr>
              <a:tr h="370840">
                <a:tc>
                  <a:txBody>
                    <a:bodyPr/>
                    <a:lstStyle/>
                    <a:p>
                      <a:r>
                        <a:rPr lang="en-GB" sz="1400" dirty="0">
                          <a:latin typeface="+mn-lt"/>
                        </a:rPr>
                        <a:t>A</a:t>
                      </a:r>
                    </a:p>
                  </a:txBody>
                  <a:tcPr/>
                </a:tc>
                <a:tc>
                  <a:txBody>
                    <a:bodyPr/>
                    <a:lstStyle/>
                    <a:p>
                      <a:endParaRPr lang="en-GB" sz="1400">
                        <a:latin typeface="+mn-lt"/>
                      </a:endParaRPr>
                    </a:p>
                  </a:txBody>
                  <a:tcPr/>
                </a:tc>
                <a:tc>
                  <a:txBody>
                    <a:bodyPr/>
                    <a:lstStyle/>
                    <a:p>
                      <a:r>
                        <a:rPr lang="en-GB" sz="1400" dirty="0">
                          <a:latin typeface="+mn-lt"/>
                        </a:rPr>
                        <a:t>20</a:t>
                      </a:r>
                    </a:p>
                  </a:txBody>
                  <a:tcPr/>
                </a:tc>
                <a:tc>
                  <a:txBody>
                    <a:bodyPr/>
                    <a:lstStyle/>
                    <a:p>
                      <a:r>
                        <a:rPr lang="en-GB" sz="1400" dirty="0">
                          <a:latin typeface="+mn-lt"/>
                        </a:rPr>
                        <a:t>0.80</a:t>
                      </a:r>
                    </a:p>
                  </a:txBody>
                  <a:tcPr/>
                </a:tc>
                <a:extLst>
                  <a:ext uri="{0D108BD9-81ED-4DB2-BD59-A6C34878D82A}">
                    <a16:rowId xmlns:a16="http://schemas.microsoft.com/office/drawing/2014/main" val="1649586344"/>
                  </a:ext>
                </a:extLst>
              </a:tr>
              <a:tr h="370840">
                <a:tc>
                  <a:txBody>
                    <a:bodyPr/>
                    <a:lstStyle/>
                    <a:p>
                      <a:r>
                        <a:rPr lang="en-GB" sz="1400" dirty="0">
                          <a:latin typeface="+mn-lt"/>
                        </a:rPr>
                        <a:t>B</a:t>
                      </a:r>
                    </a:p>
                  </a:txBody>
                  <a:tcPr/>
                </a:tc>
                <a:tc>
                  <a:txBody>
                    <a:bodyPr/>
                    <a:lstStyle/>
                    <a:p>
                      <a:r>
                        <a:rPr lang="en-GB" sz="1400" dirty="0">
                          <a:latin typeface="+mn-lt"/>
                        </a:rPr>
                        <a:t>200</a:t>
                      </a:r>
                    </a:p>
                  </a:txBody>
                  <a:tcPr/>
                </a:tc>
                <a:tc>
                  <a:txBody>
                    <a:bodyPr/>
                    <a:lstStyle/>
                    <a:p>
                      <a:endParaRPr lang="en-GB" sz="1400" dirty="0">
                        <a:latin typeface="+mn-lt"/>
                      </a:endParaRPr>
                    </a:p>
                  </a:txBody>
                  <a:tcPr/>
                </a:tc>
                <a:tc>
                  <a:txBody>
                    <a:bodyPr/>
                    <a:lstStyle/>
                    <a:p>
                      <a:r>
                        <a:rPr lang="en-GB" sz="1400" dirty="0">
                          <a:latin typeface="+mn-lt"/>
                        </a:rPr>
                        <a:t>5.0</a:t>
                      </a:r>
                    </a:p>
                  </a:txBody>
                  <a:tcPr/>
                </a:tc>
                <a:extLst>
                  <a:ext uri="{0D108BD9-81ED-4DB2-BD59-A6C34878D82A}">
                    <a16:rowId xmlns:a16="http://schemas.microsoft.com/office/drawing/2014/main" val="1565336770"/>
                  </a:ext>
                </a:extLst>
              </a:tr>
              <a:tr h="370840">
                <a:tc>
                  <a:txBody>
                    <a:bodyPr/>
                    <a:lstStyle/>
                    <a:p>
                      <a:r>
                        <a:rPr lang="en-GB" sz="1400" dirty="0">
                          <a:latin typeface="+mn-lt"/>
                        </a:rPr>
                        <a:t>C</a:t>
                      </a:r>
                    </a:p>
                  </a:txBody>
                  <a:tcPr/>
                </a:tc>
                <a:tc>
                  <a:txBody>
                    <a:bodyPr/>
                    <a:lstStyle/>
                    <a:p>
                      <a:r>
                        <a:rPr lang="en-GB" sz="1400" dirty="0">
                          <a:latin typeface="+mn-lt"/>
                        </a:rPr>
                        <a:t>840</a:t>
                      </a:r>
                    </a:p>
                  </a:txBody>
                  <a:tcPr/>
                </a:tc>
                <a:tc>
                  <a:txBody>
                    <a:bodyPr/>
                    <a:lstStyle/>
                    <a:p>
                      <a:r>
                        <a:rPr lang="en-GB" sz="1400" dirty="0">
                          <a:latin typeface="+mn-lt"/>
                        </a:rPr>
                        <a:t>70</a:t>
                      </a:r>
                    </a:p>
                  </a:txBody>
                  <a:tcPr/>
                </a:tc>
                <a:tc>
                  <a:txBody>
                    <a:bodyPr/>
                    <a:lstStyle/>
                    <a:p>
                      <a:endParaRPr lang="en-GB" sz="1400" dirty="0">
                        <a:latin typeface="+mn-lt"/>
                      </a:endParaRPr>
                    </a:p>
                  </a:txBody>
                  <a:tcPr/>
                </a:tc>
                <a:extLst>
                  <a:ext uri="{0D108BD9-81ED-4DB2-BD59-A6C34878D82A}">
                    <a16:rowId xmlns:a16="http://schemas.microsoft.com/office/drawing/2014/main" val="1731230773"/>
                  </a:ext>
                </a:extLst>
              </a:tr>
              <a:tr h="370840">
                <a:tc>
                  <a:txBody>
                    <a:bodyPr/>
                    <a:lstStyle/>
                    <a:p>
                      <a:r>
                        <a:rPr lang="en-GB" sz="1400" dirty="0">
                          <a:latin typeface="+mn-lt"/>
                        </a:rPr>
                        <a:t>D</a:t>
                      </a:r>
                    </a:p>
                  </a:txBody>
                  <a:tcPr/>
                </a:tc>
                <a:tc>
                  <a:txBody>
                    <a:bodyPr/>
                    <a:lstStyle/>
                    <a:p>
                      <a:endParaRPr lang="en-GB" sz="1400" dirty="0">
                        <a:latin typeface="+mn-lt"/>
                      </a:endParaRPr>
                    </a:p>
                  </a:txBody>
                  <a:tcPr/>
                </a:tc>
                <a:tc>
                  <a:txBody>
                    <a:bodyPr/>
                    <a:lstStyle/>
                    <a:p>
                      <a:r>
                        <a:rPr lang="en-GB" sz="1400" dirty="0">
                          <a:latin typeface="+mn-lt"/>
                        </a:rPr>
                        <a:t>0.40</a:t>
                      </a:r>
                    </a:p>
                  </a:txBody>
                  <a:tcPr/>
                </a:tc>
                <a:tc>
                  <a:txBody>
                    <a:bodyPr/>
                    <a:lstStyle/>
                    <a:p>
                      <a:r>
                        <a:rPr lang="en-GB" sz="1400" dirty="0">
                          <a:latin typeface="+mn-lt"/>
                        </a:rPr>
                        <a:t>6.0</a:t>
                      </a:r>
                    </a:p>
                  </a:txBody>
                  <a:tcPr/>
                </a:tc>
                <a:extLst>
                  <a:ext uri="{0D108BD9-81ED-4DB2-BD59-A6C34878D82A}">
                    <a16:rowId xmlns:a16="http://schemas.microsoft.com/office/drawing/2014/main" val="1555802056"/>
                  </a:ext>
                </a:extLst>
              </a:tr>
              <a:tr h="370840">
                <a:tc>
                  <a:txBody>
                    <a:bodyPr/>
                    <a:lstStyle/>
                    <a:p>
                      <a:r>
                        <a:rPr lang="en-GB" sz="1400" dirty="0">
                          <a:latin typeface="+mn-lt"/>
                        </a:rPr>
                        <a:t>E </a:t>
                      </a:r>
                    </a:p>
                  </a:txBody>
                  <a:tcPr/>
                </a:tc>
                <a:tc>
                  <a:txBody>
                    <a:bodyPr/>
                    <a:lstStyle/>
                    <a:p>
                      <a:r>
                        <a:rPr lang="en-GB" sz="1400" dirty="0">
                          <a:latin typeface="+mn-lt"/>
                        </a:rPr>
                        <a:t>5000</a:t>
                      </a:r>
                    </a:p>
                  </a:txBody>
                  <a:tcPr/>
                </a:tc>
                <a:tc>
                  <a:txBody>
                    <a:bodyPr/>
                    <a:lstStyle/>
                    <a:p>
                      <a:endParaRPr lang="en-GB" sz="1400" dirty="0">
                        <a:latin typeface="+mn-lt"/>
                      </a:endParaRPr>
                    </a:p>
                  </a:txBody>
                  <a:tcPr/>
                </a:tc>
                <a:tc>
                  <a:txBody>
                    <a:bodyPr/>
                    <a:lstStyle/>
                    <a:p>
                      <a:r>
                        <a:rPr lang="en-GB" sz="1400" dirty="0">
                          <a:latin typeface="+mn-lt"/>
                        </a:rPr>
                        <a:t>0.20</a:t>
                      </a:r>
                    </a:p>
                  </a:txBody>
                  <a:tcPr/>
                </a:tc>
                <a:extLst>
                  <a:ext uri="{0D108BD9-81ED-4DB2-BD59-A6C34878D82A}">
                    <a16:rowId xmlns:a16="http://schemas.microsoft.com/office/drawing/2014/main" val="1987955200"/>
                  </a:ext>
                </a:extLst>
              </a:tr>
            </a:tbl>
          </a:graphicData>
        </a:graphic>
      </p:graphicFrame>
      <p:sp>
        <p:nvSpPr>
          <p:cNvPr id="9" name="TextBox 8">
            <a:extLst>
              <a:ext uri="{FF2B5EF4-FFF2-40B4-BE49-F238E27FC236}">
                <a16:creationId xmlns:a16="http://schemas.microsoft.com/office/drawing/2014/main" id="{E993E387-A321-8393-3F9F-470F68756E23}"/>
              </a:ext>
            </a:extLst>
          </p:cNvPr>
          <p:cNvSpPr txBox="1"/>
          <p:nvPr/>
        </p:nvSpPr>
        <p:spPr>
          <a:xfrm>
            <a:off x="2261406" y="4920128"/>
            <a:ext cx="791570" cy="369332"/>
          </a:xfrm>
          <a:prstGeom prst="rect">
            <a:avLst/>
          </a:prstGeom>
          <a:solidFill>
            <a:schemeClr val="bg1"/>
          </a:solidFill>
          <a:ln>
            <a:solidFill>
              <a:schemeClr val="tx1"/>
            </a:solidFill>
          </a:ln>
        </p:spPr>
        <p:txBody>
          <a:bodyPr wrap="square" rtlCol="0">
            <a:spAutoFit/>
          </a:bodyPr>
          <a:lstStyle/>
          <a:p>
            <a:r>
              <a:rPr lang="en-GB" b="1" dirty="0"/>
              <a:t>16</a:t>
            </a:r>
          </a:p>
        </p:txBody>
      </p:sp>
      <p:sp>
        <p:nvSpPr>
          <p:cNvPr id="10" name="TextBox 9">
            <a:extLst>
              <a:ext uri="{FF2B5EF4-FFF2-40B4-BE49-F238E27FC236}">
                <a16:creationId xmlns:a16="http://schemas.microsoft.com/office/drawing/2014/main" id="{ECC8387E-95C7-76DC-5192-C3B75B6A0E9D}"/>
              </a:ext>
            </a:extLst>
          </p:cNvPr>
          <p:cNvSpPr txBox="1"/>
          <p:nvPr/>
        </p:nvSpPr>
        <p:spPr>
          <a:xfrm>
            <a:off x="3739831" y="5289460"/>
            <a:ext cx="791570" cy="369332"/>
          </a:xfrm>
          <a:prstGeom prst="rect">
            <a:avLst/>
          </a:prstGeom>
          <a:solidFill>
            <a:schemeClr val="bg1"/>
          </a:solidFill>
          <a:ln>
            <a:solidFill>
              <a:schemeClr val="tx1"/>
            </a:solidFill>
          </a:ln>
        </p:spPr>
        <p:txBody>
          <a:bodyPr wrap="square" rtlCol="0">
            <a:spAutoFit/>
          </a:bodyPr>
          <a:lstStyle/>
          <a:p>
            <a:r>
              <a:rPr lang="en-GB" b="1" dirty="0"/>
              <a:t>40</a:t>
            </a:r>
          </a:p>
        </p:txBody>
      </p:sp>
      <p:sp>
        <p:nvSpPr>
          <p:cNvPr id="11" name="TextBox 10">
            <a:extLst>
              <a:ext uri="{FF2B5EF4-FFF2-40B4-BE49-F238E27FC236}">
                <a16:creationId xmlns:a16="http://schemas.microsoft.com/office/drawing/2014/main" id="{A7D74AD8-1EF2-5200-D290-CCAA7ECA3591}"/>
              </a:ext>
            </a:extLst>
          </p:cNvPr>
          <p:cNvSpPr txBox="1"/>
          <p:nvPr/>
        </p:nvSpPr>
        <p:spPr>
          <a:xfrm>
            <a:off x="5226910" y="5721085"/>
            <a:ext cx="791570" cy="369332"/>
          </a:xfrm>
          <a:prstGeom prst="rect">
            <a:avLst/>
          </a:prstGeom>
          <a:solidFill>
            <a:schemeClr val="bg1"/>
          </a:solidFill>
          <a:ln>
            <a:solidFill>
              <a:schemeClr val="tx1"/>
            </a:solidFill>
          </a:ln>
        </p:spPr>
        <p:txBody>
          <a:bodyPr wrap="square" rtlCol="0">
            <a:spAutoFit/>
          </a:bodyPr>
          <a:lstStyle/>
          <a:p>
            <a:r>
              <a:rPr lang="en-GB" b="1" dirty="0"/>
              <a:t>12</a:t>
            </a:r>
          </a:p>
        </p:txBody>
      </p:sp>
      <p:sp>
        <p:nvSpPr>
          <p:cNvPr id="12" name="TextBox 11">
            <a:extLst>
              <a:ext uri="{FF2B5EF4-FFF2-40B4-BE49-F238E27FC236}">
                <a16:creationId xmlns:a16="http://schemas.microsoft.com/office/drawing/2014/main" id="{890EFE1E-468D-9C33-9A25-D421BE6E5517}"/>
              </a:ext>
            </a:extLst>
          </p:cNvPr>
          <p:cNvSpPr txBox="1"/>
          <p:nvPr/>
        </p:nvSpPr>
        <p:spPr>
          <a:xfrm>
            <a:off x="2203972" y="6100888"/>
            <a:ext cx="791570" cy="369332"/>
          </a:xfrm>
          <a:prstGeom prst="rect">
            <a:avLst/>
          </a:prstGeom>
          <a:solidFill>
            <a:schemeClr val="bg1"/>
          </a:solidFill>
          <a:ln>
            <a:solidFill>
              <a:schemeClr val="tx1"/>
            </a:solidFill>
          </a:ln>
        </p:spPr>
        <p:txBody>
          <a:bodyPr wrap="square" rtlCol="0">
            <a:spAutoFit/>
          </a:bodyPr>
          <a:lstStyle/>
          <a:p>
            <a:r>
              <a:rPr lang="en-GB" b="1" dirty="0"/>
              <a:t>2.4</a:t>
            </a:r>
          </a:p>
        </p:txBody>
      </p:sp>
      <p:sp>
        <p:nvSpPr>
          <p:cNvPr id="13" name="TextBox 12">
            <a:extLst>
              <a:ext uri="{FF2B5EF4-FFF2-40B4-BE49-F238E27FC236}">
                <a16:creationId xmlns:a16="http://schemas.microsoft.com/office/drawing/2014/main" id="{D7685AC1-8B9C-9953-1D3D-CE8316F4492B}"/>
              </a:ext>
            </a:extLst>
          </p:cNvPr>
          <p:cNvSpPr txBox="1"/>
          <p:nvPr/>
        </p:nvSpPr>
        <p:spPr>
          <a:xfrm>
            <a:off x="3541295" y="6476598"/>
            <a:ext cx="1188642" cy="369332"/>
          </a:xfrm>
          <a:prstGeom prst="rect">
            <a:avLst/>
          </a:prstGeom>
          <a:solidFill>
            <a:schemeClr val="bg1"/>
          </a:solidFill>
          <a:ln>
            <a:solidFill>
              <a:schemeClr val="tx1"/>
            </a:solidFill>
          </a:ln>
        </p:spPr>
        <p:txBody>
          <a:bodyPr wrap="square" rtlCol="0">
            <a:spAutoFit/>
          </a:bodyPr>
          <a:lstStyle/>
          <a:p>
            <a:r>
              <a:rPr lang="en-GB" b="1" dirty="0"/>
              <a:t>25000</a:t>
            </a:r>
          </a:p>
        </p:txBody>
      </p:sp>
      <p:sp>
        <p:nvSpPr>
          <p:cNvPr id="14" name="TextBox 13">
            <a:extLst>
              <a:ext uri="{FF2B5EF4-FFF2-40B4-BE49-F238E27FC236}">
                <a16:creationId xmlns:a16="http://schemas.microsoft.com/office/drawing/2014/main" id="{726983BC-E7C3-ABE8-56F4-590B3423A792}"/>
              </a:ext>
            </a:extLst>
          </p:cNvPr>
          <p:cNvSpPr txBox="1"/>
          <p:nvPr/>
        </p:nvSpPr>
        <p:spPr>
          <a:xfrm>
            <a:off x="589859" y="7726378"/>
            <a:ext cx="5801862" cy="646331"/>
          </a:xfrm>
          <a:prstGeom prst="rect">
            <a:avLst/>
          </a:prstGeom>
          <a:solidFill>
            <a:schemeClr val="bg1"/>
          </a:solidFill>
          <a:ln>
            <a:solidFill>
              <a:schemeClr val="tx1"/>
            </a:solidFill>
          </a:ln>
        </p:spPr>
        <p:txBody>
          <a:bodyPr wrap="square" rtlCol="0">
            <a:spAutoFit/>
          </a:bodyPr>
          <a:lstStyle/>
          <a:p>
            <a:r>
              <a:rPr lang="en-GB" dirty="0"/>
              <a:t>The greater the mass, the smaller its acceleration will be if the force is the same.</a:t>
            </a:r>
          </a:p>
        </p:txBody>
      </p:sp>
    </p:spTree>
    <p:extLst>
      <p:ext uri="{BB962C8B-B14F-4D97-AF65-F5344CB8AC3E}">
        <p14:creationId xmlns:p14="http://schemas.microsoft.com/office/powerpoint/2010/main" val="40967237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473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7" name="TextBox 6">
            <a:extLst>
              <a:ext uri="{FF2B5EF4-FFF2-40B4-BE49-F238E27FC236}">
                <a16:creationId xmlns:a16="http://schemas.microsoft.com/office/drawing/2014/main" id="{75E17685-2FB8-D7FE-D402-CF18B38B1E7F}"/>
              </a:ext>
            </a:extLst>
          </p:cNvPr>
          <p:cNvSpPr txBox="1"/>
          <p:nvPr/>
        </p:nvSpPr>
        <p:spPr>
          <a:xfrm>
            <a:off x="273050" y="3547212"/>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a:lnSpc>
                <a:spcPct val="150000"/>
              </a:lnSpc>
            </a:pPr>
            <a:r>
              <a:rPr lang="en-GB" sz="1200" b="1" dirty="0"/>
              <a:t> </a:t>
            </a:r>
            <a:r>
              <a:rPr lang="en-GB" sz="1200" dirty="0"/>
              <a:t>a. Interaction pairs.  </a:t>
            </a:r>
          </a:p>
          <a:p>
            <a:pPr>
              <a:lnSpc>
                <a:spcPct val="150000"/>
              </a:lnSpc>
            </a:pPr>
            <a:r>
              <a:rPr lang="en-GB" sz="1200" dirty="0"/>
              <a:t>b. Identifying interaction pairs where two objects interact.</a:t>
            </a:r>
          </a:p>
          <a:p>
            <a:pPr>
              <a:lnSpc>
                <a:spcPct val="150000"/>
              </a:lnSpc>
            </a:pPr>
            <a:r>
              <a:rPr lang="en-GB" sz="1200" dirty="0"/>
              <a:t>c. Application to equilibrium situations. </a:t>
            </a:r>
          </a:p>
        </p:txBody>
      </p:sp>
      <p:sp>
        <p:nvSpPr>
          <p:cNvPr id="8" name="TextBox 7">
            <a:extLst>
              <a:ext uri="{FF2B5EF4-FFF2-40B4-BE49-F238E27FC236}">
                <a16:creationId xmlns:a16="http://schemas.microsoft.com/office/drawing/2014/main" id="{8875671A-A3BD-B8BD-DB6F-82EA2960018C}"/>
              </a:ext>
            </a:extLst>
          </p:cNvPr>
          <p:cNvSpPr txBox="1"/>
          <p:nvPr/>
        </p:nvSpPr>
        <p:spPr>
          <a:xfrm>
            <a:off x="273050" y="2942546"/>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pic>
        <p:nvPicPr>
          <p:cNvPr id="3" name="Picture 2">
            <a:extLst>
              <a:ext uri="{FF2B5EF4-FFF2-40B4-BE49-F238E27FC236}">
                <a16:creationId xmlns:a16="http://schemas.microsoft.com/office/drawing/2014/main" id="{AFAEB9F7-343C-FC2D-E626-2A151CA9BDB0}"/>
              </a:ext>
            </a:extLst>
          </p:cNvPr>
          <p:cNvPicPr>
            <a:picLocks noChangeAspect="1"/>
          </p:cNvPicPr>
          <p:nvPr/>
        </p:nvPicPr>
        <p:blipFill>
          <a:blip r:embed="rId2"/>
          <a:stretch>
            <a:fillRect/>
          </a:stretch>
        </p:blipFill>
        <p:spPr>
          <a:xfrm>
            <a:off x="273050" y="706185"/>
            <a:ext cx="6394481" cy="2117018"/>
          </a:xfrm>
          <a:prstGeom prst="rect">
            <a:avLst/>
          </a:prstGeom>
        </p:spPr>
      </p:pic>
    </p:spTree>
    <p:extLst>
      <p:ext uri="{BB962C8B-B14F-4D97-AF65-F5344CB8AC3E}">
        <p14:creationId xmlns:p14="http://schemas.microsoft.com/office/powerpoint/2010/main" val="3360974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553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85488882"/>
              </p:ext>
            </p:extLst>
          </p:nvPr>
        </p:nvGraphicFramePr>
        <p:xfrm>
          <a:off x="348915" y="324854"/>
          <a:ext cx="6160170" cy="829271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28574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dirty="0">
                          <a:solidFill>
                            <a:schemeClr val="tx1"/>
                          </a:solidFill>
                        </a:rPr>
                        <a:t>Newtons Third Law involves Equal and Opposite Forces. It says:</a:t>
                      </a:r>
                    </a:p>
                    <a:p>
                      <a:pPr>
                        <a:lnSpc>
                          <a:spcPct val="150000"/>
                        </a:lnSpc>
                      </a:pPr>
                      <a:r>
                        <a:rPr lang="en-GB" sz="1200" b="0" dirty="0">
                          <a:solidFill>
                            <a:schemeClr val="tx1"/>
                          </a:solidFill>
                        </a:rPr>
                        <a:t>“When two objects interact they exert a force on each other that is equal and opposite”</a:t>
                      </a:r>
                    </a:p>
                    <a:p>
                      <a:pPr>
                        <a:lnSpc>
                          <a:spcPct val="150000"/>
                        </a:lnSpc>
                      </a:pPr>
                      <a:r>
                        <a:rPr lang="en-GB" sz="1200" b="0" dirty="0">
                          <a:solidFill>
                            <a:schemeClr val="tx1"/>
                          </a:solidFill>
                        </a:rPr>
                        <a:t>If you push a trolley for example, you push on the trolley but the trolley pushes back on you with equal and opposite force.</a:t>
                      </a:r>
                    </a:p>
                    <a:p>
                      <a:pPr>
                        <a:lnSpc>
                          <a:spcPct val="150000"/>
                        </a:lnSpc>
                      </a:pPr>
                      <a:r>
                        <a:rPr lang="en-GB" sz="1200" b="0" dirty="0">
                          <a:solidFill>
                            <a:schemeClr val="tx1"/>
                          </a:solidFill>
                        </a:rPr>
                        <a:t>If you push against a wall there is a normal contact force pushing back against you . The two force are of equal size </a:t>
                      </a:r>
                    </a:p>
                    <a:p>
                      <a:pPr>
                        <a:lnSpc>
                          <a:spcPct val="150000"/>
                        </a:lnSpc>
                      </a:pPr>
                      <a:r>
                        <a:rPr lang="en-GB" sz="1200" b="0" dirty="0">
                          <a:solidFill>
                            <a:schemeClr val="tx1"/>
                          </a:solidFill>
                        </a:rPr>
                        <a:t>A boxer who punches a bag with a force of 100N will experience the same force of 100N on him form the bag</a:t>
                      </a:r>
                    </a:p>
                    <a:p>
                      <a:pPr>
                        <a:lnSpc>
                          <a:spcPct val="150000"/>
                        </a:lnSpc>
                      </a:pPr>
                      <a:r>
                        <a:rPr lang="en-GB" sz="1200" b="0" dirty="0">
                          <a:solidFill>
                            <a:schemeClr val="tx1"/>
                          </a:solidFill>
                        </a:rPr>
                        <a:t>Two people pulling on opposite ends of a rope will move closer to each other as they are pulling each other with equal and opposite forces</a:t>
                      </a:r>
                    </a:p>
                    <a:p>
                      <a:pPr>
                        <a:lnSpc>
                          <a:spcPct val="150000"/>
                        </a:lnSpc>
                      </a:pPr>
                      <a:r>
                        <a:rPr lang="en-GB" sz="1200" b="1" dirty="0">
                          <a:solidFill>
                            <a:schemeClr val="tx1"/>
                          </a:solidFill>
                        </a:rPr>
                        <a:t>TOP TIP</a:t>
                      </a:r>
                    </a:p>
                    <a:p>
                      <a:pPr>
                        <a:lnSpc>
                          <a:spcPct val="150000"/>
                        </a:lnSpc>
                      </a:pPr>
                      <a:r>
                        <a:rPr lang="en-GB" sz="1200" b="0" dirty="0">
                          <a:solidFill>
                            <a:schemeClr val="tx1"/>
                          </a:solidFill>
                        </a:rPr>
                        <a:t>Even though when two objects interact they exert equal and opposite forces on each other , the effect of the forces on each object will be different as it depends on the MASSES of the objects. The greater the mass the smaller the effect</a:t>
                      </a:r>
                    </a:p>
                    <a:p>
                      <a:pPr>
                        <a:lnSpc>
                          <a:spcPct val="150000"/>
                        </a:lnSpc>
                      </a:pP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3" name="Picture 2">
            <a:extLst>
              <a:ext uri="{FF2B5EF4-FFF2-40B4-BE49-F238E27FC236}">
                <a16:creationId xmlns:a16="http://schemas.microsoft.com/office/drawing/2014/main" id="{E4261BAA-BDF7-6C69-AE4E-2F8B9D56D159}"/>
              </a:ext>
            </a:extLst>
          </p:cNvPr>
          <p:cNvPicPr>
            <a:picLocks noChangeAspect="1"/>
          </p:cNvPicPr>
          <p:nvPr/>
        </p:nvPicPr>
        <p:blipFill>
          <a:blip r:embed="rId2"/>
          <a:stretch>
            <a:fillRect/>
          </a:stretch>
        </p:blipFill>
        <p:spPr>
          <a:xfrm>
            <a:off x="857250" y="4241800"/>
            <a:ext cx="5454985" cy="4092607"/>
          </a:xfrm>
          <a:prstGeom prst="rect">
            <a:avLst/>
          </a:prstGeom>
        </p:spPr>
      </p:pic>
    </p:spTree>
    <p:extLst>
      <p:ext uri="{BB962C8B-B14F-4D97-AF65-F5344CB8AC3E}">
        <p14:creationId xmlns:p14="http://schemas.microsoft.com/office/powerpoint/2010/main" val="373257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B2374C-8EC3-59C4-DF7C-C8216C64F60C}"/>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chemeClr val="tx1"/>
                </a:solidFill>
              </a:rPr>
              <a:t>Below is an image showing the orbit of the Earth around the Sun, which is a roughly circular orbit.#</a:t>
            </a:r>
          </a:p>
          <a:p>
            <a:pPr>
              <a:lnSpc>
                <a:spcPct val="150000"/>
              </a:lnSpc>
            </a:pPr>
            <a:r>
              <a:rPr lang="en-GB" sz="1200" b="1" dirty="0">
                <a:solidFill>
                  <a:schemeClr val="tx1"/>
                </a:solidFill>
              </a:rPr>
              <a:t>The length of Earth’s orbit is approximately 940,000,000 km. </a:t>
            </a:r>
          </a:p>
          <a:p>
            <a:pPr>
              <a:lnSpc>
                <a:spcPct val="150000"/>
              </a:lnSpc>
            </a:pPr>
            <a:r>
              <a:rPr lang="en-GB" sz="1200" b="1" dirty="0">
                <a:solidFill>
                  <a:schemeClr val="tx1"/>
                </a:solidFill>
              </a:rPr>
              <a:t>The time it takes for the Earth to orbit the Sun is 1 year (365.25 days).</a:t>
            </a: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r>
              <a:rPr lang="en-GB" sz="1200" b="1" dirty="0">
                <a:solidFill>
                  <a:schemeClr val="tx1"/>
                </a:solidFill>
              </a:rPr>
              <a:t>Calculate the average speed of Earth’s orbit: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r>
              <a:rPr lang="en-GB" sz="1200" b="1" dirty="0">
                <a:solidFill>
                  <a:schemeClr val="tx1"/>
                </a:solidFill>
              </a:rPr>
              <a:t>Explain, using ideas about scalar and vector quantities, why the Earth’s </a:t>
            </a:r>
            <a:r>
              <a:rPr lang="en-GB" sz="1200" b="1" u="sng" dirty="0">
                <a:solidFill>
                  <a:schemeClr val="tx1"/>
                </a:solidFill>
              </a:rPr>
              <a:t>velocity</a:t>
            </a:r>
            <a:r>
              <a:rPr lang="en-GB" sz="1200" b="1" dirty="0">
                <a:solidFill>
                  <a:schemeClr val="tx1"/>
                </a:solidFill>
              </a:rPr>
              <a:t> is constantly changing, even though its </a:t>
            </a:r>
            <a:r>
              <a:rPr lang="en-GB" sz="1200" b="1" u="sng" dirty="0">
                <a:solidFill>
                  <a:schemeClr val="tx1"/>
                </a:solidFill>
              </a:rPr>
              <a:t>speed</a:t>
            </a:r>
            <a:r>
              <a:rPr lang="en-GB" sz="1200" b="1" dirty="0">
                <a:solidFill>
                  <a:schemeClr val="tx1"/>
                </a:solidFill>
              </a:rPr>
              <a:t> remains constant.</a:t>
            </a:r>
          </a:p>
          <a:p>
            <a:pPr>
              <a:lnSpc>
                <a:spcPct val="150000"/>
              </a:lnSpc>
            </a:pPr>
            <a:r>
              <a:rPr lang="en-GB" sz="1200" b="1" dirty="0">
                <a:solidFill>
                  <a:schemeClr val="tx1"/>
                </a:solidFill>
              </a:rPr>
              <a:t>……………………………………………………………………………………………………………………………………………………………………………………………………………………………………………………………………………………………………………………………………………………………………………………………………………………………………………………………………………………………………………………………………………………………………………………………………………………………………………………</a:t>
            </a:r>
          </a:p>
        </p:txBody>
      </p:sp>
      <p:pic>
        <p:nvPicPr>
          <p:cNvPr id="1026" name="Picture 2" descr="Earth Orbiting The Sun Photograph by Science Photo Library">
            <a:extLst>
              <a:ext uri="{FF2B5EF4-FFF2-40B4-BE49-F238E27FC236}">
                <a16:creationId xmlns:a16="http://schemas.microsoft.com/office/drawing/2014/main" id="{C550C1FE-F727-B52C-D32F-2FFE89DD5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70" t="23930" r="7264" b="28507"/>
          <a:stretch/>
        </p:blipFill>
        <p:spPr bwMode="auto">
          <a:xfrm>
            <a:off x="330958" y="1303834"/>
            <a:ext cx="5950424" cy="3261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B96108-4984-E416-1A15-7523CFA27122}"/>
              </a:ext>
            </a:extLst>
          </p:cNvPr>
          <p:cNvSpPr txBox="1"/>
          <p:nvPr/>
        </p:nvSpPr>
        <p:spPr>
          <a:xfrm>
            <a:off x="849573" y="5223859"/>
            <a:ext cx="5158854" cy="1200329"/>
          </a:xfrm>
          <a:prstGeom prst="rect">
            <a:avLst/>
          </a:prstGeom>
          <a:solidFill>
            <a:schemeClr val="bg1"/>
          </a:solidFill>
          <a:ln>
            <a:solidFill>
              <a:schemeClr val="tx1"/>
            </a:solidFill>
          </a:ln>
        </p:spPr>
        <p:txBody>
          <a:bodyPr wrap="square" rtlCol="0">
            <a:spAutoFit/>
          </a:bodyPr>
          <a:lstStyle/>
          <a:p>
            <a:r>
              <a:rPr lang="en-GB" sz="1200" dirty="0"/>
              <a:t>Distance = 940,000,000 x 1000 = 940,000,000,000 m</a:t>
            </a:r>
          </a:p>
          <a:p>
            <a:r>
              <a:rPr lang="en-GB" sz="1200" dirty="0"/>
              <a:t>Time = 365.25 days </a:t>
            </a:r>
            <a:r>
              <a:rPr lang="en-GB" sz="1200" dirty="0">
                <a:sym typeface="Wingdings" panose="05000000000000000000" pitchFamily="2" charset="2"/>
              </a:rPr>
              <a:t> 31,557,600 s</a:t>
            </a:r>
            <a:endParaRPr lang="en-GB" sz="1200" dirty="0"/>
          </a:p>
          <a:p>
            <a:endParaRPr lang="en-GB" sz="1200" dirty="0"/>
          </a:p>
          <a:p>
            <a:r>
              <a:rPr lang="en-GB" sz="1200" dirty="0"/>
              <a:t>Speed = distance / time</a:t>
            </a:r>
          </a:p>
          <a:p>
            <a:r>
              <a:rPr lang="en-GB" sz="1200" dirty="0"/>
              <a:t>Speed = 940,000,000,000 / 31,557,600 </a:t>
            </a:r>
          </a:p>
          <a:p>
            <a:r>
              <a:rPr lang="en-GB" sz="1200" dirty="0"/>
              <a:t>Speed = 29,786.8 m/s</a:t>
            </a:r>
          </a:p>
        </p:txBody>
      </p:sp>
      <p:sp>
        <p:nvSpPr>
          <p:cNvPr id="6" name="TextBox 5">
            <a:extLst>
              <a:ext uri="{FF2B5EF4-FFF2-40B4-BE49-F238E27FC236}">
                <a16:creationId xmlns:a16="http://schemas.microsoft.com/office/drawing/2014/main" id="{9CCEC6AD-596F-419B-B68D-F7EDC5FAE710}"/>
              </a:ext>
            </a:extLst>
          </p:cNvPr>
          <p:cNvSpPr txBox="1"/>
          <p:nvPr/>
        </p:nvSpPr>
        <p:spPr>
          <a:xfrm>
            <a:off x="358443" y="7835188"/>
            <a:ext cx="6141113" cy="830997"/>
          </a:xfrm>
          <a:prstGeom prst="rect">
            <a:avLst/>
          </a:prstGeom>
          <a:solidFill>
            <a:schemeClr val="bg1"/>
          </a:solidFill>
          <a:ln>
            <a:solidFill>
              <a:schemeClr val="tx1"/>
            </a:solidFill>
          </a:ln>
        </p:spPr>
        <p:txBody>
          <a:bodyPr wrap="square" rtlCol="0">
            <a:spAutoFit/>
          </a:bodyPr>
          <a:lstStyle/>
          <a:p>
            <a:r>
              <a:rPr lang="en-GB" sz="1200" dirty="0"/>
              <a:t>Earth’s velocity is constantly changing because velocity is a vector. The Earth moves in a circular motion, meaning its direction is always changing.</a:t>
            </a:r>
          </a:p>
          <a:p>
            <a:r>
              <a:rPr lang="en-GB" sz="1200" dirty="0"/>
              <a:t>Its average speed remains the same because speed is scalar, and therefore does not have a specific direction.</a:t>
            </a:r>
          </a:p>
        </p:txBody>
      </p:sp>
    </p:spTree>
    <p:extLst>
      <p:ext uri="{BB962C8B-B14F-4D97-AF65-F5344CB8AC3E}">
        <p14:creationId xmlns:p14="http://schemas.microsoft.com/office/powerpoint/2010/main" val="18140621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4296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129855500"/>
              </p:ext>
            </p:extLst>
          </p:nvPr>
        </p:nvGraphicFramePr>
        <p:xfrm>
          <a:off x="348915" y="324854"/>
          <a:ext cx="6160170" cy="8123821"/>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123821">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dirty="0">
                          <a:solidFill>
                            <a:schemeClr val="tx1"/>
                          </a:solidFill>
                        </a:rPr>
                        <a:t>It is important to remember that in Newtons 3</a:t>
                      </a:r>
                      <a:r>
                        <a:rPr lang="en-GB" sz="1200" b="0" baseline="30000" dirty="0">
                          <a:solidFill>
                            <a:schemeClr val="tx1"/>
                          </a:solidFill>
                        </a:rPr>
                        <a:t>rd</a:t>
                      </a:r>
                      <a:r>
                        <a:rPr lang="en-GB" sz="1200" b="0" dirty="0">
                          <a:solidFill>
                            <a:schemeClr val="tx1"/>
                          </a:solidFill>
                        </a:rPr>
                        <a:t> law the forces are: </a:t>
                      </a:r>
                    </a:p>
                    <a:p>
                      <a:pPr marL="171450" indent="-171450">
                        <a:lnSpc>
                          <a:spcPct val="150000"/>
                        </a:lnSpc>
                        <a:buFont typeface="Arial" panose="020B0604020202020204" pitchFamily="34" charset="0"/>
                        <a:buChar char="•"/>
                      </a:pPr>
                      <a:r>
                        <a:rPr lang="en-GB" sz="1200" b="0" dirty="0">
                          <a:solidFill>
                            <a:schemeClr val="tx1"/>
                          </a:solidFill>
                        </a:rPr>
                        <a:t>In pairs. </a:t>
                      </a:r>
                    </a:p>
                    <a:p>
                      <a:pPr marL="171450" indent="-171450">
                        <a:lnSpc>
                          <a:spcPct val="150000"/>
                        </a:lnSpc>
                        <a:buFont typeface="Arial" panose="020B0604020202020204" pitchFamily="34" charset="0"/>
                        <a:buChar char="•"/>
                      </a:pPr>
                      <a:r>
                        <a:rPr lang="en-GB" sz="1200" b="0" dirty="0">
                          <a:solidFill>
                            <a:schemeClr val="tx1"/>
                          </a:solidFill>
                        </a:rPr>
                        <a:t>Act in opposite directions on different objects. </a:t>
                      </a:r>
                    </a:p>
                    <a:p>
                      <a:pPr marL="171450" indent="-171450">
                        <a:lnSpc>
                          <a:spcPct val="150000"/>
                        </a:lnSpc>
                        <a:buFont typeface="Arial" panose="020B0604020202020204" pitchFamily="34" charset="0"/>
                        <a:buChar char="•"/>
                      </a:pPr>
                      <a:r>
                        <a:rPr lang="en-GB" sz="1200" b="0" dirty="0">
                          <a:solidFill>
                            <a:schemeClr val="tx1"/>
                          </a:solidFill>
                        </a:rPr>
                        <a:t>Are of the same size but equal and opposite. </a:t>
                      </a:r>
                    </a:p>
                    <a:p>
                      <a:pPr>
                        <a:lnSpc>
                          <a:spcPct val="150000"/>
                        </a:lnSpc>
                      </a:pPr>
                      <a:r>
                        <a:rPr lang="en-GB" sz="1200" b="0" dirty="0">
                          <a:solidFill>
                            <a:schemeClr val="tx1"/>
                          </a:solidFill>
                        </a:rPr>
                        <a:t>The pair of forces are between 2 objects only. </a:t>
                      </a:r>
                      <a:r>
                        <a:rPr lang="en-GB" sz="1200" b="0" dirty="0" err="1">
                          <a:solidFill>
                            <a:schemeClr val="tx1"/>
                          </a:solidFill>
                        </a:rPr>
                        <a:t>Eg</a:t>
                      </a:r>
                      <a:r>
                        <a:rPr lang="en-GB" sz="1200" b="0" dirty="0">
                          <a:solidFill>
                            <a:schemeClr val="tx1"/>
                          </a:solidFill>
                        </a:rPr>
                        <a:t> the two cars.</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descr="A diagram of a balloon being held by a hand&#10;&#10;Description automatically generated">
            <a:extLst>
              <a:ext uri="{FF2B5EF4-FFF2-40B4-BE49-F238E27FC236}">
                <a16:creationId xmlns:a16="http://schemas.microsoft.com/office/drawing/2014/main" id="{171E2274-64D8-0498-47A7-E2FA6C075C34}"/>
              </a:ext>
            </a:extLst>
          </p:cNvPr>
          <p:cNvPicPr>
            <a:picLocks noChangeAspect="1"/>
          </p:cNvPicPr>
          <p:nvPr/>
        </p:nvPicPr>
        <p:blipFill rotWithShape="1">
          <a:blip r:embed="rId2"/>
          <a:srcRect t="23982"/>
          <a:stretch/>
        </p:blipFill>
        <p:spPr>
          <a:xfrm>
            <a:off x="1153040" y="4572000"/>
            <a:ext cx="4833089" cy="3072015"/>
          </a:xfrm>
          <a:prstGeom prst="rect">
            <a:avLst/>
          </a:prstGeom>
        </p:spPr>
      </p:pic>
      <p:sp>
        <p:nvSpPr>
          <p:cNvPr id="6" name="TextBox 5">
            <a:extLst>
              <a:ext uri="{FF2B5EF4-FFF2-40B4-BE49-F238E27FC236}">
                <a16:creationId xmlns:a16="http://schemas.microsoft.com/office/drawing/2014/main" id="{CC9EF306-AFD7-1244-1017-8BFC36BAF4FF}"/>
              </a:ext>
            </a:extLst>
          </p:cNvPr>
          <p:cNvSpPr txBox="1"/>
          <p:nvPr/>
        </p:nvSpPr>
        <p:spPr>
          <a:xfrm>
            <a:off x="2165349" y="7909425"/>
            <a:ext cx="2844800" cy="369332"/>
          </a:xfrm>
          <a:prstGeom prst="rect">
            <a:avLst/>
          </a:prstGeom>
          <a:solidFill>
            <a:schemeClr val="bg1"/>
          </a:solidFill>
          <a:ln>
            <a:solidFill>
              <a:schemeClr val="tx1"/>
            </a:solidFill>
          </a:ln>
        </p:spPr>
        <p:txBody>
          <a:bodyPr wrap="square" rtlCol="0">
            <a:spAutoFit/>
          </a:bodyPr>
          <a:lstStyle/>
          <a:p>
            <a:r>
              <a:rPr lang="en-GB" dirty="0"/>
              <a:t>The air pushing backwards</a:t>
            </a:r>
          </a:p>
        </p:txBody>
      </p:sp>
      <p:pic>
        <p:nvPicPr>
          <p:cNvPr id="7" name="Picture 6" descr="A red and yellow cars with arrows pointing to each other&#10;&#10;Description automatically generated">
            <a:extLst>
              <a:ext uri="{FF2B5EF4-FFF2-40B4-BE49-F238E27FC236}">
                <a16:creationId xmlns:a16="http://schemas.microsoft.com/office/drawing/2014/main" id="{205C77AB-60EC-ABFD-44BF-2C187C4C435F}"/>
              </a:ext>
            </a:extLst>
          </p:cNvPr>
          <p:cNvPicPr>
            <a:picLocks noChangeAspect="1"/>
          </p:cNvPicPr>
          <p:nvPr/>
        </p:nvPicPr>
        <p:blipFill>
          <a:blip r:embed="rId3"/>
          <a:stretch>
            <a:fillRect/>
          </a:stretch>
        </p:blipFill>
        <p:spPr>
          <a:xfrm>
            <a:off x="1638300" y="1910408"/>
            <a:ext cx="4034250" cy="2396182"/>
          </a:xfrm>
          <a:prstGeom prst="rect">
            <a:avLst/>
          </a:prstGeom>
        </p:spPr>
      </p:pic>
    </p:spTree>
    <p:extLst>
      <p:ext uri="{BB962C8B-B14F-4D97-AF65-F5344CB8AC3E}">
        <p14:creationId xmlns:p14="http://schemas.microsoft.com/office/powerpoint/2010/main" val="16384838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rgbClr val="231F20"/>
                          </a:solidFill>
                          <a:effectLst/>
                        </a:rPr>
                        <a:t>Examples of force pairs</a:t>
                      </a:r>
                    </a:p>
                    <a:p>
                      <a:pPr>
                        <a:lnSpc>
                          <a:spcPct val="150000"/>
                        </a:lnSpc>
                      </a:pPr>
                      <a:r>
                        <a:rPr lang="en-GB" sz="1200" dirty="0">
                          <a:solidFill>
                            <a:srgbClr val="231F20"/>
                          </a:solidFill>
                          <a:effectLst/>
                        </a:rPr>
                        <a:t>Newton's Third Law can be applied to examples of equilibrium situation.</a:t>
                      </a:r>
                    </a:p>
                    <a:p>
                      <a:pPr>
                        <a:lnSpc>
                          <a:spcPct val="150000"/>
                        </a:lnSpc>
                      </a:pPr>
                      <a:r>
                        <a:rPr lang="en-GB" sz="1200" b="1" u="sng" dirty="0">
                          <a:solidFill>
                            <a:srgbClr val="231F20"/>
                          </a:solidFill>
                          <a:effectLst/>
                        </a:rPr>
                        <a:t>Pushing a pram</a:t>
                      </a:r>
                    </a:p>
                    <a:p>
                      <a:pPr>
                        <a:lnSpc>
                          <a:spcPct val="150000"/>
                        </a:lnSpc>
                      </a:pPr>
                      <a:r>
                        <a:rPr lang="en-GB" sz="1200" dirty="0">
                          <a:solidFill>
                            <a:srgbClr val="231F20"/>
                          </a:solidFill>
                          <a:effectLst/>
                        </a:rPr>
                        <a:t>There are </a:t>
                      </a:r>
                      <a:r>
                        <a:rPr lang="en-GB" sz="1200" b="1" dirty="0">
                          <a:solidFill>
                            <a:srgbClr val="231F20"/>
                          </a:solidFill>
                          <a:effectLst/>
                        </a:rPr>
                        <a:t>contact forces</a:t>
                      </a:r>
                      <a:r>
                        <a:rPr lang="en-GB" sz="1200" dirty="0">
                          <a:solidFill>
                            <a:srgbClr val="231F20"/>
                          </a:solidFill>
                          <a:effectLst/>
                        </a:rPr>
                        <a:t> between the person and the pram:</a:t>
                      </a:r>
                    </a:p>
                    <a:p>
                      <a:pPr marL="171450" indent="-171450">
                        <a:lnSpc>
                          <a:spcPct val="150000"/>
                        </a:lnSpc>
                        <a:buFont typeface="Arial" panose="020B0604020202020204" pitchFamily="34" charset="0"/>
                        <a:buChar char="•"/>
                      </a:pPr>
                      <a:r>
                        <a:rPr lang="en-GB" sz="1200" dirty="0">
                          <a:solidFill>
                            <a:srgbClr val="231F20"/>
                          </a:solidFill>
                          <a:effectLst/>
                        </a:rPr>
                        <a:t>the person pushes the pram forwards</a:t>
                      </a:r>
                    </a:p>
                    <a:p>
                      <a:pPr marL="171450" indent="-171450">
                        <a:lnSpc>
                          <a:spcPct val="150000"/>
                        </a:lnSpc>
                        <a:buFont typeface="Arial" panose="020B0604020202020204" pitchFamily="34" charset="0"/>
                        <a:buChar char="•"/>
                      </a:pPr>
                      <a:r>
                        <a:rPr lang="en-GB" sz="1200" dirty="0">
                          <a:solidFill>
                            <a:srgbClr val="231F20"/>
                          </a:solidFill>
                          <a:effectLst/>
                        </a:rPr>
                        <a:t>the pram pushes the person backwards</a:t>
                      </a:r>
                    </a:p>
                    <a:p>
                      <a:pPr>
                        <a:lnSpc>
                          <a:spcPct val="150000"/>
                        </a:lnSpc>
                      </a:pPr>
                      <a:r>
                        <a:rPr lang="en-GB" sz="1200" b="1" u="sng" dirty="0">
                          <a:solidFill>
                            <a:srgbClr val="231F20"/>
                          </a:solidFill>
                          <a:effectLst/>
                        </a:rPr>
                        <a:t>Car tyre on a road</a:t>
                      </a:r>
                    </a:p>
                    <a:p>
                      <a:pPr>
                        <a:lnSpc>
                          <a:spcPct val="150000"/>
                        </a:lnSpc>
                      </a:pPr>
                      <a:r>
                        <a:rPr lang="en-GB" sz="1200" dirty="0">
                          <a:solidFill>
                            <a:srgbClr val="231F20"/>
                          </a:solidFill>
                          <a:effectLst/>
                        </a:rPr>
                        <a:t>There are contact forces between the tyre and the road:</a:t>
                      </a:r>
                    </a:p>
                    <a:p>
                      <a:pPr marL="171450" indent="-171450">
                        <a:lnSpc>
                          <a:spcPct val="150000"/>
                        </a:lnSpc>
                        <a:buFont typeface="Arial" panose="020B0604020202020204" pitchFamily="34" charset="0"/>
                        <a:buChar char="•"/>
                      </a:pPr>
                      <a:r>
                        <a:rPr lang="en-GB" sz="1200" dirty="0">
                          <a:solidFill>
                            <a:srgbClr val="231F20"/>
                          </a:solidFill>
                          <a:effectLst/>
                        </a:rPr>
                        <a:t>the tyre pushes the road backwards</a:t>
                      </a:r>
                    </a:p>
                    <a:p>
                      <a:pPr marL="171450" indent="-171450">
                        <a:lnSpc>
                          <a:spcPct val="150000"/>
                        </a:lnSpc>
                        <a:buFont typeface="Arial" panose="020B0604020202020204" pitchFamily="34" charset="0"/>
                        <a:buChar char="•"/>
                      </a:pPr>
                      <a:r>
                        <a:rPr lang="en-GB" sz="1200" dirty="0">
                          <a:solidFill>
                            <a:srgbClr val="231F20"/>
                          </a:solidFill>
                          <a:effectLst/>
                        </a:rPr>
                        <a:t>the road pushes the tyre forwards</a:t>
                      </a:r>
                    </a:p>
                    <a:p>
                      <a:pPr>
                        <a:lnSpc>
                          <a:spcPct val="150000"/>
                        </a:lnSpc>
                      </a:pPr>
                      <a:r>
                        <a:rPr lang="en-GB" sz="1200" b="1" u="sng" dirty="0">
                          <a:solidFill>
                            <a:srgbClr val="231F20"/>
                          </a:solidFill>
                          <a:effectLst/>
                        </a:rPr>
                        <a:t>A satellite in Earth orbit</a:t>
                      </a:r>
                    </a:p>
                    <a:p>
                      <a:pPr>
                        <a:lnSpc>
                          <a:spcPct val="150000"/>
                        </a:lnSpc>
                      </a:pPr>
                      <a:r>
                        <a:rPr lang="en-GB" sz="1200" dirty="0">
                          <a:solidFill>
                            <a:srgbClr val="231F20"/>
                          </a:solidFill>
                          <a:effectLst/>
                        </a:rPr>
                        <a:t>There are </a:t>
                      </a:r>
                      <a:r>
                        <a:rPr lang="en-GB" sz="1200" b="1" dirty="0">
                          <a:solidFill>
                            <a:srgbClr val="231F20"/>
                          </a:solidFill>
                          <a:effectLst/>
                        </a:rPr>
                        <a:t>non-contact</a:t>
                      </a:r>
                      <a:r>
                        <a:rPr lang="en-GB" sz="1200" dirty="0">
                          <a:solidFill>
                            <a:srgbClr val="231F20"/>
                          </a:solidFill>
                          <a:effectLst/>
                        </a:rPr>
                        <a:t> gravitational forces between Earth and the satellite:</a:t>
                      </a:r>
                    </a:p>
                    <a:p>
                      <a:pPr marL="171450" indent="-171450">
                        <a:lnSpc>
                          <a:spcPct val="150000"/>
                        </a:lnSpc>
                        <a:buFont typeface="Arial" panose="020B0604020202020204" pitchFamily="34" charset="0"/>
                        <a:buChar char="•"/>
                      </a:pPr>
                      <a:r>
                        <a:rPr lang="en-GB" sz="1200" dirty="0">
                          <a:solidFill>
                            <a:srgbClr val="231F20"/>
                          </a:solidFill>
                          <a:effectLst/>
                        </a:rPr>
                        <a:t>the Earth pulls the satellite</a:t>
                      </a:r>
                    </a:p>
                    <a:p>
                      <a:pPr marL="171450" indent="-171450">
                        <a:lnSpc>
                          <a:spcPct val="150000"/>
                        </a:lnSpc>
                        <a:buFont typeface="Arial" panose="020B0604020202020204" pitchFamily="34" charset="0"/>
                        <a:buChar char="•"/>
                      </a:pPr>
                      <a:r>
                        <a:rPr lang="en-GB" sz="1200" dirty="0">
                          <a:solidFill>
                            <a:srgbClr val="231F20"/>
                          </a:solidFill>
                          <a:effectLst/>
                        </a:rPr>
                        <a:t>the satellite pulls the Earth</a:t>
                      </a:r>
                    </a:p>
                    <a:p>
                      <a:pPr>
                        <a:lnSpc>
                          <a:spcPct val="150000"/>
                        </a:lnSpc>
                      </a:pPr>
                      <a:endParaRPr lang="en-GB" sz="1200" dirty="0">
                        <a:solidFill>
                          <a:schemeClr val="tx1"/>
                        </a:solidFill>
                      </a:endParaRPr>
                    </a:p>
                    <a:p>
                      <a:pPr>
                        <a:lnSpc>
                          <a:spcPct val="150000"/>
                        </a:lnSpc>
                      </a:pPr>
                      <a:r>
                        <a:rPr lang="en-GB" sz="1200" b="1" kern="0" dirty="0">
                          <a:solidFill>
                            <a:srgbClr val="231F20"/>
                          </a:solidFill>
                          <a:effectLst/>
                          <a:latin typeface="+mn-lt"/>
                          <a:ea typeface="Times New Roman" panose="02020603050405020304" pitchFamily="18" charset="0"/>
                          <a:cs typeface="Times New Roman" panose="02020603050405020304" pitchFamily="18" charset="0"/>
                        </a:rPr>
                        <a:t>Question</a:t>
                      </a:r>
                      <a:endParaRPr lang="en-GB" sz="1200" b="1" kern="100" dirty="0">
                        <a:solidFill>
                          <a:schemeClr val="lt1"/>
                        </a:solidFill>
                        <a:effectLst/>
                        <a:latin typeface="+mn-lt"/>
                        <a:ea typeface="Times New Roman" panose="02020603050405020304" pitchFamily="18" charset="0"/>
                        <a:cs typeface="Times New Roman" panose="02020603050405020304" pitchFamily="18" charset="0"/>
                      </a:endParaRPr>
                    </a:p>
                    <a:p>
                      <a:pPr>
                        <a:lnSpc>
                          <a:spcPct val="150000"/>
                        </a:lnSpc>
                      </a:pPr>
                      <a:r>
                        <a:rPr lang="en-GB" sz="1200" kern="0" dirty="0">
                          <a:solidFill>
                            <a:srgbClr val="231F20"/>
                          </a:solidFill>
                          <a:effectLst/>
                          <a:latin typeface="+mn-lt"/>
                          <a:ea typeface="Times New Roman" panose="02020603050405020304" pitchFamily="18" charset="0"/>
                          <a:cs typeface="Times New Roman" panose="02020603050405020304" pitchFamily="18" charset="0"/>
                        </a:rPr>
                        <a:t>You are standing in the middle of a frozen pond. Imagine that the ice on the pond is very slippery and completely frictionless. Because there is no friction, running, walking and crawling are impossible. The ice is also very hard so you cannot dig into it to get a grip. How can you get off the pond?</a:t>
                      </a:r>
                      <a:endParaRPr lang="en-GB" sz="1200" kern="100" dirty="0">
                        <a:effectLst/>
                        <a:latin typeface="+mn-lt"/>
                        <a:ea typeface="Calibri" panose="020F0502020204030204" pitchFamily="34" charset="0"/>
                        <a:cs typeface="Times New Roman" panose="02020603050405020304" pitchFamily="18" charset="0"/>
                      </a:endParaRPr>
                    </a:p>
                    <a:p>
                      <a:pPr>
                        <a:lnSpc>
                          <a:spcPct val="150000"/>
                        </a:lnSpc>
                      </a:pPr>
                      <a:r>
                        <a:rPr lang="en-GB" sz="1200" dirty="0">
                          <a:solidFill>
                            <a:schemeClr val="tx1"/>
                          </a:solidFill>
                        </a:rPr>
                        <a:t>………………………………………………………………………………………………………………………………………………………………………………………………………………………………………………………………………………………………………………………………………………………………………………………………………………………</a:t>
                      </a:r>
                    </a:p>
                    <a:p>
                      <a:pPr>
                        <a:lnSpc>
                          <a:spcPct val="150000"/>
                        </a:lnSpc>
                      </a:pP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
        <p:nvSpPr>
          <p:cNvPr id="5" name="TextBox 4">
            <a:extLst>
              <a:ext uri="{FF2B5EF4-FFF2-40B4-BE49-F238E27FC236}">
                <a16:creationId xmlns:a16="http://schemas.microsoft.com/office/drawing/2014/main" id="{7788308C-6142-CBC2-111C-2A040E1B5287}"/>
              </a:ext>
            </a:extLst>
          </p:cNvPr>
          <p:cNvSpPr txBox="1"/>
          <p:nvPr/>
        </p:nvSpPr>
        <p:spPr>
          <a:xfrm>
            <a:off x="891671" y="6952313"/>
            <a:ext cx="5524500" cy="830997"/>
          </a:xfrm>
          <a:prstGeom prst="rect">
            <a:avLst/>
          </a:prstGeom>
          <a:solidFill>
            <a:schemeClr val="bg1"/>
          </a:solidFill>
          <a:ln>
            <a:solidFill>
              <a:schemeClr val="tx1"/>
            </a:solidFill>
          </a:ln>
        </p:spPr>
        <p:txBody>
          <a:bodyPr wrap="square" rtlCol="0">
            <a:spAutoFit/>
          </a:bodyPr>
          <a:lstStyle/>
          <a:p>
            <a:r>
              <a:rPr lang="en-GB" sz="1200" kern="0" dirty="0">
                <a:solidFill>
                  <a:srgbClr val="231F20"/>
                </a:solidFill>
                <a:effectLst/>
                <a:ea typeface="Times New Roman" panose="02020603050405020304" pitchFamily="18" charset="0"/>
                <a:cs typeface="Times New Roman" panose="02020603050405020304" pitchFamily="18" charset="0"/>
              </a:rPr>
              <a:t>You could do it by blowing! When you blow air from your mouth you apply a force to the air. By Newton's Third Law, the air that is pushed from your mouth pushes back on you. The air pushing on your mouth would cause you to start sliding backwards and you would eventually reach the edge of the pond</a:t>
            </a:r>
            <a:endParaRPr lang="en-GB" sz="11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568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6850"/>
            <a:ext cx="6578600" cy="84042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u="sng" dirty="0">
                <a:solidFill>
                  <a:schemeClr val="tx1"/>
                </a:solidFill>
              </a:rPr>
              <a:t>Quick reminder:</a:t>
            </a:r>
          </a:p>
          <a:p>
            <a:pPr>
              <a:lnSpc>
                <a:spcPct val="150000"/>
              </a:lnSpc>
            </a:pPr>
            <a:r>
              <a:rPr lang="en-GB" sz="1200" dirty="0">
                <a:solidFill>
                  <a:schemeClr val="tx1"/>
                </a:solidFill>
              </a:rPr>
              <a:t>Newtons third law is about Force pairs NOT different forces so for example a book resting on a table is in equilibrium that is, its not moving. BUT this isn’t Newtons third law as the two forces acting on it are different types. They are the weight/ gravity of the book downwards and the normal contact force from the table upwards.</a:t>
            </a:r>
          </a:p>
          <a:p>
            <a:pPr>
              <a:lnSpc>
                <a:spcPct val="150000"/>
              </a:lnSpc>
            </a:pPr>
            <a:endParaRPr lang="en-GB" sz="1200" dirty="0">
              <a:solidFill>
                <a:srgbClr val="231F20"/>
              </a:solidFill>
              <a:effectLst/>
            </a:endParaRPr>
          </a:p>
          <a:p>
            <a:pPr>
              <a:lnSpc>
                <a:spcPct val="150000"/>
              </a:lnSpc>
            </a:pPr>
            <a:endParaRPr lang="en-GB" sz="1200" dirty="0">
              <a:solidFill>
                <a:srgbClr val="231F20"/>
              </a:solidFill>
            </a:endParaRPr>
          </a:p>
          <a:p>
            <a:pPr>
              <a:lnSpc>
                <a:spcPct val="150000"/>
              </a:lnSpc>
            </a:pPr>
            <a:endParaRPr lang="en-GB" sz="1200" dirty="0">
              <a:solidFill>
                <a:srgbClr val="231F20"/>
              </a:solidFill>
              <a:effectLst/>
            </a:endParaRPr>
          </a:p>
          <a:p>
            <a:pPr>
              <a:lnSpc>
                <a:spcPct val="150000"/>
              </a:lnSpc>
            </a:pPr>
            <a:endParaRPr lang="en-GB" sz="1200" dirty="0">
              <a:solidFill>
                <a:srgbClr val="231F20"/>
              </a:solidFill>
            </a:endParaRPr>
          </a:p>
          <a:p>
            <a:pPr>
              <a:lnSpc>
                <a:spcPct val="150000"/>
              </a:lnSpc>
            </a:pPr>
            <a:endParaRPr lang="en-GB" sz="1200" dirty="0">
              <a:solidFill>
                <a:srgbClr val="231F20"/>
              </a:solidFill>
              <a:effectLst/>
            </a:endParaRPr>
          </a:p>
          <a:p>
            <a:pPr>
              <a:lnSpc>
                <a:spcPct val="150000"/>
              </a:lnSpc>
            </a:pPr>
            <a:endParaRPr lang="en-GB" sz="1200" dirty="0">
              <a:solidFill>
                <a:srgbClr val="231F20"/>
              </a:solidFill>
            </a:endParaRPr>
          </a:p>
          <a:p>
            <a:pPr>
              <a:lnSpc>
                <a:spcPct val="150000"/>
              </a:lnSpc>
            </a:pPr>
            <a:endParaRPr lang="en-GB" sz="1200" dirty="0">
              <a:solidFill>
                <a:srgbClr val="231F20"/>
              </a:solidFill>
              <a:effectLst/>
            </a:endParaRPr>
          </a:p>
          <a:p>
            <a:pPr>
              <a:lnSpc>
                <a:spcPct val="150000"/>
              </a:lnSpc>
            </a:pPr>
            <a:endParaRPr lang="en-GB" sz="1200" dirty="0">
              <a:solidFill>
                <a:srgbClr val="231F20"/>
              </a:solidFill>
              <a:effectLst/>
            </a:endParaRPr>
          </a:p>
          <a:p>
            <a:pPr marL="228600" indent="-228600">
              <a:lnSpc>
                <a:spcPct val="150000"/>
              </a:lnSpc>
              <a:buFont typeface="+mj-lt"/>
              <a:buAutoNum type="arabicPeriod"/>
            </a:pPr>
            <a:r>
              <a:rPr lang="en-GB" sz="1200" dirty="0">
                <a:solidFill>
                  <a:srgbClr val="231F20"/>
                </a:solidFill>
                <a:effectLst/>
              </a:rPr>
              <a:t>A hammer hits a nail with a downward force of 50 N. What is the size and direction of the force of the nail on the hammer</a:t>
            </a:r>
          </a:p>
          <a:p>
            <a:pPr lvl="1">
              <a:lnSpc>
                <a:spcPct val="150000"/>
              </a:lnSpc>
            </a:pPr>
            <a:r>
              <a:rPr lang="en-GB" sz="1200" dirty="0">
                <a:solidFill>
                  <a:srgbClr val="231F20"/>
                </a:solidFill>
                <a:effectLst/>
              </a:rPr>
              <a:t>……………………………………………………………………………………………………………………………………………………</a:t>
            </a:r>
          </a:p>
          <a:p>
            <a:pPr marL="228600" indent="-228600">
              <a:lnSpc>
                <a:spcPct val="150000"/>
              </a:lnSpc>
              <a:buFont typeface="+mj-lt"/>
              <a:buAutoNum type="arabicPeriod"/>
            </a:pPr>
            <a:r>
              <a:rPr lang="en-GB" sz="1200" dirty="0">
                <a:solidFill>
                  <a:schemeClr val="tx1"/>
                </a:solidFill>
              </a:rPr>
              <a:t>A lorry tows a broken down car. It exerts a force of 200N on the tow rope. How much force does the tow rope exert on the lorry.</a:t>
            </a:r>
          </a:p>
          <a:p>
            <a:pPr lvl="1">
              <a:lnSpc>
                <a:spcPct val="150000"/>
              </a:lnSpc>
            </a:pPr>
            <a:r>
              <a:rPr lang="en-GB" sz="1200" dirty="0">
                <a:solidFill>
                  <a:schemeClr val="tx1"/>
                </a:solidFill>
              </a:rPr>
              <a:t>…………………………………………………………………………………………………………………………………………………….</a:t>
            </a:r>
          </a:p>
          <a:p>
            <a:pPr marL="228600" indent="-228600">
              <a:lnSpc>
                <a:spcPct val="150000"/>
              </a:lnSpc>
              <a:buFont typeface="+mj-lt"/>
              <a:buAutoNum type="arabicPeriod"/>
            </a:pPr>
            <a:r>
              <a:rPr lang="en-GB" sz="1200" dirty="0">
                <a:solidFill>
                  <a:schemeClr val="tx1"/>
                </a:solidFill>
              </a:rPr>
              <a:t>A student is standing on bathroom scales. They read 500N.</a:t>
            </a:r>
          </a:p>
          <a:p>
            <a:pPr marL="685800" lvl="1" indent="-228600">
              <a:lnSpc>
                <a:spcPct val="150000"/>
              </a:lnSpc>
              <a:buFont typeface="+mj-lt"/>
              <a:buAutoNum type="alphaLcParenR"/>
            </a:pPr>
            <a:r>
              <a:rPr lang="en-GB" sz="1200" dirty="0">
                <a:solidFill>
                  <a:schemeClr val="tx1"/>
                </a:solidFill>
              </a:rPr>
              <a:t>What is size and direction of force of the student on the scales</a:t>
            </a:r>
          </a:p>
          <a:p>
            <a:pPr lvl="2">
              <a:lnSpc>
                <a:spcPct val="150000"/>
              </a:lnSpc>
            </a:pPr>
            <a:r>
              <a:rPr lang="en-GB" sz="1200" dirty="0">
                <a:solidFill>
                  <a:schemeClr val="tx1"/>
                </a:solidFill>
              </a:rPr>
              <a:t>…………………………………………………………………………………………………………………………………………</a:t>
            </a:r>
          </a:p>
          <a:p>
            <a:pPr marL="685800" lvl="1" indent="-228600">
              <a:lnSpc>
                <a:spcPct val="150000"/>
              </a:lnSpc>
              <a:buFont typeface="+mj-lt"/>
              <a:buAutoNum type="alphaLcParenR"/>
            </a:pPr>
            <a:r>
              <a:rPr lang="en-GB" sz="1200" dirty="0">
                <a:solidFill>
                  <a:schemeClr val="tx1"/>
                </a:solidFill>
              </a:rPr>
              <a:t>What is the size and direction of the force on the student from the scales</a:t>
            </a:r>
          </a:p>
          <a:p>
            <a:pPr lvl="2">
              <a:lnSpc>
                <a:spcPct val="150000"/>
              </a:lnSpc>
            </a:pPr>
            <a:r>
              <a:rPr lang="en-GB" sz="1200" dirty="0">
                <a:solidFill>
                  <a:schemeClr val="tx1"/>
                </a:solidFill>
              </a:rPr>
              <a:t>………………………………………………………………………………………………………………………………………..</a:t>
            </a:r>
          </a:p>
          <a:p>
            <a:pPr marL="685800" lvl="1" indent="-228600">
              <a:lnSpc>
                <a:spcPct val="150000"/>
              </a:lnSpc>
              <a:buFont typeface="+mj-lt"/>
              <a:buAutoNum type="alphaLcParenR"/>
            </a:pPr>
            <a:r>
              <a:rPr lang="en-GB" sz="1200" dirty="0">
                <a:solidFill>
                  <a:schemeClr val="tx1"/>
                </a:solidFill>
              </a:rPr>
              <a:t>The force of the scales on the floor is 20N. What is the size and direction of the force on the scales from the floor when the student is stood on the scales. </a:t>
            </a:r>
          </a:p>
          <a:p>
            <a:pPr lvl="2">
              <a:lnSpc>
                <a:spcPct val="150000"/>
              </a:lnSpc>
            </a:pPr>
            <a:r>
              <a:rPr lang="en-GB" sz="1200" dirty="0">
                <a:solidFill>
                  <a:schemeClr val="tx1"/>
                </a:solidFill>
              </a:rPr>
              <a:t>………………………………………………………………………………………………………………………………………..</a:t>
            </a:r>
          </a:p>
        </p:txBody>
      </p:sp>
      <p:sp>
        <p:nvSpPr>
          <p:cNvPr id="5" name="TextBox 4">
            <a:extLst>
              <a:ext uri="{FF2B5EF4-FFF2-40B4-BE49-F238E27FC236}">
                <a16:creationId xmlns:a16="http://schemas.microsoft.com/office/drawing/2014/main" id="{442E119D-61A0-C0F6-58F8-7F5F97D66C51}"/>
              </a:ext>
            </a:extLst>
          </p:cNvPr>
          <p:cNvSpPr txBox="1"/>
          <p:nvPr/>
        </p:nvSpPr>
        <p:spPr>
          <a:xfrm>
            <a:off x="2209800" y="4202668"/>
            <a:ext cx="2438400" cy="369332"/>
          </a:xfrm>
          <a:prstGeom prst="rect">
            <a:avLst/>
          </a:prstGeom>
          <a:solidFill>
            <a:schemeClr val="bg1"/>
          </a:solidFill>
          <a:ln>
            <a:solidFill>
              <a:schemeClr val="tx1"/>
            </a:solidFill>
          </a:ln>
        </p:spPr>
        <p:txBody>
          <a:bodyPr wrap="square" rtlCol="0">
            <a:spAutoFit/>
          </a:bodyPr>
          <a:lstStyle/>
          <a:p>
            <a:r>
              <a:rPr lang="en-GB" dirty="0"/>
              <a:t>50 N upwards</a:t>
            </a:r>
          </a:p>
        </p:txBody>
      </p:sp>
      <p:sp>
        <p:nvSpPr>
          <p:cNvPr id="6" name="TextBox 5">
            <a:extLst>
              <a:ext uri="{FF2B5EF4-FFF2-40B4-BE49-F238E27FC236}">
                <a16:creationId xmlns:a16="http://schemas.microsoft.com/office/drawing/2014/main" id="{EEC4C8CF-D172-8C35-DA38-582E645F0A58}"/>
              </a:ext>
            </a:extLst>
          </p:cNvPr>
          <p:cNvSpPr txBox="1"/>
          <p:nvPr/>
        </p:nvSpPr>
        <p:spPr>
          <a:xfrm rot="10800000" flipH="1" flipV="1">
            <a:off x="2767368" y="5069587"/>
            <a:ext cx="1066800" cy="369332"/>
          </a:xfrm>
          <a:prstGeom prst="rect">
            <a:avLst/>
          </a:prstGeom>
          <a:solidFill>
            <a:schemeClr val="bg1"/>
          </a:solidFill>
          <a:ln>
            <a:solidFill>
              <a:schemeClr val="tx1"/>
            </a:solidFill>
          </a:ln>
        </p:spPr>
        <p:txBody>
          <a:bodyPr wrap="square" rtlCol="0">
            <a:spAutoFit/>
          </a:bodyPr>
          <a:lstStyle/>
          <a:p>
            <a:r>
              <a:rPr lang="en-GB" dirty="0"/>
              <a:t>200N</a:t>
            </a:r>
          </a:p>
        </p:txBody>
      </p:sp>
      <p:sp>
        <p:nvSpPr>
          <p:cNvPr id="7" name="TextBox 6">
            <a:extLst>
              <a:ext uri="{FF2B5EF4-FFF2-40B4-BE49-F238E27FC236}">
                <a16:creationId xmlns:a16="http://schemas.microsoft.com/office/drawing/2014/main" id="{DE17F499-2FF1-72D8-7E7C-0D30FB1EB96A}"/>
              </a:ext>
            </a:extLst>
          </p:cNvPr>
          <p:cNvSpPr txBox="1"/>
          <p:nvPr/>
        </p:nvSpPr>
        <p:spPr>
          <a:xfrm>
            <a:off x="1710092" y="7477573"/>
            <a:ext cx="3181350" cy="923330"/>
          </a:xfrm>
          <a:prstGeom prst="rect">
            <a:avLst/>
          </a:prstGeom>
          <a:solidFill>
            <a:schemeClr val="bg1"/>
          </a:solidFill>
          <a:ln>
            <a:solidFill>
              <a:schemeClr val="tx1"/>
            </a:solidFill>
          </a:ln>
        </p:spPr>
        <p:txBody>
          <a:bodyPr wrap="square" rtlCol="0">
            <a:spAutoFit/>
          </a:bodyPr>
          <a:lstStyle/>
          <a:p>
            <a:pPr marL="342900" indent="-342900">
              <a:buFont typeface="+mj-lt"/>
              <a:buAutoNum type="alphaLcParenR"/>
            </a:pPr>
            <a:r>
              <a:rPr lang="en-GB" dirty="0"/>
              <a:t>500 N downwards</a:t>
            </a:r>
          </a:p>
          <a:p>
            <a:pPr marL="342900" indent="-342900">
              <a:buFont typeface="+mj-lt"/>
              <a:buAutoNum type="alphaLcParenR"/>
            </a:pPr>
            <a:r>
              <a:rPr lang="en-GB" dirty="0"/>
              <a:t>500 N upwards</a:t>
            </a:r>
          </a:p>
          <a:p>
            <a:pPr marL="342900" indent="-342900">
              <a:buFont typeface="+mj-lt"/>
              <a:buAutoNum type="alphaLcParenR"/>
            </a:pPr>
            <a:r>
              <a:rPr lang="en-GB" dirty="0"/>
              <a:t>520 N upwards</a:t>
            </a:r>
          </a:p>
        </p:txBody>
      </p:sp>
      <p:pic>
        <p:nvPicPr>
          <p:cNvPr id="3" name="Picture 2" descr="A diagram of a table with a book and arrows&#10;&#10;Description automatically generated">
            <a:extLst>
              <a:ext uri="{FF2B5EF4-FFF2-40B4-BE49-F238E27FC236}">
                <a16:creationId xmlns:a16="http://schemas.microsoft.com/office/drawing/2014/main" id="{DD95F50E-1822-5CBF-9A15-6474733360C8}"/>
              </a:ext>
            </a:extLst>
          </p:cNvPr>
          <p:cNvPicPr>
            <a:picLocks noChangeAspect="1"/>
          </p:cNvPicPr>
          <p:nvPr/>
        </p:nvPicPr>
        <p:blipFill>
          <a:blip r:embed="rId2"/>
          <a:stretch>
            <a:fillRect/>
          </a:stretch>
        </p:blipFill>
        <p:spPr>
          <a:xfrm>
            <a:off x="1518582" y="1361932"/>
            <a:ext cx="3820836" cy="2343150"/>
          </a:xfrm>
          <a:prstGeom prst="rect">
            <a:avLst/>
          </a:prstGeom>
        </p:spPr>
      </p:pic>
    </p:spTree>
    <p:extLst>
      <p:ext uri="{BB962C8B-B14F-4D97-AF65-F5344CB8AC3E}">
        <p14:creationId xmlns:p14="http://schemas.microsoft.com/office/powerpoint/2010/main" val="330267341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24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1"/>
                </a:solidFill>
              </a:rPr>
              <a:t>YOU DO</a:t>
            </a:r>
          </a:p>
        </p:txBody>
      </p:sp>
      <p:pic>
        <p:nvPicPr>
          <p:cNvPr id="6" name="Picture 5">
            <a:extLst>
              <a:ext uri="{FF2B5EF4-FFF2-40B4-BE49-F238E27FC236}">
                <a16:creationId xmlns:a16="http://schemas.microsoft.com/office/drawing/2014/main" id="{776A5347-F877-661E-6DA8-02711A3F2407}"/>
              </a:ext>
            </a:extLst>
          </p:cNvPr>
          <p:cNvPicPr>
            <a:picLocks noChangeAspect="1"/>
          </p:cNvPicPr>
          <p:nvPr/>
        </p:nvPicPr>
        <p:blipFill>
          <a:blip r:embed="rId2"/>
          <a:stretch>
            <a:fillRect/>
          </a:stretch>
        </p:blipFill>
        <p:spPr>
          <a:xfrm>
            <a:off x="780401" y="7350332"/>
            <a:ext cx="4875012" cy="877627"/>
          </a:xfrm>
          <a:prstGeom prst="rect">
            <a:avLst/>
          </a:prstGeom>
          <a:ln>
            <a:solidFill>
              <a:schemeClr val="tx1"/>
            </a:solidFill>
          </a:ln>
        </p:spPr>
      </p:pic>
      <p:sp>
        <p:nvSpPr>
          <p:cNvPr id="2" name="TextBox 1">
            <a:extLst>
              <a:ext uri="{FF2B5EF4-FFF2-40B4-BE49-F238E27FC236}">
                <a16:creationId xmlns:a16="http://schemas.microsoft.com/office/drawing/2014/main" id="{62A93243-719B-36A6-81F6-7B947E32D253}"/>
              </a:ext>
            </a:extLst>
          </p:cNvPr>
          <p:cNvSpPr txBox="1"/>
          <p:nvPr/>
        </p:nvSpPr>
        <p:spPr>
          <a:xfrm>
            <a:off x="530151" y="729771"/>
            <a:ext cx="6188149" cy="6701130"/>
          </a:xfrm>
          <a:prstGeom prst="rect">
            <a:avLst/>
          </a:prstGeom>
          <a:noFill/>
        </p:spPr>
        <p:txBody>
          <a:bodyPr wrap="square" rtlCol="0">
            <a:spAutoFit/>
          </a:bodyPr>
          <a:lstStyle/>
          <a:p>
            <a:pPr>
              <a:lnSpc>
                <a:spcPct val="107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The photograph below shows a girl bowling a ball along a ten-pin bowling lane.</a:t>
            </a:r>
          </a:p>
          <a:p>
            <a:pPr>
              <a:lnSpc>
                <a:spcPct val="107000"/>
              </a:lnSpc>
              <a:spcAft>
                <a:spcPts val="800"/>
              </a:spcAft>
            </a:pPr>
            <a:endParaRPr lang="en-GB" kern="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kern="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kern="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200" kern="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The girl is trying to knock down the ten pins at the end of the bowling lane.</a:t>
            </a:r>
          </a:p>
          <a:p>
            <a:pPr>
              <a:lnSpc>
                <a:spcPct val="107000"/>
              </a:lnSpc>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As the ball travels along the lane the velocity of the ball decreases.</a:t>
            </a:r>
          </a:p>
          <a:p>
            <a:pPr>
              <a:lnSpc>
                <a:spcPct val="107000"/>
              </a:lnSpc>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Velocity is a vector.</a:t>
            </a:r>
          </a:p>
          <a:p>
            <a:pPr>
              <a:lnSpc>
                <a:spcPct val="107000"/>
              </a:lnSpc>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Which statement describes a vector?</a:t>
            </a:r>
          </a:p>
          <a:p>
            <a:pPr>
              <a:lnSpc>
                <a:spcPct val="107000"/>
              </a:lnSpc>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Tick (✓) </a:t>
            </a:r>
            <a:r>
              <a:rPr lang="en-GB" sz="1200" b="1" kern="100" dirty="0">
                <a:effectLst/>
                <a:latin typeface="Calibri" panose="020F0502020204030204" pitchFamily="34" charset="0"/>
                <a:ea typeface="Times New Roman" panose="02020603050405020304" pitchFamily="18" charset="0"/>
                <a:cs typeface="Times New Roman" panose="02020603050405020304" pitchFamily="18" charset="0"/>
              </a:rPr>
              <a:t>one</a:t>
            </a: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 box.</a:t>
            </a:r>
          </a:p>
          <a:p>
            <a:pPr>
              <a:lnSpc>
                <a:spcPct val="107000"/>
              </a:lnSpc>
              <a:spcAft>
                <a:spcPts val="800"/>
              </a:spcAft>
            </a:pPr>
            <a:endParaRPr lang="en-GB" sz="1200" kern="1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100" dirty="0">
                <a:latin typeface="Calibri" panose="020F0502020204030204" pitchFamily="34" charset="0"/>
                <a:ea typeface="Times New Roman" panose="02020603050405020304" pitchFamily="18" charset="0"/>
                <a:cs typeface="Times New Roman" panose="02020603050405020304" pitchFamily="18" charset="0"/>
              </a:rPr>
              <a:t>Vectors have direction only.</a:t>
            </a:r>
          </a:p>
          <a:p>
            <a:pPr>
              <a:lnSpc>
                <a:spcPct val="150000"/>
              </a:lnSpc>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Vectors have magnitude and direction. </a:t>
            </a:r>
          </a:p>
          <a:p>
            <a:pPr>
              <a:lnSpc>
                <a:spcPct val="150000"/>
              </a:lnSpc>
            </a:pPr>
            <a:r>
              <a:rPr lang="en-GB" sz="1200" kern="100" dirty="0">
                <a:latin typeface="Calibri" panose="020F0502020204030204" pitchFamily="34" charset="0"/>
                <a:ea typeface="Times New Roman" panose="02020603050405020304" pitchFamily="18" charset="0"/>
                <a:cs typeface="Times New Roman" panose="02020603050405020304" pitchFamily="18" charset="0"/>
              </a:rPr>
              <a:t>Vectors have magnitude only. </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CE9EFA5-1CE7-17E3-3865-DFE81E7BECDE}"/>
              </a:ext>
            </a:extLst>
          </p:cNvPr>
          <p:cNvSpPr>
            <a:spLocks noChangeArrowheads="1"/>
          </p:cNvSpPr>
          <p:nvPr/>
        </p:nvSpPr>
        <p:spPr bwMode="auto">
          <a:xfrm>
            <a:off x="1874838" y="55118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5128" name="Picture 8">
            <a:extLst>
              <a:ext uri="{FF2B5EF4-FFF2-40B4-BE49-F238E27FC236}">
                <a16:creationId xmlns:a16="http://schemas.microsoft.com/office/drawing/2014/main" id="{6EA287E7-3472-6B19-9200-D2F0D770F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25" y="6127271"/>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A9B2F953-E556-CA56-FD4D-23F836857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25" y="6491496"/>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B720F0F-D372-031A-66D2-CD5013292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225" y="6872496"/>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5E99527-4196-86FD-CE31-14B08A30F97D}"/>
              </a:ext>
            </a:extLst>
          </p:cNvPr>
          <p:cNvPicPr>
            <a:picLocks noChangeAspect="1"/>
          </p:cNvPicPr>
          <p:nvPr/>
        </p:nvPicPr>
        <p:blipFill>
          <a:blip r:embed="rId4"/>
          <a:stretch>
            <a:fillRect/>
          </a:stretch>
        </p:blipFill>
        <p:spPr>
          <a:xfrm>
            <a:off x="617629" y="1088016"/>
            <a:ext cx="5761905" cy="3238095"/>
          </a:xfrm>
          <a:prstGeom prst="rect">
            <a:avLst/>
          </a:prstGeom>
        </p:spPr>
      </p:pic>
    </p:spTree>
    <p:extLst>
      <p:ext uri="{BB962C8B-B14F-4D97-AF65-F5344CB8AC3E}">
        <p14:creationId xmlns:p14="http://schemas.microsoft.com/office/powerpoint/2010/main" val="40677373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867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0E7FAB4-11DD-F0AF-972E-40A67DCA313F}"/>
              </a:ext>
            </a:extLst>
          </p:cNvPr>
          <p:cNvPicPr>
            <a:picLocks noChangeAspect="1"/>
          </p:cNvPicPr>
          <p:nvPr/>
        </p:nvPicPr>
        <p:blipFill>
          <a:blip r:embed="rId2"/>
          <a:stretch>
            <a:fillRect/>
          </a:stretch>
        </p:blipFill>
        <p:spPr>
          <a:xfrm>
            <a:off x="771311" y="5965037"/>
            <a:ext cx="4868808" cy="2365967"/>
          </a:xfrm>
          <a:prstGeom prst="rect">
            <a:avLst/>
          </a:prstGeom>
          <a:ln>
            <a:solidFill>
              <a:schemeClr val="tx1"/>
            </a:solidFill>
          </a:ln>
        </p:spPr>
      </p:pic>
      <p:sp>
        <p:nvSpPr>
          <p:cNvPr id="2" name="TextBox 1">
            <a:extLst>
              <a:ext uri="{FF2B5EF4-FFF2-40B4-BE49-F238E27FC236}">
                <a16:creationId xmlns:a16="http://schemas.microsoft.com/office/drawing/2014/main" id="{C4891757-5465-35A8-B056-DCDB36E35F87}"/>
              </a:ext>
            </a:extLst>
          </p:cNvPr>
          <p:cNvSpPr txBox="1"/>
          <p:nvPr/>
        </p:nvSpPr>
        <p:spPr>
          <a:xfrm>
            <a:off x="361506" y="393405"/>
            <a:ext cx="6124353" cy="5326715"/>
          </a:xfrm>
          <a:prstGeom prst="rect">
            <a:avLst/>
          </a:prstGeom>
          <a:noFill/>
        </p:spPr>
        <p:txBody>
          <a:bodyPr wrap="square" rtlCol="0">
            <a:spAutoFit/>
          </a:bodyPr>
          <a:lstStyle/>
          <a:p>
            <a:pPr>
              <a:lnSpc>
                <a:spcPct val="150000"/>
              </a:lnSpc>
            </a:pPr>
            <a:r>
              <a:rPr lang="en-GB" sz="1200" kern="0" dirty="0">
                <a:effectLst/>
                <a:ea typeface="Times New Roman" panose="02020603050405020304" pitchFamily="18" charset="0"/>
                <a:cs typeface="Times New Roman" panose="02020603050405020304" pitchFamily="18" charset="0"/>
              </a:rPr>
              <a:t>(b)     Why does the velocity of the ball decrease as the ball travels along the lane?</a:t>
            </a:r>
            <a:endParaRPr lang="en-GB" sz="1200" kern="100" dirty="0">
              <a:ea typeface="Times New Roman" panose="02020603050405020304" pitchFamily="18" charset="0"/>
              <a:cs typeface="Times New Roman" panose="02020603050405020304" pitchFamily="18" charset="0"/>
            </a:endParaRPr>
          </a:p>
          <a:p>
            <a:pPr>
              <a:lnSpc>
                <a:spcPct val="150000"/>
              </a:lnSpc>
            </a:pPr>
            <a:r>
              <a:rPr lang="en-GB" sz="1200" kern="0" dirty="0">
                <a:effectLst/>
                <a:ea typeface="Times New Roman" panose="02020603050405020304" pitchFamily="18" charset="0"/>
                <a:cs typeface="Times New Roman" panose="02020603050405020304" pitchFamily="18" charset="0"/>
              </a:rPr>
              <a:t>Tick (</a:t>
            </a:r>
            <a:r>
              <a:rPr lang="en-GB" sz="1200" b="1" kern="0" dirty="0">
                <a:effectLst/>
                <a:ea typeface="Times New Roman" panose="02020603050405020304" pitchFamily="18" charset="0"/>
                <a:cs typeface="Segoe UI Symbol" panose="020B0502040204020203" pitchFamily="34" charset="0"/>
              </a:rPr>
              <a:t>✓</a:t>
            </a:r>
            <a:r>
              <a:rPr lang="en-GB" sz="1200" kern="0" dirty="0">
                <a:effectLst/>
                <a:ea typeface="Times New Roman" panose="02020603050405020304" pitchFamily="18" charset="0"/>
                <a:cs typeface="Times New Roman" panose="02020603050405020304" pitchFamily="18" charset="0"/>
              </a:rPr>
              <a:t>) </a:t>
            </a:r>
            <a:r>
              <a:rPr lang="en-GB" sz="1200" b="1" kern="0" dirty="0">
                <a:effectLst/>
                <a:ea typeface="Times New Roman" panose="02020603050405020304" pitchFamily="18" charset="0"/>
                <a:cs typeface="Times New Roman" panose="02020603050405020304" pitchFamily="18" charset="0"/>
              </a:rPr>
              <a:t>one</a:t>
            </a:r>
            <a:r>
              <a:rPr lang="en-GB" sz="1200" kern="0" dirty="0">
                <a:effectLst/>
                <a:ea typeface="Times New Roman" panose="02020603050405020304" pitchFamily="18" charset="0"/>
                <a:cs typeface="Times New Roman" panose="02020603050405020304" pitchFamily="18" charset="0"/>
              </a:rPr>
              <a:t> box.</a:t>
            </a:r>
          </a:p>
          <a:p>
            <a:pPr>
              <a:lnSpc>
                <a:spcPct val="150000"/>
              </a:lnSpc>
            </a:pPr>
            <a:endParaRPr lang="en-GB" sz="1200" kern="0" dirty="0">
              <a:effectLst/>
              <a:ea typeface="Times New Roman" panose="02020603050405020304" pitchFamily="18" charset="0"/>
              <a:cs typeface="Times New Roman" panose="02020603050405020304" pitchFamily="18" charset="0"/>
            </a:endParaRPr>
          </a:p>
          <a:p>
            <a:pPr>
              <a:lnSpc>
                <a:spcPct val="150000"/>
              </a:lnSpc>
            </a:pPr>
            <a:r>
              <a:rPr lang="en-GB" sz="1200" kern="0" dirty="0">
                <a:ea typeface="Times New Roman" panose="02020603050405020304" pitchFamily="18" charset="0"/>
                <a:cs typeface="Times New Roman" panose="02020603050405020304" pitchFamily="18" charset="0"/>
              </a:rPr>
              <a:t>The force of gravity slows the ball down. </a:t>
            </a:r>
          </a:p>
          <a:p>
            <a:pPr>
              <a:lnSpc>
                <a:spcPct val="150000"/>
              </a:lnSpc>
            </a:pPr>
            <a:r>
              <a:rPr lang="en-GB" sz="1200" kern="0" dirty="0">
                <a:effectLst/>
                <a:ea typeface="Times New Roman" panose="02020603050405020304" pitchFamily="18" charset="0"/>
                <a:cs typeface="Times New Roman" panose="02020603050405020304" pitchFamily="18" charset="0"/>
              </a:rPr>
              <a:t>There are no forces acting on the ball. </a:t>
            </a:r>
          </a:p>
          <a:p>
            <a:pPr>
              <a:lnSpc>
                <a:spcPct val="150000"/>
              </a:lnSpc>
            </a:pPr>
            <a:r>
              <a:rPr lang="en-GB" sz="1200" kern="0" dirty="0">
                <a:ea typeface="Times New Roman" panose="02020603050405020304" pitchFamily="18" charset="0"/>
                <a:cs typeface="Times New Roman" panose="02020603050405020304" pitchFamily="18" charset="0"/>
              </a:rPr>
              <a:t>There is a resultant force acting on the ball.</a:t>
            </a:r>
          </a:p>
          <a:p>
            <a:pPr>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(c)     The ball travels along the lane at an average speed of 4.5 m/s</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It takes the ball 4.0 seconds to travel the length of the lane.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Calculate the length of the lane.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Use the equation:</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distance travelled = speed × time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100" dirty="0">
                <a:effectLst/>
                <a:ea typeface="Times New Roman" panose="02020603050405020304" pitchFamily="18" charset="0"/>
                <a:cs typeface="Times New Roman" panose="02020603050405020304" pitchFamily="18" charset="0"/>
              </a:rPr>
              <a:t>………………………………………………………………………………………………………………………………………………………………………………………………………………………………………………………………………………………………………………………………………………….…………………………………………………………………………………………………………………………………………………………………………………………………………………………………………………………………………………………………………………………………………………..…………………………………………………………………</a:t>
            </a:r>
          </a:p>
          <a:p>
            <a:pPr>
              <a:lnSpc>
                <a:spcPct val="150000"/>
              </a:lnSpc>
            </a:pPr>
            <a:r>
              <a:rPr lang="en-GB" sz="1200" kern="100" dirty="0">
                <a:ea typeface="Times New Roman" panose="02020603050405020304" pitchFamily="18" charset="0"/>
                <a:cs typeface="Times New Roman" panose="02020603050405020304" pitchFamily="18" charset="0"/>
              </a:rPr>
              <a:t>Length of the lane ………………………………………………………… m</a:t>
            </a:r>
            <a:endParaRPr lang="en-GB" sz="1200" kern="100" dirty="0">
              <a:effectLst/>
              <a:ea typeface="Times New Roman" panose="02020603050405020304" pitchFamily="18" charset="0"/>
              <a:cs typeface="Times New Roman" panose="02020603050405020304" pitchFamily="18" charset="0"/>
            </a:endParaRPr>
          </a:p>
        </p:txBody>
      </p:sp>
      <p:pic>
        <p:nvPicPr>
          <p:cNvPr id="5" name="Picture 8">
            <a:extLst>
              <a:ext uri="{FF2B5EF4-FFF2-40B4-BE49-F238E27FC236}">
                <a16:creationId xmlns:a16="http://schemas.microsoft.com/office/drawing/2014/main" id="{F6714379-0D2A-532C-149D-9C3E0C61B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0601"/>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DB12F710-99C4-CFE6-76DE-0D9752A4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504826"/>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7306E092-04CE-D726-4C0B-14BE0EDA1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85826"/>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1966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79724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12:  </a:t>
            </a:r>
            <a:r>
              <a:rPr lang="en-GB" sz="1800" b="1" u="sng"/>
              <a:t>Stopping distances.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 today we are learning about :</a:t>
            </a:r>
          </a:p>
          <a:p>
            <a:r>
              <a:rPr lang="en-GB" sz="1200" b="1" dirty="0"/>
              <a:t>How to explain the factors which affect stopping distance</a:t>
            </a:r>
          </a:p>
          <a:p>
            <a:r>
              <a:rPr lang="en-GB" sz="1200" b="1" dirty="0"/>
              <a:t>How to explain the dangers caused by rapid deceleration</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809929"/>
            <a:ext cx="6311900" cy="1200329"/>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it is important that we have road safety campaigns such as ‘kill your speed not a child’ and why we have speed limits. It also links with why cars have safety features and regular annual MOT checks.</a:t>
            </a:r>
          </a:p>
          <a:p>
            <a:endParaRPr lang="en-US" sz="1200" dirty="0">
              <a:latin typeface="+mj-lt"/>
            </a:endParaRPr>
          </a:p>
          <a:p>
            <a:endParaRPr lang="en-US" sz="1200" dirty="0">
              <a:latin typeface="+mj-lt"/>
            </a:endParaRPr>
          </a:p>
        </p:txBody>
      </p:sp>
      <p:sp>
        <p:nvSpPr>
          <p:cNvPr id="7" name="TextBox 6">
            <a:extLst>
              <a:ext uri="{FF2B5EF4-FFF2-40B4-BE49-F238E27FC236}">
                <a16:creationId xmlns:a16="http://schemas.microsoft.com/office/drawing/2014/main" id="{3F3604DE-7867-CADC-1A4B-8B42F71AB5A4}"/>
              </a:ext>
            </a:extLst>
          </p:cNvPr>
          <p:cNvSpPr txBox="1"/>
          <p:nvPr/>
        </p:nvSpPr>
        <p:spPr>
          <a:xfrm>
            <a:off x="273050" y="3334624"/>
            <a:ext cx="6311900" cy="3326167"/>
          </a:xfrm>
          <a:prstGeom prst="rect">
            <a:avLst/>
          </a:prstGeom>
          <a:noFill/>
          <a:ln w="28575">
            <a:solidFill>
              <a:schemeClr val="tx1"/>
            </a:solidFill>
          </a:ln>
        </p:spPr>
        <p:txBody>
          <a:bodyPr wrap="square" rtlCol="0">
            <a:spAutoFit/>
          </a:bodyPr>
          <a:lstStyle/>
          <a:p>
            <a:r>
              <a:rPr lang="en-GB" sz="1400" b="1" dirty="0"/>
              <a:t>I wasn’t there but I still care!</a:t>
            </a:r>
          </a:p>
          <a:p>
            <a:r>
              <a:rPr lang="en-GB" sz="1200" dirty="0"/>
              <a:t>Using physics text book pages 116 and 117  and the Study tip box and the Key points box, answer the following questions</a:t>
            </a:r>
          </a:p>
          <a:p>
            <a:endParaRPr lang="en-GB" sz="1200" dirty="0"/>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A lorry tows a broken down car. It exerts a force of 200N on the tow rope. How much force does the tow rope exert on the lorry.</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endParaRPr lang="en-GB" sz="1200" b="1" dirty="0">
              <a:solidFill>
                <a:prstClr val="black"/>
              </a:solidFill>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A student is standing on bathroom scales. They read 500N.</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What is size and direction of force on the scales from the student.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ea typeface="+mn-ea"/>
                <a:cs typeface="+mn-cs"/>
              </a:rPr>
              <a:t>What is the size and direction of the force on the student </a:t>
            </a:r>
            <a:r>
              <a:rPr lang="en-GB" sz="1200" b="1" dirty="0">
                <a:solidFill>
                  <a:prstClr val="black"/>
                </a:solidFill>
              </a:rPr>
              <a:t>from</a:t>
            </a:r>
            <a:r>
              <a:rPr kumimoji="0" lang="en-GB" sz="1200" b="1" i="0" u="none" strike="noStrike" kern="1200" cap="none" spc="0" normalizeH="0" baseline="0" noProof="0" dirty="0">
                <a:ln>
                  <a:noFill/>
                </a:ln>
                <a:solidFill>
                  <a:prstClr val="black"/>
                </a:solidFill>
                <a:effectLst/>
                <a:uLnTx/>
                <a:uFillTx/>
                <a:ea typeface="+mn-ea"/>
                <a:cs typeface="+mn-cs"/>
              </a:rPr>
              <a:t> the scales</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1" dirty="0">
                <a:solidFill>
                  <a:prstClr val="black"/>
                </a:solidFill>
              </a:rPr>
              <a:t>………………………………………………………………………………………………………………......................................</a:t>
            </a:r>
          </a:p>
        </p:txBody>
      </p:sp>
      <p:sp>
        <p:nvSpPr>
          <p:cNvPr id="8" name="TextBox 7">
            <a:extLst>
              <a:ext uri="{FF2B5EF4-FFF2-40B4-BE49-F238E27FC236}">
                <a16:creationId xmlns:a16="http://schemas.microsoft.com/office/drawing/2014/main" id="{7F1236DE-A14D-D38D-64F0-847A4891AF46}"/>
              </a:ext>
            </a:extLst>
          </p:cNvPr>
          <p:cNvSpPr txBox="1"/>
          <p:nvPr/>
        </p:nvSpPr>
        <p:spPr>
          <a:xfrm>
            <a:off x="1344195" y="4724400"/>
            <a:ext cx="3911600" cy="369332"/>
          </a:xfrm>
          <a:prstGeom prst="rect">
            <a:avLst/>
          </a:prstGeom>
          <a:solidFill>
            <a:schemeClr val="bg1"/>
          </a:solidFill>
          <a:ln>
            <a:solidFill>
              <a:schemeClr val="tx1"/>
            </a:solidFill>
          </a:ln>
        </p:spPr>
        <p:txBody>
          <a:bodyPr wrap="square" rtlCol="0">
            <a:spAutoFit/>
          </a:bodyPr>
          <a:lstStyle/>
          <a:p>
            <a:r>
              <a:rPr lang="en-GB" dirty="0"/>
              <a:t>200 N</a:t>
            </a:r>
          </a:p>
        </p:txBody>
      </p:sp>
      <p:sp>
        <p:nvSpPr>
          <p:cNvPr id="9" name="TextBox 8">
            <a:extLst>
              <a:ext uri="{FF2B5EF4-FFF2-40B4-BE49-F238E27FC236}">
                <a16:creationId xmlns:a16="http://schemas.microsoft.com/office/drawing/2014/main" id="{41A7E76E-9DBC-59A9-B6B4-7C7FB4D46F3A}"/>
              </a:ext>
            </a:extLst>
          </p:cNvPr>
          <p:cNvSpPr txBox="1"/>
          <p:nvPr/>
        </p:nvSpPr>
        <p:spPr>
          <a:xfrm>
            <a:off x="1344195" y="5749706"/>
            <a:ext cx="3911600" cy="369332"/>
          </a:xfrm>
          <a:prstGeom prst="rect">
            <a:avLst/>
          </a:prstGeom>
          <a:solidFill>
            <a:schemeClr val="bg1"/>
          </a:solidFill>
          <a:ln>
            <a:solidFill>
              <a:schemeClr val="tx1"/>
            </a:solidFill>
          </a:ln>
        </p:spPr>
        <p:txBody>
          <a:bodyPr wrap="square" rtlCol="0">
            <a:spAutoFit/>
          </a:bodyPr>
          <a:lstStyle/>
          <a:p>
            <a:r>
              <a:rPr lang="en-GB" dirty="0"/>
              <a:t>500 N down</a:t>
            </a:r>
          </a:p>
        </p:txBody>
      </p:sp>
      <p:sp>
        <p:nvSpPr>
          <p:cNvPr id="10" name="TextBox 9">
            <a:extLst>
              <a:ext uri="{FF2B5EF4-FFF2-40B4-BE49-F238E27FC236}">
                <a16:creationId xmlns:a16="http://schemas.microsoft.com/office/drawing/2014/main" id="{DA49C545-67DC-E45D-01E3-D2C435E62826}"/>
              </a:ext>
            </a:extLst>
          </p:cNvPr>
          <p:cNvSpPr txBox="1"/>
          <p:nvPr/>
        </p:nvSpPr>
        <p:spPr>
          <a:xfrm>
            <a:off x="1344195" y="6308432"/>
            <a:ext cx="3911600" cy="369332"/>
          </a:xfrm>
          <a:prstGeom prst="rect">
            <a:avLst/>
          </a:prstGeom>
          <a:solidFill>
            <a:schemeClr val="bg1"/>
          </a:solidFill>
          <a:ln>
            <a:solidFill>
              <a:schemeClr val="tx1"/>
            </a:solidFill>
          </a:ln>
        </p:spPr>
        <p:txBody>
          <a:bodyPr wrap="square" rtlCol="0">
            <a:spAutoFit/>
          </a:bodyPr>
          <a:lstStyle/>
          <a:p>
            <a:r>
              <a:rPr lang="en-GB" dirty="0"/>
              <a:t>500 N up</a:t>
            </a:r>
          </a:p>
        </p:txBody>
      </p:sp>
    </p:spTree>
    <p:extLst>
      <p:ext uri="{BB962C8B-B14F-4D97-AF65-F5344CB8AC3E}">
        <p14:creationId xmlns:p14="http://schemas.microsoft.com/office/powerpoint/2010/main" val="21963891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44D4FCE8-9679-F12C-3962-02D386FD7501}"/>
              </a:ext>
            </a:extLst>
          </p:cNvPr>
          <p:cNvPicPr>
            <a:picLocks noChangeAspect="1"/>
          </p:cNvPicPr>
          <p:nvPr/>
        </p:nvPicPr>
        <p:blipFill>
          <a:blip r:embed="rId2"/>
          <a:stretch>
            <a:fillRect/>
          </a:stretch>
        </p:blipFill>
        <p:spPr>
          <a:xfrm>
            <a:off x="273051" y="706184"/>
            <a:ext cx="6311899" cy="324301"/>
          </a:xfrm>
          <a:prstGeom prst="rect">
            <a:avLst/>
          </a:prstGeom>
        </p:spPr>
      </p:pic>
      <p:pic>
        <p:nvPicPr>
          <p:cNvPr id="9" name="Picture 8">
            <a:extLst>
              <a:ext uri="{FF2B5EF4-FFF2-40B4-BE49-F238E27FC236}">
                <a16:creationId xmlns:a16="http://schemas.microsoft.com/office/drawing/2014/main" id="{C3098F85-7F6A-6FD2-B7B0-A5C50ECCD6B9}"/>
              </a:ext>
            </a:extLst>
          </p:cNvPr>
          <p:cNvPicPr>
            <a:picLocks noChangeAspect="1"/>
          </p:cNvPicPr>
          <p:nvPr/>
        </p:nvPicPr>
        <p:blipFill>
          <a:blip r:embed="rId3"/>
          <a:stretch>
            <a:fillRect/>
          </a:stretch>
        </p:blipFill>
        <p:spPr>
          <a:xfrm>
            <a:off x="200860" y="1030485"/>
            <a:ext cx="4357450" cy="2001473"/>
          </a:xfrm>
          <a:prstGeom prst="rect">
            <a:avLst/>
          </a:prstGeom>
        </p:spPr>
      </p:pic>
      <p:pic>
        <p:nvPicPr>
          <p:cNvPr id="11" name="Picture 10">
            <a:extLst>
              <a:ext uri="{FF2B5EF4-FFF2-40B4-BE49-F238E27FC236}">
                <a16:creationId xmlns:a16="http://schemas.microsoft.com/office/drawing/2014/main" id="{2DADD778-6F83-6CCF-73E9-751DEAC8B260}"/>
              </a:ext>
            </a:extLst>
          </p:cNvPr>
          <p:cNvPicPr>
            <a:picLocks noChangeAspect="1"/>
          </p:cNvPicPr>
          <p:nvPr/>
        </p:nvPicPr>
        <p:blipFill>
          <a:blip r:embed="rId4"/>
          <a:stretch>
            <a:fillRect/>
          </a:stretch>
        </p:blipFill>
        <p:spPr>
          <a:xfrm>
            <a:off x="200860" y="3143374"/>
            <a:ext cx="4262856" cy="2088224"/>
          </a:xfrm>
          <a:prstGeom prst="rect">
            <a:avLst/>
          </a:prstGeom>
        </p:spPr>
      </p:pic>
      <p:pic>
        <p:nvPicPr>
          <p:cNvPr id="13" name="Picture 12">
            <a:extLst>
              <a:ext uri="{FF2B5EF4-FFF2-40B4-BE49-F238E27FC236}">
                <a16:creationId xmlns:a16="http://schemas.microsoft.com/office/drawing/2014/main" id="{885E7BC8-4F30-DDC6-C899-18EA3557B396}"/>
              </a:ext>
            </a:extLst>
          </p:cNvPr>
          <p:cNvPicPr>
            <a:picLocks noChangeAspect="1"/>
          </p:cNvPicPr>
          <p:nvPr/>
        </p:nvPicPr>
        <p:blipFill>
          <a:blip r:embed="rId5"/>
          <a:stretch>
            <a:fillRect/>
          </a:stretch>
        </p:blipFill>
        <p:spPr>
          <a:xfrm>
            <a:off x="220530" y="5281910"/>
            <a:ext cx="4243186" cy="2476399"/>
          </a:xfrm>
          <a:prstGeom prst="rect">
            <a:avLst/>
          </a:prstGeom>
        </p:spPr>
      </p:pic>
    </p:spTree>
    <p:extLst>
      <p:ext uri="{BB962C8B-B14F-4D97-AF65-F5344CB8AC3E}">
        <p14:creationId xmlns:p14="http://schemas.microsoft.com/office/powerpoint/2010/main" val="10425935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534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4237519370"/>
              </p:ext>
            </p:extLst>
          </p:nvPr>
        </p:nvGraphicFramePr>
        <p:xfrm>
          <a:off x="348915" y="324854"/>
          <a:ext cx="6160170" cy="8295271"/>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295271">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dirty="0">
                          <a:solidFill>
                            <a:schemeClr val="tx1"/>
                          </a:solidFill>
                        </a:rPr>
                        <a:t>Driving tests always ask about stopping distances. This is the shortest distance a vehicle can stop safely in. It is made up from two parts:</a:t>
                      </a:r>
                    </a:p>
                    <a:p>
                      <a:pPr>
                        <a:lnSpc>
                          <a:spcPct val="150000"/>
                        </a:lnSpc>
                      </a:pPr>
                      <a:r>
                        <a:rPr lang="en-GB" sz="1200" b="1" u="sng" dirty="0">
                          <a:solidFill>
                            <a:schemeClr val="tx1"/>
                          </a:solidFill>
                        </a:rPr>
                        <a:t>The thinking distance</a:t>
                      </a:r>
                      <a:r>
                        <a:rPr lang="en-GB" sz="1200" b="0" u="sng" dirty="0">
                          <a:solidFill>
                            <a:schemeClr val="tx1"/>
                          </a:solidFill>
                        </a:rPr>
                        <a:t>:</a:t>
                      </a:r>
                      <a:r>
                        <a:rPr lang="en-GB" sz="1200" b="0" dirty="0">
                          <a:solidFill>
                            <a:schemeClr val="tx1"/>
                          </a:solidFill>
                        </a:rPr>
                        <a:t> is the distance travelled by the vehicle while the driver is thinking/reacting. Thinking distance = speed x reaction time. So the faster you are going the longer your thinking distance will be. Thinking distance is proportional to speed.</a:t>
                      </a:r>
                    </a:p>
                    <a:p>
                      <a:pPr>
                        <a:lnSpc>
                          <a:spcPct val="150000"/>
                        </a:lnSpc>
                      </a:pPr>
                      <a:r>
                        <a:rPr lang="en-GB" sz="1200" b="1" u="sng" dirty="0">
                          <a:solidFill>
                            <a:schemeClr val="tx1"/>
                          </a:solidFill>
                        </a:rPr>
                        <a:t>The Braking distance</a:t>
                      </a:r>
                      <a:r>
                        <a:rPr lang="en-GB" sz="1200" b="0" u="sng" dirty="0">
                          <a:solidFill>
                            <a:schemeClr val="tx1"/>
                          </a:solidFill>
                        </a:rPr>
                        <a:t>:</a:t>
                      </a:r>
                      <a:r>
                        <a:rPr lang="en-GB" sz="1200" b="0" dirty="0">
                          <a:solidFill>
                            <a:schemeClr val="tx1"/>
                          </a:solidFill>
                        </a:rPr>
                        <a:t> is the distance travelled by the vehicle while the brakes are on.</a:t>
                      </a:r>
                    </a:p>
                    <a:p>
                      <a:pPr algn="ctr">
                        <a:lnSpc>
                          <a:spcPct val="150000"/>
                        </a:lnSpc>
                      </a:pPr>
                      <a:r>
                        <a:rPr lang="en-GB" sz="1200" b="1" dirty="0">
                          <a:solidFill>
                            <a:schemeClr val="tx1"/>
                          </a:solidFill>
                        </a:rPr>
                        <a:t>STOPPING DISTANCE = THINKING DISTANCE + BRAKING DISTANCE</a:t>
                      </a:r>
                      <a:r>
                        <a:rPr lang="en-GB" sz="1200" b="0" dirty="0">
                          <a:solidFill>
                            <a:schemeClr val="tx1"/>
                          </a:solidFill>
                        </a:rPr>
                        <a:t>.</a:t>
                      </a:r>
                    </a:p>
                    <a:p>
                      <a:pPr>
                        <a:lnSpc>
                          <a:spcPct val="150000"/>
                        </a:lnSpc>
                      </a:pPr>
                      <a:r>
                        <a:rPr lang="en-GB" sz="1200" b="0" dirty="0">
                          <a:solidFill>
                            <a:schemeClr val="tx1"/>
                          </a:solidFill>
                        </a:rPr>
                        <a:t>Do NOT mention TIME when answering questions on stopping distance.</a:t>
                      </a:r>
                    </a:p>
                    <a:p>
                      <a:pPr>
                        <a:lnSpc>
                          <a:spcPct val="150000"/>
                        </a:lnSpc>
                      </a:pPr>
                      <a:r>
                        <a:rPr lang="en-GB" sz="1200" b="1" u="sng" dirty="0">
                          <a:solidFill>
                            <a:schemeClr val="tx1"/>
                          </a:solidFill>
                        </a:rPr>
                        <a:t>Thinking distance can be affected by:</a:t>
                      </a:r>
                    </a:p>
                    <a:p>
                      <a:pPr marL="171450" indent="-171450">
                        <a:lnSpc>
                          <a:spcPct val="150000"/>
                        </a:lnSpc>
                        <a:buFont typeface="Arial" panose="020B0604020202020204" pitchFamily="34" charset="0"/>
                        <a:buChar char="•"/>
                      </a:pPr>
                      <a:r>
                        <a:rPr lang="en-GB" sz="1200" b="0" dirty="0">
                          <a:solidFill>
                            <a:schemeClr val="tx1"/>
                          </a:solidFill>
                        </a:rPr>
                        <a:t>Tiredness</a:t>
                      </a:r>
                    </a:p>
                    <a:p>
                      <a:pPr marL="171450" indent="-171450">
                        <a:lnSpc>
                          <a:spcPct val="150000"/>
                        </a:lnSpc>
                        <a:buFont typeface="Arial" panose="020B0604020202020204" pitchFamily="34" charset="0"/>
                        <a:buChar char="•"/>
                      </a:pPr>
                      <a:r>
                        <a:rPr lang="en-GB" sz="1200" b="0" dirty="0">
                          <a:solidFill>
                            <a:schemeClr val="tx1"/>
                          </a:solidFill>
                        </a:rPr>
                        <a:t>Drugs</a:t>
                      </a:r>
                    </a:p>
                    <a:p>
                      <a:pPr marL="171450" indent="-171450">
                        <a:lnSpc>
                          <a:spcPct val="150000"/>
                        </a:lnSpc>
                        <a:buFont typeface="Arial" panose="020B0604020202020204" pitchFamily="34" charset="0"/>
                        <a:buChar char="•"/>
                      </a:pPr>
                      <a:r>
                        <a:rPr lang="en-GB" sz="1200" b="0" dirty="0">
                          <a:solidFill>
                            <a:schemeClr val="tx1"/>
                          </a:solidFill>
                        </a:rPr>
                        <a:t>Alcohol</a:t>
                      </a:r>
                    </a:p>
                    <a:p>
                      <a:pPr marL="171450" indent="-171450">
                        <a:lnSpc>
                          <a:spcPct val="150000"/>
                        </a:lnSpc>
                        <a:buFont typeface="Arial" panose="020B0604020202020204" pitchFamily="34" charset="0"/>
                        <a:buChar char="•"/>
                      </a:pPr>
                      <a:r>
                        <a:rPr lang="en-GB" sz="1200" b="0" dirty="0">
                          <a:solidFill>
                            <a:schemeClr val="tx1"/>
                          </a:solidFill>
                        </a:rPr>
                        <a:t>Age of driver</a:t>
                      </a:r>
                    </a:p>
                    <a:p>
                      <a:pPr marL="171450" indent="-171450">
                        <a:lnSpc>
                          <a:spcPct val="150000"/>
                        </a:lnSpc>
                        <a:buFont typeface="Arial" panose="020B0604020202020204" pitchFamily="34" charset="0"/>
                        <a:buChar char="•"/>
                      </a:pPr>
                      <a:r>
                        <a:rPr lang="en-GB" sz="1200" b="0" dirty="0">
                          <a:solidFill>
                            <a:schemeClr val="tx1"/>
                          </a:solidFill>
                        </a:rPr>
                        <a:t>Illness/medications</a:t>
                      </a:r>
                    </a:p>
                    <a:p>
                      <a:pPr marL="171450" indent="-171450">
                        <a:lnSpc>
                          <a:spcPct val="150000"/>
                        </a:lnSpc>
                        <a:buFont typeface="Arial" panose="020B0604020202020204" pitchFamily="34" charset="0"/>
                        <a:buChar char="•"/>
                      </a:pPr>
                      <a:r>
                        <a:rPr lang="en-GB" sz="1200" b="0" dirty="0">
                          <a:solidFill>
                            <a:schemeClr val="tx1"/>
                          </a:solidFill>
                        </a:rPr>
                        <a:t>Radio playing </a:t>
                      </a:r>
                    </a:p>
                    <a:p>
                      <a:pPr marL="171450" indent="-171450">
                        <a:lnSpc>
                          <a:spcPct val="150000"/>
                        </a:lnSpc>
                        <a:buFont typeface="Arial" panose="020B0604020202020204" pitchFamily="34" charset="0"/>
                        <a:buChar char="•"/>
                      </a:pPr>
                      <a:r>
                        <a:rPr lang="en-GB" sz="1200" b="0" dirty="0">
                          <a:solidFill>
                            <a:schemeClr val="tx1"/>
                          </a:solidFill>
                        </a:rPr>
                        <a:t>Children screaming</a:t>
                      </a:r>
                    </a:p>
                    <a:p>
                      <a:pPr marL="171450" indent="-171450">
                        <a:lnSpc>
                          <a:spcPct val="150000"/>
                        </a:lnSpc>
                        <a:buFont typeface="Arial" panose="020B0604020202020204" pitchFamily="34" charset="0"/>
                        <a:buChar char="•"/>
                      </a:pPr>
                      <a:r>
                        <a:rPr lang="en-GB" sz="1200" b="0" dirty="0">
                          <a:solidFill>
                            <a:schemeClr val="tx1"/>
                          </a:solidFill>
                        </a:rPr>
                        <a:t>Mobile phone usage </a:t>
                      </a:r>
                    </a:p>
                    <a:p>
                      <a:pPr marL="171450" indent="-171450">
                        <a:lnSpc>
                          <a:spcPct val="150000"/>
                        </a:lnSpc>
                        <a:buFont typeface="Arial" panose="020B0604020202020204" pitchFamily="34" charset="0"/>
                        <a:buChar char="•"/>
                      </a:pPr>
                      <a:r>
                        <a:rPr lang="en-GB" sz="1200" b="0" dirty="0">
                          <a:solidFill>
                            <a:schemeClr val="tx1"/>
                          </a:solidFill>
                        </a:rPr>
                        <a:t>High speed</a:t>
                      </a:r>
                    </a:p>
                    <a:p>
                      <a:pPr>
                        <a:lnSpc>
                          <a:spcPct val="150000"/>
                        </a:lnSpc>
                      </a:pPr>
                      <a:r>
                        <a:rPr lang="en-GB" sz="1200" b="0" dirty="0">
                          <a:solidFill>
                            <a:schemeClr val="tx1"/>
                          </a:solidFill>
                        </a:rPr>
                        <a:t>You must say how it affects it so, tiredness will INCREASE the thinking distance as will OLD AGE but not being tired or younger will reduce it</a:t>
                      </a:r>
                    </a:p>
                    <a:p>
                      <a:pPr>
                        <a:lnSpc>
                          <a:spcPct val="150000"/>
                        </a:lnSpc>
                      </a:pPr>
                      <a:r>
                        <a:rPr lang="en-GB" sz="1200" b="1" u="sng" dirty="0">
                          <a:solidFill>
                            <a:schemeClr val="tx1"/>
                          </a:solidFill>
                        </a:rPr>
                        <a:t>Stopping distance can be affected by:</a:t>
                      </a:r>
                    </a:p>
                    <a:p>
                      <a:pPr marL="171450" indent="-171450">
                        <a:lnSpc>
                          <a:spcPct val="150000"/>
                        </a:lnSpc>
                        <a:buFont typeface="Arial" panose="020B0604020202020204" pitchFamily="34" charset="0"/>
                        <a:buChar char="•"/>
                      </a:pPr>
                      <a:r>
                        <a:rPr lang="en-GB" sz="1200" b="0" dirty="0">
                          <a:solidFill>
                            <a:schemeClr val="tx1"/>
                          </a:solidFill>
                        </a:rPr>
                        <a:t>Poor brakes/vehicle maintenance</a:t>
                      </a:r>
                    </a:p>
                    <a:p>
                      <a:pPr marL="171450" indent="-171450">
                        <a:lnSpc>
                          <a:spcPct val="150000"/>
                        </a:lnSpc>
                        <a:buFont typeface="Arial" panose="020B0604020202020204" pitchFamily="34" charset="0"/>
                        <a:buChar char="•"/>
                      </a:pPr>
                      <a:r>
                        <a:rPr lang="en-GB" sz="1200" b="0" dirty="0">
                          <a:solidFill>
                            <a:schemeClr val="tx1"/>
                          </a:solidFill>
                        </a:rPr>
                        <a:t>Icy roads/Wet roads</a:t>
                      </a:r>
                    </a:p>
                    <a:p>
                      <a:pPr marL="171450" indent="-171450">
                        <a:lnSpc>
                          <a:spcPct val="150000"/>
                        </a:lnSpc>
                        <a:buFont typeface="Arial" panose="020B0604020202020204" pitchFamily="34" charset="0"/>
                        <a:buChar char="•"/>
                      </a:pPr>
                      <a:r>
                        <a:rPr lang="en-GB" sz="1200" b="0" dirty="0">
                          <a:solidFill>
                            <a:schemeClr val="tx1"/>
                          </a:solidFill>
                        </a:rPr>
                        <a:t>Bald tyres</a:t>
                      </a:r>
                    </a:p>
                    <a:p>
                      <a:pPr marL="171450" indent="-171450">
                        <a:lnSpc>
                          <a:spcPct val="150000"/>
                        </a:lnSpc>
                        <a:buFont typeface="Arial" panose="020B0604020202020204" pitchFamily="34" charset="0"/>
                        <a:buChar char="•"/>
                      </a:pPr>
                      <a:r>
                        <a:rPr lang="en-GB" sz="1200" b="0" dirty="0">
                          <a:solidFill>
                            <a:schemeClr val="tx1"/>
                          </a:solidFill>
                        </a:rPr>
                        <a:t>Poor road surfaces.</a:t>
                      </a:r>
                    </a:p>
                    <a:p>
                      <a:pPr marL="171450" indent="-171450">
                        <a:lnSpc>
                          <a:spcPct val="150000"/>
                        </a:lnSpc>
                        <a:buFont typeface="Arial" panose="020B0604020202020204" pitchFamily="34" charset="0"/>
                        <a:buChar char="•"/>
                      </a:pPr>
                      <a:r>
                        <a:rPr lang="en-GB" sz="1200" b="0" dirty="0">
                          <a:solidFill>
                            <a:schemeClr val="tx1"/>
                          </a:solidFill>
                        </a:rPr>
                        <a:t>High speed</a:t>
                      </a:r>
                    </a:p>
                    <a:p>
                      <a:pPr>
                        <a:lnSpc>
                          <a:spcPct val="150000"/>
                        </a:lnSpc>
                      </a:pPr>
                      <a:r>
                        <a:rPr lang="en-GB" sz="1200" b="0" dirty="0">
                          <a:solidFill>
                            <a:schemeClr val="tx1"/>
                          </a:solidFill>
                        </a:rPr>
                        <a:t>You must say how it affects it so, wet roads will increase stopping distance as less friction, bald tyres as less friction.</a:t>
                      </a:r>
                    </a:p>
                    <a:p>
                      <a:pPr>
                        <a:lnSpc>
                          <a:spcPct val="150000"/>
                        </a:lnSpc>
                      </a:pPr>
                      <a:r>
                        <a:rPr lang="en-GB" sz="1200" b="0" dirty="0">
                          <a:solidFill>
                            <a:schemeClr val="tx1"/>
                          </a:solidFill>
                        </a:rPr>
                        <a:t>A driver cannot stop a car immediately so the faster they are going the greater distance will be covered while they think and brake.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219500336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5439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994891450"/>
              </p:ext>
            </p:extLst>
          </p:nvPr>
        </p:nvGraphicFramePr>
        <p:xfrm>
          <a:off x="348915" y="324854"/>
          <a:ext cx="6160170" cy="830479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30479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latin typeface="+mn-lt"/>
                        </a:rPr>
                        <a:t>Stopping distances</a:t>
                      </a:r>
                    </a:p>
                    <a:p>
                      <a:pPr>
                        <a:lnSpc>
                          <a:spcPct val="150000"/>
                        </a:lnSpc>
                      </a:pPr>
                      <a:r>
                        <a:rPr lang="en-GB" sz="1200" b="0" i="0" dirty="0">
                          <a:solidFill>
                            <a:srgbClr val="282828"/>
                          </a:solidFill>
                          <a:effectLst/>
                          <a:latin typeface="+mn-lt"/>
                        </a:rPr>
                        <a:t>Speed is a critical factor in all road crashes and casualties. The faster a vehicle is travelling, the longer it takes to stop, and the greater the risk of a crash. Speed and stopping distances don’t increase at the same rate. Small increases in speed result in bigger increases in stopping distances.</a:t>
                      </a: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a:lnSpc>
                          <a:spcPct val="150000"/>
                        </a:lnSpc>
                      </a:pPr>
                      <a:endParaRPr lang="en-GB" sz="1200" u="sng" dirty="0">
                        <a:latin typeface="+mn-lt"/>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i="0" dirty="0">
                          <a:solidFill>
                            <a:srgbClr val="282828"/>
                          </a:solidFill>
                          <a:effectLst/>
                          <a:latin typeface="+mn-lt"/>
                        </a:rPr>
                        <a:t>When a car slows down (decelerates), kinetic energy is transferred from the vehicle. Work done by the friction force between the brakes and the wheels  transfers this energy to the brake pads which heat up. If the slowing down process is managed and slow then no injury results. However, when a vehicle needs to suddenly stop from a very high speed in a short time problems can arise. If the deceleration is very rapid a large braking force is being applied. The result can be over heating of the brake pads or the driver losing control over the direction of the vehicle</a:t>
                      </a:r>
                    </a:p>
                    <a:p>
                      <a:pPr>
                        <a:lnSpc>
                          <a:spcPct val="150000"/>
                        </a:lnSpc>
                      </a:pPr>
                      <a:endParaRPr lang="en-GB"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6" name="Picture 5" descr="A diagram of cars driving on a road&#10;&#10;Description automatically generated">
            <a:extLst>
              <a:ext uri="{FF2B5EF4-FFF2-40B4-BE49-F238E27FC236}">
                <a16:creationId xmlns:a16="http://schemas.microsoft.com/office/drawing/2014/main" id="{555F64D0-A3FB-8639-AE13-72F1C7E92657}"/>
              </a:ext>
            </a:extLst>
          </p:cNvPr>
          <p:cNvPicPr>
            <a:picLocks noChangeAspect="1"/>
          </p:cNvPicPr>
          <p:nvPr/>
        </p:nvPicPr>
        <p:blipFill>
          <a:blip r:embed="rId2"/>
          <a:stretch>
            <a:fillRect/>
          </a:stretch>
        </p:blipFill>
        <p:spPr>
          <a:xfrm>
            <a:off x="1092495" y="2000037"/>
            <a:ext cx="4936165" cy="3405954"/>
          </a:xfrm>
          <a:prstGeom prst="rect">
            <a:avLst/>
          </a:prstGeom>
        </p:spPr>
      </p:pic>
    </p:spTree>
    <p:extLst>
      <p:ext uri="{BB962C8B-B14F-4D97-AF65-F5344CB8AC3E}">
        <p14:creationId xmlns:p14="http://schemas.microsoft.com/office/powerpoint/2010/main" val="15467406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01600"/>
            <a:ext cx="6578600" cy="86212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a:solidFill>
                  <a:schemeClr val="tx1"/>
                </a:solidFill>
              </a:rPr>
              <a:t>I do</a:t>
            </a:r>
          </a:p>
        </p:txBody>
      </p:sp>
      <p:sp>
        <p:nvSpPr>
          <p:cNvPr id="2" name="TextBox 1">
            <a:extLst>
              <a:ext uri="{FF2B5EF4-FFF2-40B4-BE49-F238E27FC236}">
                <a16:creationId xmlns:a16="http://schemas.microsoft.com/office/drawing/2014/main" id="{00A382DB-7537-91B5-752E-1D9D684AF6FB}"/>
              </a:ext>
            </a:extLst>
          </p:cNvPr>
          <p:cNvSpPr txBox="1"/>
          <p:nvPr/>
        </p:nvSpPr>
        <p:spPr>
          <a:xfrm>
            <a:off x="270710" y="348915"/>
            <a:ext cx="6316579" cy="8483989"/>
          </a:xfrm>
          <a:prstGeom prst="rect">
            <a:avLst/>
          </a:prstGeom>
          <a:noFill/>
        </p:spPr>
        <p:txBody>
          <a:bodyPr wrap="square" rtlCol="0">
            <a:spAutoFit/>
          </a:bodyPr>
          <a:lstStyle/>
          <a:p>
            <a:pPr marL="95250" marR="28575">
              <a:lnSpc>
                <a:spcPct val="150000"/>
              </a:lnSpc>
            </a:pPr>
            <a:r>
              <a:rPr lang="en-GB"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a:t>
            </a:r>
            <a:r>
              <a:rPr lang="en-GB" sz="1200" b="1"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The diagram below shows the thinking distances, braking distances and total stopping distances at different speeds.</a:t>
            </a: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marL="95250" marR="28575">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     Look at the total stopping distances at each speed.</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Complete the sentence by choosing the correct words from those below..</a:t>
            </a:r>
          </a:p>
          <a:p>
            <a:pPr algn="ctr">
              <a:lnSpc>
                <a:spcPct val="150000"/>
              </a:lnSpc>
            </a:pPr>
            <a:r>
              <a:rPr lang="en-GB" sz="1200" b="1" kern="0" dirty="0">
                <a:effectLst/>
                <a:latin typeface="Calibri" panose="020F0502020204030204" pitchFamily="34" charset="0"/>
                <a:ea typeface="Times New Roman" panose="02020603050405020304" pitchFamily="18" charset="0"/>
              </a:rPr>
              <a:t>distance                   force                   mass                   time</a:t>
            </a:r>
          </a:p>
          <a:p>
            <a:pPr>
              <a:lnSpc>
                <a:spcPct val="150000"/>
              </a:lnSpc>
              <a:spcBef>
                <a:spcPts val="1200"/>
              </a:spcBef>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The total stopping distance depends on the distance the car travels during the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driver’s reaction ……………………………. and under the braking …………………………………</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gn="r">
              <a:lnSpc>
                <a:spcPct val="150000"/>
              </a:lnSpc>
              <a:spcBef>
                <a:spcPts val="300"/>
              </a:spcBef>
              <a:spcAft>
                <a:spcPts val="800"/>
              </a:spcAft>
            </a:pP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(2)</a:t>
            </a:r>
          </a:p>
          <a:p>
            <a:pPr>
              <a:lnSpc>
                <a:spcPct val="150000"/>
              </a:lnSpc>
              <a:spcBef>
                <a:spcPts val="300"/>
              </a:spcBef>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(b)     Give three other factors that could cause the total stopping distance of a car to be greater. Do not give the factors in Figure 1.</a:t>
            </a:r>
          </a:p>
          <a:p>
            <a:pPr>
              <a:lnSpc>
                <a:spcPct val="150000"/>
              </a:lnSpc>
              <a:spcBef>
                <a:spcPts val="300"/>
              </a:spcBef>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1. ………………………………………………………………………………………………………………………….</a:t>
            </a:r>
          </a:p>
          <a:p>
            <a:pPr>
              <a:lnSpc>
                <a:spcPct val="150000"/>
              </a:lnSpc>
              <a:spcBef>
                <a:spcPts val="300"/>
              </a:spcBef>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2. ………………………………………………………………………………………………………………………….</a:t>
            </a:r>
          </a:p>
          <a:p>
            <a:pPr>
              <a:lnSpc>
                <a:spcPct val="150000"/>
              </a:lnSpc>
              <a:spcBef>
                <a:spcPts val="300"/>
              </a:spcBef>
              <a:spcAft>
                <a:spcPts val="800"/>
              </a:spcAft>
            </a:pP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3. …………………………………………………………………………………………………………………………</a:t>
            </a:r>
          </a:p>
          <a:p>
            <a:pPr marL="95250" marR="28575">
              <a:lnSpc>
                <a:spcPct val="150000"/>
              </a:lnSpc>
              <a:spcAft>
                <a:spcPts val="800"/>
              </a:spcAft>
            </a:pP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F934E19-2AE6-3654-CE8A-789A8A280FB0}"/>
              </a:ext>
            </a:extLst>
          </p:cNvPr>
          <p:cNvPicPr>
            <a:picLocks noChangeAspect="1"/>
          </p:cNvPicPr>
          <p:nvPr/>
        </p:nvPicPr>
        <p:blipFill>
          <a:blip r:embed="rId2"/>
          <a:stretch>
            <a:fillRect/>
          </a:stretch>
        </p:blipFill>
        <p:spPr>
          <a:xfrm>
            <a:off x="363662" y="1070250"/>
            <a:ext cx="5676190" cy="3057143"/>
          </a:xfrm>
          <a:prstGeom prst="rect">
            <a:avLst/>
          </a:prstGeom>
        </p:spPr>
      </p:pic>
    </p:spTree>
    <p:extLst>
      <p:ext uri="{BB962C8B-B14F-4D97-AF65-F5344CB8AC3E}">
        <p14:creationId xmlns:p14="http://schemas.microsoft.com/office/powerpoint/2010/main" val="187955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3133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2:  </a:t>
            </a:r>
            <a:r>
              <a:rPr lang="en-GB" sz="1800" b="1" u="sng"/>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1022684"/>
            <a:ext cx="6311900" cy="6373155"/>
          </a:xfrm>
          <a:prstGeom prst="rect">
            <a:avLst/>
          </a:prstGeom>
          <a:noFill/>
          <a:ln w="28575">
            <a:noFill/>
          </a:ln>
        </p:spPr>
        <p:txBody>
          <a:bodyPr wrap="square" rtlCol="0">
            <a:spAutoFit/>
          </a:bodyPr>
          <a:lstStyle/>
          <a:p>
            <a:r>
              <a:rPr lang="en-GB" sz="1400" b="1" u="sng" dirty="0"/>
              <a:t>I wasn’t there but I still care!</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Bill and Ben Bill and Ben run a 400m race on  a track. Bill sets off quickly and leads at the 200m point but Ben completes the 400m race in 55 seconds whilst Bill takes 1 minute. </a:t>
            </a:r>
          </a:p>
          <a:p>
            <a:pPr marL="228600" indent="-228600">
              <a:lnSpc>
                <a:spcPct val="150000"/>
              </a:lnSpc>
              <a:buAutoNum type="arabicPeriod"/>
            </a:pPr>
            <a:r>
              <a:rPr lang="en-GB" sz="1200" dirty="0"/>
              <a:t>Who was travelling at a faster velocity?</a:t>
            </a:r>
          </a:p>
          <a:p>
            <a:pPr>
              <a:lnSpc>
                <a:spcPct val="150000"/>
              </a:lnSpc>
            </a:pPr>
            <a:r>
              <a:rPr lang="en-GB" sz="1200" dirty="0"/>
              <a:t>……………………………………………………………………………………………………………………………………………………….</a:t>
            </a:r>
          </a:p>
          <a:p>
            <a:pPr>
              <a:lnSpc>
                <a:spcPct val="150000"/>
              </a:lnSpc>
            </a:pPr>
            <a:r>
              <a:rPr lang="en-GB" sz="1200" dirty="0"/>
              <a:t>2.  Why is it a velocity not a speed?</a:t>
            </a:r>
          </a:p>
          <a:p>
            <a:pPr>
              <a:lnSpc>
                <a:spcPct val="150000"/>
              </a:lnSpc>
            </a:pPr>
            <a:r>
              <a:rPr lang="en-GB" sz="1200" dirty="0"/>
              <a:t>………………………………………………………………………………………………………………………………………………………..</a:t>
            </a:r>
          </a:p>
          <a:p>
            <a:pPr>
              <a:lnSpc>
                <a:spcPct val="150000"/>
              </a:lnSpc>
            </a:pPr>
            <a:r>
              <a:rPr lang="en-GB" sz="1200" dirty="0"/>
              <a:t>3.  Who accelerates faster? </a:t>
            </a:r>
          </a:p>
          <a:p>
            <a:pPr>
              <a:lnSpc>
                <a:spcPct val="150000"/>
              </a:lnSpc>
            </a:pPr>
            <a:r>
              <a:rPr lang="en-GB" sz="1200" dirty="0"/>
              <a:t> ………………………………………………………………………………………………………………………………………………………..</a:t>
            </a:r>
          </a:p>
          <a:p>
            <a:pPr>
              <a:lnSpc>
                <a:spcPct val="150000"/>
              </a:lnSpc>
            </a:pPr>
            <a:r>
              <a:rPr lang="en-GB" sz="1200" dirty="0"/>
              <a:t>4.  Are these velocities expected for a human running? …………………………………………………………………………………………………………………………………………………………5.  If no, what velocity would you expect an average human to run? ………………………………………………………………………………………………………………………………………………………………………………………………………………………………………………………………………………………………………………………………………………………………………………………………………………………………………………………………………………</a:t>
            </a:r>
          </a:p>
          <a:p>
            <a:pPr>
              <a:lnSpc>
                <a:spcPct val="150000"/>
              </a:lnSpc>
            </a:pPr>
            <a:endParaRPr lang="en-GB" sz="1200" dirty="0"/>
          </a:p>
        </p:txBody>
      </p:sp>
      <p:pic>
        <p:nvPicPr>
          <p:cNvPr id="12" name="Picture 11">
            <a:extLst>
              <a:ext uri="{FF2B5EF4-FFF2-40B4-BE49-F238E27FC236}">
                <a16:creationId xmlns:a16="http://schemas.microsoft.com/office/drawing/2014/main" id="{B05D448B-744C-D21B-EF94-A3F08A0C5C8B}"/>
              </a:ext>
            </a:extLst>
          </p:cNvPr>
          <p:cNvPicPr>
            <a:picLocks noChangeAspect="1"/>
          </p:cNvPicPr>
          <p:nvPr/>
        </p:nvPicPr>
        <p:blipFill>
          <a:blip r:embed="rId2"/>
          <a:stretch>
            <a:fillRect/>
          </a:stretch>
        </p:blipFill>
        <p:spPr>
          <a:xfrm>
            <a:off x="1459690" y="6126922"/>
            <a:ext cx="4243420" cy="2442906"/>
          </a:xfrm>
          <a:prstGeom prst="rect">
            <a:avLst/>
          </a:prstGeom>
        </p:spPr>
      </p:pic>
      <p:graphicFrame>
        <p:nvGraphicFramePr>
          <p:cNvPr id="2" name="Table 2">
            <a:extLst>
              <a:ext uri="{FF2B5EF4-FFF2-40B4-BE49-F238E27FC236}">
                <a16:creationId xmlns:a16="http://schemas.microsoft.com/office/drawing/2014/main" id="{BED83C85-F29C-8926-B1D0-3CDD02681158}"/>
              </a:ext>
            </a:extLst>
          </p:cNvPr>
          <p:cNvGraphicFramePr>
            <a:graphicFrameLocks noGrp="1"/>
          </p:cNvGraphicFramePr>
          <p:nvPr>
            <p:extLst>
              <p:ext uri="{D42A27DB-BD31-4B8C-83A1-F6EECF244321}">
                <p14:modId xmlns:p14="http://schemas.microsoft.com/office/powerpoint/2010/main" val="2421975812"/>
              </p:ext>
            </p:extLst>
          </p:nvPr>
        </p:nvGraphicFramePr>
        <p:xfrm>
          <a:off x="355820" y="1505447"/>
          <a:ext cx="6068836" cy="1511632"/>
        </p:xfrm>
        <a:graphic>
          <a:graphicData uri="http://schemas.openxmlformats.org/drawingml/2006/table">
            <a:tbl>
              <a:tblPr firstRow="1" bandRow="1">
                <a:tableStyleId>{5C22544A-7EE6-4342-B048-85BDC9FD1C3A}</a:tableStyleId>
              </a:tblPr>
              <a:tblGrid>
                <a:gridCol w="1011804">
                  <a:extLst>
                    <a:ext uri="{9D8B030D-6E8A-4147-A177-3AD203B41FA5}">
                      <a16:colId xmlns:a16="http://schemas.microsoft.com/office/drawing/2014/main" val="3168682536"/>
                    </a:ext>
                  </a:extLst>
                </a:gridCol>
                <a:gridCol w="2711395">
                  <a:extLst>
                    <a:ext uri="{9D8B030D-6E8A-4147-A177-3AD203B41FA5}">
                      <a16:colId xmlns:a16="http://schemas.microsoft.com/office/drawing/2014/main" val="391497356"/>
                    </a:ext>
                  </a:extLst>
                </a:gridCol>
                <a:gridCol w="1288111">
                  <a:extLst>
                    <a:ext uri="{9D8B030D-6E8A-4147-A177-3AD203B41FA5}">
                      <a16:colId xmlns:a16="http://schemas.microsoft.com/office/drawing/2014/main" val="914234447"/>
                    </a:ext>
                  </a:extLst>
                </a:gridCol>
                <a:gridCol w="1057526">
                  <a:extLst>
                    <a:ext uri="{9D8B030D-6E8A-4147-A177-3AD203B41FA5}">
                      <a16:colId xmlns:a16="http://schemas.microsoft.com/office/drawing/2014/main" val="1424069138"/>
                    </a:ext>
                  </a:extLst>
                </a:gridCol>
              </a:tblGrid>
              <a:tr h="315402">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5684906"/>
                  </a:ext>
                </a:extLst>
              </a:tr>
              <a:tr h="598115">
                <a:tc>
                  <a:txBody>
                    <a:bodyPr/>
                    <a:lstStyle/>
                    <a:p>
                      <a:r>
                        <a:rPr lang="en-GB" sz="1200" b="1" dirty="0">
                          <a:solidFill>
                            <a:schemeClr val="tx1"/>
                          </a:solidFill>
                        </a:rPr>
                        <a:t>Speed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4402134"/>
                  </a:ext>
                </a:extLst>
              </a:tr>
              <a:tr h="598115">
                <a:tc>
                  <a:txBody>
                    <a:bodyPr/>
                    <a:lstStyle/>
                    <a:p>
                      <a:r>
                        <a:rPr lang="en-GB" sz="1200" b="1" dirty="0">
                          <a:solidFill>
                            <a:schemeClr val="tx1"/>
                          </a:solidFill>
                        </a:rPr>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546775"/>
                  </a:ext>
                </a:extLst>
              </a:tr>
            </a:tbl>
          </a:graphicData>
        </a:graphic>
      </p:graphicFrame>
    </p:spTree>
    <p:extLst>
      <p:ext uri="{BB962C8B-B14F-4D97-AF65-F5344CB8AC3E}">
        <p14:creationId xmlns:p14="http://schemas.microsoft.com/office/powerpoint/2010/main" val="40921322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886A72-A7EC-FDAB-00F8-E47D9DAD1EA4}"/>
              </a:ext>
            </a:extLst>
          </p:cNvPr>
          <p:cNvSpPr/>
          <p:nvPr/>
        </p:nvSpPr>
        <p:spPr>
          <a:xfrm>
            <a:off x="288351" y="232704"/>
            <a:ext cx="6281296" cy="7442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WE DO</a:t>
            </a:r>
          </a:p>
        </p:txBody>
      </p:sp>
      <p:sp>
        <p:nvSpPr>
          <p:cNvPr id="2" name="TextBox 1">
            <a:extLst>
              <a:ext uri="{FF2B5EF4-FFF2-40B4-BE49-F238E27FC236}">
                <a16:creationId xmlns:a16="http://schemas.microsoft.com/office/drawing/2014/main" id="{0996FF0C-A7F5-B5DF-097B-87FA6D2235B2}"/>
              </a:ext>
            </a:extLst>
          </p:cNvPr>
          <p:cNvSpPr txBox="1"/>
          <p:nvPr/>
        </p:nvSpPr>
        <p:spPr>
          <a:xfrm>
            <a:off x="471046" y="481012"/>
            <a:ext cx="6134100" cy="7193892"/>
          </a:xfrm>
          <a:prstGeom prst="rect">
            <a:avLst/>
          </a:prstGeom>
          <a:noFill/>
        </p:spPr>
        <p:txBody>
          <a:bodyPr wrap="square" rtlCol="0">
            <a:spAutoFit/>
          </a:bodyPr>
          <a:lstStyle/>
          <a:p>
            <a:pPr>
              <a:lnSpc>
                <a:spcPct val="150000"/>
              </a:lnSpc>
            </a:pPr>
            <a:r>
              <a:rPr lang="en-GB" sz="1200" dirty="0"/>
              <a:t>Q1.</a:t>
            </a:r>
          </a:p>
          <a:p>
            <a:pPr>
              <a:lnSpc>
                <a:spcPct val="150000"/>
              </a:lnSpc>
            </a:pPr>
            <a:r>
              <a:rPr lang="en-GB" sz="1200" b="1" dirty="0"/>
              <a:t>Figure 1 </a:t>
            </a:r>
            <a:r>
              <a:rPr lang="en-GB" sz="1200" dirty="0"/>
              <a:t>shows a cyclist with a trailer attached to his bike.</a:t>
            </a:r>
          </a:p>
          <a:p>
            <a:pPr algn="ctr">
              <a:lnSpc>
                <a:spcPct val="150000"/>
              </a:lnSpc>
            </a:pPr>
            <a:r>
              <a:rPr lang="en-GB" sz="1200" b="1" dirty="0"/>
              <a:t>Figure 1</a:t>
            </a:r>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     Describe how Newton’s Third Law applies to the forces between the bike and the trailer.</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800"/>
              </a:spcAft>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 </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(2)</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228600" indent="-228600">
              <a:lnSpc>
                <a:spcPct val="150000"/>
              </a:lnSpc>
              <a:buAutoNum type="alphaLcParenBoth" startAt="2"/>
            </a:pPr>
            <a:r>
              <a:rPr lang="en-GB" sz="1200" dirty="0"/>
              <a:t>A student investigated how the stopping distance of the bike was affected by the mass of</a:t>
            </a:r>
          </a:p>
          <a:p>
            <a:pPr>
              <a:lnSpc>
                <a:spcPct val="150000"/>
              </a:lnSpc>
            </a:pPr>
            <a:r>
              <a:rPr lang="en-GB" sz="1200" dirty="0"/>
              <a:t>       the load.</a:t>
            </a:r>
          </a:p>
          <a:p>
            <a:pPr>
              <a:lnSpc>
                <a:spcPct val="150000"/>
              </a:lnSpc>
            </a:pPr>
            <a:r>
              <a:rPr lang="en-GB" sz="1200" dirty="0"/>
              <a:t>The same person rode the same bike throughout the investigation.</a:t>
            </a:r>
          </a:p>
          <a:p>
            <a:pPr>
              <a:lnSpc>
                <a:spcPct val="150000"/>
              </a:lnSpc>
            </a:pPr>
            <a:r>
              <a:rPr lang="en-GB" sz="1200" dirty="0"/>
              <a:t>Give two other variables which the student should have controlled.</a:t>
            </a:r>
          </a:p>
          <a:p>
            <a:pPr>
              <a:lnSpc>
                <a:spcPct val="150000"/>
              </a:lnSpc>
            </a:pPr>
            <a:r>
              <a:rPr lang="en-GB" sz="1200" dirty="0"/>
              <a:t>1.………………………………………………………………………………………………………………………………………………………………………………………………………………………………………………………………………………………………………</a:t>
            </a:r>
          </a:p>
          <a:p>
            <a:pPr>
              <a:lnSpc>
                <a:spcPct val="150000"/>
              </a:lnSpc>
            </a:pPr>
            <a:r>
              <a:rPr lang="en-GB" sz="1200" dirty="0"/>
              <a:t>2.…………………………………………………………………………………………………………………………………………………………………………………………………………………………………………………………………………………………………</a:t>
            </a:r>
            <a:r>
              <a:rPr lang="en-GB" sz="1200" b="1" dirty="0"/>
              <a:t>(2)</a:t>
            </a:r>
          </a:p>
          <a:p>
            <a:pPr>
              <a:lnSpc>
                <a:spcPct val="150000"/>
              </a:lnSpc>
            </a:pPr>
            <a:endParaRPr lang="en-GB" sz="1200" dirty="0"/>
          </a:p>
        </p:txBody>
      </p:sp>
      <p:pic>
        <p:nvPicPr>
          <p:cNvPr id="9218" name="Picture 2">
            <a:extLst>
              <a:ext uri="{FF2B5EF4-FFF2-40B4-BE49-F238E27FC236}">
                <a16:creationId xmlns:a16="http://schemas.microsoft.com/office/drawing/2014/main" id="{FED48F00-3B71-1135-FF15-DF6435D2E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784" y="1600200"/>
            <a:ext cx="3534216" cy="167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EC3189A-87F3-1D2B-2717-C8F063888DD4}"/>
              </a:ext>
            </a:extLst>
          </p:cNvPr>
          <p:cNvPicPr>
            <a:picLocks noChangeAspect="1"/>
          </p:cNvPicPr>
          <p:nvPr/>
        </p:nvPicPr>
        <p:blipFill>
          <a:blip r:embed="rId3"/>
          <a:stretch>
            <a:fillRect/>
          </a:stretch>
        </p:blipFill>
        <p:spPr>
          <a:xfrm>
            <a:off x="413916" y="2775765"/>
            <a:ext cx="6030167" cy="4601217"/>
          </a:xfrm>
          <a:prstGeom prst="rect">
            <a:avLst/>
          </a:prstGeom>
          <a:ln>
            <a:solidFill>
              <a:schemeClr val="tx1"/>
            </a:solidFill>
          </a:ln>
        </p:spPr>
      </p:pic>
    </p:spTree>
    <p:extLst>
      <p:ext uri="{BB962C8B-B14F-4D97-AF65-F5344CB8AC3E}">
        <p14:creationId xmlns:p14="http://schemas.microsoft.com/office/powerpoint/2010/main" val="40002516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328027"/>
            <a:ext cx="6578600" cy="837297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We do</a:t>
            </a:r>
          </a:p>
        </p:txBody>
      </p:sp>
      <p:sp>
        <p:nvSpPr>
          <p:cNvPr id="2" name="TextBox 1">
            <a:extLst>
              <a:ext uri="{FF2B5EF4-FFF2-40B4-BE49-F238E27FC236}">
                <a16:creationId xmlns:a16="http://schemas.microsoft.com/office/drawing/2014/main" id="{285B6AA9-2C12-AD7F-6E2A-6B2E00CD2DD3}"/>
              </a:ext>
            </a:extLst>
          </p:cNvPr>
          <p:cNvSpPr txBox="1"/>
          <p:nvPr/>
        </p:nvSpPr>
        <p:spPr>
          <a:xfrm>
            <a:off x="240631" y="328027"/>
            <a:ext cx="6376737" cy="8496813"/>
          </a:xfrm>
          <a:prstGeom prst="rect">
            <a:avLst/>
          </a:prstGeom>
          <a:noFill/>
        </p:spPr>
        <p:txBody>
          <a:bodyPr wrap="square" rtlCol="0">
            <a:spAutoFit/>
          </a:bodyPr>
          <a:lstStyle/>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          (c)     </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Figure 2</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shows the results of the investigation.</a:t>
            </a:r>
            <a:endParaRPr lang="en-GB" sz="1200" kern="1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pP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Figure 2</a:t>
            </a:r>
          </a:p>
          <a:p>
            <a:pPr algn="ctr">
              <a:lnSpc>
                <a:spcPct val="150000"/>
              </a:lnSpc>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pPr algn="ctr">
              <a:lnSpc>
                <a:spcPct val="150000"/>
              </a:lnSpc>
              <a:spcAft>
                <a:spcPts val="800"/>
              </a:spcAft>
            </a:pPr>
            <a:endParaRPr lang="en-GB" sz="1200" b="1"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spcAft>
                <a:spcPts val="800"/>
              </a:spcAft>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sz="1200" kern="0" dirty="0">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endParaRPr lang="en-GB" sz="1200" kern="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Draw a line on </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Figure 2</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to show how the stopping distance would be different if a heavier cyclist rode the bike.</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(1)</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(d)     At one time in the investigation the cyclist was distracted.</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The distraction increased the stopping distance of the bike but did </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not</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affect the braking distance.</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Explain why the stopping distance increased.</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t>
            </a: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(3)</a:t>
            </a:r>
            <a:endParaRPr lang="en-GB" sz="1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6FD39C4-98A9-C390-5BBA-8A1E1D84EDB5}"/>
              </a:ext>
            </a:extLst>
          </p:cNvPr>
          <p:cNvPicPr>
            <a:picLocks noChangeAspect="1"/>
          </p:cNvPicPr>
          <p:nvPr/>
        </p:nvPicPr>
        <p:blipFill>
          <a:blip r:embed="rId2"/>
          <a:stretch>
            <a:fillRect/>
          </a:stretch>
        </p:blipFill>
        <p:spPr>
          <a:xfrm>
            <a:off x="890338" y="987975"/>
            <a:ext cx="4650092" cy="5163207"/>
          </a:xfrm>
          <a:prstGeom prst="rect">
            <a:avLst/>
          </a:prstGeom>
        </p:spPr>
      </p:pic>
      <p:pic>
        <p:nvPicPr>
          <p:cNvPr id="5" name="Picture 4">
            <a:extLst>
              <a:ext uri="{FF2B5EF4-FFF2-40B4-BE49-F238E27FC236}">
                <a16:creationId xmlns:a16="http://schemas.microsoft.com/office/drawing/2014/main" id="{34373961-E92C-FA0F-C49A-07052A4D9FC5}"/>
              </a:ext>
            </a:extLst>
          </p:cNvPr>
          <p:cNvPicPr>
            <a:picLocks noChangeAspect="1"/>
          </p:cNvPicPr>
          <p:nvPr/>
        </p:nvPicPr>
        <p:blipFill>
          <a:blip r:embed="rId3"/>
          <a:stretch>
            <a:fillRect/>
          </a:stretch>
        </p:blipFill>
        <p:spPr>
          <a:xfrm>
            <a:off x="728285" y="3595551"/>
            <a:ext cx="5401429" cy="1952898"/>
          </a:xfrm>
          <a:prstGeom prst="rect">
            <a:avLst/>
          </a:prstGeom>
          <a:ln>
            <a:solidFill>
              <a:schemeClr val="tx1"/>
            </a:solidFill>
          </a:ln>
        </p:spPr>
      </p:pic>
    </p:spTree>
    <p:extLst>
      <p:ext uri="{BB962C8B-B14F-4D97-AF65-F5344CB8AC3E}">
        <p14:creationId xmlns:p14="http://schemas.microsoft.com/office/powerpoint/2010/main" val="6505401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344153" y="296026"/>
            <a:ext cx="6160168" cy="821756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YOU DO</a:t>
            </a:r>
          </a:p>
          <a:p>
            <a:endParaRPr lang="en-GB" sz="1200" dirty="0">
              <a:solidFill>
                <a:schemeClr val="tx1"/>
              </a:solidFill>
            </a:endParaRPr>
          </a:p>
          <a:p>
            <a:pPr>
              <a:lnSpc>
                <a:spcPct val="150000"/>
              </a:lnSpc>
            </a:pPr>
            <a:r>
              <a:rPr lang="en-GB" sz="1200" dirty="0">
                <a:solidFill>
                  <a:schemeClr val="tx1"/>
                </a:solidFill>
              </a:rPr>
              <a:t>Q2.</a:t>
            </a:r>
          </a:p>
          <a:p>
            <a:pPr>
              <a:lnSpc>
                <a:spcPct val="150000"/>
              </a:lnSpc>
            </a:pPr>
            <a:r>
              <a:rPr lang="en-GB" sz="1200" dirty="0">
                <a:solidFill>
                  <a:schemeClr val="tx1"/>
                </a:solidFill>
              </a:rPr>
              <a:t>The stopping distance of a car is the sum of the thinking distance and the braking distance.</a:t>
            </a:r>
          </a:p>
          <a:p>
            <a:pPr>
              <a:lnSpc>
                <a:spcPct val="150000"/>
              </a:lnSpc>
            </a:pPr>
            <a:endParaRPr lang="en-GB" sz="1200" dirty="0">
              <a:solidFill>
                <a:schemeClr val="tx1"/>
              </a:solidFill>
            </a:endParaRPr>
          </a:p>
          <a:p>
            <a:pPr>
              <a:lnSpc>
                <a:spcPct val="150000"/>
              </a:lnSpc>
            </a:pPr>
            <a:r>
              <a:rPr lang="en-GB" sz="1200" dirty="0">
                <a:solidFill>
                  <a:schemeClr val="tx1"/>
                </a:solidFill>
              </a:rPr>
              <a:t>(a)  The thinking distance is affected by the reaction time of the driver.</a:t>
            </a:r>
          </a:p>
          <a:p>
            <a:pPr>
              <a:lnSpc>
                <a:spcPct val="150000"/>
              </a:lnSpc>
            </a:pPr>
            <a:r>
              <a:rPr lang="en-GB" sz="1200" dirty="0">
                <a:solidFill>
                  <a:schemeClr val="tx1"/>
                </a:solidFill>
              </a:rPr>
              <a:t>Which two of the following can affect the reaction time of the driver?</a:t>
            </a:r>
          </a:p>
          <a:p>
            <a:pPr>
              <a:lnSpc>
                <a:spcPct val="150000"/>
              </a:lnSpc>
            </a:pPr>
            <a:r>
              <a:rPr lang="en-GB" sz="1200" dirty="0">
                <a:solidFill>
                  <a:schemeClr val="tx1"/>
                </a:solidFill>
              </a:rPr>
              <a:t>Tick </a:t>
            </a:r>
            <a:r>
              <a:rPr lang="en-GB" sz="1200" b="1" dirty="0">
                <a:solidFill>
                  <a:schemeClr val="tx1"/>
                </a:solidFill>
              </a:rPr>
              <a:t>(✓) two </a:t>
            </a:r>
            <a:r>
              <a:rPr lang="en-GB" sz="1200" dirty="0">
                <a:solidFill>
                  <a:schemeClr val="tx1"/>
                </a:solidFill>
              </a:rPr>
              <a:t>boxes.</a:t>
            </a:r>
          </a:p>
          <a:p>
            <a:pPr>
              <a:lnSpc>
                <a:spcPct val="150000"/>
              </a:lnSpc>
            </a:pPr>
            <a:endParaRPr lang="en-GB" sz="1200" dirty="0">
              <a:solidFill>
                <a:schemeClr val="tx1"/>
              </a:solidFill>
            </a:endParaRPr>
          </a:p>
          <a:p>
            <a:pPr>
              <a:lnSpc>
                <a:spcPct val="150000"/>
              </a:lnSpc>
            </a:pPr>
            <a:r>
              <a:rPr lang="en-GB" sz="1200" dirty="0">
                <a:solidFill>
                  <a:schemeClr val="tx1"/>
                </a:solidFill>
              </a:rPr>
              <a:t>Damaged brakes</a:t>
            </a:r>
          </a:p>
          <a:p>
            <a:pPr>
              <a:lnSpc>
                <a:spcPct val="150000"/>
              </a:lnSpc>
            </a:pPr>
            <a:br>
              <a:rPr lang="en-GB" sz="1200" dirty="0">
                <a:solidFill>
                  <a:schemeClr val="tx1"/>
                </a:solidFill>
              </a:rPr>
            </a:br>
            <a:r>
              <a:rPr lang="en-GB" sz="1200" dirty="0">
                <a:solidFill>
                  <a:schemeClr val="tx1"/>
                </a:solidFill>
              </a:rPr>
              <a:t>Taking drugs</a:t>
            </a:r>
          </a:p>
          <a:p>
            <a:pPr>
              <a:lnSpc>
                <a:spcPct val="150000"/>
              </a:lnSpc>
            </a:pPr>
            <a:endParaRPr lang="en-GB" sz="1200" dirty="0">
              <a:solidFill>
                <a:schemeClr val="tx1"/>
              </a:solidFill>
            </a:endParaRPr>
          </a:p>
          <a:p>
            <a:pPr>
              <a:lnSpc>
                <a:spcPct val="150000"/>
              </a:lnSpc>
            </a:pPr>
            <a:r>
              <a:rPr lang="en-GB" sz="1200" dirty="0">
                <a:solidFill>
                  <a:schemeClr val="tx1"/>
                </a:solidFill>
              </a:rPr>
              <a:t>Tiredness</a:t>
            </a:r>
          </a:p>
          <a:p>
            <a:pPr>
              <a:lnSpc>
                <a:spcPct val="150000"/>
              </a:lnSpc>
            </a:pPr>
            <a:endParaRPr lang="en-GB" sz="1200" dirty="0">
              <a:solidFill>
                <a:schemeClr val="tx1"/>
              </a:solidFill>
            </a:endParaRPr>
          </a:p>
          <a:p>
            <a:pPr>
              <a:lnSpc>
                <a:spcPct val="150000"/>
              </a:lnSpc>
            </a:pPr>
            <a:r>
              <a:rPr lang="en-GB" sz="1200" dirty="0">
                <a:solidFill>
                  <a:schemeClr val="tx1"/>
                </a:solidFill>
              </a:rPr>
              <a:t>Wet roads</a:t>
            </a:r>
          </a:p>
          <a:p>
            <a:pPr>
              <a:lnSpc>
                <a:spcPct val="150000"/>
              </a:lnSpc>
            </a:pPr>
            <a:endParaRPr lang="en-GB" sz="1200" dirty="0">
              <a:solidFill>
                <a:schemeClr val="tx1"/>
              </a:solidFill>
            </a:endParaRPr>
          </a:p>
          <a:p>
            <a:pPr>
              <a:lnSpc>
                <a:spcPct val="150000"/>
              </a:lnSpc>
            </a:pPr>
            <a:r>
              <a:rPr lang="en-GB" sz="1200" dirty="0">
                <a:solidFill>
                  <a:schemeClr val="tx1"/>
                </a:solidFill>
              </a:rPr>
              <a:t>Worn tyres</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pPr>
              <a:lnSpc>
                <a:spcPct val="150000"/>
              </a:lnSpc>
            </a:pPr>
            <a:r>
              <a:rPr lang="en-GB" sz="1200" dirty="0">
                <a:solidFill>
                  <a:schemeClr val="tx1"/>
                </a:solidFill>
              </a:rPr>
              <a:t>(b) Explain why a person should not drink alcohol and then drive. </a:t>
            </a:r>
          </a:p>
          <a:p>
            <a:pPr>
              <a:lnSpc>
                <a:spcPct val="150000"/>
              </a:lnSpc>
            </a:pPr>
            <a:r>
              <a:rPr lang="en-GB" sz="1200" dirty="0">
                <a:solidFill>
                  <a:schemeClr val="tx1"/>
                </a:solidFill>
              </a:rPr>
              <a:t>…………………………………………………………………………………………………………………………………………………………………………………………………………………………………………………………………………………………………………………………………………………………………………………………………………………………………………………………………………………………………………………………………………………………………………………………………………………………….. …………………………………………………………………………………………………………………………………………………………………………………………………………………………………………………………………………………………………………….. …………………………………………………………………………………………………………………………………………………………………………………………………………………………………………………………………………………………………………(3)</a:t>
            </a:r>
          </a:p>
          <a:p>
            <a:endParaRPr lang="en-GB" sz="1200" dirty="0">
              <a:solidFill>
                <a:schemeClr val="tx1"/>
              </a:solidFill>
            </a:endParaRPr>
          </a:p>
        </p:txBody>
      </p:sp>
      <p:pic>
        <p:nvPicPr>
          <p:cNvPr id="6146" name="Picture 2">
            <a:extLst>
              <a:ext uri="{FF2B5EF4-FFF2-40B4-BE49-F238E27FC236}">
                <a16:creationId xmlns:a16="http://schemas.microsoft.com/office/drawing/2014/main" id="{A9A2A64D-7B3B-D075-8279-FF8A48615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2586790"/>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80AF9342-7B2D-DE46-8391-F0B1047E9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3160295"/>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09EA8A5-F31D-4099-C0E0-55414DC8B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3733800"/>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DD943131-A3AF-AAC8-D6FC-F7371F260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4293269"/>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3DD2D48-B710-3F98-00BE-218281AC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94" y="4838701"/>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4729FDA-5884-654A-A4C1-23B842AA7335}"/>
              </a:ext>
            </a:extLst>
          </p:cNvPr>
          <p:cNvPicPr>
            <a:picLocks noChangeAspect="1"/>
          </p:cNvPicPr>
          <p:nvPr/>
        </p:nvPicPr>
        <p:blipFill rotWithShape="1">
          <a:blip r:embed="rId3"/>
          <a:srcRect b="59349"/>
          <a:stretch/>
        </p:blipFill>
        <p:spPr>
          <a:xfrm>
            <a:off x="706664" y="5384133"/>
            <a:ext cx="5435145" cy="2872588"/>
          </a:xfrm>
          <a:prstGeom prst="rect">
            <a:avLst/>
          </a:prstGeom>
          <a:ln>
            <a:solidFill>
              <a:schemeClr val="tx1"/>
            </a:solidFill>
          </a:ln>
        </p:spPr>
      </p:pic>
    </p:spTree>
    <p:extLst>
      <p:ext uri="{BB962C8B-B14F-4D97-AF65-F5344CB8AC3E}">
        <p14:creationId xmlns:p14="http://schemas.microsoft.com/office/powerpoint/2010/main" val="421810014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282742" y="409073"/>
            <a:ext cx="6292516" cy="80130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a:solidFill>
                  <a:schemeClr val="tx1"/>
                </a:solidFill>
              </a:rPr>
              <a:t>I do</a:t>
            </a:r>
          </a:p>
          <a:p>
            <a:pPr>
              <a:lnSpc>
                <a:spcPct val="150000"/>
              </a:lnSpc>
            </a:pPr>
            <a:r>
              <a:rPr lang="en-GB" sz="1200" dirty="0">
                <a:solidFill>
                  <a:schemeClr val="tx1"/>
                </a:solidFill>
              </a:rPr>
              <a:t>Q3.</a:t>
            </a:r>
          </a:p>
          <a:p>
            <a:pPr>
              <a:lnSpc>
                <a:spcPct val="150000"/>
              </a:lnSpc>
            </a:pPr>
            <a:r>
              <a:rPr lang="en-GB" sz="1200" dirty="0">
                <a:solidFill>
                  <a:schemeClr val="tx1"/>
                </a:solidFill>
              </a:rPr>
              <a:t>(a)    The stopping distance of a vehicle is made up of two parts, the thinking distance and the braking distance.</a:t>
            </a:r>
          </a:p>
          <a:p>
            <a:pPr>
              <a:lnSpc>
                <a:spcPct val="150000"/>
              </a:lnSpc>
            </a:pPr>
            <a:r>
              <a:rPr lang="en-GB" sz="1200" dirty="0">
                <a:solidFill>
                  <a:schemeClr val="tx1"/>
                </a:solidFill>
              </a:rPr>
              <a:t>(</a:t>
            </a:r>
            <a:r>
              <a:rPr lang="en-GB" sz="1200" dirty="0" err="1">
                <a:solidFill>
                  <a:schemeClr val="tx1"/>
                </a:solidFill>
              </a:rPr>
              <a:t>i</a:t>
            </a:r>
            <a:r>
              <a:rPr lang="en-GB" sz="1200" dirty="0">
                <a:solidFill>
                  <a:schemeClr val="tx1"/>
                </a:solidFill>
              </a:rPr>
              <a:t>)      What is meant by thinking distance?</a:t>
            </a:r>
          </a:p>
          <a:p>
            <a:pPr>
              <a:lnSpc>
                <a:spcPct val="150000"/>
              </a:lnSpc>
            </a:pPr>
            <a:r>
              <a:rPr lang="en-GB" sz="1200" dirty="0">
                <a:solidFill>
                  <a:schemeClr val="tx1"/>
                </a:solidFill>
              </a:rPr>
              <a:t>…………………………………………………………………………………………………………………………………………………………………………………………………………………………………………………………………………………………………………….…(1)</a:t>
            </a:r>
          </a:p>
          <a:p>
            <a:pPr>
              <a:lnSpc>
                <a:spcPct val="150000"/>
              </a:lnSpc>
            </a:pPr>
            <a:r>
              <a:rPr lang="en-GB" sz="1200" dirty="0">
                <a:solidFill>
                  <a:schemeClr val="tx1"/>
                </a:solidFill>
              </a:rPr>
              <a:t>(ii)     State two factors that affect thinking distance.</a:t>
            </a:r>
          </a:p>
          <a:p>
            <a:pPr>
              <a:lnSpc>
                <a:spcPct val="150000"/>
              </a:lnSpc>
            </a:pPr>
            <a:r>
              <a:rPr lang="en-GB" sz="1200" dirty="0">
                <a:solidFill>
                  <a:schemeClr val="tx1"/>
                </a:solidFill>
              </a:rPr>
              <a:t>1.…………………………………………………………………………………………………………………………………………………………………………………………………………………………………………………………………………………………………………………</a:t>
            </a:r>
          </a:p>
          <a:p>
            <a:pPr>
              <a:lnSpc>
                <a:spcPct val="150000"/>
              </a:lnSpc>
            </a:pPr>
            <a:r>
              <a:rPr lang="en-GB" sz="1200" dirty="0">
                <a:solidFill>
                  <a:schemeClr val="tx1"/>
                </a:solidFill>
              </a:rPr>
              <a:t>2..…………………………………………………………………………………………………………………………………………………………………………………………………………………………………………………………………………………………………………(2)</a:t>
            </a:r>
          </a:p>
          <a:p>
            <a:pPr>
              <a:lnSpc>
                <a:spcPct val="150000"/>
              </a:lnSpc>
            </a:pPr>
            <a:r>
              <a:rPr lang="en-GB" sz="1200" dirty="0">
                <a:solidFill>
                  <a:schemeClr val="tx1"/>
                </a:solidFill>
              </a:rPr>
              <a:t>(b)     A car is travelling at a speed of 20 m/s when the driver applies the brakes. The car decelerates at a constant rate and stops.</a:t>
            </a:r>
          </a:p>
          <a:p>
            <a:pPr>
              <a:lnSpc>
                <a:spcPct val="150000"/>
              </a:lnSpc>
            </a:pPr>
            <a:r>
              <a:rPr lang="en-GB" sz="1200" dirty="0">
                <a:solidFill>
                  <a:schemeClr val="tx1"/>
                </a:solidFill>
              </a:rPr>
              <a:t>(</a:t>
            </a:r>
            <a:r>
              <a:rPr lang="en-GB" sz="1200" dirty="0" err="1">
                <a:solidFill>
                  <a:schemeClr val="tx1"/>
                </a:solidFill>
              </a:rPr>
              <a:t>i</a:t>
            </a:r>
            <a:r>
              <a:rPr lang="en-GB" sz="1200" dirty="0">
                <a:solidFill>
                  <a:schemeClr val="tx1"/>
                </a:solidFill>
              </a:rPr>
              <a:t>)      The mass of the car and driver is 1600 kg.</a:t>
            </a:r>
          </a:p>
          <a:p>
            <a:pPr>
              <a:lnSpc>
                <a:spcPct val="150000"/>
              </a:lnSpc>
            </a:pPr>
            <a:r>
              <a:rPr lang="en-GB" sz="1200" dirty="0">
                <a:solidFill>
                  <a:schemeClr val="tx1"/>
                </a:solidFill>
              </a:rPr>
              <a:t>Calculate the kinetic energy of the car and driver before the brakes are applied.</a:t>
            </a:r>
          </a:p>
          <a:p>
            <a:pPr>
              <a:lnSpc>
                <a:spcPct val="150000"/>
              </a:lnSpc>
            </a:pPr>
            <a:r>
              <a:rPr lang="en-GB" sz="1200" dirty="0">
                <a:solidFill>
                  <a:schemeClr val="tx1"/>
                </a:solidFill>
              </a:rPr>
              <a:t>.………………………………………………………………………………………………………………………..…………………………………………………………………………………………………………………………….…………………………………………………………..</a:t>
            </a:r>
          </a:p>
          <a:p>
            <a:pPr>
              <a:lnSpc>
                <a:spcPct val="150000"/>
              </a:lnSpc>
            </a:pPr>
            <a:r>
              <a:rPr lang="en-GB" sz="1200" dirty="0">
                <a:solidFill>
                  <a:schemeClr val="tx1"/>
                </a:solidFill>
              </a:rPr>
              <a:t>Kinetic energy = ………………………………………..J    (2)</a:t>
            </a:r>
          </a:p>
          <a:p>
            <a:pPr>
              <a:lnSpc>
                <a:spcPct val="150000"/>
              </a:lnSpc>
            </a:pPr>
            <a:r>
              <a:rPr lang="en-GB" sz="1200" dirty="0">
                <a:solidFill>
                  <a:schemeClr val="tx1"/>
                </a:solidFill>
              </a:rPr>
              <a:t>(ii)     How much work is done by the braking force to stop the car and driver?</a:t>
            </a:r>
          </a:p>
          <a:p>
            <a:pPr>
              <a:lnSpc>
                <a:spcPct val="150000"/>
              </a:lnSpc>
            </a:pPr>
            <a:r>
              <a:rPr lang="en-GB" sz="1200" dirty="0">
                <a:solidFill>
                  <a:schemeClr val="tx1"/>
                </a:solidFill>
              </a:rPr>
              <a:t>Work done = ………………………………………. J          (1)</a:t>
            </a:r>
          </a:p>
          <a:p>
            <a:pPr>
              <a:lnSpc>
                <a:spcPct val="150000"/>
              </a:lnSpc>
            </a:pPr>
            <a:r>
              <a:rPr lang="en-GB" sz="1200" dirty="0">
                <a:solidFill>
                  <a:schemeClr val="tx1"/>
                </a:solidFill>
              </a:rPr>
              <a:t>(iii)    The braking force used to stop the car and driver was 8000 N.</a:t>
            </a:r>
          </a:p>
          <a:p>
            <a:pPr>
              <a:lnSpc>
                <a:spcPct val="150000"/>
              </a:lnSpc>
            </a:pPr>
            <a:r>
              <a:rPr lang="en-GB" sz="1200" dirty="0">
                <a:solidFill>
                  <a:schemeClr val="tx1"/>
                </a:solidFill>
              </a:rPr>
              <a:t>Calculate the braking distance of the car.</a:t>
            </a:r>
          </a:p>
          <a:p>
            <a:pPr>
              <a:lnSpc>
                <a:spcPct val="150000"/>
              </a:lnSpc>
            </a:pPr>
            <a:r>
              <a:rPr lang="en-GB" sz="1200" dirty="0">
                <a:solidFill>
                  <a:schemeClr val="tx1"/>
                </a:solidFill>
              </a:rPr>
              <a:t>…………………………………………………………………………………………………………………………………………………………………………………………………………………………………………………..……………………………………………………………………………………………………………………………………………………………………………………………………………………….</a:t>
            </a:r>
          </a:p>
          <a:p>
            <a:pPr>
              <a:lnSpc>
                <a:spcPct val="150000"/>
              </a:lnSpc>
            </a:pPr>
            <a:r>
              <a:rPr lang="en-GB" sz="1200" dirty="0">
                <a:solidFill>
                  <a:schemeClr val="tx1"/>
                </a:solidFill>
              </a:rPr>
              <a:t>Braking distance = ………………………………………… m   (2)</a:t>
            </a:r>
          </a:p>
          <a:p>
            <a:endParaRPr lang="en-GB" sz="1200" dirty="0">
              <a:solidFill>
                <a:schemeClr val="tx1"/>
              </a:solidFill>
            </a:endParaRPr>
          </a:p>
        </p:txBody>
      </p:sp>
      <p:pic>
        <p:nvPicPr>
          <p:cNvPr id="10" name="Picture 9">
            <a:extLst>
              <a:ext uri="{FF2B5EF4-FFF2-40B4-BE49-F238E27FC236}">
                <a16:creationId xmlns:a16="http://schemas.microsoft.com/office/drawing/2014/main" id="{DB070DA1-3E0C-0738-FBEA-C72FA555A8CD}"/>
              </a:ext>
            </a:extLst>
          </p:cNvPr>
          <p:cNvPicPr>
            <a:picLocks noChangeAspect="1"/>
          </p:cNvPicPr>
          <p:nvPr/>
        </p:nvPicPr>
        <p:blipFill>
          <a:blip r:embed="rId2"/>
          <a:stretch>
            <a:fillRect/>
          </a:stretch>
        </p:blipFill>
        <p:spPr>
          <a:xfrm>
            <a:off x="1606327" y="3080084"/>
            <a:ext cx="4758378" cy="5101390"/>
          </a:xfrm>
          <a:prstGeom prst="rect">
            <a:avLst/>
          </a:prstGeom>
        </p:spPr>
      </p:pic>
    </p:spTree>
    <p:extLst>
      <p:ext uri="{BB962C8B-B14F-4D97-AF65-F5344CB8AC3E}">
        <p14:creationId xmlns:p14="http://schemas.microsoft.com/office/powerpoint/2010/main" val="16725303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77572"/>
            <a:ext cx="6578600" cy="75755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dirty="0">
              <a:solidFill>
                <a:schemeClr val="tx1"/>
              </a:solidFill>
            </a:endParaRPr>
          </a:p>
        </p:txBody>
      </p:sp>
      <p:pic>
        <p:nvPicPr>
          <p:cNvPr id="5" name="Picture 4">
            <a:extLst>
              <a:ext uri="{FF2B5EF4-FFF2-40B4-BE49-F238E27FC236}">
                <a16:creationId xmlns:a16="http://schemas.microsoft.com/office/drawing/2014/main" id="{9FC3D5F7-EE2C-AEE1-63C0-CF071006EE8E}"/>
              </a:ext>
            </a:extLst>
          </p:cNvPr>
          <p:cNvPicPr>
            <a:picLocks noChangeAspect="1"/>
          </p:cNvPicPr>
          <p:nvPr/>
        </p:nvPicPr>
        <p:blipFill>
          <a:blip r:embed="rId2"/>
          <a:stretch>
            <a:fillRect/>
          </a:stretch>
        </p:blipFill>
        <p:spPr>
          <a:xfrm>
            <a:off x="255530" y="343759"/>
            <a:ext cx="6346940" cy="6604228"/>
          </a:xfrm>
          <a:prstGeom prst="rect">
            <a:avLst/>
          </a:prstGeom>
        </p:spPr>
      </p:pic>
      <p:pic>
        <p:nvPicPr>
          <p:cNvPr id="6" name="Picture 5">
            <a:extLst>
              <a:ext uri="{FF2B5EF4-FFF2-40B4-BE49-F238E27FC236}">
                <a16:creationId xmlns:a16="http://schemas.microsoft.com/office/drawing/2014/main" id="{7E3A52EF-27F7-6011-45C4-FDE5E28699DC}"/>
              </a:ext>
            </a:extLst>
          </p:cNvPr>
          <p:cNvPicPr>
            <a:picLocks noChangeAspect="1"/>
          </p:cNvPicPr>
          <p:nvPr/>
        </p:nvPicPr>
        <p:blipFill rotWithShape="1">
          <a:blip r:embed="rId3"/>
          <a:srcRect b="81044"/>
          <a:stretch/>
        </p:blipFill>
        <p:spPr>
          <a:xfrm>
            <a:off x="1857547" y="5701571"/>
            <a:ext cx="4419256" cy="1690955"/>
          </a:xfrm>
          <a:prstGeom prst="rect">
            <a:avLst/>
          </a:prstGeom>
          <a:ln>
            <a:solidFill>
              <a:schemeClr val="tx1"/>
            </a:solidFill>
          </a:ln>
        </p:spPr>
      </p:pic>
      <p:sp>
        <p:nvSpPr>
          <p:cNvPr id="2" name="TextBox 1">
            <a:extLst>
              <a:ext uri="{FF2B5EF4-FFF2-40B4-BE49-F238E27FC236}">
                <a16:creationId xmlns:a16="http://schemas.microsoft.com/office/drawing/2014/main" id="{A0FAE8B9-9D79-ED2A-D65C-6DF6EABEB374}"/>
              </a:ext>
            </a:extLst>
          </p:cNvPr>
          <p:cNvSpPr txBox="1"/>
          <p:nvPr/>
        </p:nvSpPr>
        <p:spPr>
          <a:xfrm>
            <a:off x="2000251" y="3078748"/>
            <a:ext cx="1524000" cy="276999"/>
          </a:xfrm>
          <a:prstGeom prst="rect">
            <a:avLst/>
          </a:prstGeom>
          <a:solidFill>
            <a:schemeClr val="bg1"/>
          </a:solidFill>
          <a:ln>
            <a:noFill/>
          </a:ln>
        </p:spPr>
        <p:txBody>
          <a:bodyPr wrap="square" rtlCol="0">
            <a:spAutoFit/>
          </a:bodyPr>
          <a:lstStyle/>
          <a:p>
            <a:r>
              <a:rPr lang="en-GB" sz="1200" dirty="0"/>
              <a:t>……………………………….</a:t>
            </a:r>
          </a:p>
        </p:txBody>
      </p:sp>
      <p:sp>
        <p:nvSpPr>
          <p:cNvPr id="3" name="TextBox 2">
            <a:extLst>
              <a:ext uri="{FF2B5EF4-FFF2-40B4-BE49-F238E27FC236}">
                <a16:creationId xmlns:a16="http://schemas.microsoft.com/office/drawing/2014/main" id="{C15866A9-F57F-39D5-CD16-B077702F5720}"/>
              </a:ext>
            </a:extLst>
          </p:cNvPr>
          <p:cNvSpPr txBox="1"/>
          <p:nvPr/>
        </p:nvSpPr>
        <p:spPr>
          <a:xfrm>
            <a:off x="1495425" y="3368874"/>
            <a:ext cx="1524000" cy="276999"/>
          </a:xfrm>
          <a:prstGeom prst="rect">
            <a:avLst/>
          </a:prstGeom>
          <a:solidFill>
            <a:schemeClr val="bg1"/>
          </a:solidFill>
          <a:ln>
            <a:noFill/>
          </a:ln>
        </p:spPr>
        <p:txBody>
          <a:bodyPr wrap="square" rtlCol="0">
            <a:spAutoFit/>
          </a:bodyPr>
          <a:lstStyle/>
          <a:p>
            <a:r>
              <a:rPr lang="en-GB" sz="1200" dirty="0"/>
              <a:t>………………………………..</a:t>
            </a:r>
          </a:p>
        </p:txBody>
      </p:sp>
    </p:spTree>
    <p:extLst>
      <p:ext uri="{BB962C8B-B14F-4D97-AF65-F5344CB8AC3E}">
        <p14:creationId xmlns:p14="http://schemas.microsoft.com/office/powerpoint/2010/main" val="27634649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13: Momentum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You are learning to identify examples of momentum and to calculate changes in momentum using the  law of conservation of momentum.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a:t>
            </a:r>
          </a:p>
          <a:p>
            <a:endParaRPr lang="en-US" sz="1200" dirty="0">
              <a:latin typeface="+mj-lt"/>
            </a:endParaRPr>
          </a:p>
          <a:p>
            <a:endParaRPr lang="en-US" sz="1200" dirty="0">
              <a:latin typeface="+mj-lt"/>
            </a:endParaRP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6161472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87A06AA3-E414-7580-53F0-7CC5991FCAD0}"/>
              </a:ext>
            </a:extLst>
          </p:cNvPr>
          <p:cNvPicPr>
            <a:picLocks noChangeAspect="1"/>
          </p:cNvPicPr>
          <p:nvPr/>
        </p:nvPicPr>
        <p:blipFill>
          <a:blip r:embed="rId2"/>
          <a:stretch>
            <a:fillRect/>
          </a:stretch>
        </p:blipFill>
        <p:spPr>
          <a:xfrm>
            <a:off x="273050" y="706185"/>
            <a:ext cx="6313515" cy="5851026"/>
          </a:xfrm>
          <a:prstGeom prst="rect">
            <a:avLst/>
          </a:prstGeom>
        </p:spPr>
      </p:pic>
    </p:spTree>
    <p:extLst>
      <p:ext uri="{BB962C8B-B14F-4D97-AF65-F5344CB8AC3E}">
        <p14:creationId xmlns:p14="http://schemas.microsoft.com/office/powerpoint/2010/main" val="30013376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76676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512815"/>
            <a:ext cx="6311900" cy="588071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 Defining momentum: </a:t>
            </a:r>
            <a:r>
              <a:rPr lang="en-GB" sz="1200" dirty="0"/>
              <a:t>All moving objects have momentum. Momentum is a quantity that is used to describe the state of motion of an object that has a mass above zero. The amount of momentum that an object has is directly proportional to its mass. Momentum is also directly proportional to velocity. </a:t>
            </a:r>
          </a:p>
          <a:p>
            <a:pPr>
              <a:lnSpc>
                <a:spcPct val="150000"/>
              </a:lnSpc>
            </a:pPr>
            <a:r>
              <a:rPr lang="en-GB" sz="1200" dirty="0"/>
              <a:t>The equation for momentum is therefore:  </a:t>
            </a:r>
          </a:p>
          <a:p>
            <a:pPr>
              <a:lnSpc>
                <a:spcPct val="150000"/>
              </a:lnSpc>
            </a:pPr>
            <a:r>
              <a:rPr lang="en-GB" sz="1200" dirty="0"/>
              <a:t>Momentum = mass x velocity</a:t>
            </a:r>
          </a:p>
          <a:p>
            <a:pPr>
              <a:lnSpc>
                <a:spcPct val="150000"/>
              </a:lnSpc>
            </a:pPr>
            <a:r>
              <a:rPr lang="en-GB" sz="1200" dirty="0"/>
              <a:t>                  </a:t>
            </a:r>
            <a:r>
              <a:rPr lang="en-GB" sz="1200" b="1" dirty="0"/>
              <a:t>p  =  m  x  v</a:t>
            </a:r>
          </a:p>
          <a:p>
            <a:pPr>
              <a:lnSpc>
                <a:spcPct val="150000"/>
              </a:lnSpc>
            </a:pPr>
            <a:r>
              <a:rPr lang="en-GB" sz="1200" dirty="0"/>
              <a:t> The units for the quantities are: </a:t>
            </a:r>
          </a:p>
          <a:p>
            <a:pPr>
              <a:lnSpc>
                <a:spcPct val="150000"/>
              </a:lnSpc>
            </a:pPr>
            <a:r>
              <a:rPr lang="en-GB" sz="1200" dirty="0"/>
              <a:t>Mass       kg</a:t>
            </a:r>
          </a:p>
          <a:p>
            <a:pPr>
              <a:lnSpc>
                <a:spcPct val="150000"/>
              </a:lnSpc>
            </a:pPr>
            <a:r>
              <a:rPr lang="en-GB" sz="1200" dirty="0"/>
              <a:t>Velocity  m/s</a:t>
            </a:r>
          </a:p>
          <a:p>
            <a:pPr>
              <a:lnSpc>
                <a:spcPct val="150000"/>
              </a:lnSpc>
            </a:pPr>
            <a:r>
              <a:rPr lang="en-GB" sz="1200" dirty="0"/>
              <a:t>Momentum  kg m/s</a:t>
            </a:r>
          </a:p>
          <a:p>
            <a:pPr>
              <a:lnSpc>
                <a:spcPct val="150000"/>
              </a:lnSpc>
            </a:pPr>
            <a:endParaRPr lang="en-GB" sz="1200" dirty="0"/>
          </a:p>
          <a:p>
            <a:pPr>
              <a:lnSpc>
                <a:spcPct val="150000"/>
              </a:lnSpc>
            </a:pPr>
            <a:r>
              <a:rPr lang="en-GB" sz="1200" b="1" dirty="0"/>
              <a:t>B. Conservation of momentum: </a:t>
            </a:r>
            <a:r>
              <a:rPr lang="en-GB" sz="1200" dirty="0"/>
              <a:t>In science we often talk about quantities being conserved. For example, mass is conserved in a chemical reaction. This means that the total mass of all of the reactants equals the total mass of all the products. When two objects interact, the total amount of momentum is also conserved. The total momentum of the objects before the collision equals the total momentum after the collision. This means that if two objects interact and the first object has a decrease in momentum, the second object must have an increase in momentum. The decrease in momentum of the first object is accompanied  by an equal increase in momentum for the second object. </a:t>
            </a:r>
          </a:p>
        </p:txBody>
      </p:sp>
      <p:sp>
        <p:nvSpPr>
          <p:cNvPr id="2" name="TextBox 1">
            <a:extLst>
              <a:ext uri="{FF2B5EF4-FFF2-40B4-BE49-F238E27FC236}">
                <a16:creationId xmlns:a16="http://schemas.microsoft.com/office/drawing/2014/main" id="{8A485C73-222D-6F5E-A6E3-EFC87EBF1C7A}"/>
              </a:ext>
            </a:extLst>
          </p:cNvPr>
          <p:cNvSpPr txBox="1"/>
          <p:nvPr/>
        </p:nvSpPr>
        <p:spPr>
          <a:xfrm>
            <a:off x="273050" y="450458"/>
            <a:ext cx="6311900" cy="802399"/>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a:lnSpc>
                <a:spcPct val="150000"/>
              </a:lnSpc>
            </a:pPr>
            <a:r>
              <a:rPr lang="en-GB" sz="1200" b="1" dirty="0"/>
              <a:t> </a:t>
            </a:r>
            <a:r>
              <a:rPr lang="en-GB" sz="1200" dirty="0"/>
              <a:t>a. Defining momentum.</a:t>
            </a:r>
          </a:p>
          <a:p>
            <a:pPr>
              <a:lnSpc>
                <a:spcPct val="150000"/>
              </a:lnSpc>
            </a:pPr>
            <a:r>
              <a:rPr lang="en-GB" sz="1200" dirty="0"/>
              <a:t>b. Conservation of momentum. </a:t>
            </a:r>
          </a:p>
        </p:txBody>
      </p:sp>
    </p:spTree>
    <p:extLst>
      <p:ext uri="{BB962C8B-B14F-4D97-AF65-F5344CB8AC3E}">
        <p14:creationId xmlns:p14="http://schemas.microsoft.com/office/powerpoint/2010/main" val="1972867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544228982"/>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Momentum</a:t>
                      </a:r>
                    </a:p>
                    <a:p>
                      <a:pPr marL="0" marR="0" lvl="0" indent="0" algn="l" defTabSz="685800" rtl="0" eaLnBrk="1" fontAlgn="auto" latinLnBrk="0" hangingPunct="1">
                        <a:lnSpc>
                          <a:spcPct val="150000"/>
                        </a:lnSpc>
                        <a:spcBef>
                          <a:spcPts val="0"/>
                        </a:spcBef>
                        <a:spcAft>
                          <a:spcPts val="0"/>
                        </a:spcAft>
                        <a:buClrTx/>
                        <a:buSzTx/>
                        <a:buFontTx/>
                        <a:buNone/>
                        <a:tabLst/>
                        <a:defRPr/>
                      </a:pPr>
                      <a:r>
                        <a:rPr lang="en-GB" sz="1200" b="0" u="none" dirty="0">
                          <a:solidFill>
                            <a:schemeClr val="tx1"/>
                          </a:solidFill>
                        </a:rPr>
                        <a:t>Momentum is a very important concept in Physics, and it is a property of all moving objects. </a:t>
                      </a:r>
                      <a:r>
                        <a:rPr lang="en-GB" sz="1200" b="0" dirty="0">
                          <a:solidFill>
                            <a:schemeClr val="tx1"/>
                          </a:solidFill>
                        </a:rPr>
                        <a:t>The momentum of an object is a measure of how hard it is to stop. It depends on two factors:</a:t>
                      </a:r>
                    </a:p>
                    <a:p>
                      <a:pPr>
                        <a:lnSpc>
                          <a:spcPct val="150000"/>
                        </a:lnSpc>
                      </a:pPr>
                      <a:r>
                        <a:rPr lang="en-GB" sz="1200" b="0" dirty="0">
                          <a:solidFill>
                            <a:schemeClr val="tx1"/>
                          </a:solidFill>
                        </a:rPr>
                        <a:t>Mass – the more mass an object has, the harder it is to stop.</a:t>
                      </a:r>
                    </a:p>
                    <a:p>
                      <a:pPr>
                        <a:lnSpc>
                          <a:spcPct val="150000"/>
                        </a:lnSpc>
                      </a:pPr>
                      <a:r>
                        <a:rPr lang="en-GB" sz="1200" b="0" dirty="0">
                          <a:solidFill>
                            <a:schemeClr val="tx1"/>
                          </a:solidFill>
                        </a:rPr>
                        <a:t>Velocity – the faster an object is moving, the harder it is to stop.</a:t>
                      </a:r>
                    </a:p>
                    <a:p>
                      <a:pPr>
                        <a:lnSpc>
                          <a:spcPct val="150000"/>
                        </a:lnSpc>
                      </a:pPr>
                      <a:r>
                        <a:rPr lang="en-GB" sz="1200" b="0" dirty="0">
                          <a:solidFill>
                            <a:schemeClr val="tx1"/>
                          </a:solidFill>
                        </a:rPr>
                        <a:t>Momentum is directly proportional to both mass and velocity.</a:t>
                      </a:r>
                    </a:p>
                    <a:p>
                      <a:pPr>
                        <a:lnSpc>
                          <a:spcPct val="150000"/>
                        </a:lnSpc>
                      </a:pPr>
                      <a:r>
                        <a:rPr lang="en-GB" sz="1200" b="0" dirty="0">
                          <a:solidFill>
                            <a:schemeClr val="tx1"/>
                          </a:solidFill>
                        </a:rPr>
                        <a:t>We can calculate momentum using the following equation:</a:t>
                      </a:r>
                    </a:p>
                    <a:p>
                      <a:pPr>
                        <a:lnSpc>
                          <a:spcPct val="150000"/>
                        </a:lnSpc>
                      </a:pPr>
                      <a:r>
                        <a:rPr lang="en-GB" sz="1200" b="1" dirty="0">
                          <a:solidFill>
                            <a:schemeClr val="tx1"/>
                          </a:solidFill>
                        </a:rPr>
                        <a:t>Momentum = mass x velocity</a:t>
                      </a:r>
                    </a:p>
                    <a:p>
                      <a:pPr>
                        <a:lnSpc>
                          <a:spcPct val="150000"/>
                        </a:lnSpc>
                      </a:pPr>
                      <a:r>
                        <a:rPr lang="en-GB" sz="1200" b="1" dirty="0">
                          <a:solidFill>
                            <a:schemeClr val="tx1"/>
                          </a:solidFill>
                        </a:rPr>
                        <a:t>         p           =    m   x   v</a:t>
                      </a:r>
                      <a:endParaRPr lang="en-GB" sz="1200" b="0" dirty="0">
                        <a:solidFill>
                          <a:schemeClr val="tx1"/>
                        </a:solidFill>
                      </a:endParaRPr>
                    </a:p>
                    <a:p>
                      <a:pPr>
                        <a:lnSpc>
                          <a:spcPct val="150000"/>
                        </a:lnSpc>
                      </a:pPr>
                      <a:r>
                        <a:rPr lang="en-GB" sz="1200" b="0" dirty="0">
                          <a:solidFill>
                            <a:schemeClr val="tx1"/>
                          </a:solidFill>
                        </a:rPr>
                        <a:t>Where:</a:t>
                      </a:r>
                    </a:p>
                    <a:p>
                      <a:pPr marL="171450" indent="-171450">
                        <a:lnSpc>
                          <a:spcPct val="150000"/>
                        </a:lnSpc>
                        <a:buFont typeface="Arial" panose="020B0604020202020204" pitchFamily="34" charset="0"/>
                        <a:buChar char="•"/>
                      </a:pPr>
                      <a:r>
                        <a:rPr lang="en-GB" sz="1200" b="0" dirty="0">
                          <a:solidFill>
                            <a:schemeClr val="tx1"/>
                          </a:solidFill>
                        </a:rPr>
                        <a:t>momentum, p, in kilograms metre per second, kg m/s</a:t>
                      </a:r>
                    </a:p>
                    <a:p>
                      <a:pPr marL="171450" indent="-171450">
                        <a:lnSpc>
                          <a:spcPct val="150000"/>
                        </a:lnSpc>
                        <a:buFont typeface="Arial" panose="020B0604020202020204" pitchFamily="34" charset="0"/>
                        <a:buChar char="•"/>
                      </a:pPr>
                      <a:r>
                        <a:rPr lang="en-GB" sz="1200" b="0" dirty="0">
                          <a:solidFill>
                            <a:schemeClr val="tx1"/>
                          </a:solidFill>
                        </a:rPr>
                        <a:t>mass, m, in kilograms, kg</a:t>
                      </a:r>
                    </a:p>
                    <a:p>
                      <a:pPr marL="171450" indent="-171450">
                        <a:lnSpc>
                          <a:spcPct val="150000"/>
                        </a:lnSpc>
                        <a:buFont typeface="Arial" panose="020B0604020202020204" pitchFamily="34" charset="0"/>
                        <a:buChar char="•"/>
                      </a:pPr>
                      <a:r>
                        <a:rPr lang="en-GB" sz="1200" b="0" dirty="0">
                          <a:solidFill>
                            <a:schemeClr val="tx1"/>
                          </a:solidFill>
                        </a:rPr>
                        <a:t>velocity, v, in metres per second, m/s</a:t>
                      </a:r>
                    </a:p>
                    <a:p>
                      <a:pPr>
                        <a:lnSpc>
                          <a:spcPct val="150000"/>
                        </a:lnSpc>
                      </a:pPr>
                      <a:endParaRPr lang="en-GB" sz="1200" b="1" u="sng" dirty="0">
                        <a:solidFill>
                          <a:schemeClr val="tx1"/>
                        </a:solidFill>
                      </a:endParaRPr>
                    </a:p>
                    <a:p>
                      <a:pPr>
                        <a:lnSpc>
                          <a:spcPct val="150000"/>
                        </a:lnSpc>
                      </a:pPr>
                      <a:r>
                        <a:rPr lang="en-GB" sz="1200" b="1" u="sng" dirty="0">
                          <a:solidFill>
                            <a:schemeClr val="tx1"/>
                          </a:solidFill>
                        </a:rPr>
                        <a:t>Conservation of Momentum</a:t>
                      </a:r>
                    </a:p>
                    <a:p>
                      <a:pPr>
                        <a:lnSpc>
                          <a:spcPct val="150000"/>
                        </a:lnSpc>
                      </a:pPr>
                      <a:r>
                        <a:rPr lang="en-GB" sz="1200" b="0" u="none" dirty="0">
                          <a:solidFill>
                            <a:schemeClr val="tx1"/>
                          </a:solidFill>
                        </a:rPr>
                        <a:t>There is a key principle that you should know in relation to this topic – the conservation of momentum: In a closed system, the total momentum before an event is equal to the total momentum after the event.</a:t>
                      </a:r>
                    </a:p>
                    <a:p>
                      <a:pPr>
                        <a:lnSpc>
                          <a:spcPct val="150000"/>
                        </a:lnSpc>
                      </a:pPr>
                      <a:endParaRPr lang="en-GB" sz="1200" b="1" u="sng" dirty="0">
                        <a:solidFill>
                          <a:schemeClr val="tx1"/>
                        </a:solidFill>
                      </a:endParaRPr>
                    </a:p>
                    <a:p>
                      <a:pPr>
                        <a:lnSpc>
                          <a:spcPct val="150000"/>
                        </a:lnSpc>
                      </a:pPr>
                      <a:r>
                        <a:rPr lang="en-GB" sz="1200" b="1" u="sng" dirty="0">
                          <a:solidFill>
                            <a:schemeClr val="tx1"/>
                          </a:solidFill>
                        </a:rPr>
                        <a:t>Closed and Open Systems</a:t>
                      </a:r>
                    </a:p>
                    <a:p>
                      <a:pPr>
                        <a:lnSpc>
                          <a:spcPct val="150000"/>
                        </a:lnSpc>
                      </a:pPr>
                      <a:r>
                        <a:rPr lang="en-GB" sz="1200" b="0" u="none" dirty="0">
                          <a:solidFill>
                            <a:schemeClr val="tx1"/>
                          </a:solidFill>
                        </a:rPr>
                        <a:t>This principle is for a closed system. Remember, a closed system is one which does not exchange energy with the surroundings.</a:t>
                      </a:r>
                    </a:p>
                    <a:p>
                      <a:pPr>
                        <a:lnSpc>
                          <a:spcPct val="150000"/>
                        </a:lnSpc>
                      </a:pPr>
                      <a:r>
                        <a:rPr lang="en-GB" sz="1200" b="0" u="none" dirty="0">
                          <a:solidFill>
                            <a:schemeClr val="tx1"/>
                          </a:solidFill>
                        </a:rPr>
                        <a:t>In real life, if there was a car crash, for example, it would be an open system so lots of energy would be lost as heat and sound energy to the surroundings. However, in Physics, we consider closed systems because it makes it easier to think about the situation. </a:t>
                      </a:r>
                    </a:p>
                    <a:p>
                      <a:pPr>
                        <a:lnSpc>
                          <a:spcPct val="150000"/>
                        </a:lnSpc>
                      </a:pPr>
                      <a:endParaRPr lang="en-GB" sz="1200" b="1" u="sng" dirty="0">
                        <a:solidFill>
                          <a:schemeClr val="tx1"/>
                        </a:solidFill>
                      </a:endParaRPr>
                    </a:p>
                    <a:p>
                      <a:pPr>
                        <a:lnSpc>
                          <a:spcPct val="150000"/>
                        </a:lnSpc>
                      </a:pPr>
                      <a:endParaRPr lang="en-GB" sz="1200" b="1" u="sng" dirty="0">
                        <a:solidFill>
                          <a:schemeClr val="tx1"/>
                        </a:solidFill>
                      </a:endParaRPr>
                    </a:p>
                    <a:p>
                      <a:pPr>
                        <a:lnSpc>
                          <a:spcPct val="150000"/>
                        </a:lnSpc>
                      </a:pPr>
                      <a:r>
                        <a:rPr lang="en-GB" sz="1200" b="1" u="sng" dirty="0">
                          <a:solidFill>
                            <a:schemeClr val="tx1"/>
                          </a:solidFill>
                        </a:rPr>
                        <a:t>Text adapted from studymind.co.uk.</a:t>
                      </a:r>
                    </a:p>
                    <a:p>
                      <a:pPr>
                        <a:lnSpc>
                          <a:spcPct val="150000"/>
                        </a:lnSpc>
                      </a:pPr>
                      <a:endParaRPr lang="en-GB" sz="12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10587574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682498207"/>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i="0" u="sng" dirty="0">
                          <a:solidFill>
                            <a:schemeClr val="tx1"/>
                          </a:solidFill>
                        </a:rPr>
                        <a:t>Everyday examples of momentum.</a:t>
                      </a:r>
                    </a:p>
                    <a:p>
                      <a:pPr>
                        <a:lnSpc>
                          <a:spcPct val="150000"/>
                        </a:lnSpc>
                      </a:pPr>
                      <a:r>
                        <a:rPr lang="en-GB" sz="1200" b="0" i="0" u="none" dirty="0">
                          <a:solidFill>
                            <a:schemeClr val="tx1"/>
                          </a:solidFill>
                        </a:rPr>
                        <a:t>Momentum is a fundamental concept in physics and is observed in various real-world scenarios. Here are some examples of momentum in everyday life:</a:t>
                      </a:r>
                    </a:p>
                    <a:p>
                      <a:pPr>
                        <a:lnSpc>
                          <a:spcPct val="150000"/>
                        </a:lnSpc>
                      </a:pPr>
                      <a:r>
                        <a:rPr lang="en-GB" sz="1200" b="1" i="0" u="none" dirty="0">
                          <a:solidFill>
                            <a:schemeClr val="tx1"/>
                          </a:solidFill>
                        </a:rPr>
                        <a:t>Car Crashes: </a:t>
                      </a:r>
                      <a:r>
                        <a:rPr lang="en-GB" sz="1200" b="0" i="0" u="none" dirty="0">
                          <a:solidFill>
                            <a:schemeClr val="tx1"/>
                          </a:solidFill>
                        </a:rPr>
                        <a:t>In a car crash, the momentum of the moving vehicle becomes evident as the force of impact can cause significant damage to the vehicles involved.</a:t>
                      </a:r>
                    </a:p>
                    <a:p>
                      <a:pPr>
                        <a:lnSpc>
                          <a:spcPct val="150000"/>
                        </a:lnSpc>
                      </a:pPr>
                      <a:r>
                        <a:rPr lang="en-GB" sz="1200" b="1" i="0" u="none" dirty="0">
                          <a:solidFill>
                            <a:schemeClr val="tx1"/>
                          </a:solidFill>
                        </a:rPr>
                        <a:t>Sports: </a:t>
                      </a:r>
                      <a:r>
                        <a:rPr lang="en-GB" sz="1200" b="0" i="0" u="none" dirty="0">
                          <a:solidFill>
                            <a:schemeClr val="tx1"/>
                          </a:solidFill>
                        </a:rPr>
                        <a:t>In sports like football, rugby, or ice hockey, players demonstrate momentum when they collide with each other, leading to changes in their positions and velocities.</a:t>
                      </a:r>
                    </a:p>
                    <a:p>
                      <a:pPr>
                        <a:lnSpc>
                          <a:spcPct val="150000"/>
                        </a:lnSpc>
                      </a:pPr>
                      <a:r>
                        <a:rPr lang="en-GB" sz="1200" b="1" i="0" u="none" dirty="0">
                          <a:solidFill>
                            <a:schemeClr val="tx1"/>
                          </a:solidFill>
                        </a:rPr>
                        <a:t>Billiards: </a:t>
                      </a:r>
                      <a:r>
                        <a:rPr lang="en-GB" sz="1200" b="0" i="0" u="none" dirty="0">
                          <a:solidFill>
                            <a:schemeClr val="tx1"/>
                          </a:solidFill>
                        </a:rPr>
                        <a:t>When playing billiards or pool, the momentum of the cue ball is transferred to other balls upon collision, causing them to move.</a:t>
                      </a:r>
                    </a:p>
                    <a:p>
                      <a:pPr>
                        <a:lnSpc>
                          <a:spcPct val="150000"/>
                        </a:lnSpc>
                      </a:pPr>
                      <a:r>
                        <a:rPr lang="en-GB" sz="1200" b="1" i="0" u="none" dirty="0">
                          <a:solidFill>
                            <a:schemeClr val="tx1"/>
                          </a:solidFill>
                        </a:rPr>
                        <a:t>Recoil of Firearms: </a:t>
                      </a:r>
                      <a:r>
                        <a:rPr lang="en-GB" sz="1200" b="0" i="0" u="none" dirty="0">
                          <a:solidFill>
                            <a:schemeClr val="tx1"/>
                          </a:solidFill>
                        </a:rPr>
                        <a:t>When firing a gun, the backward movement of the firearm is a result of the momentum of the bullets being propelled forward.</a:t>
                      </a:r>
                    </a:p>
                    <a:p>
                      <a:pPr>
                        <a:lnSpc>
                          <a:spcPct val="150000"/>
                        </a:lnSpc>
                      </a:pPr>
                      <a:r>
                        <a:rPr lang="en-GB" sz="1200" b="1" i="0" u="none" dirty="0">
                          <a:solidFill>
                            <a:schemeClr val="tx1"/>
                          </a:solidFill>
                        </a:rPr>
                        <a:t>Skateboarding and Cycling: </a:t>
                      </a:r>
                      <a:r>
                        <a:rPr lang="en-GB" sz="1200" b="0" i="0" u="none" dirty="0">
                          <a:solidFill>
                            <a:schemeClr val="tx1"/>
                          </a:solidFill>
                        </a:rPr>
                        <a:t>Skateboarders and cyclists showcase momentum as they gain speed downhill and use their momentum to perform tricks and jumps.</a:t>
                      </a:r>
                    </a:p>
                    <a:p>
                      <a:pPr>
                        <a:lnSpc>
                          <a:spcPct val="150000"/>
                        </a:lnSpc>
                      </a:pPr>
                      <a:r>
                        <a:rPr lang="en-GB" sz="1200" b="1" i="0" u="none" dirty="0">
                          <a:solidFill>
                            <a:schemeClr val="tx1"/>
                          </a:solidFill>
                        </a:rPr>
                        <a:t>Space Missions: </a:t>
                      </a:r>
                      <a:r>
                        <a:rPr lang="en-GB" sz="1200" b="0" i="0" u="none" dirty="0">
                          <a:solidFill>
                            <a:schemeClr val="tx1"/>
                          </a:solidFill>
                        </a:rPr>
                        <a:t>In space exploration, the momentum of spacecraft and satellites must be precisely controlled to ensure they reach their intended destinations and perform manoeuvres accurately.</a:t>
                      </a:r>
                    </a:p>
                    <a:p>
                      <a:pPr>
                        <a:lnSpc>
                          <a:spcPct val="150000"/>
                        </a:lnSpc>
                      </a:pPr>
                      <a:r>
                        <a:rPr lang="en-GB" sz="1200" b="1" i="0" u="none" dirty="0">
                          <a:solidFill>
                            <a:schemeClr val="tx1"/>
                          </a:solidFill>
                        </a:rPr>
                        <a:t>Bowling: </a:t>
                      </a:r>
                      <a:r>
                        <a:rPr lang="en-GB" sz="1200" b="0" i="0" u="none" dirty="0">
                          <a:solidFill>
                            <a:schemeClr val="tx1"/>
                          </a:solidFill>
                        </a:rPr>
                        <a:t>When a bowler releases the bowling ball, the momentum is transferred to the ball, causing it to roll down the lane and knock down pins.</a:t>
                      </a:r>
                    </a:p>
                    <a:p>
                      <a:pPr>
                        <a:lnSpc>
                          <a:spcPct val="150000"/>
                        </a:lnSpc>
                      </a:pPr>
                      <a:r>
                        <a:rPr lang="en-GB" sz="1200" b="1" i="0" u="none" dirty="0">
                          <a:solidFill>
                            <a:schemeClr val="tx1"/>
                          </a:solidFill>
                        </a:rPr>
                        <a:t>Diving: </a:t>
                      </a:r>
                      <a:r>
                        <a:rPr lang="en-GB" sz="1200" b="0" i="0" u="none" dirty="0">
                          <a:solidFill>
                            <a:schemeClr val="tx1"/>
                          </a:solidFill>
                        </a:rPr>
                        <a:t>In diving, athletes use their momentum and techniques to perform complex aerial manoeuvres and twists.</a:t>
                      </a:r>
                    </a:p>
                    <a:p>
                      <a:pPr>
                        <a:lnSpc>
                          <a:spcPct val="150000"/>
                        </a:lnSpc>
                      </a:pPr>
                      <a:r>
                        <a:rPr lang="en-GB" sz="1200" b="1" i="0" u="none" dirty="0">
                          <a:solidFill>
                            <a:schemeClr val="tx1"/>
                          </a:solidFill>
                        </a:rPr>
                        <a:t>Planetary Motion: </a:t>
                      </a:r>
                      <a:r>
                        <a:rPr lang="en-GB" sz="1200" b="0" i="0" u="none" dirty="0">
                          <a:solidFill>
                            <a:schemeClr val="tx1"/>
                          </a:solidFill>
                        </a:rPr>
                        <a:t>Celestial bodies in the solar system, such as planets and moons, move and interact with each other due to the conservation of momentum.</a:t>
                      </a:r>
                    </a:p>
                    <a:p>
                      <a:pPr>
                        <a:lnSpc>
                          <a:spcPct val="150000"/>
                        </a:lnSpc>
                      </a:pPr>
                      <a:r>
                        <a:rPr lang="en-GB" sz="1200" b="1" i="0" u="none" dirty="0">
                          <a:solidFill>
                            <a:schemeClr val="tx1"/>
                          </a:solidFill>
                        </a:rPr>
                        <a:t>Moving Objects: </a:t>
                      </a:r>
                      <a:r>
                        <a:rPr lang="en-GB" sz="1200" b="0" i="0" u="none" dirty="0">
                          <a:solidFill>
                            <a:schemeClr val="tx1"/>
                          </a:solidFill>
                        </a:rPr>
                        <a:t>Any object in motion, such as a moving train, a falling object, or a rolling ball, demonstrates momentum.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40820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388A04BA-CA87-3059-2D9A-B802EDA68155}"/>
              </a:ext>
            </a:extLst>
          </p:cNvPr>
          <p:cNvPicPr>
            <a:picLocks noChangeAspect="1"/>
          </p:cNvPicPr>
          <p:nvPr/>
        </p:nvPicPr>
        <p:blipFill>
          <a:blip r:embed="rId2"/>
          <a:stretch>
            <a:fillRect/>
          </a:stretch>
        </p:blipFill>
        <p:spPr>
          <a:xfrm>
            <a:off x="273050" y="706185"/>
            <a:ext cx="6354241" cy="3528931"/>
          </a:xfrm>
          <a:prstGeom prst="rect">
            <a:avLst/>
          </a:prstGeom>
        </p:spPr>
      </p:pic>
      <p:sp>
        <p:nvSpPr>
          <p:cNvPr id="5" name="TextBox 4">
            <a:extLst>
              <a:ext uri="{FF2B5EF4-FFF2-40B4-BE49-F238E27FC236}">
                <a16:creationId xmlns:a16="http://schemas.microsoft.com/office/drawing/2014/main" id="{FE446FE8-0D09-0C06-5B57-6602FD9EECF0}"/>
              </a:ext>
            </a:extLst>
          </p:cNvPr>
          <p:cNvSpPr txBox="1"/>
          <p:nvPr/>
        </p:nvSpPr>
        <p:spPr>
          <a:xfrm>
            <a:off x="273050" y="4565650"/>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sp>
        <p:nvSpPr>
          <p:cNvPr id="2" name="TextBox 1">
            <a:extLst>
              <a:ext uri="{FF2B5EF4-FFF2-40B4-BE49-F238E27FC236}">
                <a16:creationId xmlns:a16="http://schemas.microsoft.com/office/drawing/2014/main" id="{1ADBE709-E794-8A83-9C14-00A2D420C76D}"/>
              </a:ext>
            </a:extLst>
          </p:cNvPr>
          <p:cNvSpPr txBox="1"/>
          <p:nvPr/>
        </p:nvSpPr>
        <p:spPr>
          <a:xfrm>
            <a:off x="273050" y="5277394"/>
            <a:ext cx="5065304" cy="2862322"/>
          </a:xfrm>
          <a:prstGeom prst="rect">
            <a:avLst/>
          </a:prstGeom>
          <a:noFill/>
        </p:spPr>
        <p:txBody>
          <a:bodyPr wrap="square" rtlCol="0">
            <a:spAutoFit/>
          </a:bodyPr>
          <a:lstStyle/>
          <a:p>
            <a:r>
              <a:rPr lang="en-GB" sz="1200" b="1" dirty="0">
                <a:solidFill>
                  <a:srgbClr val="FF0000"/>
                </a:solidFill>
              </a:rPr>
              <a:t>The interpretation of the graphs is the highest priority. This must be addressed first. Students have opportunity throughout the course to draw graphs. </a:t>
            </a:r>
          </a:p>
          <a:p>
            <a:endParaRPr lang="en-GB" sz="1200" b="1" dirty="0">
              <a:solidFill>
                <a:srgbClr val="FF0000"/>
              </a:solidFill>
            </a:endParaRPr>
          </a:p>
          <a:p>
            <a:r>
              <a:rPr lang="en-GB" sz="1200" b="1" dirty="0">
                <a:solidFill>
                  <a:srgbClr val="FF0000"/>
                </a:solidFill>
              </a:rPr>
              <a:t>FT: Only need to determine speed from linear sections of the graph. </a:t>
            </a:r>
          </a:p>
          <a:p>
            <a:r>
              <a:rPr lang="en-GB" sz="1200" b="1" dirty="0">
                <a:solidFill>
                  <a:srgbClr val="FF0000"/>
                </a:solidFill>
              </a:rPr>
              <a:t>HT: Need to determine speed from curved parts of the graph (drawing tangent and drawing gradient). </a:t>
            </a:r>
          </a:p>
          <a:p>
            <a:endParaRPr lang="en-GB" sz="1200" b="1" dirty="0">
              <a:solidFill>
                <a:srgbClr val="FF0000"/>
              </a:solidFill>
            </a:endParaRPr>
          </a:p>
          <a:p>
            <a:r>
              <a:rPr lang="en-GB" sz="1200" b="1" dirty="0">
                <a:solidFill>
                  <a:srgbClr val="FF0000"/>
                </a:solidFill>
              </a:rPr>
              <a:t>For both FT and HT graphs, the following need to be included: </a:t>
            </a:r>
          </a:p>
          <a:p>
            <a:endParaRPr lang="en-GB" sz="1200" b="1" dirty="0">
              <a:solidFill>
                <a:srgbClr val="FF0000"/>
              </a:solidFill>
            </a:endParaRPr>
          </a:p>
          <a:p>
            <a:pPr marL="228600" indent="-228600">
              <a:buAutoNum type="alphaLcPeriod"/>
            </a:pPr>
            <a:r>
              <a:rPr lang="en-GB" sz="1200" b="1" dirty="0">
                <a:solidFill>
                  <a:srgbClr val="FF0000"/>
                </a:solidFill>
              </a:rPr>
              <a:t>Worked example. </a:t>
            </a:r>
          </a:p>
          <a:p>
            <a:pPr marL="228600" indent="-228600">
              <a:buAutoNum type="alphaLcPeriod"/>
            </a:pPr>
            <a:r>
              <a:rPr lang="en-GB" sz="1200" b="1" dirty="0">
                <a:solidFill>
                  <a:srgbClr val="FF0000"/>
                </a:solidFill>
              </a:rPr>
              <a:t>‘I do’ modelling opportunity so teachers can model how to determine speed. </a:t>
            </a:r>
          </a:p>
          <a:p>
            <a:pPr marL="228600" indent="-228600">
              <a:buAutoNum type="alphaLcPeriod"/>
            </a:pPr>
            <a:r>
              <a:rPr lang="en-GB" sz="1200" b="1" dirty="0">
                <a:solidFill>
                  <a:srgbClr val="FF0000"/>
                </a:solidFill>
              </a:rPr>
              <a:t>Two opportunities to complete ‘we do’ calculations. </a:t>
            </a:r>
          </a:p>
          <a:p>
            <a:pPr marL="228600" indent="-228600">
              <a:buAutoNum type="alphaLcPeriod"/>
            </a:pPr>
            <a:r>
              <a:rPr lang="en-GB" sz="1200" b="1" dirty="0">
                <a:solidFill>
                  <a:srgbClr val="FF0000"/>
                </a:solidFill>
              </a:rPr>
              <a:t>Several examples for students to complete (you do). </a:t>
            </a:r>
          </a:p>
        </p:txBody>
      </p:sp>
    </p:spTree>
    <p:extLst>
      <p:ext uri="{BB962C8B-B14F-4D97-AF65-F5344CB8AC3E}">
        <p14:creationId xmlns:p14="http://schemas.microsoft.com/office/powerpoint/2010/main" val="28905028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300789"/>
            <a:ext cx="6008018" cy="8373703"/>
          </a:xfrm>
          <a:prstGeom prst="rect">
            <a:avLst/>
          </a:prstGeom>
          <a:noFill/>
          <a:ln w="28575">
            <a:solidFill>
              <a:schemeClr val="tx1"/>
            </a:solidFill>
          </a:ln>
        </p:spPr>
        <p:txBody>
          <a:bodyPr wrap="square" rtlCol="0">
            <a:spAutoFit/>
          </a:bodyPr>
          <a:lstStyle/>
          <a:p>
            <a:pPr>
              <a:lnSpc>
                <a:spcPct val="150000"/>
              </a:lnSpc>
            </a:pPr>
            <a:r>
              <a:rPr lang="en-GB" sz="1200" b="1" dirty="0"/>
              <a:t>Calculate momentum in the following scenarios:</a:t>
            </a:r>
          </a:p>
          <a:p>
            <a:pPr>
              <a:lnSpc>
                <a:spcPct val="150000"/>
              </a:lnSpc>
            </a:pPr>
            <a:r>
              <a:rPr lang="en-GB" sz="1200" b="1" dirty="0"/>
              <a:t>Q1 A car with a mass of 1000 kg is moving at a velocity of 20 m/s. Calculate its momentum.</a:t>
            </a:r>
          </a:p>
          <a:p>
            <a:pPr>
              <a:lnSpc>
                <a:spcPct val="150000"/>
              </a:lnSpc>
            </a:pPr>
            <a:r>
              <a:rPr lang="en-GB" sz="1200" dirty="0"/>
              <a:t>Equation:  p  =  m  x  v</a:t>
            </a:r>
          </a:p>
          <a:p>
            <a:pPr>
              <a:lnSpc>
                <a:spcPct val="150000"/>
              </a:lnSpc>
            </a:pPr>
            <a:r>
              <a:rPr lang="en-GB" sz="1200" dirty="0"/>
              <a:t>Substitute values: p = 1000 x 20</a:t>
            </a:r>
          </a:p>
          <a:p>
            <a:pPr>
              <a:lnSpc>
                <a:spcPct val="150000"/>
              </a:lnSpc>
            </a:pPr>
            <a:r>
              <a:rPr lang="en-GB" sz="1200" dirty="0"/>
              <a:t>Calculate momentum: 1000 x  20 = 20,000 kg m/s</a:t>
            </a:r>
          </a:p>
          <a:p>
            <a:pPr>
              <a:lnSpc>
                <a:spcPct val="150000"/>
              </a:lnSpc>
            </a:pPr>
            <a:r>
              <a:rPr lang="en-GB" sz="1200" b="1" dirty="0"/>
              <a:t>Q2 (I DO) A tennis ball with a mass of 0.1 kg is served at a velocity of 30 m/s. Calculate its momentum.</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Calculate momentum: ………………………………………………………………………………………………………….</a:t>
            </a:r>
          </a:p>
          <a:p>
            <a:pPr>
              <a:lnSpc>
                <a:spcPct val="150000"/>
              </a:lnSpc>
            </a:pPr>
            <a:r>
              <a:rPr lang="en-GB" sz="1200" b="1" dirty="0"/>
              <a:t>Q3 (WE DO) An airplane with a mass of 50,000 kg is flying at a velocity of 200 m/s. Calculate its momentum.</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Calculate momentum: ………………………………………………………………………………………………………….</a:t>
            </a:r>
          </a:p>
          <a:p>
            <a:pPr>
              <a:lnSpc>
                <a:spcPct val="150000"/>
              </a:lnSpc>
            </a:pPr>
            <a:r>
              <a:rPr lang="en-GB" sz="1200" b="1" dirty="0"/>
              <a:t>Q4 (YOU DO) A bullet with a mass of 0.02 kg is fired at a velocity of 500 m/s. Calculate its momentum.</a:t>
            </a:r>
          </a:p>
          <a:p>
            <a:pPr>
              <a:lnSpc>
                <a:spcPct val="150000"/>
              </a:lnSpc>
            </a:pPr>
            <a:r>
              <a:rPr lang="fr-FR" sz="1200" dirty="0"/>
              <a:t>Equation: ……………………………………………………………………………………………………………………………..</a:t>
            </a:r>
          </a:p>
          <a:p>
            <a:pPr>
              <a:lnSpc>
                <a:spcPct val="150000"/>
              </a:lnSpc>
            </a:pPr>
            <a:r>
              <a:rPr lang="fr-FR" sz="1200" dirty="0"/>
              <a:t>Substitute values: …………………………………………………………………………………………………………………</a:t>
            </a:r>
          </a:p>
          <a:p>
            <a:pPr>
              <a:lnSpc>
                <a:spcPct val="150000"/>
              </a:lnSpc>
            </a:pPr>
            <a:r>
              <a:rPr lang="fr-FR" sz="1200" dirty="0" err="1"/>
              <a:t>Calculate</a:t>
            </a:r>
            <a:r>
              <a:rPr lang="fr-FR" sz="1200" dirty="0"/>
              <a:t> </a:t>
            </a:r>
            <a:r>
              <a:rPr lang="fr-FR" sz="1200" dirty="0" err="1"/>
              <a:t>momentum</a:t>
            </a:r>
            <a:r>
              <a:rPr lang="fr-FR" sz="1200" dirty="0"/>
              <a:t>: ………………………………………………………………………………………………………….</a:t>
            </a:r>
            <a:endParaRPr lang="en-GB" sz="1200" dirty="0"/>
          </a:p>
          <a:p>
            <a:pPr>
              <a:lnSpc>
                <a:spcPct val="150000"/>
              </a:lnSpc>
            </a:pPr>
            <a:r>
              <a:rPr lang="en-GB" sz="1200" b="1" dirty="0"/>
              <a:t>Q5 (YOU DO) A baseball player with a mass of 80 kg runs at a velocity of 6 m/s. Calculate his momentum.</a:t>
            </a:r>
          </a:p>
          <a:p>
            <a:pPr>
              <a:lnSpc>
                <a:spcPct val="150000"/>
              </a:lnSpc>
            </a:pPr>
            <a:r>
              <a:rPr lang="en-GB" sz="1200" dirty="0"/>
              <a:t>………………………………………………………………………………………………………………………………………………………………………………………………………………………………………………………………………………………………………………………………………………………………………………………………………………………………………………………</a:t>
            </a:r>
          </a:p>
          <a:p>
            <a:pPr>
              <a:lnSpc>
                <a:spcPct val="150000"/>
              </a:lnSpc>
            </a:pPr>
            <a:r>
              <a:rPr lang="en-GB" sz="1200" b="1" dirty="0"/>
              <a:t>Q6 (YOU DO) A rocket with a mass of 5000 kg is launched at a velocity of 1000 m/s. Calculate its momentum.</a:t>
            </a:r>
          </a:p>
          <a:p>
            <a:pPr>
              <a:lnSpc>
                <a:spcPct val="150000"/>
              </a:lnSpc>
            </a:pPr>
            <a:r>
              <a:rPr lang="en-GB" sz="1200" dirty="0"/>
              <a:t>………………………………………………………………………………………………………………………………………………………………………………………………………………………………………………………………………………………………………………………………………………………………………………………………………………………………………………………</a:t>
            </a:r>
          </a:p>
        </p:txBody>
      </p:sp>
      <p:sp>
        <p:nvSpPr>
          <p:cNvPr id="5" name="TextBox 4">
            <a:extLst>
              <a:ext uri="{FF2B5EF4-FFF2-40B4-BE49-F238E27FC236}">
                <a16:creationId xmlns:a16="http://schemas.microsoft.com/office/drawing/2014/main" id="{06123618-F735-99C0-8CF5-34DD87ADCA6F}"/>
              </a:ext>
            </a:extLst>
          </p:cNvPr>
          <p:cNvSpPr txBox="1"/>
          <p:nvPr/>
        </p:nvSpPr>
        <p:spPr>
          <a:xfrm>
            <a:off x="2454442" y="2550695"/>
            <a:ext cx="3741821" cy="340734"/>
          </a:xfrm>
          <a:prstGeom prst="rect">
            <a:avLst/>
          </a:prstGeom>
          <a:solidFill>
            <a:schemeClr val="bg1"/>
          </a:solidFill>
          <a:ln>
            <a:solidFill>
              <a:schemeClr val="accent1"/>
            </a:solidFill>
          </a:ln>
        </p:spPr>
        <p:txBody>
          <a:bodyPr wrap="square" rtlCol="0">
            <a:spAutoFit/>
          </a:bodyPr>
          <a:lstStyle/>
          <a:p>
            <a:pPr>
              <a:lnSpc>
                <a:spcPct val="150000"/>
              </a:lnSpc>
            </a:pPr>
            <a:r>
              <a:rPr lang="en-GB" sz="1200" dirty="0"/>
              <a:t>Momentum (p) = 0.1 kg x 30 m/s = 3 </a:t>
            </a:r>
            <a:r>
              <a:rPr lang="en-GB" sz="1200" dirty="0" err="1"/>
              <a:t>kg·m</a:t>
            </a:r>
            <a:r>
              <a:rPr lang="en-GB" sz="1200" dirty="0"/>
              <a:t>/s</a:t>
            </a:r>
          </a:p>
        </p:txBody>
      </p:sp>
      <p:sp>
        <p:nvSpPr>
          <p:cNvPr id="6" name="TextBox 5">
            <a:extLst>
              <a:ext uri="{FF2B5EF4-FFF2-40B4-BE49-F238E27FC236}">
                <a16:creationId xmlns:a16="http://schemas.microsoft.com/office/drawing/2014/main" id="{47DEC231-D53F-6276-801D-63C5D886BE2A}"/>
              </a:ext>
            </a:extLst>
          </p:cNvPr>
          <p:cNvSpPr txBox="1"/>
          <p:nvPr/>
        </p:nvSpPr>
        <p:spPr>
          <a:xfrm>
            <a:off x="2346159" y="3874168"/>
            <a:ext cx="4143122" cy="276999"/>
          </a:xfrm>
          <a:prstGeom prst="rect">
            <a:avLst/>
          </a:prstGeom>
          <a:solidFill>
            <a:schemeClr val="bg1"/>
          </a:solidFill>
          <a:ln>
            <a:solidFill>
              <a:schemeClr val="accent1"/>
            </a:solidFill>
          </a:ln>
        </p:spPr>
        <p:txBody>
          <a:bodyPr wrap="square" rtlCol="0">
            <a:spAutoFit/>
          </a:bodyPr>
          <a:lstStyle/>
          <a:p>
            <a:r>
              <a:rPr lang="en-GB" sz="1200" dirty="0"/>
              <a:t>Momentum (p) = 50,000 kg x 200 m/s = 10,000,000 </a:t>
            </a:r>
            <a:r>
              <a:rPr lang="en-GB" sz="1200" dirty="0" err="1"/>
              <a:t>kg·m</a:t>
            </a:r>
            <a:r>
              <a:rPr lang="en-GB" sz="1200" dirty="0"/>
              <a:t>/s</a:t>
            </a:r>
          </a:p>
        </p:txBody>
      </p:sp>
      <p:sp>
        <p:nvSpPr>
          <p:cNvPr id="7" name="TextBox 6">
            <a:extLst>
              <a:ext uri="{FF2B5EF4-FFF2-40B4-BE49-F238E27FC236}">
                <a16:creationId xmlns:a16="http://schemas.microsoft.com/office/drawing/2014/main" id="{1A7F3F74-9F7A-4C68-3D0C-3F7C33C03924}"/>
              </a:ext>
            </a:extLst>
          </p:cNvPr>
          <p:cNvSpPr txBox="1"/>
          <p:nvPr/>
        </p:nvSpPr>
        <p:spPr>
          <a:xfrm>
            <a:off x="2346159" y="4992834"/>
            <a:ext cx="3729789" cy="276999"/>
          </a:xfrm>
          <a:prstGeom prst="rect">
            <a:avLst/>
          </a:prstGeom>
          <a:solidFill>
            <a:schemeClr val="bg1"/>
          </a:solidFill>
          <a:ln>
            <a:solidFill>
              <a:schemeClr val="accent1"/>
            </a:solidFill>
          </a:ln>
        </p:spPr>
        <p:txBody>
          <a:bodyPr wrap="square" rtlCol="0">
            <a:spAutoFit/>
          </a:bodyPr>
          <a:lstStyle/>
          <a:p>
            <a:r>
              <a:rPr lang="en-GB" sz="1200" dirty="0"/>
              <a:t>Momentum (p) = 0.02 kg x 500 m/s = 10 </a:t>
            </a:r>
            <a:r>
              <a:rPr lang="en-GB" sz="1200" dirty="0" err="1"/>
              <a:t>kg·m</a:t>
            </a:r>
            <a:r>
              <a:rPr lang="en-GB" sz="1200" dirty="0"/>
              <a:t>/s</a:t>
            </a:r>
          </a:p>
        </p:txBody>
      </p:sp>
      <p:sp>
        <p:nvSpPr>
          <p:cNvPr id="8" name="TextBox 7">
            <a:extLst>
              <a:ext uri="{FF2B5EF4-FFF2-40B4-BE49-F238E27FC236}">
                <a16:creationId xmlns:a16="http://schemas.microsoft.com/office/drawing/2014/main" id="{D2EEB8B1-9086-DCF9-F7A0-D498DA626CCA}"/>
              </a:ext>
            </a:extLst>
          </p:cNvPr>
          <p:cNvSpPr txBox="1"/>
          <p:nvPr/>
        </p:nvSpPr>
        <p:spPr>
          <a:xfrm>
            <a:off x="1988171" y="6464808"/>
            <a:ext cx="4208091" cy="276999"/>
          </a:xfrm>
          <a:prstGeom prst="rect">
            <a:avLst/>
          </a:prstGeom>
          <a:solidFill>
            <a:schemeClr val="bg1"/>
          </a:solidFill>
          <a:ln>
            <a:solidFill>
              <a:schemeClr val="accent1"/>
            </a:solidFill>
          </a:ln>
        </p:spPr>
        <p:txBody>
          <a:bodyPr wrap="square" rtlCol="0">
            <a:spAutoFit/>
          </a:bodyPr>
          <a:lstStyle/>
          <a:p>
            <a:r>
              <a:rPr lang="en-GB" sz="1200" dirty="0"/>
              <a:t>Momentum (p) = 80 kg x 6 m/s = 480 </a:t>
            </a:r>
            <a:r>
              <a:rPr lang="en-GB" sz="1200" dirty="0" err="1"/>
              <a:t>kg·m</a:t>
            </a:r>
            <a:r>
              <a:rPr lang="en-GB" sz="1200" dirty="0"/>
              <a:t>/s</a:t>
            </a:r>
          </a:p>
        </p:txBody>
      </p:sp>
      <p:sp>
        <p:nvSpPr>
          <p:cNvPr id="9" name="TextBox 8">
            <a:extLst>
              <a:ext uri="{FF2B5EF4-FFF2-40B4-BE49-F238E27FC236}">
                <a16:creationId xmlns:a16="http://schemas.microsoft.com/office/drawing/2014/main" id="{7690A29E-5464-4219-2F3A-8A8C1DE6C9A5}"/>
              </a:ext>
            </a:extLst>
          </p:cNvPr>
          <p:cNvSpPr txBox="1"/>
          <p:nvPr/>
        </p:nvSpPr>
        <p:spPr>
          <a:xfrm>
            <a:off x="1936487" y="7798282"/>
            <a:ext cx="4311458" cy="276999"/>
          </a:xfrm>
          <a:prstGeom prst="rect">
            <a:avLst/>
          </a:prstGeom>
          <a:solidFill>
            <a:schemeClr val="bg1"/>
          </a:solidFill>
          <a:ln>
            <a:solidFill>
              <a:schemeClr val="accent1"/>
            </a:solidFill>
          </a:ln>
        </p:spPr>
        <p:txBody>
          <a:bodyPr wrap="square" rtlCol="0">
            <a:spAutoFit/>
          </a:bodyPr>
          <a:lstStyle/>
          <a:p>
            <a:r>
              <a:rPr lang="en-GB" sz="1200" dirty="0"/>
              <a:t>Momentum (p) = 5000 kg x 1000 m/s = 5,000,000 </a:t>
            </a:r>
            <a:r>
              <a:rPr lang="en-GB" sz="1200" dirty="0" err="1"/>
              <a:t>kg·m</a:t>
            </a:r>
            <a:r>
              <a:rPr lang="en-GB" sz="1200" dirty="0"/>
              <a:t>/s</a:t>
            </a:r>
          </a:p>
        </p:txBody>
      </p:sp>
    </p:spTree>
    <p:extLst>
      <p:ext uri="{BB962C8B-B14F-4D97-AF65-F5344CB8AC3E}">
        <p14:creationId xmlns:p14="http://schemas.microsoft.com/office/powerpoint/2010/main" val="28832324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246649"/>
            <a:ext cx="6008018" cy="8373703"/>
          </a:xfrm>
          <a:prstGeom prst="rect">
            <a:avLst/>
          </a:prstGeom>
          <a:noFill/>
          <a:ln w="28575">
            <a:solidFill>
              <a:schemeClr val="tx1"/>
            </a:solidFill>
          </a:ln>
        </p:spPr>
        <p:txBody>
          <a:bodyPr wrap="square" rtlCol="0">
            <a:spAutoFit/>
          </a:bodyPr>
          <a:lstStyle/>
          <a:p>
            <a:pPr>
              <a:lnSpc>
                <a:spcPct val="150000"/>
              </a:lnSpc>
            </a:pPr>
            <a:r>
              <a:rPr lang="en-GB" sz="1200" b="1" dirty="0"/>
              <a:t>Calculate mass in the following scenarios:</a:t>
            </a:r>
          </a:p>
          <a:p>
            <a:pPr>
              <a:lnSpc>
                <a:spcPct val="150000"/>
              </a:lnSpc>
            </a:pPr>
            <a:r>
              <a:rPr lang="en-GB" sz="1200" b="1" dirty="0"/>
              <a:t>Q1 A car with a velocity of 20 m/s has a momentum of 4000 </a:t>
            </a:r>
            <a:r>
              <a:rPr lang="en-GB" sz="1200" b="1" dirty="0" err="1"/>
              <a:t>kg·m</a:t>
            </a:r>
            <a:r>
              <a:rPr lang="en-GB" sz="1200" b="1" dirty="0"/>
              <a:t>/s. Calculate its mass.</a:t>
            </a:r>
          </a:p>
          <a:p>
            <a:pPr>
              <a:lnSpc>
                <a:spcPct val="150000"/>
              </a:lnSpc>
            </a:pPr>
            <a:r>
              <a:rPr lang="en-GB" sz="1200" dirty="0"/>
              <a:t>Equation:  p  =  m  x  v</a:t>
            </a:r>
          </a:p>
          <a:p>
            <a:pPr>
              <a:lnSpc>
                <a:spcPct val="150000"/>
              </a:lnSpc>
            </a:pPr>
            <a:r>
              <a:rPr lang="en-GB" sz="1200" dirty="0"/>
              <a:t>Substitute values: 4000 = m x 20</a:t>
            </a:r>
          </a:p>
          <a:p>
            <a:pPr>
              <a:lnSpc>
                <a:spcPct val="150000"/>
              </a:lnSpc>
            </a:pPr>
            <a:r>
              <a:rPr lang="en-GB" sz="1200" dirty="0"/>
              <a:t>Solve for mass: 4000 ÷ 20 = m = 200kg</a:t>
            </a:r>
          </a:p>
          <a:p>
            <a:pPr>
              <a:lnSpc>
                <a:spcPct val="150000"/>
              </a:lnSpc>
            </a:pPr>
            <a:r>
              <a:rPr lang="en-GB" sz="1200" b="1" dirty="0"/>
              <a:t>Q2 (I DO) A tennis ball is served at a velocity of 30 m/s and has a momentum of 300 </a:t>
            </a:r>
            <a:r>
              <a:rPr lang="en-GB" sz="1200" b="1" dirty="0" err="1"/>
              <a:t>kg·m</a:t>
            </a:r>
            <a:r>
              <a:rPr lang="en-GB" sz="1200" b="1" dirty="0"/>
              <a:t>/s. Calculate its mass.</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Solve for mass: …………………………………………………………………………………………………………………….</a:t>
            </a:r>
          </a:p>
          <a:p>
            <a:pPr>
              <a:lnSpc>
                <a:spcPct val="150000"/>
              </a:lnSpc>
            </a:pPr>
            <a:r>
              <a:rPr lang="en-GB" sz="1200" b="1" dirty="0"/>
              <a:t>Q3 (WE DO) An airplane traveling at a velocity of 200 m/s has a momentum of 500,000 </a:t>
            </a:r>
            <a:r>
              <a:rPr lang="en-GB" sz="1200" b="1" dirty="0" err="1"/>
              <a:t>kg·m</a:t>
            </a:r>
            <a:r>
              <a:rPr lang="en-GB" sz="1200" b="1" dirty="0"/>
              <a:t>/s. Calculate its mass.</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Solve for mass : ……………………………………………………………………………………………………………………</a:t>
            </a:r>
          </a:p>
          <a:p>
            <a:pPr>
              <a:lnSpc>
                <a:spcPct val="150000"/>
              </a:lnSpc>
            </a:pPr>
            <a:r>
              <a:rPr lang="en-GB" sz="1200" b="1" dirty="0"/>
              <a:t>Q4 (YOU DO) A bullet has a velocity of 500 m/s and has a momentum of 100 </a:t>
            </a:r>
            <a:r>
              <a:rPr lang="en-GB" sz="1200" b="1" dirty="0" err="1"/>
              <a:t>kg·m</a:t>
            </a:r>
            <a:r>
              <a:rPr lang="en-GB" sz="1200" b="1" dirty="0"/>
              <a:t>/s. Calculate its mass.</a:t>
            </a:r>
          </a:p>
          <a:p>
            <a:pPr>
              <a:lnSpc>
                <a:spcPct val="150000"/>
              </a:lnSpc>
            </a:pPr>
            <a:r>
              <a:rPr lang="fr-FR" sz="1200" dirty="0"/>
              <a:t>Equation: ……………………………………………………………………………………………………………………………..</a:t>
            </a:r>
          </a:p>
          <a:p>
            <a:pPr>
              <a:lnSpc>
                <a:spcPct val="150000"/>
              </a:lnSpc>
            </a:pPr>
            <a:r>
              <a:rPr lang="fr-FR" sz="1200" dirty="0"/>
              <a:t>Substitute values: …………………………………………………………………………………………………………………</a:t>
            </a:r>
          </a:p>
          <a:p>
            <a:pPr>
              <a:lnSpc>
                <a:spcPct val="150000"/>
              </a:lnSpc>
            </a:pPr>
            <a:r>
              <a:rPr lang="fr-FR" sz="1200" dirty="0"/>
              <a:t>Solve for mass: …………………………………………………………………………………………………………………….</a:t>
            </a:r>
            <a:endParaRPr lang="en-GB" sz="1200" dirty="0"/>
          </a:p>
          <a:p>
            <a:pPr>
              <a:lnSpc>
                <a:spcPct val="150000"/>
              </a:lnSpc>
            </a:pPr>
            <a:r>
              <a:rPr lang="en-GB" sz="1200" b="1" dirty="0"/>
              <a:t>Q5 (YOU DO) A soccer ball with a velocity of 10 m/s has a momentum of 20 </a:t>
            </a:r>
            <a:r>
              <a:rPr lang="en-GB" sz="1200" b="1" dirty="0" err="1"/>
              <a:t>kg·m</a:t>
            </a:r>
            <a:r>
              <a:rPr lang="en-GB" sz="1200" b="1" dirty="0"/>
              <a:t>/s. Calculate its mass.</a:t>
            </a:r>
          </a:p>
          <a:p>
            <a:pPr>
              <a:lnSpc>
                <a:spcPct val="150000"/>
              </a:lnSpc>
            </a:pPr>
            <a:r>
              <a:rPr lang="en-GB" sz="1200" dirty="0"/>
              <a:t>………………………………………………………………………………………………………………………………………………………………………………………………………………………………………………………………………………………………………………………………………………………………………………………………………………………………………………………</a:t>
            </a:r>
          </a:p>
          <a:p>
            <a:pPr>
              <a:lnSpc>
                <a:spcPct val="150000"/>
              </a:lnSpc>
            </a:pPr>
            <a:r>
              <a:rPr lang="en-GB" sz="1200" b="1" dirty="0"/>
              <a:t>Q6 (YOU DO) A cyclist moving at a velocity of 15 m/s has a momentum of 300 </a:t>
            </a:r>
            <a:r>
              <a:rPr lang="en-GB" sz="1200" b="1" dirty="0" err="1"/>
              <a:t>kg·m</a:t>
            </a:r>
            <a:r>
              <a:rPr lang="en-GB" sz="1200" b="1" dirty="0"/>
              <a:t>/s. Calculate their mass.</a:t>
            </a:r>
          </a:p>
          <a:p>
            <a:pPr>
              <a:lnSpc>
                <a:spcPct val="150000"/>
              </a:lnSpc>
            </a:pPr>
            <a:r>
              <a:rPr lang="en-GB" sz="1200" dirty="0"/>
              <a:t>………………………………………………………………………………………………………………………………………………………………………………………………………………………………………………………………………………………………………………………………………………………………………………………………………………………………………………………</a:t>
            </a:r>
          </a:p>
        </p:txBody>
      </p:sp>
      <p:sp>
        <p:nvSpPr>
          <p:cNvPr id="5" name="TextBox 4">
            <a:extLst>
              <a:ext uri="{FF2B5EF4-FFF2-40B4-BE49-F238E27FC236}">
                <a16:creationId xmlns:a16="http://schemas.microsoft.com/office/drawing/2014/main" id="{06123618-F735-99C0-8CF5-34DD87ADCA6F}"/>
              </a:ext>
            </a:extLst>
          </p:cNvPr>
          <p:cNvSpPr txBox="1"/>
          <p:nvPr/>
        </p:nvSpPr>
        <p:spPr>
          <a:xfrm>
            <a:off x="2346159" y="2288302"/>
            <a:ext cx="3741821"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Substituting the values, we get: 300 </a:t>
            </a:r>
            <a:r>
              <a:rPr lang="en-GB" sz="1200" b="0" i="0" dirty="0" err="1">
                <a:solidFill>
                  <a:srgbClr val="374151"/>
                </a:solidFill>
                <a:effectLst/>
                <a:latin typeface="Söhne"/>
              </a:rPr>
              <a:t>kg·m</a:t>
            </a:r>
            <a:r>
              <a:rPr lang="en-GB" sz="1200" b="0" i="0" dirty="0">
                <a:solidFill>
                  <a:srgbClr val="374151"/>
                </a:solidFill>
                <a:effectLst/>
                <a:latin typeface="Söhne"/>
              </a:rPr>
              <a:t>/s = m × 30 m/s Solving for mass (m): m = 300 </a:t>
            </a:r>
            <a:r>
              <a:rPr lang="en-GB" sz="1200" b="0" i="0" dirty="0" err="1">
                <a:solidFill>
                  <a:srgbClr val="374151"/>
                </a:solidFill>
                <a:effectLst/>
                <a:latin typeface="Söhne"/>
              </a:rPr>
              <a:t>kg·m</a:t>
            </a:r>
            <a:r>
              <a:rPr lang="en-GB" sz="1200" b="0" i="0" dirty="0">
                <a:solidFill>
                  <a:srgbClr val="374151"/>
                </a:solidFill>
                <a:effectLst/>
                <a:latin typeface="Söhne"/>
              </a:rPr>
              <a:t>/s ÷ 30 m/s = 10 kg</a:t>
            </a:r>
            <a:endParaRPr lang="en-GB" sz="1200" dirty="0"/>
          </a:p>
        </p:txBody>
      </p:sp>
      <p:sp>
        <p:nvSpPr>
          <p:cNvPr id="6" name="TextBox 5">
            <a:extLst>
              <a:ext uri="{FF2B5EF4-FFF2-40B4-BE49-F238E27FC236}">
                <a16:creationId xmlns:a16="http://schemas.microsoft.com/office/drawing/2014/main" id="{47DEC231-D53F-6276-801D-63C5D886BE2A}"/>
              </a:ext>
            </a:extLst>
          </p:cNvPr>
          <p:cNvSpPr txBox="1"/>
          <p:nvPr/>
        </p:nvSpPr>
        <p:spPr>
          <a:xfrm>
            <a:off x="2139492" y="3763464"/>
            <a:ext cx="4143122"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500,000 </a:t>
            </a:r>
            <a:r>
              <a:rPr lang="en-GB" sz="1200" dirty="0" err="1"/>
              <a:t>kg·m</a:t>
            </a:r>
            <a:r>
              <a:rPr lang="en-GB" sz="1200" dirty="0"/>
              <a:t>/s = m × 200 m/s</a:t>
            </a:r>
          </a:p>
          <a:p>
            <a:r>
              <a:rPr lang="en-GB" sz="1200" dirty="0"/>
              <a:t>Solving for mass (m): m = 500,000 </a:t>
            </a:r>
            <a:r>
              <a:rPr lang="en-GB" sz="1200" dirty="0" err="1"/>
              <a:t>kg·m</a:t>
            </a:r>
            <a:r>
              <a:rPr lang="en-GB" sz="1200" dirty="0"/>
              <a:t>/s ÷ 200 m/s = 2500 kg</a:t>
            </a:r>
          </a:p>
        </p:txBody>
      </p:sp>
      <p:sp>
        <p:nvSpPr>
          <p:cNvPr id="7" name="TextBox 6">
            <a:extLst>
              <a:ext uri="{FF2B5EF4-FFF2-40B4-BE49-F238E27FC236}">
                <a16:creationId xmlns:a16="http://schemas.microsoft.com/office/drawing/2014/main" id="{1A7F3F74-9F7A-4C68-3D0C-3F7C33C03924}"/>
              </a:ext>
            </a:extLst>
          </p:cNvPr>
          <p:cNvSpPr txBox="1"/>
          <p:nvPr/>
        </p:nvSpPr>
        <p:spPr>
          <a:xfrm>
            <a:off x="2346159" y="4992834"/>
            <a:ext cx="4030578" cy="461665"/>
          </a:xfrm>
          <a:prstGeom prst="rect">
            <a:avLst/>
          </a:prstGeom>
          <a:solidFill>
            <a:schemeClr val="bg1"/>
          </a:solidFill>
          <a:ln>
            <a:solidFill>
              <a:schemeClr val="accent1"/>
            </a:solidFill>
          </a:ln>
        </p:spPr>
        <p:txBody>
          <a:bodyPr wrap="square" rtlCol="0">
            <a:spAutoFit/>
          </a:bodyPr>
          <a:lstStyle/>
          <a:p>
            <a:r>
              <a:rPr lang="en-GB" sz="1200" b="0" i="0" dirty="0">
                <a:solidFill>
                  <a:srgbClr val="374151"/>
                </a:solidFill>
                <a:effectLst/>
                <a:latin typeface="Söhne"/>
              </a:rPr>
              <a:t>Substituting the values, we get: 100 </a:t>
            </a:r>
            <a:r>
              <a:rPr lang="en-GB" sz="1200" b="0" i="0" dirty="0" err="1">
                <a:solidFill>
                  <a:srgbClr val="374151"/>
                </a:solidFill>
                <a:effectLst/>
                <a:latin typeface="Söhne"/>
              </a:rPr>
              <a:t>kg·m</a:t>
            </a:r>
            <a:r>
              <a:rPr lang="en-GB" sz="1200" b="0" i="0" dirty="0">
                <a:solidFill>
                  <a:srgbClr val="374151"/>
                </a:solidFill>
                <a:effectLst/>
                <a:latin typeface="Söhne"/>
              </a:rPr>
              <a:t>/s = m × 500 m/s Solving for mass (m): m = 100 </a:t>
            </a:r>
            <a:r>
              <a:rPr lang="en-GB" sz="1200" b="0" i="0" dirty="0" err="1">
                <a:solidFill>
                  <a:srgbClr val="374151"/>
                </a:solidFill>
                <a:effectLst/>
                <a:latin typeface="Söhne"/>
              </a:rPr>
              <a:t>kg·m</a:t>
            </a:r>
            <a:r>
              <a:rPr lang="en-GB" sz="1200" b="0" i="0" dirty="0">
                <a:solidFill>
                  <a:srgbClr val="374151"/>
                </a:solidFill>
                <a:effectLst/>
                <a:latin typeface="Söhne"/>
              </a:rPr>
              <a:t>/s ÷ 500 m/s = 0.2 kg</a:t>
            </a:r>
            <a:endParaRPr lang="en-GB" sz="1200" dirty="0"/>
          </a:p>
        </p:txBody>
      </p:sp>
      <p:sp>
        <p:nvSpPr>
          <p:cNvPr id="8" name="TextBox 7">
            <a:extLst>
              <a:ext uri="{FF2B5EF4-FFF2-40B4-BE49-F238E27FC236}">
                <a16:creationId xmlns:a16="http://schemas.microsoft.com/office/drawing/2014/main" id="{D2EEB8B1-9086-DCF9-F7A0-D498DA626CCA}"/>
              </a:ext>
            </a:extLst>
          </p:cNvPr>
          <p:cNvSpPr txBox="1"/>
          <p:nvPr/>
        </p:nvSpPr>
        <p:spPr>
          <a:xfrm>
            <a:off x="2074523" y="6367389"/>
            <a:ext cx="4208091"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20 </a:t>
            </a:r>
            <a:r>
              <a:rPr lang="en-GB" sz="1200" dirty="0" err="1"/>
              <a:t>kg·m</a:t>
            </a:r>
            <a:r>
              <a:rPr lang="en-GB" sz="1200" dirty="0"/>
              <a:t>/s = m × 10 m/s</a:t>
            </a:r>
          </a:p>
          <a:p>
            <a:r>
              <a:rPr lang="en-GB" sz="1200" dirty="0"/>
              <a:t>Solving for mass (m): m = 20 </a:t>
            </a:r>
            <a:r>
              <a:rPr lang="en-GB" sz="1200" dirty="0" err="1"/>
              <a:t>kg·m</a:t>
            </a:r>
            <a:r>
              <a:rPr lang="en-GB" sz="1200" dirty="0"/>
              <a:t>/s ÷ 10 m/s = 2 kg</a:t>
            </a:r>
          </a:p>
        </p:txBody>
      </p:sp>
      <p:sp>
        <p:nvSpPr>
          <p:cNvPr id="9" name="TextBox 8">
            <a:extLst>
              <a:ext uri="{FF2B5EF4-FFF2-40B4-BE49-F238E27FC236}">
                <a16:creationId xmlns:a16="http://schemas.microsoft.com/office/drawing/2014/main" id="{7690A29E-5464-4219-2F3A-8A8C1DE6C9A5}"/>
              </a:ext>
            </a:extLst>
          </p:cNvPr>
          <p:cNvSpPr txBox="1"/>
          <p:nvPr/>
        </p:nvSpPr>
        <p:spPr>
          <a:xfrm>
            <a:off x="1883326" y="7741944"/>
            <a:ext cx="4311458"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300 </a:t>
            </a:r>
            <a:r>
              <a:rPr lang="en-GB" sz="1200" dirty="0" err="1"/>
              <a:t>kg·m</a:t>
            </a:r>
            <a:r>
              <a:rPr lang="en-GB" sz="1200" dirty="0"/>
              <a:t>/s = m × 15 m/s</a:t>
            </a:r>
          </a:p>
          <a:p>
            <a:r>
              <a:rPr lang="en-GB" sz="1200" dirty="0"/>
              <a:t>Solving for mass (m): m = 300 </a:t>
            </a:r>
            <a:r>
              <a:rPr lang="en-GB" sz="1200" dirty="0" err="1"/>
              <a:t>kg·m</a:t>
            </a:r>
            <a:r>
              <a:rPr lang="en-GB" sz="1200" dirty="0"/>
              <a:t>/s ÷ 15 m/s = 20 kg</a:t>
            </a:r>
          </a:p>
        </p:txBody>
      </p:sp>
    </p:spTree>
    <p:extLst>
      <p:ext uri="{BB962C8B-B14F-4D97-AF65-F5344CB8AC3E}">
        <p14:creationId xmlns:p14="http://schemas.microsoft.com/office/powerpoint/2010/main" val="40609318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246649"/>
            <a:ext cx="6008018" cy="8373703"/>
          </a:xfrm>
          <a:prstGeom prst="rect">
            <a:avLst/>
          </a:prstGeom>
          <a:noFill/>
          <a:ln w="28575">
            <a:solidFill>
              <a:schemeClr val="tx1"/>
            </a:solidFill>
          </a:ln>
        </p:spPr>
        <p:txBody>
          <a:bodyPr wrap="square" rtlCol="0">
            <a:spAutoFit/>
          </a:bodyPr>
          <a:lstStyle/>
          <a:p>
            <a:pPr>
              <a:lnSpc>
                <a:spcPct val="150000"/>
              </a:lnSpc>
            </a:pPr>
            <a:r>
              <a:rPr lang="en-GB" sz="1200" b="1" dirty="0"/>
              <a:t>Calculate velocity in the following scenarios:</a:t>
            </a:r>
          </a:p>
          <a:p>
            <a:pPr>
              <a:lnSpc>
                <a:spcPct val="150000"/>
              </a:lnSpc>
            </a:pPr>
            <a:r>
              <a:rPr lang="en-GB" sz="1200" b="1" dirty="0"/>
              <a:t>Q1 A car with a mass of 1000 kg has a momentum of 20,000 kg m/s. Calculate its velocity.</a:t>
            </a:r>
          </a:p>
          <a:p>
            <a:pPr>
              <a:lnSpc>
                <a:spcPct val="150000"/>
              </a:lnSpc>
            </a:pPr>
            <a:r>
              <a:rPr lang="en-GB" sz="1200" dirty="0"/>
              <a:t>Equation:  p  =  m  x  v</a:t>
            </a:r>
          </a:p>
          <a:p>
            <a:pPr>
              <a:lnSpc>
                <a:spcPct val="150000"/>
              </a:lnSpc>
            </a:pPr>
            <a:r>
              <a:rPr lang="en-GB" sz="1200" dirty="0"/>
              <a:t>Substitute values: 20,000 = 1000 x v</a:t>
            </a:r>
          </a:p>
          <a:p>
            <a:pPr>
              <a:lnSpc>
                <a:spcPct val="150000"/>
              </a:lnSpc>
            </a:pPr>
            <a:r>
              <a:rPr lang="en-GB" sz="1200" dirty="0"/>
              <a:t>Solve for velocity: 20,000 ÷ 1000 = v = 20 m/s</a:t>
            </a:r>
          </a:p>
          <a:p>
            <a:pPr>
              <a:lnSpc>
                <a:spcPct val="150000"/>
              </a:lnSpc>
            </a:pPr>
            <a:r>
              <a:rPr lang="en-GB" sz="1200" b="1" dirty="0"/>
              <a:t>Q2 (I DO) A tennis ball with a mass of 0.1 kg has a momentum of 3 kg m/s. Calculate its velocity</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Solve for velocity: …………………………………………………………………………………………………………………</a:t>
            </a:r>
          </a:p>
          <a:p>
            <a:pPr>
              <a:lnSpc>
                <a:spcPct val="150000"/>
              </a:lnSpc>
            </a:pPr>
            <a:r>
              <a:rPr lang="en-GB" sz="1200" b="1" dirty="0"/>
              <a:t>Q3 (WE DO) An airplane with a mass of 50,000 kg has a momentum of 10,000,000 kg m/s. Calculate its velocity.</a:t>
            </a:r>
          </a:p>
          <a:p>
            <a:pPr>
              <a:lnSpc>
                <a:spcPct val="150000"/>
              </a:lnSpc>
            </a:pPr>
            <a:r>
              <a:rPr lang="en-GB" sz="1200" dirty="0"/>
              <a:t>Equation: ……………………………………………………………………………………………………………………………..</a:t>
            </a:r>
          </a:p>
          <a:p>
            <a:pPr>
              <a:lnSpc>
                <a:spcPct val="150000"/>
              </a:lnSpc>
            </a:pPr>
            <a:r>
              <a:rPr lang="en-GB" sz="1200" dirty="0"/>
              <a:t>Substitute values: …………………………………………………………………………………………………………………</a:t>
            </a:r>
          </a:p>
          <a:p>
            <a:pPr>
              <a:lnSpc>
                <a:spcPct val="150000"/>
              </a:lnSpc>
            </a:pPr>
            <a:r>
              <a:rPr lang="en-GB" sz="1200" dirty="0"/>
              <a:t>Solve for velocity: ……………………………………………………………………………………………………………….</a:t>
            </a:r>
          </a:p>
          <a:p>
            <a:pPr>
              <a:lnSpc>
                <a:spcPct val="150000"/>
              </a:lnSpc>
            </a:pPr>
            <a:r>
              <a:rPr lang="en-GB" sz="1200" b="1" dirty="0"/>
              <a:t>Q4 (YOU DO) A bullet with a mass of 0.02 kg has a momentum of 10 kg m/s. Calculate its velocity.</a:t>
            </a:r>
          </a:p>
          <a:p>
            <a:pPr>
              <a:lnSpc>
                <a:spcPct val="150000"/>
              </a:lnSpc>
            </a:pPr>
            <a:r>
              <a:rPr lang="fr-FR" sz="1200" dirty="0"/>
              <a:t>Equation: ……………………………………………………………………………………………………………………………..</a:t>
            </a:r>
          </a:p>
          <a:p>
            <a:pPr>
              <a:lnSpc>
                <a:spcPct val="150000"/>
              </a:lnSpc>
            </a:pPr>
            <a:r>
              <a:rPr lang="fr-FR" sz="1200" dirty="0"/>
              <a:t>Substitute values: …………………………………………………………………………………………………………………</a:t>
            </a:r>
          </a:p>
          <a:p>
            <a:pPr>
              <a:lnSpc>
                <a:spcPct val="150000"/>
              </a:lnSpc>
            </a:pPr>
            <a:r>
              <a:rPr lang="fr-FR" sz="1200" dirty="0"/>
              <a:t>Solve for </a:t>
            </a:r>
            <a:r>
              <a:rPr lang="fr-FR" sz="1200" dirty="0" err="1"/>
              <a:t>velocity</a:t>
            </a:r>
            <a:r>
              <a:rPr lang="fr-FR" sz="1200" dirty="0"/>
              <a:t>: ………………………………………………………………………………………………………………..</a:t>
            </a:r>
            <a:endParaRPr lang="en-GB" sz="1200" dirty="0"/>
          </a:p>
          <a:p>
            <a:pPr>
              <a:lnSpc>
                <a:spcPct val="150000"/>
              </a:lnSpc>
            </a:pPr>
            <a:r>
              <a:rPr lang="en-GB" sz="1200" b="1" dirty="0"/>
              <a:t>Q5 (YOU DO) A soccer ball with a mass of 2 kg has a momentum of 10 </a:t>
            </a:r>
            <a:r>
              <a:rPr lang="en-GB" sz="1200" b="1" dirty="0" err="1"/>
              <a:t>kg·m</a:t>
            </a:r>
            <a:r>
              <a:rPr lang="en-GB" sz="1200" b="1" dirty="0"/>
              <a:t>/s. Calculate its velocity.</a:t>
            </a:r>
          </a:p>
          <a:p>
            <a:pPr>
              <a:lnSpc>
                <a:spcPct val="150000"/>
              </a:lnSpc>
            </a:pPr>
            <a:r>
              <a:rPr lang="en-GB" sz="1200" dirty="0"/>
              <a:t>………………………………………………………………………………………………………………………………………………………………………………………………………………………………………………………………………………………………………………………………………………………………………………………………………………………………………………………</a:t>
            </a:r>
          </a:p>
          <a:p>
            <a:pPr>
              <a:lnSpc>
                <a:spcPct val="150000"/>
              </a:lnSpc>
            </a:pPr>
            <a:r>
              <a:rPr lang="en-GB" sz="1200" b="1" dirty="0"/>
              <a:t>Q6 (YOU DO) A cyclist with a mass of 20 kg has a momentum of 100 </a:t>
            </a:r>
            <a:r>
              <a:rPr lang="en-GB" sz="1200" b="1" dirty="0" err="1"/>
              <a:t>kg·m</a:t>
            </a:r>
            <a:r>
              <a:rPr lang="en-GB" sz="1200" b="1" dirty="0"/>
              <a:t>/s. Calculate their velocity.</a:t>
            </a:r>
          </a:p>
          <a:p>
            <a:pPr>
              <a:lnSpc>
                <a:spcPct val="150000"/>
              </a:lnSpc>
            </a:pPr>
            <a:r>
              <a:rPr lang="en-GB" sz="1200" dirty="0"/>
              <a:t>………………………………………………………………………………………………………………………………………………………………………………………………………………………………………………………………………………………………………………………………………………………………………………………………………………………………………………………</a:t>
            </a:r>
          </a:p>
        </p:txBody>
      </p:sp>
      <p:sp>
        <p:nvSpPr>
          <p:cNvPr id="5" name="TextBox 4">
            <a:extLst>
              <a:ext uri="{FF2B5EF4-FFF2-40B4-BE49-F238E27FC236}">
                <a16:creationId xmlns:a16="http://schemas.microsoft.com/office/drawing/2014/main" id="{06123618-F735-99C0-8CF5-34DD87ADCA6F}"/>
              </a:ext>
            </a:extLst>
          </p:cNvPr>
          <p:cNvSpPr txBox="1"/>
          <p:nvPr/>
        </p:nvSpPr>
        <p:spPr>
          <a:xfrm>
            <a:off x="2221306" y="2049736"/>
            <a:ext cx="3741821"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Substituting the values, we get: 3 </a:t>
            </a:r>
            <a:r>
              <a:rPr lang="en-GB" sz="1200" b="0" i="0" dirty="0" err="1">
                <a:solidFill>
                  <a:srgbClr val="374151"/>
                </a:solidFill>
                <a:effectLst/>
                <a:latin typeface="Söhne"/>
              </a:rPr>
              <a:t>kg·m</a:t>
            </a:r>
            <a:r>
              <a:rPr lang="en-GB" sz="1200" b="0" i="0" dirty="0">
                <a:solidFill>
                  <a:srgbClr val="374151"/>
                </a:solidFill>
                <a:effectLst/>
                <a:latin typeface="Söhne"/>
              </a:rPr>
              <a:t>/s = 0.1 kg × v</a:t>
            </a:r>
          </a:p>
          <a:p>
            <a:pPr>
              <a:lnSpc>
                <a:spcPct val="150000"/>
              </a:lnSpc>
            </a:pPr>
            <a:r>
              <a:rPr lang="en-GB" sz="1200" b="0" i="0" dirty="0">
                <a:solidFill>
                  <a:srgbClr val="374151"/>
                </a:solidFill>
                <a:effectLst/>
                <a:latin typeface="Söhne"/>
              </a:rPr>
              <a:t>Solving for velocity (v): v = 3 </a:t>
            </a:r>
            <a:r>
              <a:rPr lang="en-GB" sz="1200" b="0" i="0" dirty="0" err="1">
                <a:solidFill>
                  <a:srgbClr val="374151"/>
                </a:solidFill>
                <a:effectLst/>
                <a:latin typeface="Söhne"/>
              </a:rPr>
              <a:t>kg·m</a:t>
            </a:r>
            <a:r>
              <a:rPr lang="en-GB" sz="1200" b="0" i="0" dirty="0">
                <a:solidFill>
                  <a:srgbClr val="374151"/>
                </a:solidFill>
                <a:effectLst/>
                <a:latin typeface="Söhne"/>
              </a:rPr>
              <a:t>/s ÷ 0.1 kg = 30 m/s</a:t>
            </a:r>
            <a:endParaRPr lang="en-GB" sz="1200" dirty="0"/>
          </a:p>
        </p:txBody>
      </p:sp>
      <p:sp>
        <p:nvSpPr>
          <p:cNvPr id="6" name="TextBox 5">
            <a:extLst>
              <a:ext uri="{FF2B5EF4-FFF2-40B4-BE49-F238E27FC236}">
                <a16:creationId xmlns:a16="http://schemas.microsoft.com/office/drawing/2014/main" id="{47DEC231-D53F-6276-801D-63C5D886BE2A}"/>
              </a:ext>
            </a:extLst>
          </p:cNvPr>
          <p:cNvSpPr txBox="1"/>
          <p:nvPr/>
        </p:nvSpPr>
        <p:spPr>
          <a:xfrm>
            <a:off x="1844703" y="3554365"/>
            <a:ext cx="4437911"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10,000,000 </a:t>
            </a:r>
            <a:r>
              <a:rPr lang="en-GB" sz="1200" dirty="0" err="1"/>
              <a:t>kg·m</a:t>
            </a:r>
            <a:r>
              <a:rPr lang="en-GB" sz="1200" dirty="0"/>
              <a:t>/s = 50,000 kg × v</a:t>
            </a:r>
          </a:p>
          <a:p>
            <a:r>
              <a:rPr lang="en-GB" sz="1200" dirty="0"/>
              <a:t>Solving for velocity (v): v = 10,000,000 </a:t>
            </a:r>
            <a:r>
              <a:rPr lang="en-GB" sz="1200" dirty="0" err="1"/>
              <a:t>kg·m</a:t>
            </a:r>
            <a:r>
              <a:rPr lang="en-GB" sz="1200" dirty="0"/>
              <a:t>/s ÷ 50,000 kg = 200 m/s</a:t>
            </a:r>
          </a:p>
        </p:txBody>
      </p:sp>
      <p:sp>
        <p:nvSpPr>
          <p:cNvPr id="7" name="TextBox 6">
            <a:extLst>
              <a:ext uri="{FF2B5EF4-FFF2-40B4-BE49-F238E27FC236}">
                <a16:creationId xmlns:a16="http://schemas.microsoft.com/office/drawing/2014/main" id="{1A7F3F74-9F7A-4C68-3D0C-3F7C33C03924}"/>
              </a:ext>
            </a:extLst>
          </p:cNvPr>
          <p:cNvSpPr txBox="1"/>
          <p:nvPr/>
        </p:nvSpPr>
        <p:spPr>
          <a:xfrm>
            <a:off x="2125583" y="4913559"/>
            <a:ext cx="4030578" cy="461665"/>
          </a:xfrm>
          <a:prstGeom prst="rect">
            <a:avLst/>
          </a:prstGeom>
          <a:solidFill>
            <a:schemeClr val="bg1"/>
          </a:solidFill>
          <a:ln>
            <a:solidFill>
              <a:schemeClr val="accent1"/>
            </a:solidFill>
          </a:ln>
        </p:spPr>
        <p:txBody>
          <a:bodyPr wrap="square" rtlCol="0">
            <a:spAutoFit/>
          </a:bodyPr>
          <a:lstStyle/>
          <a:p>
            <a:r>
              <a:rPr lang="en-GB" sz="1200" b="0" i="0" dirty="0">
                <a:solidFill>
                  <a:srgbClr val="374151"/>
                </a:solidFill>
                <a:effectLst/>
                <a:latin typeface="Söhne"/>
              </a:rPr>
              <a:t>Substituting the values, we get: 10 </a:t>
            </a:r>
            <a:r>
              <a:rPr lang="en-GB" sz="1200" b="0" i="0" dirty="0" err="1">
                <a:solidFill>
                  <a:srgbClr val="374151"/>
                </a:solidFill>
                <a:effectLst/>
                <a:latin typeface="Söhne"/>
              </a:rPr>
              <a:t>kg·m</a:t>
            </a:r>
            <a:r>
              <a:rPr lang="en-GB" sz="1200" b="0" i="0" dirty="0">
                <a:solidFill>
                  <a:srgbClr val="374151"/>
                </a:solidFill>
                <a:effectLst/>
                <a:latin typeface="Söhne"/>
              </a:rPr>
              <a:t>/s = 0.02 kg × v</a:t>
            </a:r>
          </a:p>
          <a:p>
            <a:r>
              <a:rPr lang="en-GB" sz="1200" b="0" i="0" dirty="0">
                <a:solidFill>
                  <a:srgbClr val="374151"/>
                </a:solidFill>
                <a:effectLst/>
                <a:latin typeface="Söhne"/>
              </a:rPr>
              <a:t>Solving for velocity (v): v = 10 </a:t>
            </a:r>
            <a:r>
              <a:rPr lang="en-GB" sz="1200" b="0" i="0" dirty="0" err="1">
                <a:solidFill>
                  <a:srgbClr val="374151"/>
                </a:solidFill>
                <a:effectLst/>
                <a:latin typeface="Söhne"/>
              </a:rPr>
              <a:t>kg·m</a:t>
            </a:r>
            <a:r>
              <a:rPr lang="en-GB" sz="1200" b="0" i="0" dirty="0">
                <a:solidFill>
                  <a:srgbClr val="374151"/>
                </a:solidFill>
                <a:effectLst/>
                <a:latin typeface="Söhne"/>
              </a:rPr>
              <a:t>/s ÷ 0.02 kg = 500 m/s</a:t>
            </a:r>
            <a:endParaRPr lang="en-GB" sz="1200" dirty="0"/>
          </a:p>
        </p:txBody>
      </p:sp>
      <p:sp>
        <p:nvSpPr>
          <p:cNvPr id="8" name="TextBox 7">
            <a:extLst>
              <a:ext uri="{FF2B5EF4-FFF2-40B4-BE49-F238E27FC236}">
                <a16:creationId xmlns:a16="http://schemas.microsoft.com/office/drawing/2014/main" id="{D2EEB8B1-9086-DCF9-F7A0-D498DA626CCA}"/>
              </a:ext>
            </a:extLst>
          </p:cNvPr>
          <p:cNvSpPr txBox="1"/>
          <p:nvPr/>
        </p:nvSpPr>
        <p:spPr>
          <a:xfrm>
            <a:off x="1897010" y="6169581"/>
            <a:ext cx="4208091"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10 </a:t>
            </a:r>
            <a:r>
              <a:rPr lang="en-GB" sz="1200" dirty="0" err="1"/>
              <a:t>kg·m</a:t>
            </a:r>
            <a:r>
              <a:rPr lang="en-GB" sz="1200" dirty="0"/>
              <a:t>/s = 2 kg × v</a:t>
            </a:r>
          </a:p>
          <a:p>
            <a:r>
              <a:rPr lang="en-GB" sz="1200" dirty="0"/>
              <a:t>Solving for velocity (v): v = 10 </a:t>
            </a:r>
            <a:r>
              <a:rPr lang="en-GB" sz="1200" dirty="0" err="1"/>
              <a:t>kg·m</a:t>
            </a:r>
            <a:r>
              <a:rPr lang="en-GB" sz="1200" dirty="0"/>
              <a:t>/s ÷ 2 kg = 5 m/s</a:t>
            </a:r>
          </a:p>
        </p:txBody>
      </p:sp>
      <p:sp>
        <p:nvSpPr>
          <p:cNvPr id="9" name="TextBox 8">
            <a:extLst>
              <a:ext uri="{FF2B5EF4-FFF2-40B4-BE49-F238E27FC236}">
                <a16:creationId xmlns:a16="http://schemas.microsoft.com/office/drawing/2014/main" id="{7690A29E-5464-4219-2F3A-8A8C1DE6C9A5}"/>
              </a:ext>
            </a:extLst>
          </p:cNvPr>
          <p:cNvSpPr txBox="1"/>
          <p:nvPr/>
        </p:nvSpPr>
        <p:spPr>
          <a:xfrm>
            <a:off x="1844703" y="7617076"/>
            <a:ext cx="4311458"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100 </a:t>
            </a:r>
            <a:r>
              <a:rPr lang="en-GB" sz="1200" dirty="0" err="1"/>
              <a:t>kg·m</a:t>
            </a:r>
            <a:r>
              <a:rPr lang="en-GB" sz="1200" dirty="0"/>
              <a:t>/s = 20 kg × v</a:t>
            </a:r>
          </a:p>
          <a:p>
            <a:r>
              <a:rPr lang="en-GB" sz="1200" dirty="0"/>
              <a:t>Solving for velocity (v): v = 100 </a:t>
            </a:r>
            <a:r>
              <a:rPr lang="en-GB" sz="1200" dirty="0" err="1"/>
              <a:t>kg·m</a:t>
            </a:r>
            <a:r>
              <a:rPr lang="en-GB" sz="1200" dirty="0"/>
              <a:t>/s ÷ 20 kg = 5 m/s</a:t>
            </a:r>
          </a:p>
        </p:txBody>
      </p:sp>
    </p:spTree>
    <p:extLst>
      <p:ext uri="{BB962C8B-B14F-4D97-AF65-F5344CB8AC3E}">
        <p14:creationId xmlns:p14="http://schemas.microsoft.com/office/powerpoint/2010/main" val="64087117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246649"/>
            <a:ext cx="6008018" cy="7265707"/>
          </a:xfrm>
          <a:prstGeom prst="rect">
            <a:avLst/>
          </a:prstGeom>
          <a:noFill/>
          <a:ln w="28575">
            <a:solidFill>
              <a:schemeClr val="tx1"/>
            </a:solidFill>
          </a:ln>
        </p:spPr>
        <p:txBody>
          <a:bodyPr wrap="square" rtlCol="0">
            <a:spAutoFit/>
          </a:bodyPr>
          <a:lstStyle/>
          <a:p>
            <a:pPr>
              <a:lnSpc>
                <a:spcPct val="150000"/>
              </a:lnSpc>
            </a:pPr>
            <a:r>
              <a:rPr lang="en-GB" sz="1200" b="1" dirty="0"/>
              <a:t>Interleaved calculations (YOU DO): You will need to work out if you have to calculate momentum, velocity or mass and then do the appropriate calculation.</a:t>
            </a:r>
          </a:p>
          <a:p>
            <a:pPr>
              <a:lnSpc>
                <a:spcPct val="150000"/>
              </a:lnSpc>
            </a:pPr>
            <a:r>
              <a:rPr lang="en-GB" sz="1200" b="1" dirty="0"/>
              <a:t>Q1 A car with a mass of 1200 kg is moving at a velocity of 25 m/s. Calculate its momentum.</a:t>
            </a:r>
          </a:p>
          <a:p>
            <a:pPr>
              <a:lnSpc>
                <a:spcPct val="150000"/>
              </a:lnSpc>
            </a:pPr>
            <a:r>
              <a:rPr lang="en-GB" sz="1200" dirty="0"/>
              <a:t>………………………………………………………………………………………………………………………………………………………………………………………………………………………………………………………………………………………………………………………………………………………………………………………………………………………………………………………</a:t>
            </a:r>
            <a:endParaRPr lang="en-GB" sz="1200" b="1" dirty="0"/>
          </a:p>
          <a:p>
            <a:pPr>
              <a:lnSpc>
                <a:spcPct val="150000"/>
              </a:lnSpc>
            </a:pPr>
            <a:r>
              <a:rPr lang="en-GB" sz="1200" b="1" dirty="0"/>
              <a:t>Q2 An airplane with a momentum of 15,000,000 </a:t>
            </a:r>
            <a:r>
              <a:rPr lang="en-GB" sz="1200" b="1" dirty="0" err="1"/>
              <a:t>kg·m</a:t>
            </a:r>
            <a:r>
              <a:rPr lang="en-GB" sz="1200" b="1" dirty="0"/>
              <a:t>/s is flying at a velocity of 300 m/s. Calculate its mass.</a:t>
            </a:r>
          </a:p>
          <a:p>
            <a:pPr>
              <a:lnSpc>
                <a:spcPct val="150000"/>
              </a:lnSpc>
            </a:pPr>
            <a:r>
              <a:rPr lang="en-GB" sz="1200" dirty="0"/>
              <a:t>………………………………………………………………………………………………………………………………………………………………………………………………………………………………………………………………………………………………………………………………………………………………………………………………………………………………………………………</a:t>
            </a:r>
          </a:p>
          <a:p>
            <a:pPr>
              <a:lnSpc>
                <a:spcPct val="150000"/>
              </a:lnSpc>
            </a:pPr>
            <a:r>
              <a:rPr lang="en-GB" sz="1200" b="1" dirty="0"/>
              <a:t>Q3 A tennis ball is served with a momentum of 1.5 </a:t>
            </a:r>
            <a:r>
              <a:rPr lang="en-GB" sz="1200" b="1" dirty="0" err="1"/>
              <a:t>kg·m</a:t>
            </a:r>
            <a:r>
              <a:rPr lang="en-GB" sz="1200" b="1" dirty="0"/>
              <a:t>/s and a velocity of 30 m/s. Calculate its mass.</a:t>
            </a:r>
          </a:p>
          <a:p>
            <a:pPr>
              <a:lnSpc>
                <a:spcPct val="150000"/>
              </a:lnSpc>
            </a:pPr>
            <a:r>
              <a:rPr lang="en-GB" sz="1200" dirty="0"/>
              <a:t>………………………………………………………………………………………………………………………………………………………………………………………………………………………………………………………………………………………………………………………………………………………………………………………………………………………………………………………</a:t>
            </a:r>
          </a:p>
          <a:p>
            <a:pPr>
              <a:lnSpc>
                <a:spcPct val="150000"/>
              </a:lnSpc>
            </a:pPr>
            <a:r>
              <a:rPr lang="en-GB" sz="1200" b="1" dirty="0"/>
              <a:t>Q4 A bullet is fired with a mass of 0.02 kg and a momentum of 100 </a:t>
            </a:r>
            <a:r>
              <a:rPr lang="en-GB" sz="1200" b="1" dirty="0" err="1"/>
              <a:t>kg·m</a:t>
            </a:r>
            <a:r>
              <a:rPr lang="en-GB" sz="1200" b="1" dirty="0"/>
              <a:t>/s. Calculate its velocity.</a:t>
            </a:r>
          </a:p>
          <a:p>
            <a:pPr>
              <a:lnSpc>
                <a:spcPct val="150000"/>
              </a:lnSpc>
            </a:pPr>
            <a:r>
              <a:rPr lang="fr-FR" sz="1200" dirty="0"/>
              <a:t>………………………………………………………………………………………………………………………………………………………………………………………………………………………………………………………………………………………………………………………………………………………………………………………………………………………………………………………</a:t>
            </a:r>
          </a:p>
          <a:p>
            <a:pPr>
              <a:lnSpc>
                <a:spcPct val="150000"/>
              </a:lnSpc>
            </a:pPr>
            <a:r>
              <a:rPr lang="en-GB" sz="1200" b="1" dirty="0"/>
              <a:t>Q5 A soccer ball with a momentum of 4 </a:t>
            </a:r>
            <a:r>
              <a:rPr lang="en-GB" sz="1200" b="1" dirty="0" err="1"/>
              <a:t>kg·m</a:t>
            </a:r>
            <a:r>
              <a:rPr lang="en-GB" sz="1200" b="1" dirty="0"/>
              <a:t>/s is kicked at a velocity of 10 m/s. Calculate its mass.</a:t>
            </a:r>
          </a:p>
          <a:p>
            <a:pPr>
              <a:lnSpc>
                <a:spcPct val="150000"/>
              </a:lnSpc>
            </a:pPr>
            <a:r>
              <a:rPr lang="en-GB" sz="1200" dirty="0"/>
              <a:t>………………………………………………………………………………………………………………………………………………………………………………………………………………………………………………………………………………………………………………………………………………………………………………………………………………………………………………………</a:t>
            </a:r>
          </a:p>
        </p:txBody>
      </p:sp>
      <p:sp>
        <p:nvSpPr>
          <p:cNvPr id="5" name="TextBox 4">
            <a:extLst>
              <a:ext uri="{FF2B5EF4-FFF2-40B4-BE49-F238E27FC236}">
                <a16:creationId xmlns:a16="http://schemas.microsoft.com/office/drawing/2014/main" id="{06123618-F735-99C0-8CF5-34DD87ADCA6F}"/>
              </a:ext>
            </a:extLst>
          </p:cNvPr>
          <p:cNvSpPr txBox="1"/>
          <p:nvPr/>
        </p:nvSpPr>
        <p:spPr>
          <a:xfrm>
            <a:off x="654608" y="2537940"/>
            <a:ext cx="5661328"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Substituting the values, we get: 15,000,000 </a:t>
            </a:r>
            <a:r>
              <a:rPr lang="en-GB" sz="1200" b="0" i="0" dirty="0" err="1">
                <a:solidFill>
                  <a:srgbClr val="374151"/>
                </a:solidFill>
                <a:effectLst/>
                <a:latin typeface="Söhne"/>
              </a:rPr>
              <a:t>kg·m</a:t>
            </a:r>
            <a:r>
              <a:rPr lang="en-GB" sz="1200" b="0" i="0" dirty="0">
                <a:solidFill>
                  <a:srgbClr val="374151"/>
                </a:solidFill>
                <a:effectLst/>
                <a:latin typeface="Söhne"/>
              </a:rPr>
              <a:t>/s = m × 300 m/s</a:t>
            </a:r>
          </a:p>
          <a:p>
            <a:pPr>
              <a:lnSpc>
                <a:spcPct val="150000"/>
              </a:lnSpc>
            </a:pPr>
            <a:r>
              <a:rPr lang="en-GB" sz="1200" b="0" i="0" dirty="0">
                <a:solidFill>
                  <a:srgbClr val="374151"/>
                </a:solidFill>
                <a:effectLst/>
                <a:latin typeface="Söhne"/>
              </a:rPr>
              <a:t>Solving for mass (m): m = 15,000,000 </a:t>
            </a:r>
            <a:r>
              <a:rPr lang="en-GB" sz="1200" b="0" i="0" dirty="0" err="1">
                <a:solidFill>
                  <a:srgbClr val="374151"/>
                </a:solidFill>
                <a:effectLst/>
                <a:latin typeface="Söhne"/>
              </a:rPr>
              <a:t>kg·m</a:t>
            </a:r>
            <a:r>
              <a:rPr lang="en-GB" sz="1200" b="0" i="0" dirty="0">
                <a:solidFill>
                  <a:srgbClr val="374151"/>
                </a:solidFill>
                <a:effectLst/>
                <a:latin typeface="Söhne"/>
              </a:rPr>
              <a:t>/s ÷ 300 m/s = 50,000 kg</a:t>
            </a:r>
            <a:endParaRPr lang="en-GB" sz="1200" dirty="0"/>
          </a:p>
        </p:txBody>
      </p:sp>
      <p:sp>
        <p:nvSpPr>
          <p:cNvPr id="6" name="TextBox 5">
            <a:extLst>
              <a:ext uri="{FF2B5EF4-FFF2-40B4-BE49-F238E27FC236}">
                <a16:creationId xmlns:a16="http://schemas.microsoft.com/office/drawing/2014/main" id="{47DEC231-D53F-6276-801D-63C5D886BE2A}"/>
              </a:ext>
            </a:extLst>
          </p:cNvPr>
          <p:cNvSpPr txBox="1"/>
          <p:nvPr/>
        </p:nvSpPr>
        <p:spPr>
          <a:xfrm>
            <a:off x="654608" y="3973379"/>
            <a:ext cx="5661328"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1.5 </a:t>
            </a:r>
            <a:r>
              <a:rPr lang="en-GB" sz="1200" dirty="0" err="1"/>
              <a:t>kg·m</a:t>
            </a:r>
            <a:r>
              <a:rPr lang="en-GB" sz="1200" dirty="0"/>
              <a:t>/s = m × 30 m/s</a:t>
            </a:r>
          </a:p>
          <a:p>
            <a:r>
              <a:rPr lang="en-GB" sz="1200" dirty="0"/>
              <a:t>Solving for mass (m): m = 1.5 </a:t>
            </a:r>
            <a:r>
              <a:rPr lang="en-GB" sz="1200" dirty="0" err="1"/>
              <a:t>kg·m</a:t>
            </a:r>
            <a:r>
              <a:rPr lang="en-GB" sz="1200" dirty="0"/>
              <a:t>/s ÷ 30 m/s = 0.05 kg</a:t>
            </a:r>
          </a:p>
        </p:txBody>
      </p:sp>
      <p:sp>
        <p:nvSpPr>
          <p:cNvPr id="7" name="TextBox 6">
            <a:extLst>
              <a:ext uri="{FF2B5EF4-FFF2-40B4-BE49-F238E27FC236}">
                <a16:creationId xmlns:a16="http://schemas.microsoft.com/office/drawing/2014/main" id="{1A7F3F74-9F7A-4C68-3D0C-3F7C33C03924}"/>
              </a:ext>
            </a:extLst>
          </p:cNvPr>
          <p:cNvSpPr txBox="1"/>
          <p:nvPr/>
        </p:nvSpPr>
        <p:spPr>
          <a:xfrm>
            <a:off x="654607" y="5437413"/>
            <a:ext cx="5182733" cy="461665"/>
          </a:xfrm>
          <a:prstGeom prst="rect">
            <a:avLst/>
          </a:prstGeom>
          <a:solidFill>
            <a:schemeClr val="bg1"/>
          </a:solidFill>
          <a:ln>
            <a:solidFill>
              <a:schemeClr val="accent1"/>
            </a:solidFill>
          </a:ln>
        </p:spPr>
        <p:txBody>
          <a:bodyPr wrap="square" rtlCol="0">
            <a:spAutoFit/>
          </a:bodyPr>
          <a:lstStyle/>
          <a:p>
            <a:r>
              <a:rPr lang="en-GB" sz="1200" b="0" i="0" dirty="0">
                <a:solidFill>
                  <a:srgbClr val="374151"/>
                </a:solidFill>
                <a:effectLst/>
                <a:latin typeface="Söhne"/>
              </a:rPr>
              <a:t>Substituting the values, we get: 100 </a:t>
            </a:r>
            <a:r>
              <a:rPr lang="en-GB" sz="1200" b="0" i="0" dirty="0" err="1">
                <a:solidFill>
                  <a:srgbClr val="374151"/>
                </a:solidFill>
                <a:effectLst/>
                <a:latin typeface="Söhne"/>
              </a:rPr>
              <a:t>kg·m</a:t>
            </a:r>
            <a:r>
              <a:rPr lang="en-GB" sz="1200" b="0" i="0" dirty="0">
                <a:solidFill>
                  <a:srgbClr val="374151"/>
                </a:solidFill>
                <a:effectLst/>
                <a:latin typeface="Söhne"/>
              </a:rPr>
              <a:t>/s = 0.02 kg × v</a:t>
            </a:r>
          </a:p>
          <a:p>
            <a:r>
              <a:rPr lang="en-GB" sz="1200" b="0" i="0" dirty="0">
                <a:solidFill>
                  <a:srgbClr val="374151"/>
                </a:solidFill>
                <a:effectLst/>
                <a:latin typeface="Söhne"/>
              </a:rPr>
              <a:t>Solving for velocity (v): v = 100 </a:t>
            </a:r>
            <a:r>
              <a:rPr lang="en-GB" sz="1200" b="0" i="0" dirty="0" err="1">
                <a:solidFill>
                  <a:srgbClr val="374151"/>
                </a:solidFill>
                <a:effectLst/>
                <a:latin typeface="Söhne"/>
              </a:rPr>
              <a:t>kg·m</a:t>
            </a:r>
            <a:r>
              <a:rPr lang="en-GB" sz="1200" b="0" i="0" dirty="0">
                <a:solidFill>
                  <a:srgbClr val="374151"/>
                </a:solidFill>
                <a:effectLst/>
                <a:latin typeface="Söhne"/>
              </a:rPr>
              <a:t>/s ÷ 0.02 kg = 5000 m/s</a:t>
            </a:r>
            <a:endParaRPr lang="en-GB" sz="1200" dirty="0"/>
          </a:p>
        </p:txBody>
      </p:sp>
      <p:sp>
        <p:nvSpPr>
          <p:cNvPr id="8" name="TextBox 7">
            <a:extLst>
              <a:ext uri="{FF2B5EF4-FFF2-40B4-BE49-F238E27FC236}">
                <a16:creationId xmlns:a16="http://schemas.microsoft.com/office/drawing/2014/main" id="{D2EEB8B1-9086-DCF9-F7A0-D498DA626CCA}"/>
              </a:ext>
            </a:extLst>
          </p:cNvPr>
          <p:cNvSpPr txBox="1"/>
          <p:nvPr/>
        </p:nvSpPr>
        <p:spPr>
          <a:xfrm>
            <a:off x="654607" y="6707808"/>
            <a:ext cx="5450494"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4 </a:t>
            </a:r>
            <a:r>
              <a:rPr lang="en-GB" sz="1200" dirty="0" err="1"/>
              <a:t>kg·m</a:t>
            </a:r>
            <a:r>
              <a:rPr lang="en-GB" sz="1200" dirty="0"/>
              <a:t>/s = m × 10 m/s</a:t>
            </a:r>
          </a:p>
          <a:p>
            <a:r>
              <a:rPr lang="en-GB" sz="1200" dirty="0"/>
              <a:t>Solving for mass (m): m = 4 </a:t>
            </a:r>
            <a:r>
              <a:rPr lang="en-GB" sz="1200" dirty="0" err="1"/>
              <a:t>kg·m</a:t>
            </a:r>
            <a:r>
              <a:rPr lang="en-GB" sz="1200" dirty="0"/>
              <a:t>/s ÷ 10 m/s = 0.4 kg</a:t>
            </a:r>
          </a:p>
        </p:txBody>
      </p:sp>
      <p:sp>
        <p:nvSpPr>
          <p:cNvPr id="2" name="TextBox 1">
            <a:extLst>
              <a:ext uri="{FF2B5EF4-FFF2-40B4-BE49-F238E27FC236}">
                <a16:creationId xmlns:a16="http://schemas.microsoft.com/office/drawing/2014/main" id="{B641E0A1-7D44-5F8F-8368-0B9D20FA4E3C}"/>
              </a:ext>
            </a:extLst>
          </p:cNvPr>
          <p:cNvSpPr txBox="1"/>
          <p:nvPr/>
        </p:nvSpPr>
        <p:spPr>
          <a:xfrm>
            <a:off x="654608" y="1219677"/>
            <a:ext cx="5661328"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We know that Momentum (p) = Mass (m) × Velocity (v)</a:t>
            </a:r>
          </a:p>
          <a:p>
            <a:pPr>
              <a:lnSpc>
                <a:spcPct val="150000"/>
              </a:lnSpc>
            </a:pPr>
            <a:r>
              <a:rPr lang="en-GB" sz="1200" b="0" i="0" dirty="0">
                <a:solidFill>
                  <a:srgbClr val="374151"/>
                </a:solidFill>
                <a:effectLst/>
                <a:latin typeface="Söhne"/>
              </a:rPr>
              <a:t>Substituting the values, we get: Momentum (p) = 1200 kg × 25 m/s = 30,000 </a:t>
            </a:r>
            <a:r>
              <a:rPr lang="en-GB" sz="1200" b="0" i="0" dirty="0" err="1">
                <a:solidFill>
                  <a:srgbClr val="374151"/>
                </a:solidFill>
                <a:effectLst/>
                <a:latin typeface="Söhne"/>
              </a:rPr>
              <a:t>kg·m</a:t>
            </a:r>
            <a:r>
              <a:rPr lang="en-GB" sz="1200" b="0" i="0" dirty="0">
                <a:solidFill>
                  <a:srgbClr val="374151"/>
                </a:solidFill>
                <a:effectLst/>
                <a:latin typeface="Söhne"/>
              </a:rPr>
              <a:t>/s</a:t>
            </a:r>
            <a:endParaRPr lang="en-GB" sz="1200" dirty="0"/>
          </a:p>
        </p:txBody>
      </p:sp>
    </p:spTree>
    <p:extLst>
      <p:ext uri="{BB962C8B-B14F-4D97-AF65-F5344CB8AC3E}">
        <p14:creationId xmlns:p14="http://schemas.microsoft.com/office/powerpoint/2010/main" val="23569869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246649"/>
            <a:ext cx="6008018" cy="7542706"/>
          </a:xfrm>
          <a:prstGeom prst="rect">
            <a:avLst/>
          </a:prstGeom>
          <a:noFill/>
          <a:ln w="28575">
            <a:solidFill>
              <a:schemeClr val="tx1"/>
            </a:solidFill>
          </a:ln>
        </p:spPr>
        <p:txBody>
          <a:bodyPr wrap="square" rtlCol="0">
            <a:spAutoFit/>
          </a:bodyPr>
          <a:lstStyle/>
          <a:p>
            <a:pPr>
              <a:lnSpc>
                <a:spcPct val="150000"/>
              </a:lnSpc>
            </a:pPr>
            <a:r>
              <a:rPr lang="en-GB" sz="1200" b="1" dirty="0"/>
              <a:t>Interleaved calculations continued (YOU DO): You will need to work out if you have to calculate momentum, velocity or mass and then do the appropriate calculation.</a:t>
            </a:r>
          </a:p>
          <a:p>
            <a:pPr>
              <a:lnSpc>
                <a:spcPct val="150000"/>
              </a:lnSpc>
            </a:pPr>
            <a:r>
              <a:rPr lang="en-GB" sz="1200" b="1" dirty="0"/>
              <a:t>Q6 A cyclist with a momentum of 1500 </a:t>
            </a:r>
            <a:r>
              <a:rPr lang="en-GB" sz="1200" b="1" dirty="0" err="1"/>
              <a:t>kg·m</a:t>
            </a:r>
            <a:r>
              <a:rPr lang="en-GB" sz="1200" b="1" dirty="0"/>
              <a:t>/s has a mass of 75 kg. Calculate their velocity.</a:t>
            </a:r>
          </a:p>
          <a:p>
            <a:pPr>
              <a:lnSpc>
                <a:spcPct val="150000"/>
              </a:lnSpc>
            </a:pPr>
            <a:r>
              <a:rPr lang="en-GB" sz="1200" dirty="0"/>
              <a:t>………………………………………………………………………………………………………………………………………………………………………………………………………………………………………………………………………………………………………………………………………………………………………………………………………………………………………………………</a:t>
            </a:r>
            <a:endParaRPr lang="en-GB" sz="1200" b="1" dirty="0"/>
          </a:p>
          <a:p>
            <a:pPr>
              <a:lnSpc>
                <a:spcPct val="150000"/>
              </a:lnSpc>
            </a:pPr>
            <a:r>
              <a:rPr lang="en-GB" sz="1200" b="1" dirty="0"/>
              <a:t>Q7 A freight train has a mass of 200,000 kg and a velocity of 5 m/s. Calculate its momentum.</a:t>
            </a:r>
          </a:p>
          <a:p>
            <a:pPr>
              <a:lnSpc>
                <a:spcPct val="150000"/>
              </a:lnSpc>
            </a:pPr>
            <a:r>
              <a:rPr lang="en-GB" sz="1200" dirty="0"/>
              <a:t>………………………………………………………………………………………………………………………………………………………………………………………………………………………………………………………………………………………………………………………………………………………………………………………………………………………………………………………</a:t>
            </a:r>
          </a:p>
          <a:p>
            <a:pPr>
              <a:lnSpc>
                <a:spcPct val="150000"/>
              </a:lnSpc>
            </a:pPr>
            <a:r>
              <a:rPr lang="en-GB" sz="1200" b="1" dirty="0"/>
              <a:t>Q8 A roller coaster car has a mass of 1500 kg and a momentum of 60,000 </a:t>
            </a:r>
            <a:r>
              <a:rPr lang="en-GB" sz="1200" b="1" dirty="0" err="1"/>
              <a:t>kg·m</a:t>
            </a:r>
            <a:r>
              <a:rPr lang="en-GB" sz="1200" b="1" dirty="0"/>
              <a:t>/s. Calculate its velocity.</a:t>
            </a:r>
          </a:p>
          <a:p>
            <a:pPr>
              <a:lnSpc>
                <a:spcPct val="150000"/>
              </a:lnSpc>
            </a:pPr>
            <a:r>
              <a:rPr lang="en-GB" sz="1200" dirty="0"/>
              <a:t>………………………………………………………………………………………………………………………………………………………………………………………………………………………………………………………………………………………………………………………………………………………………………………………………………………………………………………………</a:t>
            </a:r>
          </a:p>
          <a:p>
            <a:pPr>
              <a:lnSpc>
                <a:spcPct val="150000"/>
              </a:lnSpc>
            </a:pPr>
            <a:r>
              <a:rPr lang="en-GB" sz="1200" b="1" dirty="0"/>
              <a:t>Q9 A golf ball is hit with a mass of 0.04 kg and a velocity of 25 m/s. Calculate its momentum.</a:t>
            </a:r>
          </a:p>
          <a:p>
            <a:pPr>
              <a:lnSpc>
                <a:spcPct val="150000"/>
              </a:lnSpc>
            </a:pPr>
            <a:r>
              <a:rPr lang="fr-FR" sz="1200" dirty="0"/>
              <a:t>………………………………………………………………………………………………………………………………………………………………………………………………………………………………………………………………………………………………………………………………………………………………………………………………………………………………………………………</a:t>
            </a:r>
          </a:p>
          <a:p>
            <a:pPr>
              <a:lnSpc>
                <a:spcPct val="150000"/>
              </a:lnSpc>
            </a:pPr>
            <a:r>
              <a:rPr lang="en-GB" sz="1200" b="1" dirty="0"/>
              <a:t>Q10 A rocket with a mass of 500 kg has a momentum of 50,000 </a:t>
            </a:r>
            <a:r>
              <a:rPr lang="en-GB" sz="1200" b="1" dirty="0" err="1"/>
              <a:t>kg·m</a:t>
            </a:r>
            <a:r>
              <a:rPr lang="en-GB" sz="1200" b="1" dirty="0"/>
              <a:t>/s. Calculate its velocity.</a:t>
            </a:r>
          </a:p>
          <a:p>
            <a:pPr>
              <a:lnSpc>
                <a:spcPct val="150000"/>
              </a:lnSpc>
            </a:pPr>
            <a:r>
              <a:rPr lang="en-GB" sz="1200" dirty="0"/>
              <a:t>………………………………………………………………………………………………………………………………………………………………………………………………………………………………………………………………………………………………………………………………………………………………………………………………………………………………………………………</a:t>
            </a:r>
          </a:p>
        </p:txBody>
      </p:sp>
      <p:sp>
        <p:nvSpPr>
          <p:cNvPr id="5" name="TextBox 4">
            <a:extLst>
              <a:ext uri="{FF2B5EF4-FFF2-40B4-BE49-F238E27FC236}">
                <a16:creationId xmlns:a16="http://schemas.microsoft.com/office/drawing/2014/main" id="{06123618-F735-99C0-8CF5-34DD87ADCA6F}"/>
              </a:ext>
            </a:extLst>
          </p:cNvPr>
          <p:cNvSpPr txBox="1"/>
          <p:nvPr/>
        </p:nvSpPr>
        <p:spPr>
          <a:xfrm>
            <a:off x="654608" y="2537940"/>
            <a:ext cx="5661328"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We know that Momentum (p) = Mass (m) × Velocity (v)</a:t>
            </a:r>
          </a:p>
          <a:p>
            <a:pPr>
              <a:lnSpc>
                <a:spcPct val="150000"/>
              </a:lnSpc>
            </a:pPr>
            <a:r>
              <a:rPr lang="en-GB" sz="1200" b="0" i="0" dirty="0">
                <a:solidFill>
                  <a:srgbClr val="374151"/>
                </a:solidFill>
                <a:effectLst/>
                <a:latin typeface="Söhne"/>
              </a:rPr>
              <a:t>Substituting the values, we get: Momentum (p) = 200,000 kg × 5 m/s = 1,000,000 </a:t>
            </a:r>
            <a:r>
              <a:rPr lang="en-GB" sz="1200" b="0" i="0" dirty="0" err="1">
                <a:solidFill>
                  <a:srgbClr val="374151"/>
                </a:solidFill>
                <a:effectLst/>
                <a:latin typeface="Söhne"/>
              </a:rPr>
              <a:t>kg·m</a:t>
            </a:r>
            <a:r>
              <a:rPr lang="en-GB" sz="1200" b="0" i="0" dirty="0">
                <a:solidFill>
                  <a:srgbClr val="374151"/>
                </a:solidFill>
                <a:effectLst/>
                <a:latin typeface="Söhne"/>
              </a:rPr>
              <a:t>/s</a:t>
            </a:r>
            <a:endParaRPr lang="en-GB" sz="1200" dirty="0"/>
          </a:p>
        </p:txBody>
      </p:sp>
      <p:sp>
        <p:nvSpPr>
          <p:cNvPr id="6" name="TextBox 5">
            <a:extLst>
              <a:ext uri="{FF2B5EF4-FFF2-40B4-BE49-F238E27FC236}">
                <a16:creationId xmlns:a16="http://schemas.microsoft.com/office/drawing/2014/main" id="{47DEC231-D53F-6276-801D-63C5D886BE2A}"/>
              </a:ext>
            </a:extLst>
          </p:cNvPr>
          <p:cNvSpPr txBox="1"/>
          <p:nvPr/>
        </p:nvSpPr>
        <p:spPr>
          <a:xfrm>
            <a:off x="654608" y="3973379"/>
            <a:ext cx="5661328" cy="461665"/>
          </a:xfrm>
          <a:prstGeom prst="rect">
            <a:avLst/>
          </a:prstGeom>
          <a:solidFill>
            <a:schemeClr val="bg1"/>
          </a:solidFill>
          <a:ln>
            <a:solidFill>
              <a:schemeClr val="accent1"/>
            </a:solidFill>
          </a:ln>
        </p:spPr>
        <p:txBody>
          <a:bodyPr wrap="square" rtlCol="0">
            <a:spAutoFit/>
          </a:bodyPr>
          <a:lstStyle/>
          <a:p>
            <a:r>
              <a:rPr lang="en-GB" sz="1200" dirty="0"/>
              <a:t>Substituting the values, we get: 60,000 </a:t>
            </a:r>
            <a:r>
              <a:rPr lang="en-GB" sz="1200" dirty="0" err="1"/>
              <a:t>kg·m</a:t>
            </a:r>
            <a:r>
              <a:rPr lang="en-GB" sz="1200" dirty="0"/>
              <a:t>/s = 1500 kg × v</a:t>
            </a:r>
          </a:p>
          <a:p>
            <a:r>
              <a:rPr lang="en-GB" sz="1200" dirty="0"/>
              <a:t>Solving for velocity (v): v = 60,000 </a:t>
            </a:r>
            <a:r>
              <a:rPr lang="en-GB" sz="1200" dirty="0" err="1"/>
              <a:t>kg·m</a:t>
            </a:r>
            <a:r>
              <a:rPr lang="en-GB" sz="1200" dirty="0"/>
              <a:t>/s ÷ 1500 kg = 40 m/s</a:t>
            </a:r>
          </a:p>
        </p:txBody>
      </p:sp>
      <p:sp>
        <p:nvSpPr>
          <p:cNvPr id="7" name="TextBox 6">
            <a:extLst>
              <a:ext uri="{FF2B5EF4-FFF2-40B4-BE49-F238E27FC236}">
                <a16:creationId xmlns:a16="http://schemas.microsoft.com/office/drawing/2014/main" id="{1A7F3F74-9F7A-4C68-3D0C-3F7C33C03924}"/>
              </a:ext>
            </a:extLst>
          </p:cNvPr>
          <p:cNvSpPr txBox="1"/>
          <p:nvPr/>
        </p:nvSpPr>
        <p:spPr>
          <a:xfrm>
            <a:off x="788487" y="5428437"/>
            <a:ext cx="5182733" cy="461665"/>
          </a:xfrm>
          <a:prstGeom prst="rect">
            <a:avLst/>
          </a:prstGeom>
          <a:solidFill>
            <a:schemeClr val="bg1"/>
          </a:solidFill>
          <a:ln>
            <a:solidFill>
              <a:schemeClr val="accent1"/>
            </a:solidFill>
          </a:ln>
        </p:spPr>
        <p:txBody>
          <a:bodyPr wrap="square" rtlCol="0">
            <a:spAutoFit/>
          </a:bodyPr>
          <a:lstStyle/>
          <a:p>
            <a:r>
              <a:rPr lang="en-GB" sz="1200" b="0" i="0" dirty="0">
                <a:solidFill>
                  <a:srgbClr val="374151"/>
                </a:solidFill>
                <a:effectLst/>
                <a:latin typeface="Söhne"/>
              </a:rPr>
              <a:t>We know that Momentum (p) = Mass (m) × Velocity (v)</a:t>
            </a:r>
          </a:p>
          <a:p>
            <a:r>
              <a:rPr lang="en-GB" sz="1200" b="0" i="0" dirty="0">
                <a:solidFill>
                  <a:srgbClr val="374151"/>
                </a:solidFill>
                <a:effectLst/>
                <a:latin typeface="Söhne"/>
              </a:rPr>
              <a:t>Substituting the values, we get: Momentum (p) = 0.04 kg × 25 m/s = 1 </a:t>
            </a:r>
            <a:r>
              <a:rPr lang="en-GB" sz="1200" b="0" i="0" dirty="0" err="1">
                <a:solidFill>
                  <a:srgbClr val="374151"/>
                </a:solidFill>
                <a:effectLst/>
                <a:latin typeface="Söhne"/>
              </a:rPr>
              <a:t>kg·m</a:t>
            </a:r>
            <a:r>
              <a:rPr lang="en-GB" sz="1200" b="0" i="0" dirty="0">
                <a:solidFill>
                  <a:srgbClr val="374151"/>
                </a:solidFill>
                <a:effectLst/>
                <a:latin typeface="Söhne"/>
              </a:rPr>
              <a:t>/s</a:t>
            </a:r>
            <a:endParaRPr lang="en-GB" sz="1200" dirty="0"/>
          </a:p>
        </p:txBody>
      </p:sp>
      <p:sp>
        <p:nvSpPr>
          <p:cNvPr id="8" name="TextBox 7">
            <a:extLst>
              <a:ext uri="{FF2B5EF4-FFF2-40B4-BE49-F238E27FC236}">
                <a16:creationId xmlns:a16="http://schemas.microsoft.com/office/drawing/2014/main" id="{D2EEB8B1-9086-DCF9-F7A0-D498DA626CCA}"/>
              </a:ext>
            </a:extLst>
          </p:cNvPr>
          <p:cNvSpPr txBox="1"/>
          <p:nvPr/>
        </p:nvSpPr>
        <p:spPr>
          <a:xfrm>
            <a:off x="654607" y="6707808"/>
            <a:ext cx="5450494" cy="646331"/>
          </a:xfrm>
          <a:prstGeom prst="rect">
            <a:avLst/>
          </a:prstGeom>
          <a:solidFill>
            <a:schemeClr val="bg1"/>
          </a:solidFill>
          <a:ln>
            <a:solidFill>
              <a:schemeClr val="accent1"/>
            </a:solidFill>
          </a:ln>
        </p:spPr>
        <p:txBody>
          <a:bodyPr wrap="square" rtlCol="0">
            <a:spAutoFit/>
          </a:bodyPr>
          <a:lstStyle/>
          <a:p>
            <a:r>
              <a:rPr lang="en-GB" sz="1200" dirty="0"/>
              <a:t>Substituting the values, we get: 50,000 </a:t>
            </a:r>
            <a:r>
              <a:rPr lang="en-GB" sz="1200" dirty="0" err="1"/>
              <a:t>kg·m</a:t>
            </a:r>
            <a:r>
              <a:rPr lang="en-GB" sz="1200" dirty="0"/>
              <a:t>/s = 500 kg × v</a:t>
            </a:r>
          </a:p>
          <a:p>
            <a:r>
              <a:rPr lang="en-GB" sz="1200" dirty="0"/>
              <a:t>Solving for velocity (v): v = 50,000 </a:t>
            </a:r>
            <a:r>
              <a:rPr lang="en-GB" sz="1200" dirty="0" err="1"/>
              <a:t>kg·m</a:t>
            </a:r>
            <a:r>
              <a:rPr lang="en-GB" sz="1200" dirty="0"/>
              <a:t>/s ÷ 500 kg = 100 m/s</a:t>
            </a:r>
          </a:p>
          <a:p>
            <a:endParaRPr lang="en-GB" sz="1200" dirty="0"/>
          </a:p>
        </p:txBody>
      </p:sp>
      <p:sp>
        <p:nvSpPr>
          <p:cNvPr id="2" name="TextBox 1">
            <a:extLst>
              <a:ext uri="{FF2B5EF4-FFF2-40B4-BE49-F238E27FC236}">
                <a16:creationId xmlns:a16="http://schemas.microsoft.com/office/drawing/2014/main" id="{B641E0A1-7D44-5F8F-8368-0B9D20FA4E3C}"/>
              </a:ext>
            </a:extLst>
          </p:cNvPr>
          <p:cNvSpPr txBox="1"/>
          <p:nvPr/>
        </p:nvSpPr>
        <p:spPr>
          <a:xfrm>
            <a:off x="654608" y="1219677"/>
            <a:ext cx="5661328" cy="617733"/>
          </a:xfrm>
          <a:prstGeom prst="rect">
            <a:avLst/>
          </a:prstGeom>
          <a:solidFill>
            <a:schemeClr val="bg1"/>
          </a:solidFill>
          <a:ln>
            <a:solidFill>
              <a:schemeClr val="accent1"/>
            </a:solidFill>
          </a:ln>
        </p:spPr>
        <p:txBody>
          <a:bodyPr wrap="square" rtlCol="0">
            <a:spAutoFit/>
          </a:bodyPr>
          <a:lstStyle/>
          <a:p>
            <a:pPr>
              <a:lnSpc>
                <a:spcPct val="150000"/>
              </a:lnSpc>
            </a:pPr>
            <a:r>
              <a:rPr lang="en-GB" sz="1200" b="0" i="0" dirty="0">
                <a:solidFill>
                  <a:srgbClr val="374151"/>
                </a:solidFill>
                <a:effectLst/>
                <a:latin typeface="Söhne"/>
              </a:rPr>
              <a:t>Substituting the values, we get: 1500 </a:t>
            </a:r>
            <a:r>
              <a:rPr lang="en-GB" sz="1200" b="0" i="0" dirty="0" err="1">
                <a:solidFill>
                  <a:srgbClr val="374151"/>
                </a:solidFill>
                <a:effectLst/>
                <a:latin typeface="Söhne"/>
              </a:rPr>
              <a:t>kg·m</a:t>
            </a:r>
            <a:r>
              <a:rPr lang="en-GB" sz="1200" b="0" i="0" dirty="0">
                <a:solidFill>
                  <a:srgbClr val="374151"/>
                </a:solidFill>
                <a:effectLst/>
                <a:latin typeface="Söhne"/>
              </a:rPr>
              <a:t>/s = 75 kg × v</a:t>
            </a:r>
          </a:p>
          <a:p>
            <a:pPr>
              <a:lnSpc>
                <a:spcPct val="150000"/>
              </a:lnSpc>
            </a:pPr>
            <a:r>
              <a:rPr lang="en-GB" sz="1200" b="0" i="0" dirty="0">
                <a:solidFill>
                  <a:srgbClr val="374151"/>
                </a:solidFill>
                <a:effectLst/>
                <a:latin typeface="Söhne"/>
              </a:rPr>
              <a:t>Solving for velocity (v): v = 1500 </a:t>
            </a:r>
            <a:r>
              <a:rPr lang="en-GB" sz="1200" b="0" i="0" dirty="0" err="1">
                <a:solidFill>
                  <a:srgbClr val="374151"/>
                </a:solidFill>
                <a:effectLst/>
                <a:latin typeface="Söhne"/>
              </a:rPr>
              <a:t>kg·m</a:t>
            </a:r>
            <a:r>
              <a:rPr lang="en-GB" sz="1200" b="0" i="0" dirty="0">
                <a:solidFill>
                  <a:srgbClr val="374151"/>
                </a:solidFill>
                <a:effectLst/>
                <a:latin typeface="Söhne"/>
              </a:rPr>
              <a:t>/s ÷ 75 kg = 20 m/s</a:t>
            </a:r>
            <a:endParaRPr lang="en-GB" sz="1200" dirty="0"/>
          </a:p>
        </p:txBody>
      </p:sp>
    </p:spTree>
    <p:extLst>
      <p:ext uri="{BB962C8B-B14F-4D97-AF65-F5344CB8AC3E}">
        <p14:creationId xmlns:p14="http://schemas.microsoft.com/office/powerpoint/2010/main" val="300461588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553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499193362"/>
              </p:ext>
            </p:extLst>
          </p:nvPr>
        </p:nvGraphicFramePr>
        <p:xfrm>
          <a:off x="348915" y="324854"/>
          <a:ext cx="6160170" cy="8314321"/>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314321">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Examples of Momentum</a:t>
                      </a:r>
                    </a:p>
                    <a:p>
                      <a:pPr>
                        <a:lnSpc>
                          <a:spcPct val="150000"/>
                        </a:lnSpc>
                      </a:pPr>
                      <a:r>
                        <a:rPr lang="en-GB" sz="1200" b="1" u="sng" dirty="0">
                          <a:solidFill>
                            <a:schemeClr val="tx1"/>
                          </a:solidFill>
                        </a:rPr>
                        <a:t>Quantitative Scenarios of Momentum – Worked example</a:t>
                      </a:r>
                    </a:p>
                    <a:p>
                      <a:pPr>
                        <a:lnSpc>
                          <a:spcPct val="150000"/>
                        </a:lnSpc>
                      </a:pPr>
                      <a:r>
                        <a:rPr lang="en-GB" sz="1200" b="0" dirty="0">
                          <a:solidFill>
                            <a:schemeClr val="tx1"/>
                          </a:solidFill>
                        </a:rPr>
                        <a:t>We often need to calculate quantities related to momentum before and after collisions. For example, accident investigators use such calculations when investigating a crash.</a:t>
                      </a:r>
                    </a:p>
                    <a:p>
                      <a:pPr>
                        <a:lnSpc>
                          <a:spcPct val="150000"/>
                        </a:lnSpc>
                      </a:pPr>
                      <a:r>
                        <a:rPr lang="en-GB" sz="1200" b="1" dirty="0">
                          <a:solidFill>
                            <a:schemeClr val="tx1"/>
                          </a:solidFill>
                        </a:rPr>
                        <a:t>Question: </a:t>
                      </a:r>
                      <a:r>
                        <a:rPr lang="en-GB" sz="1200" b="0" dirty="0">
                          <a:solidFill>
                            <a:schemeClr val="tx1"/>
                          </a:solidFill>
                        </a:rPr>
                        <a:t>Imagine two skaters on an ice rink. Skater A (mass 45 kg) is stationary, whilst Skater B (mass of 60kg) is moving with a velocity of 6 m/s. Skater B collides into Skater A, causing both skaters to move off together with a lower velocity. Assuming that momentum is conserved, what is the new lower velocity, to 1 </a:t>
                      </a:r>
                      <a:r>
                        <a:rPr lang="en-GB" sz="1200" b="0" dirty="0" err="1">
                          <a:solidFill>
                            <a:schemeClr val="tx1"/>
                          </a:solidFill>
                        </a:rPr>
                        <a:t>d.p.</a:t>
                      </a:r>
                      <a:r>
                        <a:rPr lang="en-GB" sz="1200" b="0" dirty="0">
                          <a:solidFill>
                            <a:schemeClr val="tx1"/>
                          </a:solidFill>
                        </a:rPr>
                        <a:t>?</a:t>
                      </a:r>
                    </a:p>
                    <a:p>
                      <a:pPr>
                        <a:lnSpc>
                          <a:spcPct val="150000"/>
                        </a:lnSpc>
                      </a:pPr>
                      <a:r>
                        <a:rPr lang="en-GB" sz="1200" b="1" dirty="0">
                          <a:solidFill>
                            <a:schemeClr val="tx1"/>
                          </a:solidFill>
                        </a:rPr>
                        <a:t>1. Draw a diagram.</a:t>
                      </a:r>
                    </a:p>
                    <a:p>
                      <a:pPr>
                        <a:lnSpc>
                          <a:spcPct val="150000"/>
                        </a:lnSpc>
                      </a:pPr>
                      <a:r>
                        <a:rPr lang="en-GB" sz="1200" b="0" dirty="0">
                          <a:solidFill>
                            <a:schemeClr val="tx1"/>
                          </a:solidFill>
                        </a:rPr>
                        <a:t>The best way to start a momentum question is to draw a simple diagram.</a:t>
                      </a: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endParaRPr lang="en-GB" sz="1200" b="0" dirty="0">
                        <a:solidFill>
                          <a:schemeClr val="tx1"/>
                        </a:solidFill>
                      </a:endParaRPr>
                    </a:p>
                    <a:p>
                      <a:pPr>
                        <a:lnSpc>
                          <a:spcPct val="150000"/>
                        </a:lnSpc>
                      </a:pPr>
                      <a:r>
                        <a:rPr lang="en-GB" sz="1200" b="1" dirty="0">
                          <a:solidFill>
                            <a:schemeClr val="tx1"/>
                          </a:solidFill>
                        </a:rPr>
                        <a:t>2. Calculate initial momentum.</a:t>
                      </a:r>
                    </a:p>
                    <a:p>
                      <a:pPr>
                        <a:lnSpc>
                          <a:spcPct val="150000"/>
                        </a:lnSpc>
                      </a:pPr>
                      <a:r>
                        <a:rPr lang="en-GB" sz="1200" b="0" dirty="0">
                          <a:solidFill>
                            <a:schemeClr val="tx1"/>
                          </a:solidFill>
                        </a:rPr>
                        <a:t>This is the momentum before the collision occurs.</a:t>
                      </a:r>
                    </a:p>
                    <a:p>
                      <a:pPr>
                        <a:lnSpc>
                          <a:spcPct val="150000"/>
                        </a:lnSpc>
                      </a:pPr>
                      <a:r>
                        <a:rPr lang="en-GB" sz="1200" b="0" dirty="0">
                          <a:solidFill>
                            <a:schemeClr val="tx1"/>
                          </a:solidFill>
                        </a:rPr>
                        <a:t>Skater A:</a:t>
                      </a:r>
                    </a:p>
                    <a:p>
                      <a:pPr>
                        <a:lnSpc>
                          <a:spcPct val="150000"/>
                        </a:lnSpc>
                      </a:pPr>
                      <a:r>
                        <a:rPr lang="en-GB" sz="1200" b="0" dirty="0">
                          <a:solidFill>
                            <a:schemeClr val="tx1"/>
                          </a:solidFill>
                        </a:rPr>
                        <a:t>Skater A is stationary, so their momentum is 0 kg m/s</a:t>
                      </a:r>
                    </a:p>
                    <a:p>
                      <a:pPr>
                        <a:lnSpc>
                          <a:spcPct val="150000"/>
                        </a:lnSpc>
                      </a:pPr>
                      <a:r>
                        <a:rPr lang="en-GB" sz="1200" b="0" dirty="0">
                          <a:solidFill>
                            <a:schemeClr val="tx1"/>
                          </a:solidFill>
                        </a:rPr>
                        <a:t>Skater B: </a:t>
                      </a:r>
                    </a:p>
                    <a:p>
                      <a:pPr>
                        <a:lnSpc>
                          <a:spcPct val="150000"/>
                        </a:lnSpc>
                      </a:pPr>
                      <a:r>
                        <a:rPr lang="en-GB" sz="1200" b="0" dirty="0">
                          <a:solidFill>
                            <a:schemeClr val="tx1"/>
                          </a:solidFill>
                        </a:rPr>
                        <a:t>Initial momentum = mass x velocity</a:t>
                      </a:r>
                    </a:p>
                    <a:p>
                      <a:pPr>
                        <a:lnSpc>
                          <a:spcPct val="150000"/>
                        </a:lnSpc>
                      </a:pPr>
                      <a:r>
                        <a:rPr lang="en-GB" sz="1200" b="0" dirty="0">
                          <a:solidFill>
                            <a:schemeClr val="tx1"/>
                          </a:solidFill>
                        </a:rPr>
                        <a:t>Initial momentum = 60 x 6</a:t>
                      </a:r>
                    </a:p>
                    <a:p>
                      <a:pPr>
                        <a:lnSpc>
                          <a:spcPct val="150000"/>
                        </a:lnSpc>
                      </a:pPr>
                      <a:r>
                        <a:rPr lang="en-GB" sz="1200" b="0" dirty="0">
                          <a:solidFill>
                            <a:schemeClr val="tx1"/>
                          </a:solidFill>
                        </a:rPr>
                        <a:t>Initial momentum = 360 kg m/s</a:t>
                      </a:r>
                    </a:p>
                    <a:p>
                      <a:pPr>
                        <a:lnSpc>
                          <a:spcPct val="150000"/>
                        </a:lnSpc>
                      </a:pPr>
                      <a:r>
                        <a:rPr lang="en-GB" sz="1200" b="0" dirty="0">
                          <a:solidFill>
                            <a:schemeClr val="tx1"/>
                          </a:solidFill>
                        </a:rPr>
                        <a:t>Total momentum = 0 kg m/s + 360 kg m/s = 360 kg 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7" name="Picture 6" descr="A comparison of a person skating&#10;&#10;Description automatically generated with medium confidence">
            <a:extLst>
              <a:ext uri="{FF2B5EF4-FFF2-40B4-BE49-F238E27FC236}">
                <a16:creationId xmlns:a16="http://schemas.microsoft.com/office/drawing/2014/main" id="{C67E75AD-7E70-C53A-E1F4-BCCECFB396DF}"/>
              </a:ext>
            </a:extLst>
          </p:cNvPr>
          <p:cNvPicPr>
            <a:picLocks noChangeAspect="1"/>
          </p:cNvPicPr>
          <p:nvPr/>
        </p:nvPicPr>
        <p:blipFill>
          <a:blip r:embed="rId2"/>
          <a:stretch>
            <a:fillRect/>
          </a:stretch>
        </p:blipFill>
        <p:spPr>
          <a:xfrm>
            <a:off x="803082" y="3165257"/>
            <a:ext cx="5668616" cy="3036759"/>
          </a:xfrm>
          <a:prstGeom prst="rect">
            <a:avLst/>
          </a:prstGeom>
        </p:spPr>
      </p:pic>
    </p:spTree>
    <p:extLst>
      <p:ext uri="{BB962C8B-B14F-4D97-AF65-F5344CB8AC3E}">
        <p14:creationId xmlns:p14="http://schemas.microsoft.com/office/powerpoint/2010/main" val="28278221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4270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811703376"/>
              </p:ext>
            </p:extLst>
          </p:nvPr>
        </p:nvGraphicFramePr>
        <p:xfrm>
          <a:off x="348915" y="324854"/>
          <a:ext cx="6160170" cy="829271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28574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dirty="0">
                          <a:solidFill>
                            <a:schemeClr val="tx1"/>
                          </a:solidFill>
                        </a:rPr>
                        <a:t>3. Calculate the final momentum.</a:t>
                      </a:r>
                    </a:p>
                    <a:p>
                      <a:pPr>
                        <a:lnSpc>
                          <a:spcPct val="150000"/>
                        </a:lnSpc>
                      </a:pPr>
                      <a:r>
                        <a:rPr lang="en-GB" sz="1200" b="0" dirty="0">
                          <a:solidFill>
                            <a:schemeClr val="tx1"/>
                          </a:solidFill>
                        </a:rPr>
                        <a:t>We do not know the velocity, so we can substitute this with the symbol ‘v’.</a:t>
                      </a:r>
                    </a:p>
                    <a:p>
                      <a:pPr>
                        <a:lnSpc>
                          <a:spcPct val="150000"/>
                        </a:lnSpc>
                      </a:pPr>
                      <a:r>
                        <a:rPr lang="en-GB" sz="1200" b="0" dirty="0">
                          <a:solidFill>
                            <a:schemeClr val="tx1"/>
                          </a:solidFill>
                        </a:rPr>
                        <a:t>We do know that the initial momentum must equal the final momentum (because momentum is conserved). </a:t>
                      </a:r>
                    </a:p>
                    <a:p>
                      <a:pPr>
                        <a:lnSpc>
                          <a:spcPct val="150000"/>
                        </a:lnSpc>
                      </a:pPr>
                      <a:r>
                        <a:rPr lang="en-GB" sz="1200" b="0" dirty="0">
                          <a:solidFill>
                            <a:schemeClr val="tx1"/>
                          </a:solidFill>
                        </a:rPr>
                        <a:t>Final momentum = mass x velocity</a:t>
                      </a:r>
                    </a:p>
                    <a:p>
                      <a:pPr>
                        <a:lnSpc>
                          <a:spcPct val="150000"/>
                        </a:lnSpc>
                      </a:pPr>
                      <a:r>
                        <a:rPr lang="en-GB" sz="1200" b="0" dirty="0">
                          <a:solidFill>
                            <a:schemeClr val="tx1"/>
                          </a:solidFill>
                        </a:rPr>
                        <a:t>We need to calculate the total mass of both skaters when they move off together.</a:t>
                      </a:r>
                    </a:p>
                    <a:p>
                      <a:pPr>
                        <a:lnSpc>
                          <a:spcPct val="150000"/>
                        </a:lnSpc>
                      </a:pPr>
                      <a:r>
                        <a:rPr lang="en-GB" sz="1200" b="0" dirty="0">
                          <a:solidFill>
                            <a:schemeClr val="tx1"/>
                          </a:solidFill>
                        </a:rPr>
                        <a:t>This is 45 + 60 = 105 kg.</a:t>
                      </a:r>
                    </a:p>
                    <a:p>
                      <a:pPr>
                        <a:lnSpc>
                          <a:spcPct val="150000"/>
                        </a:lnSpc>
                      </a:pPr>
                      <a:r>
                        <a:rPr lang="en-GB" sz="1200" b="0" dirty="0">
                          <a:solidFill>
                            <a:schemeClr val="tx1"/>
                          </a:solidFill>
                        </a:rPr>
                        <a:t>Final momentum = 105 x v</a:t>
                      </a:r>
                    </a:p>
                    <a:p>
                      <a:pPr>
                        <a:lnSpc>
                          <a:spcPct val="150000"/>
                        </a:lnSpc>
                      </a:pPr>
                      <a:r>
                        <a:rPr lang="en-GB" sz="1200" b="0" dirty="0">
                          <a:solidFill>
                            <a:schemeClr val="tx1"/>
                          </a:solidFill>
                        </a:rPr>
                        <a:t>360 kg m/s = 105 x v</a:t>
                      </a:r>
                    </a:p>
                    <a:p>
                      <a:pPr>
                        <a:lnSpc>
                          <a:spcPct val="150000"/>
                        </a:lnSpc>
                      </a:pPr>
                      <a:r>
                        <a:rPr lang="en-GB" sz="1200" b="1" dirty="0">
                          <a:solidFill>
                            <a:schemeClr val="tx1"/>
                          </a:solidFill>
                        </a:rPr>
                        <a:t>4. Find ‘v’.</a:t>
                      </a:r>
                    </a:p>
                    <a:p>
                      <a:pPr>
                        <a:lnSpc>
                          <a:spcPct val="150000"/>
                        </a:lnSpc>
                      </a:pPr>
                      <a:r>
                        <a:rPr lang="en-GB" sz="1200" b="0" dirty="0">
                          <a:solidFill>
                            <a:schemeClr val="tx1"/>
                          </a:solidFill>
                        </a:rPr>
                        <a:t>360 = 105 x v</a:t>
                      </a:r>
                    </a:p>
                    <a:p>
                      <a:pPr>
                        <a:lnSpc>
                          <a:spcPct val="150000"/>
                        </a:lnSpc>
                      </a:pPr>
                      <a:r>
                        <a:rPr lang="en-GB" sz="1200" b="0" dirty="0">
                          <a:solidFill>
                            <a:schemeClr val="tx1"/>
                          </a:solidFill>
                        </a:rPr>
                        <a:t>v = 360 / 105</a:t>
                      </a:r>
                    </a:p>
                    <a:p>
                      <a:pPr>
                        <a:lnSpc>
                          <a:spcPct val="150000"/>
                        </a:lnSpc>
                      </a:pPr>
                      <a:r>
                        <a:rPr lang="en-GB" sz="1200" b="0" dirty="0">
                          <a:solidFill>
                            <a:schemeClr val="tx1"/>
                          </a:solidFill>
                        </a:rPr>
                        <a:t>v = 3.428571</a:t>
                      </a:r>
                    </a:p>
                    <a:p>
                      <a:pPr>
                        <a:lnSpc>
                          <a:spcPct val="150000"/>
                        </a:lnSpc>
                      </a:pPr>
                      <a:r>
                        <a:rPr lang="en-GB" sz="1200" b="0" dirty="0">
                          <a:solidFill>
                            <a:schemeClr val="tx1"/>
                          </a:solidFill>
                        </a:rPr>
                        <a:t>v = 3.4 m/s (1dp)</a:t>
                      </a:r>
                    </a:p>
                    <a:p>
                      <a:pPr>
                        <a:lnSpc>
                          <a:spcPct val="150000"/>
                        </a:lnSpc>
                      </a:pPr>
                      <a:r>
                        <a:rPr lang="en-GB" sz="1200" b="1" dirty="0">
                          <a:solidFill>
                            <a:schemeClr val="tx1"/>
                          </a:solidFill>
                        </a:rPr>
                        <a:t>So, after the collisions, the skaters had a velocity of 3.4 m/s.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141346531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300789"/>
            <a:ext cx="6008018" cy="7542706"/>
          </a:xfrm>
          <a:prstGeom prst="rect">
            <a:avLst/>
          </a:prstGeom>
          <a:noFill/>
          <a:ln w="28575">
            <a:solidFill>
              <a:schemeClr val="tx1"/>
            </a:solidFill>
          </a:ln>
        </p:spPr>
        <p:txBody>
          <a:bodyPr wrap="square" rtlCol="0">
            <a:spAutoFit/>
          </a:bodyPr>
          <a:lstStyle/>
          <a:p>
            <a:pPr>
              <a:lnSpc>
                <a:spcPct val="150000"/>
              </a:lnSpc>
            </a:pPr>
            <a:r>
              <a:rPr lang="en-GB" sz="1200" b="1" dirty="0"/>
              <a:t>Conservation of momentum: Calculate velocity </a:t>
            </a:r>
            <a:r>
              <a:rPr lang="en-GB" sz="1200" b="1" u="sng" dirty="0"/>
              <a:t>after the objects combine</a:t>
            </a:r>
            <a:r>
              <a:rPr lang="en-GB" sz="1200" b="1" dirty="0"/>
              <a:t>. </a:t>
            </a:r>
          </a:p>
          <a:p>
            <a:pPr>
              <a:lnSpc>
                <a:spcPct val="150000"/>
              </a:lnSpc>
            </a:pPr>
            <a:r>
              <a:rPr lang="en-GB" sz="1200" b="1" dirty="0"/>
              <a:t>Q1 (I DO) A 0.5 kg ball is moving at 6 m/s to the right. It collides head-on with a 0.3 kg ball initially at rest. After the collision, the two balls stick together. Calculate the final velocity of the combine balls.</a:t>
            </a:r>
          </a:p>
          <a:p>
            <a:pPr>
              <a:lnSpc>
                <a:spcPct val="150000"/>
              </a:lnSpc>
            </a:pPr>
            <a:r>
              <a:rPr lang="en-GB" sz="1200" dirty="0"/>
              <a:t>……………………………………………………………………………………………………………………………………………………………………………………………………………………………………………………………………………………………………………………………………………………………………………………………………………………………………………………………………………………………………………………………………………………………………………………………………..... ……………………………………………………………………………………………………………………………………………………………………………………………………………………………………………………………………………………………………………………………………………………………………………………………………………………………………………………………………………………………………………………………………………………………………………………………………...... ……………………………………………………………………………………………………………………………………………………………………………………………………………………………………………………………………………………………………</a:t>
            </a:r>
          </a:p>
          <a:p>
            <a:pPr>
              <a:lnSpc>
                <a:spcPct val="150000"/>
              </a:lnSpc>
            </a:pPr>
            <a:r>
              <a:rPr lang="en-GB" sz="1200" b="1" dirty="0"/>
              <a:t>Q2 (WE DO) A 2 kg block is moving to the right at 10 m/s. It collides with a stationary 3 kg block, and they stick together after the collision. Calculate their final velocity.</a:t>
            </a:r>
          </a:p>
          <a:p>
            <a:pPr>
              <a:lnSpc>
                <a:spcPct val="150000"/>
              </a:lnSpc>
            </a:pPr>
            <a:r>
              <a:rPr lang="en-GB" sz="1200" dirty="0"/>
              <a:t>……………………………………………………………………………………………………………………………………………………………………………………………………………………………………………………………………………………………………………………………………………………………………………………………………………………………………………………………………………………………………………………………………………………………………………………………………..... ……………………………………………………………………………………………………………………………………………………………………………………………………………………………………………………………………………………………………………………………………………………………………………………………………………………………………………………………………………………………………………………………………………………………………………………………………......</a:t>
            </a:r>
          </a:p>
          <a:p>
            <a:pPr>
              <a:lnSpc>
                <a:spcPct val="150000"/>
              </a:lnSpc>
            </a:pPr>
            <a:r>
              <a:rPr lang="en-GB" sz="1200" dirty="0"/>
              <a:t>……………………………………………………………………………………………………………………………………………………………………………………………………………………………………………………………………………………………………</a:t>
            </a:r>
          </a:p>
          <a:p>
            <a:pPr>
              <a:lnSpc>
                <a:spcPct val="150000"/>
              </a:lnSpc>
            </a:pPr>
            <a:endParaRPr lang="en-GB" sz="1200" dirty="0"/>
          </a:p>
        </p:txBody>
      </p:sp>
      <p:sp>
        <p:nvSpPr>
          <p:cNvPr id="2" name="TextBox 1">
            <a:extLst>
              <a:ext uri="{FF2B5EF4-FFF2-40B4-BE49-F238E27FC236}">
                <a16:creationId xmlns:a16="http://schemas.microsoft.com/office/drawing/2014/main" id="{8087836B-AA9C-C101-6A9E-73FC4C0DAF4A}"/>
              </a:ext>
            </a:extLst>
          </p:cNvPr>
          <p:cNvSpPr txBox="1"/>
          <p:nvPr/>
        </p:nvSpPr>
        <p:spPr>
          <a:xfrm>
            <a:off x="655161" y="4894520"/>
            <a:ext cx="5547678" cy="2492990"/>
          </a:xfrm>
          <a:prstGeom prst="rect">
            <a:avLst/>
          </a:prstGeom>
          <a:solidFill>
            <a:schemeClr val="bg1"/>
          </a:solidFill>
          <a:ln>
            <a:solidFill>
              <a:schemeClr val="accent1"/>
            </a:solidFill>
          </a:ln>
        </p:spPr>
        <p:txBody>
          <a:bodyPr wrap="square" rtlCol="0">
            <a:spAutoFit/>
          </a:bodyPr>
          <a:lstStyle/>
          <a:p>
            <a:r>
              <a:rPr lang="en-GB" sz="1200" dirty="0"/>
              <a:t>Total initial momentum = m1 x v1 + m2 x v2,</a:t>
            </a:r>
          </a:p>
          <a:p>
            <a:r>
              <a:rPr lang="en-GB" sz="1200" dirty="0"/>
              <a:t>where m1 = 2 kg (mass of the first block), v1 = 10 m/s (initial velocity of the first block), m2 = 3 kg (mass of the second block), v2 = 0 m/s (initial velocity of the second block, as it is at rest).</a:t>
            </a:r>
          </a:p>
          <a:p>
            <a:r>
              <a:rPr lang="en-GB" sz="1200" b="1" dirty="0"/>
              <a:t>Total initial momentum = (2 kg x 10 m/s) + (3 kg x 0 m/s) = 20 kg m/s.</a:t>
            </a:r>
          </a:p>
          <a:p>
            <a:r>
              <a:rPr lang="en-GB" sz="1200" dirty="0"/>
              <a:t>After the collision, the two blocks stick together, forming a single object with a combined mass (m1 + m2) and a final velocity (</a:t>
            </a:r>
            <a:r>
              <a:rPr lang="en-GB" sz="1200" dirty="0" err="1"/>
              <a:t>vf</a:t>
            </a:r>
            <a:r>
              <a:rPr lang="en-GB" sz="1200" dirty="0"/>
              <a:t>).</a:t>
            </a:r>
          </a:p>
          <a:p>
            <a:r>
              <a:rPr lang="en-GB" sz="1200" dirty="0"/>
              <a:t>Total final momentum = (m1 + m2) * </a:t>
            </a:r>
            <a:r>
              <a:rPr lang="en-GB" sz="1200" dirty="0" err="1"/>
              <a:t>vf</a:t>
            </a:r>
            <a:r>
              <a:rPr lang="en-GB" sz="1200" dirty="0"/>
              <a:t>.</a:t>
            </a:r>
          </a:p>
          <a:p>
            <a:r>
              <a:rPr lang="en-GB" sz="1200" dirty="0"/>
              <a:t>Since momentum is conserved, the total final momentum = total initial momentum:</a:t>
            </a:r>
          </a:p>
          <a:p>
            <a:r>
              <a:rPr lang="en-GB" sz="1200" b="1" dirty="0"/>
              <a:t>(m1 + m2) * </a:t>
            </a:r>
            <a:r>
              <a:rPr lang="en-GB" sz="1200" b="1" dirty="0" err="1"/>
              <a:t>vf</a:t>
            </a:r>
            <a:r>
              <a:rPr lang="en-GB" sz="1200" b="1" dirty="0"/>
              <a:t> = 20 kg m/s.</a:t>
            </a:r>
          </a:p>
          <a:p>
            <a:r>
              <a:rPr lang="en-GB" sz="1200" dirty="0"/>
              <a:t>Now, we can calculate the final velocity (</a:t>
            </a:r>
            <a:r>
              <a:rPr lang="en-GB" sz="1200" dirty="0" err="1"/>
              <a:t>vf</a:t>
            </a:r>
            <a:r>
              <a:rPr lang="en-GB" sz="1200" dirty="0"/>
              <a:t>):</a:t>
            </a:r>
          </a:p>
          <a:p>
            <a:r>
              <a:rPr lang="en-GB" sz="1200" b="1" dirty="0" err="1"/>
              <a:t>vf</a:t>
            </a:r>
            <a:r>
              <a:rPr lang="en-GB" sz="1200" b="1" dirty="0"/>
              <a:t> = 20 kg m/s / (2 kg + 3 kg) = 4 m/s.</a:t>
            </a:r>
          </a:p>
          <a:p>
            <a:r>
              <a:rPr lang="en-GB" sz="1200" b="1" dirty="0"/>
              <a:t>Therefore, the final velocity of the combined blocks is 4 m/s.</a:t>
            </a:r>
          </a:p>
        </p:txBody>
      </p:sp>
      <p:sp>
        <p:nvSpPr>
          <p:cNvPr id="5" name="TextBox 4">
            <a:extLst>
              <a:ext uri="{FF2B5EF4-FFF2-40B4-BE49-F238E27FC236}">
                <a16:creationId xmlns:a16="http://schemas.microsoft.com/office/drawing/2014/main" id="{06123618-F735-99C0-8CF5-34DD87ADCA6F}"/>
              </a:ext>
            </a:extLst>
          </p:cNvPr>
          <p:cNvSpPr txBox="1"/>
          <p:nvPr/>
        </p:nvSpPr>
        <p:spPr>
          <a:xfrm>
            <a:off x="655161" y="1579152"/>
            <a:ext cx="5547678" cy="2492990"/>
          </a:xfrm>
          <a:prstGeom prst="rect">
            <a:avLst/>
          </a:prstGeom>
          <a:solidFill>
            <a:schemeClr val="bg1"/>
          </a:solidFill>
          <a:ln>
            <a:solidFill>
              <a:schemeClr val="accent1"/>
            </a:solidFill>
          </a:ln>
        </p:spPr>
        <p:txBody>
          <a:bodyPr wrap="square" rtlCol="0">
            <a:spAutoFit/>
          </a:bodyPr>
          <a:lstStyle/>
          <a:p>
            <a:r>
              <a:rPr lang="en-GB" sz="1200" dirty="0"/>
              <a:t>Total initial momentum = m1 * v1 + m2 * v2</a:t>
            </a:r>
          </a:p>
          <a:p>
            <a:r>
              <a:rPr lang="en-GB" sz="1200" dirty="0"/>
              <a:t>where m1 = 0.5 kg (mass of the first ball), v1 = 6 m/s (initial velocity of the first ball),</a:t>
            </a:r>
          </a:p>
          <a:p>
            <a:r>
              <a:rPr lang="en-GB" sz="1200" dirty="0"/>
              <a:t>m2 = 0.3 kg (mass of the second ball), v2 = 0 m/s (initial velocity of the second ball, as it is at rest).</a:t>
            </a:r>
          </a:p>
          <a:p>
            <a:r>
              <a:rPr lang="en-GB" sz="1200" b="1" dirty="0"/>
              <a:t>Total initial momentum = (0.5 kg x 6 m/s) + (0.3 kg x 0 m/s) = 3 kg m/s.</a:t>
            </a:r>
          </a:p>
          <a:p>
            <a:r>
              <a:rPr lang="en-GB" sz="1200" dirty="0"/>
              <a:t>After the collision, the two balls stick together, so they form a single object with a combined mass (m1 + m2) and a final velocity (</a:t>
            </a:r>
            <a:r>
              <a:rPr lang="en-GB" sz="1200" dirty="0" err="1"/>
              <a:t>vf</a:t>
            </a:r>
            <a:r>
              <a:rPr lang="en-GB" sz="1200" dirty="0"/>
              <a:t>).</a:t>
            </a:r>
          </a:p>
          <a:p>
            <a:r>
              <a:rPr lang="en-GB" sz="1200" dirty="0"/>
              <a:t>Total final momentum = (m1 + m2) * </a:t>
            </a:r>
            <a:r>
              <a:rPr lang="en-GB" sz="1200" dirty="0" err="1"/>
              <a:t>vf</a:t>
            </a:r>
            <a:r>
              <a:rPr lang="en-GB" sz="1200" dirty="0"/>
              <a:t>.</a:t>
            </a:r>
          </a:p>
          <a:p>
            <a:r>
              <a:rPr lang="en-GB" sz="1200" dirty="0"/>
              <a:t>Since momentum is conserved, the total final momentum = total initial momentum:</a:t>
            </a:r>
          </a:p>
          <a:p>
            <a:r>
              <a:rPr lang="en-GB" sz="1200" b="1" dirty="0"/>
              <a:t>(m1 + m2) * </a:t>
            </a:r>
            <a:r>
              <a:rPr lang="en-GB" sz="1200" b="1" dirty="0" err="1"/>
              <a:t>vf</a:t>
            </a:r>
            <a:r>
              <a:rPr lang="en-GB" sz="1200" b="1" dirty="0"/>
              <a:t> = 3 kg m/s.</a:t>
            </a:r>
          </a:p>
          <a:p>
            <a:r>
              <a:rPr lang="en-GB" sz="1200" dirty="0"/>
              <a:t>Now, we can calculate the final velocity (</a:t>
            </a:r>
            <a:r>
              <a:rPr lang="en-GB" sz="1200" dirty="0" err="1"/>
              <a:t>vf</a:t>
            </a:r>
            <a:r>
              <a:rPr lang="en-GB" sz="1200" dirty="0"/>
              <a:t>):</a:t>
            </a:r>
          </a:p>
          <a:p>
            <a:r>
              <a:rPr lang="en-GB" sz="1200" b="1" dirty="0" err="1"/>
              <a:t>vf</a:t>
            </a:r>
            <a:r>
              <a:rPr lang="en-GB" sz="1200" b="1" dirty="0"/>
              <a:t> = 3 kg m/s / (0.5 kg + 0.3 kg) ≈ 3.75 m/s.</a:t>
            </a:r>
          </a:p>
          <a:p>
            <a:r>
              <a:rPr lang="en-GB" sz="1200" b="1" dirty="0"/>
              <a:t>Therefore, the final velocity of the combined balls is approximately 3.75 m/s.</a:t>
            </a:r>
          </a:p>
        </p:txBody>
      </p:sp>
    </p:spTree>
    <p:extLst>
      <p:ext uri="{BB962C8B-B14F-4D97-AF65-F5344CB8AC3E}">
        <p14:creationId xmlns:p14="http://schemas.microsoft.com/office/powerpoint/2010/main" val="18787231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300789"/>
            <a:ext cx="6008018" cy="8373703"/>
          </a:xfrm>
          <a:prstGeom prst="rect">
            <a:avLst/>
          </a:prstGeom>
          <a:noFill/>
          <a:ln w="28575">
            <a:solidFill>
              <a:schemeClr val="tx1"/>
            </a:solidFill>
          </a:ln>
        </p:spPr>
        <p:txBody>
          <a:bodyPr wrap="square" rtlCol="0">
            <a:spAutoFit/>
          </a:bodyPr>
          <a:lstStyle/>
          <a:p>
            <a:pPr>
              <a:lnSpc>
                <a:spcPct val="150000"/>
              </a:lnSpc>
            </a:pPr>
            <a:r>
              <a:rPr lang="en-GB" sz="1200" b="1" dirty="0"/>
              <a:t>Conservation of momentum: Calculate velocity </a:t>
            </a:r>
            <a:r>
              <a:rPr lang="en-GB" sz="1200" b="1" u="sng" dirty="0"/>
              <a:t>after the objects combine</a:t>
            </a:r>
            <a:r>
              <a:rPr lang="en-GB" sz="1200" b="1" dirty="0"/>
              <a:t>. </a:t>
            </a:r>
          </a:p>
          <a:p>
            <a:pPr>
              <a:lnSpc>
                <a:spcPct val="150000"/>
              </a:lnSpc>
            </a:pPr>
            <a:r>
              <a:rPr lang="en-GB" sz="1200" b="1" dirty="0"/>
              <a:t>Q3 (YOU DO) A 1.2 kg toy car is moving at 8 m/s to the right. It collides with a stationary 0.8 kg toy car in the opposite direction. The two cars stick together after the collision. Calculate the final velocity of the combined cars.</a:t>
            </a:r>
          </a:p>
          <a:p>
            <a:pPr>
              <a:lnSpc>
                <a:spcPct val="150000"/>
              </a:lnSpc>
            </a:pPr>
            <a:r>
              <a:rPr lang="en-GB" sz="1200" dirty="0"/>
              <a:t>……………………………………………………………………………………………………………………………………………………………………………………………………………………………………………………………………………………………………………………………………………………………………………………………………………………………………………………………………………………………………………………………………………………………………………………………………..... ……………………………………………………………………………………………………………………………………………………………………………………………………………………………………………………………………………………………………………………………………………………………………………………………………………………………………………………………………………………………………………………………………………………………………………………………………...... ……………………………………………………………………………………………………………………………………………………………………………………………………………………………………………………………………………………………………</a:t>
            </a:r>
          </a:p>
          <a:p>
            <a:pPr>
              <a:lnSpc>
                <a:spcPct val="150000"/>
              </a:lnSpc>
            </a:pPr>
            <a:r>
              <a:rPr lang="en-GB" sz="1200" b="1" dirty="0"/>
              <a:t>Q4 (YOU DO) Two ice skaters, one with a mass of 60 kg and the other with a mass of 40 kg, approach each other. The skater with a mass of 60 kg is moving to the left at 4 m/s, while the skater with a mass of 40 kg is moving to the right at 6 m/s. After they collide, they grab each other and move together. Calculate their final velocity.</a:t>
            </a:r>
          </a:p>
          <a:p>
            <a:pPr>
              <a:lnSpc>
                <a:spcPct val="150000"/>
              </a:lnSpc>
            </a:pPr>
            <a:r>
              <a:rPr lang="en-GB" sz="1200" dirty="0"/>
              <a:t>……………………………………………………………………………………………………………………………………………………………………………………………………………………………………………………………………………………………………………………………………………………………………………………………………………………………………………………………………………………………………………………………………………………………………………………………………..... ……………………………………………………………………………………………………………………………………………………………………………………………………………………………………………………………………………………………………………………………………………………………………………………………………………………………………………………………………………………………………………………………………………………………………………………………………......</a:t>
            </a:r>
          </a:p>
          <a:p>
            <a:pPr>
              <a:lnSpc>
                <a:spcPct val="150000"/>
              </a:lnSpc>
            </a:pPr>
            <a:r>
              <a:rPr lang="en-GB" sz="1200" dirty="0"/>
              <a:t>……………………………………………………………………………………………………………………………………………………………………………………………………………………………………………………………………………………………………</a:t>
            </a:r>
          </a:p>
          <a:p>
            <a:pPr>
              <a:lnSpc>
                <a:spcPct val="150000"/>
              </a:lnSpc>
            </a:pPr>
            <a:endParaRPr lang="en-GB" sz="1200" dirty="0"/>
          </a:p>
        </p:txBody>
      </p:sp>
      <p:sp>
        <p:nvSpPr>
          <p:cNvPr id="2" name="TextBox 1">
            <a:extLst>
              <a:ext uri="{FF2B5EF4-FFF2-40B4-BE49-F238E27FC236}">
                <a16:creationId xmlns:a16="http://schemas.microsoft.com/office/drawing/2014/main" id="{8087836B-AA9C-C101-6A9E-73FC4C0DAF4A}"/>
              </a:ext>
            </a:extLst>
          </p:cNvPr>
          <p:cNvSpPr txBox="1"/>
          <p:nvPr/>
        </p:nvSpPr>
        <p:spPr>
          <a:xfrm>
            <a:off x="655161" y="5344627"/>
            <a:ext cx="5547678" cy="3046988"/>
          </a:xfrm>
          <a:prstGeom prst="rect">
            <a:avLst/>
          </a:prstGeom>
          <a:solidFill>
            <a:schemeClr val="bg1"/>
          </a:solidFill>
          <a:ln>
            <a:solidFill>
              <a:schemeClr val="accent1"/>
            </a:solidFill>
          </a:ln>
        </p:spPr>
        <p:txBody>
          <a:bodyPr wrap="square" rtlCol="0">
            <a:spAutoFit/>
          </a:bodyPr>
          <a:lstStyle/>
          <a:p>
            <a:r>
              <a:rPr lang="en-GB" sz="1200" dirty="0"/>
              <a:t>Total initial momentum = m1 * v1 + m2 * v2,</a:t>
            </a:r>
          </a:p>
          <a:p>
            <a:r>
              <a:rPr lang="en-GB" sz="1200" dirty="0"/>
              <a:t>where m1 = 60 kg (mass of the first skater),</a:t>
            </a:r>
          </a:p>
          <a:p>
            <a:r>
              <a:rPr lang="en-GB" sz="1200" dirty="0"/>
              <a:t>v1 = -4 m/s (initial velocity of the first skater, negative as it moves left),</a:t>
            </a:r>
          </a:p>
          <a:p>
            <a:r>
              <a:rPr lang="en-GB" sz="1200" dirty="0"/>
              <a:t>m2 = 40 kg (mass of the second skater),</a:t>
            </a:r>
          </a:p>
          <a:p>
            <a:r>
              <a:rPr lang="en-GB" sz="1200" dirty="0"/>
              <a:t>v2 = 6 m/s (initial velocity of the second skater).</a:t>
            </a:r>
          </a:p>
          <a:p>
            <a:r>
              <a:rPr lang="en-GB" sz="1200" b="1" dirty="0"/>
              <a:t>Total initial momentum = (60 kg x -4 m/s) + (40 kg x 6 m/s) = -240 kg m/s + 240 kg m/s = 0 kg m/s.</a:t>
            </a:r>
          </a:p>
          <a:p>
            <a:r>
              <a:rPr lang="en-GB" sz="1200" dirty="0"/>
              <a:t>After the collision, the two skaters grab each other and move together, so they form a single object with a combined mass (m1 + m2) and a final velocity (</a:t>
            </a:r>
            <a:r>
              <a:rPr lang="en-GB" sz="1200" dirty="0" err="1"/>
              <a:t>vf</a:t>
            </a:r>
            <a:r>
              <a:rPr lang="en-GB" sz="1200" dirty="0"/>
              <a:t>).</a:t>
            </a:r>
          </a:p>
          <a:p>
            <a:r>
              <a:rPr lang="en-GB" sz="1200" dirty="0"/>
              <a:t>Total final momentum = (m1 + m2) * </a:t>
            </a:r>
            <a:r>
              <a:rPr lang="en-GB" sz="1200" dirty="0" err="1"/>
              <a:t>vf</a:t>
            </a:r>
            <a:r>
              <a:rPr lang="en-GB" sz="1200" dirty="0"/>
              <a:t>.</a:t>
            </a:r>
          </a:p>
          <a:p>
            <a:r>
              <a:rPr lang="en-GB" sz="1200" dirty="0"/>
              <a:t>Since momentum is conserved, the total final momentum is equal to the total initial momentum:</a:t>
            </a:r>
          </a:p>
          <a:p>
            <a:r>
              <a:rPr lang="en-GB" sz="1200" dirty="0"/>
              <a:t>(</a:t>
            </a:r>
            <a:r>
              <a:rPr lang="en-GB" sz="1200" b="1" dirty="0"/>
              <a:t>m1 + m2) x </a:t>
            </a:r>
            <a:r>
              <a:rPr lang="en-GB" sz="1200" b="1" dirty="0" err="1"/>
              <a:t>vf</a:t>
            </a:r>
            <a:r>
              <a:rPr lang="en-GB" sz="1200" b="1" dirty="0"/>
              <a:t> = 0 kg m/s.</a:t>
            </a:r>
          </a:p>
          <a:p>
            <a:r>
              <a:rPr lang="en-GB" sz="1200" dirty="0"/>
              <a:t>Now, we can calculate the final velocity (</a:t>
            </a:r>
            <a:r>
              <a:rPr lang="en-GB" sz="1200" dirty="0" err="1"/>
              <a:t>vf</a:t>
            </a:r>
            <a:r>
              <a:rPr lang="en-GB" sz="1200" dirty="0"/>
              <a:t>):</a:t>
            </a:r>
          </a:p>
          <a:p>
            <a:r>
              <a:rPr lang="en-GB" sz="1200" b="1" dirty="0" err="1"/>
              <a:t>vf</a:t>
            </a:r>
            <a:r>
              <a:rPr lang="en-GB" sz="1200" b="1" dirty="0"/>
              <a:t> = 0 kg m/s / (60 kg + 40 kg) = 0 m/s.</a:t>
            </a:r>
          </a:p>
          <a:p>
            <a:r>
              <a:rPr lang="en-GB" sz="1200" b="1" dirty="0"/>
              <a:t>Therefore, the final velocity of the combined skaters is 0 m/s.</a:t>
            </a:r>
          </a:p>
        </p:txBody>
      </p:sp>
      <p:sp>
        <p:nvSpPr>
          <p:cNvPr id="5" name="TextBox 4">
            <a:extLst>
              <a:ext uri="{FF2B5EF4-FFF2-40B4-BE49-F238E27FC236}">
                <a16:creationId xmlns:a16="http://schemas.microsoft.com/office/drawing/2014/main" id="{06123618-F735-99C0-8CF5-34DD87ADCA6F}"/>
              </a:ext>
            </a:extLst>
          </p:cNvPr>
          <p:cNvSpPr txBox="1"/>
          <p:nvPr/>
        </p:nvSpPr>
        <p:spPr>
          <a:xfrm>
            <a:off x="655161" y="1483880"/>
            <a:ext cx="5547678" cy="2677656"/>
          </a:xfrm>
          <a:prstGeom prst="rect">
            <a:avLst/>
          </a:prstGeom>
          <a:solidFill>
            <a:schemeClr val="bg1"/>
          </a:solidFill>
          <a:ln>
            <a:solidFill>
              <a:schemeClr val="accent1"/>
            </a:solidFill>
          </a:ln>
        </p:spPr>
        <p:txBody>
          <a:bodyPr wrap="square" rtlCol="0">
            <a:spAutoFit/>
          </a:bodyPr>
          <a:lstStyle/>
          <a:p>
            <a:r>
              <a:rPr lang="en-GB" sz="1200" dirty="0"/>
              <a:t>Total initial momentum = m1 * v1 + m2 * v2,</a:t>
            </a:r>
          </a:p>
          <a:p>
            <a:r>
              <a:rPr lang="en-GB" sz="1200" dirty="0"/>
              <a:t>where m1 = 1.2 kg (mass of the first car), v1 = 8 m/s (initial velocity of the first car),</a:t>
            </a:r>
          </a:p>
          <a:p>
            <a:r>
              <a:rPr lang="en-GB" sz="1200" dirty="0"/>
              <a:t>m2 = 0.8 kg (mass of the second car), v2 = 0 m/s (initial velocity of the second car, as it is at rest).</a:t>
            </a:r>
          </a:p>
          <a:p>
            <a:r>
              <a:rPr lang="en-GB" sz="1200" b="1" dirty="0"/>
              <a:t>Total initial momentum = (1.2 kg x 8 m/s) + (0.8 kg x 0 m/s) = 9.6 kg m/s.</a:t>
            </a:r>
          </a:p>
          <a:p>
            <a:r>
              <a:rPr lang="en-GB" sz="1200" dirty="0"/>
              <a:t>After the collision, the two cars stick together, so they form a single object with a combined mass (m1 + m2) and a final velocity (</a:t>
            </a:r>
            <a:r>
              <a:rPr lang="en-GB" sz="1200" dirty="0" err="1"/>
              <a:t>vf</a:t>
            </a:r>
            <a:r>
              <a:rPr lang="en-GB" sz="1200" dirty="0"/>
              <a:t>).</a:t>
            </a:r>
          </a:p>
          <a:p>
            <a:r>
              <a:rPr lang="en-GB" sz="1200" dirty="0"/>
              <a:t>Total final momentum = (m1 + m2) * </a:t>
            </a:r>
            <a:r>
              <a:rPr lang="en-GB" sz="1200" dirty="0" err="1"/>
              <a:t>vf</a:t>
            </a:r>
            <a:r>
              <a:rPr lang="en-GB" sz="1200" dirty="0"/>
              <a:t>.</a:t>
            </a:r>
          </a:p>
          <a:p>
            <a:r>
              <a:rPr lang="en-GB" sz="1200" dirty="0"/>
              <a:t>Since momentum is conserved, the total final momentum is equal to the total initial momentum:</a:t>
            </a:r>
          </a:p>
          <a:p>
            <a:r>
              <a:rPr lang="en-GB" sz="1200" b="1" dirty="0"/>
              <a:t>(m1 + m2) x </a:t>
            </a:r>
            <a:r>
              <a:rPr lang="en-GB" sz="1200" b="1" dirty="0" err="1"/>
              <a:t>vf</a:t>
            </a:r>
            <a:r>
              <a:rPr lang="en-GB" sz="1200" b="1" dirty="0"/>
              <a:t> = 9.6 kg m/s.</a:t>
            </a:r>
          </a:p>
          <a:p>
            <a:r>
              <a:rPr lang="en-GB" sz="1200" dirty="0"/>
              <a:t>Now, we can calculate the final velocity (</a:t>
            </a:r>
            <a:r>
              <a:rPr lang="en-GB" sz="1200" dirty="0" err="1"/>
              <a:t>vf</a:t>
            </a:r>
            <a:r>
              <a:rPr lang="en-GB" sz="1200" dirty="0"/>
              <a:t>):</a:t>
            </a:r>
          </a:p>
          <a:p>
            <a:r>
              <a:rPr lang="en-GB" sz="1200" b="1" dirty="0" err="1"/>
              <a:t>vf</a:t>
            </a:r>
            <a:r>
              <a:rPr lang="en-GB" sz="1200" b="1" dirty="0"/>
              <a:t> = 9.6 kg m/s / (1.2 kg + 0.8 kg) = 4.8 m/s.</a:t>
            </a:r>
          </a:p>
          <a:p>
            <a:r>
              <a:rPr lang="en-GB" sz="1200" b="1" dirty="0"/>
              <a:t>Therefore, the final velocity of the combined cars is 4.8 m/s.</a:t>
            </a:r>
          </a:p>
        </p:txBody>
      </p:sp>
    </p:spTree>
    <p:extLst>
      <p:ext uri="{BB962C8B-B14F-4D97-AF65-F5344CB8AC3E}">
        <p14:creationId xmlns:p14="http://schemas.microsoft.com/office/powerpoint/2010/main" val="17733299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81263" y="300789"/>
            <a:ext cx="6008018" cy="8096704"/>
          </a:xfrm>
          <a:prstGeom prst="rect">
            <a:avLst/>
          </a:prstGeom>
          <a:noFill/>
          <a:ln w="28575">
            <a:solidFill>
              <a:schemeClr val="tx1"/>
            </a:solidFill>
          </a:ln>
        </p:spPr>
        <p:txBody>
          <a:bodyPr wrap="square" rtlCol="0">
            <a:spAutoFit/>
          </a:bodyPr>
          <a:lstStyle/>
          <a:p>
            <a:pPr>
              <a:lnSpc>
                <a:spcPct val="150000"/>
              </a:lnSpc>
            </a:pPr>
            <a:r>
              <a:rPr lang="en-GB" sz="1200" b="1" dirty="0"/>
              <a:t>Conservation of momentum: The objects do not combine (they separate). </a:t>
            </a:r>
          </a:p>
          <a:p>
            <a:pPr>
              <a:lnSpc>
                <a:spcPct val="150000"/>
              </a:lnSpc>
            </a:pPr>
            <a:r>
              <a:rPr lang="en-GB" sz="1200" b="1" dirty="0"/>
              <a:t>Q1 (I DO) A 0.2 kg ball is moving to the right at 4 m/s. It collides with a 0.3 kg ball moving to the left at 2 m/s. After the collision, the 0.2kg ball moves at 3m/s in the opposite direction (-3 m/s). Calculate the velocity of the second ball. </a:t>
            </a:r>
          </a:p>
          <a:p>
            <a:pPr>
              <a:lnSpc>
                <a:spcPct val="150000"/>
              </a:lnSpc>
            </a:pPr>
            <a:r>
              <a:rPr lang="en-GB" sz="1200" dirty="0"/>
              <a:t>……………………………………………………………………………………………………………………………………………………………………………………………………………………………………………………………………………………………………………………………………………………………………………………………………………………………………………………………………………………………………………………………………………………………………………………………………..... ……………………………………………………………………………………………………………………………………………………………………………………………………………………………………………………………………………………………………………………………………………………………………………………………………………………………………………………………………………………………………………………………………………………………………………………………………...... ……………………………………………………………………………………………………………………………………………………………………………………………………………………………………………………………………………………………………</a:t>
            </a:r>
          </a:p>
          <a:p>
            <a:pPr>
              <a:lnSpc>
                <a:spcPct val="150000"/>
              </a:lnSpc>
            </a:pPr>
            <a:r>
              <a:rPr lang="en-GB" sz="1200" b="1" dirty="0"/>
              <a:t>Q2 (WE DO) A 0.1 kg toy car moves at 5 m/s and collides with a stationary 0.2 kg toy car. After the collision, the first car moves in the opposite direction with a velocity of 2 m/s. Calculate the final velocity of the second car.</a:t>
            </a:r>
          </a:p>
          <a:p>
            <a:pPr>
              <a:lnSpc>
                <a:spcPct val="150000"/>
              </a:lnSpc>
            </a:pPr>
            <a:r>
              <a:rPr lang="en-GB" sz="1200" dirty="0"/>
              <a:t>……………………………………………………………………………………………………………………………………………………………………………………………………………………………………………………………………………………………………………………………………………………………………………………………………………………………………………………………………………………………………………………………………………………………………………………………………..... ……………………………………………………………………………………………………………………………………………………………………………………………………………………………………………………………………………………………………………………………………………………………………………………………………………………………………………………………………………………………………………………………………………………………………………………………………......</a:t>
            </a:r>
          </a:p>
          <a:p>
            <a:pPr>
              <a:lnSpc>
                <a:spcPct val="150000"/>
              </a:lnSpc>
            </a:pPr>
            <a:r>
              <a:rPr lang="en-GB" sz="1200" dirty="0"/>
              <a:t>……………………………………………………………………………………………………………………………………………………………………………………………………………………………………………………………………………………………………</a:t>
            </a:r>
          </a:p>
          <a:p>
            <a:pPr>
              <a:lnSpc>
                <a:spcPct val="150000"/>
              </a:lnSpc>
            </a:pPr>
            <a:endParaRPr lang="en-GB" sz="1200" dirty="0"/>
          </a:p>
        </p:txBody>
      </p:sp>
      <p:sp>
        <p:nvSpPr>
          <p:cNvPr id="2" name="TextBox 1">
            <a:extLst>
              <a:ext uri="{FF2B5EF4-FFF2-40B4-BE49-F238E27FC236}">
                <a16:creationId xmlns:a16="http://schemas.microsoft.com/office/drawing/2014/main" id="{8087836B-AA9C-C101-6A9E-73FC4C0DAF4A}"/>
              </a:ext>
            </a:extLst>
          </p:cNvPr>
          <p:cNvSpPr txBox="1"/>
          <p:nvPr/>
        </p:nvSpPr>
        <p:spPr>
          <a:xfrm>
            <a:off x="655160" y="5219483"/>
            <a:ext cx="5547678" cy="2677656"/>
          </a:xfrm>
          <a:prstGeom prst="rect">
            <a:avLst/>
          </a:prstGeom>
          <a:solidFill>
            <a:schemeClr val="bg1"/>
          </a:solidFill>
          <a:ln>
            <a:solidFill>
              <a:schemeClr val="accent1"/>
            </a:solidFill>
          </a:ln>
        </p:spPr>
        <p:txBody>
          <a:bodyPr wrap="square" rtlCol="0">
            <a:spAutoFit/>
          </a:bodyPr>
          <a:lstStyle/>
          <a:p>
            <a:r>
              <a:rPr lang="en-GB" sz="1200" dirty="0"/>
              <a:t>Initial total momentum = (m1xv1)+(m2+v2)</a:t>
            </a:r>
          </a:p>
          <a:p>
            <a:r>
              <a:rPr lang="en-GB" sz="1200" dirty="0"/>
              <a:t>= (0.1 x 5) + (0.2 x 0) </a:t>
            </a:r>
          </a:p>
          <a:p>
            <a:r>
              <a:rPr lang="en-GB" sz="1200" dirty="0"/>
              <a:t>= 0.5 + 0</a:t>
            </a:r>
          </a:p>
          <a:p>
            <a:r>
              <a:rPr lang="en-GB" sz="1200" dirty="0"/>
              <a:t>=0.5 kg m/s</a:t>
            </a:r>
          </a:p>
          <a:p>
            <a:endParaRPr lang="en-GB" sz="1200" dirty="0"/>
          </a:p>
          <a:p>
            <a:r>
              <a:rPr lang="en-GB" sz="1200" dirty="0"/>
              <a:t>Final momentum = 0.5 kg m/s (momentum is conserved). </a:t>
            </a:r>
          </a:p>
          <a:p>
            <a:r>
              <a:rPr lang="en-GB" sz="1200" dirty="0"/>
              <a:t>If v1f and v2f are final velocities…</a:t>
            </a:r>
          </a:p>
          <a:p>
            <a:endParaRPr lang="en-GB" sz="1200" dirty="0"/>
          </a:p>
          <a:p>
            <a:r>
              <a:rPr lang="en-GB" sz="1200" dirty="0"/>
              <a:t>Final momentum = (0.1 x v1f) + (0.2 x v2f) =0.5 kg m/s</a:t>
            </a:r>
          </a:p>
          <a:p>
            <a:r>
              <a:rPr lang="en-GB" sz="1200" dirty="0"/>
              <a:t>0.5 kg m/s = (0.1 x -2) + (0.2 x v2f)</a:t>
            </a:r>
          </a:p>
          <a:p>
            <a:r>
              <a:rPr lang="en-GB" sz="1200" dirty="0"/>
              <a:t>0.5 kg m/s = -0.2 + 0.2v2f</a:t>
            </a:r>
          </a:p>
          <a:p>
            <a:r>
              <a:rPr lang="en-GB" sz="1200" dirty="0"/>
              <a:t>0.5 + 0.2 = 0.2 v2f</a:t>
            </a:r>
          </a:p>
          <a:p>
            <a:r>
              <a:rPr lang="en-GB" sz="1200" dirty="0"/>
              <a:t>0.7 = 0.2 v2f</a:t>
            </a:r>
          </a:p>
          <a:p>
            <a:r>
              <a:rPr lang="en-GB" sz="1200" dirty="0"/>
              <a:t>v2f = 0.7 / 0.2 = 3.5 m/s</a:t>
            </a:r>
          </a:p>
        </p:txBody>
      </p:sp>
      <p:sp>
        <p:nvSpPr>
          <p:cNvPr id="3" name="TextBox 2">
            <a:extLst>
              <a:ext uri="{FF2B5EF4-FFF2-40B4-BE49-F238E27FC236}">
                <a16:creationId xmlns:a16="http://schemas.microsoft.com/office/drawing/2014/main" id="{73F00783-F7CD-8B1D-D33C-751379511D62}"/>
              </a:ext>
            </a:extLst>
          </p:cNvPr>
          <p:cNvSpPr txBox="1"/>
          <p:nvPr/>
        </p:nvSpPr>
        <p:spPr>
          <a:xfrm>
            <a:off x="655161" y="1435159"/>
            <a:ext cx="5547677" cy="2677656"/>
          </a:xfrm>
          <a:prstGeom prst="rect">
            <a:avLst/>
          </a:prstGeom>
          <a:solidFill>
            <a:schemeClr val="bg1"/>
          </a:solidFill>
          <a:ln>
            <a:solidFill>
              <a:schemeClr val="accent1"/>
            </a:solidFill>
          </a:ln>
        </p:spPr>
        <p:txBody>
          <a:bodyPr wrap="square" rtlCol="0">
            <a:spAutoFit/>
          </a:bodyPr>
          <a:lstStyle/>
          <a:p>
            <a:r>
              <a:rPr lang="en-GB" sz="1200" dirty="0"/>
              <a:t>Initial total momentum = (m1xv1)+(m2+v2)</a:t>
            </a:r>
          </a:p>
          <a:p>
            <a:r>
              <a:rPr lang="en-GB" sz="1200" dirty="0"/>
              <a:t>= (0.2 x 4) + (0.3 x -2) </a:t>
            </a:r>
          </a:p>
          <a:p>
            <a:r>
              <a:rPr lang="en-GB" sz="1200" dirty="0"/>
              <a:t>= 0.8 -0.6</a:t>
            </a:r>
          </a:p>
          <a:p>
            <a:r>
              <a:rPr lang="en-GB" sz="1200" dirty="0"/>
              <a:t>=0.2 kg m/s</a:t>
            </a:r>
          </a:p>
          <a:p>
            <a:endParaRPr lang="en-GB" sz="1200" dirty="0"/>
          </a:p>
          <a:p>
            <a:r>
              <a:rPr lang="en-GB" sz="1200" dirty="0"/>
              <a:t>Final momentum = 0.2 kg m/s (momentum is conserved). </a:t>
            </a:r>
          </a:p>
          <a:p>
            <a:r>
              <a:rPr lang="en-GB" sz="1200" dirty="0"/>
              <a:t>If v1f and v2f are final velocities…</a:t>
            </a:r>
          </a:p>
          <a:p>
            <a:endParaRPr lang="en-GB" sz="1200" dirty="0"/>
          </a:p>
          <a:p>
            <a:r>
              <a:rPr lang="en-GB" sz="1200" dirty="0"/>
              <a:t>Final momentum = (0.2 x v1f) + (0.3 x v2f) =0.2 kg m/s</a:t>
            </a:r>
          </a:p>
          <a:p>
            <a:r>
              <a:rPr lang="en-GB" sz="1200" dirty="0"/>
              <a:t>0.2 kg m/s = (0.2 x -3) + (0.3 x v2f)</a:t>
            </a:r>
          </a:p>
          <a:p>
            <a:r>
              <a:rPr lang="en-GB" sz="1200" dirty="0"/>
              <a:t>0.2 kg m/s = -0.6 + 0.3v2f</a:t>
            </a:r>
          </a:p>
          <a:p>
            <a:r>
              <a:rPr lang="en-GB" sz="1200" dirty="0"/>
              <a:t>0.2 + 0.6 = 0.3 v2f</a:t>
            </a:r>
          </a:p>
          <a:p>
            <a:r>
              <a:rPr lang="en-GB" sz="1200" dirty="0"/>
              <a:t>0.8 = 0.3 v2f</a:t>
            </a:r>
          </a:p>
          <a:p>
            <a:r>
              <a:rPr lang="en-GB" sz="1200" dirty="0"/>
              <a:t>v2f = 0.8 / 0.3 = 2.66 m/s</a:t>
            </a:r>
          </a:p>
        </p:txBody>
      </p:sp>
    </p:spTree>
    <p:extLst>
      <p:ext uri="{BB962C8B-B14F-4D97-AF65-F5344CB8AC3E}">
        <p14:creationId xmlns:p14="http://schemas.microsoft.com/office/powerpoint/2010/main" val="1540106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942747"/>
            <a:ext cx="6311900" cy="5049716"/>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t>
            </a:r>
            <a:r>
              <a:rPr lang="en-GB" sz="1200" dirty="0"/>
              <a:t>a. We can represent some journeys on a graph. If the journey occurs in a straight line, we can represent it on a distance-time graph. </a:t>
            </a:r>
          </a:p>
          <a:p>
            <a:pPr>
              <a:lnSpc>
                <a:spcPct val="150000"/>
              </a:lnSpc>
            </a:pPr>
            <a:r>
              <a:rPr lang="en-GB" sz="1200" dirty="0"/>
              <a:t>Some distance-time graphs only contain straight lines; these can be horizontal or at an angle. Horizontal lines represent stationary objects; this makes sense because the distance isn’t increasing. Diagonal lines show that the object is moving. With diagonal lines, the gradient represents the speed. This makes sense if we think about the equation showing the relationship between speed, distance and time and the equation for a straight line that you use in maths:</a:t>
            </a:r>
          </a:p>
          <a:p>
            <a:pPr>
              <a:lnSpc>
                <a:spcPct val="150000"/>
              </a:lnSpc>
            </a:pPr>
            <a:r>
              <a:rPr lang="en-GB" sz="1200" b="1" dirty="0"/>
              <a:t>Speed = distance / time</a:t>
            </a:r>
          </a:p>
          <a:p>
            <a:pPr>
              <a:lnSpc>
                <a:spcPct val="150000"/>
              </a:lnSpc>
            </a:pPr>
            <a:r>
              <a:rPr lang="en-GB" sz="1200" b="1" dirty="0"/>
              <a:t>OR</a:t>
            </a:r>
          </a:p>
          <a:p>
            <a:pPr>
              <a:lnSpc>
                <a:spcPct val="150000"/>
              </a:lnSpc>
            </a:pPr>
            <a:r>
              <a:rPr lang="en-GB" sz="1200" b="1" dirty="0"/>
              <a:t>Distance = speed x time</a:t>
            </a:r>
          </a:p>
          <a:p>
            <a:pPr>
              <a:lnSpc>
                <a:spcPct val="150000"/>
              </a:lnSpc>
            </a:pPr>
            <a:r>
              <a:rPr lang="en-GB" sz="1200" b="1" dirty="0"/>
              <a:t>      y        =     m          x         +         C</a:t>
            </a:r>
          </a:p>
          <a:p>
            <a:pPr>
              <a:lnSpc>
                <a:spcPct val="150000"/>
              </a:lnSpc>
            </a:pPr>
            <a:r>
              <a:rPr lang="en-GB" sz="1200" dirty="0"/>
              <a:t>If we plot distance on the y axis and time on the x-axis, the gradient (m) represents speed. </a:t>
            </a:r>
          </a:p>
          <a:p>
            <a:pPr>
              <a:lnSpc>
                <a:spcPct val="150000"/>
              </a:lnSpc>
            </a:pPr>
            <a:r>
              <a:rPr lang="en-GB" sz="1200" dirty="0"/>
              <a:t>The steeper the gradient, the greater the speed. </a:t>
            </a:r>
          </a:p>
          <a:p>
            <a:pPr>
              <a:lnSpc>
                <a:spcPct val="150000"/>
              </a:lnSpc>
            </a:pPr>
            <a:r>
              <a:rPr lang="en-GB" sz="1200" dirty="0"/>
              <a:t>Some distance-time graphs will contain curved sections. This tells us that the speed is changing (because the gradient is changing). In these cases, speed is harder to find. You need to draw a tangent and then calculate the gradient of the tangent. </a:t>
            </a:r>
          </a:p>
          <a:p>
            <a:pPr>
              <a:lnSpc>
                <a:spcPct val="150000"/>
              </a:lnSpc>
            </a:pPr>
            <a:r>
              <a:rPr lang="en-GB" sz="1200" dirty="0"/>
              <a:t>b &amp; c. Use worked examples. </a:t>
            </a:r>
          </a:p>
        </p:txBody>
      </p:sp>
      <p:sp>
        <p:nvSpPr>
          <p:cNvPr id="2" name="TextBox 1">
            <a:extLst>
              <a:ext uri="{FF2B5EF4-FFF2-40B4-BE49-F238E27FC236}">
                <a16:creationId xmlns:a16="http://schemas.microsoft.com/office/drawing/2014/main" id="{02A8915C-4149-0337-8D66-BDF7DD8FD5A4}"/>
              </a:ext>
            </a:extLst>
          </p:cNvPr>
          <p:cNvSpPr txBox="1"/>
          <p:nvPr/>
        </p:nvSpPr>
        <p:spPr>
          <a:xfrm>
            <a:off x="273050" y="388425"/>
            <a:ext cx="6311900" cy="1356397"/>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b="1" dirty="0"/>
              <a:t>Interpreting distance-time graphs (including curved lines). </a:t>
            </a:r>
          </a:p>
          <a:p>
            <a:pPr marL="228600" indent="-228600">
              <a:lnSpc>
                <a:spcPct val="150000"/>
              </a:lnSpc>
              <a:buFont typeface="+mj-lt"/>
              <a:buAutoNum type="alphaLcPeriod"/>
            </a:pPr>
            <a:r>
              <a:rPr lang="en-GB" sz="1200" b="1" dirty="0"/>
              <a:t>Calculating speed using distance-time graphs (including tangents and gradients). </a:t>
            </a:r>
          </a:p>
          <a:p>
            <a:pPr marL="228600" indent="-228600">
              <a:lnSpc>
                <a:spcPct val="150000"/>
              </a:lnSpc>
              <a:buFont typeface="+mj-lt"/>
              <a:buAutoNum type="alphaLcPeriod"/>
            </a:pPr>
            <a:r>
              <a:rPr lang="en-GB" sz="1200" b="1" dirty="0"/>
              <a:t>Drawing distance-time graphs (note that interpretation of pre-drawn graphs is prioritised over the drawing of graphs). </a:t>
            </a:r>
          </a:p>
        </p:txBody>
      </p:sp>
    </p:spTree>
    <p:extLst>
      <p:ext uri="{BB962C8B-B14F-4D97-AF65-F5344CB8AC3E}">
        <p14:creationId xmlns:p14="http://schemas.microsoft.com/office/powerpoint/2010/main" val="21841092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A35185-D24A-F600-3440-0450AD7ADA06}"/>
              </a:ext>
            </a:extLst>
          </p:cNvPr>
          <p:cNvSpPr txBox="1"/>
          <p:nvPr/>
        </p:nvSpPr>
        <p:spPr>
          <a:xfrm>
            <a:off x="424991" y="300789"/>
            <a:ext cx="6008018" cy="8096704"/>
          </a:xfrm>
          <a:prstGeom prst="rect">
            <a:avLst/>
          </a:prstGeom>
          <a:noFill/>
          <a:ln w="28575">
            <a:solidFill>
              <a:schemeClr val="tx1"/>
            </a:solidFill>
          </a:ln>
        </p:spPr>
        <p:txBody>
          <a:bodyPr wrap="square" rtlCol="0">
            <a:spAutoFit/>
          </a:bodyPr>
          <a:lstStyle/>
          <a:p>
            <a:pPr>
              <a:lnSpc>
                <a:spcPct val="150000"/>
              </a:lnSpc>
            </a:pPr>
            <a:r>
              <a:rPr lang="en-GB" sz="1200" b="1" dirty="0"/>
              <a:t>Conservation of momentum: The objects do not combine (they separate). </a:t>
            </a:r>
          </a:p>
          <a:p>
            <a:pPr>
              <a:lnSpc>
                <a:spcPct val="150000"/>
              </a:lnSpc>
            </a:pPr>
            <a:r>
              <a:rPr lang="en-GB" sz="1200" b="1" dirty="0"/>
              <a:t>Q3 (YOU DO) A 0.3 kg ball moves at 10 m/s and collides with a stationary 0.2 kg ball. After the collision, the first ball moves with a velocity of 5 m/s to the right. Calculate the final velocity of the second ball.</a:t>
            </a:r>
          </a:p>
          <a:p>
            <a:pPr>
              <a:lnSpc>
                <a:spcPct val="150000"/>
              </a:lnSpc>
            </a:pPr>
            <a:r>
              <a:rPr lang="en-GB" sz="1200" dirty="0"/>
              <a:t>……………………………………………………………………………………………………………………………………………………………………………………………………………………………………………………………………………………………………………………………………………………………………………………………………………………………………………………………………………………………………………………………………………………………………………………………………..... ……………………………………………………………………………………………………………………………………………………………………………………………………………………………………………………………………………………………………………………………………………………………………………………………………………………………………………………………………………………………………………………………………………………………………………………………………...... ……………………………………………………………………………………………………………………………………………………………………………………………………………………………………………………………………………………………………</a:t>
            </a:r>
          </a:p>
          <a:p>
            <a:pPr>
              <a:lnSpc>
                <a:spcPct val="150000"/>
              </a:lnSpc>
            </a:pPr>
            <a:r>
              <a:rPr lang="en-GB" sz="1200" b="1" dirty="0"/>
              <a:t>Q4 (YOU DO) A 0.4 kg trolley moving at 2 m/s collides with a stationary 0.3 kg trolley. After the collision, the first trolley moves with a velocity of 1 m/s to the left. Calculate the final velocity of the second trolley.</a:t>
            </a:r>
          </a:p>
          <a:p>
            <a:pPr>
              <a:lnSpc>
                <a:spcPct val="150000"/>
              </a:lnSpc>
            </a:pPr>
            <a:r>
              <a:rPr lang="en-GB" sz="1200" dirty="0"/>
              <a:t>……………………………………………………………………………………………………………………………………………………………………………………………………………………………………………………………………………………………………………………………………………………………………………………………………………………………………………………………………………………………………………………………………………………………………………………………………..... ……………………………………………………………………………………………………………………………………………………………………………………………………………………………………………………………………………………………………………………………………………………………………………………………………………………………………………………………………………………………………………………………………………………………………………………………………......</a:t>
            </a:r>
          </a:p>
          <a:p>
            <a:pPr>
              <a:lnSpc>
                <a:spcPct val="150000"/>
              </a:lnSpc>
            </a:pPr>
            <a:r>
              <a:rPr lang="en-GB" sz="1200" dirty="0"/>
              <a:t>……………………………………………………………………………………………………………………………………………………………………………………………………………………………………………………………………………………………………</a:t>
            </a:r>
          </a:p>
          <a:p>
            <a:pPr>
              <a:lnSpc>
                <a:spcPct val="150000"/>
              </a:lnSpc>
            </a:pPr>
            <a:endParaRPr lang="en-GB" sz="1200" dirty="0"/>
          </a:p>
        </p:txBody>
      </p:sp>
      <p:sp>
        <p:nvSpPr>
          <p:cNvPr id="2" name="TextBox 1">
            <a:extLst>
              <a:ext uri="{FF2B5EF4-FFF2-40B4-BE49-F238E27FC236}">
                <a16:creationId xmlns:a16="http://schemas.microsoft.com/office/drawing/2014/main" id="{8087836B-AA9C-C101-6A9E-73FC4C0DAF4A}"/>
              </a:ext>
            </a:extLst>
          </p:cNvPr>
          <p:cNvSpPr txBox="1"/>
          <p:nvPr/>
        </p:nvSpPr>
        <p:spPr>
          <a:xfrm>
            <a:off x="655160" y="5219483"/>
            <a:ext cx="5547678" cy="2677656"/>
          </a:xfrm>
          <a:prstGeom prst="rect">
            <a:avLst/>
          </a:prstGeom>
          <a:solidFill>
            <a:schemeClr val="bg1"/>
          </a:solidFill>
          <a:ln>
            <a:solidFill>
              <a:schemeClr val="accent1"/>
            </a:solidFill>
          </a:ln>
        </p:spPr>
        <p:txBody>
          <a:bodyPr wrap="square" rtlCol="0">
            <a:spAutoFit/>
          </a:bodyPr>
          <a:lstStyle/>
          <a:p>
            <a:r>
              <a:rPr lang="en-GB" sz="1200" dirty="0"/>
              <a:t>Initial total momentum = (m1xv1)+(m2+v2)</a:t>
            </a:r>
          </a:p>
          <a:p>
            <a:r>
              <a:rPr lang="en-GB" sz="1200" dirty="0"/>
              <a:t>= (0.4 x 2) + (0.3 x 0) </a:t>
            </a:r>
          </a:p>
          <a:p>
            <a:r>
              <a:rPr lang="en-GB" sz="1200" dirty="0"/>
              <a:t>= 0.8 + 0</a:t>
            </a:r>
          </a:p>
          <a:p>
            <a:r>
              <a:rPr lang="en-GB" sz="1200" dirty="0"/>
              <a:t>=0.8 kg m/s</a:t>
            </a:r>
          </a:p>
          <a:p>
            <a:endParaRPr lang="en-GB" sz="1200" dirty="0"/>
          </a:p>
          <a:p>
            <a:r>
              <a:rPr lang="en-GB" sz="1200" dirty="0"/>
              <a:t>Final momentum = 0.8 kg m/s (momentum is conserved). </a:t>
            </a:r>
          </a:p>
          <a:p>
            <a:r>
              <a:rPr lang="en-GB" sz="1200" dirty="0"/>
              <a:t>If v1f and v2f are final velocities…</a:t>
            </a:r>
          </a:p>
          <a:p>
            <a:endParaRPr lang="en-GB" sz="1200" dirty="0"/>
          </a:p>
          <a:p>
            <a:r>
              <a:rPr lang="en-GB" sz="1200" dirty="0"/>
              <a:t>Final momentum = (0.4 x v1f) + (0.3 x v2f) =0.8 kg m/s</a:t>
            </a:r>
          </a:p>
          <a:p>
            <a:r>
              <a:rPr lang="en-GB" sz="1200" dirty="0"/>
              <a:t>0.8 kg m/s = (0.4 x -1) + (0.3 x v2f)</a:t>
            </a:r>
          </a:p>
          <a:p>
            <a:r>
              <a:rPr lang="en-GB" sz="1200" dirty="0"/>
              <a:t>0.8 kg m/s = -0.4 + 0.3v2f</a:t>
            </a:r>
          </a:p>
          <a:p>
            <a:r>
              <a:rPr lang="en-GB" sz="1200" dirty="0"/>
              <a:t>0.8 + 0.4 = 0.3 v2f</a:t>
            </a:r>
          </a:p>
          <a:p>
            <a:r>
              <a:rPr lang="en-GB" sz="1200" dirty="0"/>
              <a:t>1.2 = 0.3 v2f</a:t>
            </a:r>
          </a:p>
          <a:p>
            <a:r>
              <a:rPr lang="en-GB" sz="1200" dirty="0"/>
              <a:t>v2f = 1.2 / 0.3 = 4.0 m/s</a:t>
            </a:r>
          </a:p>
        </p:txBody>
      </p:sp>
      <p:sp>
        <p:nvSpPr>
          <p:cNvPr id="3" name="TextBox 2">
            <a:extLst>
              <a:ext uri="{FF2B5EF4-FFF2-40B4-BE49-F238E27FC236}">
                <a16:creationId xmlns:a16="http://schemas.microsoft.com/office/drawing/2014/main" id="{73F00783-F7CD-8B1D-D33C-751379511D62}"/>
              </a:ext>
            </a:extLst>
          </p:cNvPr>
          <p:cNvSpPr txBox="1"/>
          <p:nvPr/>
        </p:nvSpPr>
        <p:spPr>
          <a:xfrm>
            <a:off x="655161" y="1435159"/>
            <a:ext cx="5547677" cy="2677656"/>
          </a:xfrm>
          <a:prstGeom prst="rect">
            <a:avLst/>
          </a:prstGeom>
          <a:solidFill>
            <a:schemeClr val="bg1"/>
          </a:solidFill>
          <a:ln>
            <a:solidFill>
              <a:schemeClr val="accent1"/>
            </a:solidFill>
          </a:ln>
        </p:spPr>
        <p:txBody>
          <a:bodyPr wrap="square" rtlCol="0">
            <a:spAutoFit/>
          </a:bodyPr>
          <a:lstStyle/>
          <a:p>
            <a:r>
              <a:rPr lang="en-GB" sz="1200" dirty="0"/>
              <a:t>Initial total momentum = (m1xv1)+(m2+v2)</a:t>
            </a:r>
          </a:p>
          <a:p>
            <a:r>
              <a:rPr lang="en-GB" sz="1200" dirty="0"/>
              <a:t>= (0.3 x 10) + (0.2 x 0) </a:t>
            </a:r>
          </a:p>
          <a:p>
            <a:r>
              <a:rPr lang="en-GB" sz="1200" dirty="0"/>
              <a:t>= 3.0 + 0</a:t>
            </a:r>
          </a:p>
          <a:p>
            <a:r>
              <a:rPr lang="en-GB" sz="1200" dirty="0"/>
              <a:t>= 3.0 kg m/s</a:t>
            </a:r>
          </a:p>
          <a:p>
            <a:endParaRPr lang="en-GB" sz="1200" dirty="0"/>
          </a:p>
          <a:p>
            <a:r>
              <a:rPr lang="en-GB" sz="1200" dirty="0"/>
              <a:t>Final momentum = 3.0 kg m/s (momentum is conserved). </a:t>
            </a:r>
          </a:p>
          <a:p>
            <a:r>
              <a:rPr lang="en-GB" sz="1200" dirty="0"/>
              <a:t>If v1f and v2f are final velocities…</a:t>
            </a:r>
          </a:p>
          <a:p>
            <a:endParaRPr lang="en-GB" sz="1200" dirty="0"/>
          </a:p>
          <a:p>
            <a:r>
              <a:rPr lang="en-GB" sz="1200" dirty="0"/>
              <a:t>Final momentum = (0.3 x v1f) + (0.2 x v2f) = 3.0 kg m/s</a:t>
            </a:r>
          </a:p>
          <a:p>
            <a:r>
              <a:rPr lang="en-GB" sz="1200" dirty="0"/>
              <a:t>3.0 kg m/s = (0.3 x 5) + (0.2 x v2f)</a:t>
            </a:r>
          </a:p>
          <a:p>
            <a:r>
              <a:rPr lang="en-GB" sz="1200" dirty="0"/>
              <a:t>3.0 kg m/s = 1.5 + 0.2v2f</a:t>
            </a:r>
          </a:p>
          <a:p>
            <a:r>
              <a:rPr lang="en-GB" sz="1200" dirty="0"/>
              <a:t>3.0 - 1.5 = 0.2 v2f</a:t>
            </a:r>
          </a:p>
          <a:p>
            <a:r>
              <a:rPr lang="en-GB" sz="1200" dirty="0"/>
              <a:t>1.5 = 0.2 v2f</a:t>
            </a:r>
          </a:p>
          <a:p>
            <a:r>
              <a:rPr lang="en-GB" sz="1200" dirty="0"/>
              <a:t>v2f = 1.5 / 0.2 = 7.5 m/s</a:t>
            </a:r>
          </a:p>
        </p:txBody>
      </p:sp>
    </p:spTree>
    <p:extLst>
      <p:ext uri="{BB962C8B-B14F-4D97-AF65-F5344CB8AC3E}">
        <p14:creationId xmlns:p14="http://schemas.microsoft.com/office/powerpoint/2010/main" val="15517483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14: Changes in momentum</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about forces exerted during changes to momentum and how we can protect ourselves from large forces.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safety features such as seat belts, crumple zones and rubber mats reduce the likelihood of us being injured. </a:t>
            </a:r>
          </a:p>
          <a:p>
            <a:endParaRPr lang="en-US" sz="1200" dirty="0">
              <a:latin typeface="+mj-lt"/>
            </a:endParaRP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88362913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8" name="TextBox 7">
            <a:extLst>
              <a:ext uri="{FF2B5EF4-FFF2-40B4-BE49-F238E27FC236}">
                <a16:creationId xmlns:a16="http://schemas.microsoft.com/office/drawing/2014/main" id="{8875671A-A3BD-B8BD-DB6F-82EA2960018C}"/>
              </a:ext>
            </a:extLst>
          </p:cNvPr>
          <p:cNvSpPr txBox="1"/>
          <p:nvPr/>
        </p:nvSpPr>
        <p:spPr>
          <a:xfrm>
            <a:off x="294859" y="6209832"/>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pic>
        <p:nvPicPr>
          <p:cNvPr id="3" name="Picture 2">
            <a:extLst>
              <a:ext uri="{FF2B5EF4-FFF2-40B4-BE49-F238E27FC236}">
                <a16:creationId xmlns:a16="http://schemas.microsoft.com/office/drawing/2014/main" id="{F7C86AB1-05A2-6D67-3C85-D40891C96235}"/>
              </a:ext>
            </a:extLst>
          </p:cNvPr>
          <p:cNvPicPr>
            <a:picLocks noChangeAspect="1"/>
          </p:cNvPicPr>
          <p:nvPr/>
        </p:nvPicPr>
        <p:blipFill>
          <a:blip r:embed="rId2"/>
          <a:stretch>
            <a:fillRect/>
          </a:stretch>
        </p:blipFill>
        <p:spPr>
          <a:xfrm>
            <a:off x="273049" y="706185"/>
            <a:ext cx="6355521" cy="2746878"/>
          </a:xfrm>
          <a:prstGeom prst="rect">
            <a:avLst/>
          </a:prstGeom>
        </p:spPr>
      </p:pic>
      <p:pic>
        <p:nvPicPr>
          <p:cNvPr id="9" name="Picture 8">
            <a:extLst>
              <a:ext uri="{FF2B5EF4-FFF2-40B4-BE49-F238E27FC236}">
                <a16:creationId xmlns:a16="http://schemas.microsoft.com/office/drawing/2014/main" id="{DE6DC8DF-5F83-E150-0E72-5944D2A856DB}"/>
              </a:ext>
            </a:extLst>
          </p:cNvPr>
          <p:cNvPicPr>
            <a:picLocks noChangeAspect="1"/>
          </p:cNvPicPr>
          <p:nvPr/>
        </p:nvPicPr>
        <p:blipFill>
          <a:blip r:embed="rId3"/>
          <a:stretch>
            <a:fillRect/>
          </a:stretch>
        </p:blipFill>
        <p:spPr>
          <a:xfrm>
            <a:off x="273049" y="3572406"/>
            <a:ext cx="5973867" cy="1974152"/>
          </a:xfrm>
          <a:prstGeom prst="rect">
            <a:avLst/>
          </a:prstGeom>
        </p:spPr>
      </p:pic>
    </p:spTree>
    <p:extLst>
      <p:ext uri="{BB962C8B-B14F-4D97-AF65-F5344CB8AC3E}">
        <p14:creationId xmlns:p14="http://schemas.microsoft.com/office/powerpoint/2010/main" val="41815071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78390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577158"/>
            <a:ext cx="6311900" cy="588071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t>
            </a:r>
            <a:r>
              <a:rPr lang="en-GB" sz="1200" dirty="0"/>
              <a:t>a. The momentum of an object equals its mass multiplied by its velocity. This helps us understand what can cause changes in momentum. For example, if the objects mass decreases, its momentum will decrease. Velocity is a vector quantity defined as an objects speed in a given direction. This means that an objects momentum will change if its speed changes or if it changes direction (because these two things change velocity). </a:t>
            </a:r>
          </a:p>
          <a:p>
            <a:pPr>
              <a:lnSpc>
                <a:spcPct val="150000"/>
              </a:lnSpc>
            </a:pPr>
            <a:r>
              <a:rPr lang="en-GB" sz="1200" dirty="0"/>
              <a:t>b. One of the more valuable applications of momentum is its application to safety devices. This is because objects experience forces when they change momentum. The magnitude of the force depends on how fast the change in momentum occurs; a high rate of change leads to a large force being experienced; this can be very damaging. </a:t>
            </a:r>
          </a:p>
          <a:p>
            <a:pPr>
              <a:lnSpc>
                <a:spcPct val="150000"/>
              </a:lnSpc>
            </a:pPr>
            <a:r>
              <a:rPr lang="en-GB" sz="1200" dirty="0"/>
              <a:t>We can calculate the size of the force by: </a:t>
            </a:r>
          </a:p>
          <a:p>
            <a:pPr marL="228600" indent="-228600">
              <a:lnSpc>
                <a:spcPct val="150000"/>
              </a:lnSpc>
              <a:buFont typeface="+mj-lt"/>
              <a:buAutoNum type="arabicPeriod"/>
            </a:pPr>
            <a:r>
              <a:rPr lang="en-GB" sz="1200" dirty="0"/>
              <a:t>Calculating an objects change in momentum. </a:t>
            </a:r>
          </a:p>
          <a:p>
            <a:pPr marL="228600" indent="-228600">
              <a:lnSpc>
                <a:spcPct val="150000"/>
              </a:lnSpc>
              <a:buFont typeface="+mj-lt"/>
              <a:buAutoNum type="arabicPeriod"/>
            </a:pPr>
            <a:r>
              <a:rPr lang="en-GB" sz="1200" dirty="0"/>
              <a:t>Dividing the change in momentum by the time taken for the change to occur. </a:t>
            </a:r>
          </a:p>
          <a:p>
            <a:pPr>
              <a:lnSpc>
                <a:spcPct val="150000"/>
              </a:lnSpc>
            </a:pPr>
            <a:r>
              <a:rPr lang="en-GB" sz="1200" dirty="0"/>
              <a:t>c. Many safety features work by increasing the time it takes for a change in momentum to occur. This decreases the force on an object such as a person’s body. Examples of these include: </a:t>
            </a:r>
          </a:p>
          <a:p>
            <a:pPr marL="228600" indent="-228600">
              <a:lnSpc>
                <a:spcPct val="150000"/>
              </a:lnSpc>
              <a:buFont typeface="+mj-lt"/>
              <a:buAutoNum type="arabicPeriod"/>
            </a:pPr>
            <a:r>
              <a:rPr lang="en-GB" sz="1200" dirty="0"/>
              <a:t>Air bags. </a:t>
            </a:r>
          </a:p>
          <a:p>
            <a:pPr marL="228600" indent="-228600">
              <a:lnSpc>
                <a:spcPct val="150000"/>
              </a:lnSpc>
              <a:buFont typeface="+mj-lt"/>
              <a:buAutoNum type="arabicPeriod"/>
            </a:pPr>
            <a:r>
              <a:rPr lang="en-GB" sz="1200" dirty="0"/>
              <a:t>Seat belts. </a:t>
            </a:r>
          </a:p>
          <a:p>
            <a:pPr marL="228600" indent="-228600">
              <a:lnSpc>
                <a:spcPct val="150000"/>
              </a:lnSpc>
              <a:buFont typeface="+mj-lt"/>
              <a:buAutoNum type="arabicPeriod"/>
            </a:pPr>
            <a:r>
              <a:rPr lang="en-GB" sz="1200" dirty="0"/>
              <a:t>Gymnasium crash mats. </a:t>
            </a:r>
          </a:p>
          <a:p>
            <a:pPr marL="228600" indent="-228600">
              <a:lnSpc>
                <a:spcPct val="150000"/>
              </a:lnSpc>
              <a:buFont typeface="+mj-lt"/>
              <a:buAutoNum type="arabicPeriod"/>
            </a:pPr>
            <a:r>
              <a:rPr lang="en-GB" sz="1200" dirty="0"/>
              <a:t>Cycle helmets. </a:t>
            </a:r>
          </a:p>
          <a:p>
            <a:pPr marL="228600" indent="-228600">
              <a:lnSpc>
                <a:spcPct val="150000"/>
              </a:lnSpc>
              <a:buFont typeface="+mj-lt"/>
              <a:buAutoNum type="arabicPeriod"/>
            </a:pPr>
            <a:r>
              <a:rPr lang="en-GB" sz="1200" dirty="0"/>
              <a:t>Cushioned surfaces in playgrounds. </a:t>
            </a:r>
          </a:p>
          <a:p>
            <a:pPr marL="228600" indent="-228600">
              <a:lnSpc>
                <a:spcPct val="150000"/>
              </a:lnSpc>
              <a:buAutoNum type="arabicPeriod"/>
            </a:pPr>
            <a:endParaRPr lang="en-GB" sz="1200" dirty="0"/>
          </a:p>
        </p:txBody>
      </p:sp>
      <p:sp>
        <p:nvSpPr>
          <p:cNvPr id="2" name="TextBox 1">
            <a:extLst>
              <a:ext uri="{FF2B5EF4-FFF2-40B4-BE49-F238E27FC236}">
                <a16:creationId xmlns:a16="http://schemas.microsoft.com/office/drawing/2014/main" id="{3B509E3C-EF5E-DB5A-5DC6-97463639523E}"/>
              </a:ext>
            </a:extLst>
          </p:cNvPr>
          <p:cNvSpPr txBox="1"/>
          <p:nvPr/>
        </p:nvSpPr>
        <p:spPr>
          <a:xfrm>
            <a:off x="273050" y="306966"/>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a:lnSpc>
                <a:spcPct val="150000"/>
              </a:lnSpc>
            </a:pPr>
            <a:r>
              <a:rPr lang="en-GB" sz="1200" b="1" dirty="0"/>
              <a:t> </a:t>
            </a:r>
            <a:r>
              <a:rPr lang="en-GB" sz="1200" dirty="0"/>
              <a:t>a. Causes of changes to momentum. </a:t>
            </a:r>
          </a:p>
          <a:p>
            <a:pPr>
              <a:lnSpc>
                <a:spcPct val="150000"/>
              </a:lnSpc>
            </a:pPr>
            <a:r>
              <a:rPr lang="en-GB" sz="1200" dirty="0"/>
              <a:t>b. The relationship between force and change of momentum. </a:t>
            </a:r>
          </a:p>
          <a:p>
            <a:pPr>
              <a:lnSpc>
                <a:spcPct val="150000"/>
              </a:lnSpc>
            </a:pPr>
            <a:r>
              <a:rPr lang="en-GB" sz="1200" dirty="0"/>
              <a:t>c. Applying changes to momentum to safety features. </a:t>
            </a:r>
          </a:p>
        </p:txBody>
      </p:sp>
    </p:spTree>
    <p:extLst>
      <p:ext uri="{BB962C8B-B14F-4D97-AF65-F5344CB8AC3E}">
        <p14:creationId xmlns:p14="http://schemas.microsoft.com/office/powerpoint/2010/main" val="113126661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553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40393980"/>
              </p:ext>
            </p:extLst>
          </p:nvPr>
        </p:nvGraphicFramePr>
        <p:xfrm>
          <a:off x="348915" y="324854"/>
          <a:ext cx="6160170" cy="829271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7796408">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u="sng" dirty="0">
                          <a:solidFill>
                            <a:schemeClr val="tx1"/>
                          </a:solidFill>
                        </a:rPr>
                        <a:t>Change in momentum</a:t>
                      </a:r>
                    </a:p>
                    <a:p>
                      <a:pPr>
                        <a:lnSpc>
                          <a:spcPct val="150000"/>
                        </a:lnSpc>
                      </a:pPr>
                      <a:r>
                        <a:rPr lang="en-GB" sz="1200" b="0" dirty="0">
                          <a:solidFill>
                            <a:schemeClr val="tx1"/>
                          </a:solidFill>
                        </a:rPr>
                        <a:t>Change in momentum is a critical concept that relates changes to our velocity to the forces we experience. If a larger force is experienced, it is more likely that we will get hurt.</a:t>
                      </a:r>
                    </a:p>
                    <a:p>
                      <a:pPr>
                        <a:lnSpc>
                          <a:spcPct val="150000"/>
                        </a:lnSpc>
                      </a:pPr>
                      <a:r>
                        <a:rPr lang="en-GB" sz="1200" b="0" dirty="0">
                          <a:solidFill>
                            <a:schemeClr val="tx1"/>
                          </a:solidFill>
                        </a:rPr>
                        <a:t>Let's look at some real-world examples to understand why this matters:</a:t>
                      </a:r>
                    </a:p>
                    <a:p>
                      <a:pPr>
                        <a:lnSpc>
                          <a:spcPct val="150000"/>
                        </a:lnSpc>
                      </a:pPr>
                      <a:r>
                        <a:rPr lang="en-GB" sz="1200" b="1" dirty="0">
                          <a:solidFill>
                            <a:schemeClr val="tx1"/>
                          </a:solidFill>
                        </a:rPr>
                        <a:t>Air Bags and Seat Belts: </a:t>
                      </a:r>
                      <a:r>
                        <a:rPr lang="en-GB" sz="1200" b="0" dirty="0">
                          <a:solidFill>
                            <a:schemeClr val="tx1"/>
                          </a:solidFill>
                        </a:rPr>
                        <a:t>Imagine you're in a car, and suddenly you need to stop because of a crash. Your body wants to keep moving forward due to its momentum. But the seat belt and air bags in the car are there to help. They make the change in your momentum happen more slowly. This reduces the force on your body so you are less likely to get hurt.</a:t>
                      </a:r>
                    </a:p>
                    <a:p>
                      <a:pPr>
                        <a:lnSpc>
                          <a:spcPct val="150000"/>
                        </a:lnSpc>
                      </a:pPr>
                      <a:r>
                        <a:rPr lang="en-GB" sz="1200" b="1" dirty="0">
                          <a:solidFill>
                            <a:schemeClr val="tx1"/>
                          </a:solidFill>
                        </a:rPr>
                        <a:t>Gym Crash Mats: </a:t>
                      </a:r>
                      <a:r>
                        <a:rPr lang="en-GB" sz="1200" b="0" dirty="0">
                          <a:solidFill>
                            <a:schemeClr val="tx1"/>
                          </a:solidFill>
                        </a:rPr>
                        <a:t>Think about gymnasts doing flips and jumps. When they land on the mat, their momentum changes quickly. The crash mat is like a cushion. It helps increase the time it takes for the gymnast's momentum to change, which makes the force applied smaller. This helps prevent injuries by reducing the force on their bodies.</a:t>
                      </a:r>
                    </a:p>
                    <a:p>
                      <a:pPr>
                        <a:lnSpc>
                          <a:spcPct val="150000"/>
                        </a:lnSpc>
                      </a:pPr>
                      <a:r>
                        <a:rPr lang="en-GB" sz="1200" b="1" dirty="0">
                          <a:solidFill>
                            <a:schemeClr val="tx1"/>
                          </a:solidFill>
                        </a:rPr>
                        <a:t>Cycle Helmets: </a:t>
                      </a:r>
                      <a:r>
                        <a:rPr lang="en-GB" sz="1200" b="0" dirty="0">
                          <a:solidFill>
                            <a:schemeClr val="tx1"/>
                          </a:solidFill>
                        </a:rPr>
                        <a:t>Imagine you're riding a bike and you fall off. Your head goes from moving to suddenly stopping, which changes its momentum. A cycle helmet decreases the rate of change of momentum. This way, your head doesn't experience a big force, and you're less likely to get seriously hurt.</a:t>
                      </a:r>
                    </a:p>
                    <a:p>
                      <a:pPr>
                        <a:lnSpc>
                          <a:spcPct val="150000"/>
                        </a:lnSpc>
                      </a:pPr>
                      <a:r>
                        <a:rPr lang="en-GB" sz="1200" b="1" dirty="0">
                          <a:solidFill>
                            <a:schemeClr val="tx1"/>
                          </a:solidFill>
                        </a:rPr>
                        <a:t>Playground Surfaces: </a:t>
                      </a:r>
                      <a:r>
                        <a:rPr lang="en-GB" sz="1200" b="0" dirty="0">
                          <a:solidFill>
                            <a:schemeClr val="tx1"/>
                          </a:solidFill>
                        </a:rPr>
                        <a:t>When you're playing on a playground, you might run, jump, or even fall. The ground you're on can influence the force your body feels. Playground surfaces are designed to help. They increase the time it takes for your momentum to change when you land or run. This makes the force on your body lower, because there is a lower rate of change of momentum, which is safer and less likely to cause harm.</a:t>
                      </a:r>
                    </a:p>
                    <a:p>
                      <a:pPr>
                        <a:lnSpc>
                          <a:spcPct val="150000"/>
                        </a:lnSpc>
                      </a:pPr>
                      <a:r>
                        <a:rPr lang="en-GB" sz="1200" b="0" dirty="0">
                          <a:solidFill>
                            <a:schemeClr val="tx1"/>
                          </a:solidFill>
                        </a:rPr>
                        <a:t>So, how does change in momentum connect to force? The key relationship is:</a:t>
                      </a:r>
                    </a:p>
                    <a:p>
                      <a:pPr>
                        <a:lnSpc>
                          <a:spcPct val="150000"/>
                        </a:lnSpc>
                      </a:pPr>
                      <a:endParaRPr lang="en-GB" sz="1200" b="1" dirty="0">
                        <a:solidFill>
                          <a:schemeClr val="tx1"/>
                        </a:solidFill>
                      </a:endParaRPr>
                    </a:p>
                    <a:p>
                      <a:pPr>
                        <a:lnSpc>
                          <a:spcPct val="150000"/>
                        </a:lnSpc>
                      </a:pPr>
                      <a:r>
                        <a:rPr lang="en-GB" sz="1200" b="1" dirty="0">
                          <a:solidFill>
                            <a:schemeClr val="tx1"/>
                          </a:solidFill>
                        </a:rPr>
                        <a:t>Force equals the rate of change of momentum.</a:t>
                      </a:r>
                    </a:p>
                    <a:p>
                      <a:pPr>
                        <a:lnSpc>
                          <a:spcPct val="150000"/>
                        </a:lnSpc>
                      </a:pPr>
                      <a:r>
                        <a:rPr lang="en-GB" sz="1200" b="0" dirty="0">
                          <a:solidFill>
                            <a:schemeClr val="tx1"/>
                          </a:solidFill>
                        </a:rPr>
                        <a:t>We can derive an equation that shows this: </a:t>
                      </a:r>
                    </a:p>
                    <a:p>
                      <a:pPr>
                        <a:lnSpc>
                          <a:spcPct val="150000"/>
                        </a:lnSpc>
                      </a:pPr>
                      <a:r>
                        <a:rPr lang="en-GB" sz="1200" b="0" dirty="0">
                          <a:solidFill>
                            <a:schemeClr val="tx1"/>
                          </a:solidFill>
                        </a:rPr>
                        <a:t>F = m x a (force = mass x acceleration)</a:t>
                      </a:r>
                    </a:p>
                    <a:p>
                      <a:pPr>
                        <a:lnSpc>
                          <a:spcPct val="150000"/>
                        </a:lnSpc>
                      </a:pPr>
                      <a:r>
                        <a:rPr lang="en-GB" sz="1200" b="0" dirty="0">
                          <a:solidFill>
                            <a:schemeClr val="tx1"/>
                          </a:solidFill>
                        </a:rPr>
                        <a:t>a = (v – u) / t (acceleration = change in velocity / time)</a:t>
                      </a:r>
                    </a:p>
                    <a:p>
                      <a:pPr>
                        <a:lnSpc>
                          <a:spcPct val="150000"/>
                        </a:lnSpc>
                      </a:pPr>
                      <a:r>
                        <a:rPr lang="en-GB" sz="1200" b="0" dirty="0">
                          <a:solidFill>
                            <a:schemeClr val="tx1"/>
                          </a:solidFill>
                        </a:rPr>
                        <a:t>Therefore: </a:t>
                      </a:r>
                    </a:p>
                    <a:p>
                      <a:pPr>
                        <a:lnSpc>
                          <a:spcPct val="150000"/>
                        </a:lnSpc>
                      </a:pPr>
                      <a:r>
                        <a:rPr lang="en-GB" sz="1200" b="0" dirty="0">
                          <a:solidFill>
                            <a:schemeClr val="tx1"/>
                          </a:solidFill>
                        </a:rPr>
                        <a:t>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7309140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6035AE-A9D9-DA9C-7228-469E4F45623E}"/>
              </a:ext>
            </a:extLst>
          </p:cNvPr>
          <p:cNvSpPr txBox="1"/>
          <p:nvPr/>
        </p:nvSpPr>
        <p:spPr>
          <a:xfrm>
            <a:off x="361950" y="400050"/>
            <a:ext cx="6134100" cy="3849387"/>
          </a:xfrm>
          <a:prstGeom prst="rect">
            <a:avLst/>
          </a:prstGeom>
          <a:noFill/>
          <a:ln w="28575">
            <a:solidFill>
              <a:schemeClr val="tx1"/>
            </a:solidFill>
          </a:ln>
        </p:spPr>
        <p:txBody>
          <a:bodyPr wrap="square" rtlCol="0">
            <a:spAutoFit/>
          </a:bodyPr>
          <a:lstStyle/>
          <a:p>
            <a:pPr>
              <a:lnSpc>
                <a:spcPct val="150000"/>
              </a:lnSpc>
            </a:pPr>
            <a:r>
              <a:rPr lang="en-GB" sz="1200" b="1" u="sng" dirty="0"/>
              <a:t>Worked example – calculating force (change in momentum)</a:t>
            </a:r>
          </a:p>
          <a:p>
            <a:pPr>
              <a:lnSpc>
                <a:spcPct val="150000"/>
              </a:lnSpc>
            </a:pPr>
            <a:r>
              <a:rPr lang="en-GB" sz="1200" b="0" i="0" dirty="0">
                <a:solidFill>
                  <a:srgbClr val="374151"/>
                </a:solidFill>
                <a:effectLst/>
                <a:latin typeface="Söhne"/>
              </a:rPr>
              <a:t>A bicycle of mass 15 kg decelerates from a velocity of 10 m/s to rest in 4 seconds. </a:t>
            </a:r>
          </a:p>
          <a:p>
            <a:pPr>
              <a:lnSpc>
                <a:spcPct val="150000"/>
              </a:lnSpc>
            </a:pPr>
            <a:r>
              <a:rPr lang="en-GB" sz="1200" b="0" i="0" dirty="0">
                <a:solidFill>
                  <a:srgbClr val="374151"/>
                </a:solidFill>
                <a:effectLst/>
                <a:latin typeface="Söhne"/>
              </a:rPr>
              <a:t>Calculate the force opposing the motion of the bicycle.</a:t>
            </a:r>
          </a:p>
          <a:p>
            <a:pPr>
              <a:lnSpc>
                <a:spcPct val="150000"/>
              </a:lnSpc>
            </a:pPr>
            <a:r>
              <a:rPr lang="en-GB" sz="1200" dirty="0">
                <a:solidFill>
                  <a:srgbClr val="374151"/>
                </a:solidFill>
                <a:latin typeface="Söhne"/>
              </a:rPr>
              <a:t>Use the equation: </a:t>
            </a:r>
            <a:r>
              <a:rPr lang="en-GB" sz="1200" b="0" dirty="0">
                <a:solidFill>
                  <a:schemeClr val="tx1"/>
                </a:solidFill>
              </a:rPr>
              <a:t>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i="0" u="none" kern="1200" dirty="0">
              <a:solidFill>
                <a:schemeClr val="tx1"/>
              </a:solidFill>
              <a:effectLst/>
              <a:latin typeface="+mn-lt"/>
              <a:ea typeface="+mn-ea"/>
              <a:cs typeface="+mn-cs"/>
            </a:endParaRPr>
          </a:p>
          <a:p>
            <a:pPr>
              <a:lnSpc>
                <a:spcPct val="150000"/>
              </a:lnSpc>
            </a:pPr>
            <a:r>
              <a:rPr lang="en-GB" sz="1200" b="1" dirty="0">
                <a:solidFill>
                  <a:srgbClr val="374151"/>
                </a:solidFill>
                <a:latin typeface="Söhne"/>
              </a:rPr>
              <a:t>Step 1: Calculate change in velocity.</a:t>
            </a:r>
          </a:p>
          <a:p>
            <a:pPr>
              <a:lnSpc>
                <a:spcPct val="150000"/>
              </a:lnSpc>
            </a:pPr>
            <a:r>
              <a:rPr lang="en-GB" sz="1200" dirty="0">
                <a:solidFill>
                  <a:srgbClr val="374151"/>
                </a:solidFill>
                <a:latin typeface="Söhne"/>
              </a:rPr>
              <a:t>0 m/s – 10 m/s = -10 m/s</a:t>
            </a:r>
          </a:p>
          <a:p>
            <a:pPr>
              <a:lnSpc>
                <a:spcPct val="150000"/>
              </a:lnSpc>
            </a:pPr>
            <a:r>
              <a:rPr lang="en-GB" sz="1200" b="1" dirty="0">
                <a:solidFill>
                  <a:srgbClr val="374151"/>
                </a:solidFill>
                <a:latin typeface="Söhne"/>
              </a:rPr>
              <a:t>Step 2: Substitute values into the equation for force.</a:t>
            </a:r>
          </a:p>
          <a:p>
            <a:pPr>
              <a:lnSpc>
                <a:spcPct val="150000"/>
              </a:lnSpc>
            </a:pPr>
            <a:r>
              <a:rPr lang="en-GB" sz="1200" dirty="0">
                <a:solidFill>
                  <a:srgbClr val="374151"/>
                </a:solidFill>
                <a:latin typeface="Söhne"/>
              </a:rPr>
              <a:t>F = </a:t>
            </a:r>
            <a:r>
              <a:rPr lang="en-GB" sz="1200" u="sng" dirty="0">
                <a:solidFill>
                  <a:srgbClr val="374151"/>
                </a:solidFill>
                <a:latin typeface="Söhne"/>
              </a:rPr>
              <a:t>15kg x -10</a:t>
            </a:r>
          </a:p>
          <a:p>
            <a:r>
              <a:rPr lang="en-GB" sz="1200" dirty="0">
                <a:solidFill>
                  <a:srgbClr val="374151"/>
                </a:solidFill>
                <a:latin typeface="Söhne"/>
              </a:rPr>
              <a:t>             4 s</a:t>
            </a:r>
          </a:p>
          <a:p>
            <a:pPr>
              <a:lnSpc>
                <a:spcPct val="150000"/>
              </a:lnSpc>
            </a:pPr>
            <a:r>
              <a:rPr lang="en-GB" sz="1200" b="1" dirty="0">
                <a:solidFill>
                  <a:srgbClr val="374151"/>
                </a:solidFill>
                <a:latin typeface="Söhne"/>
              </a:rPr>
              <a:t>Step 3: Calculate the answer. </a:t>
            </a:r>
          </a:p>
          <a:p>
            <a:pPr>
              <a:lnSpc>
                <a:spcPct val="150000"/>
              </a:lnSpc>
            </a:pPr>
            <a:r>
              <a:rPr lang="en-GB" sz="1200" dirty="0">
                <a:solidFill>
                  <a:srgbClr val="374151"/>
                </a:solidFill>
                <a:latin typeface="Söhne"/>
              </a:rPr>
              <a:t>Answer = -37.5 N</a:t>
            </a:r>
          </a:p>
          <a:p>
            <a:pPr>
              <a:lnSpc>
                <a:spcPct val="150000"/>
              </a:lnSpc>
            </a:pPr>
            <a:endParaRPr lang="en-GB" sz="1200" dirty="0">
              <a:solidFill>
                <a:srgbClr val="374151"/>
              </a:solidFill>
              <a:latin typeface="Söhne"/>
            </a:endParaRPr>
          </a:p>
        </p:txBody>
      </p:sp>
      <p:sp>
        <p:nvSpPr>
          <p:cNvPr id="3" name="TextBox 2">
            <a:extLst>
              <a:ext uri="{FF2B5EF4-FFF2-40B4-BE49-F238E27FC236}">
                <a16:creationId xmlns:a16="http://schemas.microsoft.com/office/drawing/2014/main" id="{6B1A7437-AAB0-E5CD-1055-C03E41E11AAE}"/>
              </a:ext>
            </a:extLst>
          </p:cNvPr>
          <p:cNvSpPr txBox="1"/>
          <p:nvPr/>
        </p:nvSpPr>
        <p:spPr>
          <a:xfrm>
            <a:off x="361950" y="4572000"/>
            <a:ext cx="6134100" cy="3480055"/>
          </a:xfrm>
          <a:prstGeom prst="rect">
            <a:avLst/>
          </a:prstGeom>
          <a:noFill/>
          <a:ln w="28575">
            <a:solidFill>
              <a:schemeClr val="tx1"/>
            </a:solidFill>
          </a:ln>
        </p:spPr>
        <p:txBody>
          <a:bodyPr wrap="square" rtlCol="0">
            <a:spAutoFit/>
          </a:bodyPr>
          <a:lstStyle/>
          <a:p>
            <a:pPr>
              <a:lnSpc>
                <a:spcPct val="150000"/>
              </a:lnSpc>
            </a:pPr>
            <a:r>
              <a:rPr lang="en-GB" sz="1200" b="1" u="sng" dirty="0"/>
              <a:t>Worked example – calculating initial velocity. </a:t>
            </a:r>
          </a:p>
          <a:p>
            <a:pPr>
              <a:lnSpc>
                <a:spcPct val="150000"/>
              </a:lnSpc>
            </a:pPr>
            <a:r>
              <a:rPr lang="en-GB" sz="1200" b="0" i="0" dirty="0">
                <a:solidFill>
                  <a:srgbClr val="374151"/>
                </a:solidFill>
                <a:effectLst/>
                <a:latin typeface="Söhne"/>
              </a:rPr>
              <a:t>A car of mass 1200 kg comes to a stop after applying a force of 2500 N for 8 seconds. Calculate its initial velocity.</a:t>
            </a:r>
            <a:endParaRPr lang="en-GB" sz="1200" dirty="0">
              <a:solidFill>
                <a:srgbClr val="374151"/>
              </a:solidFill>
              <a:latin typeface="Söhne"/>
            </a:endParaRP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r>
              <a:rPr lang="en-GB" sz="1200" b="1" dirty="0">
                <a:solidFill>
                  <a:srgbClr val="374151"/>
                </a:solidFill>
                <a:latin typeface="Söhne"/>
              </a:rPr>
              <a:t>Step 1: Substitute values into the equation.</a:t>
            </a:r>
          </a:p>
          <a:p>
            <a:pPr>
              <a:lnSpc>
                <a:spcPct val="150000"/>
              </a:lnSpc>
            </a:pPr>
            <a:r>
              <a:rPr lang="en-GB" sz="1200" dirty="0"/>
              <a:t>2500</a:t>
            </a:r>
            <a:r>
              <a:rPr lang="en-GB" sz="1200" b="0" dirty="0">
                <a:solidFill>
                  <a:schemeClr val="tx1"/>
                </a:solidFill>
              </a:rPr>
              <a:t> = </a:t>
            </a:r>
            <a:r>
              <a:rPr lang="en-GB" sz="1200" u="sng" dirty="0"/>
              <a:t>1200</a:t>
            </a:r>
            <a:r>
              <a:rPr lang="en-GB" sz="1200" b="0" u="sng" dirty="0">
                <a:solidFill>
                  <a:schemeClr val="tx1"/>
                </a:solidFill>
              </a:rPr>
              <a:t>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8</a:t>
            </a:r>
          </a:p>
          <a:p>
            <a:pPr>
              <a:lnSpc>
                <a:spcPct val="150000"/>
              </a:lnSpc>
            </a:pPr>
            <a:r>
              <a:rPr lang="en-GB" sz="1200" b="1" dirty="0">
                <a:solidFill>
                  <a:srgbClr val="374151"/>
                </a:solidFill>
                <a:latin typeface="Söhne"/>
              </a:rPr>
              <a:t>Step 2: Rearrange for velocity (velocity equals initial velocity as final velocity = 0 m/s).</a:t>
            </a:r>
          </a:p>
          <a:p>
            <a:pPr>
              <a:lnSpc>
                <a:spcPct val="150000"/>
              </a:lnSpc>
            </a:pPr>
            <a:r>
              <a:rPr lang="en-GB" sz="1200" dirty="0">
                <a:solidFill>
                  <a:srgbClr val="374151"/>
                </a:solidFill>
                <a:latin typeface="Söhne"/>
              </a:rPr>
              <a:t>2500 = 150 x </a:t>
            </a:r>
            <a:r>
              <a:rPr lang="en-GB" sz="1200" b="0" i="0" kern="1200" dirty="0">
                <a:solidFill>
                  <a:schemeClr val="tx1"/>
                </a:solidFill>
                <a:effectLst/>
                <a:latin typeface="+mn-lt"/>
                <a:ea typeface="+mn-ea"/>
                <a:cs typeface="+mn-cs"/>
              </a:rPr>
              <a:t>∆v = -150 x –u   (∆v = v – u. </a:t>
            </a:r>
            <a:r>
              <a:rPr lang="en-GB" sz="1200" dirty="0"/>
              <a:t>v = 0 m/s so </a:t>
            </a:r>
            <a:r>
              <a:rPr lang="en-GB" sz="1200" b="0" i="0" kern="1200" dirty="0">
                <a:solidFill>
                  <a:schemeClr val="tx1"/>
                </a:solidFill>
                <a:effectLst/>
                <a:latin typeface="+mn-lt"/>
                <a:ea typeface="+mn-ea"/>
                <a:cs typeface="+mn-cs"/>
              </a:rPr>
              <a:t>∆v is substituted with –u).</a:t>
            </a:r>
          </a:p>
          <a:p>
            <a:pPr>
              <a:lnSpc>
                <a:spcPct val="150000"/>
              </a:lnSpc>
            </a:pPr>
            <a:r>
              <a:rPr lang="en-GB" sz="1200" dirty="0">
                <a:solidFill>
                  <a:srgbClr val="374151"/>
                </a:solidFill>
                <a:latin typeface="Söhne"/>
              </a:rPr>
              <a:t>U = 2500 / -150 </a:t>
            </a:r>
          </a:p>
          <a:p>
            <a:pPr>
              <a:lnSpc>
                <a:spcPct val="150000"/>
              </a:lnSpc>
            </a:pPr>
            <a:r>
              <a:rPr lang="en-GB" sz="1200" b="1" dirty="0">
                <a:solidFill>
                  <a:srgbClr val="374151"/>
                </a:solidFill>
                <a:latin typeface="Söhne"/>
              </a:rPr>
              <a:t>Step 3: Calculate the answer. </a:t>
            </a:r>
          </a:p>
          <a:p>
            <a:pPr>
              <a:lnSpc>
                <a:spcPct val="150000"/>
              </a:lnSpc>
            </a:pPr>
            <a:r>
              <a:rPr lang="en-GB" sz="1200" dirty="0">
                <a:solidFill>
                  <a:srgbClr val="374151"/>
                </a:solidFill>
                <a:latin typeface="Söhne"/>
              </a:rPr>
              <a:t>Answer = -16.67 m/s</a:t>
            </a:r>
          </a:p>
        </p:txBody>
      </p:sp>
    </p:spTree>
    <p:extLst>
      <p:ext uri="{BB962C8B-B14F-4D97-AF65-F5344CB8AC3E}">
        <p14:creationId xmlns:p14="http://schemas.microsoft.com/office/powerpoint/2010/main" val="4815226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61E53A-E7FF-D99B-2A0A-0BCBEC2124EC}"/>
              </a:ext>
            </a:extLst>
          </p:cNvPr>
          <p:cNvSpPr txBox="1"/>
          <p:nvPr/>
        </p:nvSpPr>
        <p:spPr>
          <a:xfrm>
            <a:off x="438150" y="337750"/>
            <a:ext cx="6019800" cy="3849387"/>
          </a:xfrm>
          <a:prstGeom prst="rect">
            <a:avLst/>
          </a:prstGeom>
          <a:noFill/>
          <a:ln w="28575">
            <a:solidFill>
              <a:schemeClr val="tx1"/>
            </a:solidFill>
          </a:ln>
        </p:spPr>
        <p:txBody>
          <a:bodyPr wrap="square" rtlCol="0">
            <a:spAutoFit/>
          </a:bodyPr>
          <a:lstStyle/>
          <a:p>
            <a:pPr>
              <a:lnSpc>
                <a:spcPct val="150000"/>
              </a:lnSpc>
            </a:pPr>
            <a:r>
              <a:rPr lang="en-GB" sz="1200" b="1" u="sng" dirty="0"/>
              <a:t>I DO -Calculating force.</a:t>
            </a:r>
          </a:p>
          <a:p>
            <a:pPr>
              <a:lnSpc>
                <a:spcPct val="150000"/>
              </a:lnSpc>
            </a:pPr>
            <a:r>
              <a:rPr lang="en-GB" sz="1200" b="0" i="0" dirty="0">
                <a:solidFill>
                  <a:srgbClr val="374151"/>
                </a:solidFill>
                <a:effectLst/>
                <a:latin typeface="Söhne"/>
              </a:rPr>
              <a:t>1. A car of mass 1200 kg accelerates from rest to a velocity of 25 m/s in 8 seconds. Calculate the force exerted on the car during this acceleration.</a:t>
            </a: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endParaRPr lang="en-GB" sz="1200" b="1" dirty="0">
              <a:solidFill>
                <a:srgbClr val="374151"/>
              </a:solidFill>
              <a:latin typeface="Söhne"/>
            </a:endParaRPr>
          </a:p>
          <a:p>
            <a:pPr>
              <a:lnSpc>
                <a:spcPct val="150000"/>
              </a:lnSpc>
            </a:pPr>
            <a:r>
              <a:rPr lang="en-GB" sz="1200" b="1" dirty="0">
                <a:solidFill>
                  <a:srgbClr val="374151"/>
                </a:solidFill>
                <a:latin typeface="Söhne"/>
              </a:rPr>
              <a:t>Step 1: Calculate change in velocity.</a:t>
            </a:r>
          </a:p>
          <a:p>
            <a:pPr>
              <a:lnSpc>
                <a:spcPct val="150000"/>
              </a:lnSpc>
            </a:pPr>
            <a:r>
              <a:rPr lang="en-GB" sz="1200" dirty="0">
                <a:solidFill>
                  <a:srgbClr val="374151"/>
                </a:solidFill>
                <a:latin typeface="Söhne"/>
              </a:rPr>
              <a:t>………………………………………………………………………………………………………………………………………………….</a:t>
            </a:r>
          </a:p>
          <a:p>
            <a:pPr>
              <a:lnSpc>
                <a:spcPct val="150000"/>
              </a:lnSpc>
            </a:pPr>
            <a:r>
              <a:rPr lang="en-GB" sz="1200" b="1" dirty="0">
                <a:solidFill>
                  <a:srgbClr val="374151"/>
                </a:solidFill>
                <a:latin typeface="Söhne"/>
              </a:rPr>
              <a:t>Step 2: Substitute values into the equation for force.</a:t>
            </a:r>
          </a:p>
          <a:p>
            <a:pPr>
              <a:lnSpc>
                <a:spcPct val="150000"/>
              </a:lnSpc>
            </a:pPr>
            <a:r>
              <a:rPr lang="en-GB" sz="1200" dirty="0">
                <a:solidFill>
                  <a:srgbClr val="374151"/>
                </a:solidFill>
                <a:latin typeface="Söhne"/>
              </a:rPr>
              <a:t>……………………………………………………………………………………………………………………………………………………………………………………………………………………………………………………………………………………………………</a:t>
            </a:r>
          </a:p>
          <a:p>
            <a:pPr>
              <a:lnSpc>
                <a:spcPct val="150000"/>
              </a:lnSpc>
            </a:pPr>
            <a:r>
              <a:rPr lang="en-GB" sz="1200" b="1" dirty="0">
                <a:solidFill>
                  <a:srgbClr val="374151"/>
                </a:solidFill>
                <a:latin typeface="Söhne"/>
              </a:rPr>
              <a:t>Step 3: Calculate the answer. </a:t>
            </a:r>
          </a:p>
          <a:p>
            <a:pPr>
              <a:lnSpc>
                <a:spcPct val="150000"/>
              </a:lnSpc>
            </a:pPr>
            <a:r>
              <a:rPr lang="en-GB" sz="1200" dirty="0">
                <a:solidFill>
                  <a:srgbClr val="374151"/>
                </a:solidFill>
                <a:latin typeface="Söhne"/>
              </a:rPr>
              <a:t>Answer = ………………………………………………………………………………………………………………………………………………….</a:t>
            </a:r>
          </a:p>
        </p:txBody>
      </p:sp>
      <p:sp>
        <p:nvSpPr>
          <p:cNvPr id="3" name="TextBox 2">
            <a:extLst>
              <a:ext uri="{FF2B5EF4-FFF2-40B4-BE49-F238E27FC236}">
                <a16:creationId xmlns:a16="http://schemas.microsoft.com/office/drawing/2014/main" id="{53A18853-6A43-94EC-46F6-C68ECC33299A}"/>
              </a:ext>
            </a:extLst>
          </p:cNvPr>
          <p:cNvSpPr txBox="1"/>
          <p:nvPr/>
        </p:nvSpPr>
        <p:spPr>
          <a:xfrm>
            <a:off x="3119438" y="2063645"/>
            <a:ext cx="3228975" cy="276999"/>
          </a:xfrm>
          <a:prstGeom prst="rect">
            <a:avLst/>
          </a:prstGeom>
          <a:noFill/>
        </p:spPr>
        <p:txBody>
          <a:bodyPr wrap="square" rtlCol="0">
            <a:spAutoFit/>
          </a:bodyPr>
          <a:lstStyle/>
          <a:p>
            <a:r>
              <a:rPr lang="en-GB" sz="1200" b="0" i="0" dirty="0">
                <a:solidFill>
                  <a:srgbClr val="374151"/>
                </a:solidFill>
                <a:effectLst/>
                <a:latin typeface="Söhne"/>
              </a:rPr>
              <a:t>25 m/s - 0 m/s = 25 m/s</a:t>
            </a:r>
            <a:endParaRPr lang="en-GB" sz="1200" dirty="0"/>
          </a:p>
        </p:txBody>
      </p:sp>
      <p:sp>
        <p:nvSpPr>
          <p:cNvPr id="5" name="TextBox 4">
            <a:extLst>
              <a:ext uri="{FF2B5EF4-FFF2-40B4-BE49-F238E27FC236}">
                <a16:creationId xmlns:a16="http://schemas.microsoft.com/office/drawing/2014/main" id="{432ED5FF-E128-9A24-D9DB-264E9A652094}"/>
              </a:ext>
            </a:extLst>
          </p:cNvPr>
          <p:cNvSpPr txBox="1"/>
          <p:nvPr/>
        </p:nvSpPr>
        <p:spPr>
          <a:xfrm>
            <a:off x="4067176" y="2705100"/>
            <a:ext cx="1333500" cy="461665"/>
          </a:xfrm>
          <a:prstGeom prst="rect">
            <a:avLst/>
          </a:prstGeom>
          <a:solidFill>
            <a:schemeClr val="bg1"/>
          </a:solidFill>
        </p:spPr>
        <p:txBody>
          <a:bodyPr wrap="square" rtlCol="0">
            <a:spAutoFit/>
          </a:bodyPr>
          <a:lstStyle/>
          <a:p>
            <a:r>
              <a:rPr lang="en-GB" sz="1200" b="0" i="0" u="sng" dirty="0">
                <a:solidFill>
                  <a:srgbClr val="374151"/>
                </a:solidFill>
                <a:effectLst/>
              </a:rPr>
              <a:t>1200 kg × 25 m/s </a:t>
            </a:r>
          </a:p>
          <a:p>
            <a:r>
              <a:rPr lang="en-GB" sz="1200" dirty="0">
                <a:solidFill>
                  <a:srgbClr val="374151"/>
                </a:solidFill>
              </a:rPr>
              <a:t>             </a:t>
            </a:r>
            <a:r>
              <a:rPr lang="en-GB" sz="1200" b="0" i="0" dirty="0">
                <a:solidFill>
                  <a:srgbClr val="374151"/>
                </a:solidFill>
                <a:effectLst/>
              </a:rPr>
              <a:t>8 s   </a:t>
            </a:r>
            <a:endParaRPr lang="en-GB" sz="1200" dirty="0"/>
          </a:p>
        </p:txBody>
      </p:sp>
      <p:sp>
        <p:nvSpPr>
          <p:cNvPr id="6" name="TextBox 5">
            <a:extLst>
              <a:ext uri="{FF2B5EF4-FFF2-40B4-BE49-F238E27FC236}">
                <a16:creationId xmlns:a16="http://schemas.microsoft.com/office/drawing/2014/main" id="{700C021B-E4A8-BDE6-42D5-7CEA5A8DD490}"/>
              </a:ext>
            </a:extLst>
          </p:cNvPr>
          <p:cNvSpPr txBox="1"/>
          <p:nvPr/>
        </p:nvSpPr>
        <p:spPr>
          <a:xfrm>
            <a:off x="1347786" y="3619368"/>
            <a:ext cx="3228975" cy="276999"/>
          </a:xfrm>
          <a:prstGeom prst="rect">
            <a:avLst/>
          </a:prstGeom>
          <a:noFill/>
        </p:spPr>
        <p:txBody>
          <a:bodyPr wrap="square" rtlCol="0">
            <a:spAutoFit/>
          </a:bodyPr>
          <a:lstStyle/>
          <a:p>
            <a:r>
              <a:rPr lang="en-GB" sz="1200" b="0" i="0" dirty="0">
                <a:solidFill>
                  <a:srgbClr val="374151"/>
                </a:solidFill>
                <a:effectLst/>
                <a:latin typeface="Söhne"/>
              </a:rPr>
              <a:t>3750 N</a:t>
            </a:r>
            <a:endParaRPr lang="en-GB" sz="1200" dirty="0"/>
          </a:p>
        </p:txBody>
      </p:sp>
      <p:sp>
        <p:nvSpPr>
          <p:cNvPr id="7" name="TextBox 6">
            <a:extLst>
              <a:ext uri="{FF2B5EF4-FFF2-40B4-BE49-F238E27FC236}">
                <a16:creationId xmlns:a16="http://schemas.microsoft.com/office/drawing/2014/main" id="{87F19F64-ABDE-53EC-E94A-82DC4290C12B}"/>
              </a:ext>
            </a:extLst>
          </p:cNvPr>
          <p:cNvSpPr txBox="1"/>
          <p:nvPr/>
        </p:nvSpPr>
        <p:spPr>
          <a:xfrm>
            <a:off x="419100" y="4385191"/>
            <a:ext cx="6019800" cy="3757054"/>
          </a:xfrm>
          <a:prstGeom prst="rect">
            <a:avLst/>
          </a:prstGeom>
          <a:noFill/>
          <a:ln w="28575">
            <a:solidFill>
              <a:schemeClr val="tx1"/>
            </a:solidFill>
          </a:ln>
        </p:spPr>
        <p:txBody>
          <a:bodyPr wrap="square" rtlCol="0">
            <a:spAutoFit/>
          </a:bodyPr>
          <a:lstStyle/>
          <a:p>
            <a:pPr>
              <a:lnSpc>
                <a:spcPct val="150000"/>
              </a:lnSpc>
            </a:pPr>
            <a:r>
              <a:rPr lang="en-GB" sz="1200" b="1" u="sng" dirty="0"/>
              <a:t>WE DO - Calculating force.</a:t>
            </a:r>
          </a:p>
          <a:p>
            <a:pPr>
              <a:lnSpc>
                <a:spcPct val="150000"/>
              </a:lnSpc>
            </a:pPr>
            <a:r>
              <a:rPr lang="en-GB" sz="1200" dirty="0">
                <a:solidFill>
                  <a:srgbClr val="374151"/>
                </a:solidFill>
                <a:latin typeface="Söhne"/>
              </a:rPr>
              <a:t>2</a:t>
            </a:r>
            <a:r>
              <a:rPr lang="en-GB" sz="1200" b="0" i="0" dirty="0">
                <a:solidFill>
                  <a:srgbClr val="374151"/>
                </a:solidFill>
                <a:effectLst/>
                <a:latin typeface="Söhne"/>
              </a:rPr>
              <a:t>. A bicycle of mass 15 kg decelerates from a velocity of 10 m/s to rest in 4 seconds. Calculate the force.</a:t>
            </a:r>
          </a:p>
          <a:p>
            <a:pPr>
              <a:lnSpc>
                <a:spcPct val="150000"/>
              </a:lnSpc>
            </a:pPr>
            <a:r>
              <a:rPr lang="en-GB" sz="1200" dirty="0">
                <a:solidFill>
                  <a:schemeClr val="tx1"/>
                </a:solidFill>
              </a:rPr>
              <a:t>Use the equation: </a:t>
            </a:r>
            <a:r>
              <a:rPr lang="en-GB" sz="1200" b="0" dirty="0">
                <a:solidFill>
                  <a:schemeClr val="tx1"/>
                </a:solidFill>
              </a:rPr>
              <a:t>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0" i="0" u="none" kern="1200" dirty="0">
              <a:solidFill>
                <a:schemeClr val="tx1"/>
              </a:solidFill>
              <a:effectLst/>
              <a:latin typeface="+mn-lt"/>
              <a:ea typeface="+mn-ea"/>
              <a:cs typeface="+mn-cs"/>
            </a:endParaRPr>
          </a:p>
          <a:p>
            <a:pPr>
              <a:lnSpc>
                <a:spcPct val="150000"/>
              </a:lnSpc>
            </a:pPr>
            <a:r>
              <a:rPr lang="en-GB" sz="1200" b="1" dirty="0">
                <a:solidFill>
                  <a:srgbClr val="374151"/>
                </a:solidFill>
                <a:latin typeface="Söhne"/>
              </a:rPr>
              <a:t>Step 1: Calculate change in velocity.</a:t>
            </a:r>
          </a:p>
          <a:p>
            <a:pPr>
              <a:lnSpc>
                <a:spcPct val="150000"/>
              </a:lnSpc>
            </a:pPr>
            <a:r>
              <a:rPr lang="en-GB" sz="1200" dirty="0">
                <a:solidFill>
                  <a:srgbClr val="374151"/>
                </a:solidFill>
                <a:latin typeface="Söhne"/>
              </a:rPr>
              <a:t>………………………………………………………………………………………………………………………………………………….</a:t>
            </a:r>
          </a:p>
          <a:p>
            <a:pPr>
              <a:lnSpc>
                <a:spcPct val="150000"/>
              </a:lnSpc>
            </a:pPr>
            <a:r>
              <a:rPr lang="en-GB" sz="1200" b="1" dirty="0">
                <a:solidFill>
                  <a:srgbClr val="374151"/>
                </a:solidFill>
                <a:latin typeface="Söhne"/>
              </a:rPr>
              <a:t>Step 2: Substitute values into the equation for force.</a:t>
            </a:r>
          </a:p>
          <a:p>
            <a:pPr>
              <a:lnSpc>
                <a:spcPct val="150000"/>
              </a:lnSpc>
            </a:pPr>
            <a:r>
              <a:rPr lang="en-GB" sz="1200" dirty="0">
                <a:solidFill>
                  <a:srgbClr val="374151"/>
                </a:solidFill>
                <a:latin typeface="Söhne"/>
              </a:rPr>
              <a:t>……………………………………………………………………………………………………………………………………………………………………………………………………………………………………………………………………………………………………</a:t>
            </a:r>
          </a:p>
          <a:p>
            <a:pPr>
              <a:lnSpc>
                <a:spcPct val="150000"/>
              </a:lnSpc>
            </a:pPr>
            <a:r>
              <a:rPr lang="en-GB" sz="1200" b="1" dirty="0">
                <a:solidFill>
                  <a:srgbClr val="374151"/>
                </a:solidFill>
                <a:latin typeface="Söhne"/>
              </a:rPr>
              <a:t>Step 3: Calculate the answer. </a:t>
            </a:r>
          </a:p>
          <a:p>
            <a:pPr>
              <a:lnSpc>
                <a:spcPct val="150000"/>
              </a:lnSpc>
            </a:pPr>
            <a:r>
              <a:rPr lang="en-GB" sz="1200" dirty="0">
                <a:solidFill>
                  <a:srgbClr val="374151"/>
                </a:solidFill>
                <a:latin typeface="Söhne"/>
              </a:rPr>
              <a:t>Answer = ………………………………………………………………………………………………………………………………………………….</a:t>
            </a:r>
          </a:p>
        </p:txBody>
      </p:sp>
      <p:sp>
        <p:nvSpPr>
          <p:cNvPr id="8" name="TextBox 7">
            <a:extLst>
              <a:ext uri="{FF2B5EF4-FFF2-40B4-BE49-F238E27FC236}">
                <a16:creationId xmlns:a16="http://schemas.microsoft.com/office/drawing/2014/main" id="{3B7DE0B0-F487-D390-CBCD-003B9E712A9E}"/>
              </a:ext>
            </a:extLst>
          </p:cNvPr>
          <p:cNvSpPr txBox="1"/>
          <p:nvPr/>
        </p:nvSpPr>
        <p:spPr>
          <a:xfrm>
            <a:off x="1252536" y="7629393"/>
            <a:ext cx="3228975" cy="276999"/>
          </a:xfrm>
          <a:prstGeom prst="rect">
            <a:avLst/>
          </a:prstGeom>
          <a:noFill/>
        </p:spPr>
        <p:txBody>
          <a:bodyPr wrap="square" rtlCol="0">
            <a:spAutoFit/>
          </a:bodyPr>
          <a:lstStyle/>
          <a:p>
            <a:r>
              <a:rPr lang="en-GB" sz="1200" dirty="0">
                <a:solidFill>
                  <a:srgbClr val="374151"/>
                </a:solidFill>
                <a:latin typeface="Söhne"/>
              </a:rPr>
              <a:t>-37.5</a:t>
            </a:r>
            <a:r>
              <a:rPr lang="en-GB" sz="1200" b="0" i="0" dirty="0">
                <a:solidFill>
                  <a:srgbClr val="374151"/>
                </a:solidFill>
                <a:effectLst/>
                <a:latin typeface="Söhne"/>
              </a:rPr>
              <a:t> N</a:t>
            </a:r>
            <a:endParaRPr lang="en-GB" sz="1200" dirty="0"/>
          </a:p>
        </p:txBody>
      </p:sp>
      <p:sp>
        <p:nvSpPr>
          <p:cNvPr id="9" name="TextBox 8">
            <a:extLst>
              <a:ext uri="{FF2B5EF4-FFF2-40B4-BE49-F238E27FC236}">
                <a16:creationId xmlns:a16="http://schemas.microsoft.com/office/drawing/2014/main" id="{36A979D3-9D98-15E2-B6D5-990D4FDC8EF4}"/>
              </a:ext>
            </a:extLst>
          </p:cNvPr>
          <p:cNvSpPr txBox="1"/>
          <p:nvPr/>
        </p:nvSpPr>
        <p:spPr>
          <a:xfrm>
            <a:off x="3490912" y="6764399"/>
            <a:ext cx="1333500" cy="461665"/>
          </a:xfrm>
          <a:prstGeom prst="rect">
            <a:avLst/>
          </a:prstGeom>
          <a:solidFill>
            <a:schemeClr val="bg1"/>
          </a:solidFill>
        </p:spPr>
        <p:txBody>
          <a:bodyPr wrap="square" rtlCol="0">
            <a:spAutoFit/>
          </a:bodyPr>
          <a:lstStyle/>
          <a:p>
            <a:r>
              <a:rPr lang="en-GB" sz="1200" b="0" i="0" u="sng" dirty="0">
                <a:solidFill>
                  <a:srgbClr val="374151"/>
                </a:solidFill>
                <a:effectLst/>
              </a:rPr>
              <a:t>15 kg × -10 m/s </a:t>
            </a:r>
          </a:p>
          <a:p>
            <a:r>
              <a:rPr lang="en-GB" sz="1200" dirty="0">
                <a:solidFill>
                  <a:srgbClr val="374151"/>
                </a:solidFill>
              </a:rPr>
              <a:t>             4</a:t>
            </a:r>
            <a:r>
              <a:rPr lang="en-GB" sz="1200" b="0" i="0" dirty="0">
                <a:solidFill>
                  <a:srgbClr val="374151"/>
                </a:solidFill>
                <a:effectLst/>
              </a:rPr>
              <a:t> s   </a:t>
            </a:r>
            <a:endParaRPr lang="en-GB" sz="1200" dirty="0"/>
          </a:p>
        </p:txBody>
      </p:sp>
      <p:sp>
        <p:nvSpPr>
          <p:cNvPr id="10" name="TextBox 9">
            <a:extLst>
              <a:ext uri="{FF2B5EF4-FFF2-40B4-BE49-F238E27FC236}">
                <a16:creationId xmlns:a16="http://schemas.microsoft.com/office/drawing/2014/main" id="{BA5168D8-B9ED-D5C1-A380-79E7B209A098}"/>
              </a:ext>
            </a:extLst>
          </p:cNvPr>
          <p:cNvSpPr txBox="1"/>
          <p:nvPr/>
        </p:nvSpPr>
        <p:spPr>
          <a:xfrm>
            <a:off x="3209925" y="6032885"/>
            <a:ext cx="3228975" cy="276999"/>
          </a:xfrm>
          <a:prstGeom prst="rect">
            <a:avLst/>
          </a:prstGeom>
          <a:noFill/>
        </p:spPr>
        <p:txBody>
          <a:bodyPr wrap="square" rtlCol="0">
            <a:spAutoFit/>
          </a:bodyPr>
          <a:lstStyle/>
          <a:p>
            <a:r>
              <a:rPr lang="en-GB" sz="1200" dirty="0">
                <a:solidFill>
                  <a:srgbClr val="374151"/>
                </a:solidFill>
                <a:latin typeface="Söhne"/>
              </a:rPr>
              <a:t>0</a:t>
            </a:r>
            <a:r>
              <a:rPr lang="en-GB" sz="1200" b="0" i="0" dirty="0">
                <a:solidFill>
                  <a:srgbClr val="374151"/>
                </a:solidFill>
                <a:effectLst/>
                <a:latin typeface="Söhne"/>
              </a:rPr>
              <a:t> m/s - 10 m/s = -10 m/s</a:t>
            </a:r>
            <a:endParaRPr lang="en-GB" sz="1200" dirty="0"/>
          </a:p>
        </p:txBody>
      </p:sp>
    </p:spTree>
    <p:extLst>
      <p:ext uri="{BB962C8B-B14F-4D97-AF65-F5344CB8AC3E}">
        <p14:creationId xmlns:p14="http://schemas.microsoft.com/office/powerpoint/2010/main" val="77408697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61E53A-E7FF-D99B-2A0A-0BCBEC2124EC}"/>
              </a:ext>
            </a:extLst>
          </p:cNvPr>
          <p:cNvSpPr txBox="1"/>
          <p:nvPr/>
        </p:nvSpPr>
        <p:spPr>
          <a:xfrm>
            <a:off x="438150" y="337750"/>
            <a:ext cx="6019800" cy="3664721"/>
          </a:xfrm>
          <a:prstGeom prst="rect">
            <a:avLst/>
          </a:prstGeom>
          <a:noFill/>
          <a:ln w="28575">
            <a:solidFill>
              <a:schemeClr val="tx1"/>
            </a:solidFill>
          </a:ln>
        </p:spPr>
        <p:txBody>
          <a:bodyPr wrap="square" rtlCol="0">
            <a:spAutoFit/>
          </a:bodyPr>
          <a:lstStyle/>
          <a:p>
            <a:pPr>
              <a:lnSpc>
                <a:spcPct val="150000"/>
              </a:lnSpc>
            </a:pPr>
            <a:r>
              <a:rPr lang="en-GB" sz="1200" b="1" u="sng" dirty="0"/>
              <a:t>YOU DO  - Calculating force.</a:t>
            </a:r>
          </a:p>
          <a:p>
            <a:pPr>
              <a:lnSpc>
                <a:spcPct val="150000"/>
              </a:lnSpc>
            </a:pPr>
            <a:r>
              <a:rPr lang="en-GB" sz="1200" dirty="0">
                <a:solidFill>
                  <a:srgbClr val="374151"/>
                </a:solidFill>
                <a:latin typeface="Söhne"/>
              </a:rPr>
              <a:t>3</a:t>
            </a:r>
            <a:r>
              <a:rPr lang="en-GB" sz="1200" b="0" i="0" dirty="0">
                <a:solidFill>
                  <a:srgbClr val="374151"/>
                </a:solidFill>
                <a:effectLst/>
                <a:latin typeface="Söhne"/>
              </a:rPr>
              <a:t>. A rocket of mass 2000 kg accelerates from rest to a velocity of 150 m/s in 10 seconds. Calculate the force exerted by the rocket engines.</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12" name="Picture 11">
            <a:extLst>
              <a:ext uri="{FF2B5EF4-FFF2-40B4-BE49-F238E27FC236}">
                <a16:creationId xmlns:a16="http://schemas.microsoft.com/office/drawing/2014/main" id="{FADA9110-EAA6-B31A-4923-95518F995797}"/>
              </a:ext>
            </a:extLst>
          </p:cNvPr>
          <p:cNvPicPr>
            <a:picLocks noChangeAspect="1"/>
          </p:cNvPicPr>
          <p:nvPr/>
        </p:nvPicPr>
        <p:blipFill>
          <a:blip r:embed="rId2"/>
          <a:stretch>
            <a:fillRect/>
          </a:stretch>
        </p:blipFill>
        <p:spPr>
          <a:xfrm>
            <a:off x="607001" y="1735183"/>
            <a:ext cx="5643997" cy="1158186"/>
          </a:xfrm>
          <a:prstGeom prst="rect">
            <a:avLst/>
          </a:prstGeom>
        </p:spPr>
      </p:pic>
      <p:sp>
        <p:nvSpPr>
          <p:cNvPr id="13" name="TextBox 12">
            <a:extLst>
              <a:ext uri="{FF2B5EF4-FFF2-40B4-BE49-F238E27FC236}">
                <a16:creationId xmlns:a16="http://schemas.microsoft.com/office/drawing/2014/main" id="{C9FA1B95-16C7-082D-1B01-21803C830BA6}"/>
              </a:ext>
            </a:extLst>
          </p:cNvPr>
          <p:cNvSpPr txBox="1"/>
          <p:nvPr/>
        </p:nvSpPr>
        <p:spPr>
          <a:xfrm>
            <a:off x="438150" y="4135821"/>
            <a:ext cx="6019800" cy="3664721"/>
          </a:xfrm>
          <a:prstGeom prst="rect">
            <a:avLst/>
          </a:prstGeom>
          <a:noFill/>
          <a:ln w="28575">
            <a:solidFill>
              <a:schemeClr val="tx1"/>
            </a:solidFill>
          </a:ln>
        </p:spPr>
        <p:txBody>
          <a:bodyPr wrap="square" rtlCol="0">
            <a:spAutoFit/>
          </a:bodyPr>
          <a:lstStyle/>
          <a:p>
            <a:pPr>
              <a:lnSpc>
                <a:spcPct val="150000"/>
              </a:lnSpc>
            </a:pPr>
            <a:r>
              <a:rPr lang="en-GB" sz="1200" b="1" u="sng" dirty="0"/>
              <a:t>YOU DO - Calculating force.</a:t>
            </a:r>
          </a:p>
          <a:p>
            <a:pPr>
              <a:lnSpc>
                <a:spcPct val="150000"/>
              </a:lnSpc>
            </a:pPr>
            <a:r>
              <a:rPr lang="en-GB" sz="1200" b="0" i="0" dirty="0">
                <a:solidFill>
                  <a:srgbClr val="374151"/>
                </a:solidFill>
                <a:effectLst/>
                <a:latin typeface="Söhne"/>
              </a:rPr>
              <a:t>4. A skateboarder of mass 70 kg comes to a stop from a velocity of 8 m/s in 2 seconds. Calculate the force.</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15" name="Picture 14">
            <a:extLst>
              <a:ext uri="{FF2B5EF4-FFF2-40B4-BE49-F238E27FC236}">
                <a16:creationId xmlns:a16="http://schemas.microsoft.com/office/drawing/2014/main" id="{C131273E-21B1-5061-9C6C-58834F62088C}"/>
              </a:ext>
            </a:extLst>
          </p:cNvPr>
          <p:cNvPicPr>
            <a:picLocks noChangeAspect="1"/>
          </p:cNvPicPr>
          <p:nvPr/>
        </p:nvPicPr>
        <p:blipFill>
          <a:blip r:embed="rId3"/>
          <a:stretch>
            <a:fillRect/>
          </a:stretch>
        </p:blipFill>
        <p:spPr>
          <a:xfrm>
            <a:off x="570201" y="5409741"/>
            <a:ext cx="5680798" cy="1518452"/>
          </a:xfrm>
          <a:prstGeom prst="rect">
            <a:avLst/>
          </a:prstGeom>
        </p:spPr>
      </p:pic>
    </p:spTree>
    <p:extLst>
      <p:ext uri="{BB962C8B-B14F-4D97-AF65-F5344CB8AC3E}">
        <p14:creationId xmlns:p14="http://schemas.microsoft.com/office/powerpoint/2010/main" val="30346638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8EEFF-552B-B4FF-BC05-345411D3DBAB}"/>
              </a:ext>
            </a:extLst>
          </p:cNvPr>
          <p:cNvSpPr txBox="1"/>
          <p:nvPr/>
        </p:nvSpPr>
        <p:spPr>
          <a:xfrm>
            <a:off x="361950" y="333375"/>
            <a:ext cx="6134100" cy="4126386"/>
          </a:xfrm>
          <a:prstGeom prst="rect">
            <a:avLst/>
          </a:prstGeom>
          <a:noFill/>
          <a:ln w="28575">
            <a:solidFill>
              <a:schemeClr val="tx1"/>
            </a:solidFill>
          </a:ln>
        </p:spPr>
        <p:txBody>
          <a:bodyPr wrap="square" rtlCol="0">
            <a:spAutoFit/>
          </a:bodyPr>
          <a:lstStyle/>
          <a:p>
            <a:pPr>
              <a:lnSpc>
                <a:spcPct val="150000"/>
              </a:lnSpc>
            </a:pPr>
            <a:r>
              <a:rPr lang="en-GB" sz="1200" b="1" u="sng" dirty="0"/>
              <a:t>I DO - Calculating initial velocity. </a:t>
            </a:r>
          </a:p>
          <a:p>
            <a:pPr>
              <a:lnSpc>
                <a:spcPct val="150000"/>
              </a:lnSpc>
            </a:pPr>
            <a:r>
              <a:rPr lang="en-GB" sz="1200" b="0" i="0" dirty="0">
                <a:solidFill>
                  <a:srgbClr val="374151"/>
                </a:solidFill>
                <a:effectLst/>
                <a:latin typeface="Söhne"/>
              </a:rPr>
              <a:t>1. A cyclist of mass 70 kg slows down and stops in 6 seconds while applying a force of 150 N. Determine the cyclist's initial velocity.</a:t>
            </a: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5" name="Picture 4">
            <a:extLst>
              <a:ext uri="{FF2B5EF4-FFF2-40B4-BE49-F238E27FC236}">
                <a16:creationId xmlns:a16="http://schemas.microsoft.com/office/drawing/2014/main" id="{983E1C0A-1C2D-AD23-7D5F-906B37F5EBBE}"/>
              </a:ext>
            </a:extLst>
          </p:cNvPr>
          <p:cNvPicPr>
            <a:picLocks noChangeAspect="1"/>
          </p:cNvPicPr>
          <p:nvPr/>
        </p:nvPicPr>
        <p:blipFill>
          <a:blip r:embed="rId2"/>
          <a:stretch>
            <a:fillRect/>
          </a:stretch>
        </p:blipFill>
        <p:spPr>
          <a:xfrm>
            <a:off x="594917" y="2000134"/>
            <a:ext cx="5668166" cy="1657581"/>
          </a:xfrm>
          <a:prstGeom prst="rect">
            <a:avLst/>
          </a:prstGeom>
        </p:spPr>
      </p:pic>
      <p:sp>
        <p:nvSpPr>
          <p:cNvPr id="6" name="TextBox 5">
            <a:extLst>
              <a:ext uri="{FF2B5EF4-FFF2-40B4-BE49-F238E27FC236}">
                <a16:creationId xmlns:a16="http://schemas.microsoft.com/office/drawing/2014/main" id="{94B3CF3B-9BB5-FE67-8E52-0435E24DAF2C}"/>
              </a:ext>
            </a:extLst>
          </p:cNvPr>
          <p:cNvSpPr txBox="1"/>
          <p:nvPr/>
        </p:nvSpPr>
        <p:spPr>
          <a:xfrm>
            <a:off x="361950" y="4684239"/>
            <a:ext cx="6134100" cy="4126386"/>
          </a:xfrm>
          <a:prstGeom prst="rect">
            <a:avLst/>
          </a:prstGeom>
          <a:noFill/>
          <a:ln w="28575">
            <a:solidFill>
              <a:schemeClr val="tx1"/>
            </a:solidFill>
          </a:ln>
        </p:spPr>
        <p:txBody>
          <a:bodyPr wrap="square" rtlCol="0">
            <a:spAutoFit/>
          </a:bodyPr>
          <a:lstStyle/>
          <a:p>
            <a:pPr>
              <a:lnSpc>
                <a:spcPct val="150000"/>
              </a:lnSpc>
            </a:pPr>
            <a:r>
              <a:rPr lang="en-GB" sz="1200" b="1" u="sng" dirty="0"/>
              <a:t>WE DO - Calculating initial velocity. </a:t>
            </a:r>
          </a:p>
          <a:p>
            <a:pPr>
              <a:lnSpc>
                <a:spcPct val="150000"/>
              </a:lnSpc>
            </a:pPr>
            <a:r>
              <a:rPr lang="en-GB" sz="1200" b="0" i="0" dirty="0">
                <a:solidFill>
                  <a:srgbClr val="374151"/>
                </a:solidFill>
                <a:effectLst/>
                <a:latin typeface="Söhne"/>
              </a:rPr>
              <a:t>2. A block of mass 800 g is pushed to a stop by a constant force of 5 N in 2 seconds. Determine the initial velocity of the block.</a:t>
            </a: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8" name="Picture 7">
            <a:extLst>
              <a:ext uri="{FF2B5EF4-FFF2-40B4-BE49-F238E27FC236}">
                <a16:creationId xmlns:a16="http://schemas.microsoft.com/office/drawing/2014/main" id="{DB0F7E07-9E7C-8270-AF4F-9C1B7F8592CF}"/>
              </a:ext>
            </a:extLst>
          </p:cNvPr>
          <p:cNvPicPr>
            <a:picLocks noChangeAspect="1"/>
          </p:cNvPicPr>
          <p:nvPr/>
        </p:nvPicPr>
        <p:blipFill>
          <a:blip r:embed="rId3"/>
          <a:stretch>
            <a:fillRect/>
          </a:stretch>
        </p:blipFill>
        <p:spPr>
          <a:xfrm>
            <a:off x="561575" y="6395910"/>
            <a:ext cx="5734850" cy="1819529"/>
          </a:xfrm>
          <a:prstGeom prst="rect">
            <a:avLst/>
          </a:prstGeom>
        </p:spPr>
      </p:pic>
    </p:spTree>
    <p:extLst>
      <p:ext uri="{BB962C8B-B14F-4D97-AF65-F5344CB8AC3E}">
        <p14:creationId xmlns:p14="http://schemas.microsoft.com/office/powerpoint/2010/main" val="33931834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8EEFF-552B-B4FF-BC05-345411D3DBAB}"/>
              </a:ext>
            </a:extLst>
          </p:cNvPr>
          <p:cNvSpPr txBox="1"/>
          <p:nvPr/>
        </p:nvSpPr>
        <p:spPr>
          <a:xfrm>
            <a:off x="361950" y="333375"/>
            <a:ext cx="6134100" cy="4126386"/>
          </a:xfrm>
          <a:prstGeom prst="rect">
            <a:avLst/>
          </a:prstGeom>
          <a:noFill/>
          <a:ln w="28575">
            <a:solidFill>
              <a:schemeClr val="tx1"/>
            </a:solidFill>
          </a:ln>
        </p:spPr>
        <p:txBody>
          <a:bodyPr wrap="square" rtlCol="0">
            <a:spAutoFit/>
          </a:bodyPr>
          <a:lstStyle/>
          <a:p>
            <a:pPr>
              <a:lnSpc>
                <a:spcPct val="150000"/>
              </a:lnSpc>
            </a:pPr>
            <a:r>
              <a:rPr lang="en-GB" sz="1200" b="1" u="sng" dirty="0"/>
              <a:t>YOU DO - Calculating initial velocity. </a:t>
            </a:r>
          </a:p>
          <a:p>
            <a:pPr>
              <a:lnSpc>
                <a:spcPct val="150000"/>
              </a:lnSpc>
            </a:pPr>
            <a:r>
              <a:rPr lang="en-GB" sz="1200" b="0" i="0" dirty="0">
                <a:solidFill>
                  <a:srgbClr val="374151"/>
                </a:solidFill>
                <a:effectLst/>
                <a:latin typeface="Söhne"/>
              </a:rPr>
              <a:t>3. A sled of mass 150 kg is brought to rest by a force of 300 N in 5 seconds. Calculate the initial velocity of the sled.</a:t>
            </a: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sp>
        <p:nvSpPr>
          <p:cNvPr id="6" name="TextBox 5">
            <a:extLst>
              <a:ext uri="{FF2B5EF4-FFF2-40B4-BE49-F238E27FC236}">
                <a16:creationId xmlns:a16="http://schemas.microsoft.com/office/drawing/2014/main" id="{94B3CF3B-9BB5-FE67-8E52-0435E24DAF2C}"/>
              </a:ext>
            </a:extLst>
          </p:cNvPr>
          <p:cNvSpPr txBox="1"/>
          <p:nvPr/>
        </p:nvSpPr>
        <p:spPr>
          <a:xfrm>
            <a:off x="361950" y="4684239"/>
            <a:ext cx="6134100" cy="4126386"/>
          </a:xfrm>
          <a:prstGeom prst="rect">
            <a:avLst/>
          </a:prstGeom>
          <a:noFill/>
          <a:ln w="28575">
            <a:solidFill>
              <a:schemeClr val="tx1"/>
            </a:solidFill>
          </a:ln>
        </p:spPr>
        <p:txBody>
          <a:bodyPr wrap="square" rtlCol="0">
            <a:spAutoFit/>
          </a:bodyPr>
          <a:lstStyle/>
          <a:p>
            <a:pPr>
              <a:lnSpc>
                <a:spcPct val="150000"/>
              </a:lnSpc>
            </a:pPr>
            <a:r>
              <a:rPr lang="en-GB" sz="1200" b="1" u="sng" dirty="0"/>
              <a:t>YOU DO - Calculating initial velocity. </a:t>
            </a:r>
          </a:p>
          <a:p>
            <a:pPr>
              <a:lnSpc>
                <a:spcPct val="150000"/>
              </a:lnSpc>
            </a:pPr>
            <a:r>
              <a:rPr lang="en-GB" sz="1200" b="0" i="0" dirty="0">
                <a:solidFill>
                  <a:srgbClr val="374151"/>
                </a:solidFill>
                <a:effectLst/>
                <a:latin typeface="Söhne"/>
              </a:rPr>
              <a:t>4. A spring-loaded toy of mass 0.2 kg is compressed and launched, coming to a stop in 0.5 seconds under the action of a force of 6 N. Calculate its initial velocity.</a:t>
            </a:r>
          </a:p>
          <a:p>
            <a:pPr>
              <a:lnSpc>
                <a:spcPct val="150000"/>
              </a:lnSpc>
            </a:pPr>
            <a:r>
              <a:rPr lang="en-GB" sz="1200" b="0" dirty="0">
                <a:solidFill>
                  <a:schemeClr val="tx1"/>
                </a:solidFill>
              </a:rPr>
              <a:t>Use the equation: F = </a:t>
            </a:r>
            <a:r>
              <a:rPr lang="en-GB" sz="1200" b="0" u="sng" dirty="0">
                <a:solidFill>
                  <a:schemeClr val="tx1"/>
                </a:solidFill>
              </a:rPr>
              <a:t>m x </a:t>
            </a:r>
            <a:r>
              <a:rPr lang="en-GB" sz="1200" b="0" i="0" u="sng" kern="1200" dirty="0">
                <a:solidFill>
                  <a:schemeClr val="tx1"/>
                </a:solidFill>
                <a:effectLst/>
                <a:latin typeface="+mn-lt"/>
                <a:ea typeface="+mn-ea"/>
                <a:cs typeface="+mn-cs"/>
              </a:rPr>
              <a:t>∆v</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0" i="0" u="none" kern="1200" dirty="0">
                <a:solidFill>
                  <a:schemeClr val="tx1"/>
                </a:solidFill>
                <a:effectLst/>
                <a:latin typeface="+mn-lt"/>
                <a:ea typeface="+mn-ea"/>
                <a:cs typeface="+mn-cs"/>
              </a:rPr>
              <a:t>                                           ∆t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4" name="Picture 3">
            <a:extLst>
              <a:ext uri="{FF2B5EF4-FFF2-40B4-BE49-F238E27FC236}">
                <a16:creationId xmlns:a16="http://schemas.microsoft.com/office/drawing/2014/main" id="{7AFD6FF8-4DEC-D409-763A-9263E22383E6}"/>
              </a:ext>
            </a:extLst>
          </p:cNvPr>
          <p:cNvPicPr>
            <a:picLocks noChangeAspect="1"/>
          </p:cNvPicPr>
          <p:nvPr/>
        </p:nvPicPr>
        <p:blipFill>
          <a:blip r:embed="rId2"/>
          <a:stretch>
            <a:fillRect/>
          </a:stretch>
        </p:blipFill>
        <p:spPr>
          <a:xfrm>
            <a:off x="566347" y="2157292"/>
            <a:ext cx="5591955" cy="1724266"/>
          </a:xfrm>
          <a:prstGeom prst="rect">
            <a:avLst/>
          </a:prstGeom>
        </p:spPr>
      </p:pic>
      <p:pic>
        <p:nvPicPr>
          <p:cNvPr id="9" name="Picture 8">
            <a:extLst>
              <a:ext uri="{FF2B5EF4-FFF2-40B4-BE49-F238E27FC236}">
                <a16:creationId xmlns:a16="http://schemas.microsoft.com/office/drawing/2014/main" id="{77A6069E-0C41-AC23-67D8-0664C4F70E73}"/>
              </a:ext>
            </a:extLst>
          </p:cNvPr>
          <p:cNvPicPr>
            <a:picLocks noChangeAspect="1"/>
          </p:cNvPicPr>
          <p:nvPr/>
        </p:nvPicPr>
        <p:blipFill>
          <a:blip r:embed="rId3"/>
          <a:stretch>
            <a:fillRect/>
          </a:stretch>
        </p:blipFill>
        <p:spPr>
          <a:xfrm>
            <a:off x="533004" y="6283678"/>
            <a:ext cx="5658640" cy="1638529"/>
          </a:xfrm>
          <a:prstGeom prst="rect">
            <a:avLst/>
          </a:prstGeom>
        </p:spPr>
      </p:pic>
    </p:spTree>
    <p:extLst>
      <p:ext uri="{BB962C8B-B14F-4D97-AF65-F5344CB8AC3E}">
        <p14:creationId xmlns:p14="http://schemas.microsoft.com/office/powerpoint/2010/main" val="341328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 You are learning to construct and interpret a distance – time relationship graph. </a:t>
            </a:r>
          </a:p>
        </p:txBody>
      </p:sp>
      <p:sp>
        <p:nvSpPr>
          <p:cNvPr id="3" name="TextBox 2">
            <a:extLst>
              <a:ext uri="{FF2B5EF4-FFF2-40B4-BE49-F238E27FC236}">
                <a16:creationId xmlns:a16="http://schemas.microsoft.com/office/drawing/2014/main" id="{A5946FD8-530D-6079-402A-1A540B4294FD}"/>
              </a:ext>
            </a:extLst>
          </p:cNvPr>
          <p:cNvSpPr txBox="1"/>
          <p:nvPr/>
        </p:nvSpPr>
        <p:spPr>
          <a:xfrm>
            <a:off x="488948" y="1440597"/>
            <a:ext cx="5964103" cy="646331"/>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 helps us understand how to illustrate a journey with changing speed on a distance –time graph and determine the speed at different points.</a:t>
            </a:r>
          </a:p>
        </p:txBody>
      </p:sp>
      <p:sp>
        <p:nvSpPr>
          <p:cNvPr id="7" name="TextBox 6">
            <a:extLst>
              <a:ext uri="{FF2B5EF4-FFF2-40B4-BE49-F238E27FC236}">
                <a16:creationId xmlns:a16="http://schemas.microsoft.com/office/drawing/2014/main" id="{447E93D6-CEDB-35D7-5533-68F5D40D3D90}"/>
              </a:ext>
            </a:extLst>
          </p:cNvPr>
          <p:cNvSpPr txBox="1"/>
          <p:nvPr/>
        </p:nvSpPr>
        <p:spPr>
          <a:xfrm>
            <a:off x="357050" y="2332131"/>
            <a:ext cx="6096001" cy="5696046"/>
          </a:xfrm>
          <a:prstGeom prst="rect">
            <a:avLst/>
          </a:prstGeom>
          <a:noFill/>
          <a:ln w="28575">
            <a:noFill/>
          </a:ln>
        </p:spPr>
        <p:txBody>
          <a:bodyPr wrap="square" rtlCol="0">
            <a:spAutoFit/>
          </a:bodyPr>
          <a:lstStyle/>
          <a:p>
            <a:pPr algn="l"/>
            <a:r>
              <a:rPr lang="en-GB" sz="1200" b="1" i="0" dirty="0">
                <a:solidFill>
                  <a:srgbClr val="231F20"/>
                </a:solidFill>
                <a:effectLst/>
                <a:latin typeface="ReithSans"/>
              </a:rPr>
              <a:t>Task 1</a:t>
            </a:r>
            <a:r>
              <a:rPr lang="en-GB" sz="1200" b="0" i="0" dirty="0">
                <a:solidFill>
                  <a:srgbClr val="231F20"/>
                </a:solidFill>
                <a:effectLst/>
                <a:latin typeface="ReithSans"/>
              </a:rPr>
              <a:t>:</a:t>
            </a:r>
          </a:p>
          <a:p>
            <a:pPr algn="l"/>
            <a:endParaRPr lang="en-GB" sz="1200" dirty="0">
              <a:solidFill>
                <a:srgbClr val="231F20"/>
              </a:solidFill>
              <a:latin typeface="ReithSans"/>
            </a:endParaRPr>
          </a:p>
          <a:p>
            <a:pPr>
              <a:lnSpc>
                <a:spcPct val="150000"/>
              </a:lnSpc>
            </a:pPr>
            <a:r>
              <a:rPr lang="en-GB" sz="1200" dirty="0">
                <a:effectLst/>
                <a:ea typeface="Times New Roman" panose="02020603050405020304" pitchFamily="18" charset="0"/>
              </a:rPr>
              <a:t>Rana delivers newspapers. Here is a distance-time graph of her round. Using the graph, answer the questions.</a:t>
            </a: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marL="457200" indent="-457200">
              <a:lnSpc>
                <a:spcPct val="150000"/>
              </a:lnSpc>
              <a:buAutoNum type="alphaLcParenR"/>
            </a:pPr>
            <a:r>
              <a:rPr lang="en-GB" sz="1200" dirty="0">
                <a:effectLst/>
                <a:ea typeface="Times New Roman" panose="02020603050405020304" pitchFamily="18" charset="0"/>
              </a:rPr>
              <a:t>On which section of the journey do you think she was walking the fastest? Make some brief notes to explain your answer.</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marL="228600" indent="-228600">
              <a:lnSpc>
                <a:spcPct val="150000"/>
              </a:lnSpc>
              <a:buAutoNum type="alphaLcParenR" startAt="2"/>
            </a:pPr>
            <a:r>
              <a:rPr lang="en-GB" sz="1200" dirty="0">
                <a:effectLst/>
                <a:ea typeface="Times New Roman" panose="02020603050405020304" pitchFamily="18" charset="0"/>
              </a:rPr>
              <a:t>What is your interpretation of section CD?</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marL="457200" indent="-457200">
              <a:lnSpc>
                <a:spcPct val="150000"/>
              </a:lnSpc>
            </a:pPr>
            <a:r>
              <a:rPr lang="en-GB" sz="1200" dirty="0">
                <a:effectLst/>
                <a:ea typeface="Times New Roman" panose="02020603050405020304" pitchFamily="18" charset="0"/>
              </a:rPr>
              <a:t>c)	Part of her round is up a hill where her walking speed is slowest. Which section of the graph do you think represents this?</a:t>
            </a:r>
          </a:p>
          <a:p>
            <a:pPr>
              <a:lnSpc>
                <a:spcPct val="150000"/>
              </a:lnSpc>
            </a:pPr>
            <a:r>
              <a:rPr lang="en-GB" sz="1200" dirty="0">
                <a:effectLst/>
                <a:ea typeface="Times New Roman" panose="02020603050405020304" pitchFamily="18" charset="0"/>
              </a:rPr>
              <a:t>d)	Which part of the graph represents Rana’s return to her starting place. Why?</a:t>
            </a:r>
          </a:p>
          <a:p>
            <a:pPr algn="l">
              <a:lnSpc>
                <a:spcPct val="150000"/>
              </a:lnSpc>
            </a:pPr>
            <a:endParaRPr lang="en-GB" sz="1200" dirty="0"/>
          </a:p>
        </p:txBody>
      </p:sp>
      <p:pic>
        <p:nvPicPr>
          <p:cNvPr id="9" name="Picture 8">
            <a:extLst>
              <a:ext uri="{FF2B5EF4-FFF2-40B4-BE49-F238E27FC236}">
                <a16:creationId xmlns:a16="http://schemas.microsoft.com/office/drawing/2014/main" id="{E34162EE-4A4D-F7B1-02DF-49A0CF2FD510}"/>
              </a:ext>
            </a:extLst>
          </p:cNvPr>
          <p:cNvPicPr>
            <a:picLocks noChangeAspect="1"/>
          </p:cNvPicPr>
          <p:nvPr/>
        </p:nvPicPr>
        <p:blipFill>
          <a:blip r:embed="rId2"/>
          <a:stretch>
            <a:fillRect/>
          </a:stretch>
        </p:blipFill>
        <p:spPr>
          <a:xfrm>
            <a:off x="1634880" y="3373146"/>
            <a:ext cx="3330230" cy="1735905"/>
          </a:xfrm>
          <a:prstGeom prst="rect">
            <a:avLst/>
          </a:prstGeom>
        </p:spPr>
      </p:pic>
      <p:sp>
        <p:nvSpPr>
          <p:cNvPr id="4" name="Rectangle 3">
            <a:extLst>
              <a:ext uri="{FF2B5EF4-FFF2-40B4-BE49-F238E27FC236}">
                <a16:creationId xmlns:a16="http://schemas.microsoft.com/office/drawing/2014/main" id="{C531ACC4-0CC3-2E3F-52EC-6B940FC11502}"/>
              </a:ext>
            </a:extLst>
          </p:cNvPr>
          <p:cNvSpPr/>
          <p:nvPr/>
        </p:nvSpPr>
        <p:spPr>
          <a:xfrm>
            <a:off x="273050" y="240633"/>
            <a:ext cx="6311900" cy="806413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29017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B9DAE-AF8B-250F-8863-8654F18F9BA1}"/>
              </a:ext>
            </a:extLst>
          </p:cNvPr>
          <p:cNvSpPr txBox="1"/>
          <p:nvPr/>
        </p:nvSpPr>
        <p:spPr>
          <a:xfrm>
            <a:off x="438151" y="342900"/>
            <a:ext cx="6076950" cy="7542706"/>
          </a:xfrm>
          <a:prstGeom prst="rect">
            <a:avLst/>
          </a:prstGeom>
          <a:noFill/>
          <a:ln w="28575">
            <a:solidFill>
              <a:schemeClr val="tx1"/>
            </a:solidFill>
          </a:ln>
        </p:spPr>
        <p:txBody>
          <a:bodyPr wrap="square" rtlCol="0">
            <a:spAutoFit/>
          </a:bodyPr>
          <a:lstStyle/>
          <a:p>
            <a:pPr>
              <a:lnSpc>
                <a:spcPct val="150000"/>
              </a:lnSpc>
            </a:pPr>
            <a:r>
              <a:rPr lang="en-GB" sz="1200" b="1" dirty="0"/>
              <a:t>Changes to momentum - interleaved calculations: </a:t>
            </a:r>
          </a:p>
          <a:p>
            <a:pPr>
              <a:lnSpc>
                <a:spcPct val="150000"/>
              </a:lnSpc>
            </a:pPr>
            <a:r>
              <a:rPr lang="en-GB" sz="1200" dirty="0"/>
              <a:t>1. </a:t>
            </a:r>
            <a:r>
              <a:rPr lang="en-GB" sz="1200" b="0" i="0" dirty="0">
                <a:solidFill>
                  <a:srgbClr val="374151"/>
                </a:solidFill>
                <a:effectLst/>
                <a:latin typeface="Söhne"/>
              </a:rPr>
              <a:t>A rocket of mass 2000 kg is launched and slows down to a stop in 12 seconds under the influence of a force of 5000 N. Calculate its initial velocity.</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t>2. </a:t>
            </a:r>
            <a:r>
              <a:rPr lang="en-GB" sz="1200" b="0" i="0" dirty="0">
                <a:solidFill>
                  <a:srgbClr val="374151"/>
                </a:solidFill>
                <a:effectLst/>
                <a:latin typeface="Söhne"/>
              </a:rPr>
              <a:t>A toy car of mass 0.2 kg accelerates from rest to a velocity of 3 m/s in 0.5 seconds. Calculate the force exerted on the toy car.</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endParaRPr lang="en-GB" sz="1200" dirty="0"/>
          </a:p>
        </p:txBody>
      </p:sp>
      <p:pic>
        <p:nvPicPr>
          <p:cNvPr id="4" name="Picture 3">
            <a:extLst>
              <a:ext uri="{FF2B5EF4-FFF2-40B4-BE49-F238E27FC236}">
                <a16:creationId xmlns:a16="http://schemas.microsoft.com/office/drawing/2014/main" id="{34EB7294-B482-10F9-382C-BADA1266D4B9}"/>
              </a:ext>
            </a:extLst>
          </p:cNvPr>
          <p:cNvPicPr>
            <a:picLocks noChangeAspect="1"/>
          </p:cNvPicPr>
          <p:nvPr/>
        </p:nvPicPr>
        <p:blipFill>
          <a:blip r:embed="rId2"/>
          <a:stretch>
            <a:fillRect/>
          </a:stretch>
        </p:blipFill>
        <p:spPr>
          <a:xfrm>
            <a:off x="627829" y="4881463"/>
            <a:ext cx="5649146" cy="1362011"/>
          </a:xfrm>
          <a:prstGeom prst="rect">
            <a:avLst/>
          </a:prstGeom>
        </p:spPr>
      </p:pic>
      <p:pic>
        <p:nvPicPr>
          <p:cNvPr id="6" name="Picture 5">
            <a:extLst>
              <a:ext uri="{FF2B5EF4-FFF2-40B4-BE49-F238E27FC236}">
                <a16:creationId xmlns:a16="http://schemas.microsoft.com/office/drawing/2014/main" id="{692DB0C4-AC79-C9E6-E295-9468BCCC29DE}"/>
              </a:ext>
            </a:extLst>
          </p:cNvPr>
          <p:cNvPicPr>
            <a:picLocks noChangeAspect="1"/>
          </p:cNvPicPr>
          <p:nvPr/>
        </p:nvPicPr>
        <p:blipFill>
          <a:blip r:embed="rId3"/>
          <a:stretch>
            <a:fillRect/>
          </a:stretch>
        </p:blipFill>
        <p:spPr>
          <a:xfrm>
            <a:off x="665950" y="1605396"/>
            <a:ext cx="5572903" cy="1676634"/>
          </a:xfrm>
          <a:prstGeom prst="rect">
            <a:avLst/>
          </a:prstGeom>
        </p:spPr>
      </p:pic>
    </p:spTree>
    <p:extLst>
      <p:ext uri="{BB962C8B-B14F-4D97-AF65-F5344CB8AC3E}">
        <p14:creationId xmlns:p14="http://schemas.microsoft.com/office/powerpoint/2010/main" val="21566679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C8A9DF-4A78-CFD8-353D-D6E98881F0EF}"/>
              </a:ext>
            </a:extLst>
          </p:cNvPr>
          <p:cNvSpPr txBox="1"/>
          <p:nvPr/>
        </p:nvSpPr>
        <p:spPr>
          <a:xfrm>
            <a:off x="438151" y="342900"/>
            <a:ext cx="6076950" cy="7542706"/>
          </a:xfrm>
          <a:prstGeom prst="rect">
            <a:avLst/>
          </a:prstGeom>
          <a:noFill/>
          <a:ln w="28575">
            <a:solidFill>
              <a:schemeClr val="tx1"/>
            </a:solidFill>
          </a:ln>
        </p:spPr>
        <p:txBody>
          <a:bodyPr wrap="square" rtlCol="0">
            <a:spAutoFit/>
          </a:bodyPr>
          <a:lstStyle/>
          <a:p>
            <a:pPr>
              <a:lnSpc>
                <a:spcPct val="150000"/>
              </a:lnSpc>
            </a:pPr>
            <a:r>
              <a:rPr lang="en-GB" sz="1200" b="1" dirty="0"/>
              <a:t>Interleaved calculations continued: </a:t>
            </a:r>
          </a:p>
          <a:p>
            <a:pPr>
              <a:lnSpc>
                <a:spcPct val="150000"/>
              </a:lnSpc>
            </a:pPr>
            <a:r>
              <a:rPr lang="en-GB" sz="1200" dirty="0"/>
              <a:t>3. </a:t>
            </a:r>
            <a:r>
              <a:rPr lang="en-GB" sz="1200" b="0" i="0" dirty="0">
                <a:solidFill>
                  <a:srgbClr val="374151"/>
                </a:solidFill>
                <a:effectLst/>
                <a:latin typeface="Söhne"/>
              </a:rPr>
              <a:t>A student of mass 60 kg jumps off a platform with an initial velocity of 0 m/s and accelerates to a final velocity of 5 m/s in 1 second. Calculate the force.</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t>4. </a:t>
            </a:r>
            <a:r>
              <a:rPr lang="en-GB" sz="1200" b="0" i="0" dirty="0">
                <a:solidFill>
                  <a:srgbClr val="374151"/>
                </a:solidFill>
                <a:effectLst/>
                <a:latin typeface="Söhne"/>
              </a:rPr>
              <a:t>A marble of mass 25 g is pushed along a smooth surface and comes to rest in 0.6 seconds under the influence of a force of 4 N. Calculate its initial velocity.</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endParaRPr lang="en-GB" sz="1200" dirty="0"/>
          </a:p>
        </p:txBody>
      </p:sp>
      <p:pic>
        <p:nvPicPr>
          <p:cNvPr id="6" name="Picture 5">
            <a:extLst>
              <a:ext uri="{FF2B5EF4-FFF2-40B4-BE49-F238E27FC236}">
                <a16:creationId xmlns:a16="http://schemas.microsoft.com/office/drawing/2014/main" id="{CB9B86A3-18D9-2CFE-0DB7-D745CEA9A1B4}"/>
              </a:ext>
            </a:extLst>
          </p:cNvPr>
          <p:cNvPicPr>
            <a:picLocks noChangeAspect="1"/>
          </p:cNvPicPr>
          <p:nvPr/>
        </p:nvPicPr>
        <p:blipFill>
          <a:blip r:embed="rId2"/>
          <a:stretch>
            <a:fillRect/>
          </a:stretch>
        </p:blipFill>
        <p:spPr>
          <a:xfrm>
            <a:off x="609201" y="4962406"/>
            <a:ext cx="5734850" cy="1695687"/>
          </a:xfrm>
          <a:prstGeom prst="rect">
            <a:avLst/>
          </a:prstGeom>
        </p:spPr>
      </p:pic>
      <p:pic>
        <p:nvPicPr>
          <p:cNvPr id="12" name="Picture 11">
            <a:extLst>
              <a:ext uri="{FF2B5EF4-FFF2-40B4-BE49-F238E27FC236}">
                <a16:creationId xmlns:a16="http://schemas.microsoft.com/office/drawing/2014/main" id="{8C52146F-E2E5-CC41-BD89-21C3455C2567}"/>
              </a:ext>
            </a:extLst>
          </p:cNvPr>
          <p:cNvPicPr>
            <a:picLocks noChangeAspect="1"/>
          </p:cNvPicPr>
          <p:nvPr/>
        </p:nvPicPr>
        <p:blipFill>
          <a:blip r:embed="rId3"/>
          <a:stretch>
            <a:fillRect/>
          </a:stretch>
        </p:blipFill>
        <p:spPr>
          <a:xfrm>
            <a:off x="509174" y="1747748"/>
            <a:ext cx="5934903" cy="1286054"/>
          </a:xfrm>
          <a:prstGeom prst="rect">
            <a:avLst/>
          </a:prstGeom>
        </p:spPr>
      </p:pic>
    </p:spTree>
    <p:extLst>
      <p:ext uri="{BB962C8B-B14F-4D97-AF65-F5344CB8AC3E}">
        <p14:creationId xmlns:p14="http://schemas.microsoft.com/office/powerpoint/2010/main" val="2445719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5E647F-5572-C075-6EC9-440A1E4C5029}"/>
              </a:ext>
            </a:extLst>
          </p:cNvPr>
          <p:cNvSpPr txBox="1"/>
          <p:nvPr/>
        </p:nvSpPr>
        <p:spPr>
          <a:xfrm>
            <a:off x="505326" y="469233"/>
            <a:ext cx="6063916" cy="8096704"/>
          </a:xfrm>
          <a:prstGeom prst="rect">
            <a:avLst/>
          </a:prstGeom>
          <a:noFill/>
          <a:ln w="28575">
            <a:solidFill>
              <a:schemeClr val="tx1"/>
            </a:solidFill>
          </a:ln>
        </p:spPr>
        <p:txBody>
          <a:bodyPr wrap="square" rtlCol="0">
            <a:spAutoFit/>
          </a:bodyPr>
          <a:lstStyle/>
          <a:p>
            <a:pPr>
              <a:lnSpc>
                <a:spcPct val="150000"/>
              </a:lnSpc>
            </a:pPr>
            <a:r>
              <a:rPr lang="en-GB" sz="1200" b="1" dirty="0"/>
              <a:t>Momentum – interleaved questions</a:t>
            </a:r>
            <a:r>
              <a:rPr lang="en-GB" sz="1200" dirty="0"/>
              <a:t>.</a:t>
            </a:r>
          </a:p>
          <a:p>
            <a:pPr>
              <a:lnSpc>
                <a:spcPct val="150000"/>
              </a:lnSpc>
            </a:pPr>
            <a:r>
              <a:rPr lang="en-GB" sz="1200" dirty="0"/>
              <a:t>Q1. a. A van has a mass of 3200 kg. The diagram shows the van just before and just after it collides with the back of a car.</a:t>
            </a:r>
          </a:p>
          <a:p>
            <a:pPr>
              <a:lnSpc>
                <a:spcPct val="150000"/>
              </a:lnSpc>
            </a:pPr>
            <a:r>
              <a:rPr lang="en-GB" sz="1200" dirty="0"/>
              <a:t> </a:t>
            </a:r>
          </a:p>
          <a:p>
            <a:pPr>
              <a:lnSpc>
                <a:spcPct val="150000"/>
              </a:lnSpc>
            </a:pPr>
            <a:r>
              <a:rPr lang="en-GB" sz="1200" dirty="0"/>
              <a:t> </a:t>
            </a:r>
          </a:p>
          <a:p>
            <a:pPr>
              <a:lnSpc>
                <a:spcPct val="150000"/>
              </a:lnSpc>
            </a:pPr>
            <a:r>
              <a:rPr lang="en-GB" sz="1200" dirty="0"/>
              <a:t>                         </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                        </a:t>
            </a:r>
            <a:r>
              <a:rPr lang="en-GB" sz="1200" b="1" dirty="0"/>
              <a:t>Before collision	</a:t>
            </a:r>
            <a:r>
              <a:rPr lang="en-GB" sz="1200" dirty="0"/>
              <a:t>                                                            </a:t>
            </a:r>
            <a:r>
              <a:rPr lang="en-GB" sz="1200" b="1" dirty="0"/>
              <a:t>After collision</a:t>
            </a:r>
          </a:p>
          <a:p>
            <a:pPr>
              <a:lnSpc>
                <a:spcPct val="150000"/>
              </a:lnSpc>
            </a:pPr>
            <a:r>
              <a:rPr lang="en-GB" sz="1200" dirty="0"/>
              <a:t>Just before the collision, the van was moving at 5 m/s and the car was stationary.</a:t>
            </a:r>
          </a:p>
          <a:p>
            <a:pPr>
              <a:lnSpc>
                <a:spcPct val="150000"/>
              </a:lnSpc>
            </a:pPr>
            <a:r>
              <a:rPr lang="en-GB" sz="1200" dirty="0"/>
              <a:t>(</a:t>
            </a:r>
            <a:r>
              <a:rPr lang="en-GB" sz="1200" dirty="0" err="1"/>
              <a:t>i</a:t>
            </a:r>
            <a:r>
              <a:rPr lang="en-GB" sz="1200" dirty="0"/>
              <a:t>)      Calculate the momentum of the van just before the collision.</a:t>
            </a:r>
          </a:p>
          <a:p>
            <a:pPr>
              <a:lnSpc>
                <a:spcPct val="150000"/>
              </a:lnSpc>
            </a:pPr>
            <a:r>
              <a:rPr lang="en-GB" sz="1200" dirty="0"/>
              <a:t>Show clearly how you work out your answer.</a:t>
            </a:r>
          </a:p>
          <a:p>
            <a:pPr>
              <a:lnSpc>
                <a:spcPct val="150000"/>
              </a:lnSpc>
            </a:pPr>
            <a:r>
              <a:rPr lang="en-GB" sz="1200" dirty="0"/>
              <a:t>………………………………………………………………………………………………………………………………………………………………………………………………………………………………………………………………………………………………………..</a:t>
            </a:r>
          </a:p>
          <a:p>
            <a:pPr>
              <a:lnSpc>
                <a:spcPct val="150000"/>
              </a:lnSpc>
            </a:pPr>
            <a:r>
              <a:rPr lang="en-GB" sz="1200" dirty="0"/>
              <a:t>Momentum = …………………………………….. kg m/s</a:t>
            </a:r>
          </a:p>
          <a:p>
            <a:pPr>
              <a:lnSpc>
                <a:spcPct val="150000"/>
              </a:lnSpc>
            </a:pPr>
            <a:endParaRPr lang="en-GB" sz="1200" dirty="0"/>
          </a:p>
          <a:p>
            <a:pPr>
              <a:lnSpc>
                <a:spcPct val="150000"/>
              </a:lnSpc>
            </a:pPr>
            <a:r>
              <a:rPr lang="en-GB" sz="1200" dirty="0"/>
              <a:t>(ii)     The collision makes the van and car join together.</a:t>
            </a:r>
          </a:p>
          <a:p>
            <a:pPr>
              <a:lnSpc>
                <a:spcPct val="150000"/>
              </a:lnSpc>
            </a:pPr>
            <a:r>
              <a:rPr lang="en-GB" sz="1200" dirty="0"/>
              <a:t>What is the total momentum of the van and the car just after the collision?</a:t>
            </a:r>
          </a:p>
          <a:p>
            <a:pPr>
              <a:lnSpc>
                <a:spcPct val="150000"/>
              </a:lnSpc>
            </a:pPr>
            <a:r>
              <a:rPr lang="en-GB" sz="1200" dirty="0"/>
              <a:t>Momentum = _______________ kg m/s</a:t>
            </a:r>
          </a:p>
          <a:p>
            <a:pPr>
              <a:lnSpc>
                <a:spcPct val="150000"/>
              </a:lnSpc>
            </a:pPr>
            <a:endParaRPr lang="en-GB" sz="1200" dirty="0"/>
          </a:p>
          <a:p>
            <a:pPr>
              <a:lnSpc>
                <a:spcPct val="150000"/>
              </a:lnSpc>
            </a:pPr>
            <a:r>
              <a:rPr lang="en-GB" sz="1200" dirty="0"/>
              <a:t>(iii)    Complete the following sentence by drawing a ring around the correct line in the box.</a:t>
            </a:r>
          </a:p>
          <a:p>
            <a:pPr>
              <a:lnSpc>
                <a:spcPct val="150000"/>
              </a:lnSpc>
            </a:pPr>
            <a:r>
              <a:rPr lang="en-GB" sz="1200" dirty="0"/>
              <a:t> </a:t>
            </a:r>
          </a:p>
          <a:p>
            <a:pPr>
              <a:lnSpc>
                <a:spcPct val="150000"/>
              </a:lnSpc>
            </a:pPr>
            <a:r>
              <a:rPr lang="en-GB" sz="1200" dirty="0"/>
              <a:t> 	                                                                                more than	 </a:t>
            </a:r>
          </a:p>
          <a:p>
            <a:pPr>
              <a:lnSpc>
                <a:spcPct val="150000"/>
              </a:lnSpc>
            </a:pPr>
            <a:r>
              <a:rPr lang="en-GB" sz="1200" dirty="0"/>
              <a:t>The momentum of the car before the collision is	the same as	the momentum of the </a:t>
            </a:r>
          </a:p>
          <a:p>
            <a:pPr>
              <a:lnSpc>
                <a:spcPct val="150000"/>
              </a:lnSpc>
            </a:pPr>
            <a:r>
              <a:rPr lang="en-GB" sz="1200" dirty="0"/>
              <a:t> 	                                                                                less than	 </a:t>
            </a:r>
          </a:p>
          <a:p>
            <a:pPr>
              <a:lnSpc>
                <a:spcPct val="150000"/>
              </a:lnSpc>
            </a:pPr>
            <a:r>
              <a:rPr lang="en-GB" sz="1200" dirty="0"/>
              <a:t>car after the collision.</a:t>
            </a:r>
          </a:p>
          <a:p>
            <a:pPr>
              <a:lnSpc>
                <a:spcPct val="150000"/>
              </a:lnSpc>
            </a:pPr>
            <a:endParaRPr lang="en-GB" sz="1200" dirty="0"/>
          </a:p>
          <a:p>
            <a:pPr>
              <a:lnSpc>
                <a:spcPct val="150000"/>
              </a:lnSpc>
            </a:pPr>
            <a:endParaRPr lang="en-GB" sz="1200" dirty="0"/>
          </a:p>
        </p:txBody>
      </p:sp>
      <p:pic>
        <p:nvPicPr>
          <p:cNvPr id="1029" name="Picture 5">
            <a:extLst>
              <a:ext uri="{FF2B5EF4-FFF2-40B4-BE49-F238E27FC236}">
                <a16:creationId xmlns:a16="http://schemas.microsoft.com/office/drawing/2014/main" id="{EB4F1371-3467-80DA-B48D-3DEF14B8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84" y="1616994"/>
            <a:ext cx="2819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A8539BC0-DEA6-A4D5-D176-412253DC0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842" y="2188494"/>
            <a:ext cx="24765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83D3DD6-639A-9FED-DC29-AA78F7A0C004}"/>
              </a:ext>
            </a:extLst>
          </p:cNvPr>
          <p:cNvSpPr/>
          <p:nvPr/>
        </p:nvSpPr>
        <p:spPr>
          <a:xfrm>
            <a:off x="3749842" y="6870032"/>
            <a:ext cx="882316" cy="8542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B640EE7-544E-9A7E-B6E2-DD7C16E071FE}"/>
              </a:ext>
            </a:extLst>
          </p:cNvPr>
          <p:cNvSpPr txBox="1"/>
          <p:nvPr/>
        </p:nvSpPr>
        <p:spPr>
          <a:xfrm>
            <a:off x="1981199" y="4181747"/>
            <a:ext cx="3968917" cy="461665"/>
          </a:xfrm>
          <a:prstGeom prst="rect">
            <a:avLst/>
          </a:prstGeom>
          <a:solidFill>
            <a:schemeClr val="bg1"/>
          </a:solidFill>
          <a:ln>
            <a:solidFill>
              <a:schemeClr val="tx1"/>
            </a:solidFill>
          </a:ln>
        </p:spPr>
        <p:txBody>
          <a:bodyPr wrap="square" rtlCol="0">
            <a:spAutoFit/>
          </a:bodyPr>
          <a:lstStyle/>
          <a:p>
            <a:r>
              <a:rPr lang="en-GB" sz="1200" dirty="0"/>
              <a:t>(</a:t>
            </a:r>
            <a:r>
              <a:rPr lang="en-GB" sz="1200" dirty="0" err="1"/>
              <a:t>i</a:t>
            </a:r>
            <a:r>
              <a:rPr lang="en-GB" sz="1200" dirty="0"/>
              <a:t>)     16 000</a:t>
            </a:r>
          </a:p>
          <a:p>
            <a:r>
              <a:rPr lang="en-GB" sz="1200" dirty="0"/>
              <a:t>allow 1 mark for correct substitution </a:t>
            </a:r>
            <a:r>
              <a:rPr lang="en-GB" sz="1200" dirty="0" err="1"/>
              <a:t>ie</a:t>
            </a:r>
            <a:r>
              <a:rPr lang="en-GB" sz="1200" dirty="0"/>
              <a:t> 3200 × 5</a:t>
            </a:r>
          </a:p>
        </p:txBody>
      </p:sp>
      <p:sp>
        <p:nvSpPr>
          <p:cNvPr id="10" name="TextBox 9">
            <a:extLst>
              <a:ext uri="{FF2B5EF4-FFF2-40B4-BE49-F238E27FC236}">
                <a16:creationId xmlns:a16="http://schemas.microsoft.com/office/drawing/2014/main" id="{98E5073A-8940-31C8-9D8A-232CE77CCA1E}"/>
              </a:ext>
            </a:extLst>
          </p:cNvPr>
          <p:cNvSpPr txBox="1"/>
          <p:nvPr/>
        </p:nvSpPr>
        <p:spPr>
          <a:xfrm>
            <a:off x="1444542" y="5751370"/>
            <a:ext cx="965284" cy="276999"/>
          </a:xfrm>
          <a:prstGeom prst="rect">
            <a:avLst/>
          </a:prstGeom>
          <a:solidFill>
            <a:schemeClr val="bg1"/>
          </a:solidFill>
          <a:ln>
            <a:solidFill>
              <a:schemeClr val="tx1"/>
            </a:solidFill>
          </a:ln>
        </p:spPr>
        <p:txBody>
          <a:bodyPr wrap="square" rtlCol="0">
            <a:spAutoFit/>
          </a:bodyPr>
          <a:lstStyle/>
          <a:p>
            <a:r>
              <a:rPr lang="en-GB" sz="1200" dirty="0"/>
              <a:t>16 000</a:t>
            </a:r>
          </a:p>
        </p:txBody>
      </p:sp>
    </p:spTree>
    <p:extLst>
      <p:ext uri="{BB962C8B-B14F-4D97-AF65-F5344CB8AC3E}">
        <p14:creationId xmlns:p14="http://schemas.microsoft.com/office/powerpoint/2010/main" val="12793608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5E647F-5572-C075-6EC9-440A1E4C5029}"/>
              </a:ext>
            </a:extLst>
          </p:cNvPr>
          <p:cNvSpPr txBox="1"/>
          <p:nvPr/>
        </p:nvSpPr>
        <p:spPr>
          <a:xfrm>
            <a:off x="397042" y="469233"/>
            <a:ext cx="6063916" cy="6434710"/>
          </a:xfrm>
          <a:prstGeom prst="rect">
            <a:avLst/>
          </a:prstGeom>
          <a:noFill/>
          <a:ln w="28575">
            <a:solidFill>
              <a:schemeClr val="tx1"/>
            </a:solidFill>
          </a:ln>
        </p:spPr>
        <p:txBody>
          <a:bodyPr wrap="square" rtlCol="0">
            <a:spAutoFit/>
          </a:bodyPr>
          <a:lstStyle/>
          <a:p>
            <a:pPr>
              <a:lnSpc>
                <a:spcPct val="150000"/>
              </a:lnSpc>
            </a:pPr>
            <a:r>
              <a:rPr lang="en-GB" sz="1200" b="1" dirty="0"/>
              <a:t>Momentum – interleaved questions</a:t>
            </a:r>
            <a:r>
              <a:rPr lang="en-GB" sz="1200" dirty="0"/>
              <a:t>.</a:t>
            </a:r>
          </a:p>
          <a:p>
            <a:pPr marL="228600" indent="-228600">
              <a:lnSpc>
                <a:spcPct val="150000"/>
              </a:lnSpc>
              <a:buAutoNum type="alphaLcParenBoth" startAt="2"/>
            </a:pPr>
            <a:r>
              <a:rPr lang="en-GB" sz="1200" dirty="0"/>
              <a:t>A seat belt is one of the safety features of a car.</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In a collision, wearing a seat belt reduces the risk of injury.</a:t>
            </a:r>
          </a:p>
          <a:p>
            <a:pPr>
              <a:lnSpc>
                <a:spcPct val="150000"/>
              </a:lnSpc>
            </a:pPr>
            <a:r>
              <a:rPr lang="en-GB" sz="1200" dirty="0"/>
              <a:t>Use words or phrases below to complete the following sentences.</a:t>
            </a:r>
          </a:p>
          <a:p>
            <a:pPr>
              <a:lnSpc>
                <a:spcPct val="150000"/>
              </a:lnSpc>
            </a:pPr>
            <a:endParaRPr lang="en-GB" sz="1200" dirty="0"/>
          </a:p>
          <a:p>
            <a:pPr algn="ctr">
              <a:lnSpc>
                <a:spcPct val="150000"/>
              </a:lnSpc>
            </a:pPr>
            <a:r>
              <a:rPr lang="en-GB" sz="1200" b="1" dirty="0"/>
              <a:t>decreases  	   stays the same	           increases</a:t>
            </a:r>
          </a:p>
          <a:p>
            <a:pPr>
              <a:lnSpc>
                <a:spcPct val="150000"/>
              </a:lnSpc>
            </a:pPr>
            <a:endParaRPr lang="en-GB" sz="1200" dirty="0"/>
          </a:p>
          <a:p>
            <a:pPr>
              <a:lnSpc>
                <a:spcPct val="150000"/>
              </a:lnSpc>
            </a:pPr>
            <a:r>
              <a:rPr lang="en-GB" sz="1200" dirty="0"/>
              <a:t>In a collision, the seat belt stretches. The time it takes for the person held by the seat belt to lose momentum compared to a person not wearing a seat belt,</a:t>
            </a:r>
          </a:p>
          <a:p>
            <a:pPr>
              <a:lnSpc>
                <a:spcPct val="150000"/>
              </a:lnSpc>
            </a:pPr>
            <a:r>
              <a:rPr lang="en-GB" sz="1200" dirty="0"/>
              <a:t>……………………………………………………………………………………………………………………………………………….. .</a:t>
            </a:r>
          </a:p>
          <a:p>
            <a:pPr>
              <a:lnSpc>
                <a:spcPct val="150000"/>
              </a:lnSpc>
            </a:pPr>
            <a:r>
              <a:rPr lang="en-GB" sz="1200" dirty="0"/>
              <a:t>The force on the person’s body ………………………………………………………………………………………. and so reduces the risk of injury..</a:t>
            </a:r>
          </a:p>
          <a:p>
            <a:pPr>
              <a:lnSpc>
                <a:spcPct val="150000"/>
              </a:lnSpc>
            </a:pPr>
            <a:endParaRPr lang="en-GB" sz="1200" dirty="0"/>
          </a:p>
        </p:txBody>
      </p:sp>
      <p:pic>
        <p:nvPicPr>
          <p:cNvPr id="2050" name="Picture 2">
            <a:extLst>
              <a:ext uri="{FF2B5EF4-FFF2-40B4-BE49-F238E27FC236}">
                <a16:creationId xmlns:a16="http://schemas.microsoft.com/office/drawing/2014/main" id="{22D67709-F085-141E-48F9-D7F2E4588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520" y="1304174"/>
            <a:ext cx="14573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C0C5B5B-A019-35EE-277A-3C09C74CF7C4}"/>
              </a:ext>
            </a:extLst>
          </p:cNvPr>
          <p:cNvSpPr txBox="1"/>
          <p:nvPr/>
        </p:nvSpPr>
        <p:spPr>
          <a:xfrm>
            <a:off x="1444542" y="5751370"/>
            <a:ext cx="965284" cy="276999"/>
          </a:xfrm>
          <a:prstGeom prst="rect">
            <a:avLst/>
          </a:prstGeom>
          <a:solidFill>
            <a:schemeClr val="bg1"/>
          </a:solidFill>
          <a:ln>
            <a:solidFill>
              <a:schemeClr val="tx1"/>
            </a:solidFill>
          </a:ln>
        </p:spPr>
        <p:txBody>
          <a:bodyPr wrap="square" rtlCol="0">
            <a:spAutoFit/>
          </a:bodyPr>
          <a:lstStyle/>
          <a:p>
            <a:r>
              <a:rPr lang="en-GB" sz="1200" dirty="0"/>
              <a:t>increases</a:t>
            </a:r>
          </a:p>
        </p:txBody>
      </p:sp>
      <p:sp>
        <p:nvSpPr>
          <p:cNvPr id="3" name="TextBox 2">
            <a:extLst>
              <a:ext uri="{FF2B5EF4-FFF2-40B4-BE49-F238E27FC236}">
                <a16:creationId xmlns:a16="http://schemas.microsoft.com/office/drawing/2014/main" id="{05D8B0B6-07C1-5538-DE5A-2A0AD666F9B8}"/>
              </a:ext>
            </a:extLst>
          </p:cNvPr>
          <p:cNvSpPr txBox="1"/>
          <p:nvPr/>
        </p:nvSpPr>
        <p:spPr>
          <a:xfrm>
            <a:off x="3730542" y="6028369"/>
            <a:ext cx="965284" cy="276999"/>
          </a:xfrm>
          <a:prstGeom prst="rect">
            <a:avLst/>
          </a:prstGeom>
          <a:solidFill>
            <a:schemeClr val="bg1"/>
          </a:solidFill>
          <a:ln>
            <a:solidFill>
              <a:schemeClr val="tx1"/>
            </a:solidFill>
          </a:ln>
        </p:spPr>
        <p:txBody>
          <a:bodyPr wrap="square" rtlCol="0">
            <a:spAutoFit/>
          </a:bodyPr>
          <a:lstStyle/>
          <a:p>
            <a:r>
              <a:rPr lang="en-GB" sz="1200" dirty="0"/>
              <a:t>decreases</a:t>
            </a:r>
          </a:p>
        </p:txBody>
      </p:sp>
    </p:spTree>
    <p:extLst>
      <p:ext uri="{BB962C8B-B14F-4D97-AF65-F5344CB8AC3E}">
        <p14:creationId xmlns:p14="http://schemas.microsoft.com/office/powerpoint/2010/main" val="41650639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5E647F-5572-C075-6EC9-440A1E4C5029}"/>
              </a:ext>
            </a:extLst>
          </p:cNvPr>
          <p:cNvSpPr txBox="1"/>
          <p:nvPr/>
        </p:nvSpPr>
        <p:spPr>
          <a:xfrm>
            <a:off x="397042" y="385148"/>
            <a:ext cx="6063916" cy="8373703"/>
          </a:xfrm>
          <a:prstGeom prst="rect">
            <a:avLst/>
          </a:prstGeom>
          <a:noFill/>
          <a:ln w="28575">
            <a:solidFill>
              <a:schemeClr val="tx1"/>
            </a:solidFill>
          </a:ln>
        </p:spPr>
        <p:txBody>
          <a:bodyPr wrap="square" rtlCol="0">
            <a:spAutoFit/>
          </a:bodyPr>
          <a:lstStyle/>
          <a:p>
            <a:pPr>
              <a:lnSpc>
                <a:spcPct val="150000"/>
              </a:lnSpc>
            </a:pPr>
            <a:r>
              <a:rPr lang="en-GB" sz="1200" b="1" dirty="0"/>
              <a:t>Momentum – interleaved questions</a:t>
            </a:r>
            <a:r>
              <a:rPr lang="en-GB" sz="1200" dirty="0"/>
              <a:t>.</a:t>
            </a:r>
          </a:p>
          <a:p>
            <a:pPr>
              <a:lnSpc>
                <a:spcPct val="150000"/>
              </a:lnSpc>
            </a:pPr>
            <a:r>
              <a:rPr lang="en-GB" sz="1200" dirty="0"/>
              <a:t>Q2. (a)  An adult of mass 80 kg has more inertia than a child of mass 40 kg</a:t>
            </a:r>
          </a:p>
          <a:p>
            <a:pPr>
              <a:lnSpc>
                <a:spcPct val="150000"/>
              </a:lnSpc>
            </a:pPr>
            <a:r>
              <a:rPr lang="en-GB" sz="1200" dirty="0"/>
              <a:t>What is inertia?</a:t>
            </a:r>
          </a:p>
          <a:p>
            <a:pPr>
              <a:lnSpc>
                <a:spcPct val="150000"/>
              </a:lnSpc>
            </a:pPr>
            <a:r>
              <a:rPr lang="en-GB" sz="1200" dirty="0">
                <a:solidFill>
                  <a:srgbClr val="374151"/>
                </a:solidFill>
                <a:latin typeface="Söhne"/>
              </a:rPr>
              <a:t>………………………………………………………………………………………………………………………………………………………………………………………………………………………………………………………………………………………………………..</a:t>
            </a:r>
          </a:p>
          <a:p>
            <a:pPr>
              <a:lnSpc>
                <a:spcPct val="150000"/>
              </a:lnSpc>
            </a:pPr>
            <a:r>
              <a:rPr lang="en-GB" sz="1200" dirty="0"/>
              <a:t>(b)  A teacher demonstrated the idea of a safety surface.</a:t>
            </a:r>
          </a:p>
          <a:p>
            <a:pPr>
              <a:lnSpc>
                <a:spcPct val="150000"/>
              </a:lnSpc>
            </a:pPr>
            <a:r>
              <a:rPr lang="en-GB" sz="1200" dirty="0"/>
              <a:t>She dropped a raw egg into a box filled with pieces of soft foam.</a:t>
            </a:r>
          </a:p>
          <a:p>
            <a:pPr>
              <a:lnSpc>
                <a:spcPct val="150000"/>
              </a:lnSpc>
            </a:pPr>
            <a:r>
              <a:rPr lang="en-GB" sz="1200" dirty="0"/>
              <a:t>The egg did not break.</a:t>
            </a:r>
          </a:p>
          <a:p>
            <a:pPr>
              <a:lnSpc>
                <a:spcPct val="150000"/>
              </a:lnSpc>
            </a:pPr>
            <a:r>
              <a:rPr lang="en-GB" sz="1200" b="1" dirty="0"/>
              <a:t>Figure 1 </a:t>
            </a:r>
            <a:r>
              <a:rPr lang="en-GB" sz="1200" dirty="0"/>
              <a:t>shows the demonstration.</a:t>
            </a:r>
          </a:p>
          <a:p>
            <a:pPr algn="ctr">
              <a:lnSpc>
                <a:spcPct val="150000"/>
              </a:lnSpc>
            </a:pPr>
            <a:r>
              <a:rPr lang="en-GB" sz="1200" b="1" dirty="0"/>
              <a:t>Figure 1</a:t>
            </a:r>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gn="ctr">
              <a:lnSpc>
                <a:spcPct val="150000"/>
              </a:lnSpc>
            </a:pPr>
            <a:endParaRPr lang="en-GB" sz="1200" b="1" dirty="0"/>
          </a:p>
          <a:p>
            <a:pPr>
              <a:lnSpc>
                <a:spcPct val="150000"/>
              </a:lnSpc>
            </a:pPr>
            <a:r>
              <a:rPr lang="en-GB" sz="1200" dirty="0"/>
              <a:t>Explain why the egg is less likely to break when dropped onto soft foam rather than onto a concrete floor.</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a:p>
            <a:pPr>
              <a:lnSpc>
                <a:spcPct val="150000"/>
              </a:lnSpc>
            </a:pPr>
            <a:r>
              <a:rPr lang="en-GB" sz="1200" dirty="0">
                <a:solidFill>
                  <a:srgbClr val="374151"/>
                </a:solidFill>
                <a:latin typeface="Söhne"/>
              </a:rPr>
              <a:t>…………………………………………………………………………………………………………………………………………………………………………………………………………………………………………………………………………………………………………</a:t>
            </a:r>
          </a:p>
        </p:txBody>
      </p:sp>
      <p:pic>
        <p:nvPicPr>
          <p:cNvPr id="3074" name="Picture 2">
            <a:extLst>
              <a:ext uri="{FF2B5EF4-FFF2-40B4-BE49-F238E27FC236}">
                <a16:creationId xmlns:a16="http://schemas.microsoft.com/office/drawing/2014/main" id="{89D3E5A0-5BD0-7C77-6A2D-822C82339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437" y="3397669"/>
            <a:ext cx="19240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C6357B-6222-4D5A-430A-3BB7583531D0}"/>
              </a:ext>
            </a:extLst>
          </p:cNvPr>
          <p:cNvSpPr txBox="1"/>
          <p:nvPr/>
        </p:nvSpPr>
        <p:spPr>
          <a:xfrm>
            <a:off x="530141" y="1255570"/>
            <a:ext cx="5689683" cy="461665"/>
          </a:xfrm>
          <a:prstGeom prst="rect">
            <a:avLst/>
          </a:prstGeom>
          <a:solidFill>
            <a:schemeClr val="bg1"/>
          </a:solidFill>
          <a:ln>
            <a:solidFill>
              <a:schemeClr val="tx1"/>
            </a:solidFill>
          </a:ln>
        </p:spPr>
        <p:txBody>
          <a:bodyPr wrap="square" rtlCol="0">
            <a:spAutoFit/>
          </a:bodyPr>
          <a:lstStyle/>
          <a:p>
            <a:r>
              <a:rPr lang="en-GB" sz="1200" dirty="0"/>
              <a:t>the tendency of an object to continue in its state of rest or motion</a:t>
            </a:r>
          </a:p>
          <a:p>
            <a:r>
              <a:rPr lang="en-GB" sz="1200" i="1" dirty="0"/>
              <a:t>allow how difficult it is to change the velocity of an object</a:t>
            </a:r>
          </a:p>
        </p:txBody>
      </p:sp>
      <p:sp>
        <p:nvSpPr>
          <p:cNvPr id="3" name="TextBox 2">
            <a:extLst>
              <a:ext uri="{FF2B5EF4-FFF2-40B4-BE49-F238E27FC236}">
                <a16:creationId xmlns:a16="http://schemas.microsoft.com/office/drawing/2014/main" id="{0CDE42B4-1777-DC61-0ACC-1A6833732C07}"/>
              </a:ext>
            </a:extLst>
          </p:cNvPr>
          <p:cNvSpPr txBox="1"/>
          <p:nvPr/>
        </p:nvSpPr>
        <p:spPr>
          <a:xfrm>
            <a:off x="584158" y="4450181"/>
            <a:ext cx="5689683" cy="2308324"/>
          </a:xfrm>
          <a:prstGeom prst="rect">
            <a:avLst/>
          </a:prstGeom>
          <a:solidFill>
            <a:schemeClr val="bg1"/>
          </a:solidFill>
          <a:ln>
            <a:solidFill>
              <a:schemeClr val="tx1"/>
            </a:solidFill>
          </a:ln>
        </p:spPr>
        <p:txBody>
          <a:bodyPr wrap="square" rtlCol="0">
            <a:spAutoFit/>
          </a:bodyPr>
          <a:lstStyle/>
          <a:p>
            <a:r>
              <a:rPr lang="en-GB" sz="1200" dirty="0"/>
              <a:t>(soft foam) increases the time taken to stop</a:t>
            </a:r>
          </a:p>
          <a:p>
            <a:r>
              <a:rPr lang="en-GB" sz="1200" dirty="0"/>
              <a:t>allow increases impact/contact time</a:t>
            </a:r>
          </a:p>
          <a:p>
            <a:r>
              <a:rPr lang="en-GB" sz="1200" b="1" dirty="0"/>
              <a:t>or</a:t>
            </a:r>
          </a:p>
          <a:p>
            <a:r>
              <a:rPr lang="en-GB" sz="1200" dirty="0"/>
              <a:t>increases the time taken to decrease momentum</a:t>
            </a:r>
          </a:p>
          <a:p>
            <a:r>
              <a:rPr lang="en-GB" sz="1200" b="1" dirty="0"/>
              <a:t>allow</a:t>
            </a:r>
            <a:r>
              <a:rPr lang="en-GB" sz="1200" dirty="0"/>
              <a:t> increases the time of the collision</a:t>
            </a:r>
          </a:p>
          <a:p>
            <a:r>
              <a:rPr lang="en-GB" sz="1200" b="1" dirty="0"/>
              <a:t>do not </a:t>
            </a:r>
            <a:r>
              <a:rPr lang="en-GB" sz="1200" dirty="0"/>
              <a:t>accept slows down time</a:t>
            </a:r>
          </a:p>
          <a:p>
            <a:r>
              <a:rPr lang="en-GB" sz="1200" dirty="0"/>
              <a:t>decreases the rate of change in momentum</a:t>
            </a:r>
          </a:p>
          <a:p>
            <a:r>
              <a:rPr lang="en-GB" sz="1200" b="1" dirty="0"/>
              <a:t>allow</a:t>
            </a:r>
            <a:r>
              <a:rPr lang="en-GB" sz="1200" dirty="0"/>
              <a:t> reduces acceleration/deceleration</a:t>
            </a:r>
          </a:p>
          <a:p>
            <a:r>
              <a:rPr lang="en-GB" sz="1200" dirty="0"/>
              <a:t>reduces momentum is insufficient</a:t>
            </a:r>
          </a:p>
          <a:p>
            <a:r>
              <a:rPr lang="en-GB" sz="1200" b="1" dirty="0"/>
              <a:t>allow</a:t>
            </a:r>
            <a:r>
              <a:rPr lang="en-GB" sz="1200" dirty="0"/>
              <a:t> increases the time to reduce the momentum to zero for 2 marks</a:t>
            </a:r>
          </a:p>
          <a:p>
            <a:r>
              <a:rPr lang="en-GB" sz="1200" dirty="0"/>
              <a:t>reducing the force (on the egg)</a:t>
            </a:r>
          </a:p>
          <a:p>
            <a:r>
              <a:rPr lang="en-GB" sz="1200" b="1" dirty="0"/>
              <a:t>allow</a:t>
            </a:r>
            <a:r>
              <a:rPr lang="en-GB" sz="1200" dirty="0"/>
              <a:t> impact for force</a:t>
            </a:r>
          </a:p>
        </p:txBody>
      </p:sp>
    </p:spTree>
    <p:extLst>
      <p:ext uri="{BB962C8B-B14F-4D97-AF65-F5344CB8AC3E}">
        <p14:creationId xmlns:p14="http://schemas.microsoft.com/office/powerpoint/2010/main" val="2362648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5E647F-5572-C075-6EC9-440A1E4C5029}"/>
              </a:ext>
            </a:extLst>
          </p:cNvPr>
          <p:cNvSpPr txBox="1"/>
          <p:nvPr/>
        </p:nvSpPr>
        <p:spPr>
          <a:xfrm>
            <a:off x="397042" y="505328"/>
            <a:ext cx="6063916" cy="7819705"/>
          </a:xfrm>
          <a:prstGeom prst="rect">
            <a:avLst/>
          </a:prstGeom>
          <a:noFill/>
          <a:ln w="28575">
            <a:solidFill>
              <a:schemeClr val="tx1"/>
            </a:solidFill>
          </a:ln>
        </p:spPr>
        <p:txBody>
          <a:bodyPr wrap="square" rtlCol="0">
            <a:spAutoFit/>
          </a:bodyPr>
          <a:lstStyle/>
          <a:p>
            <a:pPr>
              <a:lnSpc>
                <a:spcPct val="150000"/>
              </a:lnSpc>
            </a:pPr>
            <a:r>
              <a:rPr lang="en-GB" sz="1200" b="1" dirty="0"/>
              <a:t>Momentum – interleaved questions</a:t>
            </a:r>
            <a:r>
              <a:rPr lang="en-GB" sz="1200" dirty="0"/>
              <a:t>.</a:t>
            </a:r>
          </a:p>
          <a:p>
            <a:pPr>
              <a:lnSpc>
                <a:spcPct val="150000"/>
              </a:lnSpc>
            </a:pPr>
            <a:r>
              <a:rPr lang="en-GB" sz="1200" dirty="0"/>
              <a:t>(c) </a:t>
            </a:r>
            <a:r>
              <a:rPr lang="en-GB" sz="1200" b="1" dirty="0"/>
              <a:t>Figure 2 </a:t>
            </a:r>
            <a:r>
              <a:rPr lang="en-GB" sz="1200" dirty="0"/>
              <a:t>shows a child on a playground swing. The playground has a rubber safety surface.</a:t>
            </a:r>
          </a:p>
          <a:p>
            <a:pPr>
              <a:lnSpc>
                <a:spcPct val="150000"/>
              </a:lnSpc>
            </a:pPr>
            <a:r>
              <a:rPr lang="en-GB" sz="1200" dirty="0"/>
              <a:t>                                                                          </a:t>
            </a:r>
            <a:r>
              <a:rPr lang="en-GB" sz="1200" b="1" dirty="0"/>
              <a:t> Figure 2</a:t>
            </a: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r>
              <a:rPr lang="en-GB" sz="1200" dirty="0"/>
              <a:t>A child of mass 32 kg jumped from the swing.</a:t>
            </a:r>
          </a:p>
          <a:p>
            <a:pPr>
              <a:lnSpc>
                <a:spcPct val="150000"/>
              </a:lnSpc>
            </a:pPr>
            <a:r>
              <a:rPr lang="en-GB" sz="1200" dirty="0"/>
              <a:t>When the child reached the ground she took 180 milliseconds to slow down and stop.</a:t>
            </a:r>
          </a:p>
          <a:p>
            <a:pPr>
              <a:lnSpc>
                <a:spcPct val="150000"/>
              </a:lnSpc>
            </a:pPr>
            <a:r>
              <a:rPr lang="en-GB" sz="1200" dirty="0"/>
              <a:t>During this time an average force of 800 N was exerted on her by the ground.</a:t>
            </a:r>
          </a:p>
          <a:p>
            <a:pPr>
              <a:lnSpc>
                <a:spcPct val="150000"/>
              </a:lnSpc>
            </a:pPr>
            <a:r>
              <a:rPr lang="en-GB" sz="1200" dirty="0"/>
              <a:t>Calculate the velocity of the child when she first touched the ground.</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endParaRPr lang="en-GB" sz="1200" dirty="0"/>
          </a:p>
          <a:p>
            <a:pPr>
              <a:lnSpc>
                <a:spcPct val="150000"/>
              </a:lnSpc>
            </a:pPr>
            <a:r>
              <a:rPr lang="en-GB" sz="1200" dirty="0"/>
              <a:t>Velocity = …………………………………………………………… m/s</a:t>
            </a:r>
          </a:p>
          <a:p>
            <a:pPr>
              <a:lnSpc>
                <a:spcPct val="150000"/>
              </a:lnSpc>
            </a:pPr>
            <a:endParaRPr lang="en-GB" sz="1200" dirty="0"/>
          </a:p>
        </p:txBody>
      </p:sp>
      <p:pic>
        <p:nvPicPr>
          <p:cNvPr id="4098" name="Picture 2">
            <a:extLst>
              <a:ext uri="{FF2B5EF4-FFF2-40B4-BE49-F238E27FC236}">
                <a16:creationId xmlns:a16="http://schemas.microsoft.com/office/drawing/2014/main" id="{4F9CD325-2C5B-DC29-D3F6-C844C337C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205" y="1412457"/>
            <a:ext cx="29051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81FF624-941D-EE40-FB2A-34515BAF533D}"/>
              </a:ext>
            </a:extLst>
          </p:cNvPr>
          <p:cNvSpPr txBox="1"/>
          <p:nvPr/>
        </p:nvSpPr>
        <p:spPr>
          <a:xfrm>
            <a:off x="579395" y="4832207"/>
            <a:ext cx="5689683" cy="2677656"/>
          </a:xfrm>
          <a:prstGeom prst="rect">
            <a:avLst/>
          </a:prstGeom>
          <a:solidFill>
            <a:schemeClr val="bg1"/>
          </a:solidFill>
          <a:ln>
            <a:solidFill>
              <a:schemeClr val="tx1"/>
            </a:solidFill>
          </a:ln>
        </p:spPr>
        <p:txBody>
          <a:bodyPr wrap="square" rtlCol="0">
            <a:spAutoFit/>
          </a:bodyPr>
          <a:lstStyle/>
          <a:p>
            <a:r>
              <a:rPr lang="en-GB" sz="1200" dirty="0"/>
              <a:t>an answer 4.5 (m/s) scores 4 marks</a:t>
            </a:r>
          </a:p>
          <a:p>
            <a:r>
              <a:rPr lang="en-GB" sz="1200" dirty="0"/>
              <a:t>an answer 4500 scores 3 marks</a:t>
            </a:r>
          </a:p>
          <a:p>
            <a:r>
              <a:rPr lang="en-GB" sz="1200" dirty="0"/>
              <a:t>180 </a:t>
            </a:r>
            <a:r>
              <a:rPr lang="en-GB" sz="1200" dirty="0" err="1"/>
              <a:t>ms</a:t>
            </a:r>
            <a:r>
              <a:rPr lang="en-GB" sz="1200" dirty="0"/>
              <a:t> = 0.18 s</a:t>
            </a:r>
          </a:p>
          <a:p>
            <a:r>
              <a:rPr lang="en-GB" sz="1200" i="1" dirty="0"/>
              <a:t>if incorrectly or not converted, subsequent marks may still be awarded for correct method and calculations</a:t>
            </a:r>
          </a:p>
          <a:p>
            <a:endParaRPr lang="en-GB" sz="1200" dirty="0"/>
          </a:p>
          <a:p>
            <a:endParaRPr lang="en-GB" sz="1200" dirty="0"/>
          </a:p>
          <a:p>
            <a:endParaRPr lang="en-GB" sz="1200" dirty="0"/>
          </a:p>
          <a:p>
            <a:endParaRPr lang="en-GB" sz="1200" dirty="0"/>
          </a:p>
          <a:p>
            <a:endParaRPr lang="en-GB" sz="1200" dirty="0"/>
          </a:p>
          <a:p>
            <a:endParaRPr lang="en-GB" sz="1200" dirty="0"/>
          </a:p>
          <a:p>
            <a:r>
              <a:rPr lang="en-GB" sz="1200" dirty="0"/>
              <a:t>v = 4.5 (m/s)</a:t>
            </a:r>
          </a:p>
          <a:p>
            <a:endParaRPr lang="en-GB" sz="1200" dirty="0"/>
          </a:p>
          <a:p>
            <a:r>
              <a:rPr lang="en-GB" sz="1200" dirty="0"/>
              <a:t>Alternative methods that are logical and give the correct answer should be given credit.</a:t>
            </a:r>
          </a:p>
        </p:txBody>
      </p:sp>
      <p:pic>
        <p:nvPicPr>
          <p:cNvPr id="4099" name="Picture 3">
            <a:extLst>
              <a:ext uri="{FF2B5EF4-FFF2-40B4-BE49-F238E27FC236}">
                <a16:creationId xmlns:a16="http://schemas.microsoft.com/office/drawing/2014/main" id="{BD7CA116-5F90-654E-5B32-531B2626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5881688"/>
            <a:ext cx="8286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7BE6F90B-E461-40F0-DEF1-6C097C385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6334897"/>
            <a:ext cx="9048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A0A055-11DA-5E8E-9330-1D3491F45C6A}"/>
              </a:ext>
            </a:extLst>
          </p:cNvPr>
          <p:cNvSpPr txBox="1"/>
          <p:nvPr/>
        </p:nvSpPr>
        <p:spPr>
          <a:xfrm>
            <a:off x="1749342" y="7593043"/>
            <a:ext cx="965284" cy="276999"/>
          </a:xfrm>
          <a:prstGeom prst="rect">
            <a:avLst/>
          </a:prstGeom>
          <a:solidFill>
            <a:schemeClr val="bg1"/>
          </a:solidFill>
          <a:ln>
            <a:solidFill>
              <a:schemeClr val="tx1"/>
            </a:solidFill>
          </a:ln>
        </p:spPr>
        <p:txBody>
          <a:bodyPr wrap="square" rtlCol="0">
            <a:spAutoFit/>
          </a:bodyPr>
          <a:lstStyle/>
          <a:p>
            <a:r>
              <a:rPr lang="en-GB" sz="1200" dirty="0"/>
              <a:t>4.5 m/s</a:t>
            </a:r>
          </a:p>
        </p:txBody>
      </p:sp>
    </p:spTree>
    <p:extLst>
      <p:ext uri="{BB962C8B-B14F-4D97-AF65-F5344CB8AC3E}">
        <p14:creationId xmlns:p14="http://schemas.microsoft.com/office/powerpoint/2010/main" val="362762455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42128"/>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787870812"/>
              </p:ext>
            </p:extLst>
          </p:nvPr>
        </p:nvGraphicFramePr>
        <p:xfrm>
          <a:off x="333375" y="5243488"/>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32460568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273050" y="4853970"/>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1251381837"/>
              </p:ext>
            </p:extLst>
          </p:nvPr>
        </p:nvGraphicFramePr>
        <p:xfrm>
          <a:off x="333375" y="52268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75450646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extLst>
              <p:ext uri="{D42A27DB-BD31-4B8C-83A1-F6EECF244321}">
                <p14:modId xmlns:p14="http://schemas.microsoft.com/office/powerpoint/2010/main" val="2270454178"/>
              </p:ext>
            </p:extLst>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18607767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146595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a:t>BIG PICTURE</a:t>
            </a:r>
          </a:p>
        </p:txBody>
      </p:sp>
      <p:graphicFrame>
        <p:nvGraphicFramePr>
          <p:cNvPr id="6" name="Table 6">
            <a:extLst>
              <a:ext uri="{FF2B5EF4-FFF2-40B4-BE49-F238E27FC236}">
                <a16:creationId xmlns:a16="http://schemas.microsoft.com/office/drawing/2014/main" id="{7FFA2D90-58A7-CAF5-5936-A77DCE3C1B06}"/>
              </a:ext>
            </a:extLst>
          </p:cNvPr>
          <p:cNvGraphicFramePr>
            <a:graphicFrameLocks noGrp="1"/>
          </p:cNvGraphicFramePr>
          <p:nvPr>
            <p:extLst>
              <p:ext uri="{D42A27DB-BD31-4B8C-83A1-F6EECF244321}">
                <p14:modId xmlns:p14="http://schemas.microsoft.com/office/powerpoint/2010/main" val="1239555919"/>
              </p:ext>
            </p:extLst>
          </p:nvPr>
        </p:nvGraphicFramePr>
        <p:xfrm>
          <a:off x="273049" y="771381"/>
          <a:ext cx="6311900" cy="1010920"/>
        </p:xfrm>
        <a:graphic>
          <a:graphicData uri="http://schemas.openxmlformats.org/drawingml/2006/table">
            <a:tbl>
              <a:tblPr firstRow="1" bandRow="1">
                <a:tableStyleId>{5940675A-B579-460E-94D1-54222C63F5DA}</a:tableStyleId>
              </a:tblPr>
              <a:tblGrid>
                <a:gridCol w="806450">
                  <a:extLst>
                    <a:ext uri="{9D8B030D-6E8A-4147-A177-3AD203B41FA5}">
                      <a16:colId xmlns:a16="http://schemas.microsoft.com/office/drawing/2014/main" val="1636811758"/>
                    </a:ext>
                  </a:extLst>
                </a:gridCol>
                <a:gridCol w="5505450">
                  <a:extLst>
                    <a:ext uri="{9D8B030D-6E8A-4147-A177-3AD203B41FA5}">
                      <a16:colId xmlns:a16="http://schemas.microsoft.com/office/drawing/2014/main" val="748757239"/>
                    </a:ext>
                  </a:extLst>
                </a:gridCol>
              </a:tblGrid>
              <a:tr h="370840">
                <a:tc gridSpan="2">
                  <a:txBody>
                    <a:bodyPr/>
                    <a:lstStyle/>
                    <a:p>
                      <a:r>
                        <a:rPr lang="en-GB" sz="1200" b="1" dirty="0"/>
                        <a:t>How will my prior knowledge develop my understanding of this topic?</a:t>
                      </a:r>
                    </a:p>
                  </a:txBody>
                  <a:tcPr>
                    <a:solidFill>
                      <a:schemeClr val="bg1">
                        <a:lumMod val="85000"/>
                      </a:schemeClr>
                    </a:solidFill>
                  </a:tcPr>
                </a:tc>
                <a:tc hMerge="1">
                  <a:txBody>
                    <a:bodyPr/>
                    <a:lstStyle/>
                    <a:p>
                      <a:endParaRPr lang="en-GB"/>
                    </a:p>
                  </a:txBody>
                  <a:tcPr/>
                </a:tc>
                <a:extLst>
                  <a:ext uri="{0D108BD9-81ED-4DB2-BD59-A6C34878D82A}">
                    <a16:rowId xmlns:a16="http://schemas.microsoft.com/office/drawing/2014/main" val="260222018"/>
                  </a:ext>
                </a:extLst>
              </a:tr>
              <a:tr h="370840">
                <a:tc>
                  <a:txBody>
                    <a:bodyPr/>
                    <a:lstStyle/>
                    <a:p>
                      <a:pPr algn="ctr"/>
                      <a:r>
                        <a:rPr lang="en-GB" sz="1200" b="1"/>
                        <a:t>Y7</a:t>
                      </a:r>
                    </a:p>
                  </a:txBody>
                  <a:tcPr>
                    <a:solidFill>
                      <a:schemeClr val="bg1"/>
                    </a:solidFill>
                  </a:tcPr>
                </a:tc>
                <a:tc>
                  <a:txBody>
                    <a:bodyPr/>
                    <a:lstStyle/>
                    <a:p>
                      <a:r>
                        <a:rPr lang="en-GB" sz="1200" dirty="0"/>
                        <a:t>In year 7 you studied Speed and Forces. You learnt how to estimate and calculate speed. You also learnt about types of forces and how they interact and how to represent forces in diagrams. </a:t>
                      </a:r>
                    </a:p>
                  </a:txBody>
                  <a:tcPr>
                    <a:solidFill>
                      <a:schemeClr val="bg1"/>
                    </a:solidFill>
                  </a:tcPr>
                </a:tc>
                <a:extLst>
                  <a:ext uri="{0D108BD9-81ED-4DB2-BD59-A6C34878D82A}">
                    <a16:rowId xmlns:a16="http://schemas.microsoft.com/office/drawing/2014/main" val="2330864863"/>
                  </a:ext>
                </a:extLst>
              </a:tr>
            </a:tbl>
          </a:graphicData>
        </a:graphic>
      </p:graphicFrame>
      <p:graphicFrame>
        <p:nvGraphicFramePr>
          <p:cNvPr id="7" name="Table 7">
            <a:extLst>
              <a:ext uri="{FF2B5EF4-FFF2-40B4-BE49-F238E27FC236}">
                <a16:creationId xmlns:a16="http://schemas.microsoft.com/office/drawing/2014/main" id="{E160ACF2-1D29-01F0-E5D6-A404E41B1B95}"/>
              </a:ext>
            </a:extLst>
          </p:cNvPr>
          <p:cNvGraphicFramePr>
            <a:graphicFrameLocks noGrp="1"/>
          </p:cNvGraphicFramePr>
          <p:nvPr>
            <p:extLst>
              <p:ext uri="{D42A27DB-BD31-4B8C-83A1-F6EECF244321}">
                <p14:modId xmlns:p14="http://schemas.microsoft.com/office/powerpoint/2010/main" val="2404328258"/>
              </p:ext>
            </p:extLst>
          </p:nvPr>
        </p:nvGraphicFramePr>
        <p:xfrm>
          <a:off x="273049" y="1852414"/>
          <a:ext cx="6311901" cy="2251180"/>
        </p:xfrm>
        <a:graphic>
          <a:graphicData uri="http://schemas.openxmlformats.org/drawingml/2006/table">
            <a:tbl>
              <a:tblPr firstRow="1" bandRow="1">
                <a:tableStyleId>{5940675A-B579-460E-94D1-54222C63F5DA}</a:tableStyleId>
              </a:tblPr>
              <a:tblGrid>
                <a:gridCol w="908050">
                  <a:extLst>
                    <a:ext uri="{9D8B030D-6E8A-4147-A177-3AD203B41FA5}">
                      <a16:colId xmlns:a16="http://schemas.microsoft.com/office/drawing/2014/main" val="1068356305"/>
                    </a:ext>
                  </a:extLst>
                </a:gridCol>
                <a:gridCol w="2247900">
                  <a:extLst>
                    <a:ext uri="{9D8B030D-6E8A-4147-A177-3AD203B41FA5}">
                      <a16:colId xmlns:a16="http://schemas.microsoft.com/office/drawing/2014/main" val="3913828224"/>
                    </a:ext>
                  </a:extLst>
                </a:gridCol>
                <a:gridCol w="914400">
                  <a:extLst>
                    <a:ext uri="{9D8B030D-6E8A-4147-A177-3AD203B41FA5}">
                      <a16:colId xmlns:a16="http://schemas.microsoft.com/office/drawing/2014/main" val="1664534013"/>
                    </a:ext>
                  </a:extLst>
                </a:gridCol>
                <a:gridCol w="2241551">
                  <a:extLst>
                    <a:ext uri="{9D8B030D-6E8A-4147-A177-3AD203B41FA5}">
                      <a16:colId xmlns:a16="http://schemas.microsoft.com/office/drawing/2014/main" val="852912441"/>
                    </a:ext>
                  </a:extLst>
                </a:gridCol>
              </a:tblGrid>
              <a:tr h="439790">
                <a:tc gridSpan="4">
                  <a:txBody>
                    <a:bodyPr/>
                    <a:lstStyle/>
                    <a:p>
                      <a:r>
                        <a:rPr lang="en-GB" sz="1200" b="1" dirty="0"/>
                        <a:t>Learning Journey </a:t>
                      </a:r>
                    </a:p>
                  </a:txBody>
                  <a:tcPr>
                    <a:solidFill>
                      <a:schemeClr val="bg1">
                        <a:lumMod val="85000"/>
                      </a:schemeClr>
                    </a:solidFill>
                  </a:tcPr>
                </a:tc>
                <a:tc hMerge="1">
                  <a:txBody>
                    <a:bodyPr/>
                    <a:lstStyle/>
                    <a:p>
                      <a:endParaRPr lang="en-GB"/>
                    </a:p>
                  </a:txBody>
                  <a:tcPr/>
                </a:tc>
                <a:tc hMerge="1">
                  <a:txBody>
                    <a:bodyPr/>
                    <a:lstStyle/>
                    <a:p>
                      <a:endParaRPr lang="en-GB" sz="1200" b="1"/>
                    </a:p>
                  </a:txBody>
                  <a:tcPr>
                    <a:solidFill>
                      <a:schemeClr val="bg1">
                        <a:lumMod val="85000"/>
                      </a:schemeClr>
                    </a:solidFill>
                  </a:tcPr>
                </a:tc>
                <a:tc hMerge="1">
                  <a:txBody>
                    <a:bodyPr/>
                    <a:lstStyle/>
                    <a:p>
                      <a:endParaRPr lang="en-GB" sz="1200" b="1"/>
                    </a:p>
                  </a:txBody>
                  <a:tcPr>
                    <a:solidFill>
                      <a:schemeClr val="bg1">
                        <a:lumMod val="85000"/>
                      </a:schemeClr>
                    </a:solidFill>
                  </a:tcPr>
                </a:tc>
                <a:extLst>
                  <a:ext uri="{0D108BD9-81ED-4DB2-BD59-A6C34878D82A}">
                    <a16:rowId xmlns:a16="http://schemas.microsoft.com/office/drawing/2014/main" val="996584451"/>
                  </a:ext>
                </a:extLst>
              </a:tr>
              <a:tr h="439790">
                <a:tc>
                  <a:txBody>
                    <a:bodyPr/>
                    <a:lstStyle/>
                    <a:p>
                      <a:r>
                        <a:rPr lang="en-GB" sz="1200"/>
                        <a:t>Subtopic 1</a:t>
                      </a:r>
                    </a:p>
                  </a:txBody>
                  <a:tcPr/>
                </a:tc>
                <a:tc>
                  <a:txBody>
                    <a:bodyPr/>
                    <a:lstStyle/>
                    <a:p>
                      <a:r>
                        <a:rPr lang="en-GB" sz="1200" dirty="0"/>
                        <a:t>Speed &amp; Velocity. </a:t>
                      </a:r>
                      <a:r>
                        <a:rPr lang="en-GB" sz="1200" b="1" dirty="0">
                          <a:solidFill>
                            <a:srgbClr val="FF0000"/>
                          </a:solidFill>
                        </a:rPr>
                        <a:t>DCN</a:t>
                      </a:r>
                      <a:endParaRPr lang="en-GB" sz="1200" dirty="0"/>
                    </a:p>
                  </a:txBody>
                  <a:tcPr/>
                </a:tc>
                <a:tc>
                  <a:txBody>
                    <a:bodyPr/>
                    <a:lstStyle/>
                    <a:p>
                      <a:r>
                        <a:rPr lang="en-GB" sz="1200"/>
                        <a:t>Subtopic 9</a:t>
                      </a:r>
                    </a:p>
                  </a:txBody>
                  <a:tcPr/>
                </a:tc>
                <a:tc>
                  <a:txBody>
                    <a:bodyPr/>
                    <a:lstStyle/>
                    <a:p>
                      <a:r>
                        <a:rPr lang="en-GB" sz="1200" dirty="0"/>
                        <a:t>Required practical. </a:t>
                      </a:r>
                      <a:r>
                        <a:rPr lang="en-GB" sz="1200" b="1" dirty="0">
                          <a:solidFill>
                            <a:srgbClr val="FF0000"/>
                          </a:solidFill>
                        </a:rPr>
                        <a:t>JVG</a:t>
                      </a:r>
                      <a:endParaRPr lang="en-GB" sz="1200" dirty="0"/>
                    </a:p>
                  </a:txBody>
                  <a:tcPr/>
                </a:tc>
                <a:extLst>
                  <a:ext uri="{0D108BD9-81ED-4DB2-BD59-A6C34878D82A}">
                    <a16:rowId xmlns:a16="http://schemas.microsoft.com/office/drawing/2014/main" val="3986441415"/>
                  </a:ext>
                </a:extLst>
              </a:tr>
              <a:tr h="439790">
                <a:tc>
                  <a:txBody>
                    <a:bodyPr/>
                    <a:lstStyle/>
                    <a:p>
                      <a:r>
                        <a:rPr lang="en-GB" sz="1200"/>
                        <a:t>Subtopic 2</a:t>
                      </a:r>
                    </a:p>
                  </a:txBody>
                  <a:tcPr/>
                </a:tc>
                <a:tc>
                  <a:txBody>
                    <a:bodyPr/>
                    <a:lstStyle/>
                    <a:p>
                      <a:r>
                        <a:rPr lang="en-GB" sz="1200" dirty="0"/>
                        <a:t>The distance – time relationship. </a:t>
                      </a:r>
                      <a:r>
                        <a:rPr lang="en-GB" sz="1200" b="1" dirty="0">
                          <a:solidFill>
                            <a:srgbClr val="FF0000"/>
                          </a:solidFill>
                        </a:rPr>
                        <a:t>VOY</a:t>
                      </a:r>
                      <a:endParaRPr lang="en-GB" sz="1200" dirty="0"/>
                    </a:p>
                  </a:txBody>
                  <a:tcPr/>
                </a:tc>
                <a:tc>
                  <a:txBody>
                    <a:bodyPr/>
                    <a:lstStyle/>
                    <a:p>
                      <a:r>
                        <a:rPr lang="en-GB" sz="1200"/>
                        <a:t>Subtopic 10</a:t>
                      </a:r>
                    </a:p>
                  </a:txBody>
                  <a:tcPr/>
                </a:tc>
                <a:tc>
                  <a:txBody>
                    <a:bodyPr/>
                    <a:lstStyle/>
                    <a:p>
                      <a:r>
                        <a:rPr lang="en-GB" sz="1200" dirty="0"/>
                        <a:t>Required practical. </a:t>
                      </a:r>
                      <a:r>
                        <a:rPr lang="en-GB" sz="1200" b="1" dirty="0">
                          <a:solidFill>
                            <a:srgbClr val="FF0000"/>
                          </a:solidFill>
                        </a:rPr>
                        <a:t>JVG</a:t>
                      </a:r>
                      <a:endParaRPr lang="en-GB" sz="1200" dirty="0"/>
                    </a:p>
                  </a:txBody>
                  <a:tcPr/>
                </a:tc>
                <a:extLst>
                  <a:ext uri="{0D108BD9-81ED-4DB2-BD59-A6C34878D82A}">
                    <a16:rowId xmlns:a16="http://schemas.microsoft.com/office/drawing/2014/main" val="3135617624"/>
                  </a:ext>
                </a:extLst>
              </a:tr>
              <a:tr h="439790">
                <a:tc>
                  <a:txBody>
                    <a:bodyPr/>
                    <a:lstStyle/>
                    <a:p>
                      <a:r>
                        <a:rPr lang="en-GB" sz="1200"/>
                        <a:t>Subtopic 3</a:t>
                      </a:r>
                    </a:p>
                  </a:txBody>
                  <a:tcPr/>
                </a:tc>
                <a:tc>
                  <a:txBody>
                    <a:bodyPr/>
                    <a:lstStyle/>
                    <a:p>
                      <a:r>
                        <a:rPr lang="en-GB" sz="1200" dirty="0"/>
                        <a:t>Acceleration. </a:t>
                      </a:r>
                      <a:r>
                        <a:rPr lang="en-GB" sz="1200" b="1" dirty="0">
                          <a:solidFill>
                            <a:srgbClr val="FF0000"/>
                          </a:solidFill>
                        </a:rPr>
                        <a:t>DCN</a:t>
                      </a:r>
                      <a:endParaRPr lang="en-GB" sz="1200" dirty="0"/>
                    </a:p>
                  </a:txBody>
                  <a:tcPr/>
                </a:tc>
                <a:tc>
                  <a:txBody>
                    <a:bodyPr/>
                    <a:lstStyle/>
                    <a:p>
                      <a:r>
                        <a:rPr lang="en-GB" sz="1200"/>
                        <a:t>Subtopic 11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Newton’s third law. </a:t>
                      </a:r>
                      <a:r>
                        <a:rPr lang="en-GB" sz="1200" b="1" dirty="0">
                          <a:solidFill>
                            <a:srgbClr val="FF0000"/>
                          </a:solidFill>
                        </a:rPr>
                        <a:t>LCS</a:t>
                      </a:r>
                      <a:endParaRPr lang="en-GB" sz="1200" dirty="0"/>
                    </a:p>
                    <a:p>
                      <a:endParaRPr lang="en-GB" sz="1200" dirty="0"/>
                    </a:p>
                  </a:txBody>
                  <a:tcPr/>
                </a:tc>
                <a:extLst>
                  <a:ext uri="{0D108BD9-81ED-4DB2-BD59-A6C34878D82A}">
                    <a16:rowId xmlns:a16="http://schemas.microsoft.com/office/drawing/2014/main" val="4092558228"/>
                  </a:ext>
                </a:extLst>
              </a:tr>
              <a:tr h="439790">
                <a:tc>
                  <a:txBody>
                    <a:bodyPr/>
                    <a:lstStyle/>
                    <a:p>
                      <a:r>
                        <a:rPr lang="en-GB" sz="1200"/>
                        <a:t>Subtopic 4</a:t>
                      </a:r>
                    </a:p>
                  </a:txBody>
                  <a:tcPr/>
                </a:tc>
                <a:tc>
                  <a:txBody>
                    <a:bodyPr/>
                    <a:lstStyle/>
                    <a:p>
                      <a:r>
                        <a:rPr lang="en-GB" sz="1200" dirty="0"/>
                        <a:t>The velocity – time relationship. </a:t>
                      </a:r>
                      <a:r>
                        <a:rPr lang="en-GB" sz="1200" b="1" dirty="0">
                          <a:solidFill>
                            <a:srgbClr val="FF0000"/>
                          </a:solidFill>
                        </a:rPr>
                        <a:t>VOY</a:t>
                      </a:r>
                      <a:endParaRPr lang="en-GB" sz="1200" dirty="0"/>
                    </a:p>
                  </a:txBody>
                  <a:tcPr/>
                </a:tc>
                <a:tc>
                  <a:txBody>
                    <a:bodyPr/>
                    <a:lstStyle/>
                    <a:p>
                      <a:r>
                        <a:rPr lang="en-GB" sz="1200"/>
                        <a:t>Subtopic 12</a:t>
                      </a:r>
                    </a:p>
                  </a:txBody>
                  <a:tcPr/>
                </a:tc>
                <a:tc>
                  <a:txBody>
                    <a:bodyPr/>
                    <a:lstStyle/>
                    <a:p>
                      <a:r>
                        <a:rPr lang="en-GB" sz="1200" dirty="0"/>
                        <a:t>Stopping distances. </a:t>
                      </a:r>
                      <a:r>
                        <a:rPr lang="en-GB" sz="1200" b="1" dirty="0">
                          <a:solidFill>
                            <a:srgbClr val="FF0000"/>
                          </a:solidFill>
                        </a:rPr>
                        <a:t>LCS</a:t>
                      </a:r>
                      <a:endParaRPr lang="en-GB" sz="1200" dirty="0"/>
                    </a:p>
                  </a:txBody>
                  <a:tcPr/>
                </a:tc>
                <a:extLst>
                  <a:ext uri="{0D108BD9-81ED-4DB2-BD59-A6C34878D82A}">
                    <a16:rowId xmlns:a16="http://schemas.microsoft.com/office/drawing/2014/main" val="1426963129"/>
                  </a:ext>
                </a:extLst>
              </a:tr>
            </a:tbl>
          </a:graphicData>
        </a:graphic>
      </p:graphicFrame>
      <p:sp>
        <p:nvSpPr>
          <p:cNvPr id="2" name="TextBox 1">
            <a:extLst>
              <a:ext uri="{FF2B5EF4-FFF2-40B4-BE49-F238E27FC236}">
                <a16:creationId xmlns:a16="http://schemas.microsoft.com/office/drawing/2014/main" id="{09A096BB-3A7E-B87A-B819-0C0E2AC1F8DB}"/>
              </a:ext>
            </a:extLst>
          </p:cNvPr>
          <p:cNvSpPr txBox="1"/>
          <p:nvPr/>
        </p:nvSpPr>
        <p:spPr>
          <a:xfrm>
            <a:off x="3299995" y="8550419"/>
            <a:ext cx="482600" cy="307777"/>
          </a:xfrm>
          <a:prstGeom prst="rect">
            <a:avLst/>
          </a:prstGeom>
          <a:noFill/>
        </p:spPr>
        <p:txBody>
          <a:bodyPr wrap="square" rtlCol="0">
            <a:spAutoFit/>
          </a:bodyPr>
          <a:lstStyle/>
          <a:p>
            <a:r>
              <a:rPr lang="en-GB" sz="1400"/>
              <a:t>1</a:t>
            </a:r>
          </a:p>
        </p:txBody>
      </p:sp>
      <p:graphicFrame>
        <p:nvGraphicFramePr>
          <p:cNvPr id="11" name="Table 7">
            <a:extLst>
              <a:ext uri="{FF2B5EF4-FFF2-40B4-BE49-F238E27FC236}">
                <a16:creationId xmlns:a16="http://schemas.microsoft.com/office/drawing/2014/main" id="{F310F653-0CE0-140A-A08F-CC8D92535EF2}"/>
              </a:ext>
            </a:extLst>
          </p:cNvPr>
          <p:cNvGraphicFramePr>
            <a:graphicFrameLocks noGrp="1"/>
          </p:cNvGraphicFramePr>
          <p:nvPr>
            <p:extLst>
              <p:ext uri="{D42A27DB-BD31-4B8C-83A1-F6EECF244321}">
                <p14:modId xmlns:p14="http://schemas.microsoft.com/office/powerpoint/2010/main" val="3089594653"/>
              </p:ext>
            </p:extLst>
          </p:nvPr>
        </p:nvGraphicFramePr>
        <p:xfrm>
          <a:off x="273049" y="4103594"/>
          <a:ext cx="6311901" cy="2011680"/>
        </p:xfrm>
        <a:graphic>
          <a:graphicData uri="http://schemas.openxmlformats.org/drawingml/2006/table">
            <a:tbl>
              <a:tblPr firstRow="1" bandRow="1">
                <a:tableStyleId>{5940675A-B579-460E-94D1-54222C63F5DA}</a:tableStyleId>
              </a:tblPr>
              <a:tblGrid>
                <a:gridCol w="908050">
                  <a:extLst>
                    <a:ext uri="{9D8B030D-6E8A-4147-A177-3AD203B41FA5}">
                      <a16:colId xmlns:a16="http://schemas.microsoft.com/office/drawing/2014/main" val="1068356305"/>
                    </a:ext>
                  </a:extLst>
                </a:gridCol>
                <a:gridCol w="2247900">
                  <a:extLst>
                    <a:ext uri="{9D8B030D-6E8A-4147-A177-3AD203B41FA5}">
                      <a16:colId xmlns:a16="http://schemas.microsoft.com/office/drawing/2014/main" val="3913828224"/>
                    </a:ext>
                  </a:extLst>
                </a:gridCol>
                <a:gridCol w="914400">
                  <a:extLst>
                    <a:ext uri="{9D8B030D-6E8A-4147-A177-3AD203B41FA5}">
                      <a16:colId xmlns:a16="http://schemas.microsoft.com/office/drawing/2014/main" val="1664534013"/>
                    </a:ext>
                  </a:extLst>
                </a:gridCol>
                <a:gridCol w="2241551">
                  <a:extLst>
                    <a:ext uri="{9D8B030D-6E8A-4147-A177-3AD203B41FA5}">
                      <a16:colId xmlns:a16="http://schemas.microsoft.com/office/drawing/2014/main" val="852912441"/>
                    </a:ext>
                  </a:extLst>
                </a:gridCol>
              </a:tblGrid>
              <a:tr h="439790">
                <a:tc>
                  <a:txBody>
                    <a:bodyPr/>
                    <a:lstStyle/>
                    <a:p>
                      <a:r>
                        <a:rPr lang="en-GB" sz="1200"/>
                        <a:t>Subtopic 5</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Newton’s first law. </a:t>
                      </a:r>
                      <a:r>
                        <a:rPr lang="en-GB" sz="1200" b="1" dirty="0">
                          <a:solidFill>
                            <a:srgbClr val="FF0000"/>
                          </a:solidFill>
                        </a:rPr>
                        <a:t>SGY</a:t>
                      </a:r>
                      <a:endParaRPr lang="en-GB" sz="1200" dirty="0"/>
                    </a:p>
                    <a:p>
                      <a:endParaRPr lang="en-GB" sz="1200" dirty="0"/>
                    </a:p>
                  </a:txBody>
                  <a:tcPr/>
                </a:tc>
                <a:tc>
                  <a:txBody>
                    <a:bodyPr/>
                    <a:lstStyle/>
                    <a:p>
                      <a:r>
                        <a:rPr lang="en-GB" sz="1200"/>
                        <a:t>Subtopic 13</a:t>
                      </a:r>
                    </a:p>
                  </a:txBody>
                  <a:tcPr/>
                </a:tc>
                <a:tc>
                  <a:txBody>
                    <a:bodyPr/>
                    <a:lstStyle/>
                    <a:p>
                      <a:r>
                        <a:rPr lang="en-GB" sz="1200" dirty="0"/>
                        <a:t>Momentum. </a:t>
                      </a:r>
                      <a:r>
                        <a:rPr lang="en-GB" sz="1200" b="1" dirty="0">
                          <a:solidFill>
                            <a:srgbClr val="FF0000"/>
                          </a:solidFill>
                        </a:rPr>
                        <a:t>JVG</a:t>
                      </a:r>
                      <a:endParaRPr lang="en-GB" sz="1200" dirty="0"/>
                    </a:p>
                  </a:txBody>
                  <a:tcPr/>
                </a:tc>
                <a:extLst>
                  <a:ext uri="{0D108BD9-81ED-4DB2-BD59-A6C34878D82A}">
                    <a16:rowId xmlns:a16="http://schemas.microsoft.com/office/drawing/2014/main" val="3986441415"/>
                  </a:ext>
                </a:extLst>
              </a:tr>
              <a:tr h="439790">
                <a:tc>
                  <a:txBody>
                    <a:bodyPr/>
                    <a:lstStyle/>
                    <a:p>
                      <a:r>
                        <a:rPr lang="en-GB" sz="1200"/>
                        <a:t>Subtopic 6</a:t>
                      </a:r>
                    </a:p>
                  </a:txBody>
                  <a:tcPr/>
                </a:tc>
                <a:tc>
                  <a:txBody>
                    <a:bodyPr/>
                    <a:lstStyle/>
                    <a:p>
                      <a:r>
                        <a:rPr lang="en-GB" sz="1200" dirty="0"/>
                        <a:t>Uniform acceleration &amp; terminal velocity. </a:t>
                      </a:r>
                      <a:r>
                        <a:rPr lang="en-GB" sz="1200" b="1" dirty="0">
                          <a:solidFill>
                            <a:srgbClr val="FF0000"/>
                          </a:solidFill>
                        </a:rPr>
                        <a:t>SGY</a:t>
                      </a:r>
                      <a:endParaRPr lang="en-GB" sz="1200" dirty="0"/>
                    </a:p>
                  </a:txBody>
                  <a:tcPr/>
                </a:tc>
                <a:tc>
                  <a:txBody>
                    <a:bodyPr/>
                    <a:lstStyle/>
                    <a:p>
                      <a:r>
                        <a:rPr lang="en-GB" sz="1200"/>
                        <a:t>Subtopic 14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Changes in momentum. </a:t>
                      </a:r>
                      <a:r>
                        <a:rPr lang="en-GB" sz="1200" b="1" dirty="0">
                          <a:solidFill>
                            <a:srgbClr val="FF0000"/>
                          </a:solidFill>
                        </a:rPr>
                        <a:t>JVG</a:t>
                      </a:r>
                      <a:endParaRPr lang="en-GB" sz="1200" dirty="0"/>
                    </a:p>
                    <a:p>
                      <a:endParaRPr lang="en-GB" sz="1200" dirty="0"/>
                    </a:p>
                  </a:txBody>
                  <a:tcPr/>
                </a:tc>
                <a:extLst>
                  <a:ext uri="{0D108BD9-81ED-4DB2-BD59-A6C34878D82A}">
                    <a16:rowId xmlns:a16="http://schemas.microsoft.com/office/drawing/2014/main" val="3135617624"/>
                  </a:ext>
                </a:extLst>
              </a:tr>
              <a:tr h="439790">
                <a:tc>
                  <a:txBody>
                    <a:bodyPr/>
                    <a:lstStyle/>
                    <a:p>
                      <a:r>
                        <a:rPr lang="en-GB" sz="1200"/>
                        <a:t>Subtopic 7</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Terminal velocity. </a:t>
                      </a:r>
                      <a:r>
                        <a:rPr lang="en-GB" sz="1200" b="1" dirty="0">
                          <a:solidFill>
                            <a:srgbClr val="FF0000"/>
                          </a:solidFill>
                        </a:rPr>
                        <a:t>WBY</a:t>
                      </a:r>
                      <a:endParaRPr lang="en-GB" sz="1200" dirty="0"/>
                    </a:p>
                    <a:p>
                      <a:endParaRPr lang="en-GB" sz="1200" dirty="0"/>
                    </a:p>
                  </a:txBody>
                  <a:tcPr/>
                </a:tc>
                <a:tc>
                  <a:txBody>
                    <a:bodyPr/>
                    <a:lstStyle/>
                    <a:p>
                      <a:r>
                        <a:rPr lang="en-GB" sz="1200"/>
                        <a:t>Subtopic 15</a:t>
                      </a:r>
                    </a:p>
                  </a:txBody>
                  <a:tcPr/>
                </a:tc>
                <a:tc>
                  <a:txBody>
                    <a:bodyPr/>
                    <a:lstStyle/>
                    <a:p>
                      <a:endParaRPr lang="en-GB" sz="1200" dirty="0"/>
                    </a:p>
                  </a:txBody>
                  <a:tcPr/>
                </a:tc>
                <a:extLst>
                  <a:ext uri="{0D108BD9-81ED-4DB2-BD59-A6C34878D82A}">
                    <a16:rowId xmlns:a16="http://schemas.microsoft.com/office/drawing/2014/main" val="4092558228"/>
                  </a:ext>
                </a:extLst>
              </a:tr>
              <a:tr h="439790">
                <a:tc>
                  <a:txBody>
                    <a:bodyPr/>
                    <a:lstStyle/>
                    <a:p>
                      <a:r>
                        <a:rPr lang="en-GB" sz="1200"/>
                        <a:t>Subtopic 8</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t>Newton’s second law (F = ma). </a:t>
                      </a:r>
                      <a:r>
                        <a:rPr lang="en-GB" sz="1200" b="1" dirty="0">
                          <a:solidFill>
                            <a:srgbClr val="FF0000"/>
                          </a:solidFill>
                        </a:rPr>
                        <a:t>WBY</a:t>
                      </a:r>
                    </a:p>
                    <a:p>
                      <a:endParaRPr lang="en-GB" sz="1200" dirty="0"/>
                    </a:p>
                  </a:txBody>
                  <a:tcPr/>
                </a:tc>
                <a:tc>
                  <a:txBody>
                    <a:bodyPr/>
                    <a:lstStyle/>
                    <a:p>
                      <a:r>
                        <a:rPr lang="en-GB" sz="1200"/>
                        <a:t>Subtopic 16</a:t>
                      </a:r>
                    </a:p>
                  </a:txBody>
                  <a:tcPr/>
                </a:tc>
                <a:tc>
                  <a:txBody>
                    <a:bodyPr/>
                    <a:lstStyle/>
                    <a:p>
                      <a:endParaRPr lang="en-GB" sz="1200" dirty="0"/>
                    </a:p>
                  </a:txBody>
                  <a:tcPr/>
                </a:tc>
                <a:extLst>
                  <a:ext uri="{0D108BD9-81ED-4DB2-BD59-A6C34878D82A}">
                    <a16:rowId xmlns:a16="http://schemas.microsoft.com/office/drawing/2014/main" val="1426963129"/>
                  </a:ext>
                </a:extLst>
              </a:tr>
            </a:tbl>
          </a:graphicData>
        </a:graphic>
      </p:graphicFrame>
    </p:spTree>
    <p:extLst>
      <p:ext uri="{BB962C8B-B14F-4D97-AF65-F5344CB8AC3E}">
        <p14:creationId xmlns:p14="http://schemas.microsoft.com/office/powerpoint/2010/main" val="1139688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0D5944-5BD6-BE3F-6955-893B2AD8B543}"/>
              </a:ext>
            </a:extLst>
          </p:cNvPr>
          <p:cNvSpPr txBox="1"/>
          <p:nvPr/>
        </p:nvSpPr>
        <p:spPr>
          <a:xfrm>
            <a:off x="273050" y="330013"/>
            <a:ext cx="6311900" cy="7358040"/>
          </a:xfrm>
          <a:prstGeom prst="rect">
            <a:avLst/>
          </a:prstGeom>
          <a:noFill/>
          <a:ln w="28575">
            <a:solidFill>
              <a:schemeClr val="tx1"/>
            </a:solidFill>
          </a:ln>
        </p:spPr>
        <p:txBody>
          <a:bodyPr wrap="square" rtlCol="0">
            <a:spAutoFit/>
          </a:bodyPr>
          <a:lstStyle/>
          <a:p>
            <a:pPr algn="l"/>
            <a:r>
              <a:rPr lang="en-GB" sz="1200" b="1" i="0" dirty="0">
                <a:solidFill>
                  <a:srgbClr val="231F20"/>
                </a:solidFill>
                <a:effectLst/>
                <a:latin typeface="ReithSans"/>
              </a:rPr>
              <a:t>Task 1</a:t>
            </a:r>
            <a:r>
              <a:rPr lang="en-GB" sz="1200" b="0" i="0" dirty="0">
                <a:solidFill>
                  <a:srgbClr val="231F20"/>
                </a:solidFill>
                <a:effectLst/>
                <a:latin typeface="ReithSans"/>
              </a:rPr>
              <a:t>:</a:t>
            </a:r>
          </a:p>
          <a:p>
            <a:pPr algn="l"/>
            <a:endParaRPr lang="en-GB" sz="1200" dirty="0">
              <a:solidFill>
                <a:srgbClr val="231F20"/>
              </a:solidFill>
              <a:latin typeface="ReithSans"/>
            </a:endParaRPr>
          </a:p>
          <a:p>
            <a:pPr>
              <a:lnSpc>
                <a:spcPct val="150000"/>
              </a:lnSpc>
            </a:pPr>
            <a:r>
              <a:rPr lang="en-GB" sz="1200" dirty="0">
                <a:effectLst/>
                <a:ea typeface="Times New Roman" panose="02020603050405020304" pitchFamily="18" charset="0"/>
              </a:rPr>
              <a:t>Rana delivers newspapers. Here is a distance-time graph of her round. Using the graph, answer the questions.</a:t>
            </a: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200" dirty="0">
              <a:solidFill>
                <a:srgbClr val="231F20"/>
              </a:solidFill>
            </a:endParaRPr>
          </a:p>
          <a:p>
            <a:pPr>
              <a:lnSpc>
                <a:spcPct val="150000"/>
              </a:lnSpc>
            </a:pPr>
            <a:r>
              <a:rPr lang="en-GB" sz="1200" dirty="0">
                <a:effectLst/>
                <a:ea typeface="Times New Roman" panose="02020603050405020304" pitchFamily="18" charset="0"/>
              </a:rPr>
              <a:t>a) On which section of the journey do you think she was walking the fastest? Make some brief notes to explain your answer.</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marL="228600" indent="-228600">
              <a:lnSpc>
                <a:spcPct val="150000"/>
              </a:lnSpc>
              <a:buAutoNum type="alphaLcParenR" startAt="2"/>
            </a:pPr>
            <a:r>
              <a:rPr lang="en-GB" sz="1200" dirty="0">
                <a:effectLst/>
                <a:ea typeface="Times New Roman" panose="02020603050405020304" pitchFamily="18" charset="0"/>
              </a:rPr>
              <a:t>What is your interpretation of section CD?</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r>
              <a:rPr lang="en-GB" sz="1200" dirty="0">
                <a:effectLst/>
                <a:ea typeface="Times New Roman" panose="02020603050405020304" pitchFamily="18" charset="0"/>
              </a:rPr>
              <a:t>c) Part of her round is up a hill where her walking speed is slowest. Which section of the graph do you think represents this?</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marL="228600" indent="-228600">
              <a:lnSpc>
                <a:spcPct val="150000"/>
              </a:lnSpc>
              <a:buAutoNum type="alphaLcParenR" startAt="4"/>
            </a:pPr>
            <a:r>
              <a:rPr lang="en-GB" sz="1200" dirty="0">
                <a:effectLst/>
                <a:ea typeface="Times New Roman" panose="02020603050405020304" pitchFamily="18" charset="0"/>
              </a:rPr>
              <a:t>Which part of the graph represents Rana’s return to her starting place. Why?</a:t>
            </a:r>
          </a:p>
          <a:p>
            <a:pPr>
              <a:lnSpc>
                <a:spcPct val="150000"/>
              </a:lnSpc>
            </a:pPr>
            <a:r>
              <a:rPr lang="en-GB" sz="1200" dirty="0">
                <a:ea typeface="Times New Roman" panose="02020603050405020304" pitchFamily="18" charset="0"/>
              </a:rPr>
              <a:t>……………………………………………………………………………………………………………………………………………………………………………………………………………………………………………………………………………………………………………………</a:t>
            </a:r>
            <a:endParaRPr lang="en-GB" sz="1200" dirty="0">
              <a:effectLst/>
              <a:ea typeface="Times New Roman" panose="02020603050405020304" pitchFamily="18" charset="0"/>
            </a:endParaRPr>
          </a:p>
          <a:p>
            <a:pPr algn="l">
              <a:lnSpc>
                <a:spcPct val="150000"/>
              </a:lnSpc>
            </a:pPr>
            <a:endParaRPr lang="en-GB" sz="1200" dirty="0"/>
          </a:p>
        </p:txBody>
      </p:sp>
      <p:sp>
        <p:nvSpPr>
          <p:cNvPr id="5" name="TextBox 4">
            <a:extLst>
              <a:ext uri="{FF2B5EF4-FFF2-40B4-BE49-F238E27FC236}">
                <a16:creationId xmlns:a16="http://schemas.microsoft.com/office/drawing/2014/main" id="{7490BA8F-5BEE-12D0-1CCE-E63D4CE1319A}"/>
              </a:ext>
            </a:extLst>
          </p:cNvPr>
          <p:cNvSpPr txBox="1"/>
          <p:nvPr/>
        </p:nvSpPr>
        <p:spPr>
          <a:xfrm>
            <a:off x="1010305" y="6857056"/>
            <a:ext cx="4667534" cy="830997"/>
          </a:xfrm>
          <a:prstGeom prst="rect">
            <a:avLst/>
          </a:prstGeom>
          <a:solidFill>
            <a:schemeClr val="bg1"/>
          </a:solidFill>
        </p:spPr>
        <p:txBody>
          <a:bodyPr wrap="square" rtlCol="0">
            <a:spAutoFit/>
          </a:bodyPr>
          <a:lstStyle/>
          <a:p>
            <a:pPr marL="228600" indent="-228600">
              <a:buAutoNum type="alphaLcParenR"/>
            </a:pPr>
            <a:r>
              <a:rPr lang="en-GB" sz="1200" dirty="0"/>
              <a:t>B-C steepest line – covers most distance in shortest time</a:t>
            </a:r>
          </a:p>
          <a:p>
            <a:pPr marL="228600" indent="-228600">
              <a:buAutoNum type="alphaLcParenR"/>
            </a:pPr>
            <a:r>
              <a:rPr lang="en-GB" sz="1200" dirty="0"/>
              <a:t>Flat line – stationary</a:t>
            </a:r>
          </a:p>
          <a:p>
            <a:pPr marL="228600" indent="-228600">
              <a:buAutoNum type="alphaLcParenR"/>
            </a:pPr>
            <a:r>
              <a:rPr lang="en-GB" sz="1200" dirty="0"/>
              <a:t>A-B shallowest line</a:t>
            </a:r>
          </a:p>
          <a:p>
            <a:pPr marL="228600" indent="-228600">
              <a:buAutoNum type="alphaLcParenR"/>
            </a:pPr>
            <a:r>
              <a:rPr lang="en-GB" sz="1200" dirty="0"/>
              <a:t>D-E  returns to zero distance</a:t>
            </a:r>
          </a:p>
        </p:txBody>
      </p:sp>
      <p:pic>
        <p:nvPicPr>
          <p:cNvPr id="6" name="Picture 5">
            <a:extLst>
              <a:ext uri="{FF2B5EF4-FFF2-40B4-BE49-F238E27FC236}">
                <a16:creationId xmlns:a16="http://schemas.microsoft.com/office/drawing/2014/main" id="{4AC10274-EFE2-3160-AC68-32287E520E83}"/>
              </a:ext>
            </a:extLst>
          </p:cNvPr>
          <p:cNvPicPr>
            <a:picLocks noChangeAspect="1"/>
          </p:cNvPicPr>
          <p:nvPr/>
        </p:nvPicPr>
        <p:blipFill>
          <a:blip r:embed="rId2"/>
          <a:stretch>
            <a:fillRect/>
          </a:stretch>
        </p:blipFill>
        <p:spPr>
          <a:xfrm>
            <a:off x="1718550" y="1459879"/>
            <a:ext cx="2964929" cy="1545489"/>
          </a:xfrm>
          <a:prstGeom prst="rect">
            <a:avLst/>
          </a:prstGeom>
        </p:spPr>
      </p:pic>
      <p:pic>
        <p:nvPicPr>
          <p:cNvPr id="8" name="Picture 7">
            <a:extLst>
              <a:ext uri="{FF2B5EF4-FFF2-40B4-BE49-F238E27FC236}">
                <a16:creationId xmlns:a16="http://schemas.microsoft.com/office/drawing/2014/main" id="{60EF5C1C-DA41-0392-7006-8CF7E2AC5BF2}"/>
              </a:ext>
            </a:extLst>
          </p:cNvPr>
          <p:cNvPicPr>
            <a:picLocks noChangeAspect="1"/>
          </p:cNvPicPr>
          <p:nvPr/>
        </p:nvPicPr>
        <p:blipFill>
          <a:blip r:embed="rId3"/>
          <a:stretch>
            <a:fillRect/>
          </a:stretch>
        </p:blipFill>
        <p:spPr>
          <a:xfrm>
            <a:off x="3764188" y="2870554"/>
            <a:ext cx="1034918" cy="214491"/>
          </a:xfrm>
          <a:prstGeom prst="rect">
            <a:avLst/>
          </a:prstGeom>
        </p:spPr>
      </p:pic>
      <p:pic>
        <p:nvPicPr>
          <p:cNvPr id="13" name="Picture 12">
            <a:extLst>
              <a:ext uri="{FF2B5EF4-FFF2-40B4-BE49-F238E27FC236}">
                <a16:creationId xmlns:a16="http://schemas.microsoft.com/office/drawing/2014/main" id="{D3D2CB4F-6CCB-F69E-9387-0FC0D7860C61}"/>
              </a:ext>
            </a:extLst>
          </p:cNvPr>
          <p:cNvPicPr>
            <a:picLocks noChangeAspect="1"/>
          </p:cNvPicPr>
          <p:nvPr/>
        </p:nvPicPr>
        <p:blipFill>
          <a:blip r:embed="rId4"/>
          <a:stretch>
            <a:fillRect/>
          </a:stretch>
        </p:blipFill>
        <p:spPr>
          <a:xfrm rot="16200000">
            <a:off x="1118162" y="1858783"/>
            <a:ext cx="1370286" cy="222671"/>
          </a:xfrm>
          <a:prstGeom prst="rect">
            <a:avLst/>
          </a:prstGeom>
        </p:spPr>
      </p:pic>
      <p:pic>
        <p:nvPicPr>
          <p:cNvPr id="15" name="Picture 14">
            <a:extLst>
              <a:ext uri="{FF2B5EF4-FFF2-40B4-BE49-F238E27FC236}">
                <a16:creationId xmlns:a16="http://schemas.microsoft.com/office/drawing/2014/main" id="{936E35B5-0FFD-F0C5-A22E-1DAC2F3C9EF6}"/>
              </a:ext>
            </a:extLst>
          </p:cNvPr>
          <p:cNvPicPr>
            <a:picLocks noChangeAspect="1"/>
          </p:cNvPicPr>
          <p:nvPr/>
        </p:nvPicPr>
        <p:blipFill>
          <a:blip r:embed="rId5"/>
          <a:stretch>
            <a:fillRect/>
          </a:stretch>
        </p:blipFill>
        <p:spPr>
          <a:xfrm>
            <a:off x="1981563" y="2586196"/>
            <a:ext cx="119079" cy="138132"/>
          </a:xfrm>
          <a:prstGeom prst="rect">
            <a:avLst/>
          </a:prstGeom>
        </p:spPr>
      </p:pic>
      <p:pic>
        <p:nvPicPr>
          <p:cNvPr id="17" name="Picture 16">
            <a:extLst>
              <a:ext uri="{FF2B5EF4-FFF2-40B4-BE49-F238E27FC236}">
                <a16:creationId xmlns:a16="http://schemas.microsoft.com/office/drawing/2014/main" id="{5A5AA1DE-9847-1407-FA13-F2A915FB3A15}"/>
              </a:ext>
            </a:extLst>
          </p:cNvPr>
          <p:cNvPicPr>
            <a:picLocks noChangeAspect="1"/>
          </p:cNvPicPr>
          <p:nvPr/>
        </p:nvPicPr>
        <p:blipFill>
          <a:blip r:embed="rId6"/>
          <a:stretch>
            <a:fillRect/>
          </a:stretch>
        </p:blipFill>
        <p:spPr>
          <a:xfrm>
            <a:off x="2473125" y="2300940"/>
            <a:ext cx="95264" cy="128606"/>
          </a:xfrm>
          <a:prstGeom prst="rect">
            <a:avLst/>
          </a:prstGeom>
        </p:spPr>
      </p:pic>
      <p:pic>
        <p:nvPicPr>
          <p:cNvPr id="19" name="Picture 18">
            <a:extLst>
              <a:ext uri="{FF2B5EF4-FFF2-40B4-BE49-F238E27FC236}">
                <a16:creationId xmlns:a16="http://schemas.microsoft.com/office/drawing/2014/main" id="{5CF7F603-AF1D-A019-FE73-366D419470E3}"/>
              </a:ext>
            </a:extLst>
          </p:cNvPr>
          <p:cNvPicPr>
            <a:picLocks noChangeAspect="1"/>
          </p:cNvPicPr>
          <p:nvPr/>
        </p:nvPicPr>
        <p:blipFill>
          <a:blip r:embed="rId7"/>
          <a:stretch>
            <a:fillRect/>
          </a:stretch>
        </p:blipFill>
        <p:spPr>
          <a:xfrm>
            <a:off x="2899971" y="1667435"/>
            <a:ext cx="128606" cy="109553"/>
          </a:xfrm>
          <a:prstGeom prst="rect">
            <a:avLst/>
          </a:prstGeom>
        </p:spPr>
      </p:pic>
      <p:pic>
        <p:nvPicPr>
          <p:cNvPr id="21" name="Picture 20">
            <a:extLst>
              <a:ext uri="{FF2B5EF4-FFF2-40B4-BE49-F238E27FC236}">
                <a16:creationId xmlns:a16="http://schemas.microsoft.com/office/drawing/2014/main" id="{6F8A70E6-04EB-0041-B748-E4E1C0BC7E6F}"/>
              </a:ext>
            </a:extLst>
          </p:cNvPr>
          <p:cNvPicPr>
            <a:picLocks noChangeAspect="1"/>
          </p:cNvPicPr>
          <p:nvPr/>
        </p:nvPicPr>
        <p:blipFill>
          <a:blip r:embed="rId8"/>
          <a:stretch>
            <a:fillRect/>
          </a:stretch>
        </p:blipFill>
        <p:spPr>
          <a:xfrm>
            <a:off x="3201014" y="1629330"/>
            <a:ext cx="109553" cy="147658"/>
          </a:xfrm>
          <a:prstGeom prst="rect">
            <a:avLst/>
          </a:prstGeom>
        </p:spPr>
      </p:pic>
      <p:pic>
        <p:nvPicPr>
          <p:cNvPr id="23" name="Picture 22">
            <a:extLst>
              <a:ext uri="{FF2B5EF4-FFF2-40B4-BE49-F238E27FC236}">
                <a16:creationId xmlns:a16="http://schemas.microsoft.com/office/drawing/2014/main" id="{1C1A8C31-3CBD-5990-DA95-6FE2627822B8}"/>
              </a:ext>
            </a:extLst>
          </p:cNvPr>
          <p:cNvPicPr>
            <a:picLocks noChangeAspect="1"/>
          </p:cNvPicPr>
          <p:nvPr/>
        </p:nvPicPr>
        <p:blipFill>
          <a:blip r:embed="rId9"/>
          <a:stretch>
            <a:fillRect/>
          </a:stretch>
        </p:blipFill>
        <p:spPr>
          <a:xfrm>
            <a:off x="4494385" y="2659259"/>
            <a:ext cx="100027" cy="123843"/>
          </a:xfrm>
          <a:prstGeom prst="rect">
            <a:avLst/>
          </a:prstGeom>
        </p:spPr>
      </p:pic>
      <p:pic>
        <p:nvPicPr>
          <p:cNvPr id="25" name="Picture 24">
            <a:extLst>
              <a:ext uri="{FF2B5EF4-FFF2-40B4-BE49-F238E27FC236}">
                <a16:creationId xmlns:a16="http://schemas.microsoft.com/office/drawing/2014/main" id="{857528CA-ACDF-046C-5DD4-54FDAF1D95EF}"/>
              </a:ext>
            </a:extLst>
          </p:cNvPr>
          <p:cNvPicPr>
            <a:picLocks noChangeAspect="1"/>
          </p:cNvPicPr>
          <p:nvPr/>
        </p:nvPicPr>
        <p:blipFill>
          <a:blip r:embed="rId10"/>
          <a:stretch>
            <a:fillRect/>
          </a:stretch>
        </p:blipFill>
        <p:spPr>
          <a:xfrm>
            <a:off x="1835903" y="2830166"/>
            <a:ext cx="119079" cy="119079"/>
          </a:xfrm>
          <a:prstGeom prst="rect">
            <a:avLst/>
          </a:prstGeom>
        </p:spPr>
      </p:pic>
    </p:spTree>
    <p:extLst>
      <p:ext uri="{BB962C8B-B14F-4D97-AF65-F5344CB8AC3E}">
        <p14:creationId xmlns:p14="http://schemas.microsoft.com/office/powerpoint/2010/main" val="576337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10576609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22177288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37269916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178551" cy="369332"/>
          </a:xfrm>
          <a:prstGeom prst="rect">
            <a:avLst/>
          </a:prstGeom>
          <a:solidFill>
            <a:schemeClr val="bg1">
              <a:lumMod val="85000"/>
            </a:schemeClr>
          </a:solidFill>
          <a:ln>
            <a:solidFill>
              <a:schemeClr val="tx1"/>
            </a:solidFill>
          </a:ln>
        </p:spPr>
        <p:txBody>
          <a:bodyPr wrap="square" rtlCol="0">
            <a:spAutoFit/>
          </a:bodyPr>
          <a:lstStyle/>
          <a:p>
            <a:pPr algn="ctr"/>
            <a:r>
              <a:rPr lang="en-GB" b="1"/>
              <a:t>DO NOW</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839232"/>
            <a:ext cx="4705350" cy="369332"/>
          </a:xfrm>
          <a:prstGeom prst="rect">
            <a:avLst/>
          </a:prstGeom>
          <a:noFill/>
        </p:spPr>
        <p:txBody>
          <a:bodyPr wrap="square" rtlCol="0">
            <a:spAutoFit/>
          </a:bodyPr>
          <a:lstStyle/>
          <a:p>
            <a:r>
              <a:rPr lang="en-GB"/>
              <a:t>Date: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nvGraphicFramePr>
        <p:xfrm>
          <a:off x="333375" y="134826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
        <p:nvSpPr>
          <p:cNvPr id="6" name="TextBox 5">
            <a:extLst>
              <a:ext uri="{FF2B5EF4-FFF2-40B4-BE49-F238E27FC236}">
                <a16:creationId xmlns:a16="http://schemas.microsoft.com/office/drawing/2014/main" id="{63018BD5-6650-A2D8-F727-881044EBD2C8}"/>
              </a:ext>
            </a:extLst>
          </p:cNvPr>
          <p:cNvSpPr txBox="1"/>
          <p:nvPr/>
        </p:nvSpPr>
        <p:spPr>
          <a:xfrm>
            <a:off x="333375" y="4876324"/>
            <a:ext cx="4705350" cy="369332"/>
          </a:xfrm>
          <a:prstGeom prst="rect">
            <a:avLst/>
          </a:prstGeom>
          <a:noFill/>
        </p:spPr>
        <p:txBody>
          <a:bodyPr wrap="square" rtlCol="0">
            <a:spAutoFit/>
          </a:bodyPr>
          <a:lstStyle/>
          <a:p>
            <a:r>
              <a:rPr lang="en-GB"/>
              <a:t>Date: ……………………………………….</a:t>
            </a:r>
          </a:p>
        </p:txBody>
      </p:sp>
      <p:graphicFrame>
        <p:nvGraphicFramePr>
          <p:cNvPr id="7" name="Table 5">
            <a:extLst>
              <a:ext uri="{FF2B5EF4-FFF2-40B4-BE49-F238E27FC236}">
                <a16:creationId xmlns:a16="http://schemas.microsoft.com/office/drawing/2014/main" id="{C7034803-41D1-5546-DC1F-F57C17349F0E}"/>
              </a:ext>
            </a:extLst>
          </p:cNvPr>
          <p:cNvGraphicFramePr>
            <a:graphicFrameLocks noGrp="1"/>
          </p:cNvGraphicFramePr>
          <p:nvPr/>
        </p:nvGraphicFramePr>
        <p:xfrm>
          <a:off x="333375" y="5253794"/>
          <a:ext cx="6118226" cy="3388360"/>
        </p:xfrm>
        <a:graphic>
          <a:graphicData uri="http://schemas.openxmlformats.org/drawingml/2006/table">
            <a:tbl>
              <a:tblPr firstRow="1" bandRow="1">
                <a:tableStyleId>{5940675A-B579-460E-94D1-54222C63F5DA}</a:tableStyleId>
              </a:tblPr>
              <a:tblGrid>
                <a:gridCol w="657225">
                  <a:extLst>
                    <a:ext uri="{9D8B030D-6E8A-4147-A177-3AD203B41FA5}">
                      <a16:colId xmlns:a16="http://schemas.microsoft.com/office/drawing/2014/main" val="3009340862"/>
                    </a:ext>
                  </a:extLst>
                </a:gridCol>
                <a:gridCol w="5461001">
                  <a:extLst>
                    <a:ext uri="{9D8B030D-6E8A-4147-A177-3AD203B41FA5}">
                      <a16:colId xmlns:a16="http://schemas.microsoft.com/office/drawing/2014/main" val="2155376729"/>
                    </a:ext>
                  </a:extLst>
                </a:gridCol>
              </a:tblGrid>
              <a:tr h="370840">
                <a:tc>
                  <a:txBody>
                    <a:bodyPr/>
                    <a:lstStyle/>
                    <a:p>
                      <a:endParaRPr lang="en-GB" sz="1200"/>
                    </a:p>
                  </a:txBody>
                  <a:tcPr/>
                </a:tc>
                <a:tc>
                  <a:txBody>
                    <a:bodyPr/>
                    <a:lstStyle/>
                    <a:p>
                      <a:r>
                        <a:rPr lang="en-GB" sz="1200"/>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endParaRPr lang="en-GB" sz="1200" b="1"/>
                    </a:p>
                    <a:p>
                      <a:endParaRPr lang="en-GB" sz="1200" b="1"/>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extLst>
                  <a:ext uri="{0D108BD9-81ED-4DB2-BD59-A6C34878D82A}">
                    <a16:rowId xmlns:a16="http://schemas.microsoft.com/office/drawing/2014/main" val="2795982574"/>
                  </a:ext>
                </a:extLst>
              </a:tr>
            </a:tbl>
          </a:graphicData>
        </a:graphic>
      </p:graphicFrame>
    </p:spTree>
    <p:extLst>
      <p:ext uri="{BB962C8B-B14F-4D97-AF65-F5344CB8AC3E}">
        <p14:creationId xmlns:p14="http://schemas.microsoft.com/office/powerpoint/2010/main" val="255405775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a:t>Knowledge Retrieval Quiz 1</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a:t>Date: ……………………………………….</a:t>
            </a:r>
          </a:p>
          <a:p>
            <a:r>
              <a:rPr lang="en-GB"/>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1023500172"/>
              </p:ext>
            </p:extLst>
          </p:nvPr>
        </p:nvGraphicFramePr>
        <p:xfrm>
          <a:off x="339724" y="1815415"/>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a:p>
                  </a:txBody>
                  <a:tcPr/>
                </a:tc>
                <a:tc>
                  <a:txBody>
                    <a:bodyPr/>
                    <a:lstStyle/>
                    <a:p>
                      <a:endParaRPr lang="en-GB" sz="1200"/>
                    </a:p>
                  </a:txBody>
                  <a:tcPr>
                    <a:solidFill>
                      <a:schemeClr val="bg1">
                        <a:lumMod val="85000"/>
                      </a:schemeClr>
                    </a:solidFill>
                  </a:tcPr>
                </a:tc>
                <a:tc>
                  <a:txBody>
                    <a:bodyPr/>
                    <a:lstStyle/>
                    <a:p>
                      <a:r>
                        <a:rPr lang="en-GB" sz="1200" b="1"/>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r>
                        <a:rPr lang="en-GB" sz="1200" b="1"/>
                        <a:t>Insert question in bold</a:t>
                      </a:r>
                    </a:p>
                    <a:p>
                      <a:endParaRPr lang="en-GB" sz="1200" b="1"/>
                    </a:p>
                    <a:p>
                      <a:endParaRPr lang="en-GB" sz="1200" b="1"/>
                    </a:p>
                  </a:txBody>
                  <a:tcPr/>
                </a:tc>
                <a:tc>
                  <a:txBody>
                    <a:bodyPr/>
                    <a:lstStyle/>
                    <a:p>
                      <a:endParaRPr lang="en-GB" sz="1200"/>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795982574"/>
                  </a:ext>
                </a:extLst>
              </a:tr>
              <a:tr h="370840">
                <a:tc>
                  <a:txBody>
                    <a:bodyPr/>
                    <a:lstStyle/>
                    <a:p>
                      <a:r>
                        <a:rPr lang="en-GB" sz="1200" b="1"/>
                        <a:t>Q6.</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882868337"/>
                  </a:ext>
                </a:extLst>
              </a:tr>
              <a:tr h="370840">
                <a:tc>
                  <a:txBody>
                    <a:bodyPr/>
                    <a:lstStyle/>
                    <a:p>
                      <a:r>
                        <a:rPr lang="en-GB" sz="1200" b="1"/>
                        <a:t>Q7.</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a:t>Q8.</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112033756"/>
                  </a:ext>
                </a:extLst>
              </a:tr>
              <a:tr h="370840">
                <a:tc>
                  <a:txBody>
                    <a:bodyPr/>
                    <a:lstStyle/>
                    <a:p>
                      <a:r>
                        <a:rPr lang="en-GB" sz="1200" b="1"/>
                        <a:t>Q9.</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917522534"/>
                  </a:ext>
                </a:extLst>
              </a:tr>
              <a:tr h="370840">
                <a:tc>
                  <a:txBody>
                    <a:bodyPr/>
                    <a:lstStyle/>
                    <a:p>
                      <a:r>
                        <a:rPr lang="en-GB" sz="1200" b="1"/>
                        <a:t>Q10.</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11913380"/>
                  </a:ext>
                </a:extLst>
              </a:tr>
            </a:tbl>
          </a:graphicData>
        </a:graphic>
      </p:graphicFrame>
    </p:spTree>
    <p:extLst>
      <p:ext uri="{BB962C8B-B14F-4D97-AF65-F5344CB8AC3E}">
        <p14:creationId xmlns:p14="http://schemas.microsoft.com/office/powerpoint/2010/main" val="33574452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a:t>Knowledge Retrieval Quiz 2</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a:t>Date: ……………………………………….</a:t>
            </a:r>
          </a:p>
          <a:p>
            <a:r>
              <a:rPr lang="en-GB"/>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3845010150"/>
              </p:ext>
            </p:extLst>
          </p:nvPr>
        </p:nvGraphicFramePr>
        <p:xfrm>
          <a:off x="339724" y="1825613"/>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a:p>
                  </a:txBody>
                  <a:tcPr/>
                </a:tc>
                <a:tc>
                  <a:txBody>
                    <a:bodyPr/>
                    <a:lstStyle/>
                    <a:p>
                      <a:endParaRPr lang="en-GB" sz="1200"/>
                    </a:p>
                  </a:txBody>
                  <a:tcPr>
                    <a:solidFill>
                      <a:schemeClr val="bg1">
                        <a:lumMod val="85000"/>
                      </a:schemeClr>
                    </a:solidFill>
                  </a:tcPr>
                </a:tc>
                <a:tc>
                  <a:txBody>
                    <a:bodyPr/>
                    <a:lstStyle/>
                    <a:p>
                      <a:r>
                        <a:rPr lang="en-GB" sz="1200" b="1"/>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r>
                        <a:rPr lang="en-GB" sz="1200" b="1"/>
                        <a:t>Insert question in bold</a:t>
                      </a:r>
                    </a:p>
                    <a:p>
                      <a:endParaRPr lang="en-GB" sz="1200" b="1"/>
                    </a:p>
                    <a:p>
                      <a:endParaRPr lang="en-GB" sz="1200" b="1"/>
                    </a:p>
                  </a:txBody>
                  <a:tcPr/>
                </a:tc>
                <a:tc>
                  <a:txBody>
                    <a:bodyPr/>
                    <a:lstStyle/>
                    <a:p>
                      <a:endParaRPr lang="en-GB" sz="1200"/>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795982574"/>
                  </a:ext>
                </a:extLst>
              </a:tr>
              <a:tr h="370840">
                <a:tc>
                  <a:txBody>
                    <a:bodyPr/>
                    <a:lstStyle/>
                    <a:p>
                      <a:r>
                        <a:rPr lang="en-GB" sz="1200" b="1"/>
                        <a:t>Q6.</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882868337"/>
                  </a:ext>
                </a:extLst>
              </a:tr>
              <a:tr h="370840">
                <a:tc>
                  <a:txBody>
                    <a:bodyPr/>
                    <a:lstStyle/>
                    <a:p>
                      <a:r>
                        <a:rPr lang="en-GB" sz="1200" b="1"/>
                        <a:t>Q7.</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a:t>Q8.</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112033756"/>
                  </a:ext>
                </a:extLst>
              </a:tr>
              <a:tr h="370840">
                <a:tc>
                  <a:txBody>
                    <a:bodyPr/>
                    <a:lstStyle/>
                    <a:p>
                      <a:r>
                        <a:rPr lang="en-GB" sz="1200" b="1"/>
                        <a:t>Q9.</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917522534"/>
                  </a:ext>
                </a:extLst>
              </a:tr>
              <a:tr h="370840">
                <a:tc>
                  <a:txBody>
                    <a:bodyPr/>
                    <a:lstStyle/>
                    <a:p>
                      <a:r>
                        <a:rPr lang="en-GB" sz="1200" b="1"/>
                        <a:t>Q10.</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11913380"/>
                  </a:ext>
                </a:extLst>
              </a:tr>
            </a:tbl>
          </a:graphicData>
        </a:graphic>
      </p:graphicFrame>
    </p:spTree>
    <p:extLst>
      <p:ext uri="{BB962C8B-B14F-4D97-AF65-F5344CB8AC3E}">
        <p14:creationId xmlns:p14="http://schemas.microsoft.com/office/powerpoint/2010/main" val="284434312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a:t>Knowledge Retrieval Quiz 3</a:t>
            </a:r>
          </a:p>
        </p:txBody>
      </p:sp>
      <p:sp>
        <p:nvSpPr>
          <p:cNvPr id="2" name="TextBox 1">
            <a:extLst>
              <a:ext uri="{FF2B5EF4-FFF2-40B4-BE49-F238E27FC236}">
                <a16:creationId xmlns:a16="http://schemas.microsoft.com/office/drawing/2014/main" id="{2C70F506-4C7A-E215-7BC5-CA4FC6759EBA}"/>
              </a:ext>
            </a:extLst>
          </p:cNvPr>
          <p:cNvSpPr txBox="1"/>
          <p:nvPr/>
        </p:nvSpPr>
        <p:spPr>
          <a:xfrm>
            <a:off x="273050" y="1054100"/>
            <a:ext cx="4705350" cy="646331"/>
          </a:xfrm>
          <a:prstGeom prst="rect">
            <a:avLst/>
          </a:prstGeom>
          <a:noFill/>
        </p:spPr>
        <p:txBody>
          <a:bodyPr wrap="square" rtlCol="0">
            <a:spAutoFit/>
          </a:bodyPr>
          <a:lstStyle/>
          <a:p>
            <a:r>
              <a:rPr lang="en-GB"/>
              <a:t>Date: ……………………………………….</a:t>
            </a:r>
          </a:p>
          <a:p>
            <a:r>
              <a:rPr lang="en-GB"/>
              <a:t>Score: …………...</a:t>
            </a:r>
          </a:p>
        </p:txBody>
      </p:sp>
      <p:graphicFrame>
        <p:nvGraphicFramePr>
          <p:cNvPr id="3" name="Table 5">
            <a:extLst>
              <a:ext uri="{FF2B5EF4-FFF2-40B4-BE49-F238E27FC236}">
                <a16:creationId xmlns:a16="http://schemas.microsoft.com/office/drawing/2014/main" id="{77F7EA8E-D0AB-5E34-EB82-D09920CB4131}"/>
              </a:ext>
            </a:extLst>
          </p:cNvPr>
          <p:cNvGraphicFramePr>
            <a:graphicFrameLocks noGrp="1"/>
          </p:cNvGraphicFramePr>
          <p:nvPr>
            <p:extLst>
              <p:ext uri="{D42A27DB-BD31-4B8C-83A1-F6EECF244321}">
                <p14:modId xmlns:p14="http://schemas.microsoft.com/office/powerpoint/2010/main" val="3856712308"/>
              </p:ext>
            </p:extLst>
          </p:nvPr>
        </p:nvGraphicFramePr>
        <p:xfrm>
          <a:off x="339724" y="1798318"/>
          <a:ext cx="6178551" cy="6771640"/>
        </p:xfrm>
        <a:graphic>
          <a:graphicData uri="http://schemas.openxmlformats.org/drawingml/2006/table">
            <a:tbl>
              <a:tblPr firstRow="1" bandRow="1">
                <a:tableStyleId>{5940675A-B579-460E-94D1-54222C63F5DA}</a:tableStyleId>
              </a:tblPr>
              <a:tblGrid>
                <a:gridCol w="638176">
                  <a:extLst>
                    <a:ext uri="{9D8B030D-6E8A-4147-A177-3AD203B41FA5}">
                      <a16:colId xmlns:a16="http://schemas.microsoft.com/office/drawing/2014/main" val="3009340862"/>
                    </a:ext>
                  </a:extLst>
                </a:gridCol>
                <a:gridCol w="3111500">
                  <a:extLst>
                    <a:ext uri="{9D8B030D-6E8A-4147-A177-3AD203B41FA5}">
                      <a16:colId xmlns:a16="http://schemas.microsoft.com/office/drawing/2014/main" val="2155376729"/>
                    </a:ext>
                  </a:extLst>
                </a:gridCol>
                <a:gridCol w="2428875">
                  <a:extLst>
                    <a:ext uri="{9D8B030D-6E8A-4147-A177-3AD203B41FA5}">
                      <a16:colId xmlns:a16="http://schemas.microsoft.com/office/drawing/2014/main" val="2425044758"/>
                    </a:ext>
                  </a:extLst>
                </a:gridCol>
              </a:tblGrid>
              <a:tr h="370840">
                <a:tc>
                  <a:txBody>
                    <a:bodyPr/>
                    <a:lstStyle/>
                    <a:p>
                      <a:endParaRPr lang="en-GB" sz="1200"/>
                    </a:p>
                  </a:txBody>
                  <a:tcPr/>
                </a:tc>
                <a:tc>
                  <a:txBody>
                    <a:bodyPr/>
                    <a:lstStyle/>
                    <a:p>
                      <a:endParaRPr lang="en-GB" sz="1200"/>
                    </a:p>
                  </a:txBody>
                  <a:tcPr>
                    <a:solidFill>
                      <a:schemeClr val="bg1">
                        <a:lumMod val="85000"/>
                      </a:schemeClr>
                    </a:solidFill>
                  </a:tcPr>
                </a:tc>
                <a:tc>
                  <a:txBody>
                    <a:bodyPr/>
                    <a:lstStyle/>
                    <a:p>
                      <a:r>
                        <a:rPr lang="en-GB" sz="1200" b="1"/>
                        <a:t>Answer</a:t>
                      </a:r>
                    </a:p>
                  </a:txBody>
                  <a:tcPr>
                    <a:solidFill>
                      <a:schemeClr val="bg1">
                        <a:lumMod val="85000"/>
                      </a:schemeClr>
                    </a:solidFill>
                  </a:tcPr>
                </a:tc>
                <a:extLst>
                  <a:ext uri="{0D108BD9-81ED-4DB2-BD59-A6C34878D82A}">
                    <a16:rowId xmlns:a16="http://schemas.microsoft.com/office/drawing/2014/main" val="1171212013"/>
                  </a:ext>
                </a:extLst>
              </a:tr>
              <a:tr h="370840">
                <a:tc>
                  <a:txBody>
                    <a:bodyPr/>
                    <a:lstStyle/>
                    <a:p>
                      <a:r>
                        <a:rPr lang="en-GB" sz="1200" b="1"/>
                        <a:t>Q1.</a:t>
                      </a:r>
                    </a:p>
                  </a:txBody>
                  <a:tcPr>
                    <a:solidFill>
                      <a:schemeClr val="bg1">
                        <a:lumMod val="85000"/>
                      </a:schemeClr>
                    </a:solidFill>
                  </a:tcPr>
                </a:tc>
                <a:tc>
                  <a:txBody>
                    <a:bodyPr/>
                    <a:lstStyle/>
                    <a:p>
                      <a:r>
                        <a:rPr lang="en-GB" sz="1200" b="1"/>
                        <a:t>Insert question in bold</a:t>
                      </a:r>
                    </a:p>
                    <a:p>
                      <a:endParaRPr lang="en-GB" sz="1200" b="1"/>
                    </a:p>
                    <a:p>
                      <a:endParaRPr lang="en-GB" sz="1200" b="1"/>
                    </a:p>
                  </a:txBody>
                  <a:tcPr/>
                </a:tc>
                <a:tc>
                  <a:txBody>
                    <a:bodyPr/>
                    <a:lstStyle/>
                    <a:p>
                      <a:endParaRPr lang="en-GB" sz="1200"/>
                    </a:p>
                  </a:txBody>
                  <a:tcPr/>
                </a:tc>
                <a:extLst>
                  <a:ext uri="{0D108BD9-81ED-4DB2-BD59-A6C34878D82A}">
                    <a16:rowId xmlns:a16="http://schemas.microsoft.com/office/drawing/2014/main" val="228556848"/>
                  </a:ext>
                </a:extLst>
              </a:tr>
              <a:tr h="370840">
                <a:tc>
                  <a:txBody>
                    <a:bodyPr/>
                    <a:lstStyle/>
                    <a:p>
                      <a:r>
                        <a:rPr lang="en-GB" sz="1200" b="1"/>
                        <a:t>Q2.</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4294120110"/>
                  </a:ext>
                </a:extLst>
              </a:tr>
              <a:tr h="370840">
                <a:tc>
                  <a:txBody>
                    <a:bodyPr/>
                    <a:lstStyle/>
                    <a:p>
                      <a:r>
                        <a:rPr lang="en-GB" sz="1200" b="1"/>
                        <a:t>Q3.</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71798726"/>
                  </a:ext>
                </a:extLst>
              </a:tr>
              <a:tr h="370840">
                <a:tc>
                  <a:txBody>
                    <a:bodyPr/>
                    <a:lstStyle/>
                    <a:p>
                      <a:r>
                        <a:rPr lang="en-GB" sz="1200" b="1"/>
                        <a:t>Q4.</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601501368"/>
                  </a:ext>
                </a:extLst>
              </a:tr>
              <a:tr h="370840">
                <a:tc>
                  <a:txBody>
                    <a:bodyPr/>
                    <a:lstStyle/>
                    <a:p>
                      <a:r>
                        <a:rPr lang="en-GB" sz="1200" b="1"/>
                        <a:t>Q5.</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795982574"/>
                  </a:ext>
                </a:extLst>
              </a:tr>
              <a:tr h="370840">
                <a:tc>
                  <a:txBody>
                    <a:bodyPr/>
                    <a:lstStyle/>
                    <a:p>
                      <a:r>
                        <a:rPr lang="en-GB" sz="1200" b="1"/>
                        <a:t>Q6.</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882868337"/>
                  </a:ext>
                </a:extLst>
              </a:tr>
              <a:tr h="370840">
                <a:tc>
                  <a:txBody>
                    <a:bodyPr/>
                    <a:lstStyle/>
                    <a:p>
                      <a:r>
                        <a:rPr lang="en-GB" sz="1200" b="1"/>
                        <a:t>Q7.</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54849647"/>
                  </a:ext>
                </a:extLst>
              </a:tr>
              <a:tr h="370840">
                <a:tc>
                  <a:txBody>
                    <a:bodyPr/>
                    <a:lstStyle/>
                    <a:p>
                      <a:r>
                        <a:rPr lang="en-GB" sz="1200" b="1"/>
                        <a:t>Q8.</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112033756"/>
                  </a:ext>
                </a:extLst>
              </a:tr>
              <a:tr h="370840">
                <a:tc>
                  <a:txBody>
                    <a:bodyPr/>
                    <a:lstStyle/>
                    <a:p>
                      <a:r>
                        <a:rPr lang="en-GB" sz="1200" b="1"/>
                        <a:t>Q9.</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3917522534"/>
                  </a:ext>
                </a:extLst>
              </a:tr>
              <a:tr h="370840">
                <a:tc>
                  <a:txBody>
                    <a:bodyPr/>
                    <a:lstStyle/>
                    <a:p>
                      <a:r>
                        <a:rPr lang="en-GB" sz="1200" b="1"/>
                        <a:t>Q10.</a:t>
                      </a:r>
                    </a:p>
                  </a:txBody>
                  <a:tcPr>
                    <a:solidFill>
                      <a:schemeClr val="bg1">
                        <a:lumMod val="85000"/>
                      </a:schemeClr>
                    </a:solidFill>
                  </a:tcPr>
                </a:tc>
                <a:tc>
                  <a:txBody>
                    <a:bodyPr/>
                    <a:lstStyle/>
                    <a:p>
                      <a:endParaRPr lang="en-GB" sz="1200"/>
                    </a:p>
                    <a:p>
                      <a:endParaRPr lang="en-GB" sz="1200"/>
                    </a:p>
                    <a:p>
                      <a:endParaRPr lang="en-GB" sz="1200"/>
                    </a:p>
                  </a:txBody>
                  <a:tcPr/>
                </a:tc>
                <a:tc>
                  <a:txBody>
                    <a:bodyPr/>
                    <a:lstStyle/>
                    <a:p>
                      <a:endParaRPr lang="en-GB" sz="1200"/>
                    </a:p>
                  </a:txBody>
                  <a:tcPr/>
                </a:tc>
                <a:extLst>
                  <a:ext uri="{0D108BD9-81ED-4DB2-BD59-A6C34878D82A}">
                    <a16:rowId xmlns:a16="http://schemas.microsoft.com/office/drawing/2014/main" val="211913380"/>
                  </a:ext>
                </a:extLst>
              </a:tr>
            </a:tbl>
          </a:graphicData>
        </a:graphic>
      </p:graphicFrame>
    </p:spTree>
    <p:extLst>
      <p:ext uri="{BB962C8B-B14F-4D97-AF65-F5344CB8AC3E}">
        <p14:creationId xmlns:p14="http://schemas.microsoft.com/office/powerpoint/2010/main" val="5548241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a:t>……………………………………………………………………………………………………………………………………………………………………………………………………………………………………………………………………………………………………………………………………………………………………………………………………………………………………………………………………………………………………………………………………………………………………………………………………………………………………………………………………………………………………………………………………………………………………………………………………………………………………………………………………………………………………………………………………………………………………………………………………………………………………………………………………………………………………………………………………………………………………………………………………………………………………………………………………………………………………………………………………………………………………………………………………………………………………………………………………………………………………………………………………………………………………………………………………………………………………………………………………………………………………………………………………………………………………………………………………………………………………………………………………………………………………………………………..</a:t>
            </a:r>
          </a:p>
          <a:p>
            <a:pPr>
              <a:lnSpc>
                <a:spcPct val="150000"/>
              </a:lnSpc>
            </a:pPr>
            <a:r>
              <a:rPr lang="en-GB" sz="1200"/>
              <a:t>…………………………………………………………………………………………………………………………………………………………………………………………………………………………………………………………………………………………………………………………………………………………………………………………………………………………………………………………………………………………………………………………………………………………………………………………………………………………………………………………………………………………………………………………………………………………………………………………………………………………………………………………………………………………………………………………………………………………………………………………………………………………………………………………………………………………………………………………………………………………………………………………………………………………………………………………………………………………………………………………………………………………………………………………………………………………………………………………………………………………………………………………………………………………………………………………………………………………………………………………………………………………………………………………………………………………………..</a:t>
            </a:r>
          </a:p>
          <a:p>
            <a:pPr>
              <a:lnSpc>
                <a:spcPct val="150000"/>
              </a:lnSpc>
            </a:pPr>
            <a:r>
              <a:rPr lang="en-GB" sz="1200"/>
              <a:t>…………………………………………………………………………………………………………………………………………………………………………………………………………………………………………………………………………………………………………………………………………………………………………………………………………………………………………………………………………………………………………………………………………………………………………………………………………………………………………………………………………………………………………………………………………………………………………………………………</a:t>
            </a:r>
          </a:p>
        </p:txBody>
      </p:sp>
    </p:spTree>
    <p:extLst>
      <p:ext uri="{BB962C8B-B14F-4D97-AF65-F5344CB8AC3E}">
        <p14:creationId xmlns:p14="http://schemas.microsoft.com/office/powerpoint/2010/main" val="4085562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a:t>……………………………………………………………………………………………………………………………………………………………………………………………………………………………………………………………………………………………………………………………………………………………………………………………………………………………………………………………………………………………………………………………………………………………………………………………………………………………………………………………………………………………………………………………………………………………………………………………………………………………………………………………………………………………………………………………………………………………………………………………………………………………………………………………………………………………………………………………………………………………………………………………………………………………………………………………………………………………………………………………………………………………………………………………………………………………………………………………………………………………………………………………………………………………………………………………………………………………………………………………………………………………………………………………………………………………………………………………………………………………………………………………………………………………………………………………..</a:t>
            </a:r>
          </a:p>
          <a:p>
            <a:pPr>
              <a:lnSpc>
                <a:spcPct val="150000"/>
              </a:lnSpc>
            </a:pPr>
            <a:r>
              <a:rPr lang="en-GB" sz="1200"/>
              <a:t>…………………………………………………………………………………………………………………………………………………………………………………………………………………………………………………………………………………………………………………………………………………………………………………………………………………………………………………………………………………………………………………………………………………………………………………………………………………………………………………………………………………………………………………………………………………………………………………………………………………………………………………………………………………………………………………………………………………………………………………………………………………………………………………………………………………………………………………………………………………………………………………………………………………………………………………………………………………………………………………………………………………………………………………………………………………………………………………………………………………………………………………………………………………………………………………………………………………………………………………………………………………………………………………………………………………………………..</a:t>
            </a:r>
          </a:p>
          <a:p>
            <a:pPr>
              <a:lnSpc>
                <a:spcPct val="150000"/>
              </a:lnSpc>
            </a:pPr>
            <a:r>
              <a:rPr lang="en-GB" sz="1200"/>
              <a:t>…………………………………………………………………………………………………………………………………………………………………………………………………………………………………………………………………………………………………………………………………………………………………………………………………………………………………………………………………………………………………………………………………………………………………………………………………………………………………………………………………………………………………………………………………………………………………………………………………</a:t>
            </a:r>
          </a:p>
        </p:txBody>
      </p:sp>
    </p:spTree>
    <p:extLst>
      <p:ext uri="{BB962C8B-B14F-4D97-AF65-F5344CB8AC3E}">
        <p14:creationId xmlns:p14="http://schemas.microsoft.com/office/powerpoint/2010/main" val="131821952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a:t>……………………………………………………………………………………………………………………………………………………………………………………………………………………………………………………………………………………………………………………………………………………………………………………………………………………………………………………………………………………………………………………………………………………………………………………………………………………………………………………………………………………………………………………………………………………………………………………………………………………………………………………………………………………………………………………………………………………………………………………………………………………………………………………………………………………………………………………………………………………………………………………………………………………………………………………………………………………………………………………………………………………………………………………………………………………………………………………………………………………………………………………………………………………………………………………………………………………………………………………………………………………………………………………………………………………………………………………………………………………………………………………………………………………………………………………………..</a:t>
            </a:r>
          </a:p>
          <a:p>
            <a:pPr>
              <a:lnSpc>
                <a:spcPct val="150000"/>
              </a:lnSpc>
            </a:pPr>
            <a:r>
              <a:rPr lang="en-GB" sz="1200"/>
              <a:t>…………………………………………………………………………………………………………………………………………………………………………………………………………………………………………………………………………………………………………………………………………………………………………………………………………………………………………………………………………………………………………………………………………………………………………………………………………………………………………………………………………………………………………………………………………………………………………………………………………………………………………………………………………………………………………………………………………………………………………………………………………………………………………………………………………………………………………………………………………………………………………………………………………………………………………………………………………………………………………………………………………………………………………………………………………………………………………………………………………………………………………………………………………………………………………………………………………………………………………………………………………………………………………………………………………………………………..</a:t>
            </a:r>
          </a:p>
          <a:p>
            <a:pPr>
              <a:lnSpc>
                <a:spcPct val="150000"/>
              </a:lnSpc>
            </a:pPr>
            <a:r>
              <a:rPr lang="en-GB" sz="1200"/>
              <a:t>…………………………………………………………………………………………………………………………………………………………………………………………………………………………………………………………………………………………………………………………………………………………………………………………………………………………………………………………………………………………………………………………………………………………………………………………………………………………………………………………………………………………………………………………………………………………………………………………………</a:t>
            </a:r>
          </a:p>
        </p:txBody>
      </p:sp>
    </p:spTree>
    <p:extLst>
      <p:ext uri="{BB962C8B-B14F-4D97-AF65-F5344CB8AC3E}">
        <p14:creationId xmlns:p14="http://schemas.microsoft.com/office/powerpoint/2010/main" val="3383337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3439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341964" y="785258"/>
            <a:ext cx="6311900" cy="7573484"/>
          </a:xfrm>
          <a:prstGeom prst="rect">
            <a:avLst/>
          </a:prstGeom>
          <a:noFill/>
          <a:ln w="28575">
            <a:noFill/>
          </a:ln>
        </p:spPr>
        <p:txBody>
          <a:bodyPr wrap="square" rtlCol="0">
            <a:spAutoFit/>
          </a:bodyPr>
          <a:lstStyle/>
          <a:p>
            <a:pPr algn="l"/>
            <a:r>
              <a:rPr lang="en-GB" sz="1200" b="1" i="0" u="sng" dirty="0">
                <a:solidFill>
                  <a:srgbClr val="231F20"/>
                </a:solidFill>
                <a:effectLst/>
              </a:rPr>
              <a:t>I Do Task  2</a:t>
            </a:r>
            <a:endParaRPr lang="en-GB" sz="1200" b="0" i="0" u="sng" dirty="0">
              <a:solidFill>
                <a:srgbClr val="231F20"/>
              </a:solidFill>
              <a:effectLst/>
            </a:endParaRPr>
          </a:p>
          <a:p>
            <a:pPr algn="l"/>
            <a:endParaRPr lang="en-GB" sz="1400" dirty="0">
              <a:solidFill>
                <a:srgbClr val="231F20"/>
              </a:solidFill>
              <a:latin typeface="ReithSans"/>
            </a:endParaRPr>
          </a:p>
          <a:p>
            <a:pPr algn="l">
              <a:lnSpc>
                <a:spcPct val="150000"/>
              </a:lnSpc>
            </a:pPr>
            <a:r>
              <a:rPr lang="en-GB" sz="1200" b="0" i="0" dirty="0">
                <a:solidFill>
                  <a:srgbClr val="231F20"/>
                </a:solidFill>
                <a:effectLst/>
              </a:rPr>
              <a:t>Draw a distance – time graph for the journey described below</a:t>
            </a:r>
          </a:p>
          <a:p>
            <a:pPr algn="l">
              <a:lnSpc>
                <a:spcPct val="150000"/>
              </a:lnSpc>
            </a:pPr>
            <a:endParaRPr lang="en-GB" sz="1400" b="0" i="0" dirty="0">
              <a:solidFill>
                <a:srgbClr val="231F20"/>
              </a:solidFill>
              <a:effectLst/>
            </a:endParaRPr>
          </a:p>
          <a:p>
            <a:pPr algn="l">
              <a:lnSpc>
                <a:spcPct val="150000"/>
              </a:lnSpc>
              <a:buFont typeface="Arial" panose="020B0604020202020204" pitchFamily="34" charset="0"/>
              <a:buChar char="•"/>
            </a:pPr>
            <a:r>
              <a:rPr lang="en-GB" sz="1200" b="0" i="0" dirty="0">
                <a:solidFill>
                  <a:srgbClr val="231F20"/>
                </a:solidFill>
                <a:effectLst/>
              </a:rPr>
              <a:t>A vehicle starts its journey at 13:00H.</a:t>
            </a:r>
          </a:p>
          <a:p>
            <a:pPr algn="l">
              <a:lnSpc>
                <a:spcPct val="150000"/>
              </a:lnSpc>
              <a:buFont typeface="Arial" panose="020B0604020202020204" pitchFamily="34" charset="0"/>
              <a:buChar char="•"/>
            </a:pPr>
            <a:r>
              <a:rPr lang="en-GB" sz="1200" b="0" i="0" dirty="0">
                <a:solidFill>
                  <a:srgbClr val="231F20"/>
                </a:solidFill>
                <a:effectLst/>
              </a:rPr>
              <a:t>It travels at a speed of 20 mph for </a:t>
            </a:r>
            <a:r>
              <a:rPr lang="en-GB" sz="1200" dirty="0">
                <a:solidFill>
                  <a:srgbClr val="231F20"/>
                </a:solidFill>
              </a:rPr>
              <a:t>2.5</a:t>
            </a:r>
            <a:r>
              <a:rPr lang="ar-AE" sz="1200" b="0" i="0" dirty="0">
                <a:solidFill>
                  <a:srgbClr val="231F20"/>
                </a:solidFill>
                <a:effectLst/>
              </a:rPr>
              <a:t> </a:t>
            </a:r>
            <a:r>
              <a:rPr lang="en-GB" sz="1200" b="0" i="0" dirty="0">
                <a:solidFill>
                  <a:srgbClr val="231F20"/>
                </a:solidFill>
                <a:effectLst/>
              </a:rPr>
              <a:t>hours.</a:t>
            </a:r>
          </a:p>
          <a:p>
            <a:pPr algn="l">
              <a:lnSpc>
                <a:spcPct val="150000"/>
              </a:lnSpc>
              <a:buFont typeface="Arial" panose="020B0604020202020204" pitchFamily="34" charset="0"/>
              <a:buChar char="•"/>
            </a:pPr>
            <a:r>
              <a:rPr lang="en-GB" sz="1200" b="0" i="0" dirty="0">
                <a:solidFill>
                  <a:srgbClr val="231F20"/>
                </a:solidFill>
                <a:effectLst/>
              </a:rPr>
              <a:t>The vehicle stops for 1</a:t>
            </a:r>
            <a:r>
              <a:rPr lang="en-GB" sz="1200" dirty="0">
                <a:solidFill>
                  <a:srgbClr val="231F20"/>
                </a:solidFill>
              </a:rPr>
              <a:t>.5 </a:t>
            </a:r>
            <a:r>
              <a:rPr lang="en-GB" sz="1200" b="0" i="0" dirty="0">
                <a:solidFill>
                  <a:srgbClr val="231F20"/>
                </a:solidFill>
                <a:effectLst/>
              </a:rPr>
              <a:t>hours before continuing its journey.</a:t>
            </a:r>
          </a:p>
          <a:p>
            <a:pPr algn="l">
              <a:lnSpc>
                <a:spcPct val="150000"/>
              </a:lnSpc>
              <a:buFont typeface="Arial" panose="020B0604020202020204" pitchFamily="34" charset="0"/>
              <a:buChar char="•"/>
            </a:pPr>
            <a:r>
              <a:rPr lang="en-GB" sz="1200" b="0" i="0" dirty="0">
                <a:solidFill>
                  <a:srgbClr val="231F20"/>
                </a:solidFill>
                <a:effectLst/>
              </a:rPr>
              <a:t>It travels a further 30 miles and arrives at its destination at 18:00H.</a:t>
            </a:r>
          </a:p>
          <a:p>
            <a:pPr algn="l">
              <a:lnSpc>
                <a:spcPct val="150000"/>
              </a:lnSpc>
            </a:pPr>
            <a:r>
              <a:rPr lang="en-GB" sz="1200" b="0" i="0" dirty="0">
                <a:solidFill>
                  <a:srgbClr val="231F20"/>
                </a:solidFill>
                <a:effectLst/>
              </a:rPr>
              <a:t>On the graph paper below, draw a distance-time graph of this journey.</a:t>
            </a:r>
          </a:p>
          <a:p>
            <a:pPr algn="l">
              <a:lnSpc>
                <a:spcPct val="150000"/>
              </a:lnSpc>
            </a:pPr>
            <a:endParaRPr lang="en-GB" sz="1400" dirty="0">
              <a:solidFill>
                <a:srgbClr val="231F20"/>
              </a:solidFill>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nSpc>
                <a:spcPct val="150000"/>
              </a:lnSpc>
            </a:pPr>
            <a:endParaRPr lang="en-GB" sz="1200" dirty="0"/>
          </a:p>
        </p:txBody>
      </p:sp>
      <p:pic>
        <p:nvPicPr>
          <p:cNvPr id="7" name="Picture 6">
            <a:extLst>
              <a:ext uri="{FF2B5EF4-FFF2-40B4-BE49-F238E27FC236}">
                <a16:creationId xmlns:a16="http://schemas.microsoft.com/office/drawing/2014/main" id="{6A5F65F5-10FE-9F37-56C0-28FB65D5A9D0}"/>
              </a:ext>
            </a:extLst>
          </p:cNvPr>
          <p:cNvPicPr>
            <a:picLocks noChangeAspect="1"/>
          </p:cNvPicPr>
          <p:nvPr/>
        </p:nvPicPr>
        <p:blipFill>
          <a:blip r:embed="rId2"/>
          <a:stretch>
            <a:fillRect/>
          </a:stretch>
        </p:blipFill>
        <p:spPr>
          <a:xfrm>
            <a:off x="341964" y="3295635"/>
            <a:ext cx="6174072" cy="4883967"/>
          </a:xfrm>
          <a:prstGeom prst="rect">
            <a:avLst/>
          </a:prstGeom>
        </p:spPr>
      </p:pic>
      <p:pic>
        <p:nvPicPr>
          <p:cNvPr id="10" name="Picture 9">
            <a:extLst>
              <a:ext uri="{FF2B5EF4-FFF2-40B4-BE49-F238E27FC236}">
                <a16:creationId xmlns:a16="http://schemas.microsoft.com/office/drawing/2014/main" id="{7D81C833-1877-FFFC-037C-816F71819575}"/>
              </a:ext>
            </a:extLst>
          </p:cNvPr>
          <p:cNvPicPr>
            <a:picLocks noChangeAspect="1"/>
          </p:cNvPicPr>
          <p:nvPr/>
        </p:nvPicPr>
        <p:blipFill>
          <a:blip r:embed="rId3"/>
          <a:stretch>
            <a:fillRect/>
          </a:stretch>
        </p:blipFill>
        <p:spPr>
          <a:xfrm>
            <a:off x="3034207" y="5091446"/>
            <a:ext cx="3075111" cy="2469031"/>
          </a:xfrm>
          <a:prstGeom prst="rect">
            <a:avLst/>
          </a:prstGeom>
        </p:spPr>
      </p:pic>
    </p:spTree>
    <p:extLst>
      <p:ext uri="{BB962C8B-B14F-4D97-AF65-F5344CB8AC3E}">
        <p14:creationId xmlns:p14="http://schemas.microsoft.com/office/powerpoint/2010/main" val="38334621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043A77-E930-E1E7-2DB9-FF8F2C7D2D51}"/>
              </a:ext>
            </a:extLst>
          </p:cNvPr>
          <p:cNvSpPr txBox="1"/>
          <p:nvPr/>
        </p:nvSpPr>
        <p:spPr>
          <a:xfrm>
            <a:off x="275896" y="346747"/>
            <a:ext cx="6306207" cy="261610"/>
          </a:xfrm>
          <a:prstGeom prst="rect">
            <a:avLst/>
          </a:prstGeom>
          <a:noFill/>
          <a:ln w="12700">
            <a:solidFill>
              <a:schemeClr val="bg1"/>
            </a:solidFill>
            <a:prstDash val="dash"/>
          </a:ln>
        </p:spPr>
        <p:txBody>
          <a:bodyPr wrap="square">
            <a:spAutoFit/>
          </a:bodyPr>
          <a:lstStyle/>
          <a:p>
            <a:r>
              <a:rPr lang="en-GB" sz="1100"/>
              <a:t>Extra Space</a:t>
            </a:r>
          </a:p>
        </p:txBody>
      </p:sp>
      <p:sp>
        <p:nvSpPr>
          <p:cNvPr id="2" name="TextBox 1">
            <a:extLst>
              <a:ext uri="{FF2B5EF4-FFF2-40B4-BE49-F238E27FC236}">
                <a16:creationId xmlns:a16="http://schemas.microsoft.com/office/drawing/2014/main" id="{07821CA6-52AD-7794-540B-48761A6465CB}"/>
              </a:ext>
            </a:extLst>
          </p:cNvPr>
          <p:cNvSpPr txBox="1"/>
          <p:nvPr/>
        </p:nvSpPr>
        <p:spPr>
          <a:xfrm>
            <a:off x="275896" y="994611"/>
            <a:ext cx="6306207" cy="8096704"/>
          </a:xfrm>
          <a:prstGeom prst="rect">
            <a:avLst/>
          </a:prstGeom>
          <a:noFill/>
        </p:spPr>
        <p:txBody>
          <a:bodyPr wrap="square" rtlCol="0">
            <a:spAutoFit/>
          </a:bodyPr>
          <a:lstStyle/>
          <a:p>
            <a:pPr>
              <a:lnSpc>
                <a:spcPct val="150000"/>
              </a:lnSpc>
            </a:pPr>
            <a:r>
              <a:rPr lang="en-GB" sz="1200"/>
              <a:t>……………………………………………………………………………………………………………………………………………………………………………………………………………………………………………………………………………………………………………………………………………………………………………………………………………………………………………………………………………………………………………………………………………………………………………………………………………………………………………………………………………………………………………………………………………………………………………………………………………………………………………………………………………………………………………………………………………………………………………………………………………………………………………………………………………………………………………………………………………………………………………………………………………………………………………………………………………………………………………………………………………………………………………………………………………………………………………………………………………………………………………………………………………………………………………………………………………………………………………………………………………………………………………………………………………………………………………………………………………………………………………………………………………………………………………………………..</a:t>
            </a:r>
          </a:p>
          <a:p>
            <a:pPr>
              <a:lnSpc>
                <a:spcPct val="150000"/>
              </a:lnSpc>
            </a:pPr>
            <a:r>
              <a:rPr lang="en-GB" sz="1200"/>
              <a:t>…………………………………………………………………………………………………………………………………………………………………………………………………………………………………………………………………………………………………………………………………………………………………………………………………………………………………………………………………………………………………………………………………………………………………………………………………………………………………………………………………………………………………………………………………………………………………………………………………………………………………………………………………………………………………………………………………………………………………………………………………………………………………………………………………………………………………………………………………………………………………………………………………………………………………………………………………………………………………………………………………………………………………………………………………………………………………………………………………………………………………………………………………………………………………………………………………………………………………………………………………………………………………………………………………………………………………..</a:t>
            </a:r>
          </a:p>
          <a:p>
            <a:pPr>
              <a:lnSpc>
                <a:spcPct val="150000"/>
              </a:lnSpc>
            </a:pPr>
            <a:r>
              <a:rPr lang="en-GB" sz="1200"/>
              <a:t>…………………………………………………………………………………………………………………………………………………………………………………………………………………………………………………………………………………………………………………………………………………………………………………………………………………………………………………………………………………………………………………………………………………………………………………………………………………………………………………………………………………………………………………………………………………………………………………………………</a:t>
            </a:r>
          </a:p>
        </p:txBody>
      </p:sp>
    </p:spTree>
    <p:extLst>
      <p:ext uri="{BB962C8B-B14F-4D97-AF65-F5344CB8AC3E}">
        <p14:creationId xmlns:p14="http://schemas.microsoft.com/office/powerpoint/2010/main" val="50070288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05550" cy="369332"/>
          </a:xfrm>
          <a:prstGeom prst="rect">
            <a:avLst/>
          </a:prstGeom>
          <a:solidFill>
            <a:schemeClr val="bg1">
              <a:lumMod val="85000"/>
            </a:schemeClr>
          </a:solidFill>
          <a:ln>
            <a:solidFill>
              <a:schemeClr val="tx1"/>
            </a:solidFill>
          </a:ln>
        </p:spPr>
        <p:txBody>
          <a:bodyPr wrap="square" rtlCol="0">
            <a:spAutoFit/>
          </a:bodyPr>
          <a:lstStyle/>
          <a:p>
            <a:pPr algn="ctr"/>
            <a:r>
              <a:rPr lang="en-GB" b="1"/>
              <a:t>KNOWLEDGE ORGANISER</a:t>
            </a:r>
          </a:p>
        </p:txBody>
      </p:sp>
      <p:graphicFrame>
        <p:nvGraphicFramePr>
          <p:cNvPr id="2" name="Table 1">
            <a:extLst>
              <a:ext uri="{FF2B5EF4-FFF2-40B4-BE49-F238E27FC236}">
                <a16:creationId xmlns:a16="http://schemas.microsoft.com/office/drawing/2014/main" id="{1A7E46B3-38EA-9438-9534-215B599149CB}"/>
              </a:ext>
            </a:extLst>
          </p:cNvPr>
          <p:cNvGraphicFramePr>
            <a:graphicFrameLocks noGrp="1"/>
          </p:cNvGraphicFramePr>
          <p:nvPr>
            <p:extLst>
              <p:ext uri="{D42A27DB-BD31-4B8C-83A1-F6EECF244321}">
                <p14:modId xmlns:p14="http://schemas.microsoft.com/office/powerpoint/2010/main" val="505090327"/>
              </p:ext>
            </p:extLst>
          </p:nvPr>
        </p:nvGraphicFramePr>
        <p:xfrm>
          <a:off x="273051" y="820039"/>
          <a:ext cx="6305550" cy="274320"/>
        </p:xfrm>
        <a:graphic>
          <a:graphicData uri="http://schemas.openxmlformats.org/drawingml/2006/table">
            <a:tbl>
              <a:tblPr firstRow="1" bandRow="1">
                <a:tableStyleId>{5940675A-B579-460E-94D1-54222C63F5DA}</a:tableStyleId>
              </a:tblPr>
              <a:tblGrid>
                <a:gridCol w="2101850">
                  <a:extLst>
                    <a:ext uri="{9D8B030D-6E8A-4147-A177-3AD203B41FA5}">
                      <a16:colId xmlns:a16="http://schemas.microsoft.com/office/drawing/2014/main" val="3934654346"/>
                    </a:ext>
                  </a:extLst>
                </a:gridCol>
                <a:gridCol w="2101850">
                  <a:extLst>
                    <a:ext uri="{9D8B030D-6E8A-4147-A177-3AD203B41FA5}">
                      <a16:colId xmlns:a16="http://schemas.microsoft.com/office/drawing/2014/main" val="35102227"/>
                    </a:ext>
                  </a:extLst>
                </a:gridCol>
                <a:gridCol w="2101850">
                  <a:extLst>
                    <a:ext uri="{9D8B030D-6E8A-4147-A177-3AD203B41FA5}">
                      <a16:colId xmlns:a16="http://schemas.microsoft.com/office/drawing/2014/main" val="1982823125"/>
                    </a:ext>
                  </a:extLst>
                </a:gridCol>
              </a:tblGrid>
              <a:tr h="273600">
                <a:tc>
                  <a:txBody>
                    <a:bodyPr/>
                    <a:lstStyle/>
                    <a:p>
                      <a:r>
                        <a:rPr lang="en-US" sz="1200" b="1" dirty="0"/>
                        <a:t>Subject: </a:t>
                      </a:r>
                      <a:r>
                        <a:rPr lang="en-US" sz="1200" b="0" dirty="0"/>
                        <a:t>Science</a:t>
                      </a:r>
                    </a:p>
                  </a:txBody>
                  <a:tcPr/>
                </a:tc>
                <a:tc>
                  <a:txBody>
                    <a:bodyPr/>
                    <a:lstStyle/>
                    <a:p>
                      <a:r>
                        <a:rPr lang="en-US" sz="1200" b="1" dirty="0"/>
                        <a:t>Topic: </a:t>
                      </a:r>
                      <a:r>
                        <a:rPr lang="en-US" sz="1200" b="0" dirty="0"/>
                        <a:t>Forces</a:t>
                      </a:r>
                    </a:p>
                  </a:txBody>
                  <a:tcPr/>
                </a:tc>
                <a:tc>
                  <a:txBody>
                    <a:bodyPr/>
                    <a:lstStyle/>
                    <a:p>
                      <a:r>
                        <a:rPr lang="en-US" sz="1200" b="1" dirty="0"/>
                        <a:t>Term: </a:t>
                      </a:r>
                      <a:r>
                        <a:rPr lang="en-US" sz="1200" b="0" dirty="0"/>
                        <a:t>Autumn</a:t>
                      </a:r>
                    </a:p>
                  </a:txBody>
                  <a:tcPr/>
                </a:tc>
                <a:extLst>
                  <a:ext uri="{0D108BD9-81ED-4DB2-BD59-A6C34878D82A}">
                    <a16:rowId xmlns:a16="http://schemas.microsoft.com/office/drawing/2014/main" val="598370979"/>
                  </a:ext>
                </a:extLst>
              </a:tr>
            </a:tbl>
          </a:graphicData>
        </a:graphic>
      </p:graphicFrame>
      <p:graphicFrame>
        <p:nvGraphicFramePr>
          <p:cNvPr id="3" name="Table 2">
            <a:extLst>
              <a:ext uri="{FF2B5EF4-FFF2-40B4-BE49-F238E27FC236}">
                <a16:creationId xmlns:a16="http://schemas.microsoft.com/office/drawing/2014/main" id="{B1421655-5380-4561-AF16-F79D295D967B}"/>
              </a:ext>
            </a:extLst>
          </p:cNvPr>
          <p:cNvGraphicFramePr>
            <a:graphicFrameLocks noGrp="1"/>
          </p:cNvGraphicFramePr>
          <p:nvPr>
            <p:extLst>
              <p:ext uri="{D42A27DB-BD31-4B8C-83A1-F6EECF244321}">
                <p14:modId xmlns:p14="http://schemas.microsoft.com/office/powerpoint/2010/main" val="4084408252"/>
              </p:ext>
            </p:extLst>
          </p:nvPr>
        </p:nvGraphicFramePr>
        <p:xfrm>
          <a:off x="273050" y="1212136"/>
          <a:ext cx="6305550" cy="7379999"/>
        </p:xfrm>
        <a:graphic>
          <a:graphicData uri="http://schemas.openxmlformats.org/drawingml/2006/table">
            <a:tbl>
              <a:tblPr firstRow="1" bandRow="1">
                <a:tableStyleId>{5940675A-B579-460E-94D1-54222C63F5DA}</a:tableStyleId>
              </a:tblPr>
              <a:tblGrid>
                <a:gridCol w="407135">
                  <a:extLst>
                    <a:ext uri="{9D8B030D-6E8A-4147-A177-3AD203B41FA5}">
                      <a16:colId xmlns:a16="http://schemas.microsoft.com/office/drawing/2014/main" val="3934654346"/>
                    </a:ext>
                  </a:extLst>
                </a:gridCol>
                <a:gridCol w="1632627">
                  <a:extLst>
                    <a:ext uri="{9D8B030D-6E8A-4147-A177-3AD203B41FA5}">
                      <a16:colId xmlns:a16="http://schemas.microsoft.com/office/drawing/2014/main" val="3983804606"/>
                    </a:ext>
                  </a:extLst>
                </a:gridCol>
                <a:gridCol w="4265788">
                  <a:extLst>
                    <a:ext uri="{9D8B030D-6E8A-4147-A177-3AD203B41FA5}">
                      <a16:colId xmlns:a16="http://schemas.microsoft.com/office/drawing/2014/main" val="2799095496"/>
                    </a:ext>
                  </a:extLst>
                </a:gridCol>
              </a:tblGrid>
              <a:tr h="306371">
                <a:tc gridSpan="3">
                  <a:txBody>
                    <a:bodyPr/>
                    <a:lstStyle/>
                    <a:p>
                      <a:pPr algn="ctr"/>
                      <a:r>
                        <a:rPr lang="en-US" sz="1200" b="1" dirty="0"/>
                        <a:t>KEY WORDS</a:t>
                      </a:r>
                    </a:p>
                  </a:txBody>
                  <a:tcPr>
                    <a:solidFill>
                      <a:schemeClr val="bg1">
                        <a:lumMod val="75000"/>
                      </a:schemeClr>
                    </a:solidFill>
                  </a:tcPr>
                </a:tc>
                <a:tc hMerge="1">
                  <a:txBody>
                    <a:bodyPr/>
                    <a:lstStyle/>
                    <a:p>
                      <a:pPr algn="ctr"/>
                      <a:r>
                        <a:rPr lang="en-US" sz="1200"/>
                        <a:t>Key words</a:t>
                      </a:r>
                    </a:p>
                  </a:txBody>
                  <a:tcPr anchor="ctr">
                    <a:solidFill>
                      <a:schemeClr val="bg1">
                        <a:lumMod val="85000"/>
                      </a:schemeClr>
                    </a:solidFill>
                  </a:tcPr>
                </a:tc>
                <a:tc hMerge="1">
                  <a:txBody>
                    <a:bodyPr/>
                    <a:lstStyle/>
                    <a:p>
                      <a:endParaRPr lang="en-US" sz="1200"/>
                    </a:p>
                  </a:txBody>
                  <a:tcPr>
                    <a:solidFill>
                      <a:schemeClr val="bg1">
                        <a:lumMod val="85000"/>
                      </a:schemeClr>
                    </a:solidFill>
                  </a:tcPr>
                </a:tc>
                <a:extLst>
                  <a:ext uri="{0D108BD9-81ED-4DB2-BD59-A6C34878D82A}">
                    <a16:rowId xmlns:a16="http://schemas.microsoft.com/office/drawing/2014/main" val="1253720602"/>
                  </a:ext>
                </a:extLst>
              </a:tr>
              <a:tr h="306371">
                <a:tc>
                  <a:txBody>
                    <a:bodyPr/>
                    <a:lstStyle/>
                    <a:p>
                      <a:r>
                        <a:rPr lang="en-US" sz="1200"/>
                        <a:t>1</a:t>
                      </a:r>
                    </a:p>
                  </a:txBody>
                  <a:tcPr>
                    <a:solidFill>
                      <a:schemeClr val="bg1">
                        <a:lumMod val="75000"/>
                      </a:schemeClr>
                    </a:solidFill>
                  </a:tcPr>
                </a:tc>
                <a:tc>
                  <a:txBody>
                    <a:bodyPr/>
                    <a:lstStyle/>
                    <a:p>
                      <a:r>
                        <a:rPr lang="en-GB" sz="1200" dirty="0"/>
                        <a:t>Acceleration</a:t>
                      </a:r>
                    </a:p>
                  </a:txBody>
                  <a:tcPr>
                    <a:solidFill>
                      <a:schemeClr val="bg1">
                        <a:lumMod val="85000"/>
                      </a:schemeClr>
                    </a:solidFill>
                  </a:tcPr>
                </a:tc>
                <a:tc>
                  <a:txBody>
                    <a:bodyPr/>
                    <a:lstStyle/>
                    <a:p>
                      <a:r>
                        <a:rPr lang="en-GB" sz="1200" dirty="0"/>
                        <a:t>The rate of change of velocity.</a:t>
                      </a:r>
                    </a:p>
                  </a:txBody>
                  <a:tcPr/>
                </a:tc>
                <a:extLst>
                  <a:ext uri="{0D108BD9-81ED-4DB2-BD59-A6C34878D82A}">
                    <a16:rowId xmlns:a16="http://schemas.microsoft.com/office/drawing/2014/main" val="241228286"/>
                  </a:ext>
                </a:extLst>
              </a:tr>
              <a:tr h="306371">
                <a:tc>
                  <a:txBody>
                    <a:bodyPr/>
                    <a:lstStyle/>
                    <a:p>
                      <a:r>
                        <a:rPr lang="en-US" sz="1200"/>
                        <a:t>2</a:t>
                      </a:r>
                    </a:p>
                  </a:txBody>
                  <a:tcPr>
                    <a:solidFill>
                      <a:schemeClr val="bg1">
                        <a:lumMod val="75000"/>
                      </a:schemeClr>
                    </a:solidFill>
                  </a:tcPr>
                </a:tc>
                <a:tc>
                  <a:txBody>
                    <a:bodyPr/>
                    <a:lstStyle/>
                    <a:p>
                      <a:r>
                        <a:rPr lang="en-GB" sz="1200" dirty="0"/>
                        <a:t>Braking Distance</a:t>
                      </a:r>
                    </a:p>
                  </a:txBody>
                  <a:tcPr>
                    <a:solidFill>
                      <a:schemeClr val="bg1">
                        <a:lumMod val="85000"/>
                      </a:schemeClr>
                    </a:solidFill>
                  </a:tcPr>
                </a:tc>
                <a:tc>
                  <a:txBody>
                    <a:bodyPr/>
                    <a:lstStyle/>
                    <a:p>
                      <a:r>
                        <a:rPr lang="en-GB" sz="1200" dirty="0"/>
                        <a:t>The distance a vehicle travels under the braking force. </a:t>
                      </a:r>
                    </a:p>
                  </a:txBody>
                  <a:tcPr/>
                </a:tc>
                <a:extLst>
                  <a:ext uri="{0D108BD9-81ED-4DB2-BD59-A6C34878D82A}">
                    <a16:rowId xmlns:a16="http://schemas.microsoft.com/office/drawing/2014/main" val="3797581471"/>
                  </a:ext>
                </a:extLst>
              </a:tr>
              <a:tr h="510619">
                <a:tc>
                  <a:txBody>
                    <a:bodyPr/>
                    <a:lstStyle/>
                    <a:p>
                      <a:r>
                        <a:rPr lang="en-US" sz="1200"/>
                        <a:t>3</a:t>
                      </a:r>
                    </a:p>
                  </a:txBody>
                  <a:tcPr>
                    <a:solidFill>
                      <a:schemeClr val="bg1">
                        <a:lumMod val="75000"/>
                      </a:schemeClr>
                    </a:solidFill>
                  </a:tcPr>
                </a:tc>
                <a:tc>
                  <a:txBody>
                    <a:bodyPr/>
                    <a:lstStyle/>
                    <a:p>
                      <a:r>
                        <a:rPr lang="en-GB" sz="1200" dirty="0"/>
                        <a:t>Conservation of Momentum</a:t>
                      </a:r>
                    </a:p>
                  </a:txBody>
                  <a:tcPr>
                    <a:solidFill>
                      <a:schemeClr val="bg1">
                        <a:lumMod val="85000"/>
                      </a:schemeClr>
                    </a:solidFill>
                  </a:tcPr>
                </a:tc>
                <a:tc>
                  <a:txBody>
                    <a:bodyPr/>
                    <a:lstStyle/>
                    <a:p>
                      <a:r>
                        <a:rPr lang="en-GB" sz="1200" dirty="0"/>
                        <a:t>The total momentum of a system before an</a:t>
                      </a:r>
                    </a:p>
                    <a:p>
                      <a:r>
                        <a:rPr lang="en-GB" sz="1200" dirty="0"/>
                        <a:t>event is always equal to the total momentum after the event. </a:t>
                      </a:r>
                    </a:p>
                  </a:txBody>
                  <a:tcPr/>
                </a:tc>
                <a:extLst>
                  <a:ext uri="{0D108BD9-81ED-4DB2-BD59-A6C34878D82A}">
                    <a16:rowId xmlns:a16="http://schemas.microsoft.com/office/drawing/2014/main" val="1712730032"/>
                  </a:ext>
                </a:extLst>
              </a:tr>
              <a:tr h="510619">
                <a:tc>
                  <a:txBody>
                    <a:bodyPr/>
                    <a:lstStyle/>
                    <a:p>
                      <a:r>
                        <a:rPr lang="en-US" sz="1200"/>
                        <a:t>4</a:t>
                      </a:r>
                    </a:p>
                  </a:txBody>
                  <a:tcPr>
                    <a:solidFill>
                      <a:schemeClr val="bg1">
                        <a:lumMod val="75000"/>
                      </a:schemeClr>
                    </a:solidFill>
                  </a:tcPr>
                </a:tc>
                <a:tc>
                  <a:txBody>
                    <a:bodyPr/>
                    <a:lstStyle/>
                    <a:p>
                      <a:r>
                        <a:rPr lang="en-GB" sz="1200" dirty="0"/>
                        <a:t>Inertia</a:t>
                      </a:r>
                    </a:p>
                  </a:txBody>
                  <a:tcPr>
                    <a:solidFill>
                      <a:schemeClr val="bg1">
                        <a:lumMod val="85000"/>
                      </a:schemeClr>
                    </a:solidFill>
                  </a:tcPr>
                </a:tc>
                <a:tc>
                  <a:txBody>
                    <a:bodyPr/>
                    <a:lstStyle/>
                    <a:p>
                      <a:r>
                        <a:rPr lang="en-GB" sz="1200" dirty="0"/>
                        <a:t>The tendency of an object to remain in its same state of uniform</a:t>
                      </a:r>
                    </a:p>
                    <a:p>
                      <a:r>
                        <a:rPr lang="en-GB" sz="1200" dirty="0"/>
                        <a:t>motion or rest. </a:t>
                      </a:r>
                    </a:p>
                  </a:txBody>
                  <a:tcPr/>
                </a:tc>
                <a:extLst>
                  <a:ext uri="{0D108BD9-81ED-4DB2-BD59-A6C34878D82A}">
                    <a16:rowId xmlns:a16="http://schemas.microsoft.com/office/drawing/2014/main" val="842608782"/>
                  </a:ext>
                </a:extLst>
              </a:tr>
              <a:tr h="306371">
                <a:tc>
                  <a:txBody>
                    <a:bodyPr/>
                    <a:lstStyle/>
                    <a:p>
                      <a:r>
                        <a:rPr lang="en-US" sz="1200"/>
                        <a:t>5</a:t>
                      </a:r>
                    </a:p>
                  </a:txBody>
                  <a:tcPr>
                    <a:solidFill>
                      <a:schemeClr val="bg1">
                        <a:lumMod val="75000"/>
                      </a:schemeClr>
                    </a:solidFill>
                  </a:tcPr>
                </a:tc>
                <a:tc>
                  <a:txBody>
                    <a:bodyPr/>
                    <a:lstStyle/>
                    <a:p>
                      <a:r>
                        <a:rPr lang="en-GB" sz="1200" dirty="0"/>
                        <a:t>Momentum</a:t>
                      </a:r>
                    </a:p>
                  </a:txBody>
                  <a:tcPr>
                    <a:solidFill>
                      <a:schemeClr val="bg1">
                        <a:lumMod val="85000"/>
                      </a:schemeClr>
                    </a:solidFill>
                  </a:tcPr>
                </a:tc>
                <a:tc>
                  <a:txBody>
                    <a:bodyPr/>
                    <a:lstStyle/>
                    <a:p>
                      <a:r>
                        <a:rPr lang="en-GB" sz="1200" dirty="0"/>
                        <a:t>The product of an object’s mass and velocity.</a:t>
                      </a:r>
                    </a:p>
                  </a:txBody>
                  <a:tcPr/>
                </a:tc>
                <a:extLst>
                  <a:ext uri="{0D108BD9-81ED-4DB2-BD59-A6C34878D82A}">
                    <a16:rowId xmlns:a16="http://schemas.microsoft.com/office/drawing/2014/main" val="4179165351"/>
                  </a:ext>
                </a:extLst>
              </a:tr>
              <a:tr h="306371">
                <a:tc>
                  <a:txBody>
                    <a:bodyPr/>
                    <a:lstStyle/>
                    <a:p>
                      <a:r>
                        <a:rPr lang="en-US" sz="1200"/>
                        <a:t>6</a:t>
                      </a:r>
                    </a:p>
                  </a:txBody>
                  <a:tcPr>
                    <a:solidFill>
                      <a:schemeClr val="bg1">
                        <a:lumMod val="75000"/>
                      </a:schemeClr>
                    </a:solidFill>
                  </a:tcPr>
                </a:tc>
                <a:tc>
                  <a:txBody>
                    <a:bodyPr/>
                    <a:lstStyle/>
                    <a:p>
                      <a:r>
                        <a:rPr lang="en-GB" sz="1200" dirty="0"/>
                        <a:t>Stopping Distance</a:t>
                      </a:r>
                    </a:p>
                  </a:txBody>
                  <a:tcPr>
                    <a:solidFill>
                      <a:schemeClr val="bg1">
                        <a:lumMod val="85000"/>
                      </a:schemeClr>
                    </a:solidFill>
                  </a:tcPr>
                </a:tc>
                <a:tc>
                  <a:txBody>
                    <a:bodyPr/>
                    <a:lstStyle/>
                    <a:p>
                      <a:r>
                        <a:rPr lang="en-GB" sz="1200" dirty="0"/>
                        <a:t>The sum of the thinking and braking distances. </a:t>
                      </a:r>
                    </a:p>
                  </a:txBody>
                  <a:tcPr/>
                </a:tc>
                <a:extLst>
                  <a:ext uri="{0D108BD9-81ED-4DB2-BD59-A6C34878D82A}">
                    <a16:rowId xmlns:a16="http://schemas.microsoft.com/office/drawing/2014/main" val="65946049"/>
                  </a:ext>
                </a:extLst>
              </a:tr>
              <a:tr h="306371">
                <a:tc>
                  <a:txBody>
                    <a:bodyPr/>
                    <a:lstStyle/>
                    <a:p>
                      <a:r>
                        <a:rPr lang="en-US" sz="1200"/>
                        <a:t>7</a:t>
                      </a:r>
                    </a:p>
                  </a:txBody>
                  <a:tcPr>
                    <a:solidFill>
                      <a:schemeClr val="bg1">
                        <a:lumMod val="75000"/>
                      </a:schemeClr>
                    </a:solidFill>
                  </a:tcPr>
                </a:tc>
                <a:tc>
                  <a:txBody>
                    <a:bodyPr/>
                    <a:lstStyle/>
                    <a:p>
                      <a:r>
                        <a:rPr lang="en-GB" sz="1200" dirty="0"/>
                        <a:t>Thinking Distance</a:t>
                      </a:r>
                    </a:p>
                  </a:txBody>
                  <a:tcPr>
                    <a:solidFill>
                      <a:schemeClr val="bg1">
                        <a:lumMod val="85000"/>
                      </a:schemeClr>
                    </a:solidFill>
                  </a:tcPr>
                </a:tc>
                <a:tc>
                  <a:txBody>
                    <a:bodyPr/>
                    <a:lstStyle/>
                    <a:p>
                      <a:r>
                        <a:rPr lang="en-GB" sz="1200" dirty="0"/>
                        <a:t>The distance a vehicle travels during the driver’s reaction time. </a:t>
                      </a:r>
                    </a:p>
                  </a:txBody>
                  <a:tcPr/>
                </a:tc>
                <a:extLst>
                  <a:ext uri="{0D108BD9-81ED-4DB2-BD59-A6C34878D82A}">
                    <a16:rowId xmlns:a16="http://schemas.microsoft.com/office/drawing/2014/main" val="1597823624"/>
                  </a:ext>
                </a:extLst>
              </a:tr>
              <a:tr h="306371">
                <a:tc gridSpan="3">
                  <a:txBody>
                    <a:bodyPr/>
                    <a:lstStyle/>
                    <a:p>
                      <a:pPr algn="ctr"/>
                      <a:r>
                        <a:rPr lang="en-US" sz="1200" b="1" dirty="0"/>
                        <a:t>KEY CONCEPTS</a:t>
                      </a:r>
                    </a:p>
                  </a:txBody>
                  <a:tcPr>
                    <a:solidFill>
                      <a:schemeClr val="bg1">
                        <a:lumMod val="75000"/>
                      </a:schemeClr>
                    </a:solidFill>
                  </a:tcPr>
                </a:tc>
                <a:tc hMerge="1">
                  <a:txBody>
                    <a:bodyPr/>
                    <a:lstStyle/>
                    <a:p>
                      <a:endParaRPr lang="en-US" sz="1200"/>
                    </a:p>
                  </a:txBody>
                  <a:tcPr>
                    <a:solidFill>
                      <a:schemeClr val="bg1">
                        <a:lumMod val="85000"/>
                      </a:schemeClr>
                    </a:solidFill>
                  </a:tcPr>
                </a:tc>
                <a:tc hMerge="1">
                  <a:txBody>
                    <a:bodyPr/>
                    <a:lstStyle/>
                    <a:p>
                      <a:endParaRPr lang="en-US" sz="1200"/>
                    </a:p>
                  </a:txBody>
                  <a:tcPr/>
                </a:tc>
                <a:extLst>
                  <a:ext uri="{0D108BD9-81ED-4DB2-BD59-A6C34878D82A}">
                    <a16:rowId xmlns:a16="http://schemas.microsoft.com/office/drawing/2014/main" val="1428670171"/>
                  </a:ext>
                </a:extLst>
              </a:tr>
              <a:tr h="510619">
                <a:tc>
                  <a:txBody>
                    <a:bodyPr/>
                    <a:lstStyle/>
                    <a:p>
                      <a:r>
                        <a:rPr lang="en-US" sz="1200" dirty="0"/>
                        <a:t>1</a:t>
                      </a:r>
                    </a:p>
                  </a:txBody>
                  <a:tcPr>
                    <a:solidFill>
                      <a:schemeClr val="bg1">
                        <a:lumMod val="75000"/>
                      </a:schemeClr>
                    </a:solidFill>
                  </a:tcPr>
                </a:tc>
                <a:tc>
                  <a:txBody>
                    <a:bodyPr/>
                    <a:lstStyle/>
                    <a:p>
                      <a:r>
                        <a:rPr lang="en-US" sz="1200" dirty="0"/>
                        <a:t>Rate of change</a:t>
                      </a:r>
                    </a:p>
                  </a:txBody>
                  <a:tcPr>
                    <a:solidFill>
                      <a:schemeClr val="bg1">
                        <a:lumMod val="85000"/>
                      </a:schemeClr>
                    </a:solidFill>
                  </a:tcPr>
                </a:tc>
                <a:tc>
                  <a:txBody>
                    <a:bodyPr/>
                    <a:lstStyle/>
                    <a:p>
                      <a:r>
                        <a:rPr lang="en-US" sz="1200" dirty="0"/>
                        <a:t>Acceleration is a rate of change. All rates of change are calculated by dividing by time.</a:t>
                      </a:r>
                    </a:p>
                  </a:txBody>
                  <a:tcPr/>
                </a:tc>
                <a:extLst>
                  <a:ext uri="{0D108BD9-81ED-4DB2-BD59-A6C34878D82A}">
                    <a16:rowId xmlns:a16="http://schemas.microsoft.com/office/drawing/2014/main" val="2017468105"/>
                  </a:ext>
                </a:extLst>
              </a:tr>
              <a:tr h="510619">
                <a:tc>
                  <a:txBody>
                    <a:bodyPr/>
                    <a:lstStyle/>
                    <a:p>
                      <a:r>
                        <a:rPr lang="en-US" sz="1200" dirty="0"/>
                        <a:t>2</a:t>
                      </a:r>
                    </a:p>
                  </a:txBody>
                  <a:tcPr>
                    <a:solidFill>
                      <a:schemeClr val="bg1">
                        <a:lumMod val="75000"/>
                      </a:schemeClr>
                    </a:solidFill>
                  </a:tcPr>
                </a:tc>
                <a:tc>
                  <a:txBody>
                    <a:bodyPr/>
                    <a:lstStyle/>
                    <a:p>
                      <a:r>
                        <a:rPr lang="en-US" sz="1200" dirty="0"/>
                        <a:t>Gradients</a:t>
                      </a:r>
                    </a:p>
                  </a:txBody>
                  <a:tcPr>
                    <a:solidFill>
                      <a:schemeClr val="bg1">
                        <a:lumMod val="85000"/>
                      </a:schemeClr>
                    </a:solidFill>
                  </a:tcPr>
                </a:tc>
                <a:tc>
                  <a:txBody>
                    <a:bodyPr/>
                    <a:lstStyle/>
                    <a:p>
                      <a:r>
                        <a:rPr lang="en-US" sz="1200" dirty="0"/>
                        <a:t>Gradients of graphs show the rate of change of a quantity. They can be used to calculate speed and acceleration from graphs.</a:t>
                      </a:r>
                    </a:p>
                  </a:txBody>
                  <a:tcPr/>
                </a:tc>
                <a:extLst>
                  <a:ext uri="{0D108BD9-81ED-4DB2-BD59-A6C34878D82A}">
                    <a16:rowId xmlns:a16="http://schemas.microsoft.com/office/drawing/2014/main" val="578048382"/>
                  </a:ext>
                </a:extLst>
              </a:tr>
              <a:tr h="619928">
                <a:tc>
                  <a:txBody>
                    <a:bodyPr/>
                    <a:lstStyle/>
                    <a:p>
                      <a:r>
                        <a:rPr lang="en-US" sz="1200" dirty="0"/>
                        <a:t>3</a:t>
                      </a:r>
                    </a:p>
                  </a:txBody>
                  <a:tcP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Conservation of a quantity</a:t>
                      </a:r>
                    </a:p>
                  </a:txBody>
                  <a:tcP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Total momentum is conserved during collisions. When things are conserved in science, they stay the same (e.g. conservation of mass during a chemical reaction). </a:t>
                      </a:r>
                    </a:p>
                  </a:txBody>
                  <a:tcPr/>
                </a:tc>
                <a:extLst>
                  <a:ext uri="{0D108BD9-81ED-4DB2-BD59-A6C34878D82A}">
                    <a16:rowId xmlns:a16="http://schemas.microsoft.com/office/drawing/2014/main" val="693049"/>
                  </a:ext>
                </a:extLst>
              </a:tr>
              <a:tr h="306371">
                <a:tc gridSpan="3">
                  <a:txBody>
                    <a:bodyPr/>
                    <a:lstStyle/>
                    <a:p>
                      <a:pPr algn="ctr"/>
                      <a:r>
                        <a:rPr lang="en-US" sz="1200" b="1" dirty="0"/>
                        <a:t>KEY DIAGRAMS</a:t>
                      </a:r>
                    </a:p>
                  </a:txBody>
                  <a:tcPr>
                    <a:solidFill>
                      <a:schemeClr val="bg1">
                        <a:lumMod val="75000"/>
                      </a:schemeClr>
                    </a:solidFill>
                  </a:tcPr>
                </a:tc>
                <a:tc hMerge="1">
                  <a:txBody>
                    <a:bodyPr/>
                    <a:lstStyle/>
                    <a:p>
                      <a:endParaRPr lang="en-US" sz="1200"/>
                    </a:p>
                  </a:txBody>
                  <a:tcPr>
                    <a:solidFill>
                      <a:schemeClr val="bg1">
                        <a:lumMod val="85000"/>
                      </a:schemeClr>
                    </a:solidFill>
                  </a:tcPr>
                </a:tc>
                <a:tc hMerge="1">
                  <a:txBody>
                    <a:bodyPr/>
                    <a:lstStyle/>
                    <a:p>
                      <a:endParaRPr lang="en-US" sz="1200"/>
                    </a:p>
                  </a:txBody>
                  <a:tcPr/>
                </a:tc>
                <a:extLst>
                  <a:ext uri="{0D108BD9-81ED-4DB2-BD59-A6C34878D82A}">
                    <a16:rowId xmlns:a16="http://schemas.microsoft.com/office/drawing/2014/main" val="1676022854"/>
                  </a:ext>
                </a:extLst>
              </a:tr>
              <a:tr h="2246475">
                <a:tc gridSpan="3">
                  <a:txBody>
                    <a:bodyPr/>
                    <a:lstStyle/>
                    <a:p>
                      <a:endParaRPr lang="en-US" sz="1200" dirty="0"/>
                    </a:p>
                    <a:p>
                      <a:endParaRPr lang="en-US" sz="1200" dirty="0"/>
                    </a:p>
                  </a:txBody>
                  <a:tcP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18696"/>
                  </a:ext>
                </a:extLst>
              </a:tr>
            </a:tbl>
          </a:graphicData>
        </a:graphic>
      </p:graphicFrame>
      <p:sp>
        <p:nvSpPr>
          <p:cNvPr id="6" name="TextBox 5">
            <a:extLst>
              <a:ext uri="{FF2B5EF4-FFF2-40B4-BE49-F238E27FC236}">
                <a16:creationId xmlns:a16="http://schemas.microsoft.com/office/drawing/2014/main" id="{FEE98A1F-D3F8-8D38-7BF4-4102FB3A15DA}"/>
              </a:ext>
            </a:extLst>
          </p:cNvPr>
          <p:cNvSpPr txBox="1"/>
          <p:nvPr/>
        </p:nvSpPr>
        <p:spPr>
          <a:xfrm>
            <a:off x="3362325" y="8610039"/>
            <a:ext cx="482600" cy="307777"/>
          </a:xfrm>
          <a:prstGeom prst="rect">
            <a:avLst/>
          </a:prstGeom>
          <a:noFill/>
        </p:spPr>
        <p:txBody>
          <a:bodyPr wrap="square" rtlCol="0">
            <a:spAutoFit/>
          </a:bodyPr>
          <a:lstStyle/>
          <a:p>
            <a:r>
              <a:rPr lang="en-GB" sz="1400" dirty="0"/>
              <a:t>16</a:t>
            </a:r>
          </a:p>
        </p:txBody>
      </p:sp>
      <p:pic>
        <p:nvPicPr>
          <p:cNvPr id="9" name="Picture 8" descr="A graph of a speed and speed&#10;&#10;Description automatically generated with medium confidence">
            <a:extLst>
              <a:ext uri="{FF2B5EF4-FFF2-40B4-BE49-F238E27FC236}">
                <a16:creationId xmlns:a16="http://schemas.microsoft.com/office/drawing/2014/main" id="{64E0B0D8-4B1F-DEA7-0C91-31F7D53BD05E}"/>
              </a:ext>
            </a:extLst>
          </p:cNvPr>
          <p:cNvPicPr>
            <a:picLocks noChangeAspect="1"/>
          </p:cNvPicPr>
          <p:nvPr/>
        </p:nvPicPr>
        <p:blipFill>
          <a:blip r:embed="rId2"/>
          <a:stretch>
            <a:fillRect/>
          </a:stretch>
        </p:blipFill>
        <p:spPr>
          <a:xfrm>
            <a:off x="479998" y="6370615"/>
            <a:ext cx="5764654" cy="2160781"/>
          </a:xfrm>
          <a:prstGeom prst="rect">
            <a:avLst/>
          </a:prstGeom>
        </p:spPr>
      </p:pic>
    </p:spTree>
    <p:extLst>
      <p:ext uri="{BB962C8B-B14F-4D97-AF65-F5344CB8AC3E}">
        <p14:creationId xmlns:p14="http://schemas.microsoft.com/office/powerpoint/2010/main" val="343514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B49CB-2836-DFDE-27C4-6DAE5A42B6A1}"/>
              </a:ext>
            </a:extLst>
          </p:cNvPr>
          <p:cNvPicPr>
            <a:picLocks noChangeAspect="1"/>
          </p:cNvPicPr>
          <p:nvPr/>
        </p:nvPicPr>
        <p:blipFill>
          <a:blip r:embed="rId2"/>
          <a:stretch>
            <a:fillRect/>
          </a:stretch>
        </p:blipFill>
        <p:spPr>
          <a:xfrm>
            <a:off x="273050" y="2778056"/>
            <a:ext cx="6174072" cy="4883967"/>
          </a:xfrm>
          <a:prstGeom prst="rect">
            <a:avLst/>
          </a:prstGeom>
        </p:spPr>
      </p:pic>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78676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839232"/>
            <a:ext cx="6311900" cy="6326988"/>
          </a:xfrm>
          <a:prstGeom prst="rect">
            <a:avLst/>
          </a:prstGeom>
          <a:noFill/>
          <a:ln w="28575">
            <a:noFill/>
          </a:ln>
        </p:spPr>
        <p:txBody>
          <a:bodyPr wrap="square" rtlCol="0">
            <a:spAutoFit/>
          </a:bodyPr>
          <a:lstStyle/>
          <a:p>
            <a:pPr algn="l"/>
            <a:r>
              <a:rPr lang="en-GB" sz="1200" b="1" i="0" dirty="0">
                <a:solidFill>
                  <a:srgbClr val="231F20"/>
                </a:solidFill>
                <a:effectLst/>
              </a:rPr>
              <a:t>We Do Task  2</a:t>
            </a:r>
            <a:endParaRPr lang="en-GB" sz="1200" b="0" i="0" dirty="0">
              <a:solidFill>
                <a:srgbClr val="231F20"/>
              </a:solidFill>
              <a:effectLst/>
            </a:endParaRPr>
          </a:p>
          <a:p>
            <a:pPr algn="l"/>
            <a:endParaRPr lang="en-GB" sz="1400" dirty="0">
              <a:solidFill>
                <a:srgbClr val="231F20"/>
              </a:solidFill>
              <a:latin typeface="ReithSans"/>
            </a:endParaRPr>
          </a:p>
          <a:p>
            <a:pPr algn="l">
              <a:lnSpc>
                <a:spcPct val="150000"/>
              </a:lnSpc>
            </a:pPr>
            <a:r>
              <a:rPr lang="en-GB" sz="1200" b="0" i="0" dirty="0">
                <a:solidFill>
                  <a:srgbClr val="231F20"/>
                </a:solidFill>
                <a:effectLst/>
                <a:latin typeface="Calibri" panose="020F0502020204030204" pitchFamily="34" charset="0"/>
                <a:cs typeface="Calibri" panose="020F0502020204030204" pitchFamily="34" charset="0"/>
              </a:rPr>
              <a:t>Omar and Rosie set off on their holiday.</a:t>
            </a:r>
          </a:p>
          <a:p>
            <a:pPr algn="l">
              <a:lnSpc>
                <a:spcPct val="150000"/>
              </a:lnSpc>
              <a:buFont typeface="Arial" panose="020B0604020202020204" pitchFamily="34" charset="0"/>
              <a:buChar char="•"/>
            </a:pPr>
            <a:r>
              <a:rPr lang="en-GB" sz="1200" b="0" i="0" dirty="0">
                <a:solidFill>
                  <a:srgbClr val="231F20"/>
                </a:solidFill>
                <a:effectLst/>
                <a:latin typeface="Calibri" panose="020F0502020204030204" pitchFamily="34" charset="0"/>
                <a:cs typeface="Calibri" panose="020F0502020204030204" pitchFamily="34" charset="0"/>
              </a:rPr>
              <a:t>They leave at 07:00 driving at 30 mph for 30 minutes before realising Omar has forgotten his passport.</a:t>
            </a:r>
          </a:p>
          <a:p>
            <a:pPr algn="l">
              <a:lnSpc>
                <a:spcPct val="150000"/>
              </a:lnSpc>
              <a:buFont typeface="Arial" panose="020B0604020202020204" pitchFamily="34" charset="0"/>
              <a:buChar char="•"/>
            </a:pPr>
            <a:r>
              <a:rPr lang="en-GB" sz="1200" b="0" i="0" dirty="0">
                <a:solidFill>
                  <a:srgbClr val="231F20"/>
                </a:solidFill>
                <a:effectLst/>
                <a:latin typeface="Calibri" panose="020F0502020204030204" pitchFamily="34" charset="0"/>
                <a:cs typeface="Calibri" panose="020F0502020204030204" pitchFamily="34" charset="0"/>
              </a:rPr>
              <a:t>They travel back home at 10 mph due to traffic.</a:t>
            </a:r>
          </a:p>
          <a:p>
            <a:pPr algn="l">
              <a:lnSpc>
                <a:spcPct val="150000"/>
              </a:lnSpc>
            </a:pPr>
            <a:r>
              <a:rPr lang="en-GB" sz="1200" b="0" i="0" dirty="0">
                <a:solidFill>
                  <a:srgbClr val="231F20"/>
                </a:solidFill>
                <a:effectLst/>
                <a:latin typeface="Calibri" panose="020F0502020204030204" pitchFamily="34" charset="0"/>
                <a:cs typeface="Calibri" panose="020F0502020204030204" pitchFamily="34" charset="0"/>
              </a:rPr>
              <a:t>Plot a distance-time graph to represent his journey. </a:t>
            </a: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nSpc>
                <a:spcPct val="150000"/>
              </a:lnSpc>
            </a:pPr>
            <a:endParaRPr lang="en-GB" sz="1200" dirty="0"/>
          </a:p>
        </p:txBody>
      </p:sp>
      <p:pic>
        <p:nvPicPr>
          <p:cNvPr id="9" name="Picture 8">
            <a:extLst>
              <a:ext uri="{FF2B5EF4-FFF2-40B4-BE49-F238E27FC236}">
                <a16:creationId xmlns:a16="http://schemas.microsoft.com/office/drawing/2014/main" id="{87141259-0F14-8A7A-6374-E61115B6FF01}"/>
              </a:ext>
            </a:extLst>
          </p:cNvPr>
          <p:cNvPicPr>
            <a:picLocks noChangeAspect="1"/>
          </p:cNvPicPr>
          <p:nvPr/>
        </p:nvPicPr>
        <p:blipFill>
          <a:blip r:embed="rId3"/>
          <a:stretch>
            <a:fillRect/>
          </a:stretch>
        </p:blipFill>
        <p:spPr>
          <a:xfrm>
            <a:off x="2436083" y="5659901"/>
            <a:ext cx="3776835" cy="1778260"/>
          </a:xfrm>
          <a:prstGeom prst="rect">
            <a:avLst/>
          </a:prstGeom>
        </p:spPr>
      </p:pic>
    </p:spTree>
    <p:extLst>
      <p:ext uri="{BB962C8B-B14F-4D97-AF65-F5344CB8AC3E}">
        <p14:creationId xmlns:p14="http://schemas.microsoft.com/office/powerpoint/2010/main" val="2722411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78898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1063627"/>
            <a:ext cx="6311900" cy="9004645"/>
          </a:xfrm>
          <a:prstGeom prst="rect">
            <a:avLst/>
          </a:prstGeom>
          <a:noFill/>
          <a:ln w="28575">
            <a:noFill/>
          </a:ln>
        </p:spPr>
        <p:txBody>
          <a:bodyPr wrap="square" rtlCol="0">
            <a:spAutoFit/>
          </a:bodyPr>
          <a:lstStyle/>
          <a:p>
            <a:pPr algn="l"/>
            <a:r>
              <a:rPr lang="en-GB" sz="1200" b="1" i="0" dirty="0">
                <a:solidFill>
                  <a:srgbClr val="231F20"/>
                </a:solidFill>
                <a:effectLst/>
              </a:rPr>
              <a:t>We Do Task  2</a:t>
            </a:r>
            <a:endParaRPr lang="en-GB" sz="1200" b="0" i="0" dirty="0">
              <a:solidFill>
                <a:srgbClr val="231F20"/>
              </a:solidFill>
              <a:effectLst/>
            </a:endParaRPr>
          </a:p>
          <a:p>
            <a:pPr algn="l"/>
            <a:endParaRPr lang="en-GB" sz="1400" dirty="0">
              <a:solidFill>
                <a:srgbClr val="231F20"/>
              </a:solidFill>
              <a:latin typeface="ReithSans"/>
            </a:endParaRPr>
          </a:p>
          <a:p>
            <a:pPr algn="l">
              <a:lnSpc>
                <a:spcPct val="150000"/>
              </a:lnSpc>
            </a:pPr>
            <a:r>
              <a:rPr lang="en-GB" sz="1200" b="0" i="0" dirty="0">
                <a:solidFill>
                  <a:srgbClr val="231F20"/>
                </a:solidFill>
                <a:effectLst/>
              </a:rPr>
              <a:t>Find the speed for the return journey shown on this distance-time graph.</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endParaRPr lang="en-GB" sz="1400" dirty="0">
              <a:solidFill>
                <a:srgbClr val="231F20"/>
              </a:solidFill>
            </a:endParaRPr>
          </a:p>
          <a:p>
            <a:pPr algn="l">
              <a:lnSpc>
                <a:spcPct val="150000"/>
              </a:lnSpc>
            </a:pPr>
            <a:r>
              <a:rPr lang="en-GB" sz="1200" b="0" i="0" dirty="0">
                <a:solidFill>
                  <a:srgbClr val="231F20"/>
                </a:solidFill>
                <a:effectLst/>
              </a:rPr>
              <a:t>………………………………………………………………………………………………………………………………………………………………………………………………………………………………………………………………………………………………………………………………………………………………………………………………………………………………………………………………………………………………………………………………………………………………………………………………………………………………………………………………………………………………………………………………………………………………………………………………………………………………………………………………………………………………………………………………………………………………</a:t>
            </a: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nSpc>
                <a:spcPct val="150000"/>
              </a:lnSpc>
            </a:pPr>
            <a:endParaRPr lang="en-GB" sz="1200" dirty="0"/>
          </a:p>
        </p:txBody>
      </p:sp>
      <p:pic>
        <p:nvPicPr>
          <p:cNvPr id="3" name="Picture 2">
            <a:extLst>
              <a:ext uri="{FF2B5EF4-FFF2-40B4-BE49-F238E27FC236}">
                <a16:creationId xmlns:a16="http://schemas.microsoft.com/office/drawing/2014/main" id="{4D3E536E-7DAB-C12A-2A88-7BCBBD5E7FE3}"/>
              </a:ext>
            </a:extLst>
          </p:cNvPr>
          <p:cNvPicPr>
            <a:picLocks noChangeAspect="1"/>
          </p:cNvPicPr>
          <p:nvPr/>
        </p:nvPicPr>
        <p:blipFill>
          <a:blip r:embed="rId2"/>
          <a:stretch>
            <a:fillRect/>
          </a:stretch>
        </p:blipFill>
        <p:spPr>
          <a:xfrm>
            <a:off x="273050" y="1856096"/>
            <a:ext cx="5433547" cy="3070481"/>
          </a:xfrm>
          <a:prstGeom prst="rect">
            <a:avLst/>
          </a:prstGeom>
        </p:spPr>
      </p:pic>
      <p:pic>
        <p:nvPicPr>
          <p:cNvPr id="10" name="Picture 9">
            <a:extLst>
              <a:ext uri="{FF2B5EF4-FFF2-40B4-BE49-F238E27FC236}">
                <a16:creationId xmlns:a16="http://schemas.microsoft.com/office/drawing/2014/main" id="{8897AFFF-0CB8-DBFC-F32E-7991D2F5A2FA}"/>
              </a:ext>
            </a:extLst>
          </p:cNvPr>
          <p:cNvPicPr>
            <a:picLocks noChangeAspect="1"/>
          </p:cNvPicPr>
          <p:nvPr/>
        </p:nvPicPr>
        <p:blipFill>
          <a:blip r:embed="rId3"/>
          <a:stretch>
            <a:fillRect/>
          </a:stretch>
        </p:blipFill>
        <p:spPr>
          <a:xfrm>
            <a:off x="1151403" y="4926577"/>
            <a:ext cx="3849261" cy="2836298"/>
          </a:xfrm>
          <a:prstGeom prst="rect">
            <a:avLst/>
          </a:prstGeom>
        </p:spPr>
      </p:pic>
    </p:spTree>
    <p:extLst>
      <p:ext uri="{BB962C8B-B14F-4D97-AF65-F5344CB8AC3E}">
        <p14:creationId xmlns:p14="http://schemas.microsoft.com/office/powerpoint/2010/main" val="297502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4105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273050" y="749075"/>
            <a:ext cx="6311900" cy="9281643"/>
          </a:xfrm>
          <a:prstGeom prst="rect">
            <a:avLst/>
          </a:prstGeom>
          <a:noFill/>
          <a:ln w="28575">
            <a:noFill/>
          </a:ln>
        </p:spPr>
        <p:txBody>
          <a:bodyPr wrap="square" rtlCol="0">
            <a:spAutoFit/>
          </a:bodyPr>
          <a:lstStyle/>
          <a:p>
            <a:pPr algn="l"/>
            <a:r>
              <a:rPr lang="en-GB" sz="1200" b="1" dirty="0">
                <a:solidFill>
                  <a:srgbClr val="231F20"/>
                </a:solidFill>
              </a:rPr>
              <a:t>You </a:t>
            </a:r>
            <a:r>
              <a:rPr lang="en-GB" sz="1200" b="1" i="0" dirty="0">
                <a:solidFill>
                  <a:srgbClr val="231F20"/>
                </a:solidFill>
                <a:effectLst/>
              </a:rPr>
              <a:t>Do Task  2</a:t>
            </a:r>
            <a:endParaRPr lang="en-GB" sz="1200" b="0" i="0" dirty="0">
              <a:solidFill>
                <a:srgbClr val="231F20"/>
              </a:solidFill>
              <a:effectLst/>
            </a:endParaRPr>
          </a:p>
          <a:p>
            <a:pPr algn="l"/>
            <a:endParaRPr lang="en-GB" sz="1400" dirty="0">
              <a:solidFill>
                <a:srgbClr val="231F20"/>
              </a:solidFill>
              <a:latin typeface="ReithSans"/>
            </a:endParaRPr>
          </a:p>
          <a:p>
            <a:pPr>
              <a:lnSpc>
                <a:spcPct val="150000"/>
              </a:lnSpc>
            </a:pPr>
            <a:r>
              <a:rPr lang="en-GB" sz="1200" i="0" dirty="0">
                <a:solidFill>
                  <a:srgbClr val="231F20"/>
                </a:solidFill>
                <a:effectLst/>
              </a:rPr>
              <a:t>What is the speed for the first stage of the journey shown by the line segment AB?</a:t>
            </a:r>
          </a:p>
          <a:p>
            <a:pPr algn="l">
              <a:lnSpc>
                <a:spcPct val="150000"/>
              </a:lnSpc>
            </a:pPr>
            <a:endParaRPr lang="en-GB" sz="1200" dirty="0">
              <a:solidFill>
                <a:srgbClr val="231F20"/>
              </a:solidFill>
            </a:endParaRPr>
          </a:p>
          <a:p>
            <a:pPr algn="l">
              <a:lnSpc>
                <a:spcPct val="150000"/>
              </a:lnSpc>
            </a:pPr>
            <a:r>
              <a:rPr lang="en-GB" sz="1200" dirty="0">
                <a:solidFill>
                  <a:srgbClr val="231F20"/>
                </a:solidFill>
              </a:rPr>
              <a:t>….</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nSpc>
                <a:spcPct val="150000"/>
              </a:lnSpc>
            </a:pPr>
            <a:r>
              <a:rPr lang="en-GB" sz="1200" i="0" dirty="0">
                <a:solidFill>
                  <a:srgbClr val="231F20"/>
                </a:solidFill>
                <a:effectLst/>
              </a:rPr>
              <a:t>What is the speed of the return journey?</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400" dirty="0">
              <a:solidFill>
                <a:srgbClr val="231F20"/>
              </a:solidFill>
            </a:endParaRPr>
          </a:p>
          <a:p>
            <a:pPr algn="l">
              <a:lnSpc>
                <a:spcPct val="150000"/>
              </a:lnSpc>
            </a:pPr>
            <a:endParaRPr lang="en-GB" sz="1400" b="0" i="0" dirty="0">
              <a:solidFill>
                <a:srgbClr val="231F20"/>
              </a:solidFill>
              <a:effectLst/>
            </a:endParaRPr>
          </a:p>
          <a:p>
            <a:pPr algn="l">
              <a:lnSpc>
                <a:spcPct val="150000"/>
              </a:lnSpc>
            </a:pPr>
            <a:endParaRPr lang="en-GB" sz="1200" b="0" i="0" dirty="0">
              <a:solidFill>
                <a:srgbClr val="000000"/>
              </a:solidFill>
              <a:effectLst/>
            </a:endParaRPr>
          </a:p>
          <a:p>
            <a:pPr algn="l">
              <a:lnSpc>
                <a:spcPct val="150000"/>
              </a:lnSpc>
            </a:pPr>
            <a:r>
              <a:rPr lang="en-GB" sz="1200" b="0" i="0" dirty="0">
                <a:solidFill>
                  <a:srgbClr val="000000"/>
                </a:solidFill>
                <a:effectLst/>
              </a:rPr>
              <a:t>This graph shows the distance – time data for two students running a race.</a:t>
            </a:r>
            <a:endParaRPr lang="en-GB" sz="1200" dirty="0">
              <a:solidFill>
                <a:srgbClr val="231F20"/>
              </a:solidFill>
            </a:endParaRPr>
          </a:p>
          <a:p>
            <a:pPr algn="l">
              <a:lnSpc>
                <a:spcPct val="150000"/>
              </a:lnSpc>
            </a:pPr>
            <a:endParaRPr lang="en-GB" sz="1200" b="0" i="0" dirty="0">
              <a:solidFill>
                <a:srgbClr val="231F20"/>
              </a:solidFill>
              <a:effectLst/>
            </a:endParaRPr>
          </a:p>
          <a:p>
            <a:pPr algn="l">
              <a:lnSpc>
                <a:spcPct val="150000"/>
              </a:lnSpc>
            </a:pPr>
            <a:r>
              <a:rPr lang="en-GB" sz="1200" dirty="0">
                <a:solidFill>
                  <a:srgbClr val="231F20"/>
                </a:solidFill>
              </a:rPr>
              <a:t>						</a:t>
            </a:r>
            <a:r>
              <a:rPr lang="en-GB" sz="1200" b="0" i="0" dirty="0">
                <a:solidFill>
                  <a:srgbClr val="000000"/>
                </a:solidFill>
                <a:effectLst/>
              </a:rPr>
              <a:t>a) Which student is the fastest? </a:t>
            </a:r>
          </a:p>
          <a:p>
            <a:pPr algn="l">
              <a:lnSpc>
                <a:spcPct val="150000"/>
              </a:lnSpc>
            </a:pPr>
            <a:r>
              <a:rPr lang="en-GB" sz="1200" b="0" i="0" dirty="0">
                <a:solidFill>
                  <a:srgbClr val="000000"/>
                </a:solidFill>
                <a:effectLst/>
                <a:latin typeface="Times New Roman" panose="02020603050405020304" pitchFamily="18" charset="0"/>
              </a:rPr>
              <a:t>						b) </a:t>
            </a:r>
            <a:r>
              <a:rPr lang="en-GB" sz="1200" b="0" i="0" dirty="0">
                <a:solidFill>
                  <a:srgbClr val="000000"/>
                </a:solidFill>
                <a:effectLst/>
              </a:rPr>
              <a:t>Calculate the speed of each student.</a:t>
            </a:r>
          </a:p>
          <a:p>
            <a:pPr algn="l">
              <a:lnSpc>
                <a:spcPct val="150000"/>
              </a:lnSpc>
            </a:pPr>
            <a:r>
              <a:rPr lang="en-GB" sz="1200" dirty="0">
                <a:solidFill>
                  <a:srgbClr val="000000"/>
                </a:solidFill>
              </a:rPr>
              <a:t>                                                                              ………………………………………………………………………….</a:t>
            </a:r>
          </a:p>
          <a:p>
            <a:pPr algn="l">
              <a:lnSpc>
                <a:spcPct val="150000"/>
              </a:lnSpc>
            </a:pPr>
            <a:r>
              <a:rPr lang="en-GB" sz="1200" dirty="0">
                <a:solidFill>
                  <a:srgbClr val="000000"/>
                </a:solidFill>
              </a:rPr>
              <a:t> ………………………………………………………………    ………………………………………………………………………….</a:t>
            </a:r>
          </a:p>
          <a:p>
            <a:pPr algn="l">
              <a:lnSpc>
                <a:spcPct val="150000"/>
              </a:lnSpc>
            </a:pPr>
            <a:r>
              <a:rPr lang="en-GB" sz="1200" b="0" i="0" dirty="0">
                <a:solidFill>
                  <a:srgbClr val="000000"/>
                </a:solidFill>
                <a:effectLst/>
              </a:rPr>
              <a:t>                                                                             …………………………………………………………………………</a:t>
            </a:r>
          </a:p>
          <a:p>
            <a:pPr algn="l">
              <a:lnSpc>
                <a:spcPct val="150000"/>
              </a:lnSpc>
            </a:pPr>
            <a:r>
              <a:rPr lang="en-GB" sz="1200" dirty="0">
                <a:solidFill>
                  <a:srgbClr val="231F20"/>
                </a:solidFill>
              </a:rPr>
              <a:t>						</a:t>
            </a:r>
          </a:p>
          <a:p>
            <a:pPr algn="l">
              <a:lnSpc>
                <a:spcPct val="150000"/>
              </a:lnSpc>
            </a:pPr>
            <a:endParaRPr lang="en-GB" sz="1400" b="0" i="0" dirty="0">
              <a:solidFill>
                <a:srgbClr val="231F20"/>
              </a:solidFill>
              <a:effectLst/>
            </a:endParaRPr>
          </a:p>
          <a:p>
            <a:pPr algn="l">
              <a:lnSpc>
                <a:spcPct val="150000"/>
              </a:lnSpc>
            </a:pPr>
            <a:endParaRPr lang="en-GB" sz="1400" b="0" i="0" dirty="0">
              <a:solidFill>
                <a:srgbClr val="231F20"/>
              </a:solidFill>
              <a:effectLst/>
            </a:endParaRPr>
          </a:p>
          <a:p>
            <a:pPr algn="l">
              <a:lnSpc>
                <a:spcPct val="150000"/>
              </a:lnSpc>
            </a:pPr>
            <a:endParaRPr lang="en-GB" sz="1400" dirty="0">
              <a:solidFill>
                <a:srgbClr val="231F20"/>
              </a:solidFill>
            </a:endParaRPr>
          </a:p>
          <a:p>
            <a:pPr>
              <a:lnSpc>
                <a:spcPct val="150000"/>
              </a:lnSpc>
            </a:pPr>
            <a:endParaRPr lang="en-GB" sz="1200" dirty="0"/>
          </a:p>
        </p:txBody>
      </p:sp>
      <p:pic>
        <p:nvPicPr>
          <p:cNvPr id="7" name="Picture 6">
            <a:extLst>
              <a:ext uri="{FF2B5EF4-FFF2-40B4-BE49-F238E27FC236}">
                <a16:creationId xmlns:a16="http://schemas.microsoft.com/office/drawing/2014/main" id="{C2C14056-F07A-3AD5-E8E6-A8706F92C60B}"/>
              </a:ext>
            </a:extLst>
          </p:cNvPr>
          <p:cNvPicPr>
            <a:picLocks noChangeAspect="1"/>
          </p:cNvPicPr>
          <p:nvPr/>
        </p:nvPicPr>
        <p:blipFill>
          <a:blip r:embed="rId2"/>
          <a:stretch>
            <a:fillRect/>
          </a:stretch>
        </p:blipFill>
        <p:spPr>
          <a:xfrm>
            <a:off x="376362" y="1556786"/>
            <a:ext cx="2698440" cy="1892412"/>
          </a:xfrm>
          <a:prstGeom prst="rect">
            <a:avLst/>
          </a:prstGeom>
        </p:spPr>
      </p:pic>
      <p:pic>
        <p:nvPicPr>
          <p:cNvPr id="9" name="Picture 8">
            <a:extLst>
              <a:ext uri="{FF2B5EF4-FFF2-40B4-BE49-F238E27FC236}">
                <a16:creationId xmlns:a16="http://schemas.microsoft.com/office/drawing/2014/main" id="{2241E31B-CE3F-B6D6-1219-AF33C53F9C27}"/>
              </a:ext>
            </a:extLst>
          </p:cNvPr>
          <p:cNvPicPr>
            <a:picLocks noChangeAspect="1"/>
          </p:cNvPicPr>
          <p:nvPr/>
        </p:nvPicPr>
        <p:blipFill>
          <a:blip r:embed="rId3"/>
          <a:stretch>
            <a:fillRect/>
          </a:stretch>
        </p:blipFill>
        <p:spPr>
          <a:xfrm>
            <a:off x="3072519" y="1556786"/>
            <a:ext cx="3325947" cy="1796367"/>
          </a:xfrm>
          <a:prstGeom prst="rect">
            <a:avLst/>
          </a:prstGeom>
        </p:spPr>
      </p:pic>
      <p:pic>
        <p:nvPicPr>
          <p:cNvPr id="12" name="Picture 11">
            <a:extLst>
              <a:ext uri="{FF2B5EF4-FFF2-40B4-BE49-F238E27FC236}">
                <a16:creationId xmlns:a16="http://schemas.microsoft.com/office/drawing/2014/main" id="{9EC8E1E8-20DC-5208-F5AF-BE479EF8D8C6}"/>
              </a:ext>
            </a:extLst>
          </p:cNvPr>
          <p:cNvPicPr>
            <a:picLocks noChangeAspect="1"/>
          </p:cNvPicPr>
          <p:nvPr/>
        </p:nvPicPr>
        <p:blipFill>
          <a:blip r:embed="rId4"/>
          <a:stretch>
            <a:fillRect/>
          </a:stretch>
        </p:blipFill>
        <p:spPr>
          <a:xfrm>
            <a:off x="376362" y="4222618"/>
            <a:ext cx="2710907" cy="2052182"/>
          </a:xfrm>
          <a:prstGeom prst="rect">
            <a:avLst/>
          </a:prstGeom>
        </p:spPr>
      </p:pic>
      <p:pic>
        <p:nvPicPr>
          <p:cNvPr id="14" name="Picture 13">
            <a:extLst>
              <a:ext uri="{FF2B5EF4-FFF2-40B4-BE49-F238E27FC236}">
                <a16:creationId xmlns:a16="http://schemas.microsoft.com/office/drawing/2014/main" id="{0029856C-DD3E-C0FD-AA2D-0746561674C1}"/>
              </a:ext>
            </a:extLst>
          </p:cNvPr>
          <p:cNvPicPr>
            <a:picLocks noChangeAspect="1"/>
          </p:cNvPicPr>
          <p:nvPr/>
        </p:nvPicPr>
        <p:blipFill>
          <a:blip r:embed="rId5"/>
          <a:stretch>
            <a:fillRect/>
          </a:stretch>
        </p:blipFill>
        <p:spPr>
          <a:xfrm>
            <a:off x="3139194" y="4312444"/>
            <a:ext cx="3342444" cy="1892413"/>
          </a:xfrm>
          <a:prstGeom prst="rect">
            <a:avLst/>
          </a:prstGeom>
        </p:spPr>
      </p:pic>
      <p:pic>
        <p:nvPicPr>
          <p:cNvPr id="18" name="Picture 17">
            <a:extLst>
              <a:ext uri="{FF2B5EF4-FFF2-40B4-BE49-F238E27FC236}">
                <a16:creationId xmlns:a16="http://schemas.microsoft.com/office/drawing/2014/main" id="{4F8EE8B6-9F45-A680-4DE9-5E8B2397E397}"/>
              </a:ext>
            </a:extLst>
          </p:cNvPr>
          <p:cNvPicPr>
            <a:picLocks noChangeAspect="1"/>
          </p:cNvPicPr>
          <p:nvPr/>
        </p:nvPicPr>
        <p:blipFill>
          <a:blip r:embed="rId6"/>
          <a:stretch>
            <a:fillRect/>
          </a:stretch>
        </p:blipFill>
        <p:spPr>
          <a:xfrm>
            <a:off x="376362" y="6843008"/>
            <a:ext cx="2618749" cy="1644462"/>
          </a:xfrm>
          <a:prstGeom prst="rect">
            <a:avLst/>
          </a:prstGeom>
        </p:spPr>
      </p:pic>
      <p:sp>
        <p:nvSpPr>
          <p:cNvPr id="19" name="TextBox 18">
            <a:extLst>
              <a:ext uri="{FF2B5EF4-FFF2-40B4-BE49-F238E27FC236}">
                <a16:creationId xmlns:a16="http://schemas.microsoft.com/office/drawing/2014/main" id="{1CA33CB2-B431-A248-A3AF-283DA653001A}"/>
              </a:ext>
            </a:extLst>
          </p:cNvPr>
          <p:cNvSpPr txBox="1"/>
          <p:nvPr/>
        </p:nvSpPr>
        <p:spPr>
          <a:xfrm>
            <a:off x="3480656" y="7379262"/>
            <a:ext cx="2618748" cy="1015663"/>
          </a:xfrm>
          <a:prstGeom prst="rect">
            <a:avLst/>
          </a:prstGeom>
          <a:solidFill>
            <a:schemeClr val="bg1"/>
          </a:solidFill>
        </p:spPr>
        <p:txBody>
          <a:bodyPr wrap="square" rtlCol="0">
            <a:spAutoFit/>
          </a:bodyPr>
          <a:lstStyle/>
          <a:p>
            <a:r>
              <a:rPr lang="en-GB" sz="1200" dirty="0"/>
              <a:t>Answer</a:t>
            </a:r>
          </a:p>
          <a:p>
            <a:pPr marL="228600" indent="-228600">
              <a:buAutoNum type="alphaLcParenR"/>
            </a:pPr>
            <a:r>
              <a:rPr lang="en-GB" sz="1200" dirty="0"/>
              <a:t>Student A</a:t>
            </a:r>
          </a:p>
          <a:p>
            <a:pPr marL="228600" indent="-228600">
              <a:buAutoNum type="alphaLcParenR"/>
            </a:pPr>
            <a:r>
              <a:rPr lang="en-GB" sz="1200" dirty="0"/>
              <a:t>S=d ÷ t</a:t>
            </a:r>
          </a:p>
          <a:p>
            <a:r>
              <a:rPr lang="en-GB" sz="1200" dirty="0"/>
              <a:t>        student A = 2.5 / 2.5 = 1m/s</a:t>
            </a:r>
          </a:p>
          <a:p>
            <a:r>
              <a:rPr lang="en-GB" sz="1200" dirty="0"/>
              <a:t>        student B = 1.25 / 2.5 = 0.5m/s</a:t>
            </a:r>
          </a:p>
        </p:txBody>
      </p:sp>
      <p:sp>
        <p:nvSpPr>
          <p:cNvPr id="2" name="TextBox 1">
            <a:extLst>
              <a:ext uri="{FF2B5EF4-FFF2-40B4-BE49-F238E27FC236}">
                <a16:creationId xmlns:a16="http://schemas.microsoft.com/office/drawing/2014/main" id="{7BF41CF3-7FB6-BC5C-BF24-45448C434EEB}"/>
              </a:ext>
            </a:extLst>
          </p:cNvPr>
          <p:cNvSpPr txBox="1"/>
          <p:nvPr/>
        </p:nvSpPr>
        <p:spPr>
          <a:xfrm>
            <a:off x="3562350" y="1752600"/>
            <a:ext cx="2919288" cy="1448730"/>
          </a:xfrm>
          <a:prstGeom prst="rect">
            <a:avLst/>
          </a:prstGeom>
          <a:noFill/>
        </p:spPr>
        <p:txBody>
          <a:bodyPr wrap="square" rtlCol="0">
            <a:spAutoFit/>
          </a:bodyPr>
          <a:lstStyle/>
          <a:p>
            <a:pPr>
              <a:lnSpc>
                <a:spcPct val="150000"/>
              </a:lnSpc>
            </a:pPr>
            <a:r>
              <a:rPr lang="en-GB" sz="1200" dirty="0"/>
              <a:t>…………………………………………………………………………………………………………………………………………………………………………………………………………………………………………………………………………………………………………………………………………………………</a:t>
            </a:r>
          </a:p>
        </p:txBody>
      </p:sp>
      <p:sp>
        <p:nvSpPr>
          <p:cNvPr id="3" name="TextBox 2">
            <a:extLst>
              <a:ext uri="{FF2B5EF4-FFF2-40B4-BE49-F238E27FC236}">
                <a16:creationId xmlns:a16="http://schemas.microsoft.com/office/drawing/2014/main" id="{D8714312-7FD2-4F73-150A-2D57642F3D90}"/>
              </a:ext>
            </a:extLst>
          </p:cNvPr>
          <p:cNvSpPr txBox="1"/>
          <p:nvPr/>
        </p:nvSpPr>
        <p:spPr>
          <a:xfrm>
            <a:off x="3429000" y="4395787"/>
            <a:ext cx="2969466" cy="1725729"/>
          </a:xfrm>
          <a:prstGeom prst="rect">
            <a:avLst/>
          </a:prstGeom>
          <a:noFill/>
        </p:spPr>
        <p:txBody>
          <a:bodyPr wrap="square" rtlCol="0">
            <a:spAutoFit/>
          </a:bodyPr>
          <a:lstStyle/>
          <a:p>
            <a:pPr>
              <a:lnSpc>
                <a:spcPct val="150000"/>
              </a:lnSpc>
            </a:pPr>
            <a:r>
              <a:rPr lang="en-GB" sz="1200" dirty="0"/>
              <a:t>………………………………………………………………………………………………………………………………………………………………………………………………………………………………………………………………………………………………………………………………………………………………………………………………………………………………</a:t>
            </a:r>
          </a:p>
        </p:txBody>
      </p:sp>
    </p:spTree>
    <p:extLst>
      <p:ext uri="{BB962C8B-B14F-4D97-AF65-F5344CB8AC3E}">
        <p14:creationId xmlns:p14="http://schemas.microsoft.com/office/powerpoint/2010/main" val="332432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4525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6" name="TextBox 5">
            <a:extLst>
              <a:ext uri="{FF2B5EF4-FFF2-40B4-BE49-F238E27FC236}">
                <a16:creationId xmlns:a16="http://schemas.microsoft.com/office/drawing/2014/main" id="{693C91F5-DF01-7C27-52F1-31B6835855F1}"/>
              </a:ext>
            </a:extLst>
          </p:cNvPr>
          <p:cNvSpPr txBox="1"/>
          <p:nvPr/>
        </p:nvSpPr>
        <p:spPr>
          <a:xfrm>
            <a:off x="234349" y="839232"/>
            <a:ext cx="6311900" cy="8329588"/>
          </a:xfrm>
          <a:prstGeom prst="rect">
            <a:avLst/>
          </a:prstGeom>
          <a:noFill/>
          <a:ln w="28575">
            <a:noFill/>
          </a:ln>
        </p:spPr>
        <p:txBody>
          <a:bodyPr wrap="square" rtlCol="0">
            <a:spAutoFit/>
          </a:bodyPr>
          <a:lstStyle/>
          <a:p>
            <a:pPr algn="l"/>
            <a:r>
              <a:rPr lang="en-GB" sz="1200" b="1" i="0" dirty="0">
                <a:solidFill>
                  <a:srgbClr val="231F20"/>
                </a:solidFill>
                <a:effectLst/>
              </a:rPr>
              <a:t>I Do Task  3 (HT)</a:t>
            </a:r>
            <a:endParaRPr lang="en-GB" sz="1200" b="0" i="0" dirty="0">
              <a:solidFill>
                <a:srgbClr val="231F20"/>
              </a:solidFill>
              <a:effectLst/>
            </a:endParaRPr>
          </a:p>
          <a:p>
            <a:pPr algn="l"/>
            <a:endParaRPr lang="en-GB" sz="1400" dirty="0">
              <a:solidFill>
                <a:srgbClr val="231F20"/>
              </a:solidFill>
              <a:latin typeface="ReithSans"/>
            </a:endParaRPr>
          </a:p>
          <a:p>
            <a:pPr>
              <a:lnSpc>
                <a:spcPct val="115000"/>
              </a:lnSpc>
              <a:spcAft>
                <a:spcPts val="1000"/>
              </a:spcAft>
            </a:pPr>
            <a:r>
              <a:rPr lang="en-GB" sz="1200" dirty="0">
                <a:effectLst/>
                <a:ea typeface="Calibri" panose="020F0502020204030204" pitchFamily="34" charset="0"/>
                <a:cs typeface="Times New Roman" panose="02020603050405020304" pitchFamily="18" charset="0"/>
              </a:rPr>
              <a:t>The following distance –time graph  represents a student riding a bicycle:-</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What is the bicycle doing for the first 6 seconds?</a:t>
            </a:r>
            <a:endParaRPr lang="en-GB" sz="1200" dirty="0">
              <a:ea typeface="Calibri" panose="020F0502020204030204" pitchFamily="34" charset="0"/>
              <a:cs typeface="Times New Roman" panose="02020603050405020304" pitchFamily="18" charset="0"/>
            </a:endParaRP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Describe the motion of the bicycle between 6 and 9 second?</a:t>
            </a:r>
            <a:endParaRPr lang="en-GB" sz="1200" dirty="0">
              <a:ea typeface="Calibri" panose="020F0502020204030204" pitchFamily="34" charset="0"/>
              <a:cs typeface="Times New Roman" panose="02020603050405020304" pitchFamily="18" charset="0"/>
            </a:endParaRP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marL="228600" lvl="0" indent="-228600">
              <a:lnSpc>
                <a:spcPct val="150000"/>
              </a:lnSpc>
              <a:buAutoNum type="arabicPeriod" startAt="3"/>
            </a:pPr>
            <a:r>
              <a:rPr lang="en-GB" sz="1200" dirty="0">
                <a:effectLst/>
                <a:ea typeface="Calibri" panose="020F0502020204030204" pitchFamily="34" charset="0"/>
                <a:cs typeface="Times New Roman" panose="02020603050405020304" pitchFamily="18" charset="0"/>
              </a:rPr>
              <a:t>What is the average speed of the bicycle?</a:t>
            </a:r>
          </a:p>
          <a:p>
            <a:pPr lvl="0">
              <a:lnSpc>
                <a:spcPct val="150000"/>
              </a:lnSpc>
            </a:pPr>
            <a:r>
              <a:rPr lang="en-GB" sz="1200" dirty="0"/>
              <a:t>………………………………………………………………………………………………………………………………………………………………………………………………………………………………………………………………………………………………………………..….     4.      </a:t>
            </a:r>
            <a:r>
              <a:rPr lang="en-GB" sz="1200" dirty="0">
                <a:effectLst/>
                <a:ea typeface="Calibri" panose="020F0502020204030204" pitchFamily="34" charset="0"/>
                <a:cs typeface="Times New Roman" panose="02020603050405020304" pitchFamily="18" charset="0"/>
              </a:rPr>
              <a:t>What is the speed of the bicycle at 3 seconds (hint: think tangents!)</a:t>
            </a:r>
          </a:p>
          <a:p>
            <a:pPr>
              <a:lnSpc>
                <a:spcPct val="150000"/>
              </a:lnSpc>
            </a:pPr>
            <a:r>
              <a:rPr lang="en-GB" sz="1200" dirty="0"/>
              <a:t>………………………………………………………………………………………………………………………………………………………………………………………………………………………………………………………………………………………………………………..…</a:t>
            </a:r>
          </a:p>
          <a:p>
            <a:pPr lvl="0">
              <a:lnSpc>
                <a:spcPct val="150000"/>
              </a:lnSpc>
            </a:pPr>
            <a:r>
              <a:rPr lang="en-GB" sz="1200" dirty="0">
                <a:effectLst/>
                <a:ea typeface="Calibri" panose="020F0502020204030204" pitchFamily="34" charset="0"/>
                <a:cs typeface="Times New Roman" panose="02020603050405020304" pitchFamily="18" charset="0"/>
              </a:rPr>
              <a:t>5.     How far away from the starting point is the bicycle after 8 seconds</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6.     What is the bicycle doing between 9-16 seconds?</a:t>
            </a:r>
          </a:p>
          <a:p>
            <a:pPr>
              <a:lnSpc>
                <a:spcPct val="150000"/>
              </a:lnSpc>
            </a:pPr>
            <a:r>
              <a:rPr lang="en-GB" sz="1200" dirty="0"/>
              <a:t>…………………………………………………………………………………………………………………………………………………………………………………………………………………………………………………………………………………………………………………..</a:t>
            </a:r>
            <a:endParaRPr lang="en-GB" sz="1400" b="0" i="0" dirty="0">
              <a:solidFill>
                <a:srgbClr val="231F20"/>
              </a:solidFill>
              <a:effectLst/>
            </a:endParaRPr>
          </a:p>
          <a:p>
            <a:pPr algn="l">
              <a:lnSpc>
                <a:spcPct val="150000"/>
              </a:lnSpc>
            </a:pPr>
            <a:endParaRPr lang="en-GB" sz="1400" dirty="0">
              <a:solidFill>
                <a:srgbClr val="231F20"/>
              </a:solidFill>
            </a:endParaRPr>
          </a:p>
          <a:p>
            <a:pPr>
              <a:lnSpc>
                <a:spcPct val="150000"/>
              </a:lnSpc>
            </a:pPr>
            <a:endParaRPr lang="en-GB" sz="1200" dirty="0"/>
          </a:p>
        </p:txBody>
      </p:sp>
      <p:graphicFrame>
        <p:nvGraphicFramePr>
          <p:cNvPr id="2" name="Chart 1">
            <a:extLst>
              <a:ext uri="{FF2B5EF4-FFF2-40B4-BE49-F238E27FC236}">
                <a16:creationId xmlns:a16="http://schemas.microsoft.com/office/drawing/2014/main" id="{D6B37069-F8C5-AFA8-75CA-8DC9F0794838}"/>
              </a:ext>
            </a:extLst>
          </p:cNvPr>
          <p:cNvGraphicFramePr/>
          <p:nvPr>
            <p:extLst>
              <p:ext uri="{D42A27DB-BD31-4B8C-83A1-F6EECF244321}">
                <p14:modId xmlns:p14="http://schemas.microsoft.com/office/powerpoint/2010/main" val="3017032588"/>
              </p:ext>
            </p:extLst>
          </p:nvPr>
        </p:nvGraphicFramePr>
        <p:xfrm>
          <a:off x="311751" y="1757238"/>
          <a:ext cx="3711609" cy="2122999"/>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39F97736-E4FE-2E91-46F7-E5B59F283BA6}"/>
              </a:ext>
            </a:extLst>
          </p:cNvPr>
          <p:cNvPicPr>
            <a:picLocks noChangeAspect="1"/>
          </p:cNvPicPr>
          <p:nvPr/>
        </p:nvPicPr>
        <p:blipFill>
          <a:blip r:embed="rId3"/>
          <a:stretch>
            <a:fillRect/>
          </a:stretch>
        </p:blipFill>
        <p:spPr>
          <a:xfrm>
            <a:off x="3429000" y="4714207"/>
            <a:ext cx="2857956" cy="1634303"/>
          </a:xfrm>
          <a:prstGeom prst="rect">
            <a:avLst/>
          </a:prstGeom>
        </p:spPr>
      </p:pic>
      <p:pic>
        <p:nvPicPr>
          <p:cNvPr id="12" name="Picture 11">
            <a:extLst>
              <a:ext uri="{FF2B5EF4-FFF2-40B4-BE49-F238E27FC236}">
                <a16:creationId xmlns:a16="http://schemas.microsoft.com/office/drawing/2014/main" id="{B0797604-4F88-E6C2-7EA0-C8C9E74A0F10}"/>
              </a:ext>
            </a:extLst>
          </p:cNvPr>
          <p:cNvPicPr>
            <a:picLocks noChangeAspect="1"/>
          </p:cNvPicPr>
          <p:nvPr/>
        </p:nvPicPr>
        <p:blipFill>
          <a:blip r:embed="rId4"/>
          <a:stretch>
            <a:fillRect/>
          </a:stretch>
        </p:blipFill>
        <p:spPr>
          <a:xfrm>
            <a:off x="3688293" y="7182481"/>
            <a:ext cx="3033996" cy="1411483"/>
          </a:xfrm>
          <a:prstGeom prst="rect">
            <a:avLst/>
          </a:prstGeom>
        </p:spPr>
      </p:pic>
    </p:spTree>
    <p:extLst>
      <p:ext uri="{BB962C8B-B14F-4D97-AF65-F5344CB8AC3E}">
        <p14:creationId xmlns:p14="http://schemas.microsoft.com/office/powerpoint/2010/main" val="524146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4FE8-004A-8C4F-A8B0-A8388400B5A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7" name="TextBox 6">
            <a:extLst>
              <a:ext uri="{FF2B5EF4-FFF2-40B4-BE49-F238E27FC236}">
                <a16:creationId xmlns:a16="http://schemas.microsoft.com/office/drawing/2014/main" id="{B8AC7813-DC18-E98E-5894-AFEEA488EE49}"/>
              </a:ext>
            </a:extLst>
          </p:cNvPr>
          <p:cNvSpPr txBox="1"/>
          <p:nvPr/>
        </p:nvSpPr>
        <p:spPr>
          <a:xfrm>
            <a:off x="273050" y="812958"/>
            <a:ext cx="6311900" cy="7851765"/>
          </a:xfrm>
          <a:prstGeom prst="rect">
            <a:avLst/>
          </a:prstGeom>
          <a:noFill/>
          <a:ln w="28575">
            <a:noFill/>
          </a:ln>
        </p:spPr>
        <p:txBody>
          <a:bodyPr wrap="square" rtlCol="0">
            <a:spAutoFit/>
          </a:bodyPr>
          <a:lstStyle/>
          <a:p>
            <a:pPr algn="l"/>
            <a:r>
              <a:rPr lang="en-GB" sz="1200" b="1" dirty="0">
                <a:solidFill>
                  <a:srgbClr val="231F20"/>
                </a:solidFill>
              </a:rPr>
              <a:t>We</a:t>
            </a:r>
            <a:r>
              <a:rPr lang="en-GB" sz="1200" b="1" i="0" dirty="0">
                <a:solidFill>
                  <a:srgbClr val="231F20"/>
                </a:solidFill>
                <a:effectLst/>
              </a:rPr>
              <a:t> Do Task  4 (HT)</a:t>
            </a:r>
            <a:endParaRPr lang="en-GB" sz="1200" b="0" i="0" dirty="0">
              <a:solidFill>
                <a:srgbClr val="231F20"/>
              </a:solidFill>
              <a:effectLst/>
            </a:endParaRPr>
          </a:p>
          <a:p>
            <a:pPr algn="l"/>
            <a:endParaRPr lang="en-GB" sz="1400" dirty="0">
              <a:solidFill>
                <a:srgbClr val="231F20"/>
              </a:solidFill>
              <a:latin typeface="ReithSans"/>
            </a:endParaRPr>
          </a:p>
          <a:p>
            <a:pPr>
              <a:lnSpc>
                <a:spcPct val="115000"/>
              </a:lnSpc>
              <a:spcAft>
                <a:spcPts val="1000"/>
              </a:spcAft>
            </a:pPr>
            <a:r>
              <a:rPr lang="en-GB" sz="1200" dirty="0">
                <a:effectLst/>
                <a:ea typeface="Calibri" panose="020F0502020204030204" pitchFamily="34" charset="0"/>
                <a:cs typeface="Times New Roman" panose="02020603050405020304" pitchFamily="18" charset="0"/>
              </a:rPr>
              <a:t>The following graph represents a car journey:-</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Between 0s and 15s is the car travelling at a constant speed? 	Yes    /    No		</a:t>
            </a: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Work out the acceleration at 5s by drawing a tangent and creating a triangle under the line to calculate the gradient</a:t>
            </a:r>
            <a:endParaRPr lang="en-GB" dirty="0">
              <a:ea typeface="Calibri" panose="020F0502020204030204" pitchFamily="34" charset="0"/>
              <a:cs typeface="Times New Roman" panose="02020603050405020304" pitchFamily="18" charset="0"/>
            </a:endParaRP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07000"/>
              </a:lnSpc>
              <a:spcAft>
                <a:spcPts val="800"/>
              </a:spcAft>
            </a:pPr>
            <a:r>
              <a:rPr lang="en-GB" sz="1200" dirty="0">
                <a:effectLst/>
                <a:ea typeface="Calibri" panose="020F0502020204030204" pitchFamily="34" charset="0"/>
                <a:cs typeface="Times New Roman" panose="02020603050405020304" pitchFamily="18" charset="0"/>
              </a:rPr>
              <a:t>3.        Work out the acceleration at 12s by drawing a tangent and creating a triangle under the line to calculate the gradient.</a:t>
            </a:r>
          </a:p>
          <a:p>
            <a:pPr lvl="0">
              <a:lnSpc>
                <a:spcPct val="115000"/>
              </a:lnSpc>
            </a:pPr>
            <a:r>
              <a:rPr lang="en-GB" sz="1200" dirty="0"/>
              <a:t>………………………………………………………………………………………………………………………………………………………………………………………………………………………………………………………………………………………………………………..….     </a:t>
            </a:r>
            <a:endParaRPr lang="en-GB" sz="1400" dirty="0">
              <a:solidFill>
                <a:srgbClr val="231F20"/>
              </a:solidFill>
            </a:endParaRP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p:txBody>
      </p:sp>
      <p:pic>
        <p:nvPicPr>
          <p:cNvPr id="8" name="Picture 7">
            <a:extLst>
              <a:ext uri="{FF2B5EF4-FFF2-40B4-BE49-F238E27FC236}">
                <a16:creationId xmlns:a16="http://schemas.microsoft.com/office/drawing/2014/main" id="{7B965802-B6BB-51BB-A419-EE1581FD806C}"/>
              </a:ext>
            </a:extLst>
          </p:cNvPr>
          <p:cNvPicPr>
            <a:picLocks noChangeAspect="1"/>
          </p:cNvPicPr>
          <p:nvPr/>
        </p:nvPicPr>
        <p:blipFill>
          <a:blip r:embed="rId2"/>
          <a:stretch>
            <a:fillRect/>
          </a:stretch>
        </p:blipFill>
        <p:spPr>
          <a:xfrm>
            <a:off x="1463349" y="1581819"/>
            <a:ext cx="3095624" cy="2727787"/>
          </a:xfrm>
          <a:prstGeom prst="rect">
            <a:avLst/>
          </a:prstGeom>
        </p:spPr>
      </p:pic>
      <p:sp>
        <p:nvSpPr>
          <p:cNvPr id="9" name="TextBox 8">
            <a:extLst>
              <a:ext uri="{FF2B5EF4-FFF2-40B4-BE49-F238E27FC236}">
                <a16:creationId xmlns:a16="http://schemas.microsoft.com/office/drawing/2014/main" id="{1C8855F9-0DC1-5E20-1C71-964119BEE6DF}"/>
              </a:ext>
            </a:extLst>
          </p:cNvPr>
          <p:cNvSpPr txBox="1"/>
          <p:nvPr/>
        </p:nvSpPr>
        <p:spPr>
          <a:xfrm>
            <a:off x="273050" y="6795280"/>
            <a:ext cx="2130950" cy="830997"/>
          </a:xfrm>
          <a:prstGeom prst="rect">
            <a:avLst/>
          </a:prstGeom>
          <a:solidFill>
            <a:schemeClr val="bg1"/>
          </a:solidFill>
        </p:spPr>
        <p:txBody>
          <a:bodyPr wrap="square" rtlCol="0">
            <a:spAutoFit/>
          </a:bodyPr>
          <a:lstStyle/>
          <a:p>
            <a:r>
              <a:rPr lang="en-GB" sz="1200" dirty="0"/>
              <a:t>Answers</a:t>
            </a:r>
          </a:p>
          <a:p>
            <a:pPr marL="228600" indent="-228600">
              <a:buAutoNum type="arabicPeriod"/>
            </a:pPr>
            <a:r>
              <a:rPr lang="en-GB" sz="1200" dirty="0"/>
              <a:t>No – curved line</a:t>
            </a:r>
          </a:p>
          <a:p>
            <a:pPr marL="228600" indent="-228600">
              <a:buAutoNum type="arabicPeriod"/>
            </a:pPr>
            <a:r>
              <a:rPr lang="en-GB" sz="1200" dirty="0"/>
              <a:t>40/10 = 4 m/s</a:t>
            </a:r>
          </a:p>
          <a:p>
            <a:pPr marL="228600" indent="-228600">
              <a:buAutoNum type="arabicPeriod"/>
            </a:pPr>
            <a:r>
              <a:rPr lang="en-GB" sz="1200" dirty="0"/>
              <a:t>120/8 = 15m/s</a:t>
            </a:r>
          </a:p>
        </p:txBody>
      </p:sp>
    </p:spTree>
    <p:extLst>
      <p:ext uri="{BB962C8B-B14F-4D97-AF65-F5344CB8AC3E}">
        <p14:creationId xmlns:p14="http://schemas.microsoft.com/office/powerpoint/2010/main" val="2650900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4FE8-004A-8C4F-A8B0-A8388400B5A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7" name="TextBox 6">
            <a:extLst>
              <a:ext uri="{FF2B5EF4-FFF2-40B4-BE49-F238E27FC236}">
                <a16:creationId xmlns:a16="http://schemas.microsoft.com/office/drawing/2014/main" id="{B8AC7813-DC18-E98E-5894-AFEEA488EE49}"/>
              </a:ext>
            </a:extLst>
          </p:cNvPr>
          <p:cNvSpPr txBox="1"/>
          <p:nvPr/>
        </p:nvSpPr>
        <p:spPr>
          <a:xfrm>
            <a:off x="273050" y="812958"/>
            <a:ext cx="6311900" cy="7851765"/>
          </a:xfrm>
          <a:prstGeom prst="rect">
            <a:avLst/>
          </a:prstGeom>
          <a:noFill/>
          <a:ln w="28575">
            <a:noFill/>
          </a:ln>
        </p:spPr>
        <p:txBody>
          <a:bodyPr wrap="square" rtlCol="0">
            <a:spAutoFit/>
          </a:bodyPr>
          <a:lstStyle/>
          <a:p>
            <a:pPr algn="l"/>
            <a:r>
              <a:rPr lang="en-GB" sz="1200" b="1" dirty="0">
                <a:solidFill>
                  <a:srgbClr val="231F20"/>
                </a:solidFill>
              </a:rPr>
              <a:t>We</a:t>
            </a:r>
            <a:r>
              <a:rPr lang="en-GB" sz="1200" b="1" i="0" dirty="0">
                <a:solidFill>
                  <a:srgbClr val="231F20"/>
                </a:solidFill>
                <a:effectLst/>
              </a:rPr>
              <a:t> Do Task  4 (HT)</a:t>
            </a:r>
            <a:endParaRPr lang="en-GB" sz="1200" b="0" i="0" dirty="0">
              <a:solidFill>
                <a:srgbClr val="231F20"/>
              </a:solidFill>
              <a:effectLst/>
            </a:endParaRPr>
          </a:p>
          <a:p>
            <a:pPr algn="l"/>
            <a:endParaRPr lang="en-GB" sz="1400" dirty="0">
              <a:solidFill>
                <a:srgbClr val="231F20"/>
              </a:solidFill>
              <a:latin typeface="ReithSans"/>
            </a:endParaRPr>
          </a:p>
          <a:p>
            <a:pPr>
              <a:lnSpc>
                <a:spcPct val="115000"/>
              </a:lnSpc>
              <a:spcAft>
                <a:spcPts val="1000"/>
              </a:spcAft>
            </a:pPr>
            <a:r>
              <a:rPr lang="en-GB" sz="1200" dirty="0">
                <a:effectLst/>
                <a:ea typeface="Calibri" panose="020F0502020204030204" pitchFamily="34" charset="0"/>
                <a:cs typeface="Times New Roman" panose="02020603050405020304" pitchFamily="18" charset="0"/>
              </a:rPr>
              <a:t>The following distance –time graph represents different modes of transport:-</a:t>
            </a: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algn="l">
              <a:lnSpc>
                <a:spcPct val="150000"/>
              </a:lnSpc>
            </a:pPr>
            <a:endParaRPr lang="en-GB" sz="1200" dirty="0">
              <a:solidFill>
                <a:srgbClr val="231F20"/>
              </a:solidFill>
            </a:endParaRPr>
          </a:p>
          <a:p>
            <a:pPr marL="342900" lvl="0" indent="-342900">
              <a:lnSpc>
                <a:spcPct val="150000"/>
              </a:lnSpc>
              <a:buFont typeface="+mj-lt"/>
              <a:buAutoNum type="arabicPeriod"/>
            </a:pPr>
            <a:endParaRPr lang="en-GB" sz="1200" dirty="0">
              <a:effectLst/>
              <a:ea typeface="Calibri" panose="020F0502020204030204" pitchFamily="34" charset="0"/>
              <a:cs typeface="Times New Roman" panose="02020603050405020304" pitchFamily="18" charset="0"/>
            </a:endParaRP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Label the boxes to state the motion of each part of the different graphs		</a:t>
            </a:r>
          </a:p>
          <a:p>
            <a:pPr marL="342900" lvl="0" indent="-342900">
              <a:lnSpc>
                <a:spcPct val="150000"/>
              </a:lnSpc>
              <a:buFont typeface="+mj-lt"/>
              <a:buAutoNum type="arabicPeriod"/>
            </a:pPr>
            <a:r>
              <a:rPr lang="en-GB" sz="1200" dirty="0">
                <a:effectLst/>
                <a:ea typeface="Calibri" panose="020F0502020204030204" pitchFamily="34" charset="0"/>
                <a:cs typeface="Times New Roman" panose="02020603050405020304" pitchFamily="18" charset="0"/>
              </a:rPr>
              <a:t>Calculate the mean speed of lines a &amp; b</a:t>
            </a:r>
            <a:endParaRPr lang="en-GB" dirty="0">
              <a:ea typeface="Calibri" panose="020F0502020204030204" pitchFamily="34" charset="0"/>
              <a:cs typeface="Times New Roman" panose="02020603050405020304" pitchFamily="18" charset="0"/>
            </a:endParaRP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3.        Work out the acceleration at 12s by</a:t>
            </a:r>
          </a:p>
          <a:p>
            <a:pPr lvl="0">
              <a:lnSpc>
                <a:spcPct val="150000"/>
              </a:lnSpc>
            </a:pPr>
            <a:r>
              <a:rPr lang="en-GB" sz="1200" dirty="0"/>
              <a:t>………………………………………………………………………………………………………………………………………………………………………………………………………………………………………………………………………………………………………………..….     </a:t>
            </a:r>
            <a:endParaRPr lang="en-GB" sz="1400" dirty="0">
              <a:solidFill>
                <a:srgbClr val="231F20"/>
              </a:solidFill>
            </a:endParaRPr>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p:txBody>
      </p:sp>
      <p:sp>
        <p:nvSpPr>
          <p:cNvPr id="9" name="TextBox 8">
            <a:extLst>
              <a:ext uri="{FF2B5EF4-FFF2-40B4-BE49-F238E27FC236}">
                <a16:creationId xmlns:a16="http://schemas.microsoft.com/office/drawing/2014/main" id="{1C8855F9-0DC1-5E20-1C71-964119BEE6DF}"/>
              </a:ext>
            </a:extLst>
          </p:cNvPr>
          <p:cNvSpPr txBox="1"/>
          <p:nvPr/>
        </p:nvSpPr>
        <p:spPr>
          <a:xfrm>
            <a:off x="3025222" y="7385398"/>
            <a:ext cx="2130950" cy="1015663"/>
          </a:xfrm>
          <a:prstGeom prst="rect">
            <a:avLst/>
          </a:prstGeom>
          <a:solidFill>
            <a:schemeClr val="bg1"/>
          </a:solidFill>
        </p:spPr>
        <p:txBody>
          <a:bodyPr wrap="square" rtlCol="0">
            <a:spAutoFit/>
          </a:bodyPr>
          <a:lstStyle/>
          <a:p>
            <a:r>
              <a:rPr lang="en-GB" sz="1200" dirty="0"/>
              <a:t>Answers</a:t>
            </a:r>
          </a:p>
          <a:p>
            <a:pPr marL="228600" indent="-228600">
              <a:buAutoNum type="arabicPeriod"/>
            </a:pPr>
            <a:r>
              <a:rPr lang="en-GB" sz="1200" dirty="0"/>
              <a:t>No – curved line</a:t>
            </a:r>
          </a:p>
          <a:p>
            <a:pPr marL="228600" indent="-228600">
              <a:buAutoNum type="arabicPeriod"/>
            </a:pPr>
            <a:r>
              <a:rPr lang="en-GB" sz="1200" dirty="0"/>
              <a:t>Line a   140 /6  =23.3 m/s</a:t>
            </a:r>
          </a:p>
          <a:p>
            <a:r>
              <a:rPr lang="en-GB" sz="1200" dirty="0"/>
              <a:t>       Line b   140 / 16 = 8.75m/s</a:t>
            </a:r>
          </a:p>
          <a:p>
            <a:r>
              <a:rPr lang="en-GB" sz="1200" dirty="0"/>
              <a:t>3.    140/ 12 = 11. 7m/s</a:t>
            </a:r>
          </a:p>
        </p:txBody>
      </p:sp>
      <p:pic>
        <p:nvPicPr>
          <p:cNvPr id="3" name="Picture 4">
            <a:extLst>
              <a:ext uri="{FF2B5EF4-FFF2-40B4-BE49-F238E27FC236}">
                <a16:creationId xmlns:a16="http://schemas.microsoft.com/office/drawing/2014/main" id="{0BF2E37E-3449-9D93-F48C-14C65FCBA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741227"/>
            <a:ext cx="5223123" cy="2671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439EE6-A2A3-0B01-AA53-987A046263D0}"/>
              </a:ext>
            </a:extLst>
          </p:cNvPr>
          <p:cNvSpPr/>
          <p:nvPr/>
        </p:nvSpPr>
        <p:spPr>
          <a:xfrm>
            <a:off x="1975167" y="2259919"/>
            <a:ext cx="811033" cy="4611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A0A9D25-4BAF-168F-6508-4F9CCE79CC15}"/>
              </a:ext>
            </a:extLst>
          </p:cNvPr>
          <p:cNvSpPr/>
          <p:nvPr/>
        </p:nvSpPr>
        <p:spPr>
          <a:xfrm>
            <a:off x="4048980" y="2368721"/>
            <a:ext cx="811033" cy="4611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EB3729A-62F6-365F-C3FC-66E091677036}"/>
              </a:ext>
            </a:extLst>
          </p:cNvPr>
          <p:cNvSpPr/>
          <p:nvPr/>
        </p:nvSpPr>
        <p:spPr>
          <a:xfrm>
            <a:off x="4454496" y="3318236"/>
            <a:ext cx="811033" cy="4611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579387E-A02A-6F8A-D63E-0BD009D93458}"/>
              </a:ext>
            </a:extLst>
          </p:cNvPr>
          <p:cNvSpPr/>
          <p:nvPr/>
        </p:nvSpPr>
        <p:spPr>
          <a:xfrm>
            <a:off x="2499388" y="2933583"/>
            <a:ext cx="694357" cy="286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282F85-0B73-F49F-1E99-446FDD35740A}"/>
              </a:ext>
            </a:extLst>
          </p:cNvPr>
          <p:cNvSpPr/>
          <p:nvPr/>
        </p:nvSpPr>
        <p:spPr>
          <a:xfrm>
            <a:off x="1562486" y="3044528"/>
            <a:ext cx="732819" cy="286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9931D5D-8069-DB96-55B1-5EE9ACD2B113}"/>
              </a:ext>
            </a:extLst>
          </p:cNvPr>
          <p:cNvSpPr txBox="1"/>
          <p:nvPr/>
        </p:nvSpPr>
        <p:spPr>
          <a:xfrm>
            <a:off x="1892410" y="1789043"/>
            <a:ext cx="286247" cy="369332"/>
          </a:xfrm>
          <a:prstGeom prst="rect">
            <a:avLst/>
          </a:prstGeom>
          <a:noFill/>
        </p:spPr>
        <p:txBody>
          <a:bodyPr wrap="square" rtlCol="0">
            <a:spAutoFit/>
          </a:bodyPr>
          <a:lstStyle/>
          <a:p>
            <a:r>
              <a:rPr lang="en-GB" dirty="0"/>
              <a:t>a</a:t>
            </a:r>
          </a:p>
        </p:txBody>
      </p:sp>
      <p:sp>
        <p:nvSpPr>
          <p:cNvPr id="14" name="TextBox 13">
            <a:extLst>
              <a:ext uri="{FF2B5EF4-FFF2-40B4-BE49-F238E27FC236}">
                <a16:creationId xmlns:a16="http://schemas.microsoft.com/office/drawing/2014/main" id="{A4F74ADB-85D0-F041-C270-58DF9A6BC555}"/>
              </a:ext>
            </a:extLst>
          </p:cNvPr>
          <p:cNvSpPr txBox="1"/>
          <p:nvPr/>
        </p:nvSpPr>
        <p:spPr>
          <a:xfrm>
            <a:off x="4223965" y="1750367"/>
            <a:ext cx="306494" cy="369332"/>
          </a:xfrm>
          <a:prstGeom prst="rect">
            <a:avLst/>
          </a:prstGeom>
          <a:noFill/>
        </p:spPr>
        <p:txBody>
          <a:bodyPr wrap="none" rtlCol="0">
            <a:spAutoFit/>
          </a:bodyPr>
          <a:lstStyle/>
          <a:p>
            <a:r>
              <a:rPr lang="en-GB" dirty="0"/>
              <a:t>b</a:t>
            </a:r>
          </a:p>
        </p:txBody>
      </p:sp>
      <p:sp>
        <p:nvSpPr>
          <p:cNvPr id="15" name="TextBox 14">
            <a:extLst>
              <a:ext uri="{FF2B5EF4-FFF2-40B4-BE49-F238E27FC236}">
                <a16:creationId xmlns:a16="http://schemas.microsoft.com/office/drawing/2014/main" id="{84119DCA-D525-B350-87FB-E901D08C1041}"/>
              </a:ext>
            </a:extLst>
          </p:cNvPr>
          <p:cNvSpPr txBox="1"/>
          <p:nvPr/>
        </p:nvSpPr>
        <p:spPr>
          <a:xfrm>
            <a:off x="495047" y="2037895"/>
            <a:ext cx="374709" cy="1892826"/>
          </a:xfrm>
          <a:prstGeom prst="rect">
            <a:avLst/>
          </a:prstGeom>
          <a:noFill/>
        </p:spPr>
        <p:txBody>
          <a:bodyPr wrap="square" rtlCol="0">
            <a:spAutoFit/>
          </a:bodyPr>
          <a:lstStyle/>
          <a:p>
            <a:r>
              <a:rPr lang="en-GB" sz="900" dirty="0"/>
              <a:t>140</a:t>
            </a:r>
          </a:p>
          <a:p>
            <a:endParaRPr lang="en-GB" sz="900" dirty="0"/>
          </a:p>
          <a:p>
            <a:endParaRPr lang="en-GB" sz="900" dirty="0"/>
          </a:p>
          <a:p>
            <a:r>
              <a:rPr lang="en-GB" sz="900" dirty="0"/>
              <a:t>100</a:t>
            </a:r>
          </a:p>
          <a:p>
            <a:endParaRPr lang="en-GB" sz="900" dirty="0"/>
          </a:p>
          <a:p>
            <a:endParaRPr lang="en-GB" sz="900" dirty="0"/>
          </a:p>
          <a:p>
            <a:endParaRPr lang="en-GB" sz="900" dirty="0"/>
          </a:p>
          <a:p>
            <a:endParaRPr lang="en-GB" sz="900" dirty="0"/>
          </a:p>
          <a:p>
            <a:r>
              <a:rPr lang="en-GB" sz="900" dirty="0"/>
              <a:t>60</a:t>
            </a:r>
          </a:p>
          <a:p>
            <a:endParaRPr lang="en-GB" sz="900" dirty="0"/>
          </a:p>
          <a:p>
            <a:endParaRPr lang="en-GB" sz="900" dirty="0"/>
          </a:p>
          <a:p>
            <a:endParaRPr lang="en-GB" sz="900" dirty="0"/>
          </a:p>
          <a:p>
            <a:r>
              <a:rPr lang="en-GB" sz="900" dirty="0"/>
              <a:t>20</a:t>
            </a:r>
          </a:p>
        </p:txBody>
      </p:sp>
      <p:sp>
        <p:nvSpPr>
          <p:cNvPr id="16" name="TextBox 15">
            <a:extLst>
              <a:ext uri="{FF2B5EF4-FFF2-40B4-BE49-F238E27FC236}">
                <a16:creationId xmlns:a16="http://schemas.microsoft.com/office/drawing/2014/main" id="{B834F73C-6F55-2BAB-2F46-136EE4B82FF7}"/>
              </a:ext>
            </a:extLst>
          </p:cNvPr>
          <p:cNvSpPr txBox="1"/>
          <p:nvPr/>
        </p:nvSpPr>
        <p:spPr>
          <a:xfrm>
            <a:off x="682401" y="4287708"/>
            <a:ext cx="4636966" cy="230832"/>
          </a:xfrm>
          <a:prstGeom prst="rect">
            <a:avLst/>
          </a:prstGeom>
          <a:noFill/>
        </p:spPr>
        <p:txBody>
          <a:bodyPr wrap="square" rtlCol="0">
            <a:spAutoFit/>
          </a:bodyPr>
          <a:lstStyle/>
          <a:p>
            <a:r>
              <a:rPr lang="en-GB" sz="900" dirty="0"/>
              <a:t>0              2               4              6               8              10             12             14            16             18           20</a:t>
            </a:r>
          </a:p>
        </p:txBody>
      </p:sp>
      <p:pic>
        <p:nvPicPr>
          <p:cNvPr id="18" name="Picture 17">
            <a:extLst>
              <a:ext uri="{FF2B5EF4-FFF2-40B4-BE49-F238E27FC236}">
                <a16:creationId xmlns:a16="http://schemas.microsoft.com/office/drawing/2014/main" id="{E817677F-BD81-C101-D3C1-06DEB369B905}"/>
              </a:ext>
            </a:extLst>
          </p:cNvPr>
          <p:cNvPicPr>
            <a:picLocks noChangeAspect="1"/>
          </p:cNvPicPr>
          <p:nvPr/>
        </p:nvPicPr>
        <p:blipFill>
          <a:blip r:embed="rId3"/>
          <a:stretch>
            <a:fillRect/>
          </a:stretch>
        </p:blipFill>
        <p:spPr>
          <a:xfrm>
            <a:off x="357666" y="7106105"/>
            <a:ext cx="2409639" cy="1703542"/>
          </a:xfrm>
          <a:prstGeom prst="rect">
            <a:avLst/>
          </a:prstGeom>
        </p:spPr>
      </p:pic>
    </p:spTree>
    <p:extLst>
      <p:ext uri="{BB962C8B-B14F-4D97-AF65-F5344CB8AC3E}">
        <p14:creationId xmlns:p14="http://schemas.microsoft.com/office/powerpoint/2010/main" val="231968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4FE8-004A-8C4F-A8B0-A8388400B5A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5" name="TextBox 4">
            <a:extLst>
              <a:ext uri="{FF2B5EF4-FFF2-40B4-BE49-F238E27FC236}">
                <a16:creationId xmlns:a16="http://schemas.microsoft.com/office/drawing/2014/main" id="{15F6806A-DE8F-C9FB-4FC7-D8F27542ACCD}"/>
              </a:ext>
            </a:extLst>
          </p:cNvPr>
          <p:cNvSpPr txBox="1"/>
          <p:nvPr/>
        </p:nvSpPr>
        <p:spPr>
          <a:xfrm>
            <a:off x="273050" y="839232"/>
            <a:ext cx="3427012" cy="276999"/>
          </a:xfrm>
          <a:prstGeom prst="rect">
            <a:avLst/>
          </a:prstGeom>
          <a:noFill/>
        </p:spPr>
        <p:txBody>
          <a:bodyPr wrap="square">
            <a:spAutoFit/>
          </a:bodyPr>
          <a:lstStyle/>
          <a:p>
            <a:pPr algn="l"/>
            <a:r>
              <a:rPr lang="en-GB" sz="1200" b="1" dirty="0">
                <a:solidFill>
                  <a:srgbClr val="231F20"/>
                </a:solidFill>
              </a:rPr>
              <a:t>You</a:t>
            </a:r>
            <a:r>
              <a:rPr lang="en-GB" sz="1200" b="1" i="0" dirty="0">
                <a:solidFill>
                  <a:srgbClr val="231F20"/>
                </a:solidFill>
                <a:effectLst/>
              </a:rPr>
              <a:t> Do Task  4 (HT)</a:t>
            </a:r>
            <a:endParaRPr lang="en-GB" sz="1200" b="0" i="0" dirty="0">
              <a:solidFill>
                <a:srgbClr val="231F20"/>
              </a:solidFill>
              <a:effectLst/>
            </a:endParaRPr>
          </a:p>
        </p:txBody>
      </p:sp>
      <p:sp>
        <p:nvSpPr>
          <p:cNvPr id="7" name="TextBox 6">
            <a:extLst>
              <a:ext uri="{FF2B5EF4-FFF2-40B4-BE49-F238E27FC236}">
                <a16:creationId xmlns:a16="http://schemas.microsoft.com/office/drawing/2014/main" id="{6C66DC54-0442-839C-728F-A4556285D1F4}"/>
              </a:ext>
            </a:extLst>
          </p:cNvPr>
          <p:cNvSpPr txBox="1"/>
          <p:nvPr/>
        </p:nvSpPr>
        <p:spPr>
          <a:xfrm>
            <a:off x="273050" y="1116231"/>
            <a:ext cx="6199312" cy="478849"/>
          </a:xfrm>
          <a:prstGeom prst="rect">
            <a:avLst/>
          </a:prstGeom>
          <a:noFill/>
        </p:spPr>
        <p:txBody>
          <a:bodyPr wrap="square">
            <a:spAutoFit/>
          </a:bodyPr>
          <a:lstStyle/>
          <a:p>
            <a:pPr>
              <a:lnSpc>
                <a:spcPct val="107000"/>
              </a:lnSpc>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Q1. The graph shows how the distance travelled by a car changes with time during a short journey.</a:t>
            </a:r>
          </a:p>
        </p:txBody>
      </p:sp>
      <p:pic>
        <p:nvPicPr>
          <p:cNvPr id="2050" name="Picture 2">
            <a:extLst>
              <a:ext uri="{FF2B5EF4-FFF2-40B4-BE49-F238E27FC236}">
                <a16:creationId xmlns:a16="http://schemas.microsoft.com/office/drawing/2014/main" id="{77F00C84-788F-40DB-BC16-F96D13B96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34" y="1478296"/>
            <a:ext cx="2491947" cy="199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4EED272-6E1A-37DB-03EF-CD17F3232F23}"/>
              </a:ext>
            </a:extLst>
          </p:cNvPr>
          <p:cNvSpPr txBox="1"/>
          <p:nvPr/>
        </p:nvSpPr>
        <p:spPr>
          <a:xfrm>
            <a:off x="273050" y="3554400"/>
            <a:ext cx="6445250" cy="3328347"/>
          </a:xfrm>
          <a:prstGeom prst="rect">
            <a:avLst/>
          </a:prstGeom>
          <a:noFill/>
        </p:spPr>
        <p:txBody>
          <a:bodyPr wrap="square">
            <a:spAutoFit/>
          </a:bodyPr>
          <a:lstStyle/>
          <a:p>
            <a:pPr>
              <a:lnSpc>
                <a:spcPct val="107000"/>
              </a:lnSpc>
              <a:spcBef>
                <a:spcPts val="1200"/>
              </a:spcBef>
              <a:spcAft>
                <a:spcPts val="800"/>
              </a:spcAft>
            </a:pPr>
            <a:r>
              <a:rPr lang="en-GB" sz="1200" dirty="0">
                <a:effectLst/>
                <a:ea typeface="Times New Roman" panose="02020603050405020304" pitchFamily="18" charset="0"/>
                <a:cs typeface="Times New Roman" panose="02020603050405020304" pitchFamily="18" charset="0"/>
              </a:rPr>
              <a:t>(</a:t>
            </a:r>
            <a:r>
              <a:rPr lang="en-GB" sz="1200" dirty="0" err="1">
                <a:effectLst/>
                <a:ea typeface="Times New Roman" panose="02020603050405020304" pitchFamily="18" charset="0"/>
                <a:cs typeface="Times New Roman" panose="02020603050405020304" pitchFamily="18" charset="0"/>
              </a:rPr>
              <a:t>i</a:t>
            </a:r>
            <a:r>
              <a:rPr lang="en-GB" sz="1200" dirty="0">
                <a:effectLst/>
                <a:ea typeface="Times New Roman" panose="02020603050405020304" pitchFamily="18" charset="0"/>
                <a:cs typeface="Times New Roman" panose="02020603050405020304" pitchFamily="18" charset="0"/>
              </a:rPr>
              <a:t>) Describe fully the motion of the car during the first </a:t>
            </a:r>
            <a:r>
              <a:rPr lang="en-GB" sz="1200" b="1" dirty="0">
                <a:effectLst/>
                <a:ea typeface="Times New Roman" panose="02020603050405020304" pitchFamily="18" charset="0"/>
                <a:cs typeface="Times New Roman" panose="02020603050405020304" pitchFamily="18" charset="0"/>
              </a:rPr>
              <a:t>two</a:t>
            </a:r>
            <a:r>
              <a:rPr lang="en-GB" sz="1200" dirty="0">
                <a:effectLst/>
                <a:ea typeface="Times New Roman" panose="02020603050405020304" pitchFamily="18" charset="0"/>
                <a:cs typeface="Times New Roman" panose="02020603050405020304" pitchFamily="18" charset="0"/>
              </a:rPr>
              <a:t> minutes of the journey.</a:t>
            </a:r>
          </a:p>
          <a:p>
            <a:pPr>
              <a:lnSpc>
                <a:spcPct val="150000"/>
              </a:lnSpc>
              <a:spcBef>
                <a:spcPts val="1200"/>
              </a:spcBef>
              <a:spcAft>
                <a:spcPts val="800"/>
              </a:spcAft>
            </a:pPr>
            <a:r>
              <a:rPr lang="en-GB" sz="1200" dirty="0"/>
              <a:t>…………………………………………………………………………………………………………………………………………………………………………………………………………………………………………………………………………………………………………………………………………………………………………………………………………………………………………………………………………………</a:t>
            </a:r>
            <a:r>
              <a:rPr lang="en-GB" sz="1200" b="1" dirty="0">
                <a:effectLst/>
                <a:ea typeface="Times New Roman" panose="02020603050405020304" pitchFamily="18" charset="0"/>
                <a:cs typeface="Times New Roman" panose="02020603050405020304" pitchFamily="18" charset="0"/>
              </a:rPr>
              <a:t>(3)</a:t>
            </a:r>
            <a:endParaRPr lang="en-GB" sz="1200" dirty="0">
              <a:effectLst/>
              <a:ea typeface="Times New Roman" panose="02020603050405020304" pitchFamily="18" charset="0"/>
              <a:cs typeface="Times New Roman" panose="02020603050405020304" pitchFamily="18" charset="0"/>
            </a:endParaRPr>
          </a:p>
          <a:p>
            <a:pPr>
              <a:lnSpc>
                <a:spcPct val="150000"/>
              </a:lnSpc>
              <a:spcBef>
                <a:spcPts val="1200"/>
              </a:spcBef>
              <a:spcAft>
                <a:spcPts val="800"/>
              </a:spcAft>
            </a:pPr>
            <a:r>
              <a:rPr lang="en-GB" sz="1200" dirty="0">
                <a:latin typeface="Calibri" panose="020F0502020204030204" pitchFamily="34" charset="0"/>
                <a:ea typeface="Times New Roman" panose="02020603050405020304" pitchFamily="18" charset="0"/>
                <a:cs typeface="Calibri" panose="020F0502020204030204" pitchFamily="34" charset="0"/>
              </a:rPr>
              <a:t>(i</a:t>
            </a:r>
            <a:r>
              <a:rPr lang="en-GB" sz="1200" dirty="0">
                <a:effectLst/>
                <a:latin typeface="Calibri" panose="020F0502020204030204" pitchFamily="34" charset="0"/>
                <a:ea typeface="Times New Roman" panose="02020603050405020304" pitchFamily="18" charset="0"/>
                <a:cs typeface="Calibri" panose="020F0502020204030204" pitchFamily="34" charset="0"/>
              </a:rPr>
              <a:t>i)      During the last minute of the journey the velocity of the car changes although the speed remains constant. How is this possible?</a:t>
            </a:r>
          </a:p>
          <a:p>
            <a:pPr>
              <a:lnSpc>
                <a:spcPct val="150000"/>
              </a:lnSpc>
              <a:spcBef>
                <a:spcPts val="1200"/>
              </a:spcBef>
              <a:spcAft>
                <a:spcPts val="800"/>
              </a:spcAft>
            </a:pPr>
            <a:r>
              <a:rPr lang="en-GB" sz="1200" dirty="0"/>
              <a:t>……………………………………………………………………………………………………………………………………………………………………………………………………………………………………………………………………………………………………………………</a:t>
            </a:r>
            <a:r>
              <a:rPr lang="en-GB" sz="1200" b="1" dirty="0">
                <a:effectLst/>
                <a:ea typeface="Times New Roman" panose="02020603050405020304" pitchFamily="18" charset="0"/>
                <a:cs typeface="Times New Roman" panose="02020603050405020304" pitchFamily="18" charset="0"/>
              </a:rPr>
              <a:t>(1)</a:t>
            </a:r>
            <a:endParaRPr lang="en-GB" sz="1200" dirty="0">
              <a:effectLst/>
              <a:ea typeface="Times New Roman" panose="02020603050405020304" pitchFamily="18" charset="0"/>
              <a:cs typeface="Times New Roman" panose="02020603050405020304" pitchFamily="18" charset="0"/>
            </a:endParaRPr>
          </a:p>
          <a:p>
            <a:pPr algn="r">
              <a:lnSpc>
                <a:spcPct val="107000"/>
              </a:lnSpc>
              <a:spcBef>
                <a:spcPts val="300"/>
              </a:spcBef>
              <a:spcAft>
                <a:spcPts val="800"/>
              </a:spcAft>
            </a:pPr>
            <a:r>
              <a:rPr lang="en-GB" sz="1200" b="1" dirty="0">
                <a:effectLst/>
                <a:ea typeface="Times New Roman" panose="02020603050405020304" pitchFamily="18" charset="0"/>
                <a:cs typeface="Times New Roman" panose="02020603050405020304" pitchFamily="18" charset="0"/>
              </a:rPr>
              <a:t>(Total 4 marks)</a:t>
            </a:r>
            <a:endParaRPr lang="en-GB" sz="1200" dirty="0">
              <a:effectLst/>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CF25041-B474-D43D-71CE-5C0DC7714481}"/>
              </a:ext>
            </a:extLst>
          </p:cNvPr>
          <p:cNvPicPr>
            <a:picLocks noChangeAspect="1"/>
          </p:cNvPicPr>
          <p:nvPr/>
        </p:nvPicPr>
        <p:blipFill>
          <a:blip r:embed="rId3"/>
          <a:stretch>
            <a:fillRect/>
          </a:stretch>
        </p:blipFill>
        <p:spPr>
          <a:xfrm>
            <a:off x="771276" y="6719644"/>
            <a:ext cx="4755749" cy="1712337"/>
          </a:xfrm>
          <a:prstGeom prst="rect">
            <a:avLst/>
          </a:prstGeom>
        </p:spPr>
      </p:pic>
    </p:spTree>
    <p:extLst>
      <p:ext uri="{BB962C8B-B14F-4D97-AF65-F5344CB8AC3E}">
        <p14:creationId xmlns:p14="http://schemas.microsoft.com/office/powerpoint/2010/main" val="3201630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4FE8-004A-8C4F-A8B0-A8388400B5A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5" name="TextBox 4">
            <a:extLst>
              <a:ext uri="{FF2B5EF4-FFF2-40B4-BE49-F238E27FC236}">
                <a16:creationId xmlns:a16="http://schemas.microsoft.com/office/drawing/2014/main" id="{15F6806A-DE8F-C9FB-4FC7-D8F27542ACCD}"/>
              </a:ext>
            </a:extLst>
          </p:cNvPr>
          <p:cNvSpPr txBox="1"/>
          <p:nvPr/>
        </p:nvSpPr>
        <p:spPr>
          <a:xfrm>
            <a:off x="287517" y="725289"/>
            <a:ext cx="3427012" cy="276999"/>
          </a:xfrm>
          <a:prstGeom prst="rect">
            <a:avLst/>
          </a:prstGeom>
          <a:noFill/>
        </p:spPr>
        <p:txBody>
          <a:bodyPr wrap="square">
            <a:spAutoFit/>
          </a:bodyPr>
          <a:lstStyle/>
          <a:p>
            <a:pPr algn="l"/>
            <a:r>
              <a:rPr lang="en-GB" sz="1200" b="1" dirty="0">
                <a:solidFill>
                  <a:srgbClr val="231F20"/>
                </a:solidFill>
              </a:rPr>
              <a:t>You</a:t>
            </a:r>
            <a:r>
              <a:rPr lang="en-GB" sz="1200" b="1" i="0" dirty="0">
                <a:solidFill>
                  <a:srgbClr val="231F20"/>
                </a:solidFill>
                <a:effectLst/>
              </a:rPr>
              <a:t> Do Task  4 (HT)</a:t>
            </a:r>
            <a:endParaRPr lang="en-GB" sz="1200" b="0" i="0" dirty="0">
              <a:solidFill>
                <a:srgbClr val="231F20"/>
              </a:solidFill>
              <a:effectLst/>
            </a:endParaRPr>
          </a:p>
        </p:txBody>
      </p:sp>
      <p:sp>
        <p:nvSpPr>
          <p:cNvPr id="7" name="TextBox 6">
            <a:extLst>
              <a:ext uri="{FF2B5EF4-FFF2-40B4-BE49-F238E27FC236}">
                <a16:creationId xmlns:a16="http://schemas.microsoft.com/office/drawing/2014/main" id="{6C66DC54-0442-839C-728F-A4556285D1F4}"/>
              </a:ext>
            </a:extLst>
          </p:cNvPr>
          <p:cNvSpPr txBox="1"/>
          <p:nvPr/>
        </p:nvSpPr>
        <p:spPr>
          <a:xfrm>
            <a:off x="273050" y="1116231"/>
            <a:ext cx="6199312" cy="997324"/>
          </a:xfrm>
          <a:prstGeom prst="rect">
            <a:avLst/>
          </a:prstGeom>
          <a:noFill/>
        </p:spPr>
        <p:txBody>
          <a:bodyPr wrap="square">
            <a:spAutoFit/>
          </a:bodyPr>
          <a:lstStyle/>
          <a:p>
            <a:pPr>
              <a:lnSpc>
                <a:spcPct val="150000"/>
              </a:lnSpc>
              <a:spcAft>
                <a:spcPts val="800"/>
              </a:spcAft>
            </a:pPr>
            <a:r>
              <a:rPr lang="en-GB" sz="1200" dirty="0">
                <a:effectLst/>
                <a:ea typeface="Times New Roman" panose="02020603050405020304" pitchFamily="18" charset="0"/>
                <a:cs typeface="Times New Roman" panose="02020603050405020304" pitchFamily="18" charset="0"/>
              </a:rPr>
              <a:t>A bus is taking some children to school.</a:t>
            </a:r>
          </a:p>
          <a:p>
            <a:pPr>
              <a:lnSpc>
                <a:spcPct val="150000"/>
              </a:lnSpc>
            </a:pPr>
            <a:r>
              <a:rPr lang="en-GB" sz="1200" dirty="0">
                <a:effectLst/>
                <a:ea typeface="Times New Roman" panose="02020603050405020304" pitchFamily="18" charset="0"/>
              </a:rPr>
              <a:t>(a)     The bus has to stop a few times. The figure below shows the distance–time graph for part of the journey.</a:t>
            </a:r>
            <a:endParaRPr lang="en-GB" sz="1200" dirty="0">
              <a:effectLst/>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704159D4-3230-1549-5F11-B35362AC69C8}"/>
              </a:ext>
            </a:extLst>
          </p:cNvPr>
          <p:cNvPicPr>
            <a:picLocks noChangeAspect="1"/>
          </p:cNvPicPr>
          <p:nvPr/>
        </p:nvPicPr>
        <p:blipFill>
          <a:blip r:embed="rId2"/>
          <a:stretch>
            <a:fillRect/>
          </a:stretch>
        </p:blipFill>
        <p:spPr>
          <a:xfrm>
            <a:off x="1912670" y="1823895"/>
            <a:ext cx="2904495" cy="2212715"/>
          </a:xfrm>
          <a:prstGeom prst="rect">
            <a:avLst/>
          </a:prstGeom>
        </p:spPr>
      </p:pic>
      <p:sp>
        <p:nvSpPr>
          <p:cNvPr id="10" name="Rectangle 3">
            <a:extLst>
              <a:ext uri="{FF2B5EF4-FFF2-40B4-BE49-F238E27FC236}">
                <a16:creationId xmlns:a16="http://schemas.microsoft.com/office/drawing/2014/main" id="{9B148A2E-D65C-9F02-7770-70DFC70CE22B}"/>
              </a:ext>
            </a:extLst>
          </p:cNvPr>
          <p:cNvSpPr>
            <a:spLocks noChangeArrowheads="1"/>
          </p:cNvSpPr>
          <p:nvPr/>
        </p:nvSpPr>
        <p:spPr bwMode="auto">
          <a:xfrm>
            <a:off x="273050" y="3965318"/>
            <a:ext cx="6445250" cy="207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How far has the bus travelled in the first 20 seconds?</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Distance travelled = </a:t>
            </a:r>
            <a:r>
              <a:rPr lang="en-GB" altLang="en-US" sz="1200" dirty="0">
                <a:ea typeface="Times New Roman" panose="02020603050405020304" pitchFamily="18" charset="0"/>
                <a:cs typeface="Arial" panose="020B0604020202020204" pitchFamily="34" charset="0"/>
              </a:rPr>
              <a:t>………………………………………………….</a:t>
            </a: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m    			          </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(1)</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(ii)     Describe the motion of the bus between 20 seconds and 30 seconds.</a:t>
            </a:r>
            <a:endParaRPr kumimoji="0" lang="en-GB" altLang="en-US" sz="1200" b="0" i="0" u="none" strike="noStrike" cap="none" normalizeH="0" baseline="0" dirty="0">
              <a:ln>
                <a:noFill/>
              </a:ln>
              <a:solidFill>
                <a:schemeClr val="tx1"/>
              </a:solidFill>
              <a:effectLst/>
            </a:endParaRPr>
          </a:p>
          <a:p>
            <a:pPr>
              <a:lnSpc>
                <a:spcPct val="150000"/>
              </a:lnSpc>
              <a:spcBef>
                <a:spcPts val="1200"/>
              </a:spcBef>
              <a:spcAft>
                <a:spcPts val="800"/>
              </a:spcAft>
            </a:pPr>
            <a:r>
              <a:rPr lang="en-GB" sz="1200" dirty="0"/>
              <a:t>………………………………………………………………………………………………………………………………………………………………………………………………………………………………………………………………………………………………………………….</a:t>
            </a:r>
            <a:r>
              <a:rPr lang="en-GB" sz="1200" b="1" dirty="0">
                <a:effectLst/>
                <a:ea typeface="Times New Roman" panose="02020603050405020304" pitchFamily="18" charset="0"/>
                <a:cs typeface="Times New Roman" panose="02020603050405020304" pitchFamily="18" charset="0"/>
              </a:rPr>
              <a:t>(1)</a:t>
            </a:r>
            <a:endParaRPr lang="en-GB" sz="1200" dirty="0">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(iii)</a:t>
            </a:r>
            <a:r>
              <a:rPr kumimoji="0" lang="en-GB"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Describe the motion of the bus between 30 seconds and 60 seconds.</a:t>
            </a:r>
            <a:endParaRPr kumimoji="0" lang="en-GB"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Tick one box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966DD973-1180-DB6F-6D2F-CEBEBCBF5BFC}"/>
              </a:ext>
            </a:extLst>
          </p:cNvPr>
          <p:cNvPicPr>
            <a:picLocks noChangeAspect="1"/>
          </p:cNvPicPr>
          <p:nvPr/>
        </p:nvPicPr>
        <p:blipFill>
          <a:blip r:embed="rId3"/>
          <a:stretch>
            <a:fillRect/>
          </a:stretch>
        </p:blipFill>
        <p:spPr>
          <a:xfrm>
            <a:off x="2464905" y="5878017"/>
            <a:ext cx="3275938" cy="1155285"/>
          </a:xfrm>
          <a:prstGeom prst="rect">
            <a:avLst/>
          </a:prstGeom>
        </p:spPr>
      </p:pic>
      <p:sp>
        <p:nvSpPr>
          <p:cNvPr id="19" name="TextBox 18">
            <a:extLst>
              <a:ext uri="{FF2B5EF4-FFF2-40B4-BE49-F238E27FC236}">
                <a16:creationId xmlns:a16="http://schemas.microsoft.com/office/drawing/2014/main" id="{3B1AAF7E-09A9-1657-0A7A-D217664A9D34}"/>
              </a:ext>
            </a:extLst>
          </p:cNvPr>
          <p:cNvSpPr txBox="1"/>
          <p:nvPr/>
        </p:nvSpPr>
        <p:spPr>
          <a:xfrm>
            <a:off x="287517" y="6927993"/>
            <a:ext cx="6297433" cy="1902187"/>
          </a:xfrm>
          <a:prstGeom prst="rect">
            <a:avLst/>
          </a:prstGeom>
          <a:noFill/>
        </p:spPr>
        <p:txBody>
          <a:bodyPr wrap="square">
            <a:spAutoFit/>
          </a:bodyPr>
          <a:lstStyle/>
          <a:p>
            <a:pPr>
              <a:lnSpc>
                <a:spcPct val="150000"/>
              </a:lnSpc>
              <a:spcBef>
                <a:spcPts val="1200"/>
              </a:spcBef>
              <a:spcAft>
                <a:spcPts val="800"/>
              </a:spcAft>
            </a:pPr>
            <a:r>
              <a:rPr lang="en-GB" sz="1200" dirty="0">
                <a:effectLst/>
                <a:ea typeface="Times New Roman" panose="02020603050405020304" pitchFamily="18" charset="0"/>
                <a:cs typeface="Times New Roman" panose="02020603050405020304" pitchFamily="18" charset="0"/>
              </a:rPr>
              <a:t>(iv)    What is the speed of the bus at 45 seconds?    Show clearly on the figure above how you obtained your answer.</a:t>
            </a:r>
          </a:p>
          <a:p>
            <a:pPr>
              <a:lnSpc>
                <a:spcPct val="150000"/>
              </a:lnSpc>
              <a:spcBef>
                <a:spcPts val="1200"/>
              </a:spcBef>
              <a:spcAft>
                <a:spcPts val="800"/>
              </a:spcAft>
            </a:pPr>
            <a:r>
              <a:rPr lang="en-GB" sz="1200" dirty="0"/>
              <a:t>…………………………………………………………………………………………………………………………………………………………………………………………………………………………………………………………………………………………………………………</a:t>
            </a:r>
            <a:endParaRPr lang="en-GB" sz="1200" dirty="0">
              <a:cs typeface="Times New Roman" panose="02020603050405020304" pitchFamily="18" charset="0"/>
            </a:endParaRPr>
          </a:p>
          <a:p>
            <a:pPr>
              <a:lnSpc>
                <a:spcPct val="107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Speed = ______________________ m / s	</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(3)</a:t>
            </a:r>
            <a:endParaRPr lang="en-GB" sz="1200" dirty="0">
              <a:effectLst/>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B0BC08EA-7AB8-AA6E-100B-DA4C515F13E2}"/>
              </a:ext>
            </a:extLst>
          </p:cNvPr>
          <p:cNvPicPr>
            <a:picLocks noChangeAspect="1"/>
          </p:cNvPicPr>
          <p:nvPr/>
        </p:nvPicPr>
        <p:blipFill>
          <a:blip r:embed="rId4"/>
          <a:stretch>
            <a:fillRect/>
          </a:stretch>
        </p:blipFill>
        <p:spPr>
          <a:xfrm>
            <a:off x="2094714" y="6466317"/>
            <a:ext cx="4349073" cy="2045846"/>
          </a:xfrm>
          <a:prstGeom prst="rect">
            <a:avLst/>
          </a:prstGeom>
        </p:spPr>
      </p:pic>
    </p:spTree>
    <p:extLst>
      <p:ext uri="{BB962C8B-B14F-4D97-AF65-F5344CB8AC3E}">
        <p14:creationId xmlns:p14="http://schemas.microsoft.com/office/powerpoint/2010/main" val="379519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79343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CF6A6999-87CC-CB61-49FE-065929B16A70}"/>
              </a:ext>
            </a:extLst>
          </p:cNvPr>
          <p:cNvGraphicFramePr>
            <a:graphicFrameLocks noGrp="1"/>
          </p:cNvGraphicFramePr>
          <p:nvPr>
            <p:extLst>
              <p:ext uri="{D42A27DB-BD31-4B8C-83A1-F6EECF244321}">
                <p14:modId xmlns:p14="http://schemas.microsoft.com/office/powerpoint/2010/main" val="101682341"/>
              </p:ext>
            </p:extLst>
          </p:nvPr>
        </p:nvGraphicFramePr>
        <p:xfrm>
          <a:off x="273049" y="2918963"/>
          <a:ext cx="6311900" cy="1350358"/>
        </p:xfrm>
        <a:graphic>
          <a:graphicData uri="http://schemas.openxmlformats.org/drawingml/2006/table">
            <a:tbl>
              <a:tblPr firstRow="1" bandRow="1">
                <a:tableStyleId>{5940675A-B579-460E-94D1-54222C63F5DA}</a:tableStyleId>
              </a:tblPr>
              <a:tblGrid>
                <a:gridCol w="6311900">
                  <a:extLst>
                    <a:ext uri="{9D8B030D-6E8A-4147-A177-3AD203B41FA5}">
                      <a16:colId xmlns:a16="http://schemas.microsoft.com/office/drawing/2014/main" val="2976228114"/>
                    </a:ext>
                  </a:extLst>
                </a:gridCol>
              </a:tblGrid>
              <a:tr h="287394">
                <a:tc>
                  <a:txBody>
                    <a:bodyPr/>
                    <a:lstStyle/>
                    <a:p>
                      <a:r>
                        <a:rPr lang="en-GB" sz="1200" b="1" dirty="0"/>
                        <a:t>How will this knowledge develop my understanding of future topics?</a:t>
                      </a:r>
                    </a:p>
                  </a:txBody>
                  <a:tcPr>
                    <a:solidFill>
                      <a:schemeClr val="bg1">
                        <a:lumMod val="85000"/>
                      </a:schemeClr>
                    </a:solidFill>
                  </a:tcPr>
                </a:tc>
                <a:extLst>
                  <a:ext uri="{0D108BD9-81ED-4DB2-BD59-A6C34878D82A}">
                    <a16:rowId xmlns:a16="http://schemas.microsoft.com/office/drawing/2014/main" val="3028398464"/>
                  </a:ext>
                </a:extLst>
              </a:tr>
              <a:tr h="1062964">
                <a:tc>
                  <a:txBody>
                    <a:bodyPr/>
                    <a:lstStyle/>
                    <a:p>
                      <a:r>
                        <a:rPr lang="en-GB" sz="1200" dirty="0"/>
                        <a:t>This topic develops skills that are used in many parts of the Science curriculum. For example, risk assessments, identifying variables and evaluating data. </a:t>
                      </a:r>
                    </a:p>
                    <a:p>
                      <a:r>
                        <a:rPr lang="en-GB" sz="1200" dirty="0"/>
                        <a:t>The underlying theory taught in this topic is revisited in several topics that include Magnetism and electromagnetism and Space Physics (separate scientists only). </a:t>
                      </a:r>
                    </a:p>
                  </a:txBody>
                  <a:tcPr/>
                </a:tc>
                <a:extLst>
                  <a:ext uri="{0D108BD9-81ED-4DB2-BD59-A6C34878D82A}">
                    <a16:rowId xmlns:a16="http://schemas.microsoft.com/office/drawing/2014/main" val="3417920731"/>
                  </a:ext>
                </a:extLst>
              </a:tr>
            </a:tbl>
          </a:graphicData>
        </a:graphic>
      </p:graphicFrame>
      <p:graphicFrame>
        <p:nvGraphicFramePr>
          <p:cNvPr id="3" name="Table 8">
            <a:extLst>
              <a:ext uri="{FF2B5EF4-FFF2-40B4-BE49-F238E27FC236}">
                <a16:creationId xmlns:a16="http://schemas.microsoft.com/office/drawing/2014/main" id="{DD9BF37A-CF2F-1D3D-3E15-A6BBC72166A4}"/>
              </a:ext>
            </a:extLst>
          </p:cNvPr>
          <p:cNvGraphicFramePr>
            <a:graphicFrameLocks noGrp="1"/>
          </p:cNvGraphicFramePr>
          <p:nvPr>
            <p:extLst>
              <p:ext uri="{D42A27DB-BD31-4B8C-83A1-F6EECF244321}">
                <p14:modId xmlns:p14="http://schemas.microsoft.com/office/powerpoint/2010/main" val="3777390634"/>
              </p:ext>
            </p:extLst>
          </p:nvPr>
        </p:nvGraphicFramePr>
        <p:xfrm>
          <a:off x="273049" y="363472"/>
          <a:ext cx="6311900" cy="2382520"/>
        </p:xfrm>
        <a:graphic>
          <a:graphicData uri="http://schemas.openxmlformats.org/drawingml/2006/table">
            <a:tbl>
              <a:tblPr firstRow="1" bandRow="1">
                <a:tableStyleId>{5940675A-B579-460E-94D1-54222C63F5DA}</a:tableStyleId>
              </a:tblPr>
              <a:tblGrid>
                <a:gridCol w="1403350">
                  <a:extLst>
                    <a:ext uri="{9D8B030D-6E8A-4147-A177-3AD203B41FA5}">
                      <a16:colId xmlns:a16="http://schemas.microsoft.com/office/drawing/2014/main" val="2976228114"/>
                    </a:ext>
                  </a:extLst>
                </a:gridCol>
                <a:gridCol w="4908550">
                  <a:extLst>
                    <a:ext uri="{9D8B030D-6E8A-4147-A177-3AD203B41FA5}">
                      <a16:colId xmlns:a16="http://schemas.microsoft.com/office/drawing/2014/main" val="1304578902"/>
                    </a:ext>
                  </a:extLst>
                </a:gridCol>
              </a:tblGrid>
              <a:tr h="370840">
                <a:tc gridSpan="2">
                  <a:txBody>
                    <a:bodyPr/>
                    <a:lstStyle/>
                    <a:p>
                      <a:r>
                        <a:rPr lang="en-GB" sz="1200" b="1" dirty="0"/>
                        <a:t>Key knowledge</a:t>
                      </a:r>
                    </a:p>
                  </a:txBody>
                  <a:tcPr>
                    <a:solidFill>
                      <a:schemeClr val="bg1">
                        <a:lumMod val="85000"/>
                      </a:schemeClr>
                    </a:solidFill>
                  </a:tcPr>
                </a:tc>
                <a:tc hMerge="1">
                  <a:txBody>
                    <a:bodyPr/>
                    <a:lstStyle/>
                    <a:p>
                      <a:endParaRPr lang="en-GB"/>
                    </a:p>
                  </a:txBody>
                  <a:tcPr/>
                </a:tc>
                <a:extLst>
                  <a:ext uri="{0D108BD9-81ED-4DB2-BD59-A6C34878D82A}">
                    <a16:rowId xmlns:a16="http://schemas.microsoft.com/office/drawing/2014/main" val="3028398464"/>
                  </a:ext>
                </a:extLst>
              </a:tr>
              <a:tr h="370840">
                <a:tc>
                  <a:txBody>
                    <a:bodyPr/>
                    <a:lstStyle/>
                    <a:p>
                      <a:r>
                        <a:rPr lang="en-GB" sz="1200"/>
                        <a:t>By the end of this topic you should know…</a:t>
                      </a:r>
                    </a:p>
                  </a:txBody>
                  <a:tcPr/>
                </a:tc>
                <a:tc>
                  <a:txBody>
                    <a:bodyPr/>
                    <a:lstStyle/>
                    <a:p>
                      <a:pPr marL="171450" indent="-171450">
                        <a:buFont typeface="Arial" panose="020B0604020202020204" pitchFamily="34" charset="0"/>
                        <a:buChar char="•"/>
                      </a:pPr>
                      <a:r>
                        <a:rPr lang="en-GB" sz="1200" dirty="0"/>
                        <a:t>How to calculate speed using numerical and graphical data. </a:t>
                      </a:r>
                    </a:p>
                    <a:p>
                      <a:pPr marL="171450" indent="-171450">
                        <a:buFont typeface="Arial" panose="020B0604020202020204" pitchFamily="34" charset="0"/>
                        <a:buChar char="•"/>
                      </a:pPr>
                      <a:r>
                        <a:rPr lang="en-GB" sz="1200" dirty="0"/>
                        <a:t>How to calculate acceleration from numerical and graphical data. </a:t>
                      </a:r>
                    </a:p>
                    <a:p>
                      <a:pPr marL="171450" indent="-171450">
                        <a:buFont typeface="Arial" panose="020B0604020202020204" pitchFamily="34" charset="0"/>
                        <a:buChar char="•"/>
                      </a:pPr>
                      <a:r>
                        <a:rPr lang="en-GB" sz="1200" dirty="0"/>
                        <a:t>Newton’s Laws of Motion and be able to apply them in novel situations. </a:t>
                      </a:r>
                    </a:p>
                    <a:p>
                      <a:pPr marL="171450" indent="-171450">
                        <a:buFont typeface="Arial" panose="020B0604020202020204" pitchFamily="34" charset="0"/>
                        <a:buChar char="•"/>
                      </a:pPr>
                      <a:r>
                        <a:rPr lang="en-GB" sz="1200" dirty="0"/>
                        <a:t>The definition of stopping distance and how they relate to braking forces and driver reaction times.</a:t>
                      </a:r>
                    </a:p>
                    <a:p>
                      <a:pPr marL="171450" indent="-171450">
                        <a:buFont typeface="Arial" panose="020B0604020202020204" pitchFamily="34" charset="0"/>
                        <a:buChar char="•"/>
                      </a:pPr>
                      <a:r>
                        <a:rPr lang="en-GB" sz="1200" dirty="0"/>
                        <a:t>Describe the motion of an object using momentum and know how to use related concepts in different situations. </a:t>
                      </a:r>
                    </a:p>
                  </a:txBody>
                  <a:tcPr/>
                </a:tc>
                <a:extLst>
                  <a:ext uri="{0D108BD9-81ED-4DB2-BD59-A6C34878D82A}">
                    <a16:rowId xmlns:a16="http://schemas.microsoft.com/office/drawing/2014/main" val="3417920731"/>
                  </a:ext>
                </a:extLst>
              </a:tr>
              <a:tr h="370840">
                <a:tc>
                  <a:txBody>
                    <a:bodyPr/>
                    <a:lstStyle/>
                    <a:p>
                      <a:r>
                        <a:rPr lang="en-GB" sz="1200" dirty="0"/>
                        <a:t>By the end of this topic should be able to…</a:t>
                      </a:r>
                    </a:p>
                  </a:txBody>
                  <a:tcPr/>
                </a:tc>
                <a:tc>
                  <a:txBody>
                    <a:bodyPr/>
                    <a:lstStyle/>
                    <a:p>
                      <a:pPr marL="171450" indent="-171450">
                        <a:buFont typeface="Arial" panose="020B0604020202020204" pitchFamily="34" charset="0"/>
                        <a:buChar char="•"/>
                      </a:pPr>
                      <a:r>
                        <a:rPr lang="en-GB" sz="1200" dirty="0"/>
                        <a:t>Draw and interpret distance-time and velocity-time graphs. </a:t>
                      </a:r>
                    </a:p>
                    <a:p>
                      <a:pPr marL="171450" indent="-171450">
                        <a:buFont typeface="Arial" panose="020B0604020202020204" pitchFamily="34" charset="0"/>
                        <a:buChar char="•"/>
                      </a:pPr>
                      <a:r>
                        <a:rPr lang="en-GB" sz="1200" dirty="0"/>
                        <a:t>Interpret data related to stopping distances. </a:t>
                      </a:r>
                    </a:p>
                    <a:p>
                      <a:pPr marL="171450" indent="-171450">
                        <a:buFont typeface="Arial" panose="020B0604020202020204" pitchFamily="34" charset="0"/>
                        <a:buChar char="•"/>
                      </a:pPr>
                      <a:r>
                        <a:rPr lang="en-GB" sz="1200" dirty="0"/>
                        <a:t>Apply calculations to different situations involving forces.</a:t>
                      </a:r>
                    </a:p>
                  </a:txBody>
                  <a:tcPr/>
                </a:tc>
                <a:extLst>
                  <a:ext uri="{0D108BD9-81ED-4DB2-BD59-A6C34878D82A}">
                    <a16:rowId xmlns:a16="http://schemas.microsoft.com/office/drawing/2014/main" val="1000013991"/>
                  </a:ext>
                </a:extLst>
              </a:tr>
            </a:tbl>
          </a:graphicData>
        </a:graphic>
      </p:graphicFrame>
    </p:spTree>
    <p:extLst>
      <p:ext uri="{BB962C8B-B14F-4D97-AF65-F5344CB8AC3E}">
        <p14:creationId xmlns:p14="http://schemas.microsoft.com/office/powerpoint/2010/main" val="2595572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F054FE8-004A-8C4F-A8B0-A8388400B5A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2:  </a:t>
            </a:r>
            <a:r>
              <a:rPr lang="en-GB" sz="1800" b="1" u="sng" dirty="0"/>
              <a:t>The distance – time relationship.</a:t>
            </a:r>
          </a:p>
        </p:txBody>
      </p:sp>
      <p:sp>
        <p:nvSpPr>
          <p:cNvPr id="5" name="TextBox 4">
            <a:extLst>
              <a:ext uri="{FF2B5EF4-FFF2-40B4-BE49-F238E27FC236}">
                <a16:creationId xmlns:a16="http://schemas.microsoft.com/office/drawing/2014/main" id="{15F6806A-DE8F-C9FB-4FC7-D8F27542ACCD}"/>
              </a:ext>
            </a:extLst>
          </p:cNvPr>
          <p:cNvSpPr txBox="1"/>
          <p:nvPr/>
        </p:nvSpPr>
        <p:spPr>
          <a:xfrm>
            <a:off x="273050" y="839232"/>
            <a:ext cx="3427012" cy="276999"/>
          </a:xfrm>
          <a:prstGeom prst="rect">
            <a:avLst/>
          </a:prstGeom>
          <a:noFill/>
        </p:spPr>
        <p:txBody>
          <a:bodyPr wrap="square">
            <a:spAutoFit/>
          </a:bodyPr>
          <a:lstStyle/>
          <a:p>
            <a:pPr algn="l"/>
            <a:r>
              <a:rPr lang="en-GB" sz="1200" b="1" dirty="0">
                <a:solidFill>
                  <a:srgbClr val="231F20"/>
                </a:solidFill>
              </a:rPr>
              <a:t>You</a:t>
            </a:r>
            <a:r>
              <a:rPr lang="en-GB" sz="1200" b="1" i="0" dirty="0">
                <a:solidFill>
                  <a:srgbClr val="231F20"/>
                </a:solidFill>
                <a:effectLst/>
              </a:rPr>
              <a:t> Do Task  4 (HT)</a:t>
            </a:r>
            <a:endParaRPr lang="en-GB" sz="1200" b="0" i="0" dirty="0">
              <a:solidFill>
                <a:srgbClr val="231F20"/>
              </a:solidFill>
              <a:effectLst/>
            </a:endParaRPr>
          </a:p>
        </p:txBody>
      </p:sp>
      <p:sp>
        <p:nvSpPr>
          <p:cNvPr id="6" name="TextBox 5">
            <a:extLst>
              <a:ext uri="{FF2B5EF4-FFF2-40B4-BE49-F238E27FC236}">
                <a16:creationId xmlns:a16="http://schemas.microsoft.com/office/drawing/2014/main" id="{C5159D18-F873-B9B9-6949-AD2A4DC2D107}"/>
              </a:ext>
            </a:extLst>
          </p:cNvPr>
          <p:cNvSpPr txBox="1"/>
          <p:nvPr/>
        </p:nvSpPr>
        <p:spPr>
          <a:xfrm>
            <a:off x="368300" y="1116231"/>
            <a:ext cx="6216650" cy="340734"/>
          </a:xfrm>
          <a:prstGeom prst="rect">
            <a:avLst/>
          </a:prstGeom>
          <a:noFill/>
        </p:spPr>
        <p:txBody>
          <a:bodyPr wrap="square">
            <a:spAutoFit/>
          </a:bodyPr>
          <a:lstStyle/>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The distance-time graph represents the motion of a car during a race.</a:t>
            </a:r>
          </a:p>
        </p:txBody>
      </p:sp>
      <p:sp>
        <p:nvSpPr>
          <p:cNvPr id="13" name="TextBox 12">
            <a:extLst>
              <a:ext uri="{FF2B5EF4-FFF2-40B4-BE49-F238E27FC236}">
                <a16:creationId xmlns:a16="http://schemas.microsoft.com/office/drawing/2014/main" id="{412477E5-49C3-3C6F-B4E2-2F329C28B8DE}"/>
              </a:ext>
            </a:extLst>
          </p:cNvPr>
          <p:cNvSpPr txBox="1"/>
          <p:nvPr/>
        </p:nvSpPr>
        <p:spPr>
          <a:xfrm>
            <a:off x="431800" y="4611816"/>
            <a:ext cx="5994400" cy="4157164"/>
          </a:xfrm>
          <a:prstGeom prst="rect">
            <a:avLst/>
          </a:prstGeom>
          <a:noFill/>
        </p:spPr>
        <p:txBody>
          <a:bodyPr wrap="square">
            <a:spAutoFit/>
          </a:bodyPr>
          <a:lstStyle/>
          <a:p>
            <a:pPr>
              <a:lnSpc>
                <a:spcPct val="150000"/>
              </a:lnSpc>
              <a:spcBef>
                <a:spcPts val="1200"/>
              </a:spcBef>
              <a:spcAft>
                <a:spcPts val="800"/>
              </a:spcAft>
            </a:pPr>
            <a:r>
              <a:rPr lang="en-GB" sz="1200" dirty="0">
                <a:effectLst/>
                <a:ea typeface="Times New Roman" panose="02020603050405020304" pitchFamily="18" charset="0"/>
                <a:cs typeface="Times New Roman" panose="02020603050405020304" pitchFamily="18" charset="0"/>
              </a:rPr>
              <a:t>(a)     Describe the motion of the car between point A and point D. You should not carry out any calculations. To gain full marks in this question you should write your ideas in good English. Put them into a sensible order and use the correct scientific words.</a:t>
            </a:r>
          </a:p>
          <a:p>
            <a:pPr>
              <a:lnSpc>
                <a:spcPct val="150000"/>
              </a:lnSpc>
              <a:spcBef>
                <a:spcPts val="1200"/>
              </a:spcBef>
              <a:spcAft>
                <a:spcPts val="800"/>
              </a:spcAft>
            </a:pPr>
            <a:r>
              <a:rPr lang="en-GB" sz="1200" dirty="0"/>
              <a:t>…………………………………………………………………………………………………………………………………………………………………………………………………………………………………………………………………………………………………………………………………………………………………………………………………………………………………………………(3)</a:t>
            </a:r>
          </a:p>
          <a:p>
            <a:pPr>
              <a:lnSpc>
                <a:spcPct val="150000"/>
              </a:lnSpc>
              <a:spcBef>
                <a:spcPts val="1200"/>
              </a:spcBef>
              <a:spcAft>
                <a:spcPts val="8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a:t>
            </a:r>
            <a:r>
              <a:rPr lang="en-GB" sz="1200" dirty="0">
                <a:effectLst/>
                <a:ea typeface="Times New Roman" panose="02020603050405020304" pitchFamily="18" charset="0"/>
                <a:cs typeface="Times New Roman" panose="02020603050405020304" pitchFamily="18" charset="0"/>
              </a:rPr>
              <a:t>b)     Calculate the gradient of the graph between point </a:t>
            </a:r>
            <a:r>
              <a:rPr lang="en-GB" sz="1200" b="1" dirty="0">
                <a:effectLst/>
                <a:ea typeface="Times New Roman" panose="02020603050405020304" pitchFamily="18" charset="0"/>
                <a:cs typeface="Times New Roman" panose="02020603050405020304" pitchFamily="18" charset="0"/>
              </a:rPr>
              <a:t>B</a:t>
            </a:r>
            <a:r>
              <a:rPr lang="en-GB" sz="1200" dirty="0">
                <a:effectLst/>
                <a:ea typeface="Times New Roman" panose="02020603050405020304" pitchFamily="18" charset="0"/>
                <a:cs typeface="Times New Roman" panose="02020603050405020304" pitchFamily="18" charset="0"/>
              </a:rPr>
              <a:t> and point </a:t>
            </a:r>
            <a:r>
              <a:rPr lang="en-GB" sz="1200" b="1" dirty="0">
                <a:effectLst/>
                <a:ea typeface="Times New Roman" panose="02020603050405020304" pitchFamily="18" charset="0"/>
                <a:cs typeface="Times New Roman" panose="02020603050405020304" pitchFamily="18" charset="0"/>
              </a:rPr>
              <a:t>C</a:t>
            </a:r>
            <a:r>
              <a:rPr lang="en-GB" sz="1200" dirty="0">
                <a:effectLst/>
                <a:ea typeface="Times New Roman" panose="02020603050405020304" pitchFamily="18" charset="0"/>
                <a:cs typeface="Times New Roman" panose="02020603050405020304" pitchFamily="18" charset="0"/>
              </a:rPr>
              <a:t>. Show clearly how you get your answer.</a:t>
            </a:r>
          </a:p>
          <a:p>
            <a:pPr>
              <a:lnSpc>
                <a:spcPct val="150000"/>
              </a:lnSpc>
              <a:spcBef>
                <a:spcPts val="1200"/>
              </a:spcBef>
              <a:spcAft>
                <a:spcPts val="800"/>
              </a:spcAft>
            </a:pPr>
            <a:r>
              <a:rPr lang="en-GB" sz="1200" dirty="0"/>
              <a:t>……………………………………………………………………………………………………………………………………………………………………………………………………………………………………………………………………………………………………………………………………………………………………………………………………………………………………………………………………………………………………………………………………………………………………………………………………(3)</a:t>
            </a:r>
            <a:endParaRPr lang="en-GB" sz="1200" dirty="0">
              <a:effectLst/>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7FCBDB-E9B2-5679-C6C8-6F04DBD48E5E}"/>
              </a:ext>
            </a:extLst>
          </p:cNvPr>
          <p:cNvPicPr>
            <a:picLocks noChangeAspect="1"/>
          </p:cNvPicPr>
          <p:nvPr/>
        </p:nvPicPr>
        <p:blipFill>
          <a:blip r:embed="rId2"/>
          <a:stretch>
            <a:fillRect/>
          </a:stretch>
        </p:blipFill>
        <p:spPr>
          <a:xfrm>
            <a:off x="617105" y="1491310"/>
            <a:ext cx="4208895" cy="3120506"/>
          </a:xfrm>
          <a:prstGeom prst="rect">
            <a:avLst/>
          </a:prstGeom>
        </p:spPr>
      </p:pic>
      <p:pic>
        <p:nvPicPr>
          <p:cNvPr id="17" name="Picture 16">
            <a:extLst>
              <a:ext uri="{FF2B5EF4-FFF2-40B4-BE49-F238E27FC236}">
                <a16:creationId xmlns:a16="http://schemas.microsoft.com/office/drawing/2014/main" id="{B8B9B8E8-4AD7-9708-898E-3D483824F565}"/>
              </a:ext>
            </a:extLst>
          </p:cNvPr>
          <p:cNvPicPr>
            <a:picLocks noChangeAspect="1"/>
          </p:cNvPicPr>
          <p:nvPr/>
        </p:nvPicPr>
        <p:blipFill>
          <a:blip r:embed="rId3"/>
          <a:stretch>
            <a:fillRect/>
          </a:stretch>
        </p:blipFill>
        <p:spPr>
          <a:xfrm>
            <a:off x="1858962" y="5396033"/>
            <a:ext cx="4567238" cy="3239782"/>
          </a:xfrm>
          <a:prstGeom prst="rect">
            <a:avLst/>
          </a:prstGeom>
        </p:spPr>
      </p:pic>
    </p:spTree>
    <p:extLst>
      <p:ext uri="{BB962C8B-B14F-4D97-AF65-F5344CB8AC3E}">
        <p14:creationId xmlns:p14="http://schemas.microsoft.com/office/powerpoint/2010/main" val="3982044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484078556"/>
              </p:ext>
            </p:extLst>
          </p:nvPr>
        </p:nvGraphicFramePr>
        <p:xfrm>
          <a:off x="348915" y="318837"/>
          <a:ext cx="6160170" cy="8292719"/>
        </p:xfrm>
        <a:graphic>
          <a:graphicData uri="http://schemas.openxmlformats.org/drawingml/2006/table">
            <a:tbl>
              <a:tblPr firstRow="1" bandRow="1">
                <a:tableStyleId>{5C22544A-7EE6-4342-B048-85BDC9FD1C3A}</a:tableStyleId>
              </a:tblPr>
              <a:tblGrid>
                <a:gridCol w="480818">
                  <a:extLst>
                    <a:ext uri="{9D8B030D-6E8A-4147-A177-3AD203B41FA5}">
                      <a16:colId xmlns:a16="http://schemas.microsoft.com/office/drawing/2014/main" val="1728834577"/>
                    </a:ext>
                  </a:extLst>
                </a:gridCol>
                <a:gridCol w="5679352">
                  <a:extLst>
                    <a:ext uri="{9D8B030D-6E8A-4147-A177-3AD203B41FA5}">
                      <a16:colId xmlns:a16="http://schemas.microsoft.com/office/drawing/2014/main" val="4271346352"/>
                    </a:ext>
                  </a:extLst>
                </a:gridCol>
              </a:tblGrid>
              <a:tr h="7732123">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i="0" kern="1200" dirty="0">
                          <a:solidFill>
                            <a:schemeClr val="tx1"/>
                          </a:solidFill>
                          <a:effectLst/>
                          <a:latin typeface="+mn-lt"/>
                          <a:ea typeface="+mn-ea"/>
                          <a:cs typeface="+mn-cs"/>
                        </a:rPr>
                        <a:t>A distance-time graph is a way of representing a journey. </a:t>
                      </a:r>
                      <a:r>
                        <a:rPr lang="en-GB" sz="1200" b="0" kern="1200" baseline="0" dirty="0">
                          <a:solidFill>
                            <a:schemeClr val="tx1"/>
                          </a:solidFill>
                          <a:effectLst/>
                          <a:latin typeface="+mn-lt"/>
                          <a:ea typeface="+mn-ea"/>
                          <a:cs typeface="+mn-cs"/>
                        </a:rPr>
                        <a:t>If an object moves along a straight line, the distance travelled can be represented by a distance-time graph.</a:t>
                      </a:r>
                      <a:r>
                        <a:rPr lang="en-GB" sz="1350" b="0" i="0" kern="1200" dirty="0">
                          <a:solidFill>
                            <a:schemeClr val="lt1"/>
                          </a:solidFill>
                          <a:effectLst/>
                          <a:latin typeface="+mn-lt"/>
                          <a:ea typeface="+mn-ea"/>
                          <a:cs typeface="+mn-cs"/>
                        </a:rPr>
                        <a:t> </a:t>
                      </a:r>
                      <a:r>
                        <a:rPr lang="en-GB" sz="1200" b="0" i="0" kern="1200" dirty="0">
                          <a:solidFill>
                            <a:schemeClr val="tx1"/>
                          </a:solidFill>
                          <a:effectLst/>
                          <a:latin typeface="+mn-lt"/>
                          <a:ea typeface="+mn-ea"/>
                          <a:cs typeface="+mn-cs"/>
                        </a:rPr>
                        <a:t>Each straight line segment of the journey represents one part of the whole journey.</a:t>
                      </a:r>
                    </a:p>
                    <a:p>
                      <a:pPr>
                        <a:lnSpc>
                          <a:spcPct val="150000"/>
                        </a:lnSpc>
                      </a:pPr>
                      <a:r>
                        <a:rPr lang="en-GB" sz="1200" b="0" i="0" kern="1200" dirty="0">
                          <a:solidFill>
                            <a:schemeClr val="tx1"/>
                          </a:solidFill>
                          <a:effectLst/>
                          <a:latin typeface="+mn-lt"/>
                          <a:ea typeface="+mn-ea"/>
                          <a:cs typeface="+mn-cs"/>
                        </a:rPr>
                        <a:t>An oblique line segment represents a </a:t>
                      </a:r>
                      <a:r>
                        <a:rPr lang="en-GB" sz="1200" b="1" i="0" kern="1200" dirty="0">
                          <a:solidFill>
                            <a:schemeClr val="tx1"/>
                          </a:solidFill>
                          <a:effectLst/>
                          <a:latin typeface="+mn-lt"/>
                          <a:ea typeface="+mn-ea"/>
                          <a:cs typeface="+mn-cs"/>
                        </a:rPr>
                        <a:t>steady moving speed </a:t>
                      </a:r>
                      <a:r>
                        <a:rPr lang="en-GB" sz="1200" b="0" i="0" kern="1200" dirty="0">
                          <a:solidFill>
                            <a:schemeClr val="tx1"/>
                          </a:solidFill>
                          <a:effectLst/>
                          <a:latin typeface="+mn-lt"/>
                          <a:ea typeface="+mn-ea"/>
                          <a:cs typeface="+mn-cs"/>
                        </a:rPr>
                        <a:t>part of the journey.</a:t>
                      </a:r>
                    </a:p>
                    <a:p>
                      <a:pPr>
                        <a:lnSpc>
                          <a:spcPct val="150000"/>
                        </a:lnSpc>
                      </a:pPr>
                      <a:r>
                        <a:rPr lang="en-GB" sz="1200" b="0" i="0" kern="1200" dirty="0">
                          <a:solidFill>
                            <a:schemeClr val="tx1"/>
                          </a:solidFill>
                          <a:effectLst/>
                          <a:latin typeface="+mn-lt"/>
                          <a:ea typeface="+mn-ea"/>
                          <a:cs typeface="+mn-cs"/>
                        </a:rPr>
                        <a:t>A horizontal line segment represents </a:t>
                      </a:r>
                      <a:r>
                        <a:rPr lang="en-GB" sz="1200" b="1" i="0" kern="1200" dirty="0">
                          <a:solidFill>
                            <a:schemeClr val="tx1"/>
                          </a:solidFill>
                          <a:effectLst/>
                          <a:latin typeface="+mn-lt"/>
                          <a:ea typeface="+mn-ea"/>
                          <a:cs typeface="+mn-cs"/>
                        </a:rPr>
                        <a:t>no movement / stationary</a:t>
                      </a:r>
                      <a:r>
                        <a:rPr lang="en-GB" sz="1200" b="0" i="0" kern="1200" dirty="0">
                          <a:solidFill>
                            <a:schemeClr val="tx1"/>
                          </a:solidFill>
                          <a:effectLst/>
                          <a:latin typeface="+mn-lt"/>
                          <a:ea typeface="+mn-ea"/>
                          <a:cs typeface="+mn-cs"/>
                        </a:rPr>
                        <a:t> - this is the part of the journey where the object is stationary.</a:t>
                      </a:r>
                    </a:p>
                    <a:p>
                      <a:pPr>
                        <a:lnSpc>
                          <a:spcPct val="150000"/>
                        </a:lnSpc>
                      </a:pPr>
                      <a:r>
                        <a:rPr lang="en-GB" sz="1200" b="0" i="0" kern="1200" dirty="0">
                          <a:solidFill>
                            <a:schemeClr val="tx1"/>
                          </a:solidFill>
                          <a:effectLst/>
                          <a:latin typeface="+mn-lt"/>
                          <a:ea typeface="+mn-ea"/>
                          <a:cs typeface="+mn-cs"/>
                        </a:rPr>
                        <a:t>The gradient of the line is equal to the speed of the object. The gradient of a distance-time graph gives the constant speed for that part of the journey. The </a:t>
                      </a:r>
                      <a:r>
                        <a:rPr lang="en-GB" sz="1200" b="1" i="0" kern="1200" dirty="0">
                          <a:solidFill>
                            <a:schemeClr val="tx1"/>
                          </a:solidFill>
                          <a:effectLst/>
                          <a:latin typeface="+mn-lt"/>
                          <a:ea typeface="+mn-ea"/>
                          <a:cs typeface="+mn-cs"/>
                        </a:rPr>
                        <a:t>steeper</a:t>
                      </a:r>
                      <a:r>
                        <a:rPr lang="en-GB" sz="1200" b="0" i="0" kern="1200" dirty="0">
                          <a:solidFill>
                            <a:schemeClr val="tx1"/>
                          </a:solidFill>
                          <a:effectLst/>
                          <a:latin typeface="+mn-lt"/>
                          <a:ea typeface="+mn-ea"/>
                          <a:cs typeface="+mn-cs"/>
                        </a:rPr>
                        <a:t> the line, the </a:t>
                      </a:r>
                      <a:r>
                        <a:rPr lang="en-GB" sz="1200" b="1" i="0" kern="1200" dirty="0">
                          <a:solidFill>
                            <a:schemeClr val="tx1"/>
                          </a:solidFill>
                          <a:effectLst/>
                          <a:latin typeface="+mn-lt"/>
                          <a:ea typeface="+mn-ea"/>
                          <a:cs typeface="+mn-cs"/>
                        </a:rPr>
                        <a:t>faster</a:t>
                      </a:r>
                      <a:r>
                        <a:rPr lang="en-GB" sz="1200" b="0" i="0" kern="1200" dirty="0">
                          <a:solidFill>
                            <a:schemeClr val="tx1"/>
                          </a:solidFill>
                          <a:effectLst/>
                          <a:latin typeface="+mn-lt"/>
                          <a:ea typeface="+mn-ea"/>
                          <a:cs typeface="+mn-cs"/>
                        </a:rPr>
                        <a:t> the speed.</a:t>
                      </a:r>
                      <a:endParaRPr lang="en-GB" sz="1200" b="0" i="0" kern="1200" baseline="0" dirty="0">
                        <a:solidFill>
                          <a:schemeClr val="tx1"/>
                        </a:solidFill>
                        <a:effectLst/>
                        <a:latin typeface="+mn-lt"/>
                        <a:ea typeface="+mn-ea"/>
                        <a:cs typeface="+mn-cs"/>
                      </a:endParaRPr>
                    </a:p>
                    <a:p>
                      <a:r>
                        <a:rPr lang="en-GB" sz="1350" b="1" i="0" kern="1200" dirty="0">
                          <a:solidFill>
                            <a:schemeClr val="lt1"/>
                          </a:solidFill>
                          <a:effectLst/>
                          <a:latin typeface="+mn-lt"/>
                          <a:ea typeface="+mn-ea"/>
                          <a:cs typeface="+mn-cs"/>
                        </a:rPr>
                        <a:t>Example</a:t>
                      </a:r>
                    </a:p>
                    <a:p>
                      <a:r>
                        <a:rPr lang="en-GB" sz="1350" b="0" i="0" kern="1200" dirty="0">
                          <a:solidFill>
                            <a:schemeClr val="lt1"/>
                          </a:solidFill>
                          <a:effectLst/>
                          <a:latin typeface="+mn-lt"/>
                          <a:ea typeface="+mn-ea"/>
                          <a:cs typeface="+mn-cs"/>
                        </a:rPr>
                        <a:t>Calculate the speed of the object represented by the green line in the graph, from 0 to 4 s.</a:t>
                      </a:r>
                    </a:p>
                    <a:p>
                      <a:r>
                        <a:rPr lang="en-GB" sz="1350" b="0" i="0" kern="1200" dirty="0">
                          <a:solidFill>
                            <a:schemeClr val="lt1"/>
                          </a:solidFill>
                          <a:effectLst/>
                          <a:latin typeface="+mn-lt"/>
                          <a:ea typeface="+mn-ea"/>
                          <a:cs typeface="+mn-cs"/>
                        </a:rPr>
                        <a:t>change in distance = (8 - 0) = 8 m</a:t>
                      </a:r>
                    </a:p>
                    <a:p>
                      <a:r>
                        <a:rPr lang="en-GB" sz="1350" b="0" i="0" kern="1200" dirty="0">
                          <a:solidFill>
                            <a:schemeClr val="lt1"/>
                          </a:solidFill>
                          <a:effectLst/>
                          <a:latin typeface="+mn-lt"/>
                          <a:ea typeface="+mn-ea"/>
                          <a:cs typeface="+mn-cs"/>
                        </a:rPr>
                        <a:t>change in time = (4 - 0) = 4 s</a:t>
                      </a:r>
                    </a:p>
                    <a:p>
                      <a:r>
                        <a:rPr lang="en-GB" sz="1350" b="0" i="0" kern="1200" dirty="0">
                          <a:solidFill>
                            <a:schemeClr val="lt1"/>
                          </a:solidFill>
                          <a:effectLst/>
                          <a:latin typeface="+mn-lt"/>
                          <a:ea typeface="+mn-ea"/>
                          <a:cs typeface="+mn-cs"/>
                        </a:rPr>
                        <a:t>�����=������������</a:t>
                      </a:r>
                    </a:p>
                    <a:p>
                      <a:r>
                        <a:rPr lang="en-GB" sz="1350" b="0" i="0" kern="1200" dirty="0">
                          <a:solidFill>
                            <a:schemeClr val="lt1"/>
                          </a:solidFill>
                          <a:effectLst/>
                          <a:latin typeface="+mn-lt"/>
                          <a:ea typeface="+mn-ea"/>
                          <a:cs typeface="+mn-cs"/>
                        </a:rPr>
                        <a:t>�����=8÷4</a:t>
                      </a:r>
                    </a:p>
                    <a:p>
                      <a:r>
                        <a:rPr lang="en-GB" sz="1350" b="0" i="0" kern="1200" dirty="0">
                          <a:solidFill>
                            <a:schemeClr val="lt1"/>
                          </a:solidFill>
                          <a:effectLst/>
                          <a:latin typeface="+mn-lt"/>
                          <a:ea typeface="+mn-ea"/>
                          <a:cs typeface="+mn-cs"/>
                        </a:rPr>
                        <a:t>�����=2 �/�</a:t>
                      </a:r>
                    </a:p>
                    <a:p>
                      <a:br>
                        <a:rPr lang="en-GB" sz="1200" dirty="0"/>
                      </a:br>
                      <a:endParaRPr lang="en-GB" sz="1200" dirty="0"/>
                    </a:p>
                    <a:p>
                      <a:endParaRPr lang="en-GB" sz="1200" dirty="0"/>
                    </a:p>
                    <a:p>
                      <a:endParaRPr lang="en-GB" sz="1200" dirty="0"/>
                    </a:p>
                    <a:p>
                      <a:endParaRPr lang="en-GB" sz="1200" dirty="0"/>
                    </a:p>
                    <a:p>
                      <a:endParaRPr lang="en-GB" sz="1200" dirty="0"/>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Example Calculation</a:t>
                      </a:r>
                    </a:p>
                    <a:p>
                      <a:pPr>
                        <a:lnSpc>
                          <a:spcPct val="150000"/>
                        </a:lnSpc>
                      </a:pPr>
                      <a:r>
                        <a:rPr lang="en-GB" sz="1200" b="0" i="0" kern="1200" dirty="0">
                          <a:solidFill>
                            <a:schemeClr val="tx1"/>
                          </a:solidFill>
                          <a:effectLst/>
                          <a:latin typeface="+mn-lt"/>
                          <a:ea typeface="+mn-ea"/>
                          <a:cs typeface="+mn-cs"/>
                        </a:rPr>
                        <a:t>Calculate the speed of the object shown by the lower line in the graph, from 0 to 4 s.</a:t>
                      </a:r>
                    </a:p>
                    <a:p>
                      <a:pPr>
                        <a:lnSpc>
                          <a:spcPct val="150000"/>
                        </a:lnSpc>
                      </a:pPr>
                      <a:r>
                        <a:rPr lang="en-GB" sz="1200" b="0" i="0" kern="1200" dirty="0">
                          <a:solidFill>
                            <a:schemeClr val="tx1"/>
                          </a:solidFill>
                          <a:effectLst/>
                          <a:latin typeface="+mn-lt"/>
                          <a:ea typeface="+mn-ea"/>
                          <a:cs typeface="+mn-cs"/>
                        </a:rPr>
                        <a:t>change in distance = (8 - 0) = 8 m                  change in time = (4 - 0) = 4 s</a:t>
                      </a: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a:extLst>
              <a:ext uri="{FF2B5EF4-FFF2-40B4-BE49-F238E27FC236}">
                <a16:creationId xmlns:a16="http://schemas.microsoft.com/office/drawing/2014/main" id="{3677C86B-46D6-F1E3-0B06-70FF4520FE5C}"/>
              </a:ext>
            </a:extLst>
          </p:cNvPr>
          <p:cNvPicPr>
            <a:picLocks noChangeAspect="1"/>
          </p:cNvPicPr>
          <p:nvPr/>
        </p:nvPicPr>
        <p:blipFill>
          <a:blip r:embed="rId2"/>
          <a:stretch>
            <a:fillRect/>
          </a:stretch>
        </p:blipFill>
        <p:spPr>
          <a:xfrm>
            <a:off x="1490133" y="2974644"/>
            <a:ext cx="4401784" cy="3178213"/>
          </a:xfrm>
          <a:prstGeom prst="rect">
            <a:avLst/>
          </a:prstGeom>
        </p:spPr>
      </p:pic>
      <p:sp>
        <p:nvSpPr>
          <p:cNvPr id="3" name="TextBox 2">
            <a:extLst>
              <a:ext uri="{FF2B5EF4-FFF2-40B4-BE49-F238E27FC236}">
                <a16:creationId xmlns:a16="http://schemas.microsoft.com/office/drawing/2014/main" id="{CF9EE214-D5CB-47D8-D8F1-CD823D601FB5}"/>
              </a:ext>
            </a:extLst>
          </p:cNvPr>
          <p:cNvSpPr txBox="1"/>
          <p:nvPr/>
        </p:nvSpPr>
        <p:spPr>
          <a:xfrm>
            <a:off x="2643072" y="7306502"/>
            <a:ext cx="1692707" cy="1015663"/>
          </a:xfrm>
          <a:prstGeom prst="rect">
            <a:avLst/>
          </a:prstGeom>
          <a:noFill/>
        </p:spPr>
        <p:txBody>
          <a:bodyPr wrap="none" rtlCol="0">
            <a:spAutoFit/>
          </a:bodyPr>
          <a:lstStyle/>
          <a:p>
            <a:r>
              <a:rPr lang="en-GB" sz="1200" dirty="0"/>
              <a:t>Speed = Distance / Time</a:t>
            </a:r>
          </a:p>
          <a:p>
            <a:endParaRPr lang="en-GB" sz="1200" dirty="0"/>
          </a:p>
          <a:p>
            <a:r>
              <a:rPr lang="en-GB" sz="1200" dirty="0"/>
              <a:t>Speed = 8 / 4</a:t>
            </a:r>
          </a:p>
          <a:p>
            <a:endParaRPr lang="en-GB" sz="1200" dirty="0"/>
          </a:p>
          <a:p>
            <a:r>
              <a:rPr lang="en-GB" sz="1200" dirty="0"/>
              <a:t>Speed = 2 m/s</a:t>
            </a:r>
          </a:p>
        </p:txBody>
      </p:sp>
    </p:spTree>
    <p:extLst>
      <p:ext uri="{BB962C8B-B14F-4D97-AF65-F5344CB8AC3E}">
        <p14:creationId xmlns:p14="http://schemas.microsoft.com/office/powerpoint/2010/main" val="824116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144696065"/>
              </p:ext>
            </p:extLst>
          </p:nvPr>
        </p:nvGraphicFramePr>
        <p:xfrm>
          <a:off x="348915" y="318837"/>
          <a:ext cx="6160170" cy="8506326"/>
        </p:xfrm>
        <a:graphic>
          <a:graphicData uri="http://schemas.openxmlformats.org/drawingml/2006/table">
            <a:tbl>
              <a:tblPr firstRow="1" bandRow="1">
                <a:tableStyleId>{5C22544A-7EE6-4342-B048-85BDC9FD1C3A}</a:tableStyleId>
              </a:tblPr>
              <a:tblGrid>
                <a:gridCol w="480818">
                  <a:extLst>
                    <a:ext uri="{9D8B030D-6E8A-4147-A177-3AD203B41FA5}">
                      <a16:colId xmlns:a16="http://schemas.microsoft.com/office/drawing/2014/main" val="1728834577"/>
                    </a:ext>
                  </a:extLst>
                </a:gridCol>
                <a:gridCol w="5679352">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i="0" kern="1200" dirty="0">
                          <a:solidFill>
                            <a:schemeClr val="tx1"/>
                          </a:solidFill>
                          <a:effectLst/>
                          <a:latin typeface="+mn-lt"/>
                          <a:ea typeface="+mn-ea"/>
                          <a:cs typeface="+mn-cs"/>
                        </a:rPr>
                        <a:t>Distance-time graphs for accelerating objects - Higher</a:t>
                      </a:r>
                    </a:p>
                    <a:p>
                      <a:pPr>
                        <a:lnSpc>
                          <a:spcPct val="150000"/>
                        </a:lnSpc>
                      </a:pPr>
                      <a:r>
                        <a:rPr lang="en-GB" sz="1200" b="0" i="0" kern="1200" dirty="0">
                          <a:solidFill>
                            <a:schemeClr val="tx1"/>
                          </a:solidFill>
                          <a:effectLst/>
                          <a:latin typeface="+mn-lt"/>
                          <a:ea typeface="+mn-ea"/>
                          <a:cs typeface="+mn-cs"/>
                        </a:rPr>
                        <a:t>If the speed of an object changes, it will be </a:t>
                      </a:r>
                      <a:r>
                        <a:rPr lang="en-GB" sz="1200" b="1" i="0" kern="1200" dirty="0">
                          <a:solidFill>
                            <a:schemeClr val="tx1"/>
                          </a:solidFill>
                          <a:effectLst/>
                          <a:latin typeface="+mn-lt"/>
                          <a:ea typeface="+mn-ea"/>
                          <a:cs typeface="+mn-cs"/>
                        </a:rPr>
                        <a:t>accelerating</a:t>
                      </a:r>
                      <a:r>
                        <a:rPr lang="en-GB" sz="1200" b="0" i="0" kern="1200" dirty="0">
                          <a:solidFill>
                            <a:schemeClr val="tx1"/>
                          </a:solidFill>
                          <a:effectLst/>
                          <a:latin typeface="+mn-lt"/>
                          <a:ea typeface="+mn-ea"/>
                          <a:cs typeface="+mn-cs"/>
                        </a:rPr>
                        <a:t> or </a:t>
                      </a:r>
                      <a:r>
                        <a:rPr lang="en-GB" sz="1200" b="1" i="0" kern="1200" dirty="0">
                          <a:solidFill>
                            <a:schemeClr val="tx1"/>
                          </a:solidFill>
                          <a:effectLst/>
                          <a:latin typeface="+mn-lt"/>
                          <a:ea typeface="+mn-ea"/>
                          <a:cs typeface="+mn-cs"/>
                        </a:rPr>
                        <a:t>decelerating</a:t>
                      </a:r>
                      <a:r>
                        <a:rPr lang="en-GB" sz="1200" b="0" i="0" kern="1200" dirty="0">
                          <a:solidFill>
                            <a:schemeClr val="tx1"/>
                          </a:solidFill>
                          <a:effectLst/>
                          <a:latin typeface="+mn-lt"/>
                          <a:ea typeface="+mn-ea"/>
                          <a:cs typeface="+mn-cs"/>
                        </a:rPr>
                        <a:t>. This can be shown as a curved line on a distance-time graph.</a:t>
                      </a: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If an object is accelerating or decelerating, its speed can be calculated at any time by: </a:t>
                      </a:r>
                    </a:p>
                    <a:p>
                      <a:pPr marL="171450" indent="-171450">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Drawing a </a:t>
                      </a:r>
                      <a:r>
                        <a:rPr lang="en-GB" sz="1200" b="1" i="0" kern="1200" dirty="0">
                          <a:solidFill>
                            <a:schemeClr val="tx1"/>
                          </a:solidFill>
                          <a:effectLst/>
                          <a:latin typeface="+mn-lt"/>
                          <a:ea typeface="+mn-ea"/>
                          <a:cs typeface="+mn-cs"/>
                        </a:rPr>
                        <a:t>tangent</a:t>
                      </a:r>
                      <a:r>
                        <a:rPr lang="en-GB" sz="1200" b="0" i="0" kern="1200" dirty="0">
                          <a:solidFill>
                            <a:schemeClr val="tx1"/>
                          </a:solidFill>
                          <a:effectLst/>
                          <a:latin typeface="+mn-lt"/>
                          <a:ea typeface="+mn-ea"/>
                          <a:cs typeface="+mn-cs"/>
                        </a:rPr>
                        <a:t> to the curve at that time.</a:t>
                      </a:r>
                    </a:p>
                    <a:p>
                      <a:pPr marL="171450" indent="-171450">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Determining the gradient of the tangent.</a:t>
                      </a: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endParaRPr lang="en-GB" sz="1200" b="0" i="0" kern="1200" dirty="0">
                        <a:solidFill>
                          <a:schemeClr val="tx1"/>
                        </a:solidFill>
                        <a:effectLst/>
                        <a:latin typeface="+mn-lt"/>
                        <a:ea typeface="+mn-ea"/>
                        <a:cs typeface="+mn-cs"/>
                      </a:endParaRPr>
                    </a:p>
                    <a:p>
                      <a:pPr rtl="0" fontAlgn="t">
                        <a:lnSpc>
                          <a:spcPct val="150000"/>
                        </a:lnSpc>
                      </a:pPr>
                      <a:r>
                        <a:rPr lang="en-GB" sz="1200" b="0" i="0" kern="1200" dirty="0">
                          <a:solidFill>
                            <a:schemeClr val="tx1"/>
                          </a:solidFill>
                          <a:effectLst/>
                          <a:latin typeface="+mn-lt"/>
                          <a:ea typeface="+mn-ea"/>
                          <a:cs typeface="+mn-cs"/>
                        </a:rPr>
                        <a:t>As the diagram shows, after drawing the tangent, work out the change in distance (A) and the change in time (B).      </a:t>
                      </a: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6" name="Picture 5">
            <a:extLst>
              <a:ext uri="{FF2B5EF4-FFF2-40B4-BE49-F238E27FC236}">
                <a16:creationId xmlns:a16="http://schemas.microsoft.com/office/drawing/2014/main" id="{143110D7-651A-D097-ADD2-3664E5F0235F}"/>
              </a:ext>
            </a:extLst>
          </p:cNvPr>
          <p:cNvPicPr>
            <a:picLocks noChangeAspect="1"/>
          </p:cNvPicPr>
          <p:nvPr/>
        </p:nvPicPr>
        <p:blipFill>
          <a:blip r:embed="rId2"/>
          <a:stretch>
            <a:fillRect/>
          </a:stretch>
        </p:blipFill>
        <p:spPr>
          <a:xfrm>
            <a:off x="1020863" y="1321867"/>
            <a:ext cx="4509998" cy="3400857"/>
          </a:xfrm>
          <a:prstGeom prst="rect">
            <a:avLst/>
          </a:prstGeom>
        </p:spPr>
      </p:pic>
      <p:pic>
        <p:nvPicPr>
          <p:cNvPr id="9" name="Picture 8">
            <a:extLst>
              <a:ext uri="{FF2B5EF4-FFF2-40B4-BE49-F238E27FC236}">
                <a16:creationId xmlns:a16="http://schemas.microsoft.com/office/drawing/2014/main" id="{747F3BEE-F967-986D-6A1E-4F63EB8F71CF}"/>
              </a:ext>
            </a:extLst>
          </p:cNvPr>
          <p:cNvPicPr>
            <a:picLocks noChangeAspect="1"/>
          </p:cNvPicPr>
          <p:nvPr/>
        </p:nvPicPr>
        <p:blipFill>
          <a:blip r:embed="rId3"/>
          <a:stretch>
            <a:fillRect/>
          </a:stretch>
        </p:blipFill>
        <p:spPr>
          <a:xfrm>
            <a:off x="1020863" y="5658713"/>
            <a:ext cx="3393067" cy="2133728"/>
          </a:xfrm>
          <a:prstGeom prst="rect">
            <a:avLst/>
          </a:prstGeom>
        </p:spPr>
      </p:pic>
    </p:spTree>
    <p:extLst>
      <p:ext uri="{BB962C8B-B14F-4D97-AF65-F5344CB8AC3E}">
        <p14:creationId xmlns:p14="http://schemas.microsoft.com/office/powerpoint/2010/main" val="1618279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2558268286"/>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lnSpc>
                          <a:spcPct val="150000"/>
                        </a:lnSpc>
                      </a:pPr>
                      <a:r>
                        <a:rPr lang="en-GB" sz="1200" b="0" i="0" kern="1200" dirty="0">
                          <a:solidFill>
                            <a:schemeClr val="tx1"/>
                          </a:solidFill>
                          <a:effectLst/>
                          <a:latin typeface="+mn-lt"/>
                          <a:ea typeface="+mn-ea"/>
                          <a:cs typeface="+mn-cs"/>
                        </a:rPr>
                        <a:t>How to draw a distance-time graph:</a:t>
                      </a:r>
                    </a:p>
                    <a:p>
                      <a:pPr rtl="0" fontAlgn="t">
                        <a:lnSpc>
                          <a:spcPct val="150000"/>
                        </a:lnSpc>
                      </a:pPr>
                      <a:r>
                        <a:rPr lang="en-GB" sz="1200" b="0" i="0" kern="1200" dirty="0">
                          <a:solidFill>
                            <a:schemeClr val="tx1"/>
                          </a:solidFill>
                          <a:effectLst/>
                          <a:latin typeface="+mn-lt"/>
                          <a:ea typeface="+mn-ea"/>
                          <a:cs typeface="+mn-cs"/>
                        </a:rPr>
                        <a:t>Decide on the size of the axes.</a:t>
                      </a:r>
                    </a:p>
                    <a:p>
                      <a:pPr marL="514350" lvl="1" indent="-171450" rtl="0" fontAlgn="t">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The x-axis represents the </a:t>
                      </a:r>
                      <a:r>
                        <a:rPr lang="en-GB" sz="1200" b="1" i="0" kern="1200" dirty="0">
                          <a:solidFill>
                            <a:schemeClr val="tx1"/>
                          </a:solidFill>
                          <a:effectLst/>
                          <a:latin typeface="+mn-lt"/>
                          <a:ea typeface="+mn-ea"/>
                          <a:cs typeface="+mn-cs"/>
                        </a:rPr>
                        <a:t>time taken</a:t>
                      </a:r>
                      <a:r>
                        <a:rPr lang="en-GB" sz="1200" b="0" i="0" kern="1200" dirty="0">
                          <a:solidFill>
                            <a:schemeClr val="tx1"/>
                          </a:solidFill>
                          <a:effectLst/>
                          <a:latin typeface="+mn-lt"/>
                          <a:ea typeface="+mn-ea"/>
                          <a:cs typeface="+mn-cs"/>
                        </a:rPr>
                        <a:t>.</a:t>
                      </a:r>
                    </a:p>
                    <a:p>
                      <a:pPr marL="514350" lvl="1" indent="-171450" rtl="0" fontAlgn="t">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The y-axis represents the </a:t>
                      </a:r>
                      <a:r>
                        <a:rPr lang="en-GB" sz="1200" b="1" i="0" kern="1200" dirty="0">
                          <a:solidFill>
                            <a:schemeClr val="tx1"/>
                          </a:solidFill>
                          <a:effectLst/>
                          <a:latin typeface="+mn-lt"/>
                          <a:ea typeface="+mn-ea"/>
                          <a:cs typeface="+mn-cs"/>
                        </a:rPr>
                        <a:t>distance travelled</a:t>
                      </a:r>
                      <a:r>
                        <a:rPr lang="en-GB" sz="1200" b="0" i="0" kern="1200" dirty="0">
                          <a:solidFill>
                            <a:schemeClr val="tx1"/>
                          </a:solidFill>
                          <a:effectLst/>
                          <a:latin typeface="+mn-lt"/>
                          <a:ea typeface="+mn-ea"/>
                          <a:cs typeface="+mn-cs"/>
                        </a:rPr>
                        <a:t>.</a:t>
                      </a:r>
                    </a:p>
                    <a:p>
                      <a:pPr rtl="0" fontAlgn="t">
                        <a:lnSpc>
                          <a:spcPct val="150000"/>
                        </a:lnSpc>
                      </a:pPr>
                      <a:r>
                        <a:rPr lang="en-GB" sz="1200" b="0" i="0" kern="1200" dirty="0">
                          <a:solidFill>
                            <a:schemeClr val="tx1"/>
                          </a:solidFill>
                          <a:effectLst/>
                          <a:latin typeface="+mn-lt"/>
                          <a:ea typeface="+mn-ea"/>
                          <a:cs typeface="+mn-cs"/>
                        </a:rPr>
                        <a:t>Draw each part of the journey in sections.</a:t>
                      </a:r>
                    </a:p>
                    <a:p>
                      <a:pPr marL="514350" lvl="1" indent="-171450" rtl="0" fontAlgn="t">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For each stage of the journey, plot the distance travelled against the time taken and draw the line segment.</a:t>
                      </a:r>
                    </a:p>
                    <a:p>
                      <a:pPr marL="514350" lvl="1" indent="-171450" rtl="0" fontAlgn="t">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Remember that any stop during the journey will be a horizontal line segment.</a:t>
                      </a:r>
                    </a:p>
                    <a:p>
                      <a:pPr marL="514350" lvl="1" indent="-171450" rtl="0" fontAlgn="t">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A return journey means the line segment is drawn going back towards the x-axis.</a:t>
                      </a:r>
                    </a:p>
                    <a:p>
                      <a:pPr>
                        <a:lnSpc>
                          <a:spcPct val="150000"/>
                        </a:lnSpc>
                      </a:pP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6" name="Picture 5" descr="A graph with lines and letters&#10;&#10;Description automatically generated">
            <a:extLst>
              <a:ext uri="{FF2B5EF4-FFF2-40B4-BE49-F238E27FC236}">
                <a16:creationId xmlns:a16="http://schemas.microsoft.com/office/drawing/2014/main" id="{89D06D12-8AC9-F3A9-C65D-44CDDF1C3EA8}"/>
              </a:ext>
            </a:extLst>
          </p:cNvPr>
          <p:cNvPicPr>
            <a:picLocks noChangeAspect="1"/>
          </p:cNvPicPr>
          <p:nvPr/>
        </p:nvPicPr>
        <p:blipFill>
          <a:blip r:embed="rId2"/>
          <a:stretch>
            <a:fillRect/>
          </a:stretch>
        </p:blipFill>
        <p:spPr>
          <a:xfrm>
            <a:off x="1271117" y="3388742"/>
            <a:ext cx="4451053" cy="3154409"/>
          </a:xfrm>
          <a:prstGeom prst="rect">
            <a:avLst/>
          </a:prstGeom>
        </p:spPr>
      </p:pic>
    </p:spTree>
    <p:extLst>
      <p:ext uri="{BB962C8B-B14F-4D97-AF65-F5344CB8AC3E}">
        <p14:creationId xmlns:p14="http://schemas.microsoft.com/office/powerpoint/2010/main" val="2797028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35991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3: </a:t>
            </a:r>
            <a:r>
              <a:rPr lang="en-GB" sz="1800" b="1" u="sng"/>
              <a:t>Acceleration.</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830997"/>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To understand that acceleration is a vector quantity, which changes if an object changes direction.</a:t>
            </a:r>
          </a:p>
          <a:p>
            <a:pPr marL="171450" indent="-171450">
              <a:buFont typeface="Arial" panose="020B0604020202020204" pitchFamily="34" charset="0"/>
              <a:buChar char="•"/>
            </a:pPr>
            <a:r>
              <a:rPr lang="en-GB" sz="1200" b="1" dirty="0"/>
              <a:t>To apply and rearrange the acceleration equation.</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809929"/>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acceleration is different to speed/velocity. It will also help us to understand why velocity can be negative, just as acceleration can be negative.</a:t>
            </a:r>
          </a:p>
          <a:p>
            <a:endParaRPr lang="en-US" sz="1200" dirty="0">
              <a:latin typeface="+mj-lt"/>
            </a:endParaRPr>
          </a:p>
        </p:txBody>
      </p:sp>
      <p:sp>
        <p:nvSpPr>
          <p:cNvPr id="7" name="TextBox 6">
            <a:extLst>
              <a:ext uri="{FF2B5EF4-FFF2-40B4-BE49-F238E27FC236}">
                <a16:creationId xmlns:a16="http://schemas.microsoft.com/office/drawing/2014/main" id="{C4740CF9-98BF-6B2E-7603-DAC02E00B268}"/>
              </a:ext>
            </a:extLst>
          </p:cNvPr>
          <p:cNvSpPr txBox="1"/>
          <p:nvPr/>
        </p:nvSpPr>
        <p:spPr>
          <a:xfrm>
            <a:off x="273050" y="2762040"/>
            <a:ext cx="6311900" cy="5788379"/>
          </a:xfrm>
          <a:prstGeom prst="rect">
            <a:avLst/>
          </a:prstGeom>
          <a:noFill/>
          <a:ln w="28575">
            <a:noFill/>
          </a:ln>
        </p:spPr>
        <p:txBody>
          <a:bodyPr wrap="square" rtlCol="0">
            <a:spAutoFit/>
          </a:bodyPr>
          <a:lstStyle/>
          <a:p>
            <a:r>
              <a:rPr lang="en-GB" sz="1200" b="1" u="sng" dirty="0"/>
              <a:t>I wasn’t there but I still care!</a:t>
            </a:r>
          </a:p>
          <a:p>
            <a:pPr>
              <a:lnSpc>
                <a:spcPct val="150000"/>
              </a:lnSpc>
            </a:pPr>
            <a:r>
              <a:rPr lang="en-GB" sz="1200" b="1" dirty="0"/>
              <a:t>The previous lesson looked at distance-time graphs. Use the AQA Physics text book (page 134-135) to answer the following questions:</a:t>
            </a:r>
          </a:p>
          <a:p>
            <a:pPr marL="228600" indent="-228600">
              <a:lnSpc>
                <a:spcPct val="150000"/>
              </a:lnSpc>
              <a:buFont typeface="+mj-lt"/>
              <a:buAutoNum type="arabicPeriod"/>
            </a:pPr>
            <a:endParaRPr lang="en-GB" sz="1200" dirty="0"/>
          </a:p>
          <a:p>
            <a:pPr>
              <a:lnSpc>
                <a:spcPct val="150000"/>
              </a:lnSpc>
            </a:pPr>
            <a:r>
              <a:rPr lang="en-GB" sz="1200" dirty="0"/>
              <a:t>Use the equation: Speed = distance ÷ time , to calculate the speed of the car in each section of the journey shown in the distance/time graph shown below:</a:t>
            </a:r>
          </a:p>
          <a:p>
            <a:pPr>
              <a:lnSpc>
                <a:spcPct val="150000"/>
              </a:lnSpc>
            </a:pPr>
            <a:endParaRPr lang="en-GB" sz="1200" dirty="0"/>
          </a:p>
          <a:p>
            <a:pPr marL="228600" indent="-228600">
              <a:lnSpc>
                <a:spcPct val="150000"/>
              </a:lnSpc>
              <a:buFont typeface="+mj-lt"/>
              <a:buAutoNum type="arabicPeriod"/>
            </a:pPr>
            <a:r>
              <a:rPr lang="en-GB" sz="1200" dirty="0"/>
              <a:t>Between A and B:</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endParaRPr lang="en-GB" sz="1200" dirty="0"/>
          </a:p>
          <a:p>
            <a:pPr marL="228600" indent="-228600">
              <a:lnSpc>
                <a:spcPct val="150000"/>
              </a:lnSpc>
              <a:buFont typeface="+mj-lt"/>
              <a:buAutoNum type="arabicPeriod" startAt="2"/>
            </a:pPr>
            <a:r>
              <a:rPr lang="en-GB" sz="1200" dirty="0"/>
              <a:t>Between B and C:</a:t>
            </a:r>
          </a:p>
          <a:p>
            <a:pPr>
              <a:lnSpc>
                <a:spcPct val="150000"/>
              </a:lnSpc>
            </a:pPr>
            <a:r>
              <a:rPr lang="en-GB" sz="1200" dirty="0"/>
              <a:t>…………………………………………………………………..</a:t>
            </a:r>
          </a:p>
          <a:p>
            <a:pPr>
              <a:lnSpc>
                <a:spcPct val="150000"/>
              </a:lnSpc>
            </a:pPr>
            <a:r>
              <a:rPr lang="en-GB" sz="1200" dirty="0"/>
              <a:t>…………………………………………………………………..</a:t>
            </a:r>
          </a:p>
          <a:p>
            <a:pPr>
              <a:lnSpc>
                <a:spcPct val="150000"/>
              </a:lnSpc>
            </a:pPr>
            <a:r>
              <a:rPr lang="en-GB" sz="1200" dirty="0"/>
              <a:t>…………………………………………………………………..</a:t>
            </a:r>
          </a:p>
          <a:p>
            <a:pPr>
              <a:lnSpc>
                <a:spcPct val="150000"/>
              </a:lnSpc>
            </a:pPr>
            <a:endParaRPr lang="en-GB" sz="1200" dirty="0"/>
          </a:p>
          <a:p>
            <a:pPr marL="228600" indent="-228600">
              <a:lnSpc>
                <a:spcPct val="150000"/>
              </a:lnSpc>
              <a:buFont typeface="+mj-lt"/>
              <a:buAutoNum type="arabicPeriod" startAt="3"/>
            </a:pPr>
            <a:r>
              <a:rPr lang="en-GB" sz="1200" dirty="0"/>
              <a:t>Between E and F:</a:t>
            </a:r>
          </a:p>
          <a:p>
            <a:pPr>
              <a:lnSpc>
                <a:spcPct val="150000"/>
              </a:lnSpc>
            </a:pPr>
            <a:r>
              <a:rPr lang="en-GB" sz="1200" dirty="0"/>
              <a:t>…………………………………………………………………..</a:t>
            </a:r>
          </a:p>
          <a:p>
            <a:pPr>
              <a:lnSpc>
                <a:spcPct val="150000"/>
              </a:lnSpc>
            </a:pPr>
            <a:r>
              <a:rPr lang="en-GB" sz="1200" dirty="0"/>
              <a:t>…………………………………………………………………..</a:t>
            </a:r>
          </a:p>
          <a:p>
            <a:pPr>
              <a:lnSpc>
                <a:spcPct val="150000"/>
              </a:lnSpc>
            </a:pPr>
            <a:r>
              <a:rPr lang="en-GB" sz="1200" dirty="0"/>
              <a:t>…………………………………………………………………..</a:t>
            </a:r>
          </a:p>
        </p:txBody>
      </p:sp>
      <p:pic>
        <p:nvPicPr>
          <p:cNvPr id="11" name="Picture 10">
            <a:extLst>
              <a:ext uri="{FF2B5EF4-FFF2-40B4-BE49-F238E27FC236}">
                <a16:creationId xmlns:a16="http://schemas.microsoft.com/office/drawing/2014/main" id="{971BABF3-31C6-ACF5-EFAE-E32CEFEAD536}"/>
              </a:ext>
            </a:extLst>
          </p:cNvPr>
          <p:cNvPicPr>
            <a:picLocks noChangeAspect="1"/>
          </p:cNvPicPr>
          <p:nvPr/>
        </p:nvPicPr>
        <p:blipFill>
          <a:blip r:embed="rId2"/>
          <a:stretch>
            <a:fillRect/>
          </a:stretch>
        </p:blipFill>
        <p:spPr>
          <a:xfrm>
            <a:off x="3195052" y="5345754"/>
            <a:ext cx="3299995" cy="2499290"/>
          </a:xfrm>
          <a:prstGeom prst="rect">
            <a:avLst/>
          </a:prstGeom>
        </p:spPr>
      </p:pic>
    </p:spTree>
    <p:extLst>
      <p:ext uri="{BB962C8B-B14F-4D97-AF65-F5344CB8AC3E}">
        <p14:creationId xmlns:p14="http://schemas.microsoft.com/office/powerpoint/2010/main" val="1629112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1722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9B97D257-D55E-F3ED-8767-5163E3A0D6F2}"/>
              </a:ext>
            </a:extLst>
          </p:cNvPr>
          <p:cNvPicPr>
            <a:picLocks noChangeAspect="1"/>
          </p:cNvPicPr>
          <p:nvPr/>
        </p:nvPicPr>
        <p:blipFill>
          <a:blip r:embed="rId2"/>
          <a:stretch>
            <a:fillRect/>
          </a:stretch>
        </p:blipFill>
        <p:spPr>
          <a:xfrm>
            <a:off x="273049" y="781224"/>
            <a:ext cx="6306789" cy="3261387"/>
          </a:xfrm>
          <a:prstGeom prst="rect">
            <a:avLst/>
          </a:prstGeom>
        </p:spPr>
      </p:pic>
      <p:sp>
        <p:nvSpPr>
          <p:cNvPr id="7" name="TextBox 6">
            <a:extLst>
              <a:ext uri="{FF2B5EF4-FFF2-40B4-BE49-F238E27FC236}">
                <a16:creationId xmlns:a16="http://schemas.microsoft.com/office/drawing/2014/main" id="{3A5896A7-A4B5-7308-93A8-A82E40764099}"/>
              </a:ext>
            </a:extLst>
          </p:cNvPr>
          <p:cNvSpPr txBox="1"/>
          <p:nvPr/>
        </p:nvSpPr>
        <p:spPr>
          <a:xfrm>
            <a:off x="339634" y="4275909"/>
            <a:ext cx="6240204" cy="3416320"/>
          </a:xfrm>
          <a:prstGeom prst="rect">
            <a:avLst/>
          </a:prstGeom>
          <a:noFill/>
        </p:spPr>
        <p:txBody>
          <a:bodyPr wrap="square" rtlCol="0">
            <a:spAutoFit/>
          </a:bodyPr>
          <a:lstStyle/>
          <a:p>
            <a:r>
              <a:rPr lang="en-GB" sz="1200" b="1" dirty="0">
                <a:solidFill>
                  <a:srgbClr val="FF0000"/>
                </a:solidFill>
              </a:rPr>
              <a:t>The focus is on the calculations. </a:t>
            </a:r>
          </a:p>
          <a:p>
            <a:r>
              <a:rPr lang="en-GB" sz="1200" b="1" dirty="0">
                <a:solidFill>
                  <a:srgbClr val="FF0000"/>
                </a:solidFill>
              </a:rPr>
              <a:t>As for previous calculations the following is required: </a:t>
            </a:r>
          </a:p>
          <a:p>
            <a:endParaRPr lang="en-GB" sz="1200" b="1" dirty="0">
              <a:solidFill>
                <a:srgbClr val="FF0000"/>
              </a:solidFill>
            </a:endParaRPr>
          </a:p>
          <a:p>
            <a:pPr marL="228600" indent="-228600">
              <a:buAutoNum type="alphaLcPeriod"/>
            </a:pPr>
            <a:r>
              <a:rPr lang="en-GB" sz="1200" b="1" dirty="0">
                <a:solidFill>
                  <a:srgbClr val="FF0000"/>
                </a:solidFill>
              </a:rPr>
              <a:t>Worked example.</a:t>
            </a:r>
          </a:p>
          <a:p>
            <a:pPr marL="228600" indent="-228600">
              <a:buAutoNum type="alphaLcPeriod"/>
            </a:pPr>
            <a:r>
              <a:rPr lang="en-GB" sz="1200" b="1" dirty="0">
                <a:solidFill>
                  <a:srgbClr val="FF0000"/>
                </a:solidFill>
              </a:rPr>
              <a:t>‘I do’ modelling. </a:t>
            </a:r>
          </a:p>
          <a:p>
            <a:pPr marL="228600" indent="-228600">
              <a:buAutoNum type="alphaLcPeriod"/>
            </a:pPr>
            <a:r>
              <a:rPr lang="en-GB" sz="1200" b="1" dirty="0">
                <a:solidFill>
                  <a:srgbClr val="FF0000"/>
                </a:solidFill>
              </a:rPr>
              <a:t>Two opportunities for ‘we do’ modelling. </a:t>
            </a:r>
          </a:p>
          <a:p>
            <a:pPr marL="228600" indent="-228600">
              <a:buAutoNum type="alphaLcPeriod"/>
            </a:pPr>
            <a:r>
              <a:rPr lang="en-GB" sz="1200" b="1" dirty="0">
                <a:solidFill>
                  <a:srgbClr val="FF0000"/>
                </a:solidFill>
              </a:rPr>
              <a:t>Examples for students to complete independently. This need to be blocked and interleaved: </a:t>
            </a:r>
          </a:p>
          <a:p>
            <a:endParaRPr lang="en-GB" sz="1200" b="1" dirty="0">
              <a:solidFill>
                <a:srgbClr val="FF0000"/>
              </a:solidFill>
            </a:endParaRPr>
          </a:p>
          <a:p>
            <a:pPr marL="171450" indent="-171450">
              <a:buFont typeface="Arial" panose="020B0604020202020204" pitchFamily="34" charset="0"/>
              <a:buChar char="•"/>
            </a:pPr>
            <a:r>
              <a:rPr lang="en-GB" sz="1200" b="1" dirty="0">
                <a:solidFill>
                  <a:srgbClr val="FF0000"/>
                </a:solidFill>
              </a:rPr>
              <a:t>Block of calculations where acceleration is the subject. </a:t>
            </a:r>
          </a:p>
          <a:p>
            <a:pPr marL="171450" indent="-171450">
              <a:buFont typeface="Arial" panose="020B0604020202020204" pitchFamily="34" charset="0"/>
              <a:buChar char="•"/>
            </a:pPr>
            <a:r>
              <a:rPr lang="en-GB" sz="1200" b="1" dirty="0">
                <a:solidFill>
                  <a:srgbClr val="FF0000"/>
                </a:solidFill>
              </a:rPr>
              <a:t>Block of calculations where time is the subject. </a:t>
            </a:r>
          </a:p>
          <a:p>
            <a:pPr marL="171450" indent="-171450">
              <a:buFont typeface="Arial" panose="020B0604020202020204" pitchFamily="34" charset="0"/>
              <a:buChar char="•"/>
            </a:pPr>
            <a:r>
              <a:rPr lang="en-GB" sz="1200" b="1" dirty="0">
                <a:solidFill>
                  <a:srgbClr val="FF0000"/>
                </a:solidFill>
              </a:rPr>
              <a:t>Block where change in velocity is the subject. </a:t>
            </a:r>
          </a:p>
          <a:p>
            <a:pPr marL="171450" indent="-171450">
              <a:buFont typeface="Arial" panose="020B0604020202020204" pitchFamily="34" charset="0"/>
              <a:buChar char="•"/>
            </a:pPr>
            <a:r>
              <a:rPr lang="en-GB" sz="1200" b="1" dirty="0">
                <a:solidFill>
                  <a:srgbClr val="FF0000"/>
                </a:solidFill>
              </a:rPr>
              <a:t>Mixed calculations. </a:t>
            </a:r>
          </a:p>
          <a:p>
            <a:endParaRPr lang="en-GB" sz="1200" b="1" dirty="0">
              <a:solidFill>
                <a:srgbClr val="FF0000"/>
              </a:solidFill>
            </a:endParaRPr>
          </a:p>
          <a:p>
            <a:r>
              <a:rPr lang="en-GB" sz="1200" b="1" dirty="0">
                <a:solidFill>
                  <a:srgbClr val="FF0000"/>
                </a:solidFill>
              </a:rPr>
              <a:t>Acceleration and speed calculations can also be mixed to enable retrieval and interleaving. </a:t>
            </a:r>
          </a:p>
          <a:p>
            <a:endParaRPr lang="en-GB" sz="1200" b="1" dirty="0">
              <a:solidFill>
                <a:srgbClr val="FF0000"/>
              </a:solidFill>
            </a:endParaRPr>
          </a:p>
          <a:p>
            <a:endParaRPr lang="en-GB" sz="1200" b="1" dirty="0">
              <a:solidFill>
                <a:srgbClr val="FF0000"/>
              </a:solidFill>
            </a:endParaRPr>
          </a:p>
          <a:p>
            <a:r>
              <a:rPr lang="en-GB" sz="1200" b="1" dirty="0">
                <a:solidFill>
                  <a:srgbClr val="FF0000"/>
                </a:solidFill>
              </a:rPr>
              <a:t>Students practiced calculating gradients for distance-time graphs. This skill is now revisited in the context of velocity-time graphs. </a:t>
            </a:r>
          </a:p>
        </p:txBody>
      </p:sp>
    </p:spTree>
    <p:extLst>
      <p:ext uri="{BB962C8B-B14F-4D97-AF65-F5344CB8AC3E}">
        <p14:creationId xmlns:p14="http://schemas.microsoft.com/office/powerpoint/2010/main" val="2078434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963084"/>
            <a:ext cx="6311900" cy="4218719"/>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marL="228600" indent="-228600">
              <a:lnSpc>
                <a:spcPct val="150000"/>
              </a:lnSpc>
              <a:buAutoNum type="alphaLcPeriod"/>
            </a:pPr>
            <a:r>
              <a:rPr lang="en-GB" sz="1200" dirty="0"/>
              <a:t>When objects move, they rarely maintain the same velocity; they either change direction or they change speed. At GCSE, we usually encounter situations where the speed changes. Acceleration can be defined as the rate of change of velocity per unit time. If the velocity of the object decreases, we often call this deceleration; we can also call this negative acceleration. </a:t>
            </a:r>
          </a:p>
          <a:p>
            <a:pPr marL="228600" indent="-228600">
              <a:lnSpc>
                <a:spcPct val="150000"/>
              </a:lnSpc>
              <a:buFontTx/>
              <a:buAutoNum type="alphaLcPeriod"/>
            </a:pPr>
            <a:r>
              <a:rPr lang="en-GB" sz="1200" dirty="0"/>
              <a:t>We calculate velocity by calculating the change of velocity. We then divide the change in velocity by the time taken. If the change in velocity happens in a very short time period, acceleration is greater than if it happens in a longer period. </a:t>
            </a:r>
          </a:p>
          <a:p>
            <a:pPr marL="228600" indent="-228600">
              <a:lnSpc>
                <a:spcPct val="150000"/>
              </a:lnSpc>
              <a:buFontTx/>
              <a:buAutoNum type="alphaLcPeriod"/>
            </a:pPr>
            <a:r>
              <a:rPr lang="en-GB" sz="1200" dirty="0"/>
              <a:t>You will sometimes need to calculate acceleration from graphical data. The graph required is called a velocity-time graph. As the name implies, time is plotted on the x-axis and velocity is plotted on the y-axis. In this case, horizontal lines represent a constant velocity (acceleration = 0 m/s squared). A diagonal line going up shows a steady increase in velocity (we call this uniform acceleration); the greater the gradient, the greater the acceleration. A diagonal line going down, represents deceleration. </a:t>
            </a:r>
          </a:p>
          <a:p>
            <a:pPr marL="228600" indent="-228600">
              <a:lnSpc>
                <a:spcPct val="150000"/>
              </a:lnSpc>
              <a:buFontTx/>
              <a:buAutoNum type="alphaLcPeriod"/>
            </a:pPr>
            <a:r>
              <a:rPr lang="en-GB" sz="1200" dirty="0"/>
              <a:t>Calculation of acceleration / deceleration from gradients should be modelled. </a:t>
            </a:r>
          </a:p>
        </p:txBody>
      </p:sp>
      <p:sp>
        <p:nvSpPr>
          <p:cNvPr id="2" name="TextBox 1">
            <a:extLst>
              <a:ext uri="{FF2B5EF4-FFF2-40B4-BE49-F238E27FC236}">
                <a16:creationId xmlns:a16="http://schemas.microsoft.com/office/drawing/2014/main" id="{465469C2-644E-70CD-9A5F-4A3507C346CA}"/>
              </a:ext>
            </a:extLst>
          </p:cNvPr>
          <p:cNvSpPr txBox="1"/>
          <p:nvPr/>
        </p:nvSpPr>
        <p:spPr>
          <a:xfrm>
            <a:off x="273050" y="472681"/>
            <a:ext cx="6311900" cy="1356397"/>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dirty="0"/>
              <a:t>Acceleration as the rate of change of velocity.</a:t>
            </a:r>
          </a:p>
          <a:p>
            <a:pPr marL="228600" indent="-228600">
              <a:lnSpc>
                <a:spcPct val="150000"/>
              </a:lnSpc>
              <a:buFont typeface="+mj-lt"/>
              <a:buAutoNum type="alphaLcPeriod"/>
            </a:pPr>
            <a:r>
              <a:rPr lang="en-GB" sz="1200" dirty="0"/>
              <a:t>Calculating acceleration from numerical data. </a:t>
            </a:r>
          </a:p>
          <a:p>
            <a:pPr marL="228600" indent="-228600">
              <a:lnSpc>
                <a:spcPct val="150000"/>
              </a:lnSpc>
              <a:buFont typeface="+mj-lt"/>
              <a:buAutoNum type="alphaLcPeriod"/>
            </a:pPr>
            <a:r>
              <a:rPr lang="en-GB" sz="1200" dirty="0"/>
              <a:t>Interpreting velocity-time graphs. </a:t>
            </a:r>
          </a:p>
          <a:p>
            <a:pPr marL="228600" indent="-228600">
              <a:lnSpc>
                <a:spcPct val="150000"/>
              </a:lnSpc>
              <a:buFont typeface="+mj-lt"/>
              <a:buAutoNum type="alphaLcPeriod"/>
            </a:pPr>
            <a:r>
              <a:rPr lang="en-GB" sz="1200" dirty="0"/>
              <a:t>Calculating acceleration using velocity-time graph.</a:t>
            </a:r>
          </a:p>
        </p:txBody>
      </p:sp>
    </p:spTree>
    <p:extLst>
      <p:ext uri="{BB962C8B-B14F-4D97-AF65-F5344CB8AC3E}">
        <p14:creationId xmlns:p14="http://schemas.microsoft.com/office/powerpoint/2010/main" val="98824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17799818"/>
              </p:ext>
            </p:extLst>
          </p:nvPr>
        </p:nvGraphicFramePr>
        <p:xfrm>
          <a:off x="139699" y="190499"/>
          <a:ext cx="6578599" cy="8750299"/>
        </p:xfrm>
        <a:graphic>
          <a:graphicData uri="http://schemas.openxmlformats.org/drawingml/2006/table">
            <a:tbl>
              <a:tblPr firstRow="1" bandRow="1">
                <a:tableStyleId>{5C22544A-7EE6-4342-B048-85BDC9FD1C3A}</a:tableStyleId>
              </a:tblPr>
              <a:tblGrid>
                <a:gridCol w="398315">
                  <a:extLst>
                    <a:ext uri="{9D8B030D-6E8A-4147-A177-3AD203B41FA5}">
                      <a16:colId xmlns:a16="http://schemas.microsoft.com/office/drawing/2014/main" val="1728834577"/>
                    </a:ext>
                  </a:extLst>
                </a:gridCol>
                <a:gridCol w="6180284">
                  <a:extLst>
                    <a:ext uri="{9D8B030D-6E8A-4147-A177-3AD203B41FA5}">
                      <a16:colId xmlns:a16="http://schemas.microsoft.com/office/drawing/2014/main" val="4271346352"/>
                    </a:ext>
                  </a:extLst>
                </a:gridCol>
              </a:tblGrid>
              <a:tr h="8750299">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p>
                      <a:pPr>
                        <a:lnSpc>
                          <a:spcPct val="150000"/>
                        </a:lnSpc>
                      </a:pPr>
                      <a:r>
                        <a:rPr lang="en-GB" sz="1200" dirty="0">
                          <a:solidFill>
                            <a:schemeClr val="tx1"/>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dirty="0">
                          <a:solidFill>
                            <a:schemeClr val="tx1"/>
                          </a:solidFill>
                        </a:rPr>
                        <a:t>Acceleration is an often misunderstood idea. Many often use “speed” and “acceleration” interchangeably. However, they are two completely separate ideas.</a:t>
                      </a:r>
                    </a:p>
                    <a:p>
                      <a:pPr>
                        <a:lnSpc>
                          <a:spcPct val="150000"/>
                        </a:lnSpc>
                      </a:pPr>
                      <a:endParaRPr lang="en-GB" sz="1200" dirty="0">
                        <a:solidFill>
                          <a:schemeClr val="tx1"/>
                        </a:solidFill>
                      </a:endParaRPr>
                    </a:p>
                    <a:p>
                      <a:pPr>
                        <a:lnSpc>
                          <a:spcPct val="150000"/>
                        </a:lnSpc>
                      </a:pPr>
                      <a:r>
                        <a:rPr lang="en-GB" sz="1200" dirty="0">
                          <a:solidFill>
                            <a:schemeClr val="tx1"/>
                          </a:solidFill>
                        </a:rPr>
                        <a:t>Firstly, speed is a </a:t>
                      </a:r>
                      <a:r>
                        <a:rPr lang="en-GB" sz="1200" u="sng" dirty="0">
                          <a:solidFill>
                            <a:schemeClr val="tx1"/>
                          </a:solidFill>
                        </a:rPr>
                        <a:t>scalar</a:t>
                      </a:r>
                      <a:r>
                        <a:rPr lang="en-GB" sz="1200" u="none" dirty="0">
                          <a:solidFill>
                            <a:schemeClr val="tx1"/>
                          </a:solidFill>
                        </a:rPr>
                        <a:t> quantity, meaning it has magnitude only. Acceleration is a </a:t>
                      </a:r>
                      <a:r>
                        <a:rPr lang="en-GB" sz="1200" u="sng" dirty="0">
                          <a:solidFill>
                            <a:schemeClr val="tx1"/>
                          </a:solidFill>
                        </a:rPr>
                        <a:t>vector</a:t>
                      </a:r>
                      <a:r>
                        <a:rPr lang="en-GB" sz="1200" u="none" dirty="0">
                          <a:solidFill>
                            <a:schemeClr val="tx1"/>
                          </a:solidFill>
                        </a:rPr>
                        <a:t>, as it also has a direction.</a:t>
                      </a:r>
                    </a:p>
                    <a:p>
                      <a:pPr>
                        <a:lnSpc>
                          <a:spcPct val="150000"/>
                        </a:lnSpc>
                      </a:pPr>
                      <a:r>
                        <a:rPr lang="en-GB" sz="1200" u="none" dirty="0">
                          <a:solidFill>
                            <a:schemeClr val="tx1"/>
                          </a:solidFill>
                        </a:rPr>
                        <a:t>Secondly, speed is only a measure of how far an object travels in a period of time.</a:t>
                      </a:r>
                    </a:p>
                    <a:p>
                      <a:pPr>
                        <a:lnSpc>
                          <a:spcPct val="150000"/>
                        </a:lnSpc>
                      </a:pPr>
                      <a:r>
                        <a:rPr lang="en-GB" sz="1200" u="none" dirty="0">
                          <a:solidFill>
                            <a:schemeClr val="tx1"/>
                          </a:solidFill>
                        </a:rPr>
                        <a:t>Acceleration is the </a:t>
                      </a:r>
                      <a:r>
                        <a:rPr lang="en-GB" sz="1200" u="sng" dirty="0">
                          <a:solidFill>
                            <a:schemeClr val="tx1"/>
                          </a:solidFill>
                        </a:rPr>
                        <a:t>rate of change of velocity</a:t>
                      </a:r>
                      <a:r>
                        <a:rPr lang="en-GB" sz="1200" u="none" dirty="0">
                          <a:solidFill>
                            <a:schemeClr val="tx1"/>
                          </a:solidFill>
                        </a:rPr>
                        <a:t> over time.</a:t>
                      </a:r>
                    </a:p>
                    <a:p>
                      <a:pPr>
                        <a:lnSpc>
                          <a:spcPct val="150000"/>
                        </a:lnSpc>
                      </a:pPr>
                      <a:endParaRPr lang="en-GB" sz="1200" u="none" dirty="0">
                        <a:solidFill>
                          <a:schemeClr val="tx1"/>
                        </a:solidFill>
                      </a:endParaRPr>
                    </a:p>
                    <a:p>
                      <a:pPr>
                        <a:lnSpc>
                          <a:spcPct val="150000"/>
                        </a:lnSpc>
                      </a:pPr>
                      <a:r>
                        <a:rPr lang="en-GB" sz="1200" u="none" dirty="0">
                          <a:solidFill>
                            <a:schemeClr val="tx1"/>
                          </a:solidFill>
                        </a:rPr>
                        <a:t>As acceleration is a </a:t>
                      </a:r>
                      <a:r>
                        <a:rPr lang="en-GB" sz="1200" u="sng" dirty="0">
                          <a:solidFill>
                            <a:schemeClr val="tx1"/>
                          </a:solidFill>
                        </a:rPr>
                        <a:t>vector</a:t>
                      </a:r>
                      <a:r>
                        <a:rPr lang="en-GB" sz="1200" u="none" dirty="0">
                          <a:solidFill>
                            <a:schemeClr val="tx1"/>
                          </a:solidFill>
                        </a:rPr>
                        <a:t> quantity, it changes as direction changes. This also means that, just like velocity, acceleration can be negative.</a:t>
                      </a:r>
                    </a:p>
                    <a:p>
                      <a:pPr>
                        <a:lnSpc>
                          <a:spcPct val="150000"/>
                        </a:lnSpc>
                      </a:pPr>
                      <a:endParaRPr lang="en-GB" sz="1200" u="none" dirty="0">
                        <a:solidFill>
                          <a:schemeClr val="tx1"/>
                        </a:solidFill>
                      </a:endParaRPr>
                    </a:p>
                    <a:p>
                      <a:pPr>
                        <a:lnSpc>
                          <a:spcPct val="150000"/>
                        </a:lnSpc>
                      </a:pPr>
                      <a:r>
                        <a:rPr lang="en-GB" sz="1200" u="none" dirty="0">
                          <a:solidFill>
                            <a:schemeClr val="tx1"/>
                          </a:solidFill>
                        </a:rPr>
                        <a:t>Acceleration is calculated using the following equation:</a:t>
                      </a:r>
                    </a:p>
                    <a:p>
                      <a:pPr>
                        <a:lnSpc>
                          <a:spcPct val="150000"/>
                        </a:lnSpc>
                      </a:pPr>
                      <a:endParaRPr lang="en-GB" sz="1200" u="none" dirty="0">
                        <a:solidFill>
                          <a:schemeClr val="tx1"/>
                        </a:solidFill>
                      </a:endParaRPr>
                    </a:p>
                    <a:p>
                      <a:pPr algn="ctr">
                        <a:lnSpc>
                          <a:spcPct val="150000"/>
                        </a:lnSpc>
                      </a:pPr>
                      <a:r>
                        <a:rPr lang="en-GB" sz="1200" u="none" dirty="0">
                          <a:solidFill>
                            <a:schemeClr val="tx1"/>
                          </a:solidFill>
                        </a:rPr>
                        <a:t>Acceleration = change in velocity / time</a:t>
                      </a:r>
                    </a:p>
                    <a:p>
                      <a:pPr algn="ctr">
                        <a:lnSpc>
                          <a:spcPct val="150000"/>
                        </a:lnSpc>
                      </a:pPr>
                      <a:r>
                        <a:rPr lang="en-GB" sz="1200" dirty="0">
                          <a:solidFill>
                            <a:schemeClr val="tx1"/>
                          </a:solidFill>
                        </a:rPr>
                        <a:t>a = </a:t>
                      </a:r>
                      <a:r>
                        <a:rPr lang="en-GB" sz="1200" dirty="0" err="1">
                          <a:solidFill>
                            <a:schemeClr val="tx1"/>
                          </a:solidFill>
                        </a:rPr>
                        <a:t>Δv</a:t>
                      </a:r>
                      <a:r>
                        <a:rPr lang="en-GB" sz="1200" dirty="0">
                          <a:solidFill>
                            <a:schemeClr val="tx1"/>
                          </a:solidFill>
                        </a:rPr>
                        <a:t> / t</a:t>
                      </a:r>
                    </a:p>
                    <a:p>
                      <a:pPr algn="ctr">
                        <a:lnSpc>
                          <a:spcPct val="150000"/>
                        </a:lnSpc>
                      </a:pPr>
                      <a:endParaRPr lang="en-GB" sz="1200" dirty="0">
                        <a:solidFill>
                          <a:schemeClr val="tx1"/>
                        </a:solidFill>
                      </a:endParaRPr>
                    </a:p>
                    <a:p>
                      <a:pPr marL="171450" indent="-171450" algn="l">
                        <a:lnSpc>
                          <a:spcPct val="150000"/>
                        </a:lnSpc>
                        <a:buFont typeface="Arial" panose="020B0604020202020204" pitchFamily="34" charset="0"/>
                        <a:buChar char="•"/>
                      </a:pPr>
                      <a:r>
                        <a:rPr lang="en-GB" sz="1200" dirty="0">
                          <a:solidFill>
                            <a:schemeClr val="tx1"/>
                          </a:solidFill>
                        </a:rPr>
                        <a:t>Acceleration, a, in metres per second squared (m/s</a:t>
                      </a:r>
                      <a:r>
                        <a:rPr lang="en-GB" sz="1200" baseline="30000" dirty="0">
                          <a:solidFill>
                            <a:schemeClr val="tx1"/>
                          </a:solidFill>
                        </a:rPr>
                        <a:t>2</a:t>
                      </a:r>
                      <a:r>
                        <a:rPr lang="en-GB" sz="1200" baseline="0" dirty="0">
                          <a:solidFill>
                            <a:schemeClr val="tx1"/>
                          </a:solidFill>
                        </a:rPr>
                        <a:t>)</a:t>
                      </a:r>
                    </a:p>
                    <a:p>
                      <a:pPr marL="171450" indent="-171450" algn="l">
                        <a:lnSpc>
                          <a:spcPct val="150000"/>
                        </a:lnSpc>
                        <a:buFont typeface="Arial" panose="020B0604020202020204" pitchFamily="34" charset="0"/>
                        <a:buChar char="•"/>
                      </a:pPr>
                      <a:r>
                        <a:rPr lang="en-GB" sz="1200" baseline="0" dirty="0">
                          <a:solidFill>
                            <a:schemeClr val="tx1"/>
                          </a:solidFill>
                        </a:rPr>
                        <a:t>Change in velocity, </a:t>
                      </a:r>
                      <a:r>
                        <a:rPr lang="en-GB" sz="1200" baseline="0" dirty="0" err="1">
                          <a:solidFill>
                            <a:schemeClr val="tx1"/>
                          </a:solidFill>
                        </a:rPr>
                        <a:t>Δv</a:t>
                      </a:r>
                      <a:r>
                        <a:rPr lang="en-GB" sz="1200" baseline="0" dirty="0">
                          <a:solidFill>
                            <a:schemeClr val="tx1"/>
                          </a:solidFill>
                        </a:rPr>
                        <a:t>, in metres per second (m/s)</a:t>
                      </a:r>
                    </a:p>
                    <a:p>
                      <a:pPr marL="171450" indent="-171450" algn="l">
                        <a:lnSpc>
                          <a:spcPct val="150000"/>
                        </a:lnSpc>
                        <a:buFont typeface="Arial" panose="020B0604020202020204" pitchFamily="34" charset="0"/>
                        <a:buChar char="•"/>
                      </a:pPr>
                      <a:r>
                        <a:rPr lang="en-GB" sz="1200" baseline="0" dirty="0">
                          <a:solidFill>
                            <a:schemeClr val="tx1"/>
                          </a:solidFill>
                        </a:rPr>
                        <a:t>Time, t, in seconds (s)</a:t>
                      </a:r>
                    </a:p>
                    <a:p>
                      <a:pPr marL="171450" indent="-171450" algn="l">
                        <a:lnSpc>
                          <a:spcPct val="150000"/>
                        </a:lnSpc>
                        <a:buFont typeface="Arial" panose="020B0604020202020204" pitchFamily="34" charset="0"/>
                        <a:buChar char="•"/>
                      </a:pPr>
                      <a:endParaRPr lang="en-GB" sz="1200" baseline="0" dirty="0">
                        <a:solidFill>
                          <a:schemeClr val="tx1"/>
                        </a:solidFill>
                      </a:endParaRPr>
                    </a:p>
                    <a:p>
                      <a:pPr marL="0" indent="0" algn="l">
                        <a:lnSpc>
                          <a:spcPct val="150000"/>
                        </a:lnSpc>
                        <a:buFont typeface="Arial" panose="020B0604020202020204" pitchFamily="34" charset="0"/>
                        <a:buNone/>
                      </a:pPr>
                      <a:r>
                        <a:rPr lang="en-GB" sz="1200" baseline="0" dirty="0">
                          <a:solidFill>
                            <a:schemeClr val="tx1"/>
                          </a:solidFill>
                        </a:rPr>
                        <a:t>The change in velocity can be calculated using the equation below:</a:t>
                      </a:r>
                    </a:p>
                    <a:p>
                      <a:pPr marL="0" indent="0" algn="l">
                        <a:lnSpc>
                          <a:spcPct val="150000"/>
                        </a:lnSpc>
                        <a:buFont typeface="Arial" panose="020B0604020202020204" pitchFamily="34" charset="0"/>
                        <a:buNone/>
                      </a:pPr>
                      <a:endParaRPr lang="en-GB" sz="1200" baseline="0" dirty="0">
                        <a:solidFill>
                          <a:schemeClr val="tx1"/>
                        </a:solidFill>
                      </a:endParaRPr>
                    </a:p>
                    <a:p>
                      <a:pPr marL="0" indent="0" algn="ctr">
                        <a:lnSpc>
                          <a:spcPct val="150000"/>
                        </a:lnSpc>
                        <a:buFont typeface="Arial" panose="020B0604020202020204" pitchFamily="34" charset="0"/>
                        <a:buNone/>
                      </a:pPr>
                      <a:r>
                        <a:rPr lang="en-GB" sz="1200" baseline="0" dirty="0">
                          <a:solidFill>
                            <a:schemeClr val="tx1"/>
                          </a:solidFill>
                        </a:rPr>
                        <a:t>Change in velocity = final velocity – initial velocity</a:t>
                      </a:r>
                    </a:p>
                    <a:p>
                      <a:pPr marL="0" indent="0" algn="ctr">
                        <a:lnSpc>
                          <a:spcPct val="150000"/>
                        </a:lnSpc>
                        <a:buFont typeface="Arial" panose="020B0604020202020204" pitchFamily="34" charset="0"/>
                        <a:buNone/>
                      </a:pPr>
                      <a:r>
                        <a:rPr lang="en-GB" sz="1200" baseline="0" dirty="0" err="1">
                          <a:solidFill>
                            <a:schemeClr val="tx1"/>
                          </a:solidFill>
                        </a:rPr>
                        <a:t>Δv</a:t>
                      </a:r>
                      <a:r>
                        <a:rPr lang="en-GB" sz="1200" baseline="0" dirty="0">
                          <a:solidFill>
                            <a:schemeClr val="tx1"/>
                          </a:solidFill>
                        </a:rPr>
                        <a:t> = v – u</a:t>
                      </a:r>
                    </a:p>
                    <a:p>
                      <a:pPr marL="0" indent="0" algn="ctr">
                        <a:lnSpc>
                          <a:spcPct val="150000"/>
                        </a:lnSpc>
                        <a:buFont typeface="Arial" panose="020B0604020202020204" pitchFamily="34" charset="0"/>
                        <a:buNone/>
                      </a:pPr>
                      <a:endParaRPr lang="en-GB" sz="1200" baseline="0" dirty="0">
                        <a:solidFill>
                          <a:schemeClr val="tx1"/>
                        </a:solidFill>
                      </a:endParaRPr>
                    </a:p>
                    <a:p>
                      <a:pPr marL="171450" indent="-171450" algn="l">
                        <a:lnSpc>
                          <a:spcPct val="150000"/>
                        </a:lnSpc>
                        <a:buFont typeface="Arial" panose="020B0604020202020204" pitchFamily="34" charset="0"/>
                        <a:buChar char="•"/>
                      </a:pPr>
                      <a:r>
                        <a:rPr lang="en-GB" sz="1200" baseline="0" dirty="0">
                          <a:solidFill>
                            <a:schemeClr val="tx1"/>
                          </a:solidFill>
                        </a:rPr>
                        <a:t>Change in velocity, </a:t>
                      </a:r>
                      <a:r>
                        <a:rPr lang="en-GB" sz="1200" baseline="0" dirty="0" err="1">
                          <a:solidFill>
                            <a:schemeClr val="tx1"/>
                          </a:solidFill>
                        </a:rPr>
                        <a:t>Δv</a:t>
                      </a:r>
                      <a:r>
                        <a:rPr lang="en-GB" sz="1200" baseline="0" dirty="0">
                          <a:solidFill>
                            <a:schemeClr val="tx1"/>
                          </a:solidFill>
                        </a:rPr>
                        <a:t>, in metres per second (m/s)</a:t>
                      </a:r>
                    </a:p>
                    <a:p>
                      <a:pPr marL="171450" indent="-171450" algn="l">
                        <a:lnSpc>
                          <a:spcPct val="150000"/>
                        </a:lnSpc>
                        <a:buFont typeface="Arial" panose="020B0604020202020204" pitchFamily="34" charset="0"/>
                        <a:buChar char="•"/>
                      </a:pPr>
                      <a:r>
                        <a:rPr lang="en-GB" sz="1200" baseline="0" dirty="0">
                          <a:solidFill>
                            <a:schemeClr val="tx1"/>
                          </a:solidFill>
                        </a:rPr>
                        <a:t>Final velocity, v, in metres per second (m/s)</a:t>
                      </a:r>
                    </a:p>
                    <a:p>
                      <a:pPr marL="171450" indent="-171450" algn="l">
                        <a:lnSpc>
                          <a:spcPct val="150000"/>
                        </a:lnSpc>
                        <a:buFont typeface="Arial" panose="020B0604020202020204" pitchFamily="34" charset="0"/>
                        <a:buChar char="•"/>
                      </a:pPr>
                      <a:r>
                        <a:rPr lang="en-GB" sz="1200" baseline="0" dirty="0">
                          <a:solidFill>
                            <a:schemeClr val="tx1"/>
                          </a:solidFill>
                        </a:rPr>
                        <a:t>Initial velocity, u, in metres per second (m/s)</a:t>
                      </a:r>
                    </a:p>
                    <a:p>
                      <a:pPr marL="171450" indent="-171450" algn="l">
                        <a:lnSpc>
                          <a:spcPct val="150000"/>
                        </a:lnSpc>
                        <a:buFont typeface="Arial" panose="020B0604020202020204" pitchFamily="34" charset="0"/>
                        <a:buChar char="•"/>
                      </a:pPr>
                      <a:endParaRPr lang="en-GB" sz="1200" baseline="0" dirty="0">
                        <a:solidFill>
                          <a:schemeClr val="tx1"/>
                        </a:solidFill>
                      </a:endParaRPr>
                    </a:p>
                    <a:p>
                      <a:pPr marL="0" indent="0" algn="l">
                        <a:lnSpc>
                          <a:spcPct val="150000"/>
                        </a:lnSpc>
                        <a:buFont typeface="Arial" panose="020B0604020202020204" pitchFamily="34" charset="0"/>
                        <a:buNone/>
                      </a:pPr>
                      <a:r>
                        <a:rPr lang="en-GB" sz="1200" dirty="0">
                          <a:solidFill>
                            <a:schemeClr val="tx1"/>
                          </a:solidFill>
                        </a:rPr>
                        <a:t>Combining the above equations gives us the following equation:</a:t>
                      </a:r>
                    </a:p>
                    <a:p>
                      <a:pPr marL="0" indent="0" algn="ctr">
                        <a:lnSpc>
                          <a:spcPct val="150000"/>
                        </a:lnSpc>
                        <a:buFont typeface="Arial" panose="020B0604020202020204" pitchFamily="34" charset="0"/>
                        <a:buNone/>
                      </a:pPr>
                      <a:r>
                        <a:rPr lang="en-GB" sz="1200" dirty="0">
                          <a:solidFill>
                            <a:schemeClr val="tx1"/>
                          </a:solidFill>
                        </a:rPr>
                        <a:t>a = (v-u) /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1020689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A46CC7-229A-D738-2BA8-DA5E255F5850}"/>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I DO</a:t>
            </a:r>
          </a:p>
          <a:p>
            <a:pPr>
              <a:lnSpc>
                <a:spcPct val="150000"/>
              </a:lnSpc>
            </a:pPr>
            <a:r>
              <a:rPr lang="en-GB" sz="1200" b="1" dirty="0">
                <a:solidFill>
                  <a:schemeClr val="tx1"/>
                </a:solidFill>
              </a:rPr>
              <a:t>A car accelerates from rest to a speed of 20 m/s. This acceleration took 4 seconds. Calculate the acceleration of the car:</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WE DO</a:t>
            </a:r>
            <a:endParaRPr lang="en-GB" sz="1200" b="1" dirty="0">
              <a:solidFill>
                <a:schemeClr val="tx1"/>
              </a:solidFill>
            </a:endParaRPr>
          </a:p>
          <a:p>
            <a:pPr marL="228600" indent="-228600">
              <a:lnSpc>
                <a:spcPct val="150000"/>
              </a:lnSpc>
              <a:buFont typeface="+mj-lt"/>
              <a:buAutoNum type="arabicPeriod"/>
            </a:pPr>
            <a:r>
              <a:rPr lang="en-GB" sz="1200" b="1" dirty="0">
                <a:solidFill>
                  <a:schemeClr val="tx1"/>
                </a:solidFill>
              </a:rPr>
              <a:t>A runner accelerates from 3 m/s to 8 m/s. This takes them 10 seconds. Calculate their acceleration:</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marL="228600" indent="-228600">
              <a:lnSpc>
                <a:spcPct val="150000"/>
              </a:lnSpc>
              <a:buFont typeface="+mj-lt"/>
              <a:buAutoNum type="arabicPeriod" startAt="2"/>
            </a:pPr>
            <a:r>
              <a:rPr lang="en-GB" sz="1200" b="1" dirty="0">
                <a:solidFill>
                  <a:schemeClr val="tx1"/>
                </a:solidFill>
              </a:rPr>
              <a:t>A cyclist accelerates from 12 m/s to 5 m/s. This takes 10 seconds. Calculate their acceleration:</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YOU DO</a:t>
            </a:r>
          </a:p>
          <a:p>
            <a:pPr marL="228600" indent="-228600">
              <a:lnSpc>
                <a:spcPct val="150000"/>
              </a:lnSpc>
              <a:buFont typeface="+mj-lt"/>
              <a:buAutoNum type="arabicPeriod"/>
            </a:pPr>
            <a:r>
              <a:rPr lang="en-GB" sz="1200" b="1" dirty="0">
                <a:solidFill>
                  <a:schemeClr val="tx1"/>
                </a:solidFill>
              </a:rPr>
              <a:t>A woman accelerates from rest to 4 m/s in 3 seconds. Calculate her acceleration:</a:t>
            </a:r>
          </a:p>
          <a:p>
            <a:pPr>
              <a:lnSpc>
                <a:spcPct val="150000"/>
              </a:lnSpc>
            </a:pPr>
            <a:r>
              <a:rPr lang="en-GB" sz="1200" b="1" dirty="0">
                <a:solidFill>
                  <a:schemeClr val="tx1"/>
                </a:solidFill>
              </a:rPr>
              <a:t>………………………………………………………………………………………………………………………………………………………………………………………………………………………………………………………………………………………………………………………………………………………………………………………………………………………………………………………………………………………</a:t>
            </a:r>
          </a:p>
          <a:p>
            <a:pPr marL="228600" indent="-228600">
              <a:lnSpc>
                <a:spcPct val="150000"/>
              </a:lnSpc>
              <a:buFont typeface="+mj-lt"/>
              <a:buAutoNum type="arabicPeriod" startAt="2"/>
            </a:pPr>
            <a:r>
              <a:rPr lang="en-GB" sz="1200" b="1" dirty="0">
                <a:solidFill>
                  <a:schemeClr val="tx1"/>
                </a:solidFill>
              </a:rPr>
              <a:t>A cyclist accelerates from rest to 16 m/s in 7 seconds. Calculate her acceleration:</a:t>
            </a:r>
          </a:p>
          <a:p>
            <a:pPr>
              <a:lnSpc>
                <a:spcPct val="150000"/>
              </a:lnSpc>
            </a:pPr>
            <a:r>
              <a:rPr lang="en-GB" sz="1200" b="1" dirty="0">
                <a:solidFill>
                  <a:schemeClr val="tx1"/>
                </a:solidFill>
              </a:rPr>
              <a:t>………………………………………………………………………………………………………………………………………………………………………………………………………………………………………………………………………………………………………………………………………………………………………………………………………………………………………………………………………………………</a:t>
            </a:r>
          </a:p>
          <a:p>
            <a:pPr marL="228600" indent="-228600">
              <a:lnSpc>
                <a:spcPct val="150000"/>
              </a:lnSpc>
              <a:buFont typeface="+mj-lt"/>
              <a:buAutoNum type="arabicPeriod" startAt="3"/>
            </a:pPr>
            <a:r>
              <a:rPr lang="en-GB" sz="1200" b="1" dirty="0">
                <a:solidFill>
                  <a:schemeClr val="tx1"/>
                </a:solidFill>
              </a:rPr>
              <a:t>A car accelerates from 17 m/s to rest in 3.6 seconds. Calculate her acceleration:</a:t>
            </a:r>
          </a:p>
          <a:p>
            <a:pPr>
              <a:lnSpc>
                <a:spcPct val="150000"/>
              </a:lnSpc>
            </a:pPr>
            <a:r>
              <a:rPr lang="en-GB" sz="1200" b="1" dirty="0">
                <a:solidFill>
                  <a:schemeClr val="tx1"/>
                </a:solidFill>
              </a:rPr>
              <a:t>………………………………………………………………………………………………………………………………………………………………………………………………………………………………………………………………………………………………………………………………………………………………………………………………………………………………………………………………………………………</a:t>
            </a:r>
          </a:p>
          <a:p>
            <a:endParaRPr lang="en-GB" sz="1200" b="1" dirty="0">
              <a:solidFill>
                <a:schemeClr val="tx1"/>
              </a:solidFill>
            </a:endParaRPr>
          </a:p>
        </p:txBody>
      </p:sp>
      <p:sp>
        <p:nvSpPr>
          <p:cNvPr id="5" name="TextBox 4">
            <a:extLst>
              <a:ext uri="{FF2B5EF4-FFF2-40B4-BE49-F238E27FC236}">
                <a16:creationId xmlns:a16="http://schemas.microsoft.com/office/drawing/2014/main" id="{6A6ED66C-F3BB-C2A1-648F-42EA2B42A339}"/>
              </a:ext>
            </a:extLst>
          </p:cNvPr>
          <p:cNvSpPr txBox="1"/>
          <p:nvPr/>
        </p:nvSpPr>
        <p:spPr>
          <a:xfrm>
            <a:off x="2275955" y="996286"/>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(20 – 0) / 4</a:t>
            </a:r>
          </a:p>
          <a:p>
            <a:r>
              <a:rPr lang="en-GB" sz="1600" dirty="0"/>
              <a:t>Acceleration = 5 m/s</a:t>
            </a:r>
            <a:r>
              <a:rPr lang="en-GB" sz="1600" baseline="30000" dirty="0"/>
              <a:t>2</a:t>
            </a:r>
            <a:endParaRPr lang="en-GB" sz="1600" dirty="0"/>
          </a:p>
        </p:txBody>
      </p:sp>
      <p:sp>
        <p:nvSpPr>
          <p:cNvPr id="7" name="TextBox 6">
            <a:extLst>
              <a:ext uri="{FF2B5EF4-FFF2-40B4-BE49-F238E27FC236}">
                <a16:creationId xmlns:a16="http://schemas.microsoft.com/office/drawing/2014/main" id="{2C0AFBFB-522C-6785-AC76-A0204C559913}"/>
              </a:ext>
            </a:extLst>
          </p:cNvPr>
          <p:cNvSpPr txBox="1"/>
          <p:nvPr/>
        </p:nvSpPr>
        <p:spPr>
          <a:xfrm>
            <a:off x="2275955" y="2936543"/>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(8 – 3) / 10</a:t>
            </a:r>
          </a:p>
          <a:p>
            <a:r>
              <a:rPr lang="en-GB" sz="1600" dirty="0"/>
              <a:t>Acceleration = 0.5 m/s</a:t>
            </a:r>
            <a:r>
              <a:rPr lang="en-GB" sz="1600" baseline="30000" dirty="0"/>
              <a:t>2</a:t>
            </a:r>
            <a:endParaRPr lang="en-GB" sz="1600" dirty="0"/>
          </a:p>
        </p:txBody>
      </p:sp>
      <p:sp>
        <p:nvSpPr>
          <p:cNvPr id="8" name="TextBox 7">
            <a:extLst>
              <a:ext uri="{FF2B5EF4-FFF2-40B4-BE49-F238E27FC236}">
                <a16:creationId xmlns:a16="http://schemas.microsoft.com/office/drawing/2014/main" id="{3A7E60DD-D5B9-EC73-2E5D-65855FE9B7FD}"/>
              </a:ext>
            </a:extLst>
          </p:cNvPr>
          <p:cNvSpPr txBox="1"/>
          <p:nvPr/>
        </p:nvSpPr>
        <p:spPr>
          <a:xfrm>
            <a:off x="2275955" y="4174698"/>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(5 – 12) / 10</a:t>
            </a:r>
          </a:p>
          <a:p>
            <a:r>
              <a:rPr lang="en-GB" sz="1600" dirty="0"/>
              <a:t>Acceleration = -0.7 m/s</a:t>
            </a:r>
            <a:r>
              <a:rPr lang="en-GB" sz="1600" baseline="30000" dirty="0"/>
              <a:t>2</a:t>
            </a:r>
            <a:endParaRPr lang="en-GB" sz="1600" dirty="0"/>
          </a:p>
        </p:txBody>
      </p:sp>
      <p:sp>
        <p:nvSpPr>
          <p:cNvPr id="9" name="TextBox 8">
            <a:extLst>
              <a:ext uri="{FF2B5EF4-FFF2-40B4-BE49-F238E27FC236}">
                <a16:creationId xmlns:a16="http://schemas.microsoft.com/office/drawing/2014/main" id="{11038806-04D9-80AE-F168-CD5D3BED4370}"/>
              </a:ext>
            </a:extLst>
          </p:cNvPr>
          <p:cNvSpPr txBox="1"/>
          <p:nvPr/>
        </p:nvSpPr>
        <p:spPr>
          <a:xfrm>
            <a:off x="1330657" y="5729927"/>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(4 – 0) / 3</a:t>
            </a:r>
          </a:p>
          <a:p>
            <a:r>
              <a:rPr lang="en-GB" sz="1600" dirty="0"/>
              <a:t>Acceleration = 1.3 m/s</a:t>
            </a:r>
            <a:r>
              <a:rPr lang="en-GB" sz="1600" baseline="30000" dirty="0"/>
              <a:t>2</a:t>
            </a:r>
            <a:endParaRPr lang="en-GB" sz="1600" dirty="0"/>
          </a:p>
        </p:txBody>
      </p:sp>
      <p:sp>
        <p:nvSpPr>
          <p:cNvPr id="10" name="TextBox 9">
            <a:extLst>
              <a:ext uri="{FF2B5EF4-FFF2-40B4-BE49-F238E27FC236}">
                <a16:creationId xmlns:a16="http://schemas.microsoft.com/office/drawing/2014/main" id="{2D85DEC4-E13C-99B9-45DB-DAF034CCE1FB}"/>
              </a:ext>
            </a:extLst>
          </p:cNvPr>
          <p:cNvSpPr txBox="1"/>
          <p:nvPr/>
        </p:nvSpPr>
        <p:spPr>
          <a:xfrm>
            <a:off x="1330657" y="6968082"/>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(16 – 0) / 7</a:t>
            </a:r>
          </a:p>
          <a:p>
            <a:r>
              <a:rPr lang="en-GB" sz="1600" dirty="0"/>
              <a:t>Acceleration = 2.3 m/s</a:t>
            </a:r>
            <a:r>
              <a:rPr lang="en-GB" sz="1600" baseline="30000" dirty="0"/>
              <a:t>2</a:t>
            </a:r>
            <a:endParaRPr lang="en-GB" sz="1600" dirty="0"/>
          </a:p>
        </p:txBody>
      </p:sp>
      <p:sp>
        <p:nvSpPr>
          <p:cNvPr id="11" name="TextBox 10">
            <a:extLst>
              <a:ext uri="{FF2B5EF4-FFF2-40B4-BE49-F238E27FC236}">
                <a16:creationId xmlns:a16="http://schemas.microsoft.com/office/drawing/2014/main" id="{77D63A53-CB9D-B49D-549D-1E245B50CA6D}"/>
              </a:ext>
            </a:extLst>
          </p:cNvPr>
          <p:cNvSpPr txBox="1"/>
          <p:nvPr/>
        </p:nvSpPr>
        <p:spPr>
          <a:xfrm>
            <a:off x="1330657" y="8107812"/>
            <a:ext cx="4196686" cy="830997"/>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Acceleration = (0 – 17) / 3.6</a:t>
            </a:r>
          </a:p>
          <a:p>
            <a:r>
              <a:rPr lang="en-GB" sz="1600" dirty="0"/>
              <a:t>Acceleration = -4.7 m/s</a:t>
            </a:r>
            <a:r>
              <a:rPr lang="en-GB" sz="1600" baseline="30000" dirty="0"/>
              <a:t>2</a:t>
            </a:r>
            <a:endParaRPr lang="en-GB" sz="1600" dirty="0"/>
          </a:p>
        </p:txBody>
      </p:sp>
    </p:spTree>
    <p:extLst>
      <p:ext uri="{BB962C8B-B14F-4D97-AF65-F5344CB8AC3E}">
        <p14:creationId xmlns:p14="http://schemas.microsoft.com/office/powerpoint/2010/main" val="2975238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12265-CFE6-5B60-F88B-C76C0C21885F}"/>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chemeClr val="tx1"/>
                </a:solidFill>
              </a:rPr>
              <a:t>Sometimes we will have to rearrange the equation to find either change in velocity or time:</a:t>
            </a:r>
          </a:p>
          <a:p>
            <a:pPr>
              <a:lnSpc>
                <a:spcPct val="150000"/>
              </a:lnSpc>
            </a:pPr>
            <a:r>
              <a:rPr lang="en-GB" sz="1200" b="1" u="sng" dirty="0">
                <a:solidFill>
                  <a:schemeClr val="tx1"/>
                </a:solidFill>
              </a:rPr>
              <a:t>I DO</a:t>
            </a:r>
          </a:p>
          <a:p>
            <a:pPr>
              <a:lnSpc>
                <a:spcPct val="150000"/>
              </a:lnSpc>
            </a:pPr>
            <a:r>
              <a:rPr lang="en-GB" sz="1200" b="1" dirty="0">
                <a:solidFill>
                  <a:schemeClr val="tx1"/>
                </a:solidFill>
              </a:rPr>
              <a:t>Calculate the change in velocity when a car accelerates at 5 m/s</a:t>
            </a:r>
            <a:r>
              <a:rPr lang="en-GB" sz="1200" b="1" baseline="30000" dirty="0">
                <a:solidFill>
                  <a:schemeClr val="tx1"/>
                </a:solidFill>
              </a:rPr>
              <a:t>2</a:t>
            </a:r>
            <a:r>
              <a:rPr lang="en-GB" sz="1200" b="1" dirty="0">
                <a:solidFill>
                  <a:schemeClr val="tx1"/>
                </a:solidFill>
              </a:rPr>
              <a:t> for 8 seconds: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a:lnSpc>
                <a:spcPct val="150000"/>
              </a:lnSpc>
            </a:pPr>
            <a:endParaRPr lang="en-GB" sz="1200" b="1" dirty="0">
              <a:solidFill>
                <a:schemeClr val="tx1"/>
              </a:solidFill>
            </a:endParaRPr>
          </a:p>
          <a:p>
            <a:pPr>
              <a:lnSpc>
                <a:spcPct val="150000"/>
              </a:lnSpc>
            </a:pPr>
            <a:r>
              <a:rPr lang="en-GB" sz="1200" b="1" u="sng" dirty="0">
                <a:solidFill>
                  <a:schemeClr val="tx1"/>
                </a:solidFill>
              </a:rPr>
              <a:t>WE DO</a:t>
            </a:r>
            <a:endParaRPr lang="en-GB" sz="1200" b="1" dirty="0">
              <a:solidFill>
                <a:schemeClr val="tx1"/>
              </a:solidFill>
            </a:endParaRPr>
          </a:p>
          <a:p>
            <a:pPr marL="228600" indent="-228600">
              <a:lnSpc>
                <a:spcPct val="150000"/>
              </a:lnSpc>
              <a:buFont typeface="+mj-lt"/>
              <a:buAutoNum type="arabicPeriod"/>
            </a:pPr>
            <a:r>
              <a:rPr lang="en-GB" sz="1200" b="1" dirty="0">
                <a:solidFill>
                  <a:schemeClr val="tx1"/>
                </a:solidFill>
              </a:rPr>
              <a:t>Calculate the time taken for a car to accelerate from 3 m/s to 18 m/s at an acceleration of 1.5 m/s</a:t>
            </a:r>
            <a:r>
              <a:rPr lang="en-GB" sz="1200" b="1" baseline="30000" dirty="0">
                <a:solidFill>
                  <a:schemeClr val="tx1"/>
                </a:solidFill>
              </a:rPr>
              <a:t>2</a:t>
            </a:r>
            <a:r>
              <a:rPr lang="en-GB" sz="1200" b="1" dirty="0">
                <a:solidFill>
                  <a:schemeClr val="tx1"/>
                </a:solidFill>
              </a:rPr>
              <a:t>:</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marL="228600" indent="-228600">
              <a:lnSpc>
                <a:spcPct val="200000"/>
              </a:lnSpc>
              <a:buFont typeface="+mj-lt"/>
              <a:buAutoNum type="arabicPeriod" startAt="2"/>
            </a:pPr>
            <a:r>
              <a:rPr lang="en-GB" sz="1200" b="1" dirty="0">
                <a:solidFill>
                  <a:schemeClr val="tx1"/>
                </a:solidFill>
              </a:rPr>
              <a:t>Calculate the change in velocity when a cyclist accelerates at -2 m/s</a:t>
            </a:r>
            <a:r>
              <a:rPr lang="en-GB" sz="1200" b="1" baseline="30000" dirty="0">
                <a:solidFill>
                  <a:schemeClr val="tx1"/>
                </a:solidFill>
              </a:rPr>
              <a:t>2</a:t>
            </a:r>
            <a:r>
              <a:rPr lang="en-GB" sz="1200" b="1" dirty="0">
                <a:solidFill>
                  <a:schemeClr val="tx1"/>
                </a:solidFill>
              </a:rPr>
              <a:t> for 3.6 s:</a:t>
            </a:r>
          </a:p>
          <a:p>
            <a:pPr>
              <a:lnSpc>
                <a:spcPct val="150000"/>
              </a:lnSpc>
            </a:pPr>
            <a:r>
              <a:rPr lang="en-GB" sz="1200" b="1" dirty="0">
                <a:solidFill>
                  <a:schemeClr val="tx1"/>
                </a:solidFill>
              </a:rPr>
              <a:t>STEP 1: Write the equation: ………………………………………………………………………………………………………………..</a:t>
            </a:r>
          </a:p>
          <a:p>
            <a:pPr>
              <a:lnSpc>
                <a:spcPct val="150000"/>
              </a:lnSpc>
            </a:pPr>
            <a:r>
              <a:rPr lang="en-GB" sz="1200" b="1" dirty="0">
                <a:solidFill>
                  <a:schemeClr val="tx1"/>
                </a:solidFill>
              </a:rPr>
              <a:t>STEP 2: Substitute the values: …………………………………………………………………………………………………………….</a:t>
            </a:r>
          </a:p>
          <a:p>
            <a:pPr>
              <a:lnSpc>
                <a:spcPct val="150000"/>
              </a:lnSpc>
            </a:pPr>
            <a:r>
              <a:rPr lang="en-GB" sz="1200" b="1" dirty="0">
                <a:solidFill>
                  <a:schemeClr val="tx1"/>
                </a:solidFill>
              </a:rPr>
              <a:t>STEP 3: Use opposite math functions to rearrange: …………………………………………………………………………….</a:t>
            </a:r>
          </a:p>
          <a:p>
            <a:pPr>
              <a:lnSpc>
                <a:spcPct val="150000"/>
              </a:lnSpc>
            </a:pPr>
            <a:r>
              <a:rPr lang="en-GB" sz="1200" b="1" dirty="0">
                <a:solidFill>
                  <a:schemeClr val="tx1"/>
                </a:solidFill>
              </a:rPr>
              <a:t>STEP 4: Calculate the answer, with units: ……………………………………………………………………………………………</a:t>
            </a:r>
          </a:p>
          <a:p>
            <a:pPr marL="228600" indent="-228600">
              <a:buFont typeface="+mj-lt"/>
              <a:buAutoNum type="arabicPeriod"/>
            </a:pPr>
            <a:endParaRPr lang="en-GB" sz="1200" b="1" dirty="0">
              <a:solidFill>
                <a:schemeClr val="tx1"/>
              </a:solidFill>
            </a:endParaRPr>
          </a:p>
          <a:p>
            <a:r>
              <a:rPr lang="en-GB" sz="1200" b="1" u="sng" dirty="0">
                <a:solidFill>
                  <a:schemeClr val="tx1"/>
                </a:solidFill>
              </a:rPr>
              <a:t>YOU DO</a:t>
            </a:r>
          </a:p>
          <a:p>
            <a:r>
              <a:rPr lang="en-GB" sz="1200" b="1" dirty="0">
                <a:solidFill>
                  <a:schemeClr val="tx1"/>
                </a:solidFill>
              </a:rPr>
              <a:t>For the following questions, you are calculating change in velocity, in metres per second:</a:t>
            </a:r>
          </a:p>
          <a:p>
            <a:pPr marL="228600" indent="-228600">
              <a:lnSpc>
                <a:spcPct val="150000"/>
              </a:lnSpc>
              <a:buFont typeface="+mj-lt"/>
              <a:buAutoNum type="arabicPeriod"/>
            </a:pPr>
            <a:r>
              <a:rPr lang="en-GB" sz="1200" b="1" dirty="0">
                <a:solidFill>
                  <a:schemeClr val="tx1"/>
                </a:solidFill>
              </a:rPr>
              <a:t>A high-speed train accelerates at 7 m/s</a:t>
            </a:r>
            <a:r>
              <a:rPr lang="en-GB" sz="1200" b="1" baseline="30000" dirty="0">
                <a:solidFill>
                  <a:schemeClr val="tx1"/>
                </a:solidFill>
              </a:rPr>
              <a:t>2</a:t>
            </a:r>
            <a:r>
              <a:rPr lang="en-GB" sz="1200" b="1" dirty="0">
                <a:solidFill>
                  <a:schemeClr val="tx1"/>
                </a:solidFill>
              </a:rPr>
              <a:t> for 15 seconds. Calculate the change in velocity:</a:t>
            </a:r>
          </a:p>
          <a:p>
            <a:pPr>
              <a:lnSpc>
                <a:spcPct val="150000"/>
              </a:lnSpc>
            </a:pPr>
            <a:r>
              <a:rPr lang="en-GB" sz="1200" b="1" dirty="0">
                <a:solidFill>
                  <a:schemeClr val="tx1"/>
                </a:solidFill>
              </a:rPr>
              <a:t>………………………………………………………………………………………………………………………………………………………………………………………………………………………………………………………………………………………………………………………………………………………………………………………………………………………………………………………………………………………</a:t>
            </a:r>
          </a:p>
          <a:p>
            <a:pPr marL="228600" indent="-228600">
              <a:lnSpc>
                <a:spcPct val="200000"/>
              </a:lnSpc>
              <a:buFont typeface="+mj-lt"/>
              <a:buAutoNum type="arabicPeriod" startAt="2"/>
            </a:pPr>
            <a:r>
              <a:rPr lang="en-GB" sz="1200" b="1" dirty="0">
                <a:solidFill>
                  <a:schemeClr val="tx1"/>
                </a:solidFill>
              </a:rPr>
              <a:t>A car accelerates at 4.5 m/s</a:t>
            </a:r>
            <a:r>
              <a:rPr lang="en-GB" sz="1200" b="1" baseline="30000" dirty="0">
                <a:solidFill>
                  <a:schemeClr val="tx1"/>
                </a:solidFill>
              </a:rPr>
              <a:t>2</a:t>
            </a:r>
            <a:r>
              <a:rPr lang="en-GB" sz="1200" b="1" dirty="0">
                <a:solidFill>
                  <a:schemeClr val="tx1"/>
                </a:solidFill>
              </a:rPr>
              <a:t> for 4.6 seconds. Calculate the change in velocity:</a:t>
            </a:r>
          </a:p>
          <a:p>
            <a:pPr>
              <a:lnSpc>
                <a:spcPct val="150000"/>
              </a:lnSpc>
            </a:pPr>
            <a:r>
              <a:rPr lang="en-GB" sz="1200" b="1" dirty="0">
                <a:solidFill>
                  <a:schemeClr val="tx1"/>
                </a:solidFill>
              </a:rPr>
              <a:t>………………………………………………………………………………………………………………………………………………………………………………………………………………………………………………………………………………………………………………………………………………………………………………………………………………………………………………………………………………………</a:t>
            </a:r>
          </a:p>
          <a:p>
            <a:endParaRPr lang="en-GB" sz="1200" b="1" dirty="0">
              <a:solidFill>
                <a:schemeClr val="tx1"/>
              </a:solidFill>
            </a:endParaRPr>
          </a:p>
        </p:txBody>
      </p:sp>
      <p:sp>
        <p:nvSpPr>
          <p:cNvPr id="5" name="TextBox 4">
            <a:extLst>
              <a:ext uri="{FF2B5EF4-FFF2-40B4-BE49-F238E27FC236}">
                <a16:creationId xmlns:a16="http://schemas.microsoft.com/office/drawing/2014/main" id="{BA27E0E7-6A79-0D4D-EF0D-898C67D87191}"/>
              </a:ext>
            </a:extLst>
          </p:cNvPr>
          <p:cNvSpPr txBox="1"/>
          <p:nvPr/>
        </p:nvSpPr>
        <p:spPr>
          <a:xfrm>
            <a:off x="2398785" y="903027"/>
            <a:ext cx="4196686" cy="1077218"/>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5 = change in velocity / 8</a:t>
            </a:r>
          </a:p>
          <a:p>
            <a:r>
              <a:rPr lang="en-GB" sz="1600" dirty="0"/>
              <a:t>Change in velocity = 5 x 8</a:t>
            </a:r>
          </a:p>
          <a:p>
            <a:r>
              <a:rPr lang="en-GB" sz="1600" dirty="0"/>
              <a:t>Change in velocity = 40 m/s</a:t>
            </a:r>
          </a:p>
        </p:txBody>
      </p:sp>
      <p:sp>
        <p:nvSpPr>
          <p:cNvPr id="6" name="TextBox 5">
            <a:extLst>
              <a:ext uri="{FF2B5EF4-FFF2-40B4-BE49-F238E27FC236}">
                <a16:creationId xmlns:a16="http://schemas.microsoft.com/office/drawing/2014/main" id="{E1910FED-0AE8-52AB-A3DB-CADD462D5A77}"/>
              </a:ext>
            </a:extLst>
          </p:cNvPr>
          <p:cNvSpPr txBox="1"/>
          <p:nvPr/>
        </p:nvSpPr>
        <p:spPr>
          <a:xfrm>
            <a:off x="2398785" y="4808561"/>
            <a:ext cx="4196686" cy="1077218"/>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-2 = change in velocity / 3.6</a:t>
            </a:r>
          </a:p>
          <a:p>
            <a:r>
              <a:rPr lang="en-GB" sz="1600" dirty="0"/>
              <a:t>Change in velocity = -2 x 3.6</a:t>
            </a:r>
          </a:p>
          <a:p>
            <a:r>
              <a:rPr lang="en-GB" sz="1600" dirty="0"/>
              <a:t>Change in velocity = -7.2 m/s</a:t>
            </a:r>
          </a:p>
        </p:txBody>
      </p:sp>
      <p:sp>
        <p:nvSpPr>
          <p:cNvPr id="7" name="TextBox 6">
            <a:extLst>
              <a:ext uri="{FF2B5EF4-FFF2-40B4-BE49-F238E27FC236}">
                <a16:creationId xmlns:a16="http://schemas.microsoft.com/office/drawing/2014/main" id="{432DD6E0-F509-388C-68D7-A0C090737DF2}"/>
              </a:ext>
            </a:extLst>
          </p:cNvPr>
          <p:cNvSpPr txBox="1"/>
          <p:nvPr/>
        </p:nvSpPr>
        <p:spPr>
          <a:xfrm>
            <a:off x="2398785" y="3258221"/>
            <a:ext cx="4196686" cy="1077218"/>
          </a:xfrm>
          <a:prstGeom prst="rect">
            <a:avLst/>
          </a:prstGeom>
          <a:solidFill>
            <a:schemeClr val="bg1"/>
          </a:solidFill>
          <a:ln>
            <a:solidFill>
              <a:schemeClr val="tx1"/>
            </a:solidFill>
          </a:ln>
        </p:spPr>
        <p:txBody>
          <a:bodyPr wrap="square" rtlCol="0">
            <a:spAutoFit/>
          </a:bodyPr>
          <a:lstStyle/>
          <a:p>
            <a:r>
              <a:rPr lang="en-GB" sz="1600" dirty="0"/>
              <a:t>Acceleration = change in velocity / time</a:t>
            </a:r>
          </a:p>
          <a:p>
            <a:r>
              <a:rPr lang="en-GB" sz="1600" dirty="0"/>
              <a:t>1.5 = (18-3) / time</a:t>
            </a:r>
          </a:p>
          <a:p>
            <a:r>
              <a:rPr lang="en-GB" sz="1600" dirty="0"/>
              <a:t>Time = (18-3) / 1.5</a:t>
            </a:r>
          </a:p>
          <a:p>
            <a:r>
              <a:rPr lang="en-GB" sz="1600" dirty="0"/>
              <a:t>Time = 10 s</a:t>
            </a:r>
          </a:p>
        </p:txBody>
      </p:sp>
      <p:sp>
        <p:nvSpPr>
          <p:cNvPr id="8" name="TextBox 7">
            <a:extLst>
              <a:ext uri="{FF2B5EF4-FFF2-40B4-BE49-F238E27FC236}">
                <a16:creationId xmlns:a16="http://schemas.microsoft.com/office/drawing/2014/main" id="{E453FB5C-FAC5-5399-9DE2-2AF1D3B850F7}"/>
              </a:ext>
            </a:extLst>
          </p:cNvPr>
          <p:cNvSpPr txBox="1"/>
          <p:nvPr/>
        </p:nvSpPr>
        <p:spPr>
          <a:xfrm>
            <a:off x="1330657" y="6705601"/>
            <a:ext cx="4196686" cy="830997"/>
          </a:xfrm>
          <a:prstGeom prst="rect">
            <a:avLst/>
          </a:prstGeom>
          <a:solidFill>
            <a:schemeClr val="bg1"/>
          </a:solidFill>
          <a:ln>
            <a:solidFill>
              <a:schemeClr val="tx1"/>
            </a:solidFill>
          </a:ln>
        </p:spPr>
        <p:txBody>
          <a:bodyPr wrap="square" rtlCol="0">
            <a:spAutoFit/>
          </a:bodyPr>
          <a:lstStyle/>
          <a:p>
            <a:r>
              <a:rPr lang="en-GB" sz="1200" dirty="0"/>
              <a:t>Acceleration = change in velocity / time</a:t>
            </a:r>
          </a:p>
          <a:p>
            <a:r>
              <a:rPr lang="en-GB" sz="1200" dirty="0"/>
              <a:t>7 = Change in velocity / 15</a:t>
            </a:r>
          </a:p>
          <a:p>
            <a:r>
              <a:rPr lang="en-GB" sz="1200" dirty="0"/>
              <a:t>Change in velocity = 7 x 15</a:t>
            </a:r>
          </a:p>
          <a:p>
            <a:r>
              <a:rPr lang="en-GB" sz="1200" dirty="0"/>
              <a:t>Change in velocity = 105 m/s</a:t>
            </a:r>
          </a:p>
        </p:txBody>
      </p:sp>
      <p:sp>
        <p:nvSpPr>
          <p:cNvPr id="9" name="TextBox 8">
            <a:extLst>
              <a:ext uri="{FF2B5EF4-FFF2-40B4-BE49-F238E27FC236}">
                <a16:creationId xmlns:a16="http://schemas.microsoft.com/office/drawing/2014/main" id="{26D1127F-F3DC-ABE9-D0C8-8B798EABE6C2}"/>
              </a:ext>
            </a:extLst>
          </p:cNvPr>
          <p:cNvSpPr txBox="1"/>
          <p:nvPr/>
        </p:nvSpPr>
        <p:spPr>
          <a:xfrm>
            <a:off x="1330657" y="7859880"/>
            <a:ext cx="4196686" cy="830997"/>
          </a:xfrm>
          <a:prstGeom prst="rect">
            <a:avLst/>
          </a:prstGeom>
          <a:solidFill>
            <a:schemeClr val="bg1"/>
          </a:solidFill>
          <a:ln>
            <a:solidFill>
              <a:schemeClr val="tx1"/>
            </a:solidFill>
          </a:ln>
        </p:spPr>
        <p:txBody>
          <a:bodyPr wrap="square" rtlCol="0">
            <a:spAutoFit/>
          </a:bodyPr>
          <a:lstStyle/>
          <a:p>
            <a:r>
              <a:rPr lang="en-GB" sz="1200" dirty="0"/>
              <a:t>Acceleration = change in velocity / time</a:t>
            </a:r>
          </a:p>
          <a:p>
            <a:r>
              <a:rPr lang="en-GB" sz="1200" dirty="0"/>
              <a:t>4.5 = Change in velocity / 4.6</a:t>
            </a:r>
          </a:p>
          <a:p>
            <a:r>
              <a:rPr lang="en-GB" sz="1200" dirty="0"/>
              <a:t>Change in velocity = 4.5 x 4.6</a:t>
            </a:r>
          </a:p>
          <a:p>
            <a:r>
              <a:rPr lang="en-GB" sz="1200" dirty="0"/>
              <a:t>Change in velocity = 20.7 m/s</a:t>
            </a:r>
          </a:p>
        </p:txBody>
      </p:sp>
    </p:spTree>
    <p:extLst>
      <p:ext uri="{BB962C8B-B14F-4D97-AF65-F5344CB8AC3E}">
        <p14:creationId xmlns:p14="http://schemas.microsoft.com/office/powerpoint/2010/main" val="2570471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E160ACF2-1D29-01F0-E5D6-A404E41B1B95}"/>
              </a:ext>
            </a:extLst>
          </p:cNvPr>
          <p:cNvGraphicFramePr>
            <a:graphicFrameLocks noGrp="1"/>
          </p:cNvGraphicFramePr>
          <p:nvPr>
            <p:extLst>
              <p:ext uri="{D42A27DB-BD31-4B8C-83A1-F6EECF244321}">
                <p14:modId xmlns:p14="http://schemas.microsoft.com/office/powerpoint/2010/main" val="662263118"/>
              </p:ext>
            </p:extLst>
          </p:nvPr>
        </p:nvGraphicFramePr>
        <p:xfrm>
          <a:off x="283549" y="384427"/>
          <a:ext cx="6311899" cy="3139440"/>
        </p:xfrm>
        <a:graphic>
          <a:graphicData uri="http://schemas.openxmlformats.org/drawingml/2006/table">
            <a:tbl>
              <a:tblPr firstRow="1" bandRow="1">
                <a:tableStyleId>{5940675A-B579-460E-94D1-54222C63F5DA}</a:tableStyleId>
              </a:tblPr>
              <a:tblGrid>
                <a:gridCol w="1816100">
                  <a:extLst>
                    <a:ext uri="{9D8B030D-6E8A-4147-A177-3AD203B41FA5}">
                      <a16:colId xmlns:a16="http://schemas.microsoft.com/office/drawing/2014/main" val="1068356305"/>
                    </a:ext>
                  </a:extLst>
                </a:gridCol>
                <a:gridCol w="4495799">
                  <a:extLst>
                    <a:ext uri="{9D8B030D-6E8A-4147-A177-3AD203B41FA5}">
                      <a16:colId xmlns:a16="http://schemas.microsoft.com/office/drawing/2014/main" val="3913828224"/>
                    </a:ext>
                  </a:extLst>
                </a:gridCol>
              </a:tblGrid>
              <a:tr h="370840">
                <a:tc gridSpan="2">
                  <a:txBody>
                    <a:bodyPr/>
                    <a:lstStyle/>
                    <a:p>
                      <a:r>
                        <a:rPr lang="en-GB" sz="1200" b="1" dirty="0"/>
                        <a:t>KEY VOCABULARY LIST</a:t>
                      </a:r>
                    </a:p>
                  </a:txBody>
                  <a:tcPr>
                    <a:solidFill>
                      <a:schemeClr val="bg1">
                        <a:lumMod val="85000"/>
                      </a:schemeClr>
                    </a:solidFill>
                  </a:tcPr>
                </a:tc>
                <a:tc hMerge="1">
                  <a:txBody>
                    <a:bodyPr/>
                    <a:lstStyle/>
                    <a:p>
                      <a:endParaRPr lang="en-GB"/>
                    </a:p>
                  </a:txBody>
                  <a:tcPr/>
                </a:tc>
                <a:extLst>
                  <a:ext uri="{0D108BD9-81ED-4DB2-BD59-A6C34878D82A}">
                    <a16:rowId xmlns:a16="http://schemas.microsoft.com/office/drawing/2014/main" val="996584451"/>
                  </a:ext>
                </a:extLst>
              </a:tr>
              <a:tr h="370840">
                <a:tc>
                  <a:txBody>
                    <a:bodyPr/>
                    <a:lstStyle/>
                    <a:p>
                      <a:r>
                        <a:rPr lang="en-GB" sz="1200" dirty="0"/>
                        <a:t>Acceleration</a:t>
                      </a:r>
                    </a:p>
                  </a:txBody>
                  <a:tcPr/>
                </a:tc>
                <a:tc>
                  <a:txBody>
                    <a:bodyPr/>
                    <a:lstStyle/>
                    <a:p>
                      <a:r>
                        <a:rPr lang="en-GB" sz="1200" dirty="0"/>
                        <a:t>The rate of change of velocity.</a:t>
                      </a:r>
                    </a:p>
                  </a:txBody>
                  <a:tcPr/>
                </a:tc>
                <a:extLst>
                  <a:ext uri="{0D108BD9-81ED-4DB2-BD59-A6C34878D82A}">
                    <a16:rowId xmlns:a16="http://schemas.microsoft.com/office/drawing/2014/main" val="3986441415"/>
                  </a:ext>
                </a:extLst>
              </a:tr>
              <a:tr h="370840">
                <a:tc>
                  <a:txBody>
                    <a:bodyPr/>
                    <a:lstStyle/>
                    <a:p>
                      <a:r>
                        <a:rPr lang="en-GB" sz="1200" dirty="0"/>
                        <a:t>Braking Distance</a:t>
                      </a:r>
                    </a:p>
                  </a:txBody>
                  <a:tcPr/>
                </a:tc>
                <a:tc>
                  <a:txBody>
                    <a:bodyPr/>
                    <a:lstStyle/>
                    <a:p>
                      <a:r>
                        <a:rPr lang="en-GB" sz="1200" dirty="0"/>
                        <a:t>The distance a vehicle travels under the braking force. </a:t>
                      </a:r>
                    </a:p>
                  </a:txBody>
                  <a:tcPr/>
                </a:tc>
                <a:extLst>
                  <a:ext uri="{0D108BD9-81ED-4DB2-BD59-A6C34878D82A}">
                    <a16:rowId xmlns:a16="http://schemas.microsoft.com/office/drawing/2014/main" val="3135617624"/>
                  </a:ext>
                </a:extLst>
              </a:tr>
              <a:tr h="370840">
                <a:tc>
                  <a:txBody>
                    <a:bodyPr/>
                    <a:lstStyle/>
                    <a:p>
                      <a:r>
                        <a:rPr lang="en-GB" sz="1200" dirty="0"/>
                        <a:t>Conservation of Momentum</a:t>
                      </a:r>
                    </a:p>
                  </a:txBody>
                  <a:tcPr/>
                </a:tc>
                <a:tc>
                  <a:txBody>
                    <a:bodyPr/>
                    <a:lstStyle/>
                    <a:p>
                      <a:r>
                        <a:rPr lang="en-GB" sz="1200" dirty="0"/>
                        <a:t>The total momentum of a system before an</a:t>
                      </a:r>
                    </a:p>
                    <a:p>
                      <a:r>
                        <a:rPr lang="en-GB" sz="1200" dirty="0"/>
                        <a:t>event is always equal to the total momentum after the event. </a:t>
                      </a:r>
                    </a:p>
                  </a:txBody>
                  <a:tcPr/>
                </a:tc>
                <a:extLst>
                  <a:ext uri="{0D108BD9-81ED-4DB2-BD59-A6C34878D82A}">
                    <a16:rowId xmlns:a16="http://schemas.microsoft.com/office/drawing/2014/main" val="4092558228"/>
                  </a:ext>
                </a:extLst>
              </a:tr>
              <a:tr h="370840">
                <a:tc>
                  <a:txBody>
                    <a:bodyPr/>
                    <a:lstStyle/>
                    <a:p>
                      <a:r>
                        <a:rPr lang="en-GB" sz="1200" dirty="0"/>
                        <a:t>Inertia</a:t>
                      </a:r>
                    </a:p>
                  </a:txBody>
                  <a:tcPr/>
                </a:tc>
                <a:tc>
                  <a:txBody>
                    <a:bodyPr/>
                    <a:lstStyle/>
                    <a:p>
                      <a:r>
                        <a:rPr lang="en-GB" sz="1200" dirty="0"/>
                        <a:t>The tendency of an object to remain in its same state of uniform</a:t>
                      </a:r>
                    </a:p>
                    <a:p>
                      <a:r>
                        <a:rPr lang="en-GB" sz="1200" dirty="0"/>
                        <a:t>motion or rest. </a:t>
                      </a:r>
                    </a:p>
                  </a:txBody>
                  <a:tcPr/>
                </a:tc>
                <a:extLst>
                  <a:ext uri="{0D108BD9-81ED-4DB2-BD59-A6C34878D82A}">
                    <a16:rowId xmlns:a16="http://schemas.microsoft.com/office/drawing/2014/main" val="1426963129"/>
                  </a:ext>
                </a:extLst>
              </a:tr>
              <a:tr h="370840">
                <a:tc>
                  <a:txBody>
                    <a:bodyPr/>
                    <a:lstStyle/>
                    <a:p>
                      <a:r>
                        <a:rPr lang="en-GB" sz="1200" dirty="0"/>
                        <a:t>Momentum</a:t>
                      </a:r>
                    </a:p>
                  </a:txBody>
                  <a:tcPr/>
                </a:tc>
                <a:tc>
                  <a:txBody>
                    <a:bodyPr/>
                    <a:lstStyle/>
                    <a:p>
                      <a:r>
                        <a:rPr lang="en-GB" sz="1200" dirty="0"/>
                        <a:t>The product of an object’s mass and velocity.</a:t>
                      </a:r>
                    </a:p>
                  </a:txBody>
                  <a:tcPr/>
                </a:tc>
                <a:extLst>
                  <a:ext uri="{0D108BD9-81ED-4DB2-BD59-A6C34878D82A}">
                    <a16:rowId xmlns:a16="http://schemas.microsoft.com/office/drawing/2014/main" val="3157404479"/>
                  </a:ext>
                </a:extLst>
              </a:tr>
              <a:tr h="370840">
                <a:tc>
                  <a:txBody>
                    <a:bodyPr/>
                    <a:lstStyle/>
                    <a:p>
                      <a:r>
                        <a:rPr lang="en-GB" sz="1200" dirty="0"/>
                        <a:t>Stopping Distance</a:t>
                      </a:r>
                    </a:p>
                  </a:txBody>
                  <a:tcPr/>
                </a:tc>
                <a:tc>
                  <a:txBody>
                    <a:bodyPr/>
                    <a:lstStyle/>
                    <a:p>
                      <a:r>
                        <a:rPr lang="en-GB" sz="1200" dirty="0"/>
                        <a:t>The sum of the thinking and braking distances. </a:t>
                      </a:r>
                    </a:p>
                  </a:txBody>
                  <a:tcPr/>
                </a:tc>
                <a:extLst>
                  <a:ext uri="{0D108BD9-81ED-4DB2-BD59-A6C34878D82A}">
                    <a16:rowId xmlns:a16="http://schemas.microsoft.com/office/drawing/2014/main" val="3912206560"/>
                  </a:ext>
                </a:extLst>
              </a:tr>
              <a:tr h="370840">
                <a:tc>
                  <a:txBody>
                    <a:bodyPr/>
                    <a:lstStyle/>
                    <a:p>
                      <a:r>
                        <a:rPr lang="en-GB" sz="1200" dirty="0"/>
                        <a:t>Thinking Distance</a:t>
                      </a:r>
                    </a:p>
                  </a:txBody>
                  <a:tcPr/>
                </a:tc>
                <a:tc>
                  <a:txBody>
                    <a:bodyPr/>
                    <a:lstStyle/>
                    <a:p>
                      <a:r>
                        <a:rPr lang="en-GB" sz="1200" dirty="0"/>
                        <a:t>The distance a vehicle travels during the driver’s reaction time. </a:t>
                      </a:r>
                    </a:p>
                  </a:txBody>
                  <a:tcPr/>
                </a:tc>
                <a:extLst>
                  <a:ext uri="{0D108BD9-81ED-4DB2-BD59-A6C34878D82A}">
                    <a16:rowId xmlns:a16="http://schemas.microsoft.com/office/drawing/2014/main" val="1975452583"/>
                  </a:ext>
                </a:extLst>
              </a:tr>
            </a:tbl>
          </a:graphicData>
        </a:graphic>
      </p:graphicFrame>
      <p:graphicFrame>
        <p:nvGraphicFramePr>
          <p:cNvPr id="8" name="Table 8">
            <a:extLst>
              <a:ext uri="{FF2B5EF4-FFF2-40B4-BE49-F238E27FC236}">
                <a16:creationId xmlns:a16="http://schemas.microsoft.com/office/drawing/2014/main" id="{5FDAAFC0-68A0-07E8-6BB1-F2A3B55AD167}"/>
              </a:ext>
            </a:extLst>
          </p:cNvPr>
          <p:cNvGraphicFramePr>
            <a:graphicFrameLocks noGrp="1"/>
          </p:cNvGraphicFramePr>
          <p:nvPr>
            <p:extLst>
              <p:ext uri="{D42A27DB-BD31-4B8C-83A1-F6EECF244321}">
                <p14:modId xmlns:p14="http://schemas.microsoft.com/office/powerpoint/2010/main" val="2090360475"/>
              </p:ext>
            </p:extLst>
          </p:nvPr>
        </p:nvGraphicFramePr>
        <p:xfrm>
          <a:off x="283549" y="3874636"/>
          <a:ext cx="3051275" cy="4302760"/>
        </p:xfrm>
        <a:graphic>
          <a:graphicData uri="http://schemas.openxmlformats.org/drawingml/2006/table">
            <a:tbl>
              <a:tblPr firstRow="1" bandRow="1">
                <a:tableStyleId>{5940675A-B579-460E-94D1-54222C63F5DA}</a:tableStyleId>
              </a:tblPr>
              <a:tblGrid>
                <a:gridCol w="3051275">
                  <a:extLst>
                    <a:ext uri="{9D8B030D-6E8A-4147-A177-3AD203B41FA5}">
                      <a16:colId xmlns:a16="http://schemas.microsoft.com/office/drawing/2014/main" val="2976228114"/>
                    </a:ext>
                  </a:extLst>
                </a:gridCol>
              </a:tblGrid>
              <a:tr h="370840">
                <a:tc>
                  <a:txBody>
                    <a:bodyPr/>
                    <a:lstStyle/>
                    <a:p>
                      <a:pPr algn="ctr">
                        <a:lnSpc>
                          <a:spcPct val="150000"/>
                        </a:lnSpc>
                      </a:pPr>
                      <a:r>
                        <a:rPr lang="en-GB" sz="1200" b="1"/>
                        <a:t>EXPECTATIONS</a:t>
                      </a:r>
                    </a:p>
                  </a:txBody>
                  <a:tcPr>
                    <a:solidFill>
                      <a:schemeClr val="bg1">
                        <a:lumMod val="85000"/>
                      </a:schemeClr>
                    </a:solidFill>
                  </a:tcPr>
                </a:tc>
                <a:extLst>
                  <a:ext uri="{0D108BD9-81ED-4DB2-BD59-A6C34878D82A}">
                    <a16:rowId xmlns:a16="http://schemas.microsoft.com/office/drawing/2014/main" val="3028398464"/>
                  </a:ext>
                </a:extLst>
              </a:tr>
              <a:tr h="370840">
                <a:tc>
                  <a:txBody>
                    <a:bodyPr/>
                    <a:lstStyle/>
                    <a:p>
                      <a:pPr marL="171450" indent="-171450">
                        <a:lnSpc>
                          <a:spcPct val="100000"/>
                        </a:lnSpc>
                        <a:buFont typeface="Arial" panose="020B0604020202020204" pitchFamily="34" charset="0"/>
                        <a:buChar char="•"/>
                      </a:pPr>
                      <a:r>
                        <a:rPr lang="en-GB" sz="1200" dirty="0"/>
                        <a:t>Always write in black or blue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use a ruler for straight lines.</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If you make a mistake, cross it out with a single line. </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draw diagrams, tables and graphs in pencil with a ruler if necessary</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Always mark and correct your work in green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Respond to any feedback your teacher gives you in green pen.</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Take pride in your work, make it neat!</a:t>
                      </a:r>
                    </a:p>
                    <a:p>
                      <a:pPr marL="171450" indent="-171450">
                        <a:lnSpc>
                          <a:spcPct val="100000"/>
                        </a:lnSpc>
                        <a:buFont typeface="Arial" panose="020B0604020202020204" pitchFamily="34" charset="0"/>
                        <a:buChar char="•"/>
                      </a:pPr>
                      <a:endParaRPr lang="en-GB" sz="1200" dirty="0"/>
                    </a:p>
                    <a:p>
                      <a:pPr marL="171450" indent="-171450">
                        <a:lnSpc>
                          <a:spcPct val="100000"/>
                        </a:lnSpc>
                        <a:buFont typeface="Arial" panose="020B0604020202020204" pitchFamily="34" charset="0"/>
                        <a:buChar char="•"/>
                      </a:pPr>
                      <a:r>
                        <a:rPr lang="en-GB" sz="1200" dirty="0"/>
                        <a:t>All tasks should be completed in silence and by yourself unless your teacher tells you otherwise.</a:t>
                      </a:r>
                    </a:p>
                  </a:txBody>
                  <a:tcPr/>
                </a:tc>
                <a:extLst>
                  <a:ext uri="{0D108BD9-81ED-4DB2-BD59-A6C34878D82A}">
                    <a16:rowId xmlns:a16="http://schemas.microsoft.com/office/drawing/2014/main" val="3417920731"/>
                  </a:ext>
                </a:extLst>
              </a:tr>
            </a:tbl>
          </a:graphicData>
        </a:graphic>
      </p:graphicFrame>
      <p:sp>
        <p:nvSpPr>
          <p:cNvPr id="10" name="TextBox 9">
            <a:extLst>
              <a:ext uri="{FF2B5EF4-FFF2-40B4-BE49-F238E27FC236}">
                <a16:creationId xmlns:a16="http://schemas.microsoft.com/office/drawing/2014/main" id="{F300DC32-B022-3472-86EF-65C9B1ACEFCA}"/>
              </a:ext>
            </a:extLst>
          </p:cNvPr>
          <p:cNvSpPr txBox="1"/>
          <p:nvPr/>
        </p:nvSpPr>
        <p:spPr>
          <a:xfrm>
            <a:off x="3544173" y="3874636"/>
            <a:ext cx="3051275" cy="2357697"/>
          </a:xfrm>
          <a:prstGeom prst="rect">
            <a:avLst/>
          </a:prstGeom>
          <a:noFill/>
          <a:ln w="19050">
            <a:solidFill>
              <a:schemeClr val="tx1"/>
            </a:solidFill>
          </a:ln>
        </p:spPr>
        <p:txBody>
          <a:bodyPr wrap="square" rtlCol="0">
            <a:spAutoFit/>
          </a:bodyPr>
          <a:lstStyle/>
          <a:p>
            <a:pPr>
              <a:lnSpc>
                <a:spcPct val="150000"/>
              </a:lnSpc>
            </a:pPr>
            <a:r>
              <a:rPr lang="en-GB" b="1" u="sng">
                <a:latin typeface="Calibri Light" panose="020F0302020204030204" pitchFamily="34" charset="0"/>
                <a:cs typeface="Calibri Light" panose="020F0302020204030204" pitchFamily="34" charset="0"/>
              </a:rPr>
              <a:t>PROUD</a:t>
            </a:r>
          </a:p>
          <a:p>
            <a:pPr>
              <a:lnSpc>
                <a:spcPct val="150000"/>
              </a:lnSpc>
            </a:pPr>
            <a:r>
              <a:rPr lang="en-GB" sz="1600" b="1" u="sng">
                <a:latin typeface="Calibri Light" panose="020F0302020204030204" pitchFamily="34" charset="0"/>
                <a:cs typeface="Calibri Light" panose="020F0302020204030204" pitchFamily="34" charset="0"/>
              </a:rPr>
              <a:t>P</a:t>
            </a:r>
            <a:r>
              <a:rPr lang="en-GB" sz="1600">
                <a:latin typeface="Calibri Light" panose="020F0302020204030204" pitchFamily="34" charset="0"/>
                <a:cs typeface="Calibri Light" panose="020F0302020204030204" pitchFamily="34" charset="0"/>
              </a:rPr>
              <a:t>unctuation and grammar</a:t>
            </a:r>
          </a:p>
          <a:p>
            <a:pPr>
              <a:lnSpc>
                <a:spcPct val="150000"/>
              </a:lnSpc>
            </a:pPr>
            <a:r>
              <a:rPr lang="en-GB" sz="1600" b="1" u="sng">
                <a:latin typeface="Calibri Light" panose="020F0302020204030204" pitchFamily="34" charset="0"/>
                <a:cs typeface="Calibri Light" panose="020F0302020204030204" pitchFamily="34" charset="0"/>
              </a:rPr>
              <a:t>R</a:t>
            </a:r>
            <a:r>
              <a:rPr lang="en-GB" sz="1600">
                <a:latin typeface="Calibri Light" panose="020F0302020204030204" pitchFamily="34" charset="0"/>
                <a:cs typeface="Calibri Light" panose="020F0302020204030204" pitchFamily="34" charset="0"/>
              </a:rPr>
              <a:t>uler and pencil for diagrams</a:t>
            </a:r>
          </a:p>
          <a:p>
            <a:pPr>
              <a:lnSpc>
                <a:spcPct val="150000"/>
              </a:lnSpc>
            </a:pPr>
            <a:r>
              <a:rPr lang="en-GB" sz="1600" b="1" u="sng">
                <a:latin typeface="Calibri Light" panose="020F0302020204030204" pitchFamily="34" charset="0"/>
                <a:cs typeface="Calibri Light" panose="020F0302020204030204" pitchFamily="34" charset="0"/>
              </a:rPr>
              <a:t>O</a:t>
            </a:r>
            <a:r>
              <a:rPr lang="en-GB" sz="1600">
                <a:latin typeface="Calibri Light" panose="020F0302020204030204" pitchFamily="34" charset="0"/>
                <a:cs typeface="Calibri Light" panose="020F0302020204030204" pitchFamily="34" charset="0"/>
              </a:rPr>
              <a:t>utstanding effort every lesson</a:t>
            </a:r>
          </a:p>
          <a:p>
            <a:pPr>
              <a:lnSpc>
                <a:spcPct val="150000"/>
              </a:lnSpc>
            </a:pPr>
            <a:r>
              <a:rPr lang="en-GB" sz="1600" b="1" u="sng">
                <a:latin typeface="Calibri Light" panose="020F0302020204030204" pitchFamily="34" charset="0"/>
                <a:cs typeface="Calibri Light" panose="020F0302020204030204" pitchFamily="34" charset="0"/>
              </a:rPr>
              <a:t>U</a:t>
            </a:r>
            <a:r>
              <a:rPr lang="en-GB" sz="1600">
                <a:latin typeface="Calibri Light" panose="020F0302020204030204" pitchFamily="34" charset="0"/>
                <a:cs typeface="Calibri Light" panose="020F0302020204030204" pitchFamily="34" charset="0"/>
              </a:rPr>
              <a:t>nderline date and title</a:t>
            </a:r>
          </a:p>
          <a:p>
            <a:pPr>
              <a:lnSpc>
                <a:spcPct val="150000"/>
              </a:lnSpc>
            </a:pPr>
            <a:r>
              <a:rPr lang="en-GB" sz="1600" b="1" u="sng">
                <a:latin typeface="Calibri Light" panose="020F0302020204030204" pitchFamily="34" charset="0"/>
                <a:cs typeface="Calibri Light" panose="020F0302020204030204" pitchFamily="34" charset="0"/>
              </a:rPr>
              <a:t>D</a:t>
            </a:r>
            <a:r>
              <a:rPr lang="en-GB" sz="1600">
                <a:latin typeface="Calibri Light" panose="020F0302020204030204" pitchFamily="34" charset="0"/>
                <a:cs typeface="Calibri Light" panose="020F0302020204030204" pitchFamily="34" charset="0"/>
              </a:rPr>
              <a:t>ates and titles every lesson</a:t>
            </a:r>
          </a:p>
        </p:txBody>
      </p:sp>
      <p:sp>
        <p:nvSpPr>
          <p:cNvPr id="11" name="TextBox 10">
            <a:extLst>
              <a:ext uri="{FF2B5EF4-FFF2-40B4-BE49-F238E27FC236}">
                <a16:creationId xmlns:a16="http://schemas.microsoft.com/office/drawing/2014/main" id="{1C4F8BFB-563A-7BF9-6844-2AEA1536526A}"/>
              </a:ext>
            </a:extLst>
          </p:cNvPr>
          <p:cNvSpPr txBox="1"/>
          <p:nvPr/>
        </p:nvSpPr>
        <p:spPr>
          <a:xfrm>
            <a:off x="3533679" y="6376903"/>
            <a:ext cx="3051275" cy="1800493"/>
          </a:xfrm>
          <a:prstGeom prst="rect">
            <a:avLst/>
          </a:prstGeom>
          <a:noFill/>
          <a:ln w="19050">
            <a:solidFill>
              <a:schemeClr val="tx1"/>
            </a:solidFill>
          </a:ln>
        </p:spPr>
        <p:txBody>
          <a:bodyPr wrap="square" rtlCol="0">
            <a:spAutoFit/>
          </a:bodyPr>
          <a:lstStyle/>
          <a:p>
            <a:pPr>
              <a:lnSpc>
                <a:spcPct val="150000"/>
              </a:lnSpc>
            </a:pPr>
            <a:r>
              <a:rPr lang="en-GB" b="1" u="sng">
                <a:latin typeface="Calibri Light" panose="020F0302020204030204" pitchFamily="34" charset="0"/>
                <a:cs typeface="Calibri Light" panose="020F0302020204030204" pitchFamily="34" charset="0"/>
              </a:rPr>
              <a:t>PROUD FRIDAY</a:t>
            </a:r>
          </a:p>
          <a:p>
            <a:r>
              <a:rPr lang="en-GB" sz="1400">
                <a:latin typeface="Calibri Light" panose="020F0302020204030204" pitchFamily="34" charset="0"/>
                <a:cs typeface="Calibri Light" panose="020F0302020204030204" pitchFamily="34" charset="0"/>
              </a:rPr>
              <a:t>Any piece of work you complete, which meets our PROUD expectations can be taken to the PROUD station during Friday lunchtime. Show your work to a member of SLT and receive a sweet treat!</a:t>
            </a:r>
          </a:p>
        </p:txBody>
      </p:sp>
      <p:sp>
        <p:nvSpPr>
          <p:cNvPr id="2" name="TextBox 1">
            <a:extLst>
              <a:ext uri="{FF2B5EF4-FFF2-40B4-BE49-F238E27FC236}">
                <a16:creationId xmlns:a16="http://schemas.microsoft.com/office/drawing/2014/main" id="{E0178C1B-0412-8EF0-10E6-03F9E225DD92}"/>
              </a:ext>
            </a:extLst>
          </p:cNvPr>
          <p:cNvSpPr txBox="1"/>
          <p:nvPr/>
        </p:nvSpPr>
        <p:spPr>
          <a:xfrm>
            <a:off x="3292379" y="8659566"/>
            <a:ext cx="482600" cy="307777"/>
          </a:xfrm>
          <a:prstGeom prst="rect">
            <a:avLst/>
          </a:prstGeom>
          <a:noFill/>
        </p:spPr>
        <p:txBody>
          <a:bodyPr wrap="square" rtlCol="0">
            <a:spAutoFit/>
          </a:bodyPr>
          <a:lstStyle/>
          <a:p>
            <a:r>
              <a:rPr lang="en-GB" sz="1400" dirty="0"/>
              <a:t>3</a:t>
            </a:r>
          </a:p>
        </p:txBody>
      </p:sp>
    </p:spTree>
    <p:extLst>
      <p:ext uri="{BB962C8B-B14F-4D97-AF65-F5344CB8AC3E}">
        <p14:creationId xmlns:p14="http://schemas.microsoft.com/office/powerpoint/2010/main" val="2791810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12265-CFE6-5B60-F88B-C76C0C21885F}"/>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chemeClr val="tx1"/>
                </a:solidFill>
              </a:rPr>
              <a:t>For the following questions, calculate the time taken for the acceleration, in seconds:</a:t>
            </a:r>
          </a:p>
          <a:p>
            <a:pPr marL="228600" indent="-228600">
              <a:lnSpc>
                <a:spcPct val="150000"/>
              </a:lnSpc>
              <a:buFont typeface="+mj-lt"/>
              <a:buAutoNum type="arabicPeriod" startAt="3"/>
            </a:pPr>
            <a:r>
              <a:rPr lang="en-GB" sz="1200" b="1" dirty="0">
                <a:solidFill>
                  <a:schemeClr val="tx1"/>
                </a:solidFill>
              </a:rPr>
              <a:t>A train accelerates from rest to 36 m/s at a rate of 3 m/s</a:t>
            </a:r>
            <a:r>
              <a:rPr lang="en-GB" sz="1200" b="1" baseline="30000" dirty="0">
                <a:solidFill>
                  <a:schemeClr val="tx1"/>
                </a:solidFill>
              </a:rPr>
              <a:t>2</a:t>
            </a:r>
            <a:r>
              <a:rPr lang="en-GB" sz="1200" b="1" dirty="0">
                <a:solidFill>
                  <a:schemeClr val="tx1"/>
                </a:solidFill>
              </a:rPr>
              <a:t>. Calculate the time taken:</a:t>
            </a:r>
          </a:p>
          <a:p>
            <a:pPr>
              <a:lnSpc>
                <a:spcPct val="150000"/>
              </a:lnSpc>
            </a:pPr>
            <a:r>
              <a:rPr lang="en-GB" sz="1200" b="1" dirty="0">
                <a:solidFill>
                  <a:schemeClr val="tx1"/>
                </a:solidFill>
              </a:rPr>
              <a:t>………………………………………………………………………………………………………………………………………………………………………………………………………………………………………………………………………………………………………………………………………………………………………………………………………………………………………………………………………………………</a:t>
            </a:r>
          </a:p>
          <a:p>
            <a:pPr marL="228600" indent="-228600">
              <a:lnSpc>
                <a:spcPct val="200000"/>
              </a:lnSpc>
              <a:buFont typeface="+mj-lt"/>
              <a:buAutoNum type="arabicPeriod" startAt="4"/>
            </a:pPr>
            <a:r>
              <a:rPr lang="en-GB" sz="1200" b="1" dirty="0">
                <a:solidFill>
                  <a:schemeClr val="tx1"/>
                </a:solidFill>
              </a:rPr>
              <a:t>A man accelerates from 7 m/s to 3.5 m/s at a rate of -0.25 m/s</a:t>
            </a:r>
            <a:r>
              <a:rPr lang="en-GB" sz="1200" b="1" baseline="30000" dirty="0">
                <a:solidFill>
                  <a:schemeClr val="tx1"/>
                </a:solidFill>
              </a:rPr>
              <a:t>2</a:t>
            </a:r>
            <a:r>
              <a:rPr lang="en-GB" sz="1200" b="1" dirty="0">
                <a:solidFill>
                  <a:schemeClr val="tx1"/>
                </a:solidFill>
              </a:rPr>
              <a:t>. Calculate the time taken:</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r>
              <a:rPr lang="en-GB" sz="1200" b="1" dirty="0">
                <a:solidFill>
                  <a:schemeClr val="tx1"/>
                </a:solidFill>
              </a:rPr>
              <a:t>The following questions are a bit more complicated:</a:t>
            </a:r>
          </a:p>
          <a:p>
            <a:pPr marL="228600" indent="-228600">
              <a:lnSpc>
                <a:spcPct val="150000"/>
              </a:lnSpc>
              <a:buFont typeface="+mj-lt"/>
              <a:buAutoNum type="arabicPeriod" startAt="5"/>
            </a:pPr>
            <a:r>
              <a:rPr lang="en-GB" sz="1200" b="1" dirty="0">
                <a:solidFill>
                  <a:schemeClr val="tx1"/>
                </a:solidFill>
              </a:rPr>
              <a:t>A car sets off on a journey, from rest. In 1.5 minutes, they are driving their maximum velocity, and travel 1400 m in 50 seconds at this velocity. Calculate their average acceleration in the first 1.5 minutes.</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marL="228600" indent="-228600">
              <a:lnSpc>
                <a:spcPct val="150000"/>
              </a:lnSpc>
              <a:buFont typeface="+mj-lt"/>
              <a:buAutoNum type="arabicPeriod" startAt="6"/>
            </a:pPr>
            <a:r>
              <a:rPr lang="en-GB" sz="1200" b="1" dirty="0">
                <a:solidFill>
                  <a:schemeClr val="tx1"/>
                </a:solidFill>
              </a:rPr>
              <a:t>A woman accelerates at a rate of 2.7 m/s</a:t>
            </a:r>
            <a:r>
              <a:rPr lang="en-GB" sz="1200" b="1" baseline="30000" dirty="0">
                <a:solidFill>
                  <a:schemeClr val="tx1"/>
                </a:solidFill>
              </a:rPr>
              <a:t>2</a:t>
            </a:r>
            <a:r>
              <a:rPr lang="en-GB" sz="1200" b="1" dirty="0">
                <a:solidFill>
                  <a:schemeClr val="tx1"/>
                </a:solidFill>
              </a:rPr>
              <a:t> for 5 seconds. If her initial velocity was 4 m/s, calculate her final velocity:</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marL="228600" indent="-228600">
              <a:lnSpc>
                <a:spcPct val="150000"/>
              </a:lnSpc>
              <a:buFont typeface="+mj-lt"/>
              <a:buAutoNum type="arabicPeriod"/>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p:txBody>
      </p:sp>
      <p:sp>
        <p:nvSpPr>
          <p:cNvPr id="2" name="TextBox 1">
            <a:extLst>
              <a:ext uri="{FF2B5EF4-FFF2-40B4-BE49-F238E27FC236}">
                <a16:creationId xmlns:a16="http://schemas.microsoft.com/office/drawing/2014/main" id="{63EA08B9-5C6F-1BF6-C85C-C27BD78FDCBE}"/>
              </a:ext>
            </a:extLst>
          </p:cNvPr>
          <p:cNvSpPr txBox="1"/>
          <p:nvPr/>
        </p:nvSpPr>
        <p:spPr>
          <a:xfrm>
            <a:off x="1330657" y="815273"/>
            <a:ext cx="4196686" cy="830997"/>
          </a:xfrm>
          <a:prstGeom prst="rect">
            <a:avLst/>
          </a:prstGeom>
          <a:solidFill>
            <a:schemeClr val="bg1"/>
          </a:solidFill>
          <a:ln>
            <a:solidFill>
              <a:schemeClr val="tx1"/>
            </a:solidFill>
          </a:ln>
        </p:spPr>
        <p:txBody>
          <a:bodyPr wrap="square" rtlCol="0">
            <a:spAutoFit/>
          </a:bodyPr>
          <a:lstStyle/>
          <a:p>
            <a:r>
              <a:rPr lang="en-GB" sz="1200" dirty="0"/>
              <a:t>Acceleration = change in velocity / time</a:t>
            </a:r>
          </a:p>
          <a:p>
            <a:r>
              <a:rPr lang="en-GB" sz="1200" dirty="0"/>
              <a:t>3 = (36-0) / time</a:t>
            </a:r>
          </a:p>
          <a:p>
            <a:r>
              <a:rPr lang="en-GB" sz="1200" dirty="0"/>
              <a:t>Time = (36-0) / 3</a:t>
            </a:r>
          </a:p>
          <a:p>
            <a:r>
              <a:rPr lang="en-GB" sz="1200" dirty="0"/>
              <a:t>Time = 12 s</a:t>
            </a:r>
          </a:p>
        </p:txBody>
      </p:sp>
      <p:sp>
        <p:nvSpPr>
          <p:cNvPr id="3" name="TextBox 2">
            <a:extLst>
              <a:ext uri="{FF2B5EF4-FFF2-40B4-BE49-F238E27FC236}">
                <a16:creationId xmlns:a16="http://schemas.microsoft.com/office/drawing/2014/main" id="{3122856E-ADE7-40F9-5A50-E2D8770F7E08}"/>
              </a:ext>
            </a:extLst>
          </p:cNvPr>
          <p:cNvSpPr txBox="1"/>
          <p:nvPr/>
        </p:nvSpPr>
        <p:spPr>
          <a:xfrm>
            <a:off x="1330657" y="2045846"/>
            <a:ext cx="4196686" cy="830997"/>
          </a:xfrm>
          <a:prstGeom prst="rect">
            <a:avLst/>
          </a:prstGeom>
          <a:solidFill>
            <a:schemeClr val="bg1"/>
          </a:solidFill>
          <a:ln>
            <a:solidFill>
              <a:schemeClr val="tx1"/>
            </a:solidFill>
          </a:ln>
        </p:spPr>
        <p:txBody>
          <a:bodyPr wrap="square" rtlCol="0">
            <a:spAutoFit/>
          </a:bodyPr>
          <a:lstStyle/>
          <a:p>
            <a:r>
              <a:rPr lang="en-GB" sz="1200" dirty="0"/>
              <a:t>Acceleration = change in velocity / time</a:t>
            </a:r>
          </a:p>
          <a:p>
            <a:r>
              <a:rPr lang="en-GB" sz="1200" dirty="0"/>
              <a:t>-0.25 = (3.5-7) / time</a:t>
            </a:r>
          </a:p>
          <a:p>
            <a:r>
              <a:rPr lang="en-GB" sz="1200" dirty="0"/>
              <a:t>Time = (3.5-7) / -0.25</a:t>
            </a:r>
          </a:p>
          <a:p>
            <a:r>
              <a:rPr lang="en-GB" sz="1200" dirty="0"/>
              <a:t>Time = 14 s</a:t>
            </a:r>
          </a:p>
        </p:txBody>
      </p:sp>
      <p:sp>
        <p:nvSpPr>
          <p:cNvPr id="8" name="TextBox 7">
            <a:extLst>
              <a:ext uri="{FF2B5EF4-FFF2-40B4-BE49-F238E27FC236}">
                <a16:creationId xmlns:a16="http://schemas.microsoft.com/office/drawing/2014/main" id="{D04C6830-97A3-3ED9-4A0D-0ED34D72ABD4}"/>
              </a:ext>
            </a:extLst>
          </p:cNvPr>
          <p:cNvSpPr txBox="1"/>
          <p:nvPr/>
        </p:nvSpPr>
        <p:spPr>
          <a:xfrm>
            <a:off x="481083" y="4208257"/>
            <a:ext cx="5895833" cy="1384995"/>
          </a:xfrm>
          <a:prstGeom prst="rect">
            <a:avLst/>
          </a:prstGeom>
          <a:solidFill>
            <a:schemeClr val="bg1"/>
          </a:solidFill>
          <a:ln>
            <a:solidFill>
              <a:schemeClr val="tx1"/>
            </a:solidFill>
          </a:ln>
        </p:spPr>
        <p:txBody>
          <a:bodyPr wrap="square" rtlCol="0">
            <a:spAutoFit/>
          </a:bodyPr>
          <a:lstStyle/>
          <a:p>
            <a:r>
              <a:rPr lang="en-GB" sz="1200" dirty="0"/>
              <a:t>Speed = distance / time</a:t>
            </a:r>
          </a:p>
          <a:p>
            <a:r>
              <a:rPr lang="en-GB" sz="1200" dirty="0"/>
              <a:t>Speed = 1400 / 50</a:t>
            </a:r>
          </a:p>
          <a:p>
            <a:r>
              <a:rPr lang="en-GB" sz="1200" dirty="0"/>
              <a:t>Speed = 28 m/s</a:t>
            </a:r>
          </a:p>
          <a:p>
            <a:endParaRPr lang="en-GB" sz="1200" dirty="0"/>
          </a:p>
          <a:p>
            <a:r>
              <a:rPr lang="en-GB" sz="1200" dirty="0"/>
              <a:t>Acceleration = change in velocity / time</a:t>
            </a:r>
          </a:p>
          <a:p>
            <a:r>
              <a:rPr lang="en-GB" sz="1200" dirty="0"/>
              <a:t>Acceleration = (28-0) / 90</a:t>
            </a:r>
          </a:p>
          <a:p>
            <a:r>
              <a:rPr lang="en-GB" sz="1200" dirty="0"/>
              <a:t>Acceleration = 0.31 m/s</a:t>
            </a:r>
            <a:r>
              <a:rPr lang="en-GB" sz="1200" baseline="30000" dirty="0"/>
              <a:t>2</a:t>
            </a:r>
            <a:endParaRPr lang="en-GB" sz="1200" dirty="0"/>
          </a:p>
        </p:txBody>
      </p:sp>
      <p:sp>
        <p:nvSpPr>
          <p:cNvPr id="9" name="TextBox 8">
            <a:extLst>
              <a:ext uri="{FF2B5EF4-FFF2-40B4-BE49-F238E27FC236}">
                <a16:creationId xmlns:a16="http://schemas.microsoft.com/office/drawing/2014/main" id="{16CE1A81-804B-722C-8437-E7C8B2D24F00}"/>
              </a:ext>
            </a:extLst>
          </p:cNvPr>
          <p:cNvSpPr txBox="1"/>
          <p:nvPr/>
        </p:nvSpPr>
        <p:spPr>
          <a:xfrm>
            <a:off x="481083" y="6393038"/>
            <a:ext cx="5895833" cy="1754326"/>
          </a:xfrm>
          <a:prstGeom prst="rect">
            <a:avLst/>
          </a:prstGeom>
          <a:solidFill>
            <a:schemeClr val="bg1"/>
          </a:solidFill>
          <a:ln>
            <a:solidFill>
              <a:schemeClr val="tx1"/>
            </a:solidFill>
          </a:ln>
        </p:spPr>
        <p:txBody>
          <a:bodyPr wrap="square" rtlCol="0">
            <a:spAutoFit/>
          </a:bodyPr>
          <a:lstStyle/>
          <a:p>
            <a:r>
              <a:rPr lang="en-GB" sz="1200" dirty="0"/>
              <a:t>Acceleration = change in velocity / time</a:t>
            </a:r>
          </a:p>
          <a:p>
            <a:r>
              <a:rPr lang="en-GB" sz="1200" dirty="0"/>
              <a:t>2.7 = Change in velocity / 5</a:t>
            </a:r>
          </a:p>
          <a:p>
            <a:r>
              <a:rPr lang="en-GB" sz="1200" dirty="0"/>
              <a:t>Change in velocity = 2.7 x 5</a:t>
            </a:r>
          </a:p>
          <a:p>
            <a:r>
              <a:rPr lang="en-GB" sz="1200" dirty="0"/>
              <a:t>Change in velocity = 13.5 m/s</a:t>
            </a:r>
          </a:p>
          <a:p>
            <a:endParaRPr lang="en-GB" sz="1200" dirty="0"/>
          </a:p>
          <a:p>
            <a:r>
              <a:rPr lang="en-GB" sz="1200" dirty="0"/>
              <a:t>Change in velocity = final velocity – initial velocity</a:t>
            </a:r>
          </a:p>
          <a:p>
            <a:r>
              <a:rPr lang="en-GB" sz="1200" dirty="0"/>
              <a:t>13.5 = final velocity – 4</a:t>
            </a:r>
          </a:p>
          <a:p>
            <a:r>
              <a:rPr lang="en-GB" sz="1200" dirty="0"/>
              <a:t>Final velocity = 13.5 + 4</a:t>
            </a:r>
          </a:p>
          <a:p>
            <a:r>
              <a:rPr lang="en-GB" sz="1200" dirty="0"/>
              <a:t>Final velocity = 17.5 m/s</a:t>
            </a:r>
          </a:p>
        </p:txBody>
      </p:sp>
    </p:spTree>
    <p:extLst>
      <p:ext uri="{BB962C8B-B14F-4D97-AF65-F5344CB8AC3E}">
        <p14:creationId xmlns:p14="http://schemas.microsoft.com/office/powerpoint/2010/main" val="302883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0B7C51-019B-B14A-B9AF-7AEAC9CDD955}"/>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dirty="0">
                <a:solidFill>
                  <a:schemeClr val="tx1"/>
                </a:solidFill>
              </a:rPr>
              <a:t>A velocity-time graph shows us in graph form how velocity changes over time. We can use these graphs to calculate acceleration:</a:t>
            </a:r>
          </a:p>
          <a:p>
            <a:pPr>
              <a:lnSpc>
                <a:spcPct val="150000"/>
              </a:lnSpc>
            </a:pPr>
            <a:r>
              <a:rPr lang="en-GB" sz="1200" b="1" u="sng" dirty="0">
                <a:solidFill>
                  <a:schemeClr val="tx1"/>
                </a:solidFill>
              </a:rPr>
              <a:t>I DO</a:t>
            </a:r>
            <a:endParaRPr lang="en-GB" sz="1200" b="1" dirty="0">
              <a:solidFill>
                <a:schemeClr val="tx1"/>
              </a:solidFill>
            </a:endParaRPr>
          </a:p>
          <a:p>
            <a:pPr>
              <a:lnSpc>
                <a:spcPct val="150000"/>
              </a:lnSpc>
            </a:pPr>
            <a:r>
              <a:rPr lang="en-GB" sz="1200" b="1" dirty="0">
                <a:solidFill>
                  <a:schemeClr val="tx1"/>
                </a:solidFill>
              </a:rPr>
              <a:t>Calculate the acceleration in the first 15 seconds of the journey shown in the graph below:</a:t>
            </a:r>
          </a:p>
          <a:p>
            <a:pPr>
              <a:lnSpc>
                <a:spcPct val="150000"/>
              </a:lnSpc>
            </a:pPr>
            <a:endParaRPr lang="en-GB" sz="1200" b="1" dirty="0">
              <a:solidFill>
                <a:schemeClr val="tx1"/>
              </a:solidFill>
            </a:endParaRP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a:p>
            <a:pPr>
              <a:lnSpc>
                <a:spcPct val="150000"/>
              </a:lnSpc>
            </a:pPr>
            <a:r>
              <a:rPr lang="en-GB" sz="1200" b="1" u="sng" dirty="0">
                <a:solidFill>
                  <a:schemeClr val="tx1"/>
                </a:solidFill>
              </a:rPr>
              <a:t>WE DO</a:t>
            </a:r>
            <a:endParaRPr lang="en-GB" sz="1200" b="1" dirty="0">
              <a:solidFill>
                <a:schemeClr val="tx1"/>
              </a:solidFill>
            </a:endParaRPr>
          </a:p>
          <a:p>
            <a:pPr marL="228600" indent="-228600">
              <a:lnSpc>
                <a:spcPct val="150000"/>
              </a:lnSpc>
              <a:buFont typeface="+mj-lt"/>
              <a:buAutoNum type="arabicPeriod"/>
            </a:pPr>
            <a:r>
              <a:rPr lang="en-GB" sz="1200" b="1" dirty="0">
                <a:solidFill>
                  <a:schemeClr val="tx1"/>
                </a:solidFill>
              </a:rPr>
              <a:t>Calculate the acceleration in the first 20 seconds of the journey shown in the graph below:</a:t>
            </a:r>
          </a:p>
          <a:p>
            <a:pPr marL="228600" indent="-228600">
              <a:lnSpc>
                <a:spcPct val="150000"/>
              </a:lnSpc>
              <a:buFont typeface="+mj-lt"/>
              <a:buAutoNum type="arabicPeriod"/>
            </a:pPr>
            <a:endParaRPr lang="en-GB" sz="1200" b="1" dirty="0">
              <a:solidFill>
                <a:schemeClr val="tx1"/>
              </a:solidFill>
            </a:endParaRP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marL="228600" indent="-228600">
              <a:lnSpc>
                <a:spcPct val="150000"/>
              </a:lnSpc>
              <a:buFont typeface="+mj-lt"/>
              <a:buAutoNum type="arabicPeriod"/>
            </a:pPr>
            <a:endParaRPr lang="en-GB" sz="1200" b="1" dirty="0">
              <a:solidFill>
                <a:schemeClr val="tx1"/>
              </a:solidFill>
            </a:endParaRPr>
          </a:p>
          <a:p>
            <a:pPr marL="228600" indent="-228600">
              <a:lnSpc>
                <a:spcPct val="150000"/>
              </a:lnSpc>
              <a:buFont typeface="+mj-lt"/>
              <a:buAutoNum type="arabicPeriod"/>
            </a:pPr>
            <a:endParaRPr lang="en-GB" sz="1200" b="1" dirty="0">
              <a:solidFill>
                <a:schemeClr val="tx1"/>
              </a:solidFill>
            </a:endParaRPr>
          </a:p>
          <a:p>
            <a:pPr marL="228600" indent="-228600">
              <a:lnSpc>
                <a:spcPct val="150000"/>
              </a:lnSpc>
              <a:buFont typeface="+mj-lt"/>
              <a:buAutoNum type="arabicPeriod"/>
            </a:pPr>
            <a:endParaRPr lang="en-GB" sz="1200" b="1" dirty="0">
              <a:solidFill>
                <a:schemeClr val="tx1"/>
              </a:solidFill>
            </a:endParaRPr>
          </a:p>
          <a:p>
            <a:pPr>
              <a:lnSpc>
                <a:spcPct val="150000"/>
              </a:lnSpc>
            </a:pPr>
            <a:endParaRPr lang="en-GB" sz="1200" b="1" dirty="0">
              <a:solidFill>
                <a:schemeClr val="tx1"/>
              </a:solidFill>
            </a:endParaRPr>
          </a:p>
          <a:p>
            <a:pPr marL="228600" indent="-228600">
              <a:lnSpc>
                <a:spcPct val="150000"/>
              </a:lnSpc>
              <a:buFont typeface="+mj-lt"/>
              <a:buAutoNum type="arabicPeriod" startAt="2"/>
            </a:pPr>
            <a:r>
              <a:rPr lang="en-GB" sz="1200" b="1" dirty="0">
                <a:solidFill>
                  <a:schemeClr val="tx1"/>
                </a:solidFill>
              </a:rPr>
              <a:t>Calculate the acceleration in the final 10 seconds of the journey shown in the graph above:</a:t>
            </a:r>
          </a:p>
          <a:p>
            <a:pPr>
              <a:lnSpc>
                <a:spcPct val="150000"/>
              </a:lnSpc>
            </a:pPr>
            <a:endParaRPr lang="en-GB" sz="1200" b="1" dirty="0">
              <a:solidFill>
                <a:schemeClr val="tx1"/>
              </a:solidFill>
            </a:endParaRP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r>
              <a:rPr lang="en-GB" sz="1200" b="1" dirty="0">
                <a:solidFill>
                  <a:schemeClr val="tx1"/>
                </a:solidFill>
              </a:rPr>
              <a:t>……………………………………………………………………………………………………………………………………………………………</a:t>
            </a:r>
          </a:p>
          <a:p>
            <a:pPr>
              <a:lnSpc>
                <a:spcPct val="150000"/>
              </a:lnSpc>
            </a:pPr>
            <a:endParaRPr lang="en-GB" sz="1200" b="1" dirty="0">
              <a:solidFill>
                <a:schemeClr val="tx1"/>
              </a:solidFill>
            </a:endParaRPr>
          </a:p>
          <a:p>
            <a:pPr>
              <a:lnSpc>
                <a:spcPct val="150000"/>
              </a:lnSpc>
            </a:pPr>
            <a:endParaRPr lang="en-GB" sz="1200" b="1" dirty="0">
              <a:solidFill>
                <a:schemeClr val="tx1"/>
              </a:solidFill>
            </a:endParaRPr>
          </a:p>
        </p:txBody>
      </p:sp>
      <p:pic>
        <p:nvPicPr>
          <p:cNvPr id="2050" name="Picture 2" descr="A common graphical representation of motion along a straight line is ...">
            <a:extLst>
              <a:ext uri="{FF2B5EF4-FFF2-40B4-BE49-F238E27FC236}">
                <a16:creationId xmlns:a16="http://schemas.microsoft.com/office/drawing/2014/main" id="{A5B397EA-6D19-DF8D-51CB-D65794C057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18"/>
          <a:stretch/>
        </p:blipFill>
        <p:spPr bwMode="auto">
          <a:xfrm>
            <a:off x="3903259" y="4178044"/>
            <a:ext cx="2800699" cy="22609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velocity time graph of a cyclist during a race is given. Find out ...">
            <a:extLst>
              <a:ext uri="{FF2B5EF4-FFF2-40B4-BE49-F238E27FC236}">
                <a16:creationId xmlns:a16="http://schemas.microsoft.com/office/drawing/2014/main" id="{6FD4F444-A536-6305-31AF-B70C5395F7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337"/>
          <a:stretch/>
        </p:blipFill>
        <p:spPr bwMode="auto">
          <a:xfrm>
            <a:off x="3903259" y="1344303"/>
            <a:ext cx="2538485" cy="2391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F081C8-F2D6-540D-D722-A6D6B4446CE9}"/>
              </a:ext>
            </a:extLst>
          </p:cNvPr>
          <p:cNvSpPr txBox="1"/>
          <p:nvPr/>
        </p:nvSpPr>
        <p:spPr>
          <a:xfrm>
            <a:off x="621130" y="1776935"/>
            <a:ext cx="2800699" cy="954107"/>
          </a:xfrm>
          <a:prstGeom prst="rect">
            <a:avLst/>
          </a:prstGeom>
          <a:solidFill>
            <a:schemeClr val="bg1"/>
          </a:solidFill>
          <a:ln>
            <a:solidFill>
              <a:schemeClr val="tx1"/>
            </a:solidFill>
          </a:ln>
        </p:spPr>
        <p:txBody>
          <a:bodyPr wrap="square" rtlCol="0">
            <a:spAutoFit/>
          </a:bodyPr>
          <a:lstStyle/>
          <a:p>
            <a:r>
              <a:rPr lang="en-GB" sz="1400" dirty="0"/>
              <a:t>Change in velocity = 15 – 0 = 15 m/s</a:t>
            </a:r>
          </a:p>
          <a:p>
            <a:r>
              <a:rPr lang="en-GB" sz="1400" dirty="0"/>
              <a:t>Change in time = 15 – 0 = 15 s</a:t>
            </a:r>
          </a:p>
          <a:p>
            <a:endParaRPr lang="en-GB" sz="1400" dirty="0"/>
          </a:p>
          <a:p>
            <a:r>
              <a:rPr lang="en-GB" sz="1400" dirty="0"/>
              <a:t>Acceleration = 15 / 15 = 1 m/s</a:t>
            </a:r>
            <a:r>
              <a:rPr lang="en-GB" sz="1400" baseline="30000" dirty="0"/>
              <a:t>2</a:t>
            </a:r>
            <a:endParaRPr lang="en-GB" sz="1400" dirty="0"/>
          </a:p>
        </p:txBody>
      </p:sp>
      <p:sp>
        <p:nvSpPr>
          <p:cNvPr id="6" name="TextBox 5">
            <a:extLst>
              <a:ext uri="{FF2B5EF4-FFF2-40B4-BE49-F238E27FC236}">
                <a16:creationId xmlns:a16="http://schemas.microsoft.com/office/drawing/2014/main" id="{2D31651E-68AD-A53F-1E4A-4F800953EBB7}"/>
              </a:ext>
            </a:extLst>
          </p:cNvPr>
          <p:cNvSpPr txBox="1"/>
          <p:nvPr/>
        </p:nvSpPr>
        <p:spPr>
          <a:xfrm>
            <a:off x="544929" y="4426661"/>
            <a:ext cx="2876900" cy="954107"/>
          </a:xfrm>
          <a:prstGeom prst="rect">
            <a:avLst/>
          </a:prstGeom>
          <a:solidFill>
            <a:schemeClr val="bg1"/>
          </a:solidFill>
          <a:ln>
            <a:solidFill>
              <a:schemeClr val="tx1"/>
            </a:solidFill>
          </a:ln>
        </p:spPr>
        <p:txBody>
          <a:bodyPr wrap="square" rtlCol="0">
            <a:spAutoFit/>
          </a:bodyPr>
          <a:lstStyle/>
          <a:p>
            <a:r>
              <a:rPr lang="en-GB" sz="1400" dirty="0"/>
              <a:t>Change in velocity = 2 – 0.5= 1.5 m/s</a:t>
            </a:r>
          </a:p>
          <a:p>
            <a:r>
              <a:rPr lang="en-GB" sz="1400" dirty="0"/>
              <a:t>Change in time = 20 – 0 = 20 s</a:t>
            </a:r>
          </a:p>
          <a:p>
            <a:endParaRPr lang="en-GB" sz="1400" dirty="0"/>
          </a:p>
          <a:p>
            <a:r>
              <a:rPr lang="en-GB" sz="1400" dirty="0"/>
              <a:t>Acceleration = 1.5 / 20 = 0.075 m/s</a:t>
            </a:r>
            <a:r>
              <a:rPr lang="en-GB" sz="1400" baseline="30000" dirty="0"/>
              <a:t>2</a:t>
            </a:r>
            <a:endParaRPr lang="en-GB" sz="1400" dirty="0"/>
          </a:p>
        </p:txBody>
      </p:sp>
      <p:sp>
        <p:nvSpPr>
          <p:cNvPr id="7" name="TextBox 6">
            <a:extLst>
              <a:ext uri="{FF2B5EF4-FFF2-40B4-BE49-F238E27FC236}">
                <a16:creationId xmlns:a16="http://schemas.microsoft.com/office/drawing/2014/main" id="{7D922E33-9265-DB06-BA87-6805D93078C8}"/>
              </a:ext>
            </a:extLst>
          </p:cNvPr>
          <p:cNvSpPr txBox="1"/>
          <p:nvPr/>
        </p:nvSpPr>
        <p:spPr>
          <a:xfrm>
            <a:off x="2167087" y="7216033"/>
            <a:ext cx="2800699" cy="954107"/>
          </a:xfrm>
          <a:prstGeom prst="rect">
            <a:avLst/>
          </a:prstGeom>
          <a:solidFill>
            <a:schemeClr val="bg1"/>
          </a:solidFill>
          <a:ln>
            <a:solidFill>
              <a:schemeClr val="tx1"/>
            </a:solidFill>
          </a:ln>
        </p:spPr>
        <p:txBody>
          <a:bodyPr wrap="square" rtlCol="0">
            <a:spAutoFit/>
          </a:bodyPr>
          <a:lstStyle/>
          <a:p>
            <a:r>
              <a:rPr lang="en-GB" sz="1400" dirty="0"/>
              <a:t>Change in velocity = 0 - 2= -2 m/s</a:t>
            </a:r>
          </a:p>
          <a:p>
            <a:r>
              <a:rPr lang="en-GB" sz="1400" dirty="0"/>
              <a:t>Change in time = 50 - 40 = 10 s</a:t>
            </a:r>
          </a:p>
          <a:p>
            <a:endParaRPr lang="en-GB" sz="1400" dirty="0"/>
          </a:p>
          <a:p>
            <a:r>
              <a:rPr lang="en-GB" sz="1400" dirty="0"/>
              <a:t>Acceleration = -2 / 10 = -0.2 m/s</a:t>
            </a:r>
            <a:r>
              <a:rPr lang="en-GB" sz="1400" baseline="30000" dirty="0"/>
              <a:t>2</a:t>
            </a:r>
            <a:endParaRPr lang="en-GB" sz="1400" dirty="0"/>
          </a:p>
        </p:txBody>
      </p:sp>
    </p:spTree>
    <p:extLst>
      <p:ext uri="{BB962C8B-B14F-4D97-AF65-F5344CB8AC3E}">
        <p14:creationId xmlns:p14="http://schemas.microsoft.com/office/powerpoint/2010/main" val="2474953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BEBAFA-8AF7-BFD5-D5E2-0E63A30E00A0}"/>
              </a:ext>
            </a:extLst>
          </p:cNvPr>
          <p:cNvSpPr/>
          <p:nvPr/>
        </p:nvSpPr>
        <p:spPr>
          <a:xfrm>
            <a:off x="139700" y="19685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1200" b="1" u="sng" dirty="0">
                <a:solidFill>
                  <a:schemeClr val="tx1"/>
                </a:solidFill>
              </a:rPr>
              <a:t>YOU DO</a:t>
            </a:r>
            <a:endParaRPr lang="en-GB" sz="1200" b="1" dirty="0">
              <a:solidFill>
                <a:schemeClr val="tx1"/>
              </a:solidFill>
            </a:endParaRPr>
          </a:p>
          <a:p>
            <a:pPr marL="228600" indent="-228600">
              <a:lnSpc>
                <a:spcPct val="150000"/>
              </a:lnSpc>
              <a:buFont typeface="+mj-lt"/>
              <a:buAutoNum type="arabicPeriod"/>
            </a:pPr>
            <a:r>
              <a:rPr lang="en-GB" sz="1200" b="1" dirty="0">
                <a:solidFill>
                  <a:schemeClr val="tx1"/>
                </a:solidFill>
              </a:rPr>
              <a:t>Calculate the acceleration in the first 8 seconds of the graph shown below:</a:t>
            </a:r>
          </a:p>
          <a:p>
            <a:pPr marL="228600" indent="-228600">
              <a:lnSpc>
                <a:spcPct val="150000"/>
              </a:lnSpc>
              <a:buFont typeface="+mj-lt"/>
              <a:buAutoNum type="arabicPeriod"/>
            </a:pPr>
            <a:endParaRPr lang="en-GB" sz="1200" b="1" dirty="0">
              <a:solidFill>
                <a:schemeClr val="tx1"/>
              </a:solidFill>
            </a:endParaRPr>
          </a:p>
          <a:p>
            <a:pPr>
              <a:lnSpc>
                <a:spcPct val="200000"/>
              </a:lnSpc>
            </a:pPr>
            <a:r>
              <a:rPr lang="en-GB" sz="1200" b="1" dirty="0">
                <a:solidFill>
                  <a:schemeClr val="tx1"/>
                </a:solidFill>
              </a:rPr>
              <a:t>………………………………………………………………………………………..</a:t>
            </a:r>
          </a:p>
          <a:p>
            <a:pPr>
              <a:lnSpc>
                <a:spcPct val="200000"/>
              </a:lnSpc>
            </a:pPr>
            <a:r>
              <a:rPr lang="en-GB" sz="1200" b="1" dirty="0">
                <a:solidFill>
                  <a:schemeClr val="tx1"/>
                </a:solidFill>
              </a:rPr>
              <a:t>………………………………………………………………………………………..</a:t>
            </a:r>
          </a:p>
          <a:p>
            <a:pPr>
              <a:lnSpc>
                <a:spcPct val="200000"/>
              </a:lnSpc>
            </a:pPr>
            <a:r>
              <a:rPr lang="en-GB" sz="1200" b="1" dirty="0">
                <a:solidFill>
                  <a:schemeClr val="tx1"/>
                </a:solidFill>
              </a:rPr>
              <a:t>………………………………………………………………………………………..</a:t>
            </a:r>
          </a:p>
          <a:p>
            <a:pPr>
              <a:lnSpc>
                <a:spcPct val="200000"/>
              </a:lnSpc>
            </a:pPr>
            <a:endParaRPr lang="en-GB" sz="1200" b="1" dirty="0">
              <a:solidFill>
                <a:schemeClr val="tx1"/>
              </a:solidFill>
            </a:endParaRPr>
          </a:p>
          <a:p>
            <a:pPr>
              <a:lnSpc>
                <a:spcPct val="150000"/>
              </a:lnSpc>
            </a:pPr>
            <a:r>
              <a:rPr lang="en-GB" sz="1200" b="1" dirty="0">
                <a:solidFill>
                  <a:schemeClr val="tx1"/>
                </a:solidFill>
              </a:rPr>
              <a:t> </a:t>
            </a:r>
          </a:p>
          <a:p>
            <a:pPr marL="228600" indent="-228600">
              <a:lnSpc>
                <a:spcPct val="150000"/>
              </a:lnSpc>
              <a:buFont typeface="+mj-lt"/>
              <a:buAutoNum type="arabicPeriod" startAt="2"/>
            </a:pPr>
            <a:r>
              <a:rPr lang="en-GB" sz="1200" b="1" dirty="0">
                <a:solidFill>
                  <a:schemeClr val="tx1"/>
                </a:solidFill>
              </a:rPr>
              <a:t>Use the graph below to calculate the acceleration during the following times:</a:t>
            </a: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228600" indent="-228600">
              <a:lnSpc>
                <a:spcPct val="150000"/>
              </a:lnSpc>
              <a:buFont typeface="+mj-lt"/>
              <a:buAutoNum type="arabicPeriod" startAt="2"/>
            </a:pPr>
            <a:endParaRPr lang="en-GB" sz="1200" b="1" dirty="0">
              <a:solidFill>
                <a:schemeClr val="tx1"/>
              </a:solidFill>
            </a:endParaRPr>
          </a:p>
          <a:p>
            <a:pPr marL="685800" lvl="1" indent="-228600">
              <a:lnSpc>
                <a:spcPct val="150000"/>
              </a:lnSpc>
              <a:buFont typeface="+mj-lt"/>
              <a:buAutoNum type="alphaLcParenR"/>
            </a:pPr>
            <a:r>
              <a:rPr lang="en-GB" sz="1200" b="1" dirty="0">
                <a:solidFill>
                  <a:schemeClr val="tx1"/>
                </a:solidFill>
              </a:rPr>
              <a:t>The first five seconds of the journey:</a:t>
            </a:r>
          </a:p>
          <a:p>
            <a:pPr lvl="1">
              <a:lnSpc>
                <a:spcPct val="150000"/>
              </a:lnSpc>
            </a:pPr>
            <a:r>
              <a:rPr lang="en-GB" sz="1200" b="1" dirty="0">
                <a:solidFill>
                  <a:schemeClr val="tx1"/>
                </a:solidFill>
              </a:rPr>
              <a:t>……………………………………………………………………………………………………………………………………………………………………………………………………………………………………………………………………………………………………</a:t>
            </a:r>
          </a:p>
          <a:p>
            <a:pPr lvl="1">
              <a:lnSpc>
                <a:spcPct val="150000"/>
              </a:lnSpc>
            </a:pPr>
            <a:r>
              <a:rPr lang="en-GB" sz="1200" b="1" dirty="0">
                <a:solidFill>
                  <a:schemeClr val="tx1"/>
                </a:solidFill>
              </a:rPr>
              <a:t>…………………………………………………………………………………………………………………………………………………</a:t>
            </a:r>
          </a:p>
          <a:p>
            <a:pPr marL="685800" lvl="1" indent="-228600">
              <a:lnSpc>
                <a:spcPct val="150000"/>
              </a:lnSpc>
              <a:buFont typeface="+mj-lt"/>
              <a:buAutoNum type="alphaLcParenR" startAt="2"/>
            </a:pPr>
            <a:r>
              <a:rPr lang="en-GB" sz="1200" b="1" dirty="0">
                <a:solidFill>
                  <a:schemeClr val="tx1"/>
                </a:solidFill>
              </a:rPr>
              <a:t>Between 5 seconds and 10 seconds of the journey:</a:t>
            </a:r>
          </a:p>
          <a:p>
            <a:pPr lvl="1">
              <a:lnSpc>
                <a:spcPct val="150000"/>
              </a:lnSpc>
            </a:pPr>
            <a:r>
              <a:rPr lang="en-GB" sz="1200" b="1" dirty="0">
                <a:solidFill>
                  <a:schemeClr val="tx1"/>
                </a:solidFill>
              </a:rPr>
              <a:t>……………………………………………………………………………………………………………………………………………………………………………………………………………………………………………………………………………………………………</a:t>
            </a:r>
          </a:p>
          <a:p>
            <a:pPr lvl="1">
              <a:lnSpc>
                <a:spcPct val="150000"/>
              </a:lnSpc>
            </a:pPr>
            <a:r>
              <a:rPr lang="en-GB" sz="1200" b="1" dirty="0">
                <a:solidFill>
                  <a:schemeClr val="tx1"/>
                </a:solidFill>
              </a:rPr>
              <a:t>…………………………………………………………………………………………………………………………………………………</a:t>
            </a:r>
          </a:p>
          <a:p>
            <a:pPr marL="685800" lvl="1" indent="-228600">
              <a:lnSpc>
                <a:spcPct val="150000"/>
              </a:lnSpc>
              <a:buFont typeface="+mj-lt"/>
              <a:buAutoNum type="alphaLcParenR" startAt="3"/>
            </a:pPr>
            <a:r>
              <a:rPr lang="en-GB" sz="1200" b="1" dirty="0">
                <a:solidFill>
                  <a:schemeClr val="tx1"/>
                </a:solidFill>
              </a:rPr>
              <a:t>The last five seconds of the journey (this will be </a:t>
            </a:r>
            <a:r>
              <a:rPr lang="en-GB" sz="1200" b="1" u="sng" dirty="0">
                <a:solidFill>
                  <a:schemeClr val="tx1"/>
                </a:solidFill>
              </a:rPr>
              <a:t>average</a:t>
            </a:r>
            <a:r>
              <a:rPr lang="en-GB" sz="1200" b="1" dirty="0">
                <a:solidFill>
                  <a:schemeClr val="tx1"/>
                </a:solidFill>
              </a:rPr>
              <a:t> acceleration):</a:t>
            </a:r>
          </a:p>
          <a:p>
            <a:pPr lvl="1">
              <a:lnSpc>
                <a:spcPct val="150000"/>
              </a:lnSpc>
            </a:pPr>
            <a:r>
              <a:rPr lang="en-GB" sz="1200" b="1" dirty="0">
                <a:solidFill>
                  <a:schemeClr val="tx1"/>
                </a:solidFill>
              </a:rPr>
              <a:t>……………………………………………………………………………………………………………………………………………………………………………………………………………………………………………………………………………………………………</a:t>
            </a:r>
          </a:p>
          <a:p>
            <a:pPr lvl="1">
              <a:lnSpc>
                <a:spcPct val="150000"/>
              </a:lnSpc>
            </a:pPr>
            <a:r>
              <a:rPr lang="en-GB" sz="1200" b="1" dirty="0">
                <a:solidFill>
                  <a:schemeClr val="tx1"/>
                </a:solidFill>
              </a:rPr>
              <a:t>…………………………………………………………………………………………………………………………………………………</a:t>
            </a:r>
          </a:p>
          <a:p>
            <a:pPr lvl="1">
              <a:lnSpc>
                <a:spcPct val="150000"/>
              </a:lnSpc>
            </a:pPr>
            <a:endParaRPr lang="en-GB" sz="1200" b="1" dirty="0">
              <a:solidFill>
                <a:schemeClr val="tx1"/>
              </a:solidFill>
            </a:endParaRPr>
          </a:p>
        </p:txBody>
      </p:sp>
      <p:pic>
        <p:nvPicPr>
          <p:cNvPr id="1028" name="Picture 4" descr="NCERT Exemplar Class 9 Science Solutions Chapter 9 - Force and Laws of ...">
            <a:extLst>
              <a:ext uri="{FF2B5EF4-FFF2-40B4-BE49-F238E27FC236}">
                <a16:creationId xmlns:a16="http://schemas.microsoft.com/office/drawing/2014/main" id="{D0C854EA-C729-EC6F-54E5-8CE4076FD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0" y="783943"/>
            <a:ext cx="2350827" cy="2069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5AD2F3E-F1AE-DD49-C767-0F2E87B23117}"/>
              </a:ext>
            </a:extLst>
          </p:cNvPr>
          <p:cNvPicPr>
            <a:picLocks noChangeAspect="1"/>
          </p:cNvPicPr>
          <p:nvPr/>
        </p:nvPicPr>
        <p:blipFill>
          <a:blip r:embed="rId3"/>
          <a:stretch>
            <a:fillRect/>
          </a:stretch>
        </p:blipFill>
        <p:spPr>
          <a:xfrm>
            <a:off x="1751625" y="3151747"/>
            <a:ext cx="3354749" cy="2436999"/>
          </a:xfrm>
          <a:prstGeom prst="rect">
            <a:avLst/>
          </a:prstGeom>
        </p:spPr>
      </p:pic>
      <p:sp>
        <p:nvSpPr>
          <p:cNvPr id="7" name="TextBox 6">
            <a:extLst>
              <a:ext uri="{FF2B5EF4-FFF2-40B4-BE49-F238E27FC236}">
                <a16:creationId xmlns:a16="http://schemas.microsoft.com/office/drawing/2014/main" id="{6444B3C2-AFBE-B233-EA65-69C187B77087}"/>
              </a:ext>
            </a:extLst>
          </p:cNvPr>
          <p:cNvSpPr txBox="1"/>
          <p:nvPr/>
        </p:nvSpPr>
        <p:spPr>
          <a:xfrm>
            <a:off x="701501" y="1197245"/>
            <a:ext cx="2800699" cy="954107"/>
          </a:xfrm>
          <a:prstGeom prst="rect">
            <a:avLst/>
          </a:prstGeom>
          <a:solidFill>
            <a:schemeClr val="bg1"/>
          </a:solidFill>
          <a:ln>
            <a:solidFill>
              <a:schemeClr val="tx1"/>
            </a:solidFill>
          </a:ln>
        </p:spPr>
        <p:txBody>
          <a:bodyPr wrap="square" rtlCol="0">
            <a:spAutoFit/>
          </a:bodyPr>
          <a:lstStyle/>
          <a:p>
            <a:r>
              <a:rPr lang="en-GB" sz="1400" dirty="0"/>
              <a:t>Change in velocity = 80 – 0 = 80 m/s</a:t>
            </a:r>
          </a:p>
          <a:p>
            <a:r>
              <a:rPr lang="en-GB" sz="1400" dirty="0"/>
              <a:t>Change in time = 8 – 0 = 8 s</a:t>
            </a:r>
          </a:p>
          <a:p>
            <a:endParaRPr lang="en-GB" sz="1400" dirty="0"/>
          </a:p>
          <a:p>
            <a:r>
              <a:rPr lang="en-GB" sz="1400" dirty="0"/>
              <a:t>Acceleration = 80 / 8 = 8 m/s</a:t>
            </a:r>
            <a:r>
              <a:rPr lang="en-GB" sz="1400" baseline="30000" dirty="0"/>
              <a:t>2</a:t>
            </a:r>
            <a:endParaRPr lang="en-GB" sz="1400" dirty="0"/>
          </a:p>
        </p:txBody>
      </p:sp>
      <p:sp>
        <p:nvSpPr>
          <p:cNvPr id="8" name="TextBox 7">
            <a:extLst>
              <a:ext uri="{FF2B5EF4-FFF2-40B4-BE49-F238E27FC236}">
                <a16:creationId xmlns:a16="http://schemas.microsoft.com/office/drawing/2014/main" id="{611A8085-9752-05CE-D184-558003F88854}"/>
              </a:ext>
            </a:extLst>
          </p:cNvPr>
          <p:cNvSpPr txBox="1"/>
          <p:nvPr/>
        </p:nvSpPr>
        <p:spPr>
          <a:xfrm>
            <a:off x="2017800" y="5836787"/>
            <a:ext cx="2968799" cy="830997"/>
          </a:xfrm>
          <a:prstGeom prst="rect">
            <a:avLst/>
          </a:prstGeom>
          <a:solidFill>
            <a:schemeClr val="bg1"/>
          </a:solidFill>
          <a:ln>
            <a:solidFill>
              <a:schemeClr val="tx1"/>
            </a:solidFill>
          </a:ln>
        </p:spPr>
        <p:txBody>
          <a:bodyPr wrap="square" rtlCol="0">
            <a:spAutoFit/>
          </a:bodyPr>
          <a:lstStyle/>
          <a:p>
            <a:r>
              <a:rPr lang="en-GB" sz="1200" dirty="0"/>
              <a:t>Change in velocity = 7.5 – 0 = 7.5 m/s</a:t>
            </a:r>
          </a:p>
          <a:p>
            <a:r>
              <a:rPr lang="en-GB" sz="1200" dirty="0"/>
              <a:t>Change in time = 5 – 0 = 5 s</a:t>
            </a:r>
          </a:p>
          <a:p>
            <a:endParaRPr lang="en-GB" sz="1200" dirty="0"/>
          </a:p>
          <a:p>
            <a:r>
              <a:rPr lang="en-GB" sz="1200" dirty="0"/>
              <a:t>Acceleration = 7.5 / 5 = 1.5 m/s</a:t>
            </a:r>
            <a:r>
              <a:rPr lang="en-GB" sz="1200" baseline="30000" dirty="0"/>
              <a:t>2</a:t>
            </a:r>
            <a:endParaRPr lang="en-GB" sz="1200" dirty="0"/>
          </a:p>
        </p:txBody>
      </p:sp>
      <p:sp>
        <p:nvSpPr>
          <p:cNvPr id="9" name="TextBox 8">
            <a:extLst>
              <a:ext uri="{FF2B5EF4-FFF2-40B4-BE49-F238E27FC236}">
                <a16:creationId xmlns:a16="http://schemas.microsoft.com/office/drawing/2014/main" id="{EC2ED2EB-724C-3F23-9F2B-DDC160993D85}"/>
              </a:ext>
            </a:extLst>
          </p:cNvPr>
          <p:cNvSpPr txBox="1"/>
          <p:nvPr/>
        </p:nvSpPr>
        <p:spPr>
          <a:xfrm>
            <a:off x="2017800" y="6915825"/>
            <a:ext cx="2968799" cy="830997"/>
          </a:xfrm>
          <a:prstGeom prst="rect">
            <a:avLst/>
          </a:prstGeom>
          <a:solidFill>
            <a:schemeClr val="bg1"/>
          </a:solidFill>
          <a:ln>
            <a:solidFill>
              <a:schemeClr val="tx1"/>
            </a:solidFill>
          </a:ln>
        </p:spPr>
        <p:txBody>
          <a:bodyPr wrap="square" rtlCol="0">
            <a:spAutoFit/>
          </a:bodyPr>
          <a:lstStyle/>
          <a:p>
            <a:r>
              <a:rPr lang="en-GB" sz="1200" dirty="0"/>
              <a:t>Change in velocity = 9 – 9 = 0 m/s</a:t>
            </a:r>
          </a:p>
          <a:p>
            <a:r>
              <a:rPr lang="en-GB" sz="1200" dirty="0"/>
              <a:t>Change in time = 10 – 5 = 5 s</a:t>
            </a:r>
          </a:p>
          <a:p>
            <a:endParaRPr lang="en-GB" sz="1200" dirty="0"/>
          </a:p>
          <a:p>
            <a:r>
              <a:rPr lang="en-GB" sz="1200" dirty="0"/>
              <a:t>Acceleration = 0 / 5 = 0 m/s</a:t>
            </a:r>
            <a:r>
              <a:rPr lang="en-GB" sz="1200" baseline="30000" dirty="0"/>
              <a:t>2</a:t>
            </a:r>
            <a:endParaRPr lang="en-GB" sz="1200" dirty="0"/>
          </a:p>
        </p:txBody>
      </p:sp>
      <p:sp>
        <p:nvSpPr>
          <p:cNvPr id="10" name="TextBox 9">
            <a:extLst>
              <a:ext uri="{FF2B5EF4-FFF2-40B4-BE49-F238E27FC236}">
                <a16:creationId xmlns:a16="http://schemas.microsoft.com/office/drawing/2014/main" id="{5727AD72-5CA8-06A1-D8E9-CECF0FC3E9D2}"/>
              </a:ext>
            </a:extLst>
          </p:cNvPr>
          <p:cNvSpPr txBox="1"/>
          <p:nvPr/>
        </p:nvSpPr>
        <p:spPr>
          <a:xfrm>
            <a:off x="2017800" y="7994863"/>
            <a:ext cx="2968799" cy="830997"/>
          </a:xfrm>
          <a:prstGeom prst="rect">
            <a:avLst/>
          </a:prstGeom>
          <a:solidFill>
            <a:schemeClr val="bg1"/>
          </a:solidFill>
          <a:ln>
            <a:solidFill>
              <a:schemeClr val="tx1"/>
            </a:solidFill>
          </a:ln>
        </p:spPr>
        <p:txBody>
          <a:bodyPr wrap="square" rtlCol="0">
            <a:spAutoFit/>
          </a:bodyPr>
          <a:lstStyle/>
          <a:p>
            <a:r>
              <a:rPr lang="en-GB" sz="1200" dirty="0"/>
              <a:t>Change in velocity = 0 – 5 = -5 m/s</a:t>
            </a:r>
          </a:p>
          <a:p>
            <a:r>
              <a:rPr lang="en-GB" sz="1200" dirty="0"/>
              <a:t>Change in time = 20 - 15 = 5 s</a:t>
            </a:r>
          </a:p>
          <a:p>
            <a:endParaRPr lang="en-GB" sz="1200" dirty="0"/>
          </a:p>
          <a:p>
            <a:r>
              <a:rPr lang="en-GB" sz="1200" dirty="0"/>
              <a:t>Acceleration = -5 / 5 = -1 m/s</a:t>
            </a:r>
            <a:r>
              <a:rPr lang="en-GB" sz="1200" baseline="30000" dirty="0"/>
              <a:t>2</a:t>
            </a:r>
            <a:endParaRPr lang="en-GB" sz="1200" dirty="0"/>
          </a:p>
        </p:txBody>
      </p:sp>
    </p:spTree>
    <p:extLst>
      <p:ext uri="{BB962C8B-B14F-4D97-AF65-F5344CB8AC3E}">
        <p14:creationId xmlns:p14="http://schemas.microsoft.com/office/powerpoint/2010/main" val="2184917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4:  </a:t>
            </a:r>
            <a:r>
              <a:rPr lang="en-GB" sz="1800" b="1" u="sng"/>
              <a:t>The velocity – time relationship.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to draw and interpret velocity-time graphs.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809929"/>
            <a:ext cx="6311900" cy="830997"/>
          </a:xfrm>
          <a:prstGeom prst="rect">
            <a:avLst/>
          </a:prstGeom>
          <a:noFill/>
          <a:ln>
            <a:solidFill>
              <a:schemeClr val="tx1"/>
            </a:solidFill>
            <a:prstDash val="lgDash"/>
          </a:ln>
        </p:spPr>
        <p:txBody>
          <a:bodyPr wrap="square" rtlCol="0">
            <a:spAutoFit/>
          </a:bodyPr>
          <a:lstStyle/>
          <a:p>
            <a:r>
              <a:rPr lang="en-US" sz="1200" b="1"/>
              <a:t>Why are we learning about this?</a:t>
            </a:r>
          </a:p>
          <a:p>
            <a:r>
              <a:rPr lang="en-US" sz="1200">
                <a:latin typeface="+mj-lt"/>
              </a:rPr>
              <a:t>This lessons helps us understand why…</a:t>
            </a:r>
          </a:p>
          <a:p>
            <a:endParaRPr lang="en-US" sz="1200">
              <a:latin typeface="+mj-lt"/>
            </a:endParaRPr>
          </a:p>
          <a:p>
            <a:endParaRPr lang="en-US" sz="1200">
              <a:latin typeface="+mj-lt"/>
            </a:endParaRP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1583697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8" name="TextBox 7">
            <a:extLst>
              <a:ext uri="{FF2B5EF4-FFF2-40B4-BE49-F238E27FC236}">
                <a16:creationId xmlns:a16="http://schemas.microsoft.com/office/drawing/2014/main" id="{8875671A-A3BD-B8BD-DB6F-82EA2960018C}"/>
              </a:ext>
            </a:extLst>
          </p:cNvPr>
          <p:cNvSpPr txBox="1"/>
          <p:nvPr/>
        </p:nvSpPr>
        <p:spPr>
          <a:xfrm>
            <a:off x="273050" y="7575930"/>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pic>
        <p:nvPicPr>
          <p:cNvPr id="3" name="Picture 2">
            <a:extLst>
              <a:ext uri="{FF2B5EF4-FFF2-40B4-BE49-F238E27FC236}">
                <a16:creationId xmlns:a16="http://schemas.microsoft.com/office/drawing/2014/main" id="{D149ABC3-9DFE-9B64-005F-AA60D3A49096}"/>
              </a:ext>
            </a:extLst>
          </p:cNvPr>
          <p:cNvPicPr>
            <a:picLocks noChangeAspect="1"/>
          </p:cNvPicPr>
          <p:nvPr/>
        </p:nvPicPr>
        <p:blipFill>
          <a:blip r:embed="rId2"/>
          <a:stretch>
            <a:fillRect/>
          </a:stretch>
        </p:blipFill>
        <p:spPr>
          <a:xfrm>
            <a:off x="273050" y="706185"/>
            <a:ext cx="6300378" cy="2746878"/>
          </a:xfrm>
          <a:prstGeom prst="rect">
            <a:avLst/>
          </a:prstGeom>
        </p:spPr>
      </p:pic>
      <p:sp>
        <p:nvSpPr>
          <p:cNvPr id="2" name="TextBox 1">
            <a:extLst>
              <a:ext uri="{FF2B5EF4-FFF2-40B4-BE49-F238E27FC236}">
                <a16:creationId xmlns:a16="http://schemas.microsoft.com/office/drawing/2014/main" id="{58F372E5-9B8F-65BA-6834-207E12A3C6B5}"/>
              </a:ext>
            </a:extLst>
          </p:cNvPr>
          <p:cNvSpPr txBox="1"/>
          <p:nvPr/>
        </p:nvSpPr>
        <p:spPr>
          <a:xfrm>
            <a:off x="273050" y="3657600"/>
            <a:ext cx="6300378" cy="1569660"/>
          </a:xfrm>
          <a:prstGeom prst="rect">
            <a:avLst/>
          </a:prstGeom>
          <a:noFill/>
        </p:spPr>
        <p:txBody>
          <a:bodyPr wrap="square" rtlCol="0">
            <a:spAutoFit/>
          </a:bodyPr>
          <a:lstStyle/>
          <a:p>
            <a:r>
              <a:rPr lang="en-GB" sz="1200" b="1" dirty="0">
                <a:solidFill>
                  <a:srgbClr val="FF0000"/>
                </a:solidFill>
              </a:rPr>
              <a:t>The priority is that students learn to extract information from the graphs…drawing graphs is revisited many times as it is a cumulative skill. </a:t>
            </a:r>
          </a:p>
          <a:p>
            <a:endParaRPr lang="en-GB" sz="1200" b="1" dirty="0">
              <a:solidFill>
                <a:srgbClr val="FF0000"/>
              </a:solidFill>
            </a:endParaRPr>
          </a:p>
          <a:p>
            <a:r>
              <a:rPr lang="en-GB" sz="1200" b="1" dirty="0">
                <a:solidFill>
                  <a:srgbClr val="FF0000"/>
                </a:solidFill>
              </a:rPr>
              <a:t>Students need to be able to calculate the area under the graph by:</a:t>
            </a:r>
          </a:p>
          <a:p>
            <a:endParaRPr lang="en-GB" sz="1200" b="1" dirty="0">
              <a:solidFill>
                <a:srgbClr val="FF0000"/>
              </a:solidFill>
            </a:endParaRPr>
          </a:p>
          <a:p>
            <a:pPr marL="228600" indent="-228600">
              <a:buAutoNum type="alphaLcPeriod"/>
            </a:pPr>
            <a:r>
              <a:rPr lang="en-GB" sz="1200" b="1" dirty="0">
                <a:solidFill>
                  <a:srgbClr val="FF0000"/>
                </a:solidFill>
              </a:rPr>
              <a:t>Dividing the area in rectangles and triangles and obtaining the sum of their areas (linear graphs only). </a:t>
            </a:r>
          </a:p>
          <a:p>
            <a:pPr marL="228600" indent="-228600">
              <a:buAutoNum type="alphaLcPeriod"/>
            </a:pPr>
            <a:r>
              <a:rPr lang="en-GB" sz="1200" b="1" dirty="0">
                <a:solidFill>
                  <a:srgbClr val="FF0000"/>
                </a:solidFill>
              </a:rPr>
              <a:t>Counting squares under the graph (non-linear graphs). </a:t>
            </a:r>
          </a:p>
        </p:txBody>
      </p:sp>
    </p:spTree>
    <p:extLst>
      <p:ext uri="{BB962C8B-B14F-4D97-AF65-F5344CB8AC3E}">
        <p14:creationId xmlns:p14="http://schemas.microsoft.com/office/powerpoint/2010/main" val="2853704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B1C92F-2968-FCDF-0113-A69D0552309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8DA81DA-512A-6789-C391-283C80217DCE}"/>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4:  </a:t>
            </a:r>
            <a:r>
              <a:rPr lang="en-GB" sz="1800" b="1" u="sng"/>
              <a:t>The velocity – time relationship. </a:t>
            </a:r>
          </a:p>
        </p:txBody>
      </p:sp>
      <p:sp>
        <p:nvSpPr>
          <p:cNvPr id="6" name="TextBox 5">
            <a:extLst>
              <a:ext uri="{FF2B5EF4-FFF2-40B4-BE49-F238E27FC236}">
                <a16:creationId xmlns:a16="http://schemas.microsoft.com/office/drawing/2014/main" id="{693C91F5-DF01-7C27-52F1-31B6835855F1}"/>
              </a:ext>
            </a:extLst>
          </p:cNvPr>
          <p:cNvSpPr txBox="1"/>
          <p:nvPr/>
        </p:nvSpPr>
        <p:spPr>
          <a:xfrm>
            <a:off x="328709" y="870985"/>
            <a:ext cx="6311900" cy="7942815"/>
          </a:xfrm>
          <a:prstGeom prst="rect">
            <a:avLst/>
          </a:prstGeom>
          <a:noFill/>
          <a:ln w="28575">
            <a:noFill/>
          </a:ln>
        </p:spPr>
        <p:txBody>
          <a:bodyPr wrap="square" lIns="91440" tIns="45720" rIns="91440" bIns="45720" rtlCol="0" anchor="t">
            <a:spAutoFit/>
          </a:bodyPr>
          <a:lstStyle/>
          <a:p>
            <a:r>
              <a:rPr lang="en-GB" sz="1400" b="1" dirty="0"/>
              <a:t>I wasn’t there but I still care!</a:t>
            </a:r>
          </a:p>
          <a:p>
            <a:endParaRPr lang="en-GB" sz="1200" dirty="0"/>
          </a:p>
          <a:p>
            <a:pPr>
              <a:lnSpc>
                <a:spcPct val="150000"/>
              </a:lnSpc>
            </a:pPr>
            <a:r>
              <a:rPr lang="en-GB" sz="1200" dirty="0"/>
              <a:t>1. If a ball rolls 30m in 15 seconds how fast does it travel?</a:t>
            </a:r>
          </a:p>
          <a:p>
            <a:pPr>
              <a:lnSpc>
                <a:spcPct val="150000"/>
              </a:lnSpc>
            </a:pPr>
            <a:r>
              <a:rPr lang="en-GB" sz="1200" dirty="0"/>
              <a:t>…………………………………………………………………………………………………………………………………………………………………………………………………………………………………………………………………………………………………………………..</a:t>
            </a:r>
          </a:p>
          <a:p>
            <a:pPr>
              <a:lnSpc>
                <a:spcPct val="150000"/>
              </a:lnSpc>
            </a:pPr>
            <a:r>
              <a:rPr lang="en-GB" sz="1200" dirty="0"/>
              <a:t>2. A car drives 1km in 30 seconds. How fast was it travelling?</a:t>
            </a:r>
          </a:p>
          <a:p>
            <a:pPr>
              <a:lnSpc>
                <a:spcPct val="150000"/>
              </a:lnSpc>
            </a:pPr>
            <a:r>
              <a:rPr lang="en-GB" sz="1200" dirty="0"/>
              <a:t>……………………………………………………………………………………………………………………………………………………………………………………………………………………………………………………………………………………………………………………</a:t>
            </a:r>
          </a:p>
          <a:p>
            <a:pPr>
              <a:lnSpc>
                <a:spcPct val="150000"/>
              </a:lnSpc>
            </a:pPr>
            <a:r>
              <a:rPr lang="en-GB" sz="1200" dirty="0"/>
              <a:t>3. Mary was driving at 25m/s. How long did it take her to drive 500m?</a:t>
            </a:r>
          </a:p>
          <a:p>
            <a:pPr>
              <a:lnSpc>
                <a:spcPct val="150000"/>
              </a:lnSpc>
            </a:pPr>
            <a:r>
              <a:rPr lang="en-GB" sz="1200" dirty="0"/>
              <a:t>……………………………………………………………………………………………………………………………………………………………………………………………………………………………………………………………………………………………………………………</a:t>
            </a:r>
          </a:p>
          <a:p>
            <a:pPr>
              <a:lnSpc>
                <a:spcPct val="150000"/>
              </a:lnSpc>
            </a:pPr>
            <a:r>
              <a:rPr lang="en-GB" sz="1200" dirty="0"/>
              <a:t>4. Thomas flew his plane at a speed of 70m/s for 10 minutes. How far did he travel?</a:t>
            </a:r>
          </a:p>
          <a:p>
            <a:pPr>
              <a:lnSpc>
                <a:spcPct val="150000"/>
              </a:lnSpc>
            </a:pPr>
            <a:r>
              <a:rPr lang="en-GB" sz="1200" dirty="0"/>
              <a:t>……………………………………………………………………………………………………………………………………………………………………………………………………………………………………………………………………………………………………………………</a:t>
            </a:r>
          </a:p>
          <a:p>
            <a:pPr algn="l" rtl="0" fontAlgn="base">
              <a:lnSpc>
                <a:spcPct val="150000"/>
              </a:lnSpc>
            </a:pPr>
            <a:r>
              <a:rPr lang="en-GB" sz="1200" b="0" i="0" dirty="0">
                <a:solidFill>
                  <a:srgbClr val="000000"/>
                </a:solidFill>
                <a:effectLst/>
                <a:latin typeface="Century Gothic" panose="020B0502020202020204" pitchFamily="34" charset="0"/>
              </a:rPr>
              <a:t>5. </a:t>
            </a:r>
            <a:r>
              <a:rPr lang="en-GB" sz="1200" b="0" i="0" dirty="0">
                <a:solidFill>
                  <a:srgbClr val="000000"/>
                </a:solidFill>
                <a:effectLst/>
              </a:rPr>
              <a:t>A bus accelerates from 5m/s to 25m/s in 10 seconds. What was its acceleration? </a:t>
            </a:r>
          </a:p>
          <a:p>
            <a:pPr>
              <a:lnSpc>
                <a:spcPct val="150000"/>
              </a:lnSpc>
            </a:pPr>
            <a:r>
              <a:rPr lang="en-GB" sz="1200" dirty="0"/>
              <a:t>…………………………………………………………………………………………………………………………………………………………………………………………………………………………………………………………………………………………………………………..</a:t>
            </a:r>
          </a:p>
          <a:p>
            <a:pPr algn="l" rtl="0" fontAlgn="base">
              <a:lnSpc>
                <a:spcPct val="150000"/>
              </a:lnSpc>
            </a:pPr>
            <a:r>
              <a:rPr lang="en-GB" sz="1200" dirty="0">
                <a:solidFill>
                  <a:srgbClr val="000000"/>
                </a:solidFill>
              </a:rPr>
              <a:t>6</a:t>
            </a:r>
            <a:r>
              <a:rPr lang="en-GB" sz="1200" b="0" i="0" dirty="0">
                <a:solidFill>
                  <a:srgbClr val="000000"/>
                </a:solidFill>
                <a:effectLst/>
              </a:rPr>
              <a:t>. A car had an acceleration of 10m/s</a:t>
            </a:r>
            <a:r>
              <a:rPr lang="en-GB" sz="1200" b="0" i="0" baseline="30000" dirty="0">
                <a:solidFill>
                  <a:srgbClr val="000000"/>
                </a:solidFill>
                <a:effectLst/>
              </a:rPr>
              <a:t>2</a:t>
            </a:r>
            <a:r>
              <a:rPr lang="en-GB" sz="1200" b="0" i="0" dirty="0">
                <a:solidFill>
                  <a:srgbClr val="000000"/>
                </a:solidFill>
                <a:effectLst/>
              </a:rPr>
              <a:t> in 20 seconds. What was its change in velocity? </a:t>
            </a:r>
          </a:p>
          <a:p>
            <a:pPr>
              <a:lnSpc>
                <a:spcPct val="150000"/>
              </a:lnSpc>
            </a:pPr>
            <a:r>
              <a:rPr lang="en-GB" sz="1200" dirty="0"/>
              <a:t>…………………………………………………………………………………………………………………………………………………………………………………………………………………………………………………………………………………………………………………..</a:t>
            </a:r>
          </a:p>
          <a:p>
            <a:pPr algn="l" rtl="0" fontAlgn="base">
              <a:lnSpc>
                <a:spcPct val="150000"/>
              </a:lnSpc>
            </a:pPr>
            <a:r>
              <a:rPr lang="en-GB" sz="1200" dirty="0">
                <a:solidFill>
                  <a:srgbClr val="000000"/>
                </a:solidFill>
              </a:rPr>
              <a:t>7.</a:t>
            </a:r>
            <a:r>
              <a:rPr lang="en-GB" sz="1200" b="0" i="0" dirty="0">
                <a:solidFill>
                  <a:srgbClr val="000000"/>
                </a:solidFill>
                <a:effectLst/>
              </a:rPr>
              <a:t> Usain Bolt can reach a speed of 11m/s. What was his acceleration in his 100m race that takes him 9 seconds? </a:t>
            </a:r>
          </a:p>
          <a:p>
            <a:pPr>
              <a:lnSpc>
                <a:spcPct val="150000"/>
              </a:lnSpc>
            </a:pPr>
            <a:r>
              <a:rPr lang="en-GB" sz="1200" dirty="0"/>
              <a:t>…………………………………………………………………………………………………………………………………………………………………………………………………………………………………………………………………………………………………………………..</a:t>
            </a:r>
          </a:p>
          <a:p>
            <a:pPr algn="l" rtl="0" fontAlgn="base">
              <a:lnSpc>
                <a:spcPct val="150000"/>
              </a:lnSpc>
            </a:pPr>
            <a:r>
              <a:rPr lang="en-GB" sz="1200" dirty="0">
                <a:solidFill>
                  <a:srgbClr val="000000"/>
                </a:solidFill>
              </a:rPr>
              <a:t>8</a:t>
            </a:r>
            <a:r>
              <a:rPr lang="en-GB" sz="1200" b="0" i="0" dirty="0">
                <a:solidFill>
                  <a:srgbClr val="000000"/>
                </a:solidFill>
                <a:effectLst/>
              </a:rPr>
              <a:t>. How long did it take Stuart to finish the same race if he had an acceleration of 0.3m/s</a:t>
            </a:r>
            <a:r>
              <a:rPr lang="en-GB" sz="1200" b="0" i="0" baseline="30000" dirty="0">
                <a:solidFill>
                  <a:srgbClr val="000000"/>
                </a:solidFill>
                <a:effectLst/>
              </a:rPr>
              <a:t>2</a:t>
            </a:r>
            <a:r>
              <a:rPr lang="en-GB" sz="1200" b="0" i="0" dirty="0">
                <a:solidFill>
                  <a:srgbClr val="000000"/>
                </a:solidFill>
                <a:effectLst/>
              </a:rPr>
              <a:t> and a speed of 6m/s? </a:t>
            </a:r>
          </a:p>
          <a:p>
            <a:pPr>
              <a:lnSpc>
                <a:spcPct val="150000"/>
              </a:lnSpc>
            </a:pPr>
            <a:r>
              <a:rPr lang="en-GB" sz="1200" dirty="0"/>
              <a:t>…………………………………………………………………………………………………………………………………………………………………………………………………………………………………………………………………………………………………………………..</a:t>
            </a:r>
          </a:p>
        </p:txBody>
      </p:sp>
      <p:sp>
        <p:nvSpPr>
          <p:cNvPr id="7" name="TextBox 6">
            <a:extLst>
              <a:ext uri="{FF2B5EF4-FFF2-40B4-BE49-F238E27FC236}">
                <a16:creationId xmlns:a16="http://schemas.microsoft.com/office/drawing/2014/main" id="{6A7930B1-2EF1-3CB6-85FD-7D4E14CF8EBF}"/>
              </a:ext>
            </a:extLst>
          </p:cNvPr>
          <p:cNvSpPr txBox="1"/>
          <p:nvPr/>
        </p:nvSpPr>
        <p:spPr>
          <a:xfrm>
            <a:off x="3951514" y="7154296"/>
            <a:ext cx="2409245" cy="1569660"/>
          </a:xfrm>
          <a:prstGeom prst="rect">
            <a:avLst/>
          </a:prstGeom>
          <a:solidFill>
            <a:schemeClr val="bg1"/>
          </a:solidFill>
        </p:spPr>
        <p:txBody>
          <a:bodyPr wrap="square" rtlCol="0">
            <a:spAutoFit/>
          </a:bodyPr>
          <a:lstStyle/>
          <a:p>
            <a:pPr algn="l" rtl="0" fontAlgn="base"/>
            <a:r>
              <a:rPr lang="en-GB" sz="1200" b="0" i="0" dirty="0">
                <a:solidFill>
                  <a:srgbClr val="000000"/>
                </a:solidFill>
                <a:effectLst/>
              </a:rPr>
              <a:t>1. 30/15 = 2m/s </a:t>
            </a:r>
          </a:p>
          <a:p>
            <a:pPr algn="l" rtl="0" fontAlgn="base"/>
            <a:r>
              <a:rPr lang="en-GB" sz="1200" b="0" i="0" dirty="0">
                <a:solidFill>
                  <a:srgbClr val="000000"/>
                </a:solidFill>
                <a:effectLst/>
              </a:rPr>
              <a:t>2. 1000/30 = 33.33m/s </a:t>
            </a:r>
          </a:p>
          <a:p>
            <a:pPr algn="l" rtl="0" fontAlgn="base"/>
            <a:r>
              <a:rPr lang="en-GB" sz="1200" b="0" i="0" dirty="0">
                <a:solidFill>
                  <a:srgbClr val="000000"/>
                </a:solidFill>
                <a:effectLst/>
              </a:rPr>
              <a:t>3. 500/25 = 20s </a:t>
            </a:r>
          </a:p>
          <a:p>
            <a:pPr algn="l" rtl="0" fontAlgn="base"/>
            <a:r>
              <a:rPr lang="en-GB" sz="1200" b="0" i="0" dirty="0">
                <a:solidFill>
                  <a:srgbClr val="000000"/>
                </a:solidFill>
                <a:effectLst/>
              </a:rPr>
              <a:t>4. 70 x 100 = 7000m </a:t>
            </a:r>
          </a:p>
          <a:p>
            <a:pPr algn="l" rtl="0" fontAlgn="base"/>
            <a:r>
              <a:rPr lang="en-GB" sz="1200" b="0" i="0" dirty="0">
                <a:solidFill>
                  <a:srgbClr val="000000"/>
                </a:solidFill>
                <a:effectLst/>
              </a:rPr>
              <a:t>5. 25-5/10 = 2m/s</a:t>
            </a:r>
            <a:r>
              <a:rPr lang="en-GB" sz="1200" b="0" i="0" baseline="30000" dirty="0">
                <a:solidFill>
                  <a:srgbClr val="000000"/>
                </a:solidFill>
                <a:effectLst/>
              </a:rPr>
              <a:t>2</a:t>
            </a:r>
            <a:r>
              <a:rPr lang="en-GB" sz="1200" b="0" i="0" dirty="0">
                <a:solidFill>
                  <a:srgbClr val="000000"/>
                </a:solidFill>
                <a:effectLst/>
              </a:rPr>
              <a:t> </a:t>
            </a:r>
          </a:p>
          <a:p>
            <a:pPr algn="l" rtl="0" fontAlgn="base"/>
            <a:r>
              <a:rPr lang="en-GB" sz="1200" dirty="0">
                <a:solidFill>
                  <a:srgbClr val="000000"/>
                </a:solidFill>
              </a:rPr>
              <a:t>6.</a:t>
            </a:r>
            <a:r>
              <a:rPr lang="en-GB" sz="1200" b="0" i="0" dirty="0">
                <a:solidFill>
                  <a:srgbClr val="000000"/>
                </a:solidFill>
                <a:effectLst/>
              </a:rPr>
              <a:t> 10 x 20 = 200m/s </a:t>
            </a:r>
          </a:p>
          <a:p>
            <a:pPr algn="l" rtl="0" fontAlgn="base"/>
            <a:r>
              <a:rPr lang="en-GB" sz="1200" dirty="0">
                <a:solidFill>
                  <a:srgbClr val="000000"/>
                </a:solidFill>
              </a:rPr>
              <a:t>7</a:t>
            </a:r>
            <a:r>
              <a:rPr lang="en-GB" sz="1200" b="0" i="0" dirty="0">
                <a:solidFill>
                  <a:srgbClr val="000000"/>
                </a:solidFill>
                <a:effectLst/>
              </a:rPr>
              <a:t>. 11-0/9 = 1.22m/s</a:t>
            </a:r>
            <a:r>
              <a:rPr lang="en-GB" sz="1200" b="0" i="0" baseline="30000" dirty="0">
                <a:solidFill>
                  <a:srgbClr val="000000"/>
                </a:solidFill>
                <a:effectLst/>
              </a:rPr>
              <a:t>2</a:t>
            </a:r>
            <a:r>
              <a:rPr lang="en-GB" sz="1200" b="0" i="0" dirty="0">
                <a:solidFill>
                  <a:srgbClr val="000000"/>
                </a:solidFill>
                <a:effectLst/>
              </a:rPr>
              <a:t> </a:t>
            </a:r>
          </a:p>
          <a:p>
            <a:pPr algn="l" rtl="0" fontAlgn="base"/>
            <a:r>
              <a:rPr lang="en-GB" sz="1200" dirty="0">
                <a:solidFill>
                  <a:srgbClr val="000000"/>
                </a:solidFill>
              </a:rPr>
              <a:t>8. </a:t>
            </a:r>
            <a:r>
              <a:rPr lang="en-GB" sz="1200" b="0" i="0" dirty="0">
                <a:solidFill>
                  <a:srgbClr val="000000"/>
                </a:solidFill>
                <a:effectLst/>
              </a:rPr>
              <a:t> 6/0.3 = 20sec </a:t>
            </a:r>
          </a:p>
        </p:txBody>
      </p:sp>
    </p:spTree>
    <p:extLst>
      <p:ext uri="{BB962C8B-B14F-4D97-AF65-F5344CB8AC3E}">
        <p14:creationId xmlns:p14="http://schemas.microsoft.com/office/powerpoint/2010/main" val="1020796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291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016685"/>
            <a:ext cx="6311900" cy="3110723"/>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t>
            </a:r>
            <a:r>
              <a:rPr lang="en-GB" sz="1200" dirty="0"/>
              <a:t>a. Journeys can be represented graphically using velocity-time graphs. These graphs give us several pieces of information, including, acceleration at different points in time and the distance travelled. The distance travelled is determined from the area under the graph. This can be done using two methods 1. By counting the squares under graph and then multiplying by the distance represented by one square 2. Dividing the area under the graph into rectangles and triangles. The area of each rectangle / triangle is then determined, and all the values summed (see worked examples). </a:t>
            </a:r>
          </a:p>
          <a:p>
            <a:pPr>
              <a:lnSpc>
                <a:spcPct val="150000"/>
              </a:lnSpc>
            </a:pPr>
            <a:r>
              <a:rPr lang="en-GB" sz="1200" dirty="0"/>
              <a:t>b &amp; c. Drawing of graphs requires modelling using the following success criteria: Each point plotted with an error of less than half of one square; Points are joined dot to dot (one of the rare cases where we do this in science); if scales are drawn, spacings need to be regular, tick marks should be included, axis labels and units should be included. </a:t>
            </a:r>
          </a:p>
        </p:txBody>
      </p:sp>
      <p:sp>
        <p:nvSpPr>
          <p:cNvPr id="2" name="TextBox 1">
            <a:extLst>
              <a:ext uri="{FF2B5EF4-FFF2-40B4-BE49-F238E27FC236}">
                <a16:creationId xmlns:a16="http://schemas.microsoft.com/office/drawing/2014/main" id="{43395562-A545-9484-24D7-9EB0D10FC012}"/>
              </a:ext>
            </a:extLst>
          </p:cNvPr>
          <p:cNvSpPr txBox="1"/>
          <p:nvPr/>
        </p:nvSpPr>
        <p:spPr>
          <a:xfrm>
            <a:off x="273050" y="421276"/>
            <a:ext cx="6311900" cy="1356397"/>
          </a:xfrm>
          <a:prstGeom prst="rect">
            <a:avLst/>
          </a:prstGeom>
          <a:noFill/>
          <a:ln w="12700">
            <a:solidFill>
              <a:schemeClr val="tx1"/>
            </a:solidFill>
            <a:prstDash val="dash"/>
          </a:ln>
        </p:spPr>
        <p:txBody>
          <a:bodyPr wrap="square" rtlCol="0">
            <a:spAutoFit/>
          </a:bodyPr>
          <a:lstStyle/>
          <a:p>
            <a:r>
              <a:rPr lang="en-GB" sz="1200" b="1" dirty="0"/>
              <a:t>Suggested chunking of concepts</a:t>
            </a:r>
            <a:endParaRPr lang="en-GB" sz="1200" dirty="0"/>
          </a:p>
          <a:p>
            <a:pPr marL="228600" indent="-228600">
              <a:lnSpc>
                <a:spcPct val="150000"/>
              </a:lnSpc>
              <a:buFont typeface="+mj-lt"/>
              <a:buAutoNum type="alphaLcPeriod"/>
            </a:pPr>
            <a:r>
              <a:rPr lang="en-GB" sz="1200" dirty="0"/>
              <a:t>Calculating distance travelled using velocity time graphs (including estimating from counting squares).</a:t>
            </a:r>
          </a:p>
          <a:p>
            <a:pPr marL="228600" indent="-228600">
              <a:lnSpc>
                <a:spcPct val="150000"/>
              </a:lnSpc>
              <a:buFont typeface="+mj-lt"/>
              <a:buAutoNum type="alphaLcPeriod"/>
            </a:pPr>
            <a:r>
              <a:rPr lang="en-GB" sz="1200" dirty="0"/>
              <a:t>Drawing velocity-time graphs. </a:t>
            </a:r>
          </a:p>
          <a:p>
            <a:pPr marL="228600" indent="-228600">
              <a:lnSpc>
                <a:spcPct val="150000"/>
              </a:lnSpc>
              <a:buFont typeface="+mj-lt"/>
              <a:buAutoNum type="alphaLcPeriod"/>
            </a:pPr>
            <a:r>
              <a:rPr lang="en-GB" sz="1200" dirty="0"/>
              <a:t>Interleaving of interpreting distance-time and velocity-time graphs. </a:t>
            </a:r>
          </a:p>
        </p:txBody>
      </p:sp>
    </p:spTree>
    <p:extLst>
      <p:ext uri="{BB962C8B-B14F-4D97-AF65-F5344CB8AC3E}">
        <p14:creationId xmlns:p14="http://schemas.microsoft.com/office/powerpoint/2010/main" val="6066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to construct and interpret a velocity – time relationship graph</a:t>
            </a:r>
            <a:r>
              <a:rPr lang="en-GB" sz="1200" b="1" dirty="0"/>
              <a:t>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440597"/>
            <a:ext cx="6311900" cy="646331"/>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t>This lesson helps us understand how to illustrate a journey with changing speed on a velocity –time graph, calculate the acceleration and determine the distance travelled.</a:t>
            </a: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
        <p:nvSpPr>
          <p:cNvPr id="7" name="TextBox 6">
            <a:extLst>
              <a:ext uri="{FF2B5EF4-FFF2-40B4-BE49-F238E27FC236}">
                <a16:creationId xmlns:a16="http://schemas.microsoft.com/office/drawing/2014/main" id="{4ED83005-1865-5509-FFE6-5C3201C2FD32}"/>
              </a:ext>
            </a:extLst>
          </p:cNvPr>
          <p:cNvSpPr txBox="1"/>
          <p:nvPr/>
        </p:nvSpPr>
        <p:spPr>
          <a:xfrm>
            <a:off x="273050" y="2212671"/>
            <a:ext cx="6311900" cy="7171194"/>
          </a:xfrm>
          <a:prstGeom prst="rect">
            <a:avLst/>
          </a:prstGeom>
          <a:noFill/>
          <a:ln w="28575">
            <a:noFill/>
          </a:ln>
        </p:spPr>
        <p:txBody>
          <a:bodyPr wrap="square" lIns="91440" tIns="45720" rIns="91440" bIns="45720" rtlCol="0" anchor="t">
            <a:spAutoFit/>
          </a:bodyPr>
          <a:lstStyle/>
          <a:p>
            <a:r>
              <a:rPr lang="en-GB" sz="1200" b="1" dirty="0"/>
              <a:t>Task 1:  I do</a:t>
            </a:r>
          </a:p>
          <a:p>
            <a:endParaRPr lang="en-GB" sz="1400" b="1" dirty="0"/>
          </a:p>
          <a:p>
            <a:pPr algn="ctr"/>
            <a:r>
              <a:rPr lang="en-GB" sz="1200" dirty="0"/>
              <a:t>Label the different parts of the graph</a:t>
            </a:r>
          </a:p>
          <a:p>
            <a:endParaRPr lang="en-GB" sz="1200" dirty="0"/>
          </a:p>
          <a:p>
            <a:endParaRPr lang="en-GB" sz="1200"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p:txBody>
      </p:sp>
      <p:pic>
        <p:nvPicPr>
          <p:cNvPr id="13" name="Picture 12">
            <a:extLst>
              <a:ext uri="{FF2B5EF4-FFF2-40B4-BE49-F238E27FC236}">
                <a16:creationId xmlns:a16="http://schemas.microsoft.com/office/drawing/2014/main" id="{BE478F66-08F3-D798-668B-4769EAC3301A}"/>
              </a:ext>
            </a:extLst>
          </p:cNvPr>
          <p:cNvPicPr>
            <a:picLocks noChangeAspect="1"/>
          </p:cNvPicPr>
          <p:nvPr/>
        </p:nvPicPr>
        <p:blipFill>
          <a:blip r:embed="rId2"/>
          <a:stretch>
            <a:fillRect/>
          </a:stretch>
        </p:blipFill>
        <p:spPr>
          <a:xfrm>
            <a:off x="494592" y="2920956"/>
            <a:ext cx="3533170" cy="2877312"/>
          </a:xfrm>
          <a:prstGeom prst="rect">
            <a:avLst/>
          </a:prstGeom>
        </p:spPr>
      </p:pic>
      <p:sp>
        <p:nvSpPr>
          <p:cNvPr id="14" name="TextBox 13">
            <a:extLst>
              <a:ext uri="{FF2B5EF4-FFF2-40B4-BE49-F238E27FC236}">
                <a16:creationId xmlns:a16="http://schemas.microsoft.com/office/drawing/2014/main" id="{0BB8F7E7-89DD-9BE4-6F3A-9A2FFEAF3BA0}"/>
              </a:ext>
            </a:extLst>
          </p:cNvPr>
          <p:cNvSpPr txBox="1"/>
          <p:nvPr/>
        </p:nvSpPr>
        <p:spPr>
          <a:xfrm>
            <a:off x="4110790" y="3120612"/>
            <a:ext cx="2220828" cy="2677656"/>
          </a:xfrm>
          <a:prstGeom prst="rect">
            <a:avLst/>
          </a:prstGeom>
          <a:noFill/>
        </p:spPr>
        <p:txBody>
          <a:bodyPr wrap="square" rtlCol="0">
            <a:spAutoFit/>
          </a:bodyPr>
          <a:lstStyle/>
          <a:p>
            <a:pPr algn="ctr" rtl="0" fontAlgn="base"/>
            <a:r>
              <a:rPr lang="en-GB" sz="1200" b="1" i="0" u="none" strike="noStrike" dirty="0">
                <a:effectLst/>
              </a:rPr>
              <a:t>Answers</a:t>
            </a:r>
          </a:p>
          <a:p>
            <a:pPr algn="l" rtl="0" fontAlgn="base"/>
            <a:r>
              <a:rPr lang="en-GB" sz="1200" b="1" i="0" u="none" strike="noStrike" dirty="0">
                <a:effectLst/>
              </a:rPr>
              <a:t>The steeper gradient represents a faster acceleration</a:t>
            </a:r>
            <a:r>
              <a:rPr lang="en-US" sz="1200" b="0" i="0" dirty="0">
                <a:effectLst/>
              </a:rPr>
              <a:t>​</a:t>
            </a:r>
          </a:p>
          <a:p>
            <a:pPr algn="l" rtl="0" fontAlgn="base"/>
            <a:r>
              <a:rPr lang="en-GB" sz="1200" b="0" i="0" dirty="0">
                <a:effectLst/>
              </a:rPr>
              <a:t>​</a:t>
            </a:r>
          </a:p>
          <a:p>
            <a:pPr algn="l" rtl="0" fontAlgn="base"/>
            <a:r>
              <a:rPr lang="en-GB" sz="1200" b="1" i="0" u="none" strike="noStrike" dirty="0">
                <a:effectLst/>
              </a:rPr>
              <a:t>The horizontal line represents a constant velocity or speed (no acceleration or deceleration)</a:t>
            </a:r>
            <a:r>
              <a:rPr lang="en-US" sz="1200" b="0" i="0" dirty="0">
                <a:effectLst/>
              </a:rPr>
              <a:t>​</a:t>
            </a:r>
          </a:p>
          <a:p>
            <a:pPr algn="l" rtl="0" fontAlgn="base"/>
            <a:r>
              <a:rPr lang="en-GB" sz="1200" b="0" i="0" dirty="0">
                <a:effectLst/>
              </a:rPr>
              <a:t>​</a:t>
            </a:r>
          </a:p>
          <a:p>
            <a:pPr algn="l" rtl="0" fontAlgn="base"/>
            <a:r>
              <a:rPr lang="en-GB" sz="1200" b="1" i="0" u="none" strike="noStrike" dirty="0">
                <a:effectLst/>
              </a:rPr>
              <a:t>The line coming back down represents deceleration</a:t>
            </a:r>
            <a:r>
              <a:rPr lang="en-US" sz="1200" b="0" i="0" dirty="0">
                <a:effectLst/>
              </a:rPr>
              <a:t>​</a:t>
            </a:r>
          </a:p>
          <a:p>
            <a:pPr algn="l" rtl="0" fontAlgn="base"/>
            <a:r>
              <a:rPr lang="en-GB" sz="1200" b="0" i="0" dirty="0">
                <a:effectLst/>
              </a:rPr>
              <a:t>​</a:t>
            </a:r>
          </a:p>
          <a:p>
            <a:pPr algn="l" rtl="0" fontAlgn="base"/>
            <a:r>
              <a:rPr lang="en-GB" sz="1200" b="1" i="0" u="none" strike="noStrike" dirty="0">
                <a:effectLst/>
              </a:rPr>
              <a:t>The straight gradients represent a constant acceleration or deceleration </a:t>
            </a:r>
            <a:r>
              <a:rPr lang="en-US" sz="1200" b="0" i="0" dirty="0">
                <a:effectLst/>
              </a:rPr>
              <a:t>​</a:t>
            </a:r>
          </a:p>
        </p:txBody>
      </p:sp>
      <p:sp>
        <p:nvSpPr>
          <p:cNvPr id="8" name="TextBox 7">
            <a:extLst>
              <a:ext uri="{FF2B5EF4-FFF2-40B4-BE49-F238E27FC236}">
                <a16:creationId xmlns:a16="http://schemas.microsoft.com/office/drawing/2014/main" id="{CEB8E01C-EA92-550E-1E1B-76BD30A92154}"/>
              </a:ext>
            </a:extLst>
          </p:cNvPr>
          <p:cNvSpPr txBox="1"/>
          <p:nvPr/>
        </p:nvSpPr>
        <p:spPr>
          <a:xfrm>
            <a:off x="1934309" y="5644662"/>
            <a:ext cx="1266092" cy="276999"/>
          </a:xfrm>
          <a:prstGeom prst="rect">
            <a:avLst/>
          </a:prstGeom>
          <a:solidFill>
            <a:schemeClr val="bg1"/>
          </a:solidFill>
        </p:spPr>
        <p:txBody>
          <a:bodyPr wrap="square" rtlCol="0">
            <a:spAutoFit/>
          </a:bodyPr>
          <a:lstStyle/>
          <a:p>
            <a:r>
              <a:rPr lang="en-GB" sz="1200" dirty="0"/>
              <a:t>Time in seconds</a:t>
            </a:r>
          </a:p>
        </p:txBody>
      </p:sp>
      <p:sp>
        <p:nvSpPr>
          <p:cNvPr id="9" name="TextBox 8">
            <a:extLst>
              <a:ext uri="{FF2B5EF4-FFF2-40B4-BE49-F238E27FC236}">
                <a16:creationId xmlns:a16="http://schemas.microsoft.com/office/drawing/2014/main" id="{2520EE31-D8EC-7D93-5C36-B8D270787CFE}"/>
              </a:ext>
            </a:extLst>
          </p:cNvPr>
          <p:cNvSpPr txBox="1"/>
          <p:nvPr/>
        </p:nvSpPr>
        <p:spPr>
          <a:xfrm>
            <a:off x="241260" y="3635309"/>
            <a:ext cx="733529" cy="461665"/>
          </a:xfrm>
          <a:prstGeom prst="rect">
            <a:avLst/>
          </a:prstGeom>
          <a:solidFill>
            <a:schemeClr val="bg1"/>
          </a:solidFill>
        </p:spPr>
        <p:txBody>
          <a:bodyPr wrap="square" rtlCol="0">
            <a:spAutoFit/>
          </a:bodyPr>
          <a:lstStyle/>
          <a:p>
            <a:pPr algn="r"/>
            <a:r>
              <a:rPr lang="en-GB" sz="1200" dirty="0"/>
              <a:t>Velocity in m/s</a:t>
            </a:r>
          </a:p>
        </p:txBody>
      </p:sp>
      <p:sp>
        <p:nvSpPr>
          <p:cNvPr id="10" name="TextBox 9">
            <a:extLst>
              <a:ext uri="{FF2B5EF4-FFF2-40B4-BE49-F238E27FC236}">
                <a16:creationId xmlns:a16="http://schemas.microsoft.com/office/drawing/2014/main" id="{F80987A9-4995-83D8-6A2C-F53A5D410437}"/>
              </a:ext>
            </a:extLst>
          </p:cNvPr>
          <p:cNvSpPr txBox="1"/>
          <p:nvPr/>
        </p:nvSpPr>
        <p:spPr>
          <a:xfrm>
            <a:off x="1080198" y="5438519"/>
            <a:ext cx="2897241" cy="261610"/>
          </a:xfrm>
          <a:prstGeom prst="rect">
            <a:avLst/>
          </a:prstGeom>
          <a:solidFill>
            <a:schemeClr val="bg1"/>
          </a:solidFill>
        </p:spPr>
        <p:txBody>
          <a:bodyPr wrap="square" rtlCol="0">
            <a:spAutoFit/>
          </a:bodyPr>
          <a:lstStyle/>
          <a:p>
            <a:r>
              <a:rPr lang="en-GB" sz="1100" dirty="0"/>
              <a:t>0      1      2      3      4      5      6      7      8      9    10</a:t>
            </a:r>
          </a:p>
        </p:txBody>
      </p:sp>
      <p:sp>
        <p:nvSpPr>
          <p:cNvPr id="11" name="TextBox 10">
            <a:extLst>
              <a:ext uri="{FF2B5EF4-FFF2-40B4-BE49-F238E27FC236}">
                <a16:creationId xmlns:a16="http://schemas.microsoft.com/office/drawing/2014/main" id="{72C25CE2-B4B2-3AC0-16CB-3C61F2ADAFBA}"/>
              </a:ext>
            </a:extLst>
          </p:cNvPr>
          <p:cNvSpPr txBox="1"/>
          <p:nvPr/>
        </p:nvSpPr>
        <p:spPr>
          <a:xfrm>
            <a:off x="834014" y="2955485"/>
            <a:ext cx="346668" cy="261610"/>
          </a:xfrm>
          <a:prstGeom prst="rect">
            <a:avLst/>
          </a:prstGeom>
          <a:solidFill>
            <a:schemeClr val="bg1"/>
          </a:solidFill>
        </p:spPr>
        <p:txBody>
          <a:bodyPr wrap="square" rtlCol="0">
            <a:spAutoFit/>
          </a:bodyPr>
          <a:lstStyle/>
          <a:p>
            <a:pPr algn="r"/>
            <a:r>
              <a:rPr lang="en-GB" sz="1100" dirty="0"/>
              <a:t>10</a:t>
            </a:r>
          </a:p>
        </p:txBody>
      </p:sp>
      <p:sp>
        <p:nvSpPr>
          <p:cNvPr id="12" name="TextBox 11">
            <a:extLst>
              <a:ext uri="{FF2B5EF4-FFF2-40B4-BE49-F238E27FC236}">
                <a16:creationId xmlns:a16="http://schemas.microsoft.com/office/drawing/2014/main" id="{EC4A4D25-FF01-4709-84C1-09130A69626F}"/>
              </a:ext>
            </a:extLst>
          </p:cNvPr>
          <p:cNvSpPr txBox="1"/>
          <p:nvPr/>
        </p:nvSpPr>
        <p:spPr>
          <a:xfrm>
            <a:off x="820587" y="3201393"/>
            <a:ext cx="346668" cy="261610"/>
          </a:xfrm>
          <a:prstGeom prst="rect">
            <a:avLst/>
          </a:prstGeom>
          <a:solidFill>
            <a:schemeClr val="bg1"/>
          </a:solidFill>
        </p:spPr>
        <p:txBody>
          <a:bodyPr wrap="square" rtlCol="0">
            <a:spAutoFit/>
          </a:bodyPr>
          <a:lstStyle/>
          <a:p>
            <a:pPr algn="r"/>
            <a:r>
              <a:rPr lang="en-GB" sz="1100" dirty="0"/>
              <a:t>9</a:t>
            </a:r>
          </a:p>
        </p:txBody>
      </p:sp>
      <p:sp>
        <p:nvSpPr>
          <p:cNvPr id="15" name="TextBox 14">
            <a:extLst>
              <a:ext uri="{FF2B5EF4-FFF2-40B4-BE49-F238E27FC236}">
                <a16:creationId xmlns:a16="http://schemas.microsoft.com/office/drawing/2014/main" id="{2AAEDDC2-24B7-E1D3-499C-4A93E0FFE1B5}"/>
              </a:ext>
            </a:extLst>
          </p:cNvPr>
          <p:cNvSpPr txBox="1"/>
          <p:nvPr/>
        </p:nvSpPr>
        <p:spPr>
          <a:xfrm>
            <a:off x="823878" y="3426205"/>
            <a:ext cx="346668" cy="261610"/>
          </a:xfrm>
          <a:prstGeom prst="rect">
            <a:avLst/>
          </a:prstGeom>
          <a:solidFill>
            <a:schemeClr val="bg1"/>
          </a:solidFill>
        </p:spPr>
        <p:txBody>
          <a:bodyPr wrap="square" rtlCol="0">
            <a:spAutoFit/>
          </a:bodyPr>
          <a:lstStyle/>
          <a:p>
            <a:pPr algn="r"/>
            <a:r>
              <a:rPr lang="en-GB" sz="1100" dirty="0"/>
              <a:t>8</a:t>
            </a:r>
          </a:p>
        </p:txBody>
      </p:sp>
      <p:sp>
        <p:nvSpPr>
          <p:cNvPr id="16" name="TextBox 15">
            <a:extLst>
              <a:ext uri="{FF2B5EF4-FFF2-40B4-BE49-F238E27FC236}">
                <a16:creationId xmlns:a16="http://schemas.microsoft.com/office/drawing/2014/main" id="{58FA2273-91F8-F840-122F-7D8C220928E2}"/>
              </a:ext>
            </a:extLst>
          </p:cNvPr>
          <p:cNvSpPr txBox="1"/>
          <p:nvPr/>
        </p:nvSpPr>
        <p:spPr>
          <a:xfrm>
            <a:off x="820587" y="3647737"/>
            <a:ext cx="346668" cy="261610"/>
          </a:xfrm>
          <a:prstGeom prst="rect">
            <a:avLst/>
          </a:prstGeom>
          <a:solidFill>
            <a:schemeClr val="bg1"/>
          </a:solidFill>
        </p:spPr>
        <p:txBody>
          <a:bodyPr wrap="square" rtlCol="0">
            <a:spAutoFit/>
          </a:bodyPr>
          <a:lstStyle/>
          <a:p>
            <a:pPr algn="r"/>
            <a:r>
              <a:rPr lang="en-GB" sz="1100" dirty="0"/>
              <a:t>7</a:t>
            </a:r>
          </a:p>
        </p:txBody>
      </p:sp>
      <p:sp>
        <p:nvSpPr>
          <p:cNvPr id="17" name="TextBox 16">
            <a:extLst>
              <a:ext uri="{FF2B5EF4-FFF2-40B4-BE49-F238E27FC236}">
                <a16:creationId xmlns:a16="http://schemas.microsoft.com/office/drawing/2014/main" id="{77BFBED8-C599-08E4-7EA4-7B6250940F5E}"/>
              </a:ext>
            </a:extLst>
          </p:cNvPr>
          <p:cNvSpPr txBox="1"/>
          <p:nvPr/>
        </p:nvSpPr>
        <p:spPr>
          <a:xfrm>
            <a:off x="817296" y="3890938"/>
            <a:ext cx="346668" cy="261610"/>
          </a:xfrm>
          <a:prstGeom prst="rect">
            <a:avLst/>
          </a:prstGeom>
          <a:solidFill>
            <a:schemeClr val="bg1"/>
          </a:solidFill>
        </p:spPr>
        <p:txBody>
          <a:bodyPr wrap="square" rtlCol="0">
            <a:spAutoFit/>
          </a:bodyPr>
          <a:lstStyle/>
          <a:p>
            <a:pPr algn="r"/>
            <a:r>
              <a:rPr lang="en-GB" sz="1100" dirty="0"/>
              <a:t>6</a:t>
            </a:r>
          </a:p>
        </p:txBody>
      </p:sp>
      <p:sp>
        <p:nvSpPr>
          <p:cNvPr id="18" name="TextBox 17">
            <a:extLst>
              <a:ext uri="{FF2B5EF4-FFF2-40B4-BE49-F238E27FC236}">
                <a16:creationId xmlns:a16="http://schemas.microsoft.com/office/drawing/2014/main" id="{7903CC60-2900-D0B0-653B-D3F0B151B372}"/>
              </a:ext>
            </a:extLst>
          </p:cNvPr>
          <p:cNvSpPr txBox="1"/>
          <p:nvPr/>
        </p:nvSpPr>
        <p:spPr>
          <a:xfrm>
            <a:off x="812184" y="4116426"/>
            <a:ext cx="346668" cy="261610"/>
          </a:xfrm>
          <a:prstGeom prst="rect">
            <a:avLst/>
          </a:prstGeom>
          <a:solidFill>
            <a:schemeClr val="bg1"/>
          </a:solidFill>
        </p:spPr>
        <p:txBody>
          <a:bodyPr wrap="square" rtlCol="0">
            <a:spAutoFit/>
          </a:bodyPr>
          <a:lstStyle/>
          <a:p>
            <a:pPr algn="r"/>
            <a:r>
              <a:rPr lang="en-GB" sz="1100" dirty="0"/>
              <a:t>5</a:t>
            </a:r>
          </a:p>
        </p:txBody>
      </p:sp>
      <p:sp>
        <p:nvSpPr>
          <p:cNvPr id="19" name="TextBox 18">
            <a:extLst>
              <a:ext uri="{FF2B5EF4-FFF2-40B4-BE49-F238E27FC236}">
                <a16:creationId xmlns:a16="http://schemas.microsoft.com/office/drawing/2014/main" id="{FFF1805E-0A2F-E7BF-32EA-AE6B637DCC76}"/>
              </a:ext>
            </a:extLst>
          </p:cNvPr>
          <p:cNvSpPr txBox="1"/>
          <p:nvPr/>
        </p:nvSpPr>
        <p:spPr>
          <a:xfrm>
            <a:off x="812184" y="4351325"/>
            <a:ext cx="346668" cy="261610"/>
          </a:xfrm>
          <a:prstGeom prst="rect">
            <a:avLst/>
          </a:prstGeom>
          <a:solidFill>
            <a:schemeClr val="bg1"/>
          </a:solidFill>
        </p:spPr>
        <p:txBody>
          <a:bodyPr wrap="square" rtlCol="0">
            <a:spAutoFit/>
          </a:bodyPr>
          <a:lstStyle/>
          <a:p>
            <a:pPr algn="r"/>
            <a:r>
              <a:rPr lang="en-GB" sz="1100" dirty="0"/>
              <a:t>4</a:t>
            </a:r>
          </a:p>
        </p:txBody>
      </p:sp>
      <p:sp>
        <p:nvSpPr>
          <p:cNvPr id="20" name="TextBox 19">
            <a:extLst>
              <a:ext uri="{FF2B5EF4-FFF2-40B4-BE49-F238E27FC236}">
                <a16:creationId xmlns:a16="http://schemas.microsoft.com/office/drawing/2014/main" id="{24404A71-6C83-58BB-52BC-96B200368057}"/>
              </a:ext>
            </a:extLst>
          </p:cNvPr>
          <p:cNvSpPr txBox="1"/>
          <p:nvPr/>
        </p:nvSpPr>
        <p:spPr>
          <a:xfrm>
            <a:off x="812184" y="4595046"/>
            <a:ext cx="346668" cy="261610"/>
          </a:xfrm>
          <a:prstGeom prst="rect">
            <a:avLst/>
          </a:prstGeom>
          <a:solidFill>
            <a:schemeClr val="bg1"/>
          </a:solidFill>
        </p:spPr>
        <p:txBody>
          <a:bodyPr wrap="square" rtlCol="0">
            <a:spAutoFit/>
          </a:bodyPr>
          <a:lstStyle/>
          <a:p>
            <a:pPr algn="r"/>
            <a:r>
              <a:rPr lang="en-GB" sz="1100" dirty="0"/>
              <a:t>3</a:t>
            </a:r>
          </a:p>
        </p:txBody>
      </p:sp>
      <p:sp>
        <p:nvSpPr>
          <p:cNvPr id="21" name="TextBox 20">
            <a:extLst>
              <a:ext uri="{FF2B5EF4-FFF2-40B4-BE49-F238E27FC236}">
                <a16:creationId xmlns:a16="http://schemas.microsoft.com/office/drawing/2014/main" id="{7214BD78-3D2B-C4F8-0F8B-B2FECA4D85E9}"/>
              </a:ext>
            </a:extLst>
          </p:cNvPr>
          <p:cNvSpPr txBox="1"/>
          <p:nvPr/>
        </p:nvSpPr>
        <p:spPr>
          <a:xfrm>
            <a:off x="812184" y="4811712"/>
            <a:ext cx="346668" cy="261610"/>
          </a:xfrm>
          <a:prstGeom prst="rect">
            <a:avLst/>
          </a:prstGeom>
          <a:solidFill>
            <a:schemeClr val="bg1"/>
          </a:solidFill>
        </p:spPr>
        <p:txBody>
          <a:bodyPr wrap="square" rtlCol="0">
            <a:spAutoFit/>
          </a:bodyPr>
          <a:lstStyle/>
          <a:p>
            <a:pPr algn="r"/>
            <a:r>
              <a:rPr lang="en-GB" sz="1100" dirty="0"/>
              <a:t>2</a:t>
            </a:r>
          </a:p>
        </p:txBody>
      </p:sp>
      <p:sp>
        <p:nvSpPr>
          <p:cNvPr id="22" name="TextBox 21">
            <a:extLst>
              <a:ext uri="{FF2B5EF4-FFF2-40B4-BE49-F238E27FC236}">
                <a16:creationId xmlns:a16="http://schemas.microsoft.com/office/drawing/2014/main" id="{44F8863A-CEE5-91C0-F8CF-ADF4D6E1A82B}"/>
              </a:ext>
            </a:extLst>
          </p:cNvPr>
          <p:cNvSpPr txBox="1"/>
          <p:nvPr/>
        </p:nvSpPr>
        <p:spPr>
          <a:xfrm>
            <a:off x="818205" y="5021516"/>
            <a:ext cx="346668" cy="261610"/>
          </a:xfrm>
          <a:prstGeom prst="rect">
            <a:avLst/>
          </a:prstGeom>
          <a:solidFill>
            <a:schemeClr val="bg1"/>
          </a:solidFill>
        </p:spPr>
        <p:txBody>
          <a:bodyPr wrap="square" rtlCol="0">
            <a:spAutoFit/>
          </a:bodyPr>
          <a:lstStyle/>
          <a:p>
            <a:pPr algn="r"/>
            <a:r>
              <a:rPr lang="en-GB" sz="1100" dirty="0"/>
              <a:t>1</a:t>
            </a:r>
          </a:p>
        </p:txBody>
      </p:sp>
      <p:sp>
        <p:nvSpPr>
          <p:cNvPr id="23" name="TextBox 22">
            <a:extLst>
              <a:ext uri="{FF2B5EF4-FFF2-40B4-BE49-F238E27FC236}">
                <a16:creationId xmlns:a16="http://schemas.microsoft.com/office/drawing/2014/main" id="{FF046E4C-7C5F-F65C-39A2-14ABA9FD1746}"/>
              </a:ext>
            </a:extLst>
          </p:cNvPr>
          <p:cNvSpPr txBox="1"/>
          <p:nvPr/>
        </p:nvSpPr>
        <p:spPr>
          <a:xfrm>
            <a:off x="825611" y="5256415"/>
            <a:ext cx="346668" cy="261610"/>
          </a:xfrm>
          <a:prstGeom prst="rect">
            <a:avLst/>
          </a:prstGeom>
          <a:solidFill>
            <a:schemeClr val="bg1"/>
          </a:solidFill>
        </p:spPr>
        <p:txBody>
          <a:bodyPr wrap="square" rtlCol="0">
            <a:spAutoFit/>
          </a:bodyPr>
          <a:lstStyle/>
          <a:p>
            <a:pPr algn="r"/>
            <a:r>
              <a:rPr lang="en-GB" sz="1100" dirty="0"/>
              <a:t>0</a:t>
            </a:r>
          </a:p>
        </p:txBody>
      </p:sp>
    </p:spTree>
    <p:extLst>
      <p:ext uri="{BB962C8B-B14F-4D97-AF65-F5344CB8AC3E}">
        <p14:creationId xmlns:p14="http://schemas.microsoft.com/office/powerpoint/2010/main" val="130526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
        <p:nvSpPr>
          <p:cNvPr id="7" name="TextBox 6">
            <a:extLst>
              <a:ext uri="{FF2B5EF4-FFF2-40B4-BE49-F238E27FC236}">
                <a16:creationId xmlns:a16="http://schemas.microsoft.com/office/drawing/2014/main" id="{4ED83005-1865-5509-FFE6-5C3201C2FD32}"/>
              </a:ext>
            </a:extLst>
          </p:cNvPr>
          <p:cNvSpPr txBox="1"/>
          <p:nvPr/>
        </p:nvSpPr>
        <p:spPr>
          <a:xfrm>
            <a:off x="273050" y="968586"/>
            <a:ext cx="6311900" cy="6555641"/>
          </a:xfrm>
          <a:prstGeom prst="rect">
            <a:avLst/>
          </a:prstGeom>
          <a:noFill/>
          <a:ln w="28575">
            <a:noFill/>
          </a:ln>
        </p:spPr>
        <p:txBody>
          <a:bodyPr wrap="square" lIns="91440" tIns="45720" rIns="91440" bIns="45720" rtlCol="0" anchor="t">
            <a:spAutoFit/>
          </a:bodyPr>
          <a:lstStyle/>
          <a:p>
            <a:r>
              <a:rPr lang="en-GB" sz="1400" b="1" dirty="0"/>
              <a:t>Task 1:  We do</a:t>
            </a:r>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p:txBody>
      </p:sp>
      <p:pic>
        <p:nvPicPr>
          <p:cNvPr id="9" name="Picture 8">
            <a:extLst>
              <a:ext uri="{FF2B5EF4-FFF2-40B4-BE49-F238E27FC236}">
                <a16:creationId xmlns:a16="http://schemas.microsoft.com/office/drawing/2014/main" id="{F004C3FD-9E56-4C8F-45AB-65DBB808BC46}"/>
              </a:ext>
            </a:extLst>
          </p:cNvPr>
          <p:cNvPicPr>
            <a:picLocks noChangeAspect="1"/>
          </p:cNvPicPr>
          <p:nvPr/>
        </p:nvPicPr>
        <p:blipFill>
          <a:blip r:embed="rId2"/>
          <a:stretch>
            <a:fillRect/>
          </a:stretch>
        </p:blipFill>
        <p:spPr>
          <a:xfrm>
            <a:off x="384958" y="1342774"/>
            <a:ext cx="6084082" cy="5272871"/>
          </a:xfrm>
          <a:prstGeom prst="rect">
            <a:avLst/>
          </a:prstGeom>
        </p:spPr>
      </p:pic>
      <p:sp>
        <p:nvSpPr>
          <p:cNvPr id="10" name="TextBox 9">
            <a:extLst>
              <a:ext uri="{FF2B5EF4-FFF2-40B4-BE49-F238E27FC236}">
                <a16:creationId xmlns:a16="http://schemas.microsoft.com/office/drawing/2014/main" id="{2BBC42E6-FF2F-04AF-C9CC-5D004930CF6C}"/>
              </a:ext>
            </a:extLst>
          </p:cNvPr>
          <p:cNvSpPr txBox="1"/>
          <p:nvPr/>
        </p:nvSpPr>
        <p:spPr>
          <a:xfrm>
            <a:off x="962358" y="6877896"/>
            <a:ext cx="5397500" cy="646331"/>
          </a:xfrm>
          <a:prstGeom prst="rect">
            <a:avLst/>
          </a:prstGeom>
          <a:solidFill>
            <a:schemeClr val="bg1"/>
          </a:solidFill>
        </p:spPr>
        <p:txBody>
          <a:bodyPr wrap="square" rtlCol="0">
            <a:spAutoFit/>
          </a:bodyPr>
          <a:lstStyle/>
          <a:p>
            <a:pPr marL="342900" indent="-342900">
              <a:buAutoNum type="alphaLcParenR"/>
            </a:pPr>
            <a:r>
              <a:rPr lang="en-GB" sz="1200" dirty="0"/>
              <a:t>Stationary      b). Constant speed</a:t>
            </a:r>
          </a:p>
          <a:p>
            <a:r>
              <a:rPr lang="en-GB" sz="1200" dirty="0"/>
              <a:t>c). acceleration   d). Constant speed</a:t>
            </a:r>
          </a:p>
          <a:p>
            <a:r>
              <a:rPr lang="en-GB" sz="1200" dirty="0"/>
              <a:t>e). Accelerating     f). Increasing rate of acceleration</a:t>
            </a:r>
          </a:p>
        </p:txBody>
      </p:sp>
      <p:sp>
        <p:nvSpPr>
          <p:cNvPr id="3" name="TextBox 2">
            <a:extLst>
              <a:ext uri="{FF2B5EF4-FFF2-40B4-BE49-F238E27FC236}">
                <a16:creationId xmlns:a16="http://schemas.microsoft.com/office/drawing/2014/main" id="{5E0D0E37-BF1D-830E-C43D-D9CD3E63F8E4}"/>
              </a:ext>
            </a:extLst>
          </p:cNvPr>
          <p:cNvSpPr txBox="1"/>
          <p:nvPr/>
        </p:nvSpPr>
        <p:spPr>
          <a:xfrm>
            <a:off x="384958" y="5642149"/>
            <a:ext cx="750506" cy="276999"/>
          </a:xfrm>
          <a:prstGeom prst="rect">
            <a:avLst/>
          </a:prstGeom>
          <a:solidFill>
            <a:schemeClr val="bg1"/>
          </a:solidFill>
        </p:spPr>
        <p:txBody>
          <a:bodyPr wrap="square" rtlCol="0">
            <a:spAutoFit/>
          </a:bodyPr>
          <a:lstStyle/>
          <a:p>
            <a:r>
              <a:rPr lang="en-GB" sz="1200" dirty="0"/>
              <a:t>Answers</a:t>
            </a:r>
          </a:p>
        </p:txBody>
      </p:sp>
      <p:sp>
        <p:nvSpPr>
          <p:cNvPr id="6" name="TextBox 5">
            <a:extLst>
              <a:ext uri="{FF2B5EF4-FFF2-40B4-BE49-F238E27FC236}">
                <a16:creationId xmlns:a16="http://schemas.microsoft.com/office/drawing/2014/main" id="{3370A951-365E-B2F8-67F3-3E12B99D27C0}"/>
              </a:ext>
            </a:extLst>
          </p:cNvPr>
          <p:cNvSpPr txBox="1"/>
          <p:nvPr/>
        </p:nvSpPr>
        <p:spPr>
          <a:xfrm>
            <a:off x="1135464" y="5642149"/>
            <a:ext cx="2049863" cy="1015663"/>
          </a:xfrm>
          <a:prstGeom prst="rect">
            <a:avLst/>
          </a:prstGeom>
          <a:solidFill>
            <a:schemeClr val="bg1"/>
          </a:solidFill>
        </p:spPr>
        <p:txBody>
          <a:bodyPr wrap="square" rtlCol="0">
            <a:spAutoFit/>
          </a:bodyPr>
          <a:lstStyle/>
          <a:p>
            <a:pPr marL="228600" indent="-228600">
              <a:buAutoNum type="alphaLcParenR"/>
            </a:pPr>
            <a:r>
              <a:rPr lang="en-GB" sz="1200" dirty="0"/>
              <a:t>…………………………………….</a:t>
            </a:r>
          </a:p>
          <a:p>
            <a:endParaRPr lang="en-GB" sz="1200" dirty="0"/>
          </a:p>
          <a:p>
            <a:pPr marL="228600" indent="-228600">
              <a:buAutoNum type="alphaLcParenR" startAt="3"/>
            </a:pPr>
            <a:r>
              <a:rPr lang="en-GB" sz="1200" dirty="0"/>
              <a:t>…………………………………….</a:t>
            </a:r>
          </a:p>
          <a:p>
            <a:pPr marL="228600" indent="-228600">
              <a:buAutoNum type="alphaLcParenR" startAt="3"/>
            </a:pPr>
            <a:endParaRPr lang="en-GB" sz="1200" dirty="0"/>
          </a:p>
          <a:p>
            <a:r>
              <a:rPr lang="en-GB" sz="1200" dirty="0"/>
              <a:t>e)   …………………………………….</a:t>
            </a:r>
          </a:p>
        </p:txBody>
      </p:sp>
      <p:sp>
        <p:nvSpPr>
          <p:cNvPr id="8" name="TextBox 7">
            <a:extLst>
              <a:ext uri="{FF2B5EF4-FFF2-40B4-BE49-F238E27FC236}">
                <a16:creationId xmlns:a16="http://schemas.microsoft.com/office/drawing/2014/main" id="{72586A2B-866B-5D9C-90C1-2D49093514AF}"/>
              </a:ext>
            </a:extLst>
          </p:cNvPr>
          <p:cNvSpPr txBox="1"/>
          <p:nvPr/>
        </p:nvSpPr>
        <p:spPr>
          <a:xfrm>
            <a:off x="3782595" y="5642149"/>
            <a:ext cx="2387093" cy="1015663"/>
          </a:xfrm>
          <a:prstGeom prst="rect">
            <a:avLst/>
          </a:prstGeom>
          <a:solidFill>
            <a:schemeClr val="bg1"/>
          </a:solidFill>
        </p:spPr>
        <p:txBody>
          <a:bodyPr wrap="square" rtlCol="0">
            <a:spAutoFit/>
          </a:bodyPr>
          <a:lstStyle/>
          <a:p>
            <a:r>
              <a:rPr lang="en-GB" sz="1200" dirty="0"/>
              <a:t>b)   …………………………………….</a:t>
            </a:r>
          </a:p>
          <a:p>
            <a:endParaRPr lang="en-GB" sz="1200" dirty="0"/>
          </a:p>
          <a:p>
            <a:r>
              <a:rPr lang="en-GB" sz="1200" dirty="0"/>
              <a:t>d)   …………………………………….</a:t>
            </a:r>
          </a:p>
          <a:p>
            <a:pPr marL="228600" indent="-228600">
              <a:buAutoNum type="alphaLcParenR" startAt="3"/>
            </a:pPr>
            <a:endParaRPr lang="en-GB" sz="1200" dirty="0"/>
          </a:p>
          <a:p>
            <a:r>
              <a:rPr lang="en-GB" sz="1200" dirty="0"/>
              <a:t>f)   …………………………………….</a:t>
            </a:r>
          </a:p>
        </p:txBody>
      </p:sp>
      <p:sp>
        <p:nvSpPr>
          <p:cNvPr id="11" name="TextBox 10">
            <a:extLst>
              <a:ext uri="{FF2B5EF4-FFF2-40B4-BE49-F238E27FC236}">
                <a16:creationId xmlns:a16="http://schemas.microsoft.com/office/drawing/2014/main" id="{B108CA4A-694E-FACF-A8BC-0D1352A61648}"/>
              </a:ext>
            </a:extLst>
          </p:cNvPr>
          <p:cNvSpPr txBox="1"/>
          <p:nvPr/>
        </p:nvSpPr>
        <p:spPr>
          <a:xfrm>
            <a:off x="517490" y="1381281"/>
            <a:ext cx="3928906" cy="276999"/>
          </a:xfrm>
          <a:prstGeom prst="rect">
            <a:avLst/>
          </a:prstGeom>
          <a:solidFill>
            <a:schemeClr val="bg1"/>
          </a:solidFill>
        </p:spPr>
        <p:txBody>
          <a:bodyPr wrap="square" rtlCol="0">
            <a:spAutoFit/>
          </a:bodyPr>
          <a:lstStyle/>
          <a:p>
            <a:r>
              <a:rPr lang="en-GB" sz="1200" b="1" dirty="0"/>
              <a:t>Q1. Describe the motion of these objects.</a:t>
            </a:r>
          </a:p>
        </p:txBody>
      </p:sp>
    </p:spTree>
    <p:extLst>
      <p:ext uri="{BB962C8B-B14F-4D97-AF65-F5344CB8AC3E}">
        <p14:creationId xmlns:p14="http://schemas.microsoft.com/office/powerpoint/2010/main" val="2997513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0869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841A743E-4356-7789-7047-F4A8F33F09F4}"/>
              </a:ext>
            </a:extLst>
          </p:cNvPr>
          <p:cNvSpPr txBox="1"/>
          <p:nvPr/>
        </p:nvSpPr>
        <p:spPr>
          <a:xfrm>
            <a:off x="783413" y="2149157"/>
            <a:ext cx="6311900" cy="7758149"/>
          </a:xfrm>
          <a:prstGeom prst="rect">
            <a:avLst/>
          </a:prstGeom>
          <a:noFill/>
          <a:ln w="28575">
            <a:noFill/>
          </a:ln>
        </p:spPr>
        <p:txBody>
          <a:bodyPr wrap="square" lIns="91440" tIns="45720" rIns="91440" bIns="45720" rtlCol="0" anchor="t">
            <a:spAutoFit/>
          </a:bodyPr>
          <a:lstStyle/>
          <a:p>
            <a:r>
              <a:rPr lang="en-GB" sz="1200" b="1" dirty="0"/>
              <a:t>Task 1:   You Do</a:t>
            </a: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a:p>
            <a:pPr>
              <a:lnSpc>
                <a:spcPct val="150000"/>
              </a:lnSpc>
            </a:pPr>
            <a:endParaRPr lang="en-GB" sz="1200" dirty="0"/>
          </a:p>
        </p:txBody>
      </p:sp>
      <p:pic>
        <p:nvPicPr>
          <p:cNvPr id="18" name="Picture 17">
            <a:extLst>
              <a:ext uri="{FF2B5EF4-FFF2-40B4-BE49-F238E27FC236}">
                <a16:creationId xmlns:a16="http://schemas.microsoft.com/office/drawing/2014/main" id="{496C42A9-B988-A61B-EB54-BF6DCF510941}"/>
              </a:ext>
            </a:extLst>
          </p:cNvPr>
          <p:cNvPicPr>
            <a:picLocks noChangeAspect="1"/>
          </p:cNvPicPr>
          <p:nvPr/>
        </p:nvPicPr>
        <p:blipFill>
          <a:blip r:embed="rId2"/>
          <a:stretch>
            <a:fillRect/>
          </a:stretch>
        </p:blipFill>
        <p:spPr>
          <a:xfrm>
            <a:off x="1948276" y="6359132"/>
            <a:ext cx="3557029" cy="1139858"/>
          </a:xfrm>
          <a:prstGeom prst="rect">
            <a:avLst/>
          </a:prstGeom>
        </p:spPr>
      </p:pic>
      <p:sp>
        <p:nvSpPr>
          <p:cNvPr id="3" name="Rectangle 2">
            <a:extLst>
              <a:ext uri="{FF2B5EF4-FFF2-40B4-BE49-F238E27FC236}">
                <a16:creationId xmlns:a16="http://schemas.microsoft.com/office/drawing/2014/main" id="{641745DE-A037-B821-6435-C47D95CED4E5}"/>
              </a:ext>
            </a:extLst>
          </p:cNvPr>
          <p:cNvSpPr>
            <a:spLocks noChangeArrowheads="1"/>
          </p:cNvSpPr>
          <p:nvPr/>
        </p:nvSpPr>
        <p:spPr bwMode="auto">
          <a:xfrm>
            <a:off x="510363" y="125552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3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Q1.</a:t>
            </a:r>
            <a:endParaRPr kumimoji="0" lang="en-GB"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graph shows changes in the velocity of a racing car.</a:t>
            </a:r>
            <a:endParaRPr kumimoji="0" lang="en-GB" altLang="en-US" sz="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2049" name="Picture 1">
            <a:extLst>
              <a:ext uri="{FF2B5EF4-FFF2-40B4-BE49-F238E27FC236}">
                <a16:creationId xmlns:a16="http://schemas.microsoft.com/office/drawing/2014/main" id="{7FAC7D5D-1825-F855-D1BF-A355AA9EC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63" y="1712720"/>
            <a:ext cx="5467350" cy="2647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A3FD6C3-2CA8-9C1A-C7C5-9F060E843F25}"/>
              </a:ext>
            </a:extLst>
          </p:cNvPr>
          <p:cNvSpPr>
            <a:spLocks noChangeArrowheads="1"/>
          </p:cNvSpPr>
          <p:nvPr/>
        </p:nvSpPr>
        <p:spPr bwMode="auto">
          <a:xfrm>
            <a:off x="600010" y="4281111"/>
            <a:ext cx="5824030" cy="170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     Describe the motion of the racing car during:</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r>
              <a:rPr kumimoji="0" lang="en-GB" altLang="en-US" sz="12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i</a:t>
            </a: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the period labelled </a:t>
            </a:r>
            <a:r>
              <a:rPr kumimoji="0" lang="en-GB"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W</a:t>
            </a: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r>
              <a:rPr kumimoji="0" lang="en-GB"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(1)</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(ii)     the period labelled </a:t>
            </a:r>
            <a:r>
              <a:rPr kumimoji="0" lang="en-GB"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Y</a:t>
            </a: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a:t>
            </a:r>
            <a:r>
              <a:rPr kumimoji="0" lang="en-GB" altLang="en-US" sz="1200" b="1"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(1</a:t>
            </a:r>
            <a:r>
              <a:rPr kumimoji="0" lang="en-GB" altLang="en-US"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0880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1142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1: </a:t>
            </a:r>
            <a:r>
              <a:rPr lang="en-GB" sz="1800" b="1" u="sng"/>
              <a:t>Speed &amp; Velocity.</a:t>
            </a:r>
            <a:r>
              <a:rPr lang="en-GB" b="1" u="sng"/>
              <a:t>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1200329"/>
          </a:xfrm>
          <a:prstGeom prst="rect">
            <a:avLst/>
          </a:prstGeom>
          <a:noFill/>
          <a:ln w="12700">
            <a:solidFill>
              <a:schemeClr val="tx1"/>
            </a:solidFill>
            <a:prstDash val="dash"/>
          </a:ln>
        </p:spPr>
        <p:txBody>
          <a:bodyPr wrap="square" rtlCol="0">
            <a:spAutoFit/>
          </a:bodyPr>
          <a:lstStyle/>
          <a:p>
            <a:r>
              <a:rPr lang="en-GB" sz="1200" b="1" dirty="0"/>
              <a:t>Learning Objectives.</a:t>
            </a:r>
          </a:p>
          <a:p>
            <a:r>
              <a:rPr lang="en-GB" sz="1200" b="1" dirty="0"/>
              <a:t>You are learning…</a:t>
            </a:r>
          </a:p>
          <a:p>
            <a:pPr marL="171450" indent="-171450">
              <a:buFont typeface="Arial" panose="020B0604020202020204" pitchFamily="34" charset="0"/>
              <a:buChar char="•"/>
            </a:pPr>
            <a:r>
              <a:rPr lang="en-GB" sz="1200" dirty="0"/>
              <a:t>about the difference between speed and velocity</a:t>
            </a:r>
          </a:p>
          <a:p>
            <a:pPr marL="171450" indent="-171450">
              <a:buFont typeface="Arial" panose="020B0604020202020204" pitchFamily="34" charset="0"/>
              <a:buChar char="•"/>
            </a:pPr>
            <a:r>
              <a:rPr lang="en-GB" sz="1200" dirty="0"/>
              <a:t>how to apply and rearrange the speed equation to calculate speed, distance or time.</a:t>
            </a:r>
          </a:p>
          <a:p>
            <a:pPr marL="171450" indent="-171450">
              <a:buFont typeface="Arial" panose="020B0604020202020204" pitchFamily="34" charset="0"/>
              <a:buChar char="•"/>
            </a:pPr>
            <a:r>
              <a:rPr lang="en-GB" sz="1200" dirty="0"/>
              <a:t>that, as a vector, velocity can change even if speed remains constant, and that velocity can also be negative.</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2179261"/>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 helps us understand why velocity can change even when speed remains constant. It will also help us to solidify our understanding of calculations and the rearranging of equations.</a:t>
            </a:r>
          </a:p>
          <a:p>
            <a:endParaRPr lang="en-US" sz="1200" dirty="0">
              <a:latin typeface="+mj-lt"/>
            </a:endParaRPr>
          </a:p>
        </p:txBody>
      </p:sp>
    </p:spTree>
    <p:extLst>
      <p:ext uri="{BB962C8B-B14F-4D97-AF65-F5344CB8AC3E}">
        <p14:creationId xmlns:p14="http://schemas.microsoft.com/office/powerpoint/2010/main" val="197265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72B4DCA7-6EE6-3507-1194-D20CAF2B3116}"/>
              </a:ext>
            </a:extLst>
          </p:cNvPr>
          <p:cNvSpPr txBox="1"/>
          <p:nvPr/>
        </p:nvSpPr>
        <p:spPr>
          <a:xfrm>
            <a:off x="539750" y="-1187633"/>
            <a:ext cx="6311900" cy="7848302"/>
          </a:xfrm>
          <a:prstGeom prst="rect">
            <a:avLst/>
          </a:prstGeom>
          <a:noFill/>
          <a:ln w="28575">
            <a:noFill/>
          </a:ln>
        </p:spPr>
        <p:txBody>
          <a:bodyPr wrap="square" lIns="91440" tIns="45720" rIns="91440" bIns="45720" rtlCol="0" anchor="t">
            <a:spAutoFit/>
          </a:bodyPr>
          <a:lstStyle/>
          <a:p>
            <a:r>
              <a:rPr lang="en-GB" sz="1400" b="1" dirty="0"/>
              <a:t>We Do: Task 2</a:t>
            </a:r>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p:txBody>
      </p:sp>
      <p:pic>
        <p:nvPicPr>
          <p:cNvPr id="14" name="Picture 13">
            <a:extLst>
              <a:ext uri="{FF2B5EF4-FFF2-40B4-BE49-F238E27FC236}">
                <a16:creationId xmlns:a16="http://schemas.microsoft.com/office/drawing/2014/main" id="{6E8BD957-1D83-E112-174C-1ED8E35D0C5B}"/>
              </a:ext>
            </a:extLst>
          </p:cNvPr>
          <p:cNvPicPr>
            <a:picLocks noChangeAspect="1"/>
          </p:cNvPicPr>
          <p:nvPr/>
        </p:nvPicPr>
        <p:blipFill>
          <a:blip r:embed="rId2"/>
          <a:stretch>
            <a:fillRect/>
          </a:stretch>
        </p:blipFill>
        <p:spPr>
          <a:xfrm>
            <a:off x="1780761" y="5052394"/>
            <a:ext cx="3477081" cy="1608275"/>
          </a:xfrm>
          <a:prstGeom prst="rect">
            <a:avLst/>
          </a:prstGeom>
        </p:spPr>
      </p:pic>
      <p:pic>
        <p:nvPicPr>
          <p:cNvPr id="3074" name="Picture 2">
            <a:extLst>
              <a:ext uri="{FF2B5EF4-FFF2-40B4-BE49-F238E27FC236}">
                <a16:creationId xmlns:a16="http://schemas.microsoft.com/office/drawing/2014/main" id="{D4CBA426-522F-B777-A61C-114EB7609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2" y="1424127"/>
            <a:ext cx="54641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019140-6812-DA8A-F5AB-741A722ABE04}"/>
              </a:ext>
            </a:extLst>
          </p:cNvPr>
          <p:cNvSpPr txBox="1"/>
          <p:nvPr/>
        </p:nvSpPr>
        <p:spPr>
          <a:xfrm>
            <a:off x="787215" y="4153647"/>
            <a:ext cx="5464174" cy="4218719"/>
          </a:xfrm>
          <a:prstGeom prst="rect">
            <a:avLst/>
          </a:prstGeom>
          <a:noFill/>
        </p:spPr>
        <p:txBody>
          <a:bodyPr wrap="square" rtlCol="0">
            <a:spAutoFit/>
          </a:bodyPr>
          <a:lstStyle/>
          <a:p>
            <a:pPr>
              <a:lnSpc>
                <a:spcPct val="150000"/>
              </a:lnSpc>
            </a:pPr>
            <a:r>
              <a:rPr lang="en-GB" sz="1200" dirty="0"/>
              <a:t>Calculate the acceleration of the racing car during the period labelled X.</a:t>
            </a:r>
          </a:p>
          <a:p>
            <a:pPr>
              <a:lnSpc>
                <a:spcPct val="150000"/>
              </a:lnSpc>
            </a:pPr>
            <a:r>
              <a:rPr lang="en-GB" sz="1200" dirty="0"/>
              <a:t>Show clearly how you work out your answer and give the unit.</a:t>
            </a:r>
          </a:p>
          <a:p>
            <a:pPr>
              <a:lnSpc>
                <a:spcPct val="150000"/>
              </a:lnSpc>
            </a:pPr>
            <a:r>
              <a:rPr lang="en-GB" sz="1200" dirty="0"/>
              <a:t>………………………………………………………………………………………………………………………………………………………………………………………………………………………………………………………………………………………………………………………..…………………………………………………………………………………………………………………………………………………………………………………………………………………………………………………………………………………………………………………………………………………………………………………………..…………………………………………………………………………………………………………………………………………………………………………………………………………………………………………………………………………………………………………………………………………………………………………………………………………………………………………………………………………………………………………………………………………………………………………………………………………………………………………………………………………………………………………………………………………………………………………………………………</a:t>
            </a:r>
          </a:p>
          <a:p>
            <a:pPr>
              <a:lnSpc>
                <a:spcPct val="150000"/>
              </a:lnSpc>
            </a:pPr>
            <a:r>
              <a:rPr lang="en-GB" sz="1200" dirty="0"/>
              <a:t>Acceleration =…………………………………………</a:t>
            </a:r>
          </a:p>
          <a:p>
            <a:pPr>
              <a:lnSpc>
                <a:spcPct val="150000"/>
              </a:lnSpc>
            </a:pPr>
            <a:endParaRPr lang="en-GB" sz="1200" dirty="0"/>
          </a:p>
        </p:txBody>
      </p:sp>
    </p:spTree>
    <p:extLst>
      <p:ext uri="{BB962C8B-B14F-4D97-AF65-F5344CB8AC3E}">
        <p14:creationId xmlns:p14="http://schemas.microsoft.com/office/powerpoint/2010/main" val="1326907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328709" y="870985"/>
            <a:ext cx="6311900" cy="7942815"/>
          </a:xfrm>
          <a:prstGeom prst="rect">
            <a:avLst/>
          </a:prstGeom>
          <a:noFill/>
          <a:ln w="28575">
            <a:noFill/>
          </a:ln>
        </p:spPr>
        <p:txBody>
          <a:bodyPr wrap="square" lIns="91440" tIns="45720" rIns="91440" bIns="45720" rtlCol="0" anchor="t">
            <a:spAutoFit/>
          </a:bodyPr>
          <a:lstStyle/>
          <a:p>
            <a:r>
              <a:rPr lang="en-GB" sz="1400" b="1" dirty="0"/>
              <a:t>Task 2: You do</a:t>
            </a:r>
          </a:p>
          <a:p>
            <a:endParaRPr lang="en-GB" sz="1200" dirty="0"/>
          </a:p>
          <a:p>
            <a:pPr>
              <a:lnSpc>
                <a:spcPct val="150000"/>
              </a:lnSpc>
            </a:pPr>
            <a:r>
              <a:rPr lang="en-GB" sz="1200" dirty="0">
                <a:effectLst/>
                <a:ea typeface="Times New Roman" panose="02020603050405020304" pitchFamily="18" charset="0"/>
              </a:rPr>
              <a:t>The graph below describes the motion of a car.</a:t>
            </a: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r>
              <a:rPr lang="en-GB" sz="1200" dirty="0">
                <a:effectLst/>
                <a:ea typeface="Times New Roman" panose="02020603050405020304" pitchFamily="18" charset="0"/>
              </a:rPr>
              <a:t>What is the car’s acceleration in the first 10 s?</a:t>
            </a:r>
          </a:p>
          <a:p>
            <a:pPr>
              <a:lnSpc>
                <a:spcPct val="150000"/>
              </a:lnSpc>
            </a:pPr>
            <a:r>
              <a:rPr lang="en-GB" sz="1200" dirty="0"/>
              <a:t>…………………………………………………………………………………………………………………………………………………………………………………………………………………………………………………………………………………………………………………………………………………………………………………………………………………………………………………………………………</a:t>
            </a:r>
            <a:endParaRPr lang="en-GB" sz="1200" dirty="0">
              <a:effectLst/>
              <a:ea typeface="Times New Roman" panose="02020603050405020304" pitchFamily="18" charset="0"/>
            </a:endParaRPr>
          </a:p>
          <a:p>
            <a:pPr>
              <a:lnSpc>
                <a:spcPct val="150000"/>
              </a:lnSpc>
            </a:pPr>
            <a:r>
              <a:rPr lang="en-GB" sz="1200" b="0" i="0" dirty="0">
                <a:solidFill>
                  <a:srgbClr val="000000"/>
                </a:solidFill>
                <a:effectLst/>
              </a:rPr>
              <a:t>Calculate its rate of deceleration.</a:t>
            </a:r>
            <a:endParaRPr lang="en-GB" sz="1200" dirty="0">
              <a:ea typeface="Times New Roman" panose="02020603050405020304" pitchFamily="18" charset="0"/>
            </a:endParaRPr>
          </a:p>
          <a:p>
            <a:pPr>
              <a:lnSpc>
                <a:spcPct val="150000"/>
              </a:lnSpc>
            </a:pPr>
            <a:r>
              <a:rPr lang="en-GB" sz="1200" dirty="0"/>
              <a:t>…………………………………………………………………………………………………………………………………………………………………………………………………………………………………………………………………………………………………………………………………………………………………………………………………………………………………………………………………………</a:t>
            </a:r>
            <a:endParaRPr lang="en-GB" sz="1200" dirty="0">
              <a:effectLst/>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p>
        </p:txBody>
      </p:sp>
      <p:pic>
        <p:nvPicPr>
          <p:cNvPr id="6" name="Picture 5">
            <a:extLst>
              <a:ext uri="{FF2B5EF4-FFF2-40B4-BE49-F238E27FC236}">
                <a16:creationId xmlns:a16="http://schemas.microsoft.com/office/drawing/2014/main" id="{2BB8F106-969C-8EC0-2BD1-CC93D981BEDA}"/>
              </a:ext>
            </a:extLst>
          </p:cNvPr>
          <p:cNvPicPr>
            <a:picLocks noChangeAspect="1"/>
          </p:cNvPicPr>
          <p:nvPr/>
        </p:nvPicPr>
        <p:blipFill>
          <a:blip r:embed="rId2"/>
          <a:stretch>
            <a:fillRect/>
          </a:stretch>
        </p:blipFill>
        <p:spPr>
          <a:xfrm>
            <a:off x="469168" y="1805503"/>
            <a:ext cx="3248025" cy="2009775"/>
          </a:xfrm>
          <a:prstGeom prst="rect">
            <a:avLst/>
          </a:prstGeom>
        </p:spPr>
      </p:pic>
      <p:sp>
        <p:nvSpPr>
          <p:cNvPr id="7" name="TextBox 6">
            <a:extLst>
              <a:ext uri="{FF2B5EF4-FFF2-40B4-BE49-F238E27FC236}">
                <a16:creationId xmlns:a16="http://schemas.microsoft.com/office/drawing/2014/main" id="{F954EC1F-1C22-3B31-D78B-EC0BBF3C3DC5}"/>
              </a:ext>
            </a:extLst>
          </p:cNvPr>
          <p:cNvSpPr txBox="1"/>
          <p:nvPr/>
        </p:nvSpPr>
        <p:spPr>
          <a:xfrm>
            <a:off x="4695245" y="4047214"/>
            <a:ext cx="1649896" cy="1692771"/>
          </a:xfrm>
          <a:prstGeom prst="rect">
            <a:avLst/>
          </a:prstGeom>
          <a:solidFill>
            <a:schemeClr val="bg1"/>
          </a:solidFill>
        </p:spPr>
        <p:txBody>
          <a:bodyPr wrap="square" rtlCol="0">
            <a:spAutoFit/>
          </a:bodyPr>
          <a:lstStyle/>
          <a:p>
            <a:r>
              <a:rPr lang="en-GB" sz="1200" dirty="0"/>
              <a:t>10 – 0 / 10 =1m/s</a:t>
            </a:r>
            <a:r>
              <a:rPr lang="en-GB" sz="1200" baseline="30000" dirty="0"/>
              <a:t>2</a:t>
            </a:r>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r>
              <a:rPr lang="en-GB" sz="1200" dirty="0"/>
              <a:t>0 – 10 / 20 =-0.5m/s</a:t>
            </a:r>
            <a:r>
              <a:rPr lang="en-GB" sz="1200" baseline="30000" dirty="0"/>
              <a:t>2</a:t>
            </a:r>
          </a:p>
          <a:p>
            <a:endParaRPr lang="en-GB" sz="1200" baseline="30000" dirty="0"/>
          </a:p>
          <a:p>
            <a:endParaRPr lang="en-GB" sz="1200" baseline="30000" dirty="0"/>
          </a:p>
        </p:txBody>
      </p:sp>
    </p:spTree>
    <p:extLst>
      <p:ext uri="{BB962C8B-B14F-4D97-AF65-F5344CB8AC3E}">
        <p14:creationId xmlns:p14="http://schemas.microsoft.com/office/powerpoint/2010/main" val="75483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328709" y="870985"/>
            <a:ext cx="6311900" cy="8681479"/>
          </a:xfrm>
          <a:prstGeom prst="rect">
            <a:avLst/>
          </a:prstGeom>
          <a:noFill/>
          <a:ln w="28575">
            <a:noFill/>
          </a:ln>
        </p:spPr>
        <p:txBody>
          <a:bodyPr wrap="square" lIns="91440" tIns="45720" rIns="91440" bIns="45720" rtlCol="0" anchor="t">
            <a:spAutoFit/>
          </a:bodyPr>
          <a:lstStyle/>
          <a:p>
            <a:r>
              <a:rPr lang="en-GB" sz="1400" b="1" dirty="0"/>
              <a:t>Task 2: You do</a:t>
            </a:r>
          </a:p>
          <a:p>
            <a:endParaRPr lang="en-GB" sz="1200" dirty="0"/>
          </a:p>
          <a:p>
            <a:pPr>
              <a:lnSpc>
                <a:spcPct val="150000"/>
              </a:lnSpc>
            </a:pPr>
            <a:r>
              <a:rPr lang="en-GB" sz="1200" dirty="0">
                <a:effectLst/>
                <a:ea typeface="Times New Roman" panose="02020603050405020304" pitchFamily="18" charset="0"/>
              </a:rPr>
              <a:t>The graph below describes two different journeys.</a:t>
            </a: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gn="l" rtl="0" fontAlgn="base"/>
            <a:endParaRPr lang="en-GB" sz="1200" b="0" i="0" dirty="0">
              <a:solidFill>
                <a:srgbClr val="000000"/>
              </a:solidFill>
              <a:effectLst/>
              <a:latin typeface="Calibri" panose="020F0502020204030204" pitchFamily="34" charset="0"/>
            </a:endParaRPr>
          </a:p>
          <a:p>
            <a:pPr algn="l" rtl="0" fontAlgn="base"/>
            <a:endParaRPr lang="en-GB" sz="1200" dirty="0">
              <a:solidFill>
                <a:srgbClr val="000000"/>
              </a:solidFill>
              <a:latin typeface="Calibri" panose="020F0502020204030204"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endParaRPr lang="en-GB" sz="1200" dirty="0">
              <a:solidFill>
                <a:srgbClr val="000000"/>
              </a:solidFill>
              <a:latin typeface="Calibri" panose="020F0502020204030204"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r>
              <a:rPr lang="en-GB" sz="1200" b="0" i="0" dirty="0">
                <a:solidFill>
                  <a:srgbClr val="000000"/>
                </a:solidFill>
                <a:effectLst/>
                <a:latin typeface="Calibri" panose="020F0502020204030204" pitchFamily="34" charset="0"/>
              </a:rPr>
              <a:t>Use the graph to calculate the greatest acceleration shown.</a:t>
            </a:r>
          </a:p>
          <a:p>
            <a:pPr>
              <a:lnSpc>
                <a:spcPct val="150000"/>
              </a:lnSpc>
            </a:pPr>
            <a:r>
              <a:rPr lang="en-GB" sz="1200" dirty="0"/>
              <a:t>……………………………………………………………………………………………………………………………………………………………………………………………………………………………………………………………………………………………………………………………………………………………………………………………………………………………………………………………………………..</a:t>
            </a:r>
            <a:endParaRPr lang="en-GB" sz="1200" dirty="0">
              <a:effectLst/>
              <a:ea typeface="Times New Roman" panose="02020603050405020304" pitchFamily="18" charset="0"/>
            </a:endParaRPr>
          </a:p>
          <a:p>
            <a:pPr algn="l" rtl="0" fontAlgn="base"/>
            <a:r>
              <a:rPr lang="en-GB" sz="1200" b="0" i="0" dirty="0">
                <a:solidFill>
                  <a:srgbClr val="000000"/>
                </a:solidFill>
                <a:effectLst/>
                <a:latin typeface="Calibri" panose="020F0502020204030204" pitchFamily="34" charset="0"/>
              </a:rPr>
              <a:t>Use the graph to calculate the acceleration between 7s and 10s. </a:t>
            </a:r>
          </a:p>
          <a:p>
            <a:pPr>
              <a:lnSpc>
                <a:spcPct val="150000"/>
              </a:lnSpc>
            </a:pPr>
            <a:r>
              <a:rPr lang="en-GB" sz="1200" dirty="0"/>
              <a:t>………………………………………………………………………………………………………………………………………………………………………………………………………………………………………………………………………………………………………………………………………………………………………………………………………………………………………………………………………………</a:t>
            </a: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p>
        </p:txBody>
      </p:sp>
      <p:sp>
        <p:nvSpPr>
          <p:cNvPr id="7" name="TextBox 6">
            <a:extLst>
              <a:ext uri="{FF2B5EF4-FFF2-40B4-BE49-F238E27FC236}">
                <a16:creationId xmlns:a16="http://schemas.microsoft.com/office/drawing/2014/main" id="{F954EC1F-1C22-3B31-D78B-EC0BBF3C3DC5}"/>
              </a:ext>
            </a:extLst>
          </p:cNvPr>
          <p:cNvSpPr txBox="1"/>
          <p:nvPr/>
        </p:nvSpPr>
        <p:spPr>
          <a:xfrm>
            <a:off x="4879395" y="5643866"/>
            <a:ext cx="1649896" cy="1508105"/>
          </a:xfrm>
          <a:prstGeom prst="rect">
            <a:avLst/>
          </a:prstGeom>
          <a:solidFill>
            <a:schemeClr val="bg1"/>
          </a:solidFill>
        </p:spPr>
        <p:txBody>
          <a:bodyPr wrap="square" rtlCol="0">
            <a:spAutoFit/>
          </a:bodyPr>
          <a:lstStyle/>
          <a:p>
            <a:r>
              <a:rPr lang="en-GB" sz="1200" dirty="0"/>
              <a:t>Steepest line</a:t>
            </a:r>
          </a:p>
          <a:p>
            <a:r>
              <a:rPr lang="en-GB" sz="1200" dirty="0"/>
              <a:t>10 – 0 / 2 =5m/s</a:t>
            </a:r>
            <a:r>
              <a:rPr lang="en-GB" sz="1200" baseline="30000" dirty="0"/>
              <a:t>2</a:t>
            </a:r>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r>
              <a:rPr lang="en-GB" sz="1200" dirty="0"/>
              <a:t>0 – 8 / 3 =-2.6m/s</a:t>
            </a:r>
            <a:r>
              <a:rPr lang="en-GB" sz="1200" baseline="30000" dirty="0"/>
              <a:t>2</a:t>
            </a:r>
          </a:p>
          <a:p>
            <a:endParaRPr lang="en-GB" sz="1200" baseline="30000" dirty="0"/>
          </a:p>
          <a:p>
            <a:endParaRPr lang="en-GB" sz="1200" baseline="30000" dirty="0"/>
          </a:p>
        </p:txBody>
      </p:sp>
      <p:pic>
        <p:nvPicPr>
          <p:cNvPr id="4100" name="Picture 4" descr="MECHANICS (MOTION) / VELOCITY-TIME GRAPHS - Pathwayz">
            <a:extLst>
              <a:ext uri="{FF2B5EF4-FFF2-40B4-BE49-F238E27FC236}">
                <a16:creationId xmlns:a16="http://schemas.microsoft.com/office/drawing/2014/main" id="{AD0D419E-5885-170C-0DCF-6D5570CF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362" y="1774652"/>
            <a:ext cx="40005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462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0825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328709" y="870985"/>
            <a:ext cx="6311900" cy="5911490"/>
          </a:xfrm>
          <a:prstGeom prst="rect">
            <a:avLst/>
          </a:prstGeom>
          <a:noFill/>
          <a:ln w="28575">
            <a:noFill/>
          </a:ln>
        </p:spPr>
        <p:txBody>
          <a:bodyPr wrap="square" lIns="91440" tIns="45720" rIns="91440" bIns="45720" rtlCol="0" anchor="t">
            <a:spAutoFit/>
          </a:bodyPr>
          <a:lstStyle/>
          <a:p>
            <a:r>
              <a:rPr lang="en-GB" sz="1400" b="1" dirty="0"/>
              <a:t>Task 3: I do HT</a:t>
            </a:r>
          </a:p>
          <a:p>
            <a:endParaRPr lang="en-GB" sz="1200" dirty="0"/>
          </a:p>
          <a:p>
            <a:pPr>
              <a:lnSpc>
                <a:spcPct val="150000"/>
              </a:lnSpc>
            </a:pPr>
            <a:r>
              <a:rPr lang="en-GB" sz="1200" dirty="0">
                <a:effectLst/>
                <a:ea typeface="Times New Roman" panose="02020603050405020304" pitchFamily="18" charset="0"/>
              </a:rPr>
              <a:t>The graph below describes the motion of a car.</a:t>
            </a: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r>
              <a:rPr lang="en-GB" sz="1200" dirty="0">
                <a:effectLst/>
                <a:ea typeface="Times New Roman" panose="02020603050405020304" pitchFamily="18" charset="0"/>
              </a:rPr>
              <a:t>How far does it travel in the first 10 s?</a:t>
            </a:r>
          </a:p>
          <a:p>
            <a:pPr>
              <a:lnSpc>
                <a:spcPct val="150000"/>
              </a:lnSpc>
            </a:pPr>
            <a:r>
              <a:rPr lang="en-GB" sz="1200" dirty="0"/>
              <a:t>…………………………………………………………………………………………………………………………………………………………………………………………………………………………………………………………………………………………………………………………………………………………………………………………………………………………………………………………………………</a:t>
            </a:r>
            <a:endParaRPr lang="en-GB" sz="1200" dirty="0">
              <a:effectLst/>
              <a:ea typeface="Times New Roman" panose="02020603050405020304" pitchFamily="18" charset="0"/>
            </a:endParaRPr>
          </a:p>
          <a:p>
            <a:pPr>
              <a:lnSpc>
                <a:spcPct val="150000"/>
              </a:lnSpc>
            </a:pPr>
            <a:r>
              <a:rPr lang="en-GB" sz="1200" dirty="0">
                <a:effectLst/>
                <a:ea typeface="Times New Roman" panose="02020603050405020304" pitchFamily="18" charset="0"/>
              </a:rPr>
              <a:t>What is the total distance travelled?</a:t>
            </a:r>
          </a:p>
          <a:p>
            <a:pPr>
              <a:lnSpc>
                <a:spcPct val="150000"/>
              </a:lnSpc>
            </a:pPr>
            <a:r>
              <a:rPr lang="en-GB" sz="1200" dirty="0"/>
              <a:t>…………………………………………………………………………………………………………………………………………………………………………………………………………………………………………………………………………………………………………………………………………………………………………………………………………………………………………………………………………</a:t>
            </a:r>
            <a:endParaRPr lang="en-GB" sz="1200" dirty="0">
              <a:effectLst/>
              <a:ea typeface="Times New Roman" panose="02020603050405020304" pitchFamily="18" charset="0"/>
            </a:endParaRPr>
          </a:p>
          <a:p>
            <a:pPr>
              <a:lnSpc>
                <a:spcPct val="150000"/>
              </a:lnSpc>
            </a:pPr>
            <a:endParaRPr lang="en-GB" sz="1200" dirty="0">
              <a:effectLst/>
              <a:ea typeface="Times New Roman" panose="02020603050405020304" pitchFamily="18" charset="0"/>
            </a:endParaRPr>
          </a:p>
          <a:p>
            <a:pPr>
              <a:lnSpc>
                <a:spcPct val="150000"/>
              </a:lnSpc>
            </a:pPr>
            <a:endParaRPr lang="en-GB" sz="1200" dirty="0">
              <a:ea typeface="Times New Roman" panose="02020603050405020304" pitchFamily="18" charset="0"/>
            </a:endParaRPr>
          </a:p>
          <a:p>
            <a:pPr>
              <a:lnSpc>
                <a:spcPct val="150000"/>
              </a:lnSpc>
            </a:pPr>
            <a:endParaRPr lang="en-GB" sz="120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2BB8F106-969C-8EC0-2BD1-CC93D981BEDA}"/>
              </a:ext>
            </a:extLst>
          </p:cNvPr>
          <p:cNvPicPr>
            <a:picLocks noChangeAspect="1"/>
          </p:cNvPicPr>
          <p:nvPr/>
        </p:nvPicPr>
        <p:blipFill>
          <a:blip r:embed="rId2"/>
          <a:stretch>
            <a:fillRect/>
          </a:stretch>
        </p:blipFill>
        <p:spPr>
          <a:xfrm>
            <a:off x="469168" y="1805503"/>
            <a:ext cx="3248025" cy="2009775"/>
          </a:xfrm>
          <a:prstGeom prst="rect">
            <a:avLst/>
          </a:prstGeom>
        </p:spPr>
      </p:pic>
      <p:sp>
        <p:nvSpPr>
          <p:cNvPr id="7" name="TextBox 6">
            <a:extLst>
              <a:ext uri="{FF2B5EF4-FFF2-40B4-BE49-F238E27FC236}">
                <a16:creationId xmlns:a16="http://schemas.microsoft.com/office/drawing/2014/main" id="{F954EC1F-1C22-3B31-D78B-EC0BBF3C3DC5}"/>
              </a:ext>
            </a:extLst>
          </p:cNvPr>
          <p:cNvSpPr txBox="1"/>
          <p:nvPr/>
        </p:nvSpPr>
        <p:spPr>
          <a:xfrm>
            <a:off x="4523795" y="3815278"/>
            <a:ext cx="1649896" cy="2739211"/>
          </a:xfrm>
          <a:prstGeom prst="rect">
            <a:avLst/>
          </a:prstGeom>
          <a:solidFill>
            <a:schemeClr val="bg1"/>
          </a:solidFill>
        </p:spPr>
        <p:txBody>
          <a:bodyPr wrap="square" rtlCol="0">
            <a:spAutoFit/>
          </a:bodyPr>
          <a:lstStyle/>
          <a:p>
            <a:r>
              <a:rPr lang="en-GB" sz="1200" dirty="0"/>
              <a:t>(10/2) x 10 =50m</a:t>
            </a:r>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endParaRPr lang="en-GB" sz="1200" baseline="30000" dirty="0"/>
          </a:p>
          <a:p>
            <a:r>
              <a:rPr lang="en-GB" sz="1200" dirty="0"/>
              <a:t>(10/2) x 10 =50m</a:t>
            </a:r>
          </a:p>
          <a:p>
            <a:endParaRPr lang="en-GB" sz="1200" baseline="30000" dirty="0"/>
          </a:p>
          <a:p>
            <a:r>
              <a:rPr lang="en-GB" sz="1200" dirty="0"/>
              <a:t>20 x 10 =200m</a:t>
            </a:r>
          </a:p>
          <a:p>
            <a:endParaRPr lang="en-GB" sz="1200" baseline="30000" dirty="0"/>
          </a:p>
          <a:p>
            <a:r>
              <a:rPr lang="en-GB" sz="1200" dirty="0"/>
              <a:t>(20/2) x 10 =100m</a:t>
            </a:r>
          </a:p>
          <a:p>
            <a:endParaRPr lang="en-GB" sz="1200" baseline="30000" dirty="0"/>
          </a:p>
          <a:p>
            <a:r>
              <a:rPr lang="en-GB" sz="1200" dirty="0"/>
              <a:t>50 + 200 +100 = 350m</a:t>
            </a:r>
          </a:p>
          <a:p>
            <a:endParaRPr lang="en-GB" sz="1200" baseline="30000" dirty="0"/>
          </a:p>
          <a:p>
            <a:endParaRPr lang="en-GB" sz="1200" baseline="30000" dirty="0"/>
          </a:p>
          <a:p>
            <a:endParaRPr lang="en-GB" sz="1200" baseline="30000" dirty="0"/>
          </a:p>
        </p:txBody>
      </p:sp>
    </p:spTree>
    <p:extLst>
      <p:ext uri="{BB962C8B-B14F-4D97-AF65-F5344CB8AC3E}">
        <p14:creationId xmlns:p14="http://schemas.microsoft.com/office/powerpoint/2010/main" val="317300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72B4DCA7-6EE6-3507-1194-D20CAF2B3116}"/>
              </a:ext>
            </a:extLst>
          </p:cNvPr>
          <p:cNvSpPr txBox="1"/>
          <p:nvPr/>
        </p:nvSpPr>
        <p:spPr>
          <a:xfrm>
            <a:off x="281885" y="723166"/>
            <a:ext cx="6311900" cy="8217634"/>
          </a:xfrm>
          <a:prstGeom prst="rect">
            <a:avLst/>
          </a:prstGeom>
          <a:noFill/>
          <a:ln w="28575">
            <a:noFill/>
          </a:ln>
        </p:spPr>
        <p:txBody>
          <a:bodyPr wrap="square" lIns="91440" tIns="45720" rIns="91440" bIns="45720" rtlCol="0" anchor="t">
            <a:spAutoFit/>
          </a:bodyPr>
          <a:lstStyle/>
          <a:p>
            <a:r>
              <a:rPr lang="en-GB" sz="1400" b="1" dirty="0"/>
              <a:t>Task 3: We do HT</a:t>
            </a:r>
          </a:p>
          <a:p>
            <a:pPr>
              <a:lnSpc>
                <a:spcPct val="150000"/>
              </a:lnSpc>
            </a:pPr>
            <a:r>
              <a:rPr lang="en-GB" sz="1200" dirty="0"/>
              <a:t>A car travelling along a straight road has to stop and wait at red traffic lights. The graph shows how the velocity of the car changes after the traffic lights turn green.</a:t>
            </a:r>
            <a:endParaRPr lang="en-GB" sz="1200" b="1" dirty="0"/>
          </a:p>
          <a:p>
            <a:endParaRPr lang="en-GB" sz="1400" b="1" dirty="0"/>
          </a:p>
          <a:p>
            <a:endParaRPr lang="en-GB" sz="1400" b="1" dirty="0"/>
          </a:p>
          <a:p>
            <a:endParaRPr lang="en-GB" sz="1400" b="1" dirty="0"/>
          </a:p>
          <a:p>
            <a:endParaRPr lang="en-GB" sz="1400" b="1" dirty="0"/>
          </a:p>
          <a:p>
            <a:endParaRPr lang="en-GB" sz="1400" b="1" dirty="0"/>
          </a:p>
          <a:p>
            <a:endParaRPr lang="en-GB" sz="1400" dirty="0">
              <a:effectLst/>
              <a:ea typeface="Times New Roman" panose="02020603050405020304" pitchFamily="18" charset="0"/>
            </a:endParaRPr>
          </a:p>
          <a:p>
            <a:endParaRPr lang="en-GB" sz="1400" dirty="0">
              <a:ea typeface="Times New Roman" panose="02020603050405020304" pitchFamily="18" charset="0"/>
            </a:endParaRPr>
          </a:p>
          <a:p>
            <a:endParaRPr lang="en-GB" sz="1400" dirty="0">
              <a:effectLst/>
              <a:ea typeface="Times New Roman" panose="02020603050405020304" pitchFamily="18" charset="0"/>
            </a:endParaRPr>
          </a:p>
          <a:p>
            <a:endParaRPr lang="en-GB" sz="1400" dirty="0">
              <a:ea typeface="Times New Roman" panose="02020603050405020304" pitchFamily="18" charset="0"/>
            </a:endParaRPr>
          </a:p>
          <a:p>
            <a:endParaRPr lang="en-GB" sz="1400" dirty="0">
              <a:effectLst/>
              <a:ea typeface="Times New Roman" panose="02020603050405020304" pitchFamily="18" charset="0"/>
            </a:endParaRPr>
          </a:p>
          <a:p>
            <a:pPr>
              <a:lnSpc>
                <a:spcPct val="150000"/>
              </a:lnSpc>
            </a:pPr>
            <a:r>
              <a:rPr lang="en-GB" sz="1200" dirty="0"/>
              <a:t>Calculate the distance the car travels while accelerating. Show clearly how you work out your answer. ..................................................................................................................................... .................................................................................................................................................. </a:t>
            </a:r>
          </a:p>
          <a:p>
            <a:pPr>
              <a:lnSpc>
                <a:spcPct val="150000"/>
              </a:lnSpc>
            </a:pPr>
            <a:r>
              <a:rPr lang="en-GB" sz="1200" dirty="0"/>
              <a:t>Distance = ...............................................metres (3)</a:t>
            </a:r>
            <a:endParaRPr lang="en-GB" sz="12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pPr>
              <a:lnSpc>
                <a:spcPct val="150000"/>
              </a:lnSpc>
            </a:pPr>
            <a:endParaRPr lang="en-GB" sz="1400" dirty="0">
              <a:effectLst/>
              <a:ea typeface="Times New Roman" panose="02020603050405020304" pitchFamily="18" charset="0"/>
            </a:endParaRPr>
          </a:p>
          <a:p>
            <a:pPr>
              <a:lnSpc>
                <a:spcPct val="150000"/>
              </a:lnSpc>
            </a:pPr>
            <a:endParaRPr lang="en-GB" sz="1400" dirty="0">
              <a:ea typeface="Times New Roman" panose="02020603050405020304" pitchFamily="18" charset="0"/>
            </a:endParaRPr>
          </a:p>
          <a:p>
            <a:pPr>
              <a:lnSpc>
                <a:spcPct val="150000"/>
              </a:lnSpc>
            </a:pPr>
            <a:endParaRPr lang="en-GB" sz="1200" dirty="0"/>
          </a:p>
          <a:p>
            <a:pPr>
              <a:lnSpc>
                <a:spcPct val="150000"/>
              </a:lnSpc>
            </a:pPr>
            <a:r>
              <a:rPr lang="en-GB" sz="1200" dirty="0"/>
              <a:t>How far does the runner travel during the first four seconds? (Show your working.) </a:t>
            </a:r>
            <a:r>
              <a:rPr lang="en-GB" sz="1400" dirty="0"/>
              <a:t>..................................................................................................................................... ..................................................................................................................................... .....................................................................................................................................(3)</a:t>
            </a:r>
            <a:endParaRPr lang="en-GB" sz="1400" b="1" dirty="0"/>
          </a:p>
        </p:txBody>
      </p:sp>
      <p:pic>
        <p:nvPicPr>
          <p:cNvPr id="10" name="Picture 9">
            <a:extLst>
              <a:ext uri="{FF2B5EF4-FFF2-40B4-BE49-F238E27FC236}">
                <a16:creationId xmlns:a16="http://schemas.microsoft.com/office/drawing/2014/main" id="{2EBD4B26-189E-6F24-2B97-F91F7AFAAB13}"/>
              </a:ext>
            </a:extLst>
          </p:cNvPr>
          <p:cNvPicPr>
            <a:picLocks noChangeAspect="1"/>
          </p:cNvPicPr>
          <p:nvPr/>
        </p:nvPicPr>
        <p:blipFill>
          <a:blip r:embed="rId2"/>
          <a:stretch>
            <a:fillRect/>
          </a:stretch>
        </p:blipFill>
        <p:spPr>
          <a:xfrm>
            <a:off x="1113677" y="5245129"/>
            <a:ext cx="4004685" cy="2101468"/>
          </a:xfrm>
          <a:prstGeom prst="rect">
            <a:avLst/>
          </a:prstGeom>
        </p:spPr>
      </p:pic>
      <p:pic>
        <p:nvPicPr>
          <p:cNvPr id="7" name="Picture 6">
            <a:extLst>
              <a:ext uri="{FF2B5EF4-FFF2-40B4-BE49-F238E27FC236}">
                <a16:creationId xmlns:a16="http://schemas.microsoft.com/office/drawing/2014/main" id="{EB8E483F-B65E-6821-CD56-5510754069D8}"/>
              </a:ext>
            </a:extLst>
          </p:cNvPr>
          <p:cNvPicPr>
            <a:picLocks noChangeAspect="1"/>
          </p:cNvPicPr>
          <p:nvPr/>
        </p:nvPicPr>
        <p:blipFill>
          <a:blip r:embed="rId3"/>
          <a:stretch>
            <a:fillRect/>
          </a:stretch>
        </p:blipFill>
        <p:spPr>
          <a:xfrm>
            <a:off x="1352550" y="1816037"/>
            <a:ext cx="3302612" cy="1804756"/>
          </a:xfrm>
          <a:prstGeom prst="rect">
            <a:avLst/>
          </a:prstGeom>
        </p:spPr>
      </p:pic>
      <p:sp>
        <p:nvSpPr>
          <p:cNvPr id="9" name="TextBox 8">
            <a:extLst>
              <a:ext uri="{FF2B5EF4-FFF2-40B4-BE49-F238E27FC236}">
                <a16:creationId xmlns:a16="http://schemas.microsoft.com/office/drawing/2014/main" id="{9F3B20EC-EF97-5848-0332-BB29F207C772}"/>
              </a:ext>
            </a:extLst>
          </p:cNvPr>
          <p:cNvSpPr txBox="1"/>
          <p:nvPr/>
        </p:nvSpPr>
        <p:spPr>
          <a:xfrm>
            <a:off x="3898616" y="4205832"/>
            <a:ext cx="2677499" cy="1015663"/>
          </a:xfrm>
          <a:prstGeom prst="rect">
            <a:avLst/>
          </a:prstGeom>
          <a:solidFill>
            <a:schemeClr val="bg1"/>
          </a:solidFill>
        </p:spPr>
        <p:txBody>
          <a:bodyPr wrap="square" rtlCol="0">
            <a:spAutoFit/>
          </a:bodyPr>
          <a:lstStyle/>
          <a:p>
            <a:r>
              <a:rPr lang="en-GB" sz="1200" dirty="0"/>
              <a:t>Base (5.8-0.8) =5 seconds</a:t>
            </a:r>
          </a:p>
          <a:p>
            <a:r>
              <a:rPr lang="en-GB" sz="1200" dirty="0"/>
              <a:t>Height 12.5 m/s</a:t>
            </a:r>
          </a:p>
          <a:p>
            <a:endParaRPr lang="en-GB" sz="1200" dirty="0"/>
          </a:p>
          <a:p>
            <a:r>
              <a:rPr lang="en-GB" sz="1200" dirty="0"/>
              <a:t>Area = ½ base x height </a:t>
            </a:r>
          </a:p>
          <a:p>
            <a:r>
              <a:rPr lang="en-GB" sz="1200" dirty="0"/>
              <a:t>Distance travelled = 31.25m</a:t>
            </a:r>
          </a:p>
        </p:txBody>
      </p:sp>
      <p:sp>
        <p:nvSpPr>
          <p:cNvPr id="11" name="TextBox 10">
            <a:extLst>
              <a:ext uri="{FF2B5EF4-FFF2-40B4-BE49-F238E27FC236}">
                <a16:creationId xmlns:a16="http://schemas.microsoft.com/office/drawing/2014/main" id="{AA9C7F37-C1CE-CA1E-85C7-1D0817A4039B}"/>
              </a:ext>
            </a:extLst>
          </p:cNvPr>
          <p:cNvSpPr txBox="1"/>
          <p:nvPr/>
        </p:nvSpPr>
        <p:spPr>
          <a:xfrm>
            <a:off x="3316412" y="7709825"/>
            <a:ext cx="2677499" cy="1015663"/>
          </a:xfrm>
          <a:prstGeom prst="rect">
            <a:avLst/>
          </a:prstGeom>
          <a:solidFill>
            <a:schemeClr val="bg1"/>
          </a:solidFill>
        </p:spPr>
        <p:txBody>
          <a:bodyPr wrap="square" rtlCol="0">
            <a:spAutoFit/>
          </a:bodyPr>
          <a:lstStyle/>
          <a:p>
            <a:r>
              <a:rPr lang="en-GB" sz="1200" dirty="0"/>
              <a:t>Base =4 seconds</a:t>
            </a:r>
          </a:p>
          <a:p>
            <a:r>
              <a:rPr lang="en-GB" sz="1200" dirty="0"/>
              <a:t>Height 10 m/s</a:t>
            </a:r>
          </a:p>
          <a:p>
            <a:endParaRPr lang="en-GB" sz="1200" dirty="0"/>
          </a:p>
          <a:p>
            <a:r>
              <a:rPr lang="en-GB" sz="1200" dirty="0"/>
              <a:t>Area = ½ base x height </a:t>
            </a:r>
          </a:p>
          <a:p>
            <a:r>
              <a:rPr lang="en-GB" sz="1200" dirty="0"/>
              <a:t>Distance travelled = 20m</a:t>
            </a:r>
          </a:p>
        </p:txBody>
      </p:sp>
      <p:sp>
        <p:nvSpPr>
          <p:cNvPr id="3" name="TextBox 2">
            <a:extLst>
              <a:ext uri="{FF2B5EF4-FFF2-40B4-BE49-F238E27FC236}">
                <a16:creationId xmlns:a16="http://schemas.microsoft.com/office/drawing/2014/main" id="{58664539-0B9B-5050-F152-20C9DCD7FF54}"/>
              </a:ext>
            </a:extLst>
          </p:cNvPr>
          <p:cNvSpPr txBox="1"/>
          <p:nvPr/>
        </p:nvSpPr>
        <p:spPr>
          <a:xfrm>
            <a:off x="1017494" y="5264609"/>
            <a:ext cx="4823012" cy="276999"/>
          </a:xfrm>
          <a:prstGeom prst="rect">
            <a:avLst/>
          </a:prstGeom>
          <a:solidFill>
            <a:schemeClr val="bg1"/>
          </a:solidFill>
        </p:spPr>
        <p:txBody>
          <a:bodyPr wrap="square" rtlCol="0">
            <a:spAutoFit/>
          </a:bodyPr>
          <a:lstStyle/>
          <a:p>
            <a:r>
              <a:rPr lang="en-GB" sz="1200" dirty="0"/>
              <a:t>The graph shows the speed of a runner during an indoor 60 metres race.</a:t>
            </a:r>
          </a:p>
        </p:txBody>
      </p:sp>
      <p:sp>
        <p:nvSpPr>
          <p:cNvPr id="6" name="TextBox 5">
            <a:extLst>
              <a:ext uri="{FF2B5EF4-FFF2-40B4-BE49-F238E27FC236}">
                <a16:creationId xmlns:a16="http://schemas.microsoft.com/office/drawing/2014/main" id="{EF97F8CD-5C0F-EE08-89F8-4483D6C8CB5A}"/>
              </a:ext>
            </a:extLst>
          </p:cNvPr>
          <p:cNvSpPr txBox="1"/>
          <p:nvPr/>
        </p:nvSpPr>
        <p:spPr>
          <a:xfrm>
            <a:off x="1177364" y="5933219"/>
            <a:ext cx="609600" cy="461665"/>
          </a:xfrm>
          <a:prstGeom prst="rect">
            <a:avLst/>
          </a:prstGeom>
          <a:solidFill>
            <a:schemeClr val="bg1"/>
          </a:solidFill>
        </p:spPr>
        <p:txBody>
          <a:bodyPr wrap="square" rtlCol="0">
            <a:spAutoFit/>
          </a:bodyPr>
          <a:lstStyle/>
          <a:p>
            <a:r>
              <a:rPr lang="en-GB" sz="1200" dirty="0"/>
              <a:t>Speed (m/s)</a:t>
            </a:r>
          </a:p>
        </p:txBody>
      </p:sp>
      <p:sp>
        <p:nvSpPr>
          <p:cNvPr id="8" name="TextBox 7">
            <a:extLst>
              <a:ext uri="{FF2B5EF4-FFF2-40B4-BE49-F238E27FC236}">
                <a16:creationId xmlns:a16="http://schemas.microsoft.com/office/drawing/2014/main" id="{EC216D97-D981-A00B-8295-962C9CA45C04}"/>
              </a:ext>
            </a:extLst>
          </p:cNvPr>
          <p:cNvSpPr txBox="1"/>
          <p:nvPr/>
        </p:nvSpPr>
        <p:spPr>
          <a:xfrm>
            <a:off x="3003856" y="7227577"/>
            <a:ext cx="1239408" cy="276999"/>
          </a:xfrm>
          <a:prstGeom prst="rect">
            <a:avLst/>
          </a:prstGeom>
          <a:solidFill>
            <a:schemeClr val="bg1"/>
          </a:solidFill>
        </p:spPr>
        <p:txBody>
          <a:bodyPr wrap="square" rtlCol="0">
            <a:spAutoFit/>
          </a:bodyPr>
          <a:lstStyle/>
          <a:p>
            <a:r>
              <a:rPr lang="en-GB" sz="1200" dirty="0"/>
              <a:t>Time (s)</a:t>
            </a:r>
          </a:p>
        </p:txBody>
      </p:sp>
      <p:sp>
        <p:nvSpPr>
          <p:cNvPr id="12" name="TextBox 11">
            <a:extLst>
              <a:ext uri="{FF2B5EF4-FFF2-40B4-BE49-F238E27FC236}">
                <a16:creationId xmlns:a16="http://schemas.microsoft.com/office/drawing/2014/main" id="{3633E775-05A3-825D-BBCC-90D451CE255E}"/>
              </a:ext>
            </a:extLst>
          </p:cNvPr>
          <p:cNvSpPr txBox="1"/>
          <p:nvPr/>
        </p:nvSpPr>
        <p:spPr>
          <a:xfrm>
            <a:off x="1896360" y="7061838"/>
            <a:ext cx="3454400" cy="261610"/>
          </a:xfrm>
          <a:prstGeom prst="rect">
            <a:avLst/>
          </a:prstGeom>
          <a:solidFill>
            <a:schemeClr val="bg1"/>
          </a:solidFill>
        </p:spPr>
        <p:txBody>
          <a:bodyPr wrap="square" rtlCol="0">
            <a:spAutoFit/>
          </a:bodyPr>
          <a:lstStyle/>
          <a:p>
            <a:r>
              <a:rPr lang="en-GB" sz="1100" dirty="0"/>
              <a:t>0               2                4                 6                8             10</a:t>
            </a:r>
          </a:p>
        </p:txBody>
      </p:sp>
      <p:sp>
        <p:nvSpPr>
          <p:cNvPr id="13" name="TextBox 12">
            <a:extLst>
              <a:ext uri="{FF2B5EF4-FFF2-40B4-BE49-F238E27FC236}">
                <a16:creationId xmlns:a16="http://schemas.microsoft.com/office/drawing/2014/main" id="{92F3EEFA-3068-664F-2DC7-62FC09DAB856}"/>
              </a:ext>
            </a:extLst>
          </p:cNvPr>
          <p:cNvSpPr txBox="1"/>
          <p:nvPr/>
        </p:nvSpPr>
        <p:spPr>
          <a:xfrm>
            <a:off x="1554311" y="5740465"/>
            <a:ext cx="406400" cy="276999"/>
          </a:xfrm>
          <a:prstGeom prst="rect">
            <a:avLst/>
          </a:prstGeom>
          <a:solidFill>
            <a:schemeClr val="bg1"/>
          </a:solidFill>
        </p:spPr>
        <p:txBody>
          <a:bodyPr wrap="square" rtlCol="0">
            <a:spAutoFit/>
          </a:bodyPr>
          <a:lstStyle/>
          <a:p>
            <a:pPr algn="r"/>
            <a:r>
              <a:rPr lang="en-GB" sz="1200" dirty="0"/>
              <a:t>10</a:t>
            </a:r>
          </a:p>
        </p:txBody>
      </p:sp>
      <p:sp>
        <p:nvSpPr>
          <p:cNvPr id="14" name="TextBox 13">
            <a:extLst>
              <a:ext uri="{FF2B5EF4-FFF2-40B4-BE49-F238E27FC236}">
                <a16:creationId xmlns:a16="http://schemas.microsoft.com/office/drawing/2014/main" id="{DD8864CD-597D-B97C-75FC-D92E827118A1}"/>
              </a:ext>
            </a:extLst>
          </p:cNvPr>
          <p:cNvSpPr txBox="1"/>
          <p:nvPr/>
        </p:nvSpPr>
        <p:spPr>
          <a:xfrm>
            <a:off x="1538436" y="6318926"/>
            <a:ext cx="406400" cy="276999"/>
          </a:xfrm>
          <a:prstGeom prst="rect">
            <a:avLst/>
          </a:prstGeom>
          <a:solidFill>
            <a:schemeClr val="bg1"/>
          </a:solidFill>
        </p:spPr>
        <p:txBody>
          <a:bodyPr wrap="square" rtlCol="0">
            <a:spAutoFit/>
          </a:bodyPr>
          <a:lstStyle/>
          <a:p>
            <a:pPr algn="r"/>
            <a:r>
              <a:rPr lang="en-GB" sz="1200" dirty="0"/>
              <a:t>5</a:t>
            </a:r>
          </a:p>
        </p:txBody>
      </p:sp>
      <p:sp>
        <p:nvSpPr>
          <p:cNvPr id="15" name="TextBox 14">
            <a:extLst>
              <a:ext uri="{FF2B5EF4-FFF2-40B4-BE49-F238E27FC236}">
                <a16:creationId xmlns:a16="http://schemas.microsoft.com/office/drawing/2014/main" id="{0F82BF84-CA62-0ADB-60B7-4CF3040486C8}"/>
              </a:ext>
            </a:extLst>
          </p:cNvPr>
          <p:cNvSpPr txBox="1"/>
          <p:nvPr/>
        </p:nvSpPr>
        <p:spPr>
          <a:xfrm>
            <a:off x="1568645" y="6871956"/>
            <a:ext cx="406400" cy="276999"/>
          </a:xfrm>
          <a:prstGeom prst="rect">
            <a:avLst/>
          </a:prstGeom>
          <a:solidFill>
            <a:schemeClr val="bg1"/>
          </a:solidFill>
        </p:spPr>
        <p:txBody>
          <a:bodyPr wrap="square" rtlCol="0">
            <a:spAutoFit/>
          </a:bodyPr>
          <a:lstStyle/>
          <a:p>
            <a:pPr algn="r"/>
            <a:r>
              <a:rPr lang="en-GB" sz="1200" dirty="0"/>
              <a:t>0</a:t>
            </a:r>
          </a:p>
        </p:txBody>
      </p:sp>
    </p:spTree>
    <p:extLst>
      <p:ext uri="{BB962C8B-B14F-4D97-AF65-F5344CB8AC3E}">
        <p14:creationId xmlns:p14="http://schemas.microsoft.com/office/powerpoint/2010/main" val="330252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328709" y="870985"/>
            <a:ext cx="6311900" cy="8163389"/>
          </a:xfrm>
          <a:prstGeom prst="rect">
            <a:avLst/>
          </a:prstGeom>
          <a:noFill/>
          <a:ln w="28575">
            <a:noFill/>
          </a:ln>
        </p:spPr>
        <p:txBody>
          <a:bodyPr wrap="square" lIns="91440" tIns="45720" rIns="91440" bIns="45720" rtlCol="0" anchor="t">
            <a:spAutoFit/>
          </a:bodyPr>
          <a:lstStyle/>
          <a:p>
            <a:r>
              <a:rPr lang="en-GB" sz="1200" b="1" dirty="0"/>
              <a:t>Task 3: You do HT </a:t>
            </a:r>
          </a:p>
          <a:p>
            <a:pPr>
              <a:lnSpc>
                <a:spcPct val="150000"/>
              </a:lnSpc>
            </a:pPr>
            <a:r>
              <a:rPr lang="en-GB" sz="1200" dirty="0">
                <a:effectLst/>
                <a:ea typeface="Calibri" panose="020F0502020204030204" pitchFamily="34" charset="0"/>
                <a:cs typeface="Times New Roman" panose="02020603050405020304" pitchFamily="18" charset="0"/>
              </a:rPr>
              <a:t>The following table represents the movement of a car:-</a:t>
            </a:r>
          </a:p>
          <a:p>
            <a:pPr>
              <a:lnSpc>
                <a:spcPct val="150000"/>
              </a:lnSpc>
            </a:pPr>
            <a:endParaRPr lang="en-GB" sz="1200" dirty="0">
              <a:effectLst/>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ffectLst/>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r>
              <a:rPr lang="en-GB" sz="1200" dirty="0">
                <a:ea typeface="Calibri" panose="020F0502020204030204" pitchFamily="34" charset="0"/>
                <a:cs typeface="Times New Roman" panose="02020603050405020304" pitchFamily="18" charset="0"/>
              </a:rPr>
              <a:t>Draw a Velocity time graph (with time on the x-axis)</a:t>
            </a: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1. What is the acceleration of the car between 0 and 3 seconds? ……………………………………………..</a:t>
            </a: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2. Between 3 and 5 seconds the car is still accelerating – true or false? Explain your answer.</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3. How would you describe the movement of the car between 5 and 10 seconds? ………………….</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a typeface="Calibri" panose="020F0502020204030204" pitchFamily="34" charset="0"/>
                <a:cs typeface="Times New Roman" panose="02020603050405020304" pitchFamily="18" charset="0"/>
              </a:rPr>
              <a:t>4. W</a:t>
            </a:r>
            <a:r>
              <a:rPr lang="en-GB" sz="1200" dirty="0">
                <a:effectLst/>
                <a:ea typeface="Calibri" panose="020F0502020204030204" pitchFamily="34" charset="0"/>
                <a:cs typeface="Times New Roman" panose="02020603050405020304" pitchFamily="18" charset="0"/>
              </a:rPr>
              <a:t>hat distance does the car travel in the first 3 seconds? ………………………………………………………</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5. What distance does the car travel in the total journey? ………………………………………………………..</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0A7694C-B58A-E505-3729-BF0EADA7D8FE}"/>
              </a:ext>
            </a:extLst>
          </p:cNvPr>
          <p:cNvPicPr>
            <a:picLocks noChangeAspect="1"/>
          </p:cNvPicPr>
          <p:nvPr/>
        </p:nvPicPr>
        <p:blipFill>
          <a:blip r:embed="rId2"/>
          <a:stretch>
            <a:fillRect/>
          </a:stretch>
        </p:blipFill>
        <p:spPr>
          <a:xfrm>
            <a:off x="487016" y="1380017"/>
            <a:ext cx="5883966" cy="1101900"/>
          </a:xfrm>
          <a:prstGeom prst="rect">
            <a:avLst/>
          </a:prstGeom>
        </p:spPr>
      </p:pic>
      <p:pic>
        <p:nvPicPr>
          <p:cNvPr id="8" name="Picture 7">
            <a:extLst>
              <a:ext uri="{FF2B5EF4-FFF2-40B4-BE49-F238E27FC236}">
                <a16:creationId xmlns:a16="http://schemas.microsoft.com/office/drawing/2014/main" id="{B0612BE1-742E-501B-A871-9418998464A9}"/>
              </a:ext>
            </a:extLst>
          </p:cNvPr>
          <p:cNvPicPr>
            <a:picLocks noChangeAspect="1"/>
          </p:cNvPicPr>
          <p:nvPr/>
        </p:nvPicPr>
        <p:blipFill>
          <a:blip r:embed="rId3"/>
          <a:stretch>
            <a:fillRect/>
          </a:stretch>
        </p:blipFill>
        <p:spPr>
          <a:xfrm>
            <a:off x="639859" y="2831978"/>
            <a:ext cx="5689599" cy="3108297"/>
          </a:xfrm>
          <a:prstGeom prst="rect">
            <a:avLst/>
          </a:prstGeom>
        </p:spPr>
      </p:pic>
      <p:pic>
        <p:nvPicPr>
          <p:cNvPr id="10" name="Picture 9">
            <a:extLst>
              <a:ext uri="{FF2B5EF4-FFF2-40B4-BE49-F238E27FC236}">
                <a16:creationId xmlns:a16="http://schemas.microsoft.com/office/drawing/2014/main" id="{53B8CB50-E833-266C-B948-F50D8C4204BD}"/>
              </a:ext>
            </a:extLst>
          </p:cNvPr>
          <p:cNvPicPr>
            <a:picLocks noChangeAspect="1"/>
          </p:cNvPicPr>
          <p:nvPr/>
        </p:nvPicPr>
        <p:blipFill>
          <a:blip r:embed="rId4"/>
          <a:stretch>
            <a:fillRect/>
          </a:stretch>
        </p:blipFill>
        <p:spPr>
          <a:xfrm>
            <a:off x="2741571" y="2538003"/>
            <a:ext cx="3976729" cy="3970889"/>
          </a:xfrm>
          <a:prstGeom prst="rect">
            <a:avLst/>
          </a:prstGeom>
        </p:spPr>
      </p:pic>
    </p:spTree>
    <p:extLst>
      <p:ext uri="{BB962C8B-B14F-4D97-AF65-F5344CB8AC3E}">
        <p14:creationId xmlns:p14="http://schemas.microsoft.com/office/powerpoint/2010/main" val="3018194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0DAB36-5F9A-727B-7CCE-48F99436EDD4}"/>
              </a:ext>
            </a:extLst>
          </p:cNvPr>
          <p:cNvPicPr>
            <a:picLocks noChangeAspect="1"/>
          </p:cNvPicPr>
          <p:nvPr/>
        </p:nvPicPr>
        <p:blipFill>
          <a:blip r:embed="rId2"/>
          <a:stretch>
            <a:fillRect/>
          </a:stretch>
        </p:blipFill>
        <p:spPr>
          <a:xfrm>
            <a:off x="642470" y="2540062"/>
            <a:ext cx="5573059" cy="3044630"/>
          </a:xfrm>
          <a:prstGeom prst="rect">
            <a:avLst/>
          </a:prstGeom>
        </p:spPr>
      </p:pic>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328709" y="870985"/>
            <a:ext cx="6311900" cy="7949997"/>
          </a:xfrm>
          <a:prstGeom prst="rect">
            <a:avLst/>
          </a:prstGeom>
          <a:noFill/>
          <a:ln w="28575">
            <a:solidFill>
              <a:schemeClr val="tx1"/>
            </a:solidFill>
          </a:ln>
        </p:spPr>
        <p:txBody>
          <a:bodyPr wrap="square" lIns="91440" tIns="45720" rIns="91440" bIns="45720" rtlCol="0" anchor="t">
            <a:spAutoFit/>
          </a:bodyPr>
          <a:lstStyle/>
          <a:p>
            <a:r>
              <a:rPr lang="en-GB" sz="1200" b="1" dirty="0"/>
              <a:t>Task 3: You do HT Challenge</a:t>
            </a:r>
          </a:p>
          <a:p>
            <a:pPr>
              <a:lnSpc>
                <a:spcPct val="150000"/>
              </a:lnSpc>
            </a:pPr>
            <a:r>
              <a:rPr lang="en-GB" sz="1200" dirty="0">
                <a:effectLst/>
                <a:ea typeface="Calibri" panose="020F0502020204030204" pitchFamily="34" charset="0"/>
                <a:cs typeface="Times New Roman" panose="02020603050405020304" pitchFamily="18" charset="0"/>
              </a:rPr>
              <a:t>A racing car (at rest) accelerates uniformly from the starting grid on the race track and reaches a top velocity of 30 meters/second/second after 5 seconds. For the next 4 seconds the acceleration is 0 and finally the car decelerates (brakes) at 4meters/second/second for 5 seconds.</a:t>
            </a:r>
          </a:p>
          <a:p>
            <a:pPr>
              <a:lnSpc>
                <a:spcPct val="150000"/>
              </a:lnSpc>
            </a:pPr>
            <a:r>
              <a:rPr lang="en-GB" sz="1200" dirty="0">
                <a:effectLst/>
                <a:ea typeface="Calibri" panose="020F0502020204030204" pitchFamily="34" charset="0"/>
                <a:cs typeface="Times New Roman" panose="02020603050405020304" pitchFamily="18" charset="0"/>
              </a:rPr>
              <a:t>Draw a Velocity time graph (with time on the x-axis). If you are stuck, try marking what the velocity would be after each second!</a:t>
            </a:r>
          </a:p>
          <a:p>
            <a:pPr>
              <a:lnSpc>
                <a:spcPct val="150000"/>
              </a:lnSpc>
            </a:pPr>
            <a:endParaRPr lang="en-GB" sz="1200" dirty="0">
              <a:effectLst/>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ffectLst/>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a:lnSpc>
                <a:spcPct val="150000"/>
              </a:lnSpc>
            </a:pPr>
            <a:endParaRPr lang="en-GB" sz="1200" dirty="0">
              <a:ea typeface="Calibri" panose="020F0502020204030204" pitchFamily="34" charset="0"/>
              <a:cs typeface="Times New Roman" panose="02020603050405020304" pitchFamily="18" charset="0"/>
            </a:endParaRPr>
          </a:p>
          <a:p>
            <a:pPr lvl="0">
              <a:lnSpc>
                <a:spcPct val="150000"/>
              </a:lnSpc>
            </a:pPr>
            <a:r>
              <a:rPr lang="en-GB" sz="1200" dirty="0">
                <a:effectLst/>
                <a:ea typeface="Calibri" panose="020F0502020204030204" pitchFamily="34" charset="0"/>
                <a:cs typeface="Times New Roman" panose="02020603050405020304" pitchFamily="18" charset="0"/>
              </a:rPr>
              <a:t>1. What distance does the car travel in the first 5 seconds?………………………………………………………….</a:t>
            </a:r>
          </a:p>
          <a:p>
            <a:pPr lvl="0">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spcAft>
                <a:spcPts val="1000"/>
              </a:spcAft>
            </a:pPr>
            <a:r>
              <a:rPr lang="en-GB" sz="1200" dirty="0">
                <a:effectLst/>
                <a:ea typeface="Calibri" panose="020F0502020204030204" pitchFamily="34" charset="0"/>
                <a:cs typeface="Times New Roman" panose="02020603050405020304" pitchFamily="18" charset="0"/>
              </a:rPr>
              <a:t>2. What is the velocity of the car after 7 seconds? ………………………………………………………………………</a:t>
            </a:r>
          </a:p>
          <a:p>
            <a:pPr lvl="0">
              <a:lnSpc>
                <a:spcPct val="150000"/>
              </a:lnSpc>
            </a:pPr>
            <a:r>
              <a:rPr lang="en-GB" sz="1200" dirty="0">
                <a:effectLst/>
                <a:ea typeface="Calibri" panose="020F0502020204030204" pitchFamily="34" charset="0"/>
                <a:cs typeface="Times New Roman" panose="02020603050405020304" pitchFamily="18" charset="0"/>
              </a:rPr>
              <a:t>3. What is the velocity of the car after 14 seconds?? …………………………………………………………………..</a:t>
            </a:r>
          </a:p>
          <a:p>
            <a:pPr>
              <a:lnSpc>
                <a:spcPct val="150000"/>
              </a:lnSpc>
            </a:pPr>
            <a:r>
              <a:rPr lang="en-GB" sz="1200" dirty="0">
                <a:ea typeface="Calibri" panose="020F0502020204030204" pitchFamily="34" charset="0"/>
                <a:cs typeface="Times New Roman" panose="02020603050405020304" pitchFamily="18" charset="0"/>
              </a:rPr>
              <a:t>4. </a:t>
            </a:r>
            <a:r>
              <a:rPr lang="en-GB" sz="1200" dirty="0">
                <a:effectLst/>
                <a:ea typeface="Calibri" panose="020F0502020204030204" pitchFamily="34" charset="0"/>
                <a:cs typeface="Times New Roman" panose="02020603050405020304" pitchFamily="18" charset="0"/>
              </a:rPr>
              <a:t>If the car carried on decelerating at 4m/s</a:t>
            </a:r>
            <a:r>
              <a:rPr lang="en-GB" sz="1200" baseline="30000" dirty="0">
                <a:effectLst/>
                <a:ea typeface="Calibri" panose="020F0502020204030204" pitchFamily="34" charset="0"/>
                <a:cs typeface="Times New Roman" panose="02020603050405020304" pitchFamily="18" charset="0"/>
              </a:rPr>
              <a:t>2</a:t>
            </a:r>
            <a:r>
              <a:rPr lang="en-GB" sz="1200" dirty="0">
                <a:effectLst/>
                <a:ea typeface="Calibri" panose="020F0502020204030204" pitchFamily="34" charset="0"/>
                <a:cs typeface="Times New Roman" panose="02020603050405020304" pitchFamily="18" charset="0"/>
              </a:rPr>
              <a:t>, how many more seconds would it take before it came to a stop? ……………………………………………………………………………………………………………………………………</a:t>
            </a:r>
          </a:p>
          <a:p>
            <a:pPr>
              <a:lnSpc>
                <a:spcPct val="150000"/>
              </a:lnSpc>
            </a:pPr>
            <a:r>
              <a:rPr lang="en-GB" sz="1200" dirty="0"/>
              <a:t>...........................................................................................................................................................</a:t>
            </a:r>
            <a:endParaRPr lang="en-GB" sz="1200" dirty="0">
              <a:effectLst/>
              <a:ea typeface="Calibri" panose="020F0502020204030204" pitchFamily="34" charset="0"/>
              <a:cs typeface="Times New Roman" panose="02020603050405020304" pitchFamily="18" charset="0"/>
            </a:endParaRPr>
          </a:p>
          <a:p>
            <a:pPr lvl="0">
              <a:lnSpc>
                <a:spcPct val="150000"/>
              </a:lnSpc>
              <a:spcAft>
                <a:spcPts val="1000"/>
              </a:spcAft>
            </a:pPr>
            <a:r>
              <a:rPr lang="en-GB" sz="1200" dirty="0">
                <a:effectLst/>
                <a:ea typeface="Calibri" panose="020F0502020204030204" pitchFamily="34" charset="0"/>
                <a:cs typeface="Times New Roman" panose="02020603050405020304" pitchFamily="18" charset="0"/>
              </a:rPr>
              <a:t>5. What is the acceleration in the first 5 seconds?? …………………………………………………………………….</a:t>
            </a:r>
          </a:p>
          <a:p>
            <a:pPr>
              <a:lnSpc>
                <a:spcPct val="150000"/>
              </a:lnSpc>
              <a:spcAft>
                <a:spcPts val="1000"/>
              </a:spcAft>
            </a:pPr>
            <a:r>
              <a:rPr lang="en-GB" sz="1200" dirty="0"/>
              <a:t>...........................................................................................................................................................</a:t>
            </a:r>
            <a:endParaRPr lang="en-GB" sz="1200" dirty="0">
              <a:effectLs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7C34ED0-12CF-6172-5741-87DD73CCF996}"/>
              </a:ext>
            </a:extLst>
          </p:cNvPr>
          <p:cNvPicPr>
            <a:picLocks noChangeAspect="1"/>
          </p:cNvPicPr>
          <p:nvPr/>
        </p:nvPicPr>
        <p:blipFill>
          <a:blip r:embed="rId3"/>
          <a:stretch>
            <a:fillRect/>
          </a:stretch>
        </p:blipFill>
        <p:spPr>
          <a:xfrm>
            <a:off x="2272068" y="3017485"/>
            <a:ext cx="3839073" cy="3364769"/>
          </a:xfrm>
          <a:prstGeom prst="rect">
            <a:avLst/>
          </a:prstGeom>
        </p:spPr>
      </p:pic>
    </p:spTree>
    <p:extLst>
      <p:ext uri="{BB962C8B-B14F-4D97-AF65-F5344CB8AC3E}">
        <p14:creationId xmlns:p14="http://schemas.microsoft.com/office/powerpoint/2010/main" val="1341020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1F2FD99-0A92-59F5-D0F7-0507B3E3E1EA}"/>
                  </a:ext>
                </a:extLst>
              </p:cNvPr>
              <p:cNvSpPr txBox="1"/>
              <p:nvPr/>
            </p:nvSpPr>
            <p:spPr>
              <a:xfrm>
                <a:off x="209439" y="839232"/>
                <a:ext cx="6375511" cy="8217634"/>
              </a:xfrm>
              <a:prstGeom prst="rect">
                <a:avLst/>
              </a:prstGeom>
              <a:noFill/>
              <a:ln w="28575">
                <a:noFill/>
              </a:ln>
            </p:spPr>
            <p:txBody>
              <a:bodyPr wrap="square" lIns="91440" tIns="45720" rIns="91440" bIns="45720" rtlCol="0" anchor="t">
                <a:spAutoFit/>
              </a:bodyPr>
              <a:lstStyle/>
              <a:p>
                <a:r>
                  <a:rPr lang="en-GB" sz="1400" b="1" dirty="0"/>
                  <a:t>Task 4 HT</a:t>
                </a:r>
              </a:p>
              <a:p>
                <a:endParaRPr lang="en-GB" sz="1400" b="1" dirty="0"/>
              </a:p>
              <a:p>
                <a:r>
                  <a:rPr lang="en-GB" sz="1400" b="1" dirty="0"/>
                  <a:t>I do</a:t>
                </a:r>
              </a:p>
              <a:p>
                <a:pPr marL="342900" indent="-342900">
                  <a:buFont typeface="Arial" panose="020B0604020202020204" pitchFamily="34" charset="0"/>
                  <a:buChar char="•"/>
                </a:pPr>
                <a:endParaRPr lang="en-GB" sz="1400" dirty="0"/>
              </a:p>
              <a:p>
                <a:pPr marL="342900" indent="-342900">
                  <a:lnSpc>
                    <a:spcPct val="150000"/>
                  </a:lnSpc>
                  <a:buFont typeface="Arial" panose="020B0604020202020204" pitchFamily="34" charset="0"/>
                  <a:buChar char="•"/>
                </a:pPr>
                <a:r>
                  <a:rPr lang="en-GB" sz="1200" dirty="0"/>
                  <a:t>To find the gradient of a curve at a given point, you need to draw a tangent – this is a line that only touches the curve at this point.</a:t>
                </a:r>
              </a:p>
              <a:p>
                <a:pPr marL="342900" indent="-342900">
                  <a:lnSpc>
                    <a:spcPct val="150000"/>
                  </a:lnSpc>
                  <a:buFont typeface="Arial" panose="020B0604020202020204" pitchFamily="34" charset="0"/>
                  <a:buChar char="•"/>
                </a:pPr>
                <a:endParaRPr lang="en-GB" sz="1200" dirty="0"/>
              </a:p>
              <a:p>
                <a:pPr marL="342900" indent="-342900">
                  <a:lnSpc>
                    <a:spcPct val="150000"/>
                  </a:lnSpc>
                  <a:buFont typeface="Arial" panose="020B0604020202020204" pitchFamily="34" charset="0"/>
                  <a:buChar char="•"/>
                </a:pPr>
                <a:r>
                  <a:rPr lang="en-GB" sz="1200" dirty="0"/>
                  <a:t>Then calculate the gradient from the tangent.</a:t>
                </a:r>
              </a:p>
              <a:p>
                <a:pPr marL="342900" indent="-342900">
                  <a:lnSpc>
                    <a:spcPct val="150000"/>
                  </a:lnSpc>
                  <a:buFont typeface="Arial" panose="020B0604020202020204" pitchFamily="34" charset="0"/>
                  <a:buChar char="•"/>
                </a:pPr>
                <a:endParaRPr lang="en-GB" sz="1200" dirty="0"/>
              </a:p>
              <a:p>
                <a:pPr marL="342900" indent="-342900">
                  <a:lnSpc>
                    <a:spcPct val="150000"/>
                  </a:lnSpc>
                  <a:buFont typeface="Arial" panose="020B0604020202020204" pitchFamily="34" charset="0"/>
                  <a:buChar char="•"/>
                </a:pPr>
                <a:r>
                  <a:rPr lang="en-GB" sz="1200" dirty="0"/>
                  <a:t>Example: For the curve below, find the gradient when </a:t>
                </a:r>
                <a14:m>
                  <m:oMath xmlns:m="http://schemas.openxmlformats.org/officeDocument/2006/math">
                    <m:r>
                      <a:rPr lang="en-GB" sz="1200" i="1" dirty="0" smtClean="0">
                        <a:latin typeface="Cambria Math" panose="02040503050406030204" pitchFamily="18" charset="0"/>
                      </a:rPr>
                      <m:t>𝑥</m:t>
                    </m:r>
                    <m:r>
                      <a:rPr lang="en-GB" sz="1200" i="1" dirty="0" smtClean="0">
                        <a:latin typeface="Cambria Math" panose="02040503050406030204" pitchFamily="18" charset="0"/>
                      </a:rPr>
                      <m:t>=2</m:t>
                    </m:r>
                  </m:oMath>
                </a14:m>
                <a:r>
                  <a:rPr lang="en-GB" sz="1200" dirty="0"/>
                  <a:t>.</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p:txBody>
          </p:sp>
        </mc:Choice>
        <mc:Fallback>
          <p:sp>
            <p:nvSpPr>
              <p:cNvPr id="2" name="TextBox 1">
                <a:extLst>
                  <a:ext uri="{FF2B5EF4-FFF2-40B4-BE49-F238E27FC236}">
                    <a16:creationId xmlns:a16="http://schemas.microsoft.com/office/drawing/2014/main" id="{21F2FD99-0A92-59F5-D0F7-0507B3E3E1EA}"/>
                  </a:ext>
                </a:extLst>
              </p:cNvPr>
              <p:cNvSpPr txBox="1">
                <a:spLocks noRot="1" noChangeAspect="1" noMove="1" noResize="1" noEditPoints="1" noAdjustHandles="1" noChangeArrowheads="1" noChangeShapeType="1" noTextEdit="1"/>
              </p:cNvSpPr>
              <p:nvPr/>
            </p:nvSpPr>
            <p:spPr>
              <a:xfrm>
                <a:off x="209439" y="839232"/>
                <a:ext cx="6375511" cy="8217634"/>
              </a:xfrm>
              <a:prstGeom prst="rect">
                <a:avLst/>
              </a:prstGeom>
              <a:blipFill>
                <a:blip r:embed="rId2"/>
                <a:stretch>
                  <a:fillRect l="-287" t="-148"/>
                </a:stretch>
              </a:blipFill>
              <a:ln w="28575">
                <a:noFill/>
              </a:ln>
            </p:spPr>
            <p:txBody>
              <a:bodyPr/>
              <a:lstStyle/>
              <a:p>
                <a:r>
                  <a:rPr lang="en-GB">
                    <a:noFill/>
                  </a:rPr>
                  <a:t> </a:t>
                </a:r>
              </a:p>
            </p:txBody>
          </p:sp>
        </mc:Fallback>
      </mc:AlternateContent>
      <p:pic>
        <p:nvPicPr>
          <p:cNvPr id="6" name="Picture 5">
            <a:extLst>
              <a:ext uri="{FF2B5EF4-FFF2-40B4-BE49-F238E27FC236}">
                <a16:creationId xmlns:a16="http://schemas.microsoft.com/office/drawing/2014/main" id="{7D99B87E-C9AC-88EA-E056-587BDDA3CE7F}"/>
              </a:ext>
            </a:extLst>
          </p:cNvPr>
          <p:cNvPicPr>
            <a:picLocks noChangeAspect="1"/>
          </p:cNvPicPr>
          <p:nvPr/>
        </p:nvPicPr>
        <p:blipFill>
          <a:blip r:embed="rId3"/>
          <a:stretch>
            <a:fillRect/>
          </a:stretch>
        </p:blipFill>
        <p:spPr>
          <a:xfrm>
            <a:off x="675861" y="3677282"/>
            <a:ext cx="3601941" cy="4460022"/>
          </a:xfrm>
          <a:prstGeom prst="rect">
            <a:avLst/>
          </a:prstGeom>
        </p:spPr>
      </p:pic>
      <p:pic>
        <p:nvPicPr>
          <p:cNvPr id="12" name="Picture 11">
            <a:extLst>
              <a:ext uri="{FF2B5EF4-FFF2-40B4-BE49-F238E27FC236}">
                <a16:creationId xmlns:a16="http://schemas.microsoft.com/office/drawing/2014/main" id="{D218EE37-D282-17A1-6026-6B72EC0B21C9}"/>
              </a:ext>
            </a:extLst>
          </p:cNvPr>
          <p:cNvPicPr>
            <a:picLocks noChangeAspect="1"/>
          </p:cNvPicPr>
          <p:nvPr/>
        </p:nvPicPr>
        <p:blipFill>
          <a:blip r:embed="rId4"/>
          <a:stretch>
            <a:fillRect/>
          </a:stretch>
        </p:blipFill>
        <p:spPr>
          <a:xfrm>
            <a:off x="4270748" y="5085318"/>
            <a:ext cx="2143125" cy="3219450"/>
          </a:xfrm>
          <a:prstGeom prst="rect">
            <a:avLst/>
          </a:prstGeom>
        </p:spPr>
      </p:pic>
      <p:sp>
        <p:nvSpPr>
          <p:cNvPr id="3" name="TextBox 2">
            <a:extLst>
              <a:ext uri="{FF2B5EF4-FFF2-40B4-BE49-F238E27FC236}">
                <a16:creationId xmlns:a16="http://schemas.microsoft.com/office/drawing/2014/main" id="{C069F748-3582-73AF-52F0-F14E5B75FBC6}"/>
              </a:ext>
            </a:extLst>
          </p:cNvPr>
          <p:cNvSpPr txBox="1"/>
          <p:nvPr/>
        </p:nvSpPr>
        <p:spPr>
          <a:xfrm>
            <a:off x="4277802" y="3867150"/>
            <a:ext cx="2370759" cy="4218719"/>
          </a:xfrm>
          <a:prstGeom prst="rect">
            <a:avLst/>
          </a:prstGeom>
          <a:noFill/>
        </p:spPr>
        <p:txBody>
          <a:bodyPr wrap="square" rtlCol="0">
            <a:spAutoFit/>
          </a:bodyPr>
          <a:lstStyle/>
          <a:p>
            <a:pPr>
              <a:lnSpc>
                <a:spcPct val="150000"/>
              </a:lnSpc>
            </a:pPr>
            <a:r>
              <a:rPr lang="en-GB" sz="1200" dirty="0"/>
              <a:t>………………………………………………………………………………………………………………………………………………………………………………………………………………………………………………………………………………………………………………………………………………………………………………………………………………………………………………………………………………………………………………………………………………………………………………………………………………………………………………………………………………………………………………………………………………………………………..</a:t>
            </a:r>
          </a:p>
          <a:p>
            <a:pPr>
              <a:lnSpc>
                <a:spcPct val="150000"/>
              </a:lnSpc>
            </a:pPr>
            <a:endParaRPr lang="en-GB" sz="1200" dirty="0"/>
          </a:p>
        </p:txBody>
      </p:sp>
    </p:spTree>
    <p:extLst>
      <p:ext uri="{BB962C8B-B14F-4D97-AF65-F5344CB8AC3E}">
        <p14:creationId xmlns:p14="http://schemas.microsoft.com/office/powerpoint/2010/main" val="4205113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1F2FD99-0A92-59F5-D0F7-0507B3E3E1EA}"/>
                  </a:ext>
                </a:extLst>
              </p:cNvPr>
              <p:cNvSpPr txBox="1"/>
              <p:nvPr/>
            </p:nvSpPr>
            <p:spPr>
              <a:xfrm>
                <a:off x="209439" y="839232"/>
                <a:ext cx="6375511" cy="7940635"/>
              </a:xfrm>
              <a:prstGeom prst="rect">
                <a:avLst/>
              </a:prstGeom>
              <a:noFill/>
              <a:ln w="28575">
                <a:noFill/>
              </a:ln>
            </p:spPr>
            <p:txBody>
              <a:bodyPr wrap="square" lIns="91440" tIns="45720" rIns="91440" bIns="45720" rtlCol="0" anchor="t">
                <a:spAutoFit/>
              </a:bodyPr>
              <a:lstStyle/>
              <a:p>
                <a:r>
                  <a:rPr lang="en-GB" sz="1400" b="1" dirty="0"/>
                  <a:t>Task 4 HT</a:t>
                </a:r>
              </a:p>
              <a:p>
                <a:endParaRPr lang="en-GB" sz="1400" b="1" dirty="0"/>
              </a:p>
              <a:p>
                <a:r>
                  <a:rPr lang="en-GB" sz="1400" b="1" dirty="0"/>
                  <a:t>We do</a:t>
                </a:r>
              </a:p>
              <a:p>
                <a:endParaRPr lang="en-GB" sz="1400" dirty="0"/>
              </a:p>
              <a:p>
                <a:r>
                  <a:rPr lang="en-GB" sz="1200" dirty="0"/>
                  <a:t>Find the gradient of the curve at</a:t>
                </a:r>
                <a14:m>
                  <m:oMath xmlns:m="http://schemas.openxmlformats.org/officeDocument/2006/math">
                    <m:r>
                      <a:rPr lang="en-GB" sz="1200" b="0" i="0" smtClean="0">
                        <a:latin typeface="Cambria Math" panose="02040503050406030204" pitchFamily="18" charset="0"/>
                      </a:rPr>
                      <m:t> </m:t>
                    </m:r>
                    <m:r>
                      <a:rPr lang="en-GB" sz="1200" b="0" i="1" smtClean="0">
                        <a:latin typeface="Cambria Math" panose="02040503050406030204" pitchFamily="18" charset="0"/>
                      </a:rPr>
                      <m:t>𝑥</m:t>
                    </m:r>
                    <m:r>
                      <a:rPr lang="en-GB" sz="1200" b="0" i="1" smtClean="0">
                        <a:latin typeface="Cambria Math" panose="02040503050406030204" pitchFamily="18" charset="0"/>
                      </a:rPr>
                      <m:t>=−1</m:t>
                    </m:r>
                  </m:oMath>
                </a14:m>
                <a:endParaRPr lang="en-GB" sz="1200" b="0" dirty="0"/>
              </a:p>
              <a:p>
                <a:endParaRPr lang="en-GB" sz="1200" b="0" dirty="0"/>
              </a:p>
              <a:p>
                <a:endParaRPr lang="en-GB" sz="1200" dirty="0"/>
              </a:p>
              <a:p>
                <a:endParaRPr lang="en-GB" sz="1200" b="0" dirty="0"/>
              </a:p>
              <a:p>
                <a:endParaRPr lang="en-GB" sz="1200" dirty="0"/>
              </a:p>
              <a:p>
                <a:endParaRPr lang="en-GB" sz="1200" b="0" dirty="0"/>
              </a:p>
              <a:p>
                <a:endParaRPr lang="en-GB" sz="1200" dirty="0"/>
              </a:p>
              <a:p>
                <a:endParaRPr lang="en-GB" sz="1200" b="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r>
                  <a:rPr lang="en-GB" sz="1400" dirty="0"/>
                  <a:t>Find the gradient of the curve at 𝑥=1</a:t>
                </a:r>
              </a:p>
              <a:p>
                <a:endParaRPr lang="en-GB" sz="1400" dirty="0"/>
              </a:p>
              <a:p>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endParaRPr lang="en-GB" sz="1400" dirty="0"/>
              </a:p>
            </p:txBody>
          </p:sp>
        </mc:Choice>
        <mc:Fallback>
          <p:sp>
            <p:nvSpPr>
              <p:cNvPr id="2" name="TextBox 1">
                <a:extLst>
                  <a:ext uri="{FF2B5EF4-FFF2-40B4-BE49-F238E27FC236}">
                    <a16:creationId xmlns:a16="http://schemas.microsoft.com/office/drawing/2014/main" id="{21F2FD99-0A92-59F5-D0F7-0507B3E3E1EA}"/>
                  </a:ext>
                </a:extLst>
              </p:cNvPr>
              <p:cNvSpPr txBox="1">
                <a:spLocks noRot="1" noChangeAspect="1" noMove="1" noResize="1" noEditPoints="1" noAdjustHandles="1" noChangeArrowheads="1" noChangeShapeType="1" noTextEdit="1"/>
              </p:cNvSpPr>
              <p:nvPr/>
            </p:nvSpPr>
            <p:spPr>
              <a:xfrm>
                <a:off x="209439" y="839232"/>
                <a:ext cx="6375511" cy="7940635"/>
              </a:xfrm>
              <a:prstGeom prst="rect">
                <a:avLst/>
              </a:prstGeom>
              <a:blipFill>
                <a:blip r:embed="rId2"/>
                <a:stretch>
                  <a:fillRect l="-287" t="-154"/>
                </a:stretch>
              </a:blipFill>
              <a:ln w="28575">
                <a:noFill/>
              </a:ln>
            </p:spPr>
            <p:txBody>
              <a:bodyPr/>
              <a:lstStyle/>
              <a:p>
                <a:r>
                  <a:rPr lang="en-GB">
                    <a:noFill/>
                  </a:rPr>
                  <a:t> </a:t>
                </a:r>
              </a:p>
            </p:txBody>
          </p:sp>
        </mc:Fallback>
      </mc:AlternateContent>
      <p:pic>
        <p:nvPicPr>
          <p:cNvPr id="7" name="Picture 6">
            <a:extLst>
              <a:ext uri="{FF2B5EF4-FFF2-40B4-BE49-F238E27FC236}">
                <a16:creationId xmlns:a16="http://schemas.microsoft.com/office/drawing/2014/main" id="{CD13D07C-7E4D-A8FC-1A20-1CE32EDA3A8D}"/>
              </a:ext>
            </a:extLst>
          </p:cNvPr>
          <p:cNvPicPr>
            <a:picLocks noChangeAspect="1"/>
          </p:cNvPicPr>
          <p:nvPr/>
        </p:nvPicPr>
        <p:blipFill>
          <a:blip r:embed="rId3"/>
          <a:stretch>
            <a:fillRect/>
          </a:stretch>
        </p:blipFill>
        <p:spPr>
          <a:xfrm>
            <a:off x="892175" y="2078489"/>
            <a:ext cx="2092325" cy="2902258"/>
          </a:xfrm>
          <a:prstGeom prst="rect">
            <a:avLst/>
          </a:prstGeom>
        </p:spPr>
      </p:pic>
      <p:pic>
        <p:nvPicPr>
          <p:cNvPr id="11" name="Picture 10">
            <a:extLst>
              <a:ext uri="{FF2B5EF4-FFF2-40B4-BE49-F238E27FC236}">
                <a16:creationId xmlns:a16="http://schemas.microsoft.com/office/drawing/2014/main" id="{210BA52C-60E9-A4CD-7C89-1D7F700A9C86}"/>
              </a:ext>
            </a:extLst>
          </p:cNvPr>
          <p:cNvPicPr>
            <a:picLocks noChangeAspect="1"/>
          </p:cNvPicPr>
          <p:nvPr/>
        </p:nvPicPr>
        <p:blipFill>
          <a:blip r:embed="rId4"/>
          <a:stretch>
            <a:fillRect/>
          </a:stretch>
        </p:blipFill>
        <p:spPr>
          <a:xfrm>
            <a:off x="4009440" y="2606487"/>
            <a:ext cx="1915694" cy="1846262"/>
          </a:xfrm>
          <a:prstGeom prst="rect">
            <a:avLst/>
          </a:prstGeom>
        </p:spPr>
      </p:pic>
      <p:pic>
        <p:nvPicPr>
          <p:cNvPr id="13" name="Picture 12">
            <a:extLst>
              <a:ext uri="{FF2B5EF4-FFF2-40B4-BE49-F238E27FC236}">
                <a16:creationId xmlns:a16="http://schemas.microsoft.com/office/drawing/2014/main" id="{EB4C3F86-A5C9-83D5-CED7-A2649CDEF0C5}"/>
              </a:ext>
            </a:extLst>
          </p:cNvPr>
          <p:cNvPicPr>
            <a:picLocks noChangeAspect="1"/>
          </p:cNvPicPr>
          <p:nvPr/>
        </p:nvPicPr>
        <p:blipFill>
          <a:blip r:embed="rId5"/>
          <a:stretch>
            <a:fillRect/>
          </a:stretch>
        </p:blipFill>
        <p:spPr>
          <a:xfrm>
            <a:off x="496887" y="5445718"/>
            <a:ext cx="3421921" cy="2653735"/>
          </a:xfrm>
          <a:prstGeom prst="rect">
            <a:avLst/>
          </a:prstGeom>
        </p:spPr>
      </p:pic>
      <p:pic>
        <p:nvPicPr>
          <p:cNvPr id="15" name="Picture 14">
            <a:extLst>
              <a:ext uri="{FF2B5EF4-FFF2-40B4-BE49-F238E27FC236}">
                <a16:creationId xmlns:a16="http://schemas.microsoft.com/office/drawing/2014/main" id="{C04402E4-56D4-B016-BE1A-C6535D238D93}"/>
              </a:ext>
            </a:extLst>
          </p:cNvPr>
          <p:cNvPicPr>
            <a:picLocks noChangeAspect="1"/>
          </p:cNvPicPr>
          <p:nvPr/>
        </p:nvPicPr>
        <p:blipFill>
          <a:blip r:embed="rId6"/>
          <a:stretch>
            <a:fillRect/>
          </a:stretch>
        </p:blipFill>
        <p:spPr>
          <a:xfrm>
            <a:off x="4239118" y="5440211"/>
            <a:ext cx="2121995" cy="2070397"/>
          </a:xfrm>
          <a:prstGeom prst="rect">
            <a:avLst/>
          </a:prstGeom>
        </p:spPr>
      </p:pic>
      <p:sp>
        <p:nvSpPr>
          <p:cNvPr id="3" name="TextBox 2">
            <a:extLst>
              <a:ext uri="{FF2B5EF4-FFF2-40B4-BE49-F238E27FC236}">
                <a16:creationId xmlns:a16="http://schemas.microsoft.com/office/drawing/2014/main" id="{97D35304-45AC-31D5-7D6B-F39996160403}"/>
              </a:ext>
            </a:extLst>
          </p:cNvPr>
          <p:cNvSpPr txBox="1"/>
          <p:nvPr/>
        </p:nvSpPr>
        <p:spPr>
          <a:xfrm>
            <a:off x="3429000" y="2266950"/>
            <a:ext cx="3076575" cy="2833724"/>
          </a:xfrm>
          <a:prstGeom prst="rect">
            <a:avLst/>
          </a:prstGeom>
          <a:noFill/>
        </p:spPr>
        <p:txBody>
          <a:bodyPr wrap="square" rtlCol="0">
            <a:spAutoFit/>
          </a:bodyPr>
          <a:lstStyle/>
          <a:p>
            <a:pPr>
              <a:lnSpc>
                <a:spcPct val="150000"/>
              </a:lnSpc>
            </a:pPr>
            <a:r>
              <a:rPr lang="en-GB" sz="1200" dirty="0"/>
              <a:t>………………………………………………………………………………………………………………………………………………………………………………………………………………………………………………………………………………………………………………………………………………………………………………………………………………………………………………………………………………………………………………………………………………………………………………………………………………………………………………………………………………………………………………………………………………</a:t>
            </a:r>
          </a:p>
        </p:txBody>
      </p:sp>
      <p:sp>
        <p:nvSpPr>
          <p:cNvPr id="6" name="TextBox 5">
            <a:extLst>
              <a:ext uri="{FF2B5EF4-FFF2-40B4-BE49-F238E27FC236}">
                <a16:creationId xmlns:a16="http://schemas.microsoft.com/office/drawing/2014/main" id="{3DFF1E46-AE12-9A1B-CAA3-698F440EDBF9}"/>
              </a:ext>
            </a:extLst>
          </p:cNvPr>
          <p:cNvSpPr txBox="1"/>
          <p:nvPr/>
        </p:nvSpPr>
        <p:spPr>
          <a:xfrm>
            <a:off x="4041911" y="5941551"/>
            <a:ext cx="2419935" cy="2556726"/>
          </a:xfrm>
          <a:prstGeom prst="rect">
            <a:avLst/>
          </a:prstGeom>
          <a:noFill/>
        </p:spPr>
        <p:txBody>
          <a:bodyPr wrap="square" rtlCol="0">
            <a:spAutoFit/>
          </a:bodyPr>
          <a:lstStyle/>
          <a:p>
            <a:pPr>
              <a:lnSpc>
                <a:spcPct val="150000"/>
              </a:lnSpc>
            </a:pPr>
            <a:r>
              <a:rPr lang="en-GB" sz="1200" dirty="0"/>
              <a:t>………………………………………………………………………………………………………………………………..………………………………………………………………………………………………………………………………..………………………………………………………………………………………………………………………………..</a:t>
            </a:r>
          </a:p>
          <a:p>
            <a:pPr>
              <a:lnSpc>
                <a:spcPct val="150000"/>
              </a:lnSpc>
            </a:pPr>
            <a:endParaRPr lang="en-GB" sz="1200" dirty="0"/>
          </a:p>
          <a:p>
            <a:pPr>
              <a:lnSpc>
                <a:spcPct val="150000"/>
              </a:lnSpc>
            </a:pPr>
            <a:endParaRPr lang="en-GB" sz="1200" dirty="0"/>
          </a:p>
        </p:txBody>
      </p:sp>
    </p:spTree>
    <p:extLst>
      <p:ext uri="{BB962C8B-B14F-4D97-AF65-F5344CB8AC3E}">
        <p14:creationId xmlns:p14="http://schemas.microsoft.com/office/powerpoint/2010/main" val="24463833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D532437-1192-2C4C-DE1B-5BE608B5162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4:  </a:t>
            </a:r>
            <a:r>
              <a:rPr lang="en-GB" sz="1800" b="1" u="sng" dirty="0"/>
              <a:t>The velocity – time relationship. </a:t>
            </a:r>
          </a:p>
        </p:txBody>
      </p:sp>
      <p:sp>
        <p:nvSpPr>
          <p:cNvPr id="2" name="TextBox 1">
            <a:extLst>
              <a:ext uri="{FF2B5EF4-FFF2-40B4-BE49-F238E27FC236}">
                <a16:creationId xmlns:a16="http://schemas.microsoft.com/office/drawing/2014/main" id="{21F2FD99-0A92-59F5-D0F7-0507B3E3E1EA}"/>
              </a:ext>
            </a:extLst>
          </p:cNvPr>
          <p:cNvSpPr txBox="1"/>
          <p:nvPr/>
        </p:nvSpPr>
        <p:spPr>
          <a:xfrm>
            <a:off x="273050" y="816213"/>
            <a:ext cx="6311900" cy="7755969"/>
          </a:xfrm>
          <a:prstGeom prst="rect">
            <a:avLst/>
          </a:prstGeom>
          <a:noFill/>
          <a:ln w="28575">
            <a:noFill/>
          </a:ln>
        </p:spPr>
        <p:txBody>
          <a:bodyPr wrap="square" lIns="91440" tIns="45720" rIns="91440" bIns="45720" rtlCol="0" anchor="t">
            <a:spAutoFit/>
          </a:bodyPr>
          <a:lstStyle/>
          <a:p>
            <a:r>
              <a:rPr lang="en-GB" sz="1200" b="1" dirty="0"/>
              <a:t>Task 4 HT</a:t>
            </a:r>
          </a:p>
          <a:p>
            <a:endParaRPr lang="en-GB" sz="1200" b="1" dirty="0"/>
          </a:p>
          <a:p>
            <a:r>
              <a:rPr lang="en-GB" sz="1200" b="1" dirty="0"/>
              <a:t>You do</a:t>
            </a:r>
          </a:p>
          <a:p>
            <a:endParaRPr lang="en-GB" sz="1200" b="1" dirty="0"/>
          </a:p>
          <a:p>
            <a:r>
              <a:rPr lang="en-GB" sz="1200" dirty="0"/>
              <a:t>The graph below shows the journey of a javelin when thrown.</a:t>
            </a:r>
            <a:endParaRPr lang="en-GB" sz="1200" b="1" dirty="0"/>
          </a:p>
          <a:p>
            <a:endParaRPr lang="en-GB" sz="1400" b="1" dirty="0"/>
          </a:p>
          <a:p>
            <a:pPr marL="342900" indent="-342900">
              <a:lnSpc>
                <a:spcPct val="150000"/>
              </a:lnSpc>
              <a:buAutoNum type="alphaLcParenR"/>
            </a:pPr>
            <a:r>
              <a:rPr lang="en-GB" sz="1200" dirty="0"/>
              <a:t>Calculate the acceleration of the javelin at time t = 4.</a:t>
            </a:r>
          </a:p>
          <a:p>
            <a:pPr marL="342900" indent="-342900">
              <a:lnSpc>
                <a:spcPct val="150000"/>
              </a:lnSpc>
              <a:buAutoNum type="alphaLcParenR"/>
            </a:pPr>
            <a:r>
              <a:rPr lang="en-GB" sz="1200" dirty="0"/>
              <a:t>Calculate the distance travelled by the javelin between 2 and 5 seconds.</a:t>
            </a:r>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p:txBody>
      </p:sp>
      <p:pic>
        <p:nvPicPr>
          <p:cNvPr id="6" name="Picture 5">
            <a:extLst>
              <a:ext uri="{FF2B5EF4-FFF2-40B4-BE49-F238E27FC236}">
                <a16:creationId xmlns:a16="http://schemas.microsoft.com/office/drawing/2014/main" id="{30A1694E-29E5-8F7E-1AC6-3B645AC4A3FE}"/>
              </a:ext>
            </a:extLst>
          </p:cNvPr>
          <p:cNvPicPr>
            <a:picLocks noChangeAspect="1"/>
          </p:cNvPicPr>
          <p:nvPr/>
        </p:nvPicPr>
        <p:blipFill>
          <a:blip r:embed="rId2"/>
          <a:stretch>
            <a:fillRect/>
          </a:stretch>
        </p:blipFill>
        <p:spPr>
          <a:xfrm>
            <a:off x="723900" y="2658890"/>
            <a:ext cx="5150635" cy="5668897"/>
          </a:xfrm>
          <a:prstGeom prst="rect">
            <a:avLst/>
          </a:prstGeom>
        </p:spPr>
      </p:pic>
      <p:sp>
        <p:nvSpPr>
          <p:cNvPr id="7" name="TextBox 6">
            <a:extLst>
              <a:ext uri="{FF2B5EF4-FFF2-40B4-BE49-F238E27FC236}">
                <a16:creationId xmlns:a16="http://schemas.microsoft.com/office/drawing/2014/main" id="{6F681121-1AA5-8CA9-8762-FC14189BF1AE}"/>
              </a:ext>
            </a:extLst>
          </p:cNvPr>
          <p:cNvSpPr txBox="1"/>
          <p:nvPr/>
        </p:nvSpPr>
        <p:spPr>
          <a:xfrm>
            <a:off x="4229100" y="3048506"/>
            <a:ext cx="2197099" cy="1508105"/>
          </a:xfrm>
          <a:prstGeom prst="rect">
            <a:avLst/>
          </a:prstGeom>
          <a:solidFill>
            <a:schemeClr val="bg1"/>
          </a:solidFill>
        </p:spPr>
        <p:txBody>
          <a:bodyPr wrap="square" rtlCol="0">
            <a:spAutoFit/>
          </a:bodyPr>
          <a:lstStyle/>
          <a:p>
            <a:pPr marL="342900" indent="-342900">
              <a:buAutoNum type="alphaLcParenR"/>
            </a:pPr>
            <a:r>
              <a:rPr lang="en-GB" sz="1200" dirty="0"/>
              <a:t>5 / (5.5-3)</a:t>
            </a:r>
          </a:p>
          <a:p>
            <a:r>
              <a:rPr lang="en-GB" sz="1200" dirty="0"/>
              <a:t>      5 / 2.5</a:t>
            </a:r>
          </a:p>
          <a:p>
            <a:r>
              <a:rPr lang="en-GB" sz="1200" dirty="0"/>
              <a:t>      2m/s</a:t>
            </a:r>
            <a:r>
              <a:rPr lang="en-GB" sz="1200" baseline="30000" dirty="0"/>
              <a:t>2</a:t>
            </a:r>
          </a:p>
          <a:p>
            <a:endParaRPr lang="en-GB" sz="1200" baseline="30000" dirty="0"/>
          </a:p>
          <a:p>
            <a:r>
              <a:rPr lang="en-GB" sz="1200" dirty="0"/>
              <a:t>b) Counting squares under graph = 49 small squares</a:t>
            </a:r>
          </a:p>
          <a:p>
            <a:r>
              <a:rPr lang="en-GB" sz="1200" dirty="0"/>
              <a:t>49/4 = 12.25 m</a:t>
            </a:r>
          </a:p>
          <a:p>
            <a:r>
              <a:rPr lang="en-GB" sz="1200" dirty="0"/>
              <a:t>(permit answers 12.2- 12.5m) </a:t>
            </a:r>
          </a:p>
        </p:txBody>
      </p:sp>
    </p:spTree>
    <p:extLst>
      <p:ext uri="{BB962C8B-B14F-4D97-AF65-F5344CB8AC3E}">
        <p14:creationId xmlns:p14="http://schemas.microsoft.com/office/powerpoint/2010/main" val="1787858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953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14" name="Picture 13">
            <a:extLst>
              <a:ext uri="{FF2B5EF4-FFF2-40B4-BE49-F238E27FC236}">
                <a16:creationId xmlns:a16="http://schemas.microsoft.com/office/drawing/2014/main" id="{2D9BF4AA-5D0A-518E-7ACB-F47B5A566E68}"/>
              </a:ext>
            </a:extLst>
          </p:cNvPr>
          <p:cNvPicPr>
            <a:picLocks noChangeAspect="1"/>
          </p:cNvPicPr>
          <p:nvPr/>
        </p:nvPicPr>
        <p:blipFill>
          <a:blip r:embed="rId2"/>
          <a:stretch>
            <a:fillRect/>
          </a:stretch>
        </p:blipFill>
        <p:spPr>
          <a:xfrm>
            <a:off x="273050" y="706185"/>
            <a:ext cx="4051068" cy="1667360"/>
          </a:xfrm>
          <a:prstGeom prst="rect">
            <a:avLst/>
          </a:prstGeom>
        </p:spPr>
      </p:pic>
      <p:pic>
        <p:nvPicPr>
          <p:cNvPr id="16" name="Picture 15">
            <a:extLst>
              <a:ext uri="{FF2B5EF4-FFF2-40B4-BE49-F238E27FC236}">
                <a16:creationId xmlns:a16="http://schemas.microsoft.com/office/drawing/2014/main" id="{C854E866-34E3-8467-82B6-FE808C9BD3B0}"/>
              </a:ext>
            </a:extLst>
          </p:cNvPr>
          <p:cNvPicPr>
            <a:picLocks noChangeAspect="1"/>
          </p:cNvPicPr>
          <p:nvPr/>
        </p:nvPicPr>
        <p:blipFill>
          <a:blip r:embed="rId3"/>
          <a:stretch>
            <a:fillRect/>
          </a:stretch>
        </p:blipFill>
        <p:spPr>
          <a:xfrm>
            <a:off x="316596" y="2235425"/>
            <a:ext cx="4007521" cy="4559577"/>
          </a:xfrm>
          <a:prstGeom prst="rect">
            <a:avLst/>
          </a:prstGeom>
        </p:spPr>
      </p:pic>
      <p:pic>
        <p:nvPicPr>
          <p:cNvPr id="18" name="Picture 17">
            <a:extLst>
              <a:ext uri="{FF2B5EF4-FFF2-40B4-BE49-F238E27FC236}">
                <a16:creationId xmlns:a16="http://schemas.microsoft.com/office/drawing/2014/main" id="{8AD289E9-8AF0-22F7-57D0-2D7DEEDE0B48}"/>
              </a:ext>
            </a:extLst>
          </p:cNvPr>
          <p:cNvPicPr>
            <a:picLocks noChangeAspect="1"/>
          </p:cNvPicPr>
          <p:nvPr/>
        </p:nvPicPr>
        <p:blipFill>
          <a:blip r:embed="rId4"/>
          <a:stretch>
            <a:fillRect/>
          </a:stretch>
        </p:blipFill>
        <p:spPr>
          <a:xfrm>
            <a:off x="316597" y="6745456"/>
            <a:ext cx="4007521" cy="1426869"/>
          </a:xfrm>
          <a:prstGeom prst="rect">
            <a:avLst/>
          </a:prstGeom>
        </p:spPr>
      </p:pic>
      <p:sp>
        <p:nvSpPr>
          <p:cNvPr id="2" name="TextBox 1">
            <a:extLst>
              <a:ext uri="{FF2B5EF4-FFF2-40B4-BE49-F238E27FC236}">
                <a16:creationId xmlns:a16="http://schemas.microsoft.com/office/drawing/2014/main" id="{3913A008-D328-A123-EFC8-A3DC86F4A92B}"/>
              </a:ext>
            </a:extLst>
          </p:cNvPr>
          <p:cNvSpPr txBox="1"/>
          <p:nvPr/>
        </p:nvSpPr>
        <p:spPr>
          <a:xfrm>
            <a:off x="4324117" y="2743200"/>
            <a:ext cx="2363282" cy="2862322"/>
          </a:xfrm>
          <a:prstGeom prst="rect">
            <a:avLst/>
          </a:prstGeom>
          <a:noFill/>
        </p:spPr>
        <p:txBody>
          <a:bodyPr wrap="square" rtlCol="0">
            <a:spAutoFit/>
          </a:bodyPr>
          <a:lstStyle/>
          <a:p>
            <a:r>
              <a:rPr lang="en-GB" sz="1200" b="1" dirty="0">
                <a:solidFill>
                  <a:srgbClr val="FF0000"/>
                </a:solidFill>
              </a:rPr>
              <a:t>There are a lot of calculations in this sub-topic. </a:t>
            </a:r>
          </a:p>
          <a:p>
            <a:r>
              <a:rPr lang="en-GB" sz="1200" b="1" dirty="0">
                <a:solidFill>
                  <a:srgbClr val="FF0000"/>
                </a:solidFill>
              </a:rPr>
              <a:t>Calculations require: </a:t>
            </a:r>
          </a:p>
          <a:p>
            <a:endParaRPr lang="en-GB" sz="1200" b="1" dirty="0">
              <a:solidFill>
                <a:srgbClr val="FF0000"/>
              </a:solidFill>
            </a:endParaRPr>
          </a:p>
          <a:p>
            <a:pPr marL="228600" indent="-228600">
              <a:buAutoNum type="alphaLcPeriod"/>
            </a:pPr>
            <a:r>
              <a:rPr lang="en-GB" sz="1200" b="1" dirty="0">
                <a:solidFill>
                  <a:srgbClr val="FF0000"/>
                </a:solidFill>
              </a:rPr>
              <a:t>Worked example. </a:t>
            </a:r>
          </a:p>
          <a:p>
            <a:pPr marL="228600" indent="-228600">
              <a:buAutoNum type="alphaLcPeriod"/>
            </a:pPr>
            <a:r>
              <a:rPr lang="en-GB" sz="1200" b="1" dirty="0">
                <a:solidFill>
                  <a:srgbClr val="FF0000"/>
                </a:solidFill>
              </a:rPr>
              <a:t>Sufficient calculations for use of fading (I do, we do, you do). </a:t>
            </a:r>
          </a:p>
          <a:p>
            <a:pPr marL="228600" indent="-228600">
              <a:buAutoNum type="alphaLcPeriod"/>
            </a:pPr>
            <a:r>
              <a:rPr lang="en-GB" sz="1200" b="1" dirty="0">
                <a:solidFill>
                  <a:srgbClr val="FF0000"/>
                </a:solidFill>
              </a:rPr>
              <a:t>In this case, opportunities to calculate speed, distance or time. This needs to be blocked and interleaved: </a:t>
            </a:r>
          </a:p>
          <a:p>
            <a:pPr marL="228600" indent="-228600">
              <a:buAutoNum type="arabicPeriod"/>
            </a:pPr>
            <a:r>
              <a:rPr lang="en-GB" sz="1200" b="1" dirty="0">
                <a:solidFill>
                  <a:srgbClr val="FF0000"/>
                </a:solidFill>
              </a:rPr>
              <a:t>Calculations of speed. </a:t>
            </a:r>
          </a:p>
          <a:p>
            <a:pPr marL="228600" indent="-228600">
              <a:buAutoNum type="arabicPeriod"/>
            </a:pPr>
            <a:r>
              <a:rPr lang="en-GB" sz="1200" b="1" dirty="0">
                <a:solidFill>
                  <a:srgbClr val="FF0000"/>
                </a:solidFill>
              </a:rPr>
              <a:t>Calculations of distance. </a:t>
            </a:r>
          </a:p>
          <a:p>
            <a:pPr marL="228600" indent="-228600">
              <a:buAutoNum type="arabicPeriod"/>
            </a:pPr>
            <a:r>
              <a:rPr lang="en-GB" sz="1200" b="1" dirty="0">
                <a:solidFill>
                  <a:srgbClr val="FF0000"/>
                </a:solidFill>
              </a:rPr>
              <a:t>Calculations of time. </a:t>
            </a:r>
          </a:p>
          <a:p>
            <a:pPr marL="228600" indent="-228600">
              <a:buAutoNum type="arabicPeriod"/>
            </a:pPr>
            <a:r>
              <a:rPr lang="en-GB" sz="1200" b="1" dirty="0">
                <a:solidFill>
                  <a:srgbClr val="FF0000"/>
                </a:solidFill>
              </a:rPr>
              <a:t>Mixed calculations. </a:t>
            </a:r>
          </a:p>
        </p:txBody>
      </p:sp>
      <p:sp>
        <p:nvSpPr>
          <p:cNvPr id="3" name="TextBox 2">
            <a:extLst>
              <a:ext uri="{FF2B5EF4-FFF2-40B4-BE49-F238E27FC236}">
                <a16:creationId xmlns:a16="http://schemas.microsoft.com/office/drawing/2014/main" id="{B7E06292-155E-0D5D-B504-D450B160900F}"/>
              </a:ext>
            </a:extLst>
          </p:cNvPr>
          <p:cNvSpPr txBox="1"/>
          <p:nvPr/>
        </p:nvSpPr>
        <p:spPr>
          <a:xfrm>
            <a:off x="4423954" y="6061166"/>
            <a:ext cx="2160996" cy="1200329"/>
          </a:xfrm>
          <a:prstGeom prst="rect">
            <a:avLst/>
          </a:prstGeom>
          <a:noFill/>
        </p:spPr>
        <p:txBody>
          <a:bodyPr wrap="square" rtlCol="0">
            <a:spAutoFit/>
          </a:bodyPr>
          <a:lstStyle/>
          <a:p>
            <a:r>
              <a:rPr lang="en-GB" sz="1200" b="1" dirty="0">
                <a:solidFill>
                  <a:srgbClr val="FF0000"/>
                </a:solidFill>
              </a:rPr>
              <a:t>Understanding of changing velocity related to changing speed and changing direction needs to be addressed. </a:t>
            </a:r>
          </a:p>
          <a:p>
            <a:endParaRPr lang="en-GB" sz="1200" b="1" dirty="0">
              <a:solidFill>
                <a:srgbClr val="FF0000"/>
              </a:solidFill>
            </a:endParaRPr>
          </a:p>
          <a:p>
            <a:endParaRPr lang="en-GB" sz="1200" b="1" dirty="0">
              <a:solidFill>
                <a:srgbClr val="FF0000"/>
              </a:solidFill>
            </a:endParaRPr>
          </a:p>
        </p:txBody>
      </p:sp>
    </p:spTree>
    <p:extLst>
      <p:ext uri="{BB962C8B-B14F-4D97-AF65-F5344CB8AC3E}">
        <p14:creationId xmlns:p14="http://schemas.microsoft.com/office/powerpoint/2010/main" val="2644742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1" i="0" u="sng" kern="1200" dirty="0">
                          <a:solidFill>
                            <a:schemeClr val="tx1"/>
                          </a:solidFill>
                          <a:effectLst/>
                          <a:latin typeface="+mn-lt"/>
                          <a:ea typeface="+mn-ea"/>
                          <a:cs typeface="+mn-cs"/>
                        </a:rPr>
                        <a:t>Velocity-time graphs</a:t>
                      </a:r>
                    </a:p>
                    <a:p>
                      <a:pPr>
                        <a:lnSpc>
                          <a:spcPct val="150000"/>
                        </a:lnSpc>
                      </a:pPr>
                      <a:r>
                        <a:rPr lang="en-GB" sz="1200" b="0" kern="1200" dirty="0">
                          <a:solidFill>
                            <a:schemeClr val="tx1"/>
                          </a:solidFill>
                          <a:effectLst/>
                          <a:latin typeface="+mn-lt"/>
                          <a:ea typeface="+mn-ea"/>
                          <a:cs typeface="+mn-cs"/>
                        </a:rPr>
                        <a:t>Determining acceleration</a:t>
                      </a:r>
                    </a:p>
                    <a:p>
                      <a:pPr>
                        <a:lnSpc>
                          <a:spcPct val="150000"/>
                        </a:lnSpc>
                      </a:pPr>
                      <a:r>
                        <a:rPr lang="en-GB" sz="1200" b="0" kern="1200" dirty="0">
                          <a:solidFill>
                            <a:schemeClr val="tx1"/>
                          </a:solidFill>
                          <a:effectLst/>
                          <a:latin typeface="+mn-lt"/>
                          <a:ea typeface="+mn-ea"/>
                          <a:cs typeface="+mn-cs"/>
                        </a:rPr>
                        <a:t>If an object moves along a straight line, its motion can be represented by a velocity-time graph. The gradient of the line is equal to the acceleration of the object.</a:t>
                      </a: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b="1"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The table shows what each section of the graph represents</a:t>
                      </a: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lang="en-GB" sz="1350" b="0" i="0" kern="1200" dirty="0">
                          <a:solidFill>
                            <a:schemeClr val="lt1"/>
                          </a:solidFill>
                          <a:effectLst/>
                          <a:latin typeface="+mn-lt"/>
                          <a:ea typeface="+mn-ea"/>
                          <a:cs typeface="+mn-cs"/>
                        </a:rPr>
                        <a:t>:</a:t>
                      </a:r>
                      <a:r>
                        <a:rPr lang="en-GB" sz="1200" b="1" i="0" kern="1200" dirty="0">
                          <a:solidFill>
                            <a:schemeClr val="tx1"/>
                          </a:solidFill>
                          <a:effectLst/>
                          <a:latin typeface="+mn-lt"/>
                          <a:ea typeface="+mn-ea"/>
                          <a:cs typeface="+mn-cs"/>
                        </a:rPr>
                        <a:t>Calculating displacement - higher</a:t>
                      </a:r>
                    </a:p>
                    <a:p>
                      <a:pPr fontAlgn="t">
                        <a:lnSpc>
                          <a:spcPct val="150000"/>
                        </a:lnSpc>
                      </a:pPr>
                      <a:r>
                        <a:rPr lang="en-GB" sz="1200" b="0" i="0" kern="1200" dirty="0">
                          <a:solidFill>
                            <a:schemeClr val="tx1"/>
                          </a:solidFill>
                          <a:effectLst/>
                          <a:latin typeface="+mn-lt"/>
                          <a:ea typeface="+mn-ea"/>
                          <a:cs typeface="+mn-cs"/>
                        </a:rPr>
                        <a:t>The displacement of an object can be calculated from the area under a velocity-time graph.             The area under the graph can be calculated by:</a:t>
                      </a:r>
                    </a:p>
                    <a:p>
                      <a:pPr marL="171450" indent="-171450">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using geometry (if the lines are straight)</a:t>
                      </a:r>
                    </a:p>
                    <a:p>
                      <a:pPr marL="171450" indent="-171450">
                        <a:lnSpc>
                          <a:spcPct val="150000"/>
                        </a:lnSpc>
                        <a:buFont typeface="Arial" panose="020B0604020202020204" pitchFamily="34" charset="0"/>
                        <a:buChar char="•"/>
                      </a:pPr>
                      <a:r>
                        <a:rPr lang="en-GB" sz="1200" b="0" i="0" kern="1200" dirty="0">
                          <a:solidFill>
                            <a:schemeClr val="tx1"/>
                          </a:solidFill>
                          <a:effectLst/>
                          <a:latin typeface="+mn-lt"/>
                          <a:ea typeface="+mn-ea"/>
                          <a:cs typeface="+mn-cs"/>
                        </a:rPr>
                        <a:t>counting the squares beneath the line (particularly if the lines are curved)</a:t>
                      </a:r>
                    </a:p>
                    <a:p>
                      <a:pPr>
                        <a:lnSpc>
                          <a:spcPct val="150000"/>
                        </a:lnSpc>
                      </a:pPr>
                      <a:r>
                        <a:rPr lang="en-GB" sz="1200" b="1" i="0" kern="1200" dirty="0" err="1">
                          <a:solidFill>
                            <a:schemeClr val="tx1"/>
                          </a:solidFill>
                          <a:effectLst/>
                          <a:latin typeface="+mn-lt"/>
                          <a:ea typeface="+mn-ea"/>
                          <a:cs typeface="+mn-cs"/>
                        </a:rPr>
                        <a:t>Eg</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Calculate the total displacement of the object, whose motion is represented by the velocity-time graph below.</a:t>
                      </a:r>
                    </a:p>
                    <a:p>
                      <a:pPr>
                        <a:lnSpc>
                          <a:spcPct val="150000"/>
                        </a:lnSpc>
                      </a:pPr>
                      <a:endParaRPr lang="en-GB" sz="1200" b="1" kern="1200" dirty="0">
                        <a:solidFill>
                          <a:schemeClr val="tx1"/>
                        </a:solidFill>
                        <a:effectLst/>
                        <a:latin typeface="+mn-lt"/>
                        <a:ea typeface="+mn-ea"/>
                        <a:cs typeface="+mn-cs"/>
                      </a:endParaRPr>
                    </a:p>
                    <a:p>
                      <a:pPr>
                        <a:lnSpc>
                          <a:spcPct val="150000"/>
                        </a:lnSpc>
                      </a:pP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a:extLst>
              <a:ext uri="{FF2B5EF4-FFF2-40B4-BE49-F238E27FC236}">
                <a16:creationId xmlns:a16="http://schemas.microsoft.com/office/drawing/2014/main" id="{624E906F-900D-D9F0-F7CF-8F0ECF31BD3C}"/>
              </a:ext>
            </a:extLst>
          </p:cNvPr>
          <p:cNvPicPr>
            <a:picLocks noChangeAspect="1"/>
          </p:cNvPicPr>
          <p:nvPr/>
        </p:nvPicPr>
        <p:blipFill>
          <a:blip r:embed="rId2"/>
          <a:stretch>
            <a:fillRect/>
          </a:stretch>
        </p:blipFill>
        <p:spPr>
          <a:xfrm>
            <a:off x="1614115" y="1577818"/>
            <a:ext cx="2456734" cy="1729925"/>
          </a:xfrm>
          <a:prstGeom prst="rect">
            <a:avLst/>
          </a:prstGeom>
        </p:spPr>
      </p:pic>
      <p:pic>
        <p:nvPicPr>
          <p:cNvPr id="7" name="Picture 6">
            <a:extLst>
              <a:ext uri="{FF2B5EF4-FFF2-40B4-BE49-F238E27FC236}">
                <a16:creationId xmlns:a16="http://schemas.microsoft.com/office/drawing/2014/main" id="{A174C236-4155-E653-789E-D4579E4895AA}"/>
              </a:ext>
            </a:extLst>
          </p:cNvPr>
          <p:cNvPicPr>
            <a:picLocks noChangeAspect="1"/>
          </p:cNvPicPr>
          <p:nvPr/>
        </p:nvPicPr>
        <p:blipFill>
          <a:blip r:embed="rId3"/>
          <a:stretch>
            <a:fillRect/>
          </a:stretch>
        </p:blipFill>
        <p:spPr>
          <a:xfrm>
            <a:off x="813917" y="3715816"/>
            <a:ext cx="5230166" cy="1262454"/>
          </a:xfrm>
          <a:prstGeom prst="rect">
            <a:avLst/>
          </a:prstGeom>
        </p:spPr>
      </p:pic>
      <p:pic>
        <p:nvPicPr>
          <p:cNvPr id="9" name="Picture 8">
            <a:extLst>
              <a:ext uri="{FF2B5EF4-FFF2-40B4-BE49-F238E27FC236}">
                <a16:creationId xmlns:a16="http://schemas.microsoft.com/office/drawing/2014/main" id="{73C5537D-07CD-FCC0-6B22-47B96DD526D3}"/>
              </a:ext>
            </a:extLst>
          </p:cNvPr>
          <p:cNvPicPr>
            <a:picLocks noChangeAspect="1"/>
          </p:cNvPicPr>
          <p:nvPr/>
        </p:nvPicPr>
        <p:blipFill>
          <a:blip r:embed="rId4"/>
          <a:stretch>
            <a:fillRect/>
          </a:stretch>
        </p:blipFill>
        <p:spPr>
          <a:xfrm>
            <a:off x="3100512" y="6838245"/>
            <a:ext cx="2147349" cy="1922853"/>
          </a:xfrm>
          <a:prstGeom prst="rect">
            <a:avLst/>
          </a:prstGeom>
        </p:spPr>
      </p:pic>
    </p:spTree>
    <p:extLst>
      <p:ext uri="{BB962C8B-B14F-4D97-AF65-F5344CB8AC3E}">
        <p14:creationId xmlns:p14="http://schemas.microsoft.com/office/powerpoint/2010/main" val="1045526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226629283"/>
              </p:ext>
            </p:extLst>
          </p:nvPr>
        </p:nvGraphicFramePr>
        <p:xfrm>
          <a:off x="348915" y="324855"/>
          <a:ext cx="6160170" cy="8292719"/>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6090832">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i="0" kern="1200" dirty="0">
                          <a:solidFill>
                            <a:schemeClr val="tx1"/>
                          </a:solidFill>
                          <a:effectLst/>
                          <a:latin typeface="+mn-lt"/>
                          <a:ea typeface="+mn-ea"/>
                          <a:cs typeface="+mn-cs"/>
                        </a:rPr>
                        <a:t>Here, the displacement can be found by calculating the total area of the shaded sections below the line.</a:t>
                      </a:r>
                    </a:p>
                    <a:p>
                      <a:pPr>
                        <a:lnSpc>
                          <a:spcPct val="150000"/>
                        </a:lnSpc>
                      </a:pPr>
                      <a:r>
                        <a:rPr lang="en-GB" sz="1200" b="0" i="0" kern="1200" dirty="0">
                          <a:solidFill>
                            <a:schemeClr val="tx1"/>
                          </a:solidFill>
                          <a:effectLst/>
                          <a:latin typeface="+mn-lt"/>
                          <a:ea typeface="+mn-ea"/>
                          <a:cs typeface="+mn-cs"/>
                        </a:rPr>
                        <a:t>Find the area of the triangle:</a:t>
                      </a:r>
                    </a:p>
                    <a:p>
                      <a:pPr>
                        <a:lnSpc>
                          <a:spcPct val="150000"/>
                        </a:lnSpc>
                      </a:pPr>
                      <a:endParaRPr lang="en-GB" sz="1200" dirty="0"/>
                    </a:p>
                    <a:p>
                      <a:pPr>
                        <a:lnSpc>
                          <a:spcPct val="150000"/>
                        </a:lnSpc>
                      </a:pPr>
                      <a:r>
                        <a:rPr lang="en-GB" sz="1200" dirty="0"/>
                        <a:t>                                                                                                     </a:t>
                      </a:r>
                    </a:p>
                    <a:p>
                      <a:pPr>
                        <a:lnSpc>
                          <a:spcPct val="150000"/>
                        </a:lnSpc>
                      </a:pPr>
                      <a:r>
                        <a:rPr lang="en-GB" sz="1200" b="0" i="0" kern="1200" dirty="0">
                          <a:solidFill>
                            <a:schemeClr val="tx1"/>
                          </a:solidFill>
                          <a:effectLst/>
                          <a:latin typeface="+mn-lt"/>
                          <a:ea typeface="+mn-ea"/>
                          <a:cs typeface="+mn-cs"/>
                        </a:rPr>
                        <a:t>Find the area of the rectangle:</a:t>
                      </a: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Add the areas together to find the total displacement:</a:t>
                      </a: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r>
                        <a:rPr lang="en-GB" sz="1200" b="1" i="0" kern="1200" dirty="0">
                          <a:solidFill>
                            <a:schemeClr val="tx1"/>
                          </a:solidFill>
                          <a:effectLst/>
                          <a:latin typeface="+mn-lt"/>
                          <a:ea typeface="+mn-ea"/>
                          <a:cs typeface="+mn-cs"/>
                        </a:rPr>
                        <a:t>Estimating the area under a curve - HT</a:t>
                      </a:r>
                    </a:p>
                    <a:p>
                      <a:pPr>
                        <a:lnSpc>
                          <a:spcPct val="150000"/>
                        </a:lnSpc>
                      </a:pPr>
                      <a:r>
                        <a:rPr lang="en-GB" sz="1200" b="0" kern="1200" dirty="0">
                          <a:solidFill>
                            <a:schemeClr val="tx1"/>
                          </a:solidFill>
                          <a:effectLst/>
                          <a:latin typeface="+mn-lt"/>
                          <a:ea typeface="+mn-ea"/>
                          <a:cs typeface="+mn-cs"/>
                        </a:rPr>
                        <a:t>The area under a curve can be estimated by dividing it into triangles, rectangles and trapeziums.</a:t>
                      </a:r>
                    </a:p>
                    <a:p>
                      <a:pPr>
                        <a:lnSpc>
                          <a:spcPct val="150000"/>
                        </a:lnSpc>
                      </a:pPr>
                      <a:r>
                        <a:rPr lang="en-GB" sz="1200" b="0" kern="1200" dirty="0">
                          <a:solidFill>
                            <a:schemeClr val="tx1"/>
                          </a:solidFill>
                          <a:effectLst/>
                          <a:latin typeface="+mn-lt"/>
                          <a:ea typeface="+mn-ea"/>
                          <a:cs typeface="+mn-cs"/>
                        </a:rPr>
                        <a:t>If we have a speed-time or velocity-time graph, the distance travelled can be estimated by finding the area.</a:t>
                      </a:r>
                    </a:p>
                    <a:p>
                      <a:pPr>
                        <a:lnSpc>
                          <a:spcPct val="150000"/>
                        </a:lnSpc>
                      </a:pPr>
                      <a:r>
                        <a:rPr lang="en-GB" sz="1200" b="0" kern="1200" dirty="0">
                          <a:solidFill>
                            <a:schemeClr val="tx1"/>
                          </a:solidFill>
                          <a:effectLst/>
                          <a:latin typeface="+mn-lt"/>
                          <a:ea typeface="+mn-ea"/>
                          <a:cs typeface="+mn-cs"/>
                        </a:rPr>
                        <a:t>Example</a:t>
                      </a:r>
                    </a:p>
                    <a:p>
                      <a:pPr>
                        <a:lnSpc>
                          <a:spcPct val="150000"/>
                        </a:lnSpc>
                      </a:pPr>
                      <a:r>
                        <a:rPr lang="en-GB" sz="1200" b="0" kern="1200" dirty="0">
                          <a:solidFill>
                            <a:schemeClr val="tx1"/>
                          </a:solidFill>
                          <a:effectLst/>
                          <a:latin typeface="+mn-lt"/>
                          <a:ea typeface="+mn-ea"/>
                          <a:cs typeface="+mn-cs"/>
                        </a:rPr>
                        <a:t>The velocity of a sledge as it slides down a hill is shown in the graph.</a:t>
                      </a:r>
                    </a:p>
                    <a:p>
                      <a:pPr>
                        <a:lnSpc>
                          <a:spcPct val="150000"/>
                        </a:lnSpc>
                      </a:pPr>
                      <a:r>
                        <a:rPr lang="en-GB" sz="1200" b="0" kern="1200" dirty="0">
                          <a:solidFill>
                            <a:schemeClr val="tx1"/>
                          </a:solidFill>
                          <a:effectLst/>
                          <a:latin typeface="+mn-lt"/>
                          <a:ea typeface="+mn-ea"/>
                          <a:cs typeface="+mn-cs"/>
                        </a:rPr>
                        <a:t>Find the distance travelled by the sledge over its 30 second journey.</a:t>
                      </a:r>
                    </a:p>
                    <a:p>
                      <a:pPr>
                        <a:lnSpc>
                          <a:spcPct val="150000"/>
                        </a:lnSpc>
                      </a:pPr>
                      <a:r>
                        <a:rPr lang="en-GB" sz="1200" b="0" kern="1200" dirty="0">
                          <a:solidFill>
                            <a:schemeClr val="tx1"/>
                          </a:solidFill>
                          <a:effectLst/>
                          <a:latin typeface="+mn-lt"/>
                          <a:ea typeface="+mn-ea"/>
                          <a:cs typeface="+mn-cs"/>
                        </a:rPr>
                        <a:t>Vertical lines every 4 seconds along the horizontal axis have been added and points joined to make triangles, rectangles or trapeziums that approximate to the curve.</a:t>
                      </a: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a:extLst>
              <a:ext uri="{FF2B5EF4-FFF2-40B4-BE49-F238E27FC236}">
                <a16:creationId xmlns:a16="http://schemas.microsoft.com/office/drawing/2014/main" id="{7C912FCE-78DA-967A-4742-C93219C9FC20}"/>
              </a:ext>
            </a:extLst>
          </p:cNvPr>
          <p:cNvPicPr>
            <a:picLocks noChangeAspect="1"/>
          </p:cNvPicPr>
          <p:nvPr/>
        </p:nvPicPr>
        <p:blipFill>
          <a:blip r:embed="rId2"/>
          <a:stretch>
            <a:fillRect/>
          </a:stretch>
        </p:blipFill>
        <p:spPr>
          <a:xfrm>
            <a:off x="2633951" y="1024930"/>
            <a:ext cx="1359673" cy="679837"/>
          </a:xfrm>
          <a:prstGeom prst="rect">
            <a:avLst/>
          </a:prstGeom>
        </p:spPr>
      </p:pic>
      <p:sp>
        <p:nvSpPr>
          <p:cNvPr id="7" name="TextBox 6">
            <a:extLst>
              <a:ext uri="{FF2B5EF4-FFF2-40B4-BE49-F238E27FC236}">
                <a16:creationId xmlns:a16="http://schemas.microsoft.com/office/drawing/2014/main" id="{067AF6A7-DA64-9190-CC61-ACAE0C4DDC53}"/>
              </a:ext>
            </a:extLst>
          </p:cNvPr>
          <p:cNvSpPr txBox="1"/>
          <p:nvPr/>
        </p:nvSpPr>
        <p:spPr>
          <a:xfrm>
            <a:off x="3929852" y="1248022"/>
            <a:ext cx="3427012" cy="340734"/>
          </a:xfrm>
          <a:prstGeom prst="rect">
            <a:avLst/>
          </a:prstGeom>
          <a:noFill/>
        </p:spPr>
        <p:txBody>
          <a:bodyPr wrap="square">
            <a:spAutoFit/>
          </a:bodyPr>
          <a:lstStyle/>
          <a:p>
            <a:pPr>
              <a:lnSpc>
                <a:spcPct val="150000"/>
              </a:lnSpc>
            </a:pPr>
            <a:r>
              <a:rPr lang="en-GB" sz="1200" b="0" i="0" kern="1200" dirty="0">
                <a:solidFill>
                  <a:schemeClr val="tx1"/>
                </a:solidFill>
                <a:effectLst/>
                <a:ea typeface="+mn-ea"/>
                <a:cs typeface="+mn-cs"/>
              </a:rPr>
              <a:t>The area of the triangle is 16 m</a:t>
            </a:r>
            <a:r>
              <a:rPr lang="en-GB" sz="1200" b="0" i="0" kern="1200" baseline="30000" dirty="0">
                <a:solidFill>
                  <a:schemeClr val="tx1"/>
                </a:solidFill>
                <a:effectLst/>
                <a:ea typeface="+mn-ea"/>
                <a:cs typeface="+mn-cs"/>
              </a:rPr>
              <a:t>2</a:t>
            </a:r>
            <a:endParaRPr lang="en-GB" sz="1200" b="0" i="0" kern="1200" dirty="0">
              <a:solidFill>
                <a:schemeClr val="tx1"/>
              </a:solidFill>
              <a:effectLst/>
              <a:ea typeface="+mn-ea"/>
              <a:cs typeface="+mn-cs"/>
            </a:endParaRPr>
          </a:p>
        </p:txBody>
      </p:sp>
      <p:sp>
        <p:nvSpPr>
          <p:cNvPr id="8" name="TextBox 7">
            <a:extLst>
              <a:ext uri="{FF2B5EF4-FFF2-40B4-BE49-F238E27FC236}">
                <a16:creationId xmlns:a16="http://schemas.microsoft.com/office/drawing/2014/main" id="{1F2C4237-0F31-1AE0-F801-665A321FE1B6}"/>
              </a:ext>
            </a:extLst>
          </p:cNvPr>
          <p:cNvSpPr txBox="1"/>
          <p:nvPr/>
        </p:nvSpPr>
        <p:spPr>
          <a:xfrm>
            <a:off x="2759265" y="1787110"/>
            <a:ext cx="3498412" cy="894732"/>
          </a:xfrm>
          <a:prstGeom prst="rect">
            <a:avLst/>
          </a:prstGeom>
          <a:noFill/>
        </p:spPr>
        <p:txBody>
          <a:bodyPr wrap="square" rtlCol="0">
            <a:spAutoFit/>
          </a:bodyPr>
          <a:lstStyle/>
          <a:p>
            <a:pPr>
              <a:lnSpc>
                <a:spcPct val="150000"/>
              </a:lnSpc>
            </a:pPr>
            <a:r>
              <a:rPr lang="en-GB" sz="1200" b="0" i="0" kern="1200" dirty="0">
                <a:solidFill>
                  <a:schemeClr val="tx1"/>
                </a:solidFill>
                <a:effectLst/>
                <a:ea typeface="+mn-ea"/>
                <a:cs typeface="+mn-cs"/>
              </a:rPr>
              <a:t>base × height</a:t>
            </a:r>
          </a:p>
          <a:p>
            <a:pPr>
              <a:lnSpc>
                <a:spcPct val="150000"/>
              </a:lnSpc>
            </a:pPr>
            <a:r>
              <a:rPr lang="en-GB" sz="1200" b="0" i="0" kern="1200" dirty="0">
                <a:solidFill>
                  <a:schemeClr val="tx1"/>
                </a:solidFill>
                <a:effectLst/>
                <a:ea typeface="+mn-ea"/>
                <a:cs typeface="+mn-cs"/>
              </a:rPr>
              <a:t>(10 - 4) × 8 = 48       </a:t>
            </a:r>
            <a:r>
              <a:rPr lang="en-GB" sz="1200" b="0" i="0" kern="1200" dirty="0">
                <a:solidFill>
                  <a:schemeClr val="tx1"/>
                </a:solidFill>
                <a:effectLst/>
                <a:latin typeface="+mn-lt"/>
                <a:ea typeface="+mn-ea"/>
                <a:cs typeface="+mn-cs"/>
              </a:rPr>
              <a:t>The area of the rectangle is 48 m</a:t>
            </a:r>
            <a:r>
              <a:rPr lang="en-GB" sz="1200" b="0" i="0" kern="1200" baseline="30000" dirty="0">
                <a:solidFill>
                  <a:schemeClr val="tx1"/>
                </a:solidFill>
                <a:effectLst/>
                <a:latin typeface="+mn-lt"/>
                <a:ea typeface="+mn-ea"/>
                <a:cs typeface="+mn-cs"/>
              </a:rPr>
              <a:t>2</a:t>
            </a:r>
            <a:endParaRPr lang="en-GB" sz="1200" b="0" i="0"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ea typeface="+mn-ea"/>
                <a:cs typeface="+mn-cs"/>
              </a:rPr>
              <a:t>             </a:t>
            </a:r>
          </a:p>
        </p:txBody>
      </p:sp>
      <p:sp>
        <p:nvSpPr>
          <p:cNvPr id="10" name="TextBox 9">
            <a:extLst>
              <a:ext uri="{FF2B5EF4-FFF2-40B4-BE49-F238E27FC236}">
                <a16:creationId xmlns:a16="http://schemas.microsoft.com/office/drawing/2014/main" id="{3E29585A-4089-F825-0B78-F787F839BF8A}"/>
              </a:ext>
            </a:extLst>
          </p:cNvPr>
          <p:cNvSpPr txBox="1"/>
          <p:nvPr/>
        </p:nvSpPr>
        <p:spPr>
          <a:xfrm>
            <a:off x="2759265" y="2790553"/>
            <a:ext cx="3498412" cy="340734"/>
          </a:xfrm>
          <a:prstGeom prst="rect">
            <a:avLst/>
          </a:prstGeom>
          <a:noFill/>
        </p:spPr>
        <p:txBody>
          <a:bodyPr wrap="square" rtlCol="0">
            <a:spAutoFit/>
          </a:bodyPr>
          <a:lstStyle/>
          <a:p>
            <a:pPr>
              <a:lnSpc>
                <a:spcPct val="150000"/>
              </a:lnSpc>
            </a:pPr>
            <a:r>
              <a:rPr lang="en-GB" sz="1200" b="0" i="0" kern="1200" dirty="0">
                <a:solidFill>
                  <a:schemeClr val="tx1"/>
                </a:solidFill>
                <a:effectLst/>
                <a:ea typeface="+mn-ea"/>
                <a:cs typeface="+mn-cs"/>
              </a:rPr>
              <a:t>(16 + 48) = 64           Total displacement = 64 m</a:t>
            </a:r>
          </a:p>
        </p:txBody>
      </p:sp>
      <p:pic>
        <p:nvPicPr>
          <p:cNvPr id="12" name="Picture 11">
            <a:extLst>
              <a:ext uri="{FF2B5EF4-FFF2-40B4-BE49-F238E27FC236}">
                <a16:creationId xmlns:a16="http://schemas.microsoft.com/office/drawing/2014/main" id="{BE828E6A-D6EF-3051-7B49-2DF925A2C71A}"/>
              </a:ext>
            </a:extLst>
          </p:cNvPr>
          <p:cNvPicPr>
            <a:picLocks noChangeAspect="1"/>
          </p:cNvPicPr>
          <p:nvPr/>
        </p:nvPicPr>
        <p:blipFill>
          <a:blip r:embed="rId3"/>
          <a:stretch>
            <a:fillRect/>
          </a:stretch>
        </p:blipFill>
        <p:spPr>
          <a:xfrm>
            <a:off x="1582672" y="6182758"/>
            <a:ext cx="3314535" cy="2348264"/>
          </a:xfrm>
          <a:prstGeom prst="rect">
            <a:avLst/>
          </a:prstGeom>
        </p:spPr>
      </p:pic>
    </p:spTree>
    <p:extLst>
      <p:ext uri="{BB962C8B-B14F-4D97-AF65-F5344CB8AC3E}">
        <p14:creationId xmlns:p14="http://schemas.microsoft.com/office/powerpoint/2010/main" val="1899952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b="0" i="0" kern="1200" dirty="0">
                          <a:solidFill>
                            <a:schemeClr val="tx1"/>
                          </a:solidFill>
                          <a:effectLst/>
                          <a:latin typeface="+mn-lt"/>
                          <a:ea typeface="+mn-ea"/>
                          <a:cs typeface="+mn-cs"/>
                        </a:rPr>
                        <a:t>The areas of the shapes are:</a:t>
                      </a: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r>
                        <a:rPr lang="en-GB" sz="1200" b="0" i="0" kern="1200" dirty="0">
                          <a:solidFill>
                            <a:schemeClr val="tx1"/>
                          </a:solidFill>
                          <a:effectLst/>
                          <a:latin typeface="+mn-lt"/>
                          <a:ea typeface="+mn-ea"/>
                          <a:cs typeface="+mn-cs"/>
                        </a:rPr>
                        <a:t>                                     </a:t>
                      </a:r>
                    </a:p>
                    <a:p>
                      <a:pPr>
                        <a:lnSpc>
                          <a:spcPct val="150000"/>
                        </a:lnSpc>
                      </a:pPr>
                      <a:r>
                        <a:rPr lang="en-GB" sz="1200" b="0" i="0" kern="1200" dirty="0">
                          <a:solidFill>
                            <a:schemeClr val="tx1"/>
                          </a:solidFill>
                          <a:effectLst/>
                          <a:latin typeface="+mn-lt"/>
                          <a:ea typeface="+mn-ea"/>
                          <a:cs typeface="+mn-cs"/>
                        </a:rPr>
                        <a:t>The total area is 10+28+35+31+20+7+0.5=131.5</a:t>
                      </a:r>
                    </a:p>
                    <a:p>
                      <a:pPr>
                        <a:lnSpc>
                          <a:spcPct val="150000"/>
                        </a:lnSpc>
                      </a:pPr>
                      <a:r>
                        <a:rPr lang="en-GB" sz="1200" b="0" i="0" kern="1200" dirty="0">
                          <a:solidFill>
                            <a:schemeClr val="tx1"/>
                          </a:solidFill>
                          <a:effectLst/>
                          <a:latin typeface="+mn-lt"/>
                          <a:ea typeface="+mn-ea"/>
                          <a:cs typeface="+mn-cs"/>
                        </a:rPr>
                        <a:t>so the sledge travelled approximately 131.5 m.</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a:lnSpc>
                          <a:spcPct val="150000"/>
                        </a:lnSpc>
                      </a:pPr>
                      <a:endParaRPr lang="en-GB" sz="1200" b="0" i="0" kern="1200" dirty="0">
                        <a:solidFill>
                          <a:schemeClr val="tx1"/>
                        </a:solidFill>
                        <a:effectLst/>
                        <a:latin typeface="+mn-lt"/>
                        <a:ea typeface="+mn-ea"/>
                        <a:cs typeface="+mn-cs"/>
                      </a:endParaRPr>
                    </a:p>
                    <a:p>
                      <a:pPr>
                        <a:lnSpc>
                          <a:spcPct val="150000"/>
                        </a:lnSpc>
                      </a:pPr>
                      <a:endParaRPr lang="en-GB"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4">
            <a:extLst>
              <a:ext uri="{FF2B5EF4-FFF2-40B4-BE49-F238E27FC236}">
                <a16:creationId xmlns:a16="http://schemas.microsoft.com/office/drawing/2014/main" id="{56E4590D-EC73-41F6-CC37-6F05521AAF9A}"/>
              </a:ext>
            </a:extLst>
          </p:cNvPr>
          <p:cNvPicPr>
            <a:picLocks noChangeAspect="1"/>
          </p:cNvPicPr>
          <p:nvPr/>
        </p:nvPicPr>
        <p:blipFill>
          <a:blip r:embed="rId2"/>
          <a:stretch>
            <a:fillRect/>
          </a:stretch>
        </p:blipFill>
        <p:spPr>
          <a:xfrm>
            <a:off x="965338" y="681533"/>
            <a:ext cx="1006585" cy="1858601"/>
          </a:xfrm>
          <a:prstGeom prst="rect">
            <a:avLst/>
          </a:prstGeom>
        </p:spPr>
      </p:pic>
    </p:spTree>
    <p:extLst>
      <p:ext uri="{BB962C8B-B14F-4D97-AF65-F5344CB8AC3E}">
        <p14:creationId xmlns:p14="http://schemas.microsoft.com/office/powerpoint/2010/main" val="4042721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5: </a:t>
            </a:r>
            <a:r>
              <a:rPr lang="en-GB" sz="1800" b="1" u="sng"/>
              <a:t>Newton’s first law.</a:t>
            </a:r>
            <a:r>
              <a:rPr lang="en-GB" b="1" u="sng"/>
              <a:t>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82192"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You are learning to describe the motion of an object using knowledge of the forces acting on it.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440597"/>
            <a:ext cx="6382192"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how objects behave when forces are applied to them. For example, it explains why some objects accelerate under some conditions but move at a constant velocity at other points in time.  </a:t>
            </a: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3164173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8" name="TextBox 7">
            <a:extLst>
              <a:ext uri="{FF2B5EF4-FFF2-40B4-BE49-F238E27FC236}">
                <a16:creationId xmlns:a16="http://schemas.microsoft.com/office/drawing/2014/main" id="{8875671A-A3BD-B8BD-DB6F-82EA2960018C}"/>
              </a:ext>
            </a:extLst>
          </p:cNvPr>
          <p:cNvSpPr txBox="1"/>
          <p:nvPr/>
        </p:nvSpPr>
        <p:spPr>
          <a:xfrm>
            <a:off x="306314" y="8268936"/>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pic>
        <p:nvPicPr>
          <p:cNvPr id="3" name="Picture 2">
            <a:extLst>
              <a:ext uri="{FF2B5EF4-FFF2-40B4-BE49-F238E27FC236}">
                <a16:creationId xmlns:a16="http://schemas.microsoft.com/office/drawing/2014/main" id="{7EC600C8-7A4F-BC79-3DDC-60D0683CF1A4}"/>
              </a:ext>
            </a:extLst>
          </p:cNvPr>
          <p:cNvPicPr>
            <a:picLocks noChangeAspect="1"/>
          </p:cNvPicPr>
          <p:nvPr/>
        </p:nvPicPr>
        <p:blipFill>
          <a:blip r:embed="rId2"/>
          <a:stretch>
            <a:fillRect/>
          </a:stretch>
        </p:blipFill>
        <p:spPr>
          <a:xfrm>
            <a:off x="273050" y="819314"/>
            <a:ext cx="6378428" cy="4089570"/>
          </a:xfrm>
          <a:prstGeom prst="rect">
            <a:avLst/>
          </a:prstGeom>
        </p:spPr>
      </p:pic>
      <p:sp>
        <p:nvSpPr>
          <p:cNvPr id="2" name="TextBox 1">
            <a:extLst>
              <a:ext uri="{FF2B5EF4-FFF2-40B4-BE49-F238E27FC236}">
                <a16:creationId xmlns:a16="http://schemas.microsoft.com/office/drawing/2014/main" id="{6C4E7261-0A4D-DF06-F200-419125988EA5}"/>
              </a:ext>
            </a:extLst>
          </p:cNvPr>
          <p:cNvSpPr txBox="1"/>
          <p:nvPr/>
        </p:nvSpPr>
        <p:spPr>
          <a:xfrm>
            <a:off x="400594" y="5077097"/>
            <a:ext cx="6061166" cy="461665"/>
          </a:xfrm>
          <a:prstGeom prst="rect">
            <a:avLst/>
          </a:prstGeom>
          <a:noFill/>
        </p:spPr>
        <p:txBody>
          <a:bodyPr wrap="square" rtlCol="0">
            <a:spAutoFit/>
          </a:bodyPr>
          <a:lstStyle/>
          <a:p>
            <a:r>
              <a:rPr lang="en-GB" sz="1200" b="1" dirty="0">
                <a:solidFill>
                  <a:srgbClr val="FF0000"/>
                </a:solidFill>
              </a:rPr>
              <a:t>Students can find this challenging. They will need lots of everyday examples to help they relate to the content. </a:t>
            </a:r>
          </a:p>
        </p:txBody>
      </p:sp>
    </p:spTree>
    <p:extLst>
      <p:ext uri="{BB962C8B-B14F-4D97-AF65-F5344CB8AC3E}">
        <p14:creationId xmlns:p14="http://schemas.microsoft.com/office/powerpoint/2010/main" val="966859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593626"/>
            <a:ext cx="6311900" cy="4495718"/>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dirty="0"/>
              <a:t>a. Isaac Newton was a key historical figure in the Scientific Revolution and the Enlightenment. He made many discoveries and described many phenomena. As part of his work, he described the three Laws of Motion. To understand this law, you need to understand resultant forces; you learnt about these in the Forces 1 topic. When more than one force acts on an object, we can represent their effects using a single overall force called a resultant force. </a:t>
            </a:r>
          </a:p>
          <a:p>
            <a:pPr>
              <a:lnSpc>
                <a:spcPct val="150000"/>
              </a:lnSpc>
            </a:pPr>
            <a:r>
              <a:rPr lang="en-GB" sz="1200" dirty="0"/>
              <a:t>If two forces act in on an object in the same direction we add them together. </a:t>
            </a:r>
          </a:p>
          <a:p>
            <a:pPr>
              <a:lnSpc>
                <a:spcPct val="150000"/>
              </a:lnSpc>
            </a:pPr>
            <a:r>
              <a:rPr lang="en-GB" sz="1200" dirty="0"/>
              <a:t>If two forces oppose each other, we subtract one force from the other. </a:t>
            </a:r>
          </a:p>
          <a:p>
            <a:pPr>
              <a:lnSpc>
                <a:spcPct val="150000"/>
              </a:lnSpc>
            </a:pPr>
            <a:r>
              <a:rPr lang="en-GB" sz="1200" dirty="0"/>
              <a:t>b. Newton’s first law states that every object will remain at rest or have uniform motion in a straight line unless a resultant force greater than 0 N is applied. In other words: </a:t>
            </a:r>
          </a:p>
          <a:p>
            <a:pPr marL="228600" indent="-228600">
              <a:lnSpc>
                <a:spcPct val="150000"/>
              </a:lnSpc>
              <a:buAutoNum type="alphaLcPeriod"/>
            </a:pPr>
            <a:r>
              <a:rPr lang="en-GB" sz="1200" dirty="0"/>
              <a:t>If a resultant force of 0 N acts on an object, it will keep doing what it was already doing (we call this tendency to resist change, inertia).</a:t>
            </a:r>
          </a:p>
          <a:p>
            <a:pPr marL="228600" indent="-228600">
              <a:lnSpc>
                <a:spcPct val="150000"/>
              </a:lnSpc>
              <a:buAutoNum type="alphaLcPeriod"/>
            </a:pPr>
            <a:r>
              <a:rPr lang="en-GB" sz="1200" dirty="0"/>
              <a:t>If a resultant force greater than 0 N acts on an object, it will accelerate in the direction of the resultant force. </a:t>
            </a:r>
          </a:p>
          <a:p>
            <a:pPr marL="228600" indent="-228600">
              <a:lnSpc>
                <a:spcPct val="150000"/>
              </a:lnSpc>
              <a:buAutoNum type="alphaLcPeriod"/>
            </a:pPr>
            <a:r>
              <a:rPr lang="en-GB" sz="1200" dirty="0"/>
              <a:t>Use examples then fade into independent work. </a:t>
            </a:r>
          </a:p>
          <a:p>
            <a:pPr marL="228600" indent="-228600">
              <a:lnSpc>
                <a:spcPct val="150000"/>
              </a:lnSpc>
              <a:buAutoNum type="alphaLcPeriod"/>
            </a:pPr>
            <a:endParaRPr lang="en-GB" sz="1200" dirty="0"/>
          </a:p>
        </p:txBody>
      </p:sp>
      <p:sp>
        <p:nvSpPr>
          <p:cNvPr id="2" name="TextBox 1">
            <a:extLst>
              <a:ext uri="{FF2B5EF4-FFF2-40B4-BE49-F238E27FC236}">
                <a16:creationId xmlns:a16="http://schemas.microsoft.com/office/drawing/2014/main" id="{176231A5-C738-8DF2-D2F6-967ED3F4CF20}"/>
              </a:ext>
            </a:extLst>
          </p:cNvPr>
          <p:cNvSpPr txBox="1"/>
          <p:nvPr/>
        </p:nvSpPr>
        <p:spPr>
          <a:xfrm>
            <a:off x="273050" y="352364"/>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dirty="0"/>
              <a:t>Calculating resultant forces. </a:t>
            </a:r>
          </a:p>
          <a:p>
            <a:pPr marL="228600" indent="-228600">
              <a:lnSpc>
                <a:spcPct val="150000"/>
              </a:lnSpc>
              <a:buFont typeface="+mj-lt"/>
              <a:buAutoNum type="alphaLcPeriod"/>
            </a:pPr>
            <a:r>
              <a:rPr lang="en-GB" sz="1200" dirty="0"/>
              <a:t>The effects of resultant forces on speed and direction.</a:t>
            </a:r>
          </a:p>
          <a:p>
            <a:pPr marL="228600" indent="-228600">
              <a:lnSpc>
                <a:spcPct val="150000"/>
              </a:lnSpc>
              <a:buFont typeface="+mj-lt"/>
              <a:buAutoNum type="alphaLcPeriod"/>
            </a:pPr>
            <a:r>
              <a:rPr lang="en-GB" sz="1200" dirty="0"/>
              <a:t>Applying Newton’s First Law. </a:t>
            </a:r>
          </a:p>
        </p:txBody>
      </p:sp>
    </p:spTree>
    <p:extLst>
      <p:ext uri="{BB962C8B-B14F-4D97-AF65-F5344CB8AC3E}">
        <p14:creationId xmlns:p14="http://schemas.microsoft.com/office/powerpoint/2010/main" val="1456888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158750" y="1877385"/>
            <a:ext cx="6311900" cy="617733"/>
          </a:xfrm>
          <a:prstGeom prst="rect">
            <a:avLst/>
          </a:prstGeom>
          <a:noFill/>
          <a:ln w="12700">
            <a:solidFill>
              <a:schemeClr val="tx1"/>
            </a:solidFill>
            <a:prstDash val="dash"/>
          </a:ln>
        </p:spPr>
        <p:txBody>
          <a:bodyPr wrap="square" rtlCol="0">
            <a:spAutoFit/>
          </a:bodyPr>
          <a:lstStyle/>
          <a:p>
            <a:pPr>
              <a:lnSpc>
                <a:spcPct val="150000"/>
              </a:lnSpc>
            </a:pPr>
            <a:r>
              <a:rPr lang="en-GB" sz="1200" b="1"/>
              <a:t>Key explanations</a:t>
            </a:r>
          </a:p>
          <a:p>
            <a:pPr>
              <a:lnSpc>
                <a:spcPct val="150000"/>
              </a:lnSpc>
            </a:pPr>
            <a:r>
              <a:rPr lang="en-GB" sz="1200" b="1"/>
              <a:t> </a:t>
            </a:r>
          </a:p>
        </p:txBody>
      </p:sp>
      <p:sp>
        <p:nvSpPr>
          <p:cNvPr id="2" name="TextBox 1">
            <a:extLst>
              <a:ext uri="{FF2B5EF4-FFF2-40B4-BE49-F238E27FC236}">
                <a16:creationId xmlns:a16="http://schemas.microsoft.com/office/drawing/2014/main" id="{176231A5-C738-8DF2-D2F6-967ED3F4CF20}"/>
              </a:ext>
            </a:extLst>
          </p:cNvPr>
          <p:cNvSpPr txBox="1"/>
          <p:nvPr/>
        </p:nvSpPr>
        <p:spPr>
          <a:xfrm>
            <a:off x="273050" y="352364"/>
            <a:ext cx="6311900" cy="1356397"/>
          </a:xfrm>
          <a:prstGeom prst="rect">
            <a:avLst/>
          </a:prstGeom>
          <a:noFill/>
          <a:ln w="12700">
            <a:solidFill>
              <a:schemeClr val="tx1"/>
            </a:solidFill>
            <a:prstDash val="dash"/>
          </a:ln>
        </p:spPr>
        <p:txBody>
          <a:bodyPr wrap="square" rtlCol="0">
            <a:spAutoFit/>
          </a:bodyPr>
          <a:lstStyle/>
          <a:p>
            <a:r>
              <a:rPr lang="en-GB" sz="1200" b="1"/>
              <a:t>Suggested chunking of concepts</a:t>
            </a:r>
          </a:p>
          <a:p>
            <a:pPr marL="171450" indent="-171450">
              <a:lnSpc>
                <a:spcPct val="150000"/>
              </a:lnSpc>
              <a:buFont typeface="Arial" panose="020B0604020202020204" pitchFamily="34" charset="0"/>
              <a:buChar char="•"/>
            </a:pPr>
            <a:r>
              <a:rPr lang="en-GB" sz="1200"/>
              <a:t>Calculating resultant forces. </a:t>
            </a:r>
          </a:p>
          <a:p>
            <a:pPr marL="171450" indent="-171450">
              <a:lnSpc>
                <a:spcPct val="150000"/>
              </a:lnSpc>
              <a:buFont typeface="Arial" panose="020B0604020202020204" pitchFamily="34" charset="0"/>
              <a:buChar char="•"/>
            </a:pPr>
            <a:r>
              <a:rPr lang="en-GB" sz="1200"/>
              <a:t>The effects of resultant forces on speed and direction.</a:t>
            </a:r>
          </a:p>
          <a:p>
            <a:pPr marL="171450" indent="-171450">
              <a:lnSpc>
                <a:spcPct val="150000"/>
              </a:lnSpc>
              <a:buFont typeface="Arial" panose="020B0604020202020204" pitchFamily="34" charset="0"/>
              <a:buChar char="•"/>
            </a:pPr>
            <a:r>
              <a:rPr lang="en-GB" sz="1200"/>
              <a:t>Applying Newton’s First Law. </a:t>
            </a:r>
          </a:p>
          <a:p>
            <a:pPr marL="171450" indent="-171450">
              <a:lnSpc>
                <a:spcPct val="150000"/>
              </a:lnSpc>
              <a:buFont typeface="Arial" panose="020B0604020202020204" pitchFamily="34" charset="0"/>
              <a:buChar char="•"/>
            </a:pPr>
            <a:r>
              <a:rPr lang="en-GB" sz="1200"/>
              <a:t>Inertia. </a:t>
            </a:r>
          </a:p>
        </p:txBody>
      </p:sp>
      <p:pic>
        <p:nvPicPr>
          <p:cNvPr id="3" name="Picture 4" descr="A screenshot of a graph showing different types of cars&#10;&#10;Description automatically generated">
            <a:extLst>
              <a:ext uri="{FF2B5EF4-FFF2-40B4-BE49-F238E27FC236}">
                <a16:creationId xmlns:a16="http://schemas.microsoft.com/office/drawing/2014/main" id="{201A64AA-BA60-0FA4-8995-4BE2DBC8B6B7}"/>
              </a:ext>
            </a:extLst>
          </p:cNvPr>
          <p:cNvPicPr>
            <a:picLocks noChangeAspect="1"/>
          </p:cNvPicPr>
          <p:nvPr/>
        </p:nvPicPr>
        <p:blipFill rotWithShape="1">
          <a:blip r:embed="rId2"/>
          <a:srcRect l="15098" t="14474" r="14458" b="22368"/>
          <a:stretch/>
        </p:blipFill>
        <p:spPr>
          <a:xfrm>
            <a:off x="273050" y="2281917"/>
            <a:ext cx="6220775" cy="3137833"/>
          </a:xfrm>
          <a:prstGeom prst="rect">
            <a:avLst/>
          </a:prstGeom>
        </p:spPr>
      </p:pic>
      <p:pic>
        <p:nvPicPr>
          <p:cNvPr id="5" name="Picture 6" descr="A person walking with a stroller&#10;&#10;Description automatically generated">
            <a:extLst>
              <a:ext uri="{FF2B5EF4-FFF2-40B4-BE49-F238E27FC236}">
                <a16:creationId xmlns:a16="http://schemas.microsoft.com/office/drawing/2014/main" id="{B42D344B-55E9-F517-CE10-A67F63343F1B}"/>
              </a:ext>
            </a:extLst>
          </p:cNvPr>
          <p:cNvPicPr>
            <a:picLocks noChangeAspect="1"/>
          </p:cNvPicPr>
          <p:nvPr/>
        </p:nvPicPr>
        <p:blipFill rotWithShape="1">
          <a:blip r:embed="rId3"/>
          <a:srcRect l="13690" t="14737" r="14462" b="16842"/>
          <a:stretch/>
        </p:blipFill>
        <p:spPr>
          <a:xfrm>
            <a:off x="277586" y="5498647"/>
            <a:ext cx="6216352" cy="3309114"/>
          </a:xfrm>
          <a:prstGeom prst="rect">
            <a:avLst/>
          </a:prstGeom>
        </p:spPr>
      </p:pic>
    </p:spTree>
    <p:extLst>
      <p:ext uri="{BB962C8B-B14F-4D97-AF65-F5344CB8AC3E}">
        <p14:creationId xmlns:p14="http://schemas.microsoft.com/office/powerpoint/2010/main" val="20302969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07736" y="358828"/>
            <a:ext cx="6311900" cy="617733"/>
          </a:xfrm>
          <a:prstGeom prst="rect">
            <a:avLst/>
          </a:prstGeom>
          <a:noFill/>
          <a:ln w="12700">
            <a:solidFill>
              <a:schemeClr val="tx1"/>
            </a:solidFill>
            <a:prstDash val="dash"/>
          </a:ln>
        </p:spPr>
        <p:txBody>
          <a:bodyPr wrap="square" rtlCol="0">
            <a:spAutoFit/>
          </a:bodyPr>
          <a:lstStyle/>
          <a:p>
            <a:pPr>
              <a:lnSpc>
                <a:spcPct val="150000"/>
              </a:lnSpc>
            </a:pPr>
            <a:r>
              <a:rPr lang="en-GB" sz="1200" b="1"/>
              <a:t>Key explanations</a:t>
            </a:r>
          </a:p>
          <a:p>
            <a:pPr>
              <a:lnSpc>
                <a:spcPct val="150000"/>
              </a:lnSpc>
            </a:pPr>
            <a:r>
              <a:rPr lang="en-GB" sz="1200" b="1"/>
              <a:t> </a:t>
            </a:r>
          </a:p>
        </p:txBody>
      </p:sp>
      <p:pic>
        <p:nvPicPr>
          <p:cNvPr id="7" name="Picture 7" descr="A screenshot of a graph showing a car&#10;&#10;Description automatically generated">
            <a:extLst>
              <a:ext uri="{FF2B5EF4-FFF2-40B4-BE49-F238E27FC236}">
                <a16:creationId xmlns:a16="http://schemas.microsoft.com/office/drawing/2014/main" id="{C4FEFAED-AE39-D805-C297-6B8A61FBC5C6}"/>
              </a:ext>
            </a:extLst>
          </p:cNvPr>
          <p:cNvPicPr>
            <a:picLocks noChangeAspect="1"/>
          </p:cNvPicPr>
          <p:nvPr/>
        </p:nvPicPr>
        <p:blipFill rotWithShape="1">
          <a:blip r:embed="rId2"/>
          <a:srcRect l="15230" t="15306" r="17816" b="11224"/>
          <a:stretch/>
        </p:blipFill>
        <p:spPr>
          <a:xfrm>
            <a:off x="212272" y="1138917"/>
            <a:ext cx="6411741" cy="3896534"/>
          </a:xfrm>
          <a:prstGeom prst="rect">
            <a:avLst/>
          </a:prstGeom>
        </p:spPr>
      </p:pic>
      <p:pic>
        <p:nvPicPr>
          <p:cNvPr id="8" name="Picture 8" descr="A black car with blue arrows&#10;&#10;Description automatically generated">
            <a:extLst>
              <a:ext uri="{FF2B5EF4-FFF2-40B4-BE49-F238E27FC236}">
                <a16:creationId xmlns:a16="http://schemas.microsoft.com/office/drawing/2014/main" id="{8A256FE1-4FB8-9AF6-D259-203A13BDC9C7}"/>
              </a:ext>
            </a:extLst>
          </p:cNvPr>
          <p:cNvPicPr>
            <a:picLocks noChangeAspect="1"/>
          </p:cNvPicPr>
          <p:nvPr/>
        </p:nvPicPr>
        <p:blipFill rotWithShape="1">
          <a:blip r:embed="rId3"/>
          <a:srcRect l="14151" t="13408" r="14151" b="12291"/>
          <a:stretch/>
        </p:blipFill>
        <p:spPr>
          <a:xfrm>
            <a:off x="212271" y="5204732"/>
            <a:ext cx="6139547" cy="3586220"/>
          </a:xfrm>
          <a:prstGeom prst="rect">
            <a:avLst/>
          </a:prstGeom>
        </p:spPr>
      </p:pic>
    </p:spTree>
    <p:extLst>
      <p:ext uri="{BB962C8B-B14F-4D97-AF65-F5344CB8AC3E}">
        <p14:creationId xmlns:p14="http://schemas.microsoft.com/office/powerpoint/2010/main" val="256083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2"/>
            <a:ext cx="6311900" cy="5049716"/>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Key explanations</a:t>
            </a:r>
          </a:p>
          <a:p>
            <a:pPr>
              <a:lnSpc>
                <a:spcPct val="150000"/>
              </a:lnSpc>
            </a:pPr>
            <a:r>
              <a:rPr lang="en-GB" sz="1200" b="1"/>
              <a:t> I Do</a:t>
            </a: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endParaRPr lang="en-GB" sz="1200" b="1">
              <a:cs typeface="Calibri" panose="020F0502020204030204"/>
            </a:endParaRPr>
          </a:p>
          <a:p>
            <a:pPr>
              <a:lnSpc>
                <a:spcPct val="150000"/>
              </a:lnSpc>
            </a:pPr>
            <a:r>
              <a:rPr lang="en-GB" sz="1200" b="1">
                <a:cs typeface="Calibri" panose="020F0502020204030204"/>
              </a:rPr>
              <a:t>We Do:</a:t>
            </a:r>
          </a:p>
          <a:p>
            <a:pPr>
              <a:lnSpc>
                <a:spcPct val="150000"/>
              </a:lnSpc>
            </a:pPr>
            <a:endParaRPr lang="en-GB" sz="1200" b="1">
              <a:cs typeface="Calibri" panose="020F0502020204030204"/>
            </a:endParaRPr>
          </a:p>
        </p:txBody>
      </p:sp>
      <p:pic>
        <p:nvPicPr>
          <p:cNvPr id="3" name="Picture 4" descr="A diagram of an airplane&#10;&#10;Description automatically generated">
            <a:extLst>
              <a:ext uri="{FF2B5EF4-FFF2-40B4-BE49-F238E27FC236}">
                <a16:creationId xmlns:a16="http://schemas.microsoft.com/office/drawing/2014/main" id="{9475A63F-20E0-CF45-2AE1-1FF285A999F9}"/>
              </a:ext>
            </a:extLst>
          </p:cNvPr>
          <p:cNvPicPr>
            <a:picLocks noChangeAspect="1"/>
          </p:cNvPicPr>
          <p:nvPr/>
        </p:nvPicPr>
        <p:blipFill rotWithShape="1">
          <a:blip r:embed="rId2"/>
          <a:srcRect l="14894" t="15094" r="14096" b="13208"/>
          <a:stretch/>
        </p:blipFill>
        <p:spPr>
          <a:xfrm>
            <a:off x="277586" y="926646"/>
            <a:ext cx="6298099" cy="3553777"/>
          </a:xfrm>
          <a:prstGeom prst="rect">
            <a:avLst/>
          </a:prstGeom>
        </p:spPr>
      </p:pic>
      <p:pic>
        <p:nvPicPr>
          <p:cNvPr id="5" name="Picture 6" descr="A screen shot of a person parachuting&#10;&#10;Description automatically generated">
            <a:extLst>
              <a:ext uri="{FF2B5EF4-FFF2-40B4-BE49-F238E27FC236}">
                <a16:creationId xmlns:a16="http://schemas.microsoft.com/office/drawing/2014/main" id="{85A20BC6-0A8B-870A-BB6A-B8F024F6DC49}"/>
              </a:ext>
            </a:extLst>
          </p:cNvPr>
          <p:cNvPicPr>
            <a:picLocks noChangeAspect="1"/>
          </p:cNvPicPr>
          <p:nvPr/>
        </p:nvPicPr>
        <p:blipFill rotWithShape="1">
          <a:blip r:embed="rId3"/>
          <a:srcRect l="14423" t="13068" r="14102" b="9659"/>
          <a:stretch/>
        </p:blipFill>
        <p:spPr>
          <a:xfrm>
            <a:off x="277587" y="5057775"/>
            <a:ext cx="6298098" cy="3716611"/>
          </a:xfrm>
          <a:prstGeom prst="rect">
            <a:avLst/>
          </a:prstGeom>
        </p:spPr>
      </p:pic>
    </p:spTree>
    <p:extLst>
      <p:ext uri="{BB962C8B-B14F-4D97-AF65-F5344CB8AC3E}">
        <p14:creationId xmlns:p14="http://schemas.microsoft.com/office/powerpoint/2010/main" val="1007017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629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58828"/>
            <a:ext cx="6311900" cy="894732"/>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Key explanations</a:t>
            </a:r>
          </a:p>
          <a:p>
            <a:pPr>
              <a:lnSpc>
                <a:spcPct val="150000"/>
              </a:lnSpc>
            </a:pPr>
            <a:r>
              <a:rPr lang="en-GB" sz="1200" b="1"/>
              <a:t> You Do:</a:t>
            </a:r>
            <a:endParaRPr lang="en-GB" sz="1200" b="1">
              <a:cs typeface="Calibri"/>
            </a:endParaRPr>
          </a:p>
          <a:p>
            <a:pPr>
              <a:lnSpc>
                <a:spcPct val="150000"/>
              </a:lnSpc>
            </a:pPr>
            <a:endParaRPr lang="en-GB" sz="1200" b="1">
              <a:cs typeface="Calibri"/>
            </a:endParaRPr>
          </a:p>
        </p:txBody>
      </p:sp>
      <p:pic>
        <p:nvPicPr>
          <p:cNvPr id="3" name="Picture 4" descr="A screenshot of a computer screen&#10;&#10;Description automatically generated">
            <a:extLst>
              <a:ext uri="{FF2B5EF4-FFF2-40B4-BE49-F238E27FC236}">
                <a16:creationId xmlns:a16="http://schemas.microsoft.com/office/drawing/2014/main" id="{1E981A54-0267-65C8-469A-1D07FA4500EB}"/>
              </a:ext>
            </a:extLst>
          </p:cNvPr>
          <p:cNvPicPr>
            <a:picLocks noChangeAspect="1"/>
          </p:cNvPicPr>
          <p:nvPr/>
        </p:nvPicPr>
        <p:blipFill rotWithShape="1">
          <a:blip r:embed="rId2"/>
          <a:srcRect l="15159" t="12736" r="14362" b="11792"/>
          <a:stretch/>
        </p:blipFill>
        <p:spPr>
          <a:xfrm>
            <a:off x="557677" y="1347341"/>
            <a:ext cx="4485064" cy="2681734"/>
          </a:xfrm>
          <a:prstGeom prst="rect">
            <a:avLst/>
          </a:prstGeom>
        </p:spPr>
      </p:pic>
      <p:pic>
        <p:nvPicPr>
          <p:cNvPr id="5" name="Picture 6" descr="A screenshot of a diagram&#10;&#10;Description automatically generated">
            <a:extLst>
              <a:ext uri="{FF2B5EF4-FFF2-40B4-BE49-F238E27FC236}">
                <a16:creationId xmlns:a16="http://schemas.microsoft.com/office/drawing/2014/main" id="{7DF35FC0-802B-3D6F-FA82-8AB45DDC73C1}"/>
              </a:ext>
            </a:extLst>
          </p:cNvPr>
          <p:cNvPicPr>
            <a:picLocks noChangeAspect="1"/>
          </p:cNvPicPr>
          <p:nvPr/>
        </p:nvPicPr>
        <p:blipFill rotWithShape="1">
          <a:blip r:embed="rId3"/>
          <a:srcRect l="17178" t="13043" r="15644" b="4348"/>
          <a:stretch/>
        </p:blipFill>
        <p:spPr>
          <a:xfrm>
            <a:off x="484370" y="4328432"/>
            <a:ext cx="5889260" cy="4091730"/>
          </a:xfrm>
          <a:prstGeom prst="rect">
            <a:avLst/>
          </a:prstGeom>
        </p:spPr>
      </p:pic>
    </p:spTree>
    <p:extLst>
      <p:ext uri="{BB962C8B-B14F-4D97-AF65-F5344CB8AC3E}">
        <p14:creationId xmlns:p14="http://schemas.microsoft.com/office/powerpoint/2010/main" val="168253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105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651445"/>
            <a:ext cx="6311900" cy="5419048"/>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r>
              <a:rPr lang="en-GB" sz="1200" b="1" dirty="0"/>
              <a:t> </a:t>
            </a:r>
            <a:r>
              <a:rPr lang="en-GB" sz="1200" dirty="0"/>
              <a:t>a. You encountered scalar and vector quantities in the Forces 1 topic last year. You might recall that scalar quantities are those which only have a magnitude. For example: </a:t>
            </a:r>
          </a:p>
          <a:p>
            <a:pPr indent="-171450">
              <a:buFont typeface="Arial" panose="020B0604020202020204" pitchFamily="34" charset="0"/>
              <a:buChar char="•"/>
            </a:pPr>
            <a:r>
              <a:rPr lang="en-GB" sz="1200" dirty="0"/>
              <a:t>Time</a:t>
            </a:r>
          </a:p>
          <a:p>
            <a:pPr indent="-171450">
              <a:buFont typeface="Arial" panose="020B0604020202020204" pitchFamily="34" charset="0"/>
              <a:buChar char="•"/>
            </a:pPr>
            <a:r>
              <a:rPr lang="en-GB" sz="1200" dirty="0"/>
              <a:t>Mass</a:t>
            </a:r>
          </a:p>
          <a:p>
            <a:pPr indent="-171450">
              <a:buFont typeface="Arial" panose="020B0604020202020204" pitchFamily="34" charset="0"/>
              <a:buChar char="•"/>
            </a:pPr>
            <a:r>
              <a:rPr lang="en-GB" sz="1200" dirty="0"/>
              <a:t>Distance</a:t>
            </a:r>
          </a:p>
          <a:p>
            <a:r>
              <a:rPr lang="en-GB" sz="1200" dirty="0"/>
              <a:t>Vector quantities have a magnitude and a direction. The direction is sometimes shown using an arrow; the length of the arrow represents the magnitude of the quantity. For example: </a:t>
            </a:r>
          </a:p>
          <a:p>
            <a:pPr indent="-171450">
              <a:buFont typeface="Arial" panose="020B0604020202020204" pitchFamily="34" charset="0"/>
              <a:buChar char="•"/>
            </a:pPr>
            <a:r>
              <a:rPr lang="en-GB" sz="1200" dirty="0"/>
              <a:t>All forces (we use an arrow to show the direction that they act in)</a:t>
            </a:r>
          </a:p>
          <a:p>
            <a:pPr indent="-171450">
              <a:buFont typeface="Arial" panose="020B0604020202020204" pitchFamily="34" charset="0"/>
              <a:buChar char="•"/>
            </a:pPr>
            <a:r>
              <a:rPr lang="en-GB" sz="1200" dirty="0"/>
              <a:t>Weight</a:t>
            </a:r>
          </a:p>
          <a:p>
            <a:pPr indent="-171450">
              <a:buFont typeface="Arial" panose="020B0604020202020204" pitchFamily="34" charset="0"/>
              <a:buChar char="•"/>
            </a:pPr>
            <a:r>
              <a:rPr lang="en-GB" sz="1200" dirty="0"/>
              <a:t>Displacement </a:t>
            </a:r>
          </a:p>
          <a:p>
            <a:pPr indent="-171450">
              <a:buFont typeface="Arial" panose="020B0604020202020204" pitchFamily="34" charset="0"/>
              <a:buChar char="•"/>
            </a:pPr>
            <a:r>
              <a:rPr lang="en-GB" sz="1200" dirty="0"/>
              <a:t>Velocity.</a:t>
            </a:r>
          </a:p>
          <a:p>
            <a:r>
              <a:rPr lang="en-GB" sz="1200" dirty="0"/>
              <a:t>b. Distance and displacement are related. Distance is the number of metres between two points. For example, on your journey to school you probably don’t travel in a straight line for the whole journey; there will be changes of direction. The total number of metres that you travel is the distance. </a:t>
            </a:r>
          </a:p>
          <a:p>
            <a:r>
              <a:rPr lang="en-GB" sz="1200" dirty="0"/>
              <a:t>Displacement is the shortest distance between two points. It is always a straight line.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pPr>
              <a:lnSpc>
                <a:spcPct val="150000"/>
              </a:lnSpc>
            </a:pPr>
            <a:endParaRPr lang="en-GB" sz="1200" dirty="0"/>
          </a:p>
        </p:txBody>
      </p:sp>
      <p:sp>
        <p:nvSpPr>
          <p:cNvPr id="2" name="TextBox 1">
            <a:extLst>
              <a:ext uri="{FF2B5EF4-FFF2-40B4-BE49-F238E27FC236}">
                <a16:creationId xmlns:a16="http://schemas.microsoft.com/office/drawing/2014/main" id="{A6C36D9F-8252-D7CD-D84A-951F64AB82EE}"/>
              </a:ext>
            </a:extLst>
          </p:cNvPr>
          <p:cNvSpPr txBox="1"/>
          <p:nvPr/>
        </p:nvSpPr>
        <p:spPr>
          <a:xfrm>
            <a:off x="273050" y="435538"/>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dirty="0"/>
              <a:t>Scalar and vector quantities. </a:t>
            </a:r>
          </a:p>
          <a:p>
            <a:pPr marL="228600" indent="-228600">
              <a:lnSpc>
                <a:spcPct val="150000"/>
              </a:lnSpc>
              <a:buFont typeface="+mj-lt"/>
              <a:buAutoNum type="alphaLcPeriod"/>
            </a:pPr>
            <a:r>
              <a:rPr lang="en-GB" sz="1200" dirty="0"/>
              <a:t>Comparing distance and displacement &amp; speed and velocity. </a:t>
            </a:r>
          </a:p>
          <a:p>
            <a:pPr marL="228600" indent="-228600">
              <a:lnSpc>
                <a:spcPct val="150000"/>
              </a:lnSpc>
              <a:buFont typeface="+mj-lt"/>
              <a:buAutoNum type="alphaLcPeriod"/>
            </a:pPr>
            <a:r>
              <a:rPr lang="en-GB" sz="1200" dirty="0"/>
              <a:t>Calculating speed and velocity. </a:t>
            </a:r>
          </a:p>
        </p:txBody>
      </p:sp>
      <p:pic>
        <p:nvPicPr>
          <p:cNvPr id="5" name="Picture 4">
            <a:extLst>
              <a:ext uri="{FF2B5EF4-FFF2-40B4-BE49-F238E27FC236}">
                <a16:creationId xmlns:a16="http://schemas.microsoft.com/office/drawing/2014/main" id="{DC26A226-42C8-B6F0-5FFA-A30F4E3E0D9D}"/>
              </a:ext>
            </a:extLst>
          </p:cNvPr>
          <p:cNvPicPr>
            <a:picLocks noChangeAspect="1"/>
          </p:cNvPicPr>
          <p:nvPr/>
        </p:nvPicPr>
        <p:blipFill>
          <a:blip r:embed="rId2"/>
          <a:stretch>
            <a:fillRect/>
          </a:stretch>
        </p:blipFill>
        <p:spPr>
          <a:xfrm>
            <a:off x="454726" y="5354343"/>
            <a:ext cx="2311400" cy="1431142"/>
          </a:xfrm>
          <a:prstGeom prst="rect">
            <a:avLst/>
          </a:prstGeom>
        </p:spPr>
      </p:pic>
    </p:spTree>
    <p:extLst>
      <p:ext uri="{BB962C8B-B14F-4D97-AF65-F5344CB8AC3E}">
        <p14:creationId xmlns:p14="http://schemas.microsoft.com/office/powerpoint/2010/main" val="2168324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439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2"/>
            <a:ext cx="6311900" cy="617733"/>
          </a:xfrm>
          <a:prstGeom prst="rect">
            <a:avLst/>
          </a:prstGeom>
          <a:noFill/>
          <a:ln w="12700">
            <a:solidFill>
              <a:schemeClr val="tx1"/>
            </a:solidFill>
            <a:prstDash val="dash"/>
          </a:ln>
        </p:spPr>
        <p:txBody>
          <a:bodyPr wrap="square" rtlCol="0">
            <a:spAutoFit/>
          </a:bodyPr>
          <a:lstStyle/>
          <a:p>
            <a:pPr>
              <a:lnSpc>
                <a:spcPct val="150000"/>
              </a:lnSpc>
            </a:pPr>
            <a:r>
              <a:rPr lang="en-GB" sz="1200" b="1"/>
              <a:t>Key explanations</a:t>
            </a:r>
          </a:p>
          <a:p>
            <a:pPr>
              <a:lnSpc>
                <a:spcPct val="150000"/>
              </a:lnSpc>
            </a:pPr>
            <a:r>
              <a:rPr lang="en-GB" sz="1200" b="1"/>
              <a:t> </a:t>
            </a:r>
          </a:p>
        </p:txBody>
      </p:sp>
      <p:pic>
        <p:nvPicPr>
          <p:cNvPr id="3" name="Picture 4" descr="A diagram of an airplane&#10;&#10;Description automatically generated">
            <a:extLst>
              <a:ext uri="{FF2B5EF4-FFF2-40B4-BE49-F238E27FC236}">
                <a16:creationId xmlns:a16="http://schemas.microsoft.com/office/drawing/2014/main" id="{6F87A5DF-4279-52B3-E301-49BE892934F1}"/>
              </a:ext>
            </a:extLst>
          </p:cNvPr>
          <p:cNvPicPr>
            <a:picLocks noChangeAspect="1"/>
          </p:cNvPicPr>
          <p:nvPr/>
        </p:nvPicPr>
        <p:blipFill>
          <a:blip r:embed="rId2"/>
          <a:stretch>
            <a:fillRect/>
          </a:stretch>
        </p:blipFill>
        <p:spPr>
          <a:xfrm>
            <a:off x="163286" y="194283"/>
            <a:ext cx="6547756" cy="4395705"/>
          </a:xfrm>
          <a:prstGeom prst="rect">
            <a:avLst/>
          </a:prstGeom>
        </p:spPr>
      </p:pic>
      <p:pic>
        <p:nvPicPr>
          <p:cNvPr id="5" name="Picture 6" descr="A diagram of a ball and a diagram of a ball&#10;&#10;Description automatically generated">
            <a:extLst>
              <a:ext uri="{FF2B5EF4-FFF2-40B4-BE49-F238E27FC236}">
                <a16:creationId xmlns:a16="http://schemas.microsoft.com/office/drawing/2014/main" id="{BE998056-F9F1-8C0D-9B4E-650036F3E9CE}"/>
              </a:ext>
            </a:extLst>
          </p:cNvPr>
          <p:cNvPicPr>
            <a:picLocks noChangeAspect="1"/>
          </p:cNvPicPr>
          <p:nvPr/>
        </p:nvPicPr>
        <p:blipFill>
          <a:blip r:embed="rId3"/>
          <a:stretch>
            <a:fillRect/>
          </a:stretch>
        </p:blipFill>
        <p:spPr>
          <a:xfrm>
            <a:off x="146957" y="4420960"/>
            <a:ext cx="6564085" cy="4416879"/>
          </a:xfrm>
          <a:prstGeom prst="rect">
            <a:avLst/>
          </a:prstGeom>
        </p:spPr>
      </p:pic>
    </p:spTree>
    <p:extLst>
      <p:ext uri="{BB962C8B-B14F-4D97-AF65-F5344CB8AC3E}">
        <p14:creationId xmlns:p14="http://schemas.microsoft.com/office/powerpoint/2010/main" val="1912098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1760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777432"/>
            <a:ext cx="6311900" cy="6680931"/>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cs typeface="Calibri"/>
              </a:rPr>
              <a:t>Answers</a:t>
            </a:r>
          </a:p>
          <a:p>
            <a:pPr>
              <a:lnSpc>
                <a:spcPct val="150000"/>
              </a:lnSpc>
            </a:pPr>
            <a:r>
              <a:rPr lang="en-GB" sz="1200" b="1">
                <a:cs typeface="Calibri"/>
              </a:rPr>
              <a:t>I Do:</a:t>
            </a:r>
            <a:endParaRPr lang="en-GB" sz="1200" b="1"/>
          </a:p>
          <a:p>
            <a:r>
              <a:rPr lang="en-GB" sz="1200">
                <a:latin typeface="Arial"/>
                <a:cs typeface="Arial"/>
              </a:rPr>
              <a:t>(a)    4 N to the right                                                                                                               </a:t>
            </a:r>
            <a:r>
              <a:rPr lang="en-GB" sz="900" b="1">
                <a:latin typeface="Times New Roman"/>
                <a:cs typeface="Times New Roman"/>
              </a:rPr>
              <a:t>1</a:t>
            </a:r>
            <a:endParaRPr lang="en-GB">
              <a:cs typeface="Calibri" panose="020F0502020204030204"/>
            </a:endParaRPr>
          </a:p>
          <a:p>
            <a:r>
              <a:rPr lang="en-GB" sz="1200">
                <a:latin typeface="Arial"/>
                <a:cs typeface="Arial"/>
              </a:rPr>
              <a:t>(b)     (</a:t>
            </a:r>
            <a:r>
              <a:rPr lang="en-GB" sz="1200" err="1">
                <a:latin typeface="Arial"/>
                <a:cs typeface="Arial"/>
              </a:rPr>
              <a:t>i</a:t>
            </a:r>
            <a:r>
              <a:rPr lang="en-GB" sz="1200">
                <a:latin typeface="Arial"/>
                <a:cs typeface="Arial"/>
              </a:rPr>
              <a:t>)      bigger than                                                                                                           </a:t>
            </a:r>
            <a:r>
              <a:rPr lang="en-GB" sz="900" b="1">
                <a:latin typeface="Times New Roman"/>
                <a:cs typeface="Times New Roman"/>
              </a:rPr>
              <a:t>1</a:t>
            </a:r>
            <a:endParaRPr lang="en-GB">
              <a:cs typeface="Calibri" panose="020F0502020204030204"/>
            </a:endParaRPr>
          </a:p>
          <a:p>
            <a:r>
              <a:rPr lang="en-GB" sz="1200">
                <a:latin typeface="Arial"/>
                <a:cs typeface="Arial"/>
              </a:rPr>
              <a:t>equal to                                                                                                                                  </a:t>
            </a:r>
            <a:r>
              <a:rPr lang="en-GB" sz="900" b="1">
                <a:latin typeface="Times New Roman"/>
                <a:cs typeface="Times New Roman"/>
              </a:rPr>
              <a:t>1</a:t>
            </a:r>
            <a:endParaRPr lang="en-GB">
              <a:cs typeface="Calibri" panose="020F0502020204030204"/>
            </a:endParaRPr>
          </a:p>
          <a:p>
            <a:r>
              <a:rPr lang="en-GB" sz="1200">
                <a:latin typeface="Arial"/>
                <a:cs typeface="Arial"/>
              </a:rPr>
              <a:t>(ii)     reduces it                                                                                                                      </a:t>
            </a:r>
            <a:r>
              <a:rPr lang="en-GB" sz="900" b="1">
                <a:latin typeface="Times New Roman"/>
                <a:cs typeface="Times New Roman"/>
              </a:rPr>
              <a:t>1</a:t>
            </a:r>
            <a:endParaRPr lang="en-GB">
              <a:cs typeface="Calibri" panose="020F0502020204030204"/>
            </a:endParaRPr>
          </a:p>
          <a:p>
            <a:r>
              <a:rPr lang="en-GB" sz="1200">
                <a:latin typeface="Arial"/>
                <a:cs typeface="Arial"/>
              </a:rPr>
              <a:t>increases air resistance / drag / force C</a:t>
            </a:r>
            <a:endParaRPr lang="en-GB"/>
          </a:p>
          <a:p>
            <a:r>
              <a:rPr lang="en-GB" sz="1200" i="1">
                <a:latin typeface="Arial"/>
                <a:cs typeface="Arial"/>
              </a:rPr>
              <a:t>accept parachute has large(r) (surface) area                                                                         </a:t>
            </a:r>
            <a:r>
              <a:rPr lang="en-GB" sz="900" b="1">
                <a:latin typeface="Times New Roman"/>
                <a:cs typeface="Times New Roman"/>
              </a:rPr>
              <a:t>1</a:t>
            </a:r>
            <a:endParaRPr lang="en-GB">
              <a:cs typeface="Calibri" panose="020F0502020204030204"/>
            </a:endParaRPr>
          </a:p>
          <a:p>
            <a:pPr algn="r"/>
            <a:r>
              <a:rPr lang="en-GB" sz="1000" b="1">
                <a:latin typeface="Arial"/>
                <a:cs typeface="Arial"/>
              </a:rPr>
              <a:t>[5</a:t>
            </a:r>
            <a:endParaRPr lang="en-GB"/>
          </a:p>
          <a:p>
            <a:pPr>
              <a:lnSpc>
                <a:spcPct val="150000"/>
              </a:lnSpc>
            </a:pPr>
            <a:r>
              <a:rPr lang="en-GB" sz="1200" b="1">
                <a:cs typeface="Calibri"/>
              </a:rPr>
              <a:t>We Do:</a:t>
            </a: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endParaRPr lang="en-GB" sz="1200" b="1">
              <a:cs typeface="Calibri"/>
            </a:endParaRPr>
          </a:p>
          <a:p>
            <a:pPr>
              <a:lnSpc>
                <a:spcPct val="150000"/>
              </a:lnSpc>
            </a:pPr>
            <a:r>
              <a:rPr lang="en-GB" sz="1200" b="1">
                <a:cs typeface="Calibri"/>
              </a:rPr>
              <a:t>You Do:</a:t>
            </a:r>
            <a:endParaRPr lang="en-GB" sz="1200" b="1"/>
          </a:p>
          <a:p>
            <a:pPr>
              <a:lnSpc>
                <a:spcPct val="150000"/>
              </a:lnSpc>
            </a:pPr>
            <a:endParaRPr lang="en-GB" sz="1200" b="1"/>
          </a:p>
          <a:p>
            <a:pPr>
              <a:lnSpc>
                <a:spcPct val="150000"/>
              </a:lnSpc>
            </a:pPr>
            <a:endParaRPr lang="en-GB" sz="1200" b="1">
              <a:cs typeface="Calibri"/>
            </a:endParaRPr>
          </a:p>
        </p:txBody>
      </p:sp>
      <p:pic>
        <p:nvPicPr>
          <p:cNvPr id="3" name="Picture 4" descr="A screenshot of a computer&#10;&#10;Description automatically generated">
            <a:extLst>
              <a:ext uri="{FF2B5EF4-FFF2-40B4-BE49-F238E27FC236}">
                <a16:creationId xmlns:a16="http://schemas.microsoft.com/office/drawing/2014/main" id="{D0AEE64F-F4CC-37D0-D75D-969BB80750B4}"/>
              </a:ext>
            </a:extLst>
          </p:cNvPr>
          <p:cNvPicPr>
            <a:picLocks noChangeAspect="1"/>
          </p:cNvPicPr>
          <p:nvPr/>
        </p:nvPicPr>
        <p:blipFill rotWithShape="1">
          <a:blip r:embed="rId2"/>
          <a:srcRect l="29531" t="30872" r="26743" b="19239"/>
          <a:stretch/>
        </p:blipFill>
        <p:spPr>
          <a:xfrm>
            <a:off x="408215" y="4313011"/>
            <a:ext cx="5640025" cy="3639486"/>
          </a:xfrm>
          <a:prstGeom prst="rect">
            <a:avLst/>
          </a:prstGeom>
        </p:spPr>
      </p:pic>
    </p:spTree>
    <p:extLst>
      <p:ext uri="{BB962C8B-B14F-4D97-AF65-F5344CB8AC3E}">
        <p14:creationId xmlns:p14="http://schemas.microsoft.com/office/powerpoint/2010/main" val="2812172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2581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016685"/>
            <a:ext cx="6311900" cy="894732"/>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cs typeface="Calibri"/>
              </a:rPr>
              <a:t>Answers</a:t>
            </a:r>
          </a:p>
          <a:p>
            <a:pPr>
              <a:lnSpc>
                <a:spcPct val="150000"/>
              </a:lnSpc>
            </a:pPr>
            <a:r>
              <a:rPr lang="en-GB" sz="1200" b="1">
                <a:cs typeface="Calibri"/>
              </a:rPr>
              <a:t>You Do:</a:t>
            </a:r>
          </a:p>
          <a:p>
            <a:pPr>
              <a:lnSpc>
                <a:spcPct val="150000"/>
              </a:lnSpc>
            </a:pPr>
            <a:endParaRPr lang="en-GB" sz="1200" b="1">
              <a:cs typeface="Calibri"/>
            </a:endParaRPr>
          </a:p>
        </p:txBody>
      </p:sp>
      <p:sp>
        <p:nvSpPr>
          <p:cNvPr id="2" name="TextBox 1">
            <a:extLst>
              <a:ext uri="{FF2B5EF4-FFF2-40B4-BE49-F238E27FC236}">
                <a16:creationId xmlns:a16="http://schemas.microsoft.com/office/drawing/2014/main" id="{43395562-A545-9484-24D7-9EB0D10FC012}"/>
              </a:ext>
            </a:extLst>
          </p:cNvPr>
          <p:cNvSpPr txBox="1"/>
          <p:nvPr/>
        </p:nvSpPr>
        <p:spPr>
          <a:xfrm>
            <a:off x="273050" y="421276"/>
            <a:ext cx="6311900" cy="1356397"/>
          </a:xfrm>
          <a:prstGeom prst="rect">
            <a:avLst/>
          </a:prstGeom>
          <a:noFill/>
          <a:ln w="12700">
            <a:solidFill>
              <a:schemeClr val="tx1"/>
            </a:solidFill>
            <a:prstDash val="dash"/>
          </a:ln>
        </p:spPr>
        <p:txBody>
          <a:bodyPr wrap="square" rtlCol="0">
            <a:spAutoFit/>
          </a:bodyPr>
          <a:lstStyle/>
          <a:p>
            <a:r>
              <a:rPr lang="en-GB" sz="1200" b="1"/>
              <a:t>Suggested chunking of concepts</a:t>
            </a:r>
            <a:endParaRPr lang="en-GB" sz="1200"/>
          </a:p>
          <a:p>
            <a:pPr marL="171450" indent="-171450">
              <a:lnSpc>
                <a:spcPct val="150000"/>
              </a:lnSpc>
              <a:buFont typeface="Arial" panose="020B0604020202020204" pitchFamily="34" charset="0"/>
              <a:buChar char="•"/>
            </a:pPr>
            <a:r>
              <a:rPr lang="en-GB" sz="1200" b="1"/>
              <a:t> </a:t>
            </a:r>
            <a:r>
              <a:rPr lang="en-GB" sz="1200"/>
              <a:t>Calculating distance travelled and displacement using velocity time graphs (including estimating from counting squares).</a:t>
            </a:r>
          </a:p>
          <a:p>
            <a:pPr marL="171450" indent="-171450">
              <a:lnSpc>
                <a:spcPct val="150000"/>
              </a:lnSpc>
              <a:buFont typeface="Arial" panose="020B0604020202020204" pitchFamily="34" charset="0"/>
              <a:buChar char="•"/>
            </a:pPr>
            <a:r>
              <a:rPr lang="en-GB" sz="1200"/>
              <a:t>Drawing velocity-time graphs. </a:t>
            </a:r>
          </a:p>
          <a:p>
            <a:pPr marL="171450" indent="-171450">
              <a:lnSpc>
                <a:spcPct val="150000"/>
              </a:lnSpc>
              <a:buFont typeface="Arial" panose="020B0604020202020204" pitchFamily="34" charset="0"/>
              <a:buChar char="•"/>
            </a:pPr>
            <a:r>
              <a:rPr lang="en-GB" sz="1200"/>
              <a:t>Interleaving of interpreting distance-time and velocity-time graphs. </a:t>
            </a:r>
          </a:p>
        </p:txBody>
      </p:sp>
      <p:pic>
        <p:nvPicPr>
          <p:cNvPr id="3" name="Picture 6" descr="A screenshot of a computer&#10;&#10;Description automatically generated">
            <a:extLst>
              <a:ext uri="{FF2B5EF4-FFF2-40B4-BE49-F238E27FC236}">
                <a16:creationId xmlns:a16="http://schemas.microsoft.com/office/drawing/2014/main" id="{42ED14C8-EEAC-51EF-4E26-AE5A93FE0F32}"/>
              </a:ext>
            </a:extLst>
          </p:cNvPr>
          <p:cNvPicPr>
            <a:picLocks noChangeAspect="1"/>
          </p:cNvPicPr>
          <p:nvPr/>
        </p:nvPicPr>
        <p:blipFill rotWithShape="1">
          <a:blip r:embed="rId2"/>
          <a:srcRect l="26685" t="23180" r="30337" b="7960"/>
          <a:stretch/>
        </p:blipFill>
        <p:spPr>
          <a:xfrm>
            <a:off x="277586" y="2601837"/>
            <a:ext cx="5917980" cy="5325477"/>
          </a:xfrm>
          <a:prstGeom prst="rect">
            <a:avLst/>
          </a:prstGeom>
        </p:spPr>
      </p:pic>
    </p:spTree>
    <p:extLst>
      <p:ext uri="{BB962C8B-B14F-4D97-AF65-F5344CB8AC3E}">
        <p14:creationId xmlns:p14="http://schemas.microsoft.com/office/powerpoint/2010/main" val="4037169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1819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526837"/>
            <a:ext cx="6311900" cy="894732"/>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cs typeface="Calibri"/>
              </a:rPr>
              <a:t>Answers</a:t>
            </a:r>
          </a:p>
          <a:p>
            <a:pPr>
              <a:lnSpc>
                <a:spcPct val="150000"/>
              </a:lnSpc>
            </a:pPr>
            <a:r>
              <a:rPr lang="en-GB" sz="1200" b="1">
                <a:cs typeface="Calibri"/>
              </a:rPr>
              <a:t>You Do:</a:t>
            </a:r>
          </a:p>
          <a:p>
            <a:pPr>
              <a:lnSpc>
                <a:spcPct val="150000"/>
              </a:lnSpc>
            </a:pPr>
            <a:endParaRPr lang="en-GB" sz="1200" b="1">
              <a:cs typeface="Calibri"/>
            </a:endParaRPr>
          </a:p>
        </p:txBody>
      </p:sp>
      <p:pic>
        <p:nvPicPr>
          <p:cNvPr id="5" name="Picture 6" descr="A screenshot of a computer&#10;&#10;Description automatically generated">
            <a:extLst>
              <a:ext uri="{FF2B5EF4-FFF2-40B4-BE49-F238E27FC236}">
                <a16:creationId xmlns:a16="http://schemas.microsoft.com/office/drawing/2014/main" id="{7C937251-02EA-4EEC-6794-42572788F52C}"/>
              </a:ext>
            </a:extLst>
          </p:cNvPr>
          <p:cNvPicPr>
            <a:picLocks noChangeAspect="1"/>
          </p:cNvPicPr>
          <p:nvPr/>
        </p:nvPicPr>
        <p:blipFill rotWithShape="1">
          <a:blip r:embed="rId2"/>
          <a:srcRect l="30811" t="22346" r="27297" b="17703"/>
          <a:stretch/>
        </p:blipFill>
        <p:spPr>
          <a:xfrm>
            <a:off x="382361" y="1633462"/>
            <a:ext cx="5493247" cy="4457649"/>
          </a:xfrm>
          <a:prstGeom prst="rect">
            <a:avLst/>
          </a:prstGeom>
        </p:spPr>
      </p:pic>
      <p:pic>
        <p:nvPicPr>
          <p:cNvPr id="7" name="Picture 7" descr="A screenshot of a computer&#10;&#10;Description automatically generated">
            <a:extLst>
              <a:ext uri="{FF2B5EF4-FFF2-40B4-BE49-F238E27FC236}">
                <a16:creationId xmlns:a16="http://schemas.microsoft.com/office/drawing/2014/main" id="{16671ACC-12E1-4B19-046C-9EF7900B1F3B}"/>
              </a:ext>
            </a:extLst>
          </p:cNvPr>
          <p:cNvPicPr>
            <a:picLocks noChangeAspect="1"/>
          </p:cNvPicPr>
          <p:nvPr/>
        </p:nvPicPr>
        <p:blipFill rotWithShape="1">
          <a:blip r:embed="rId3"/>
          <a:srcRect l="27976" t="40000" r="48809" b="32631"/>
          <a:stretch/>
        </p:blipFill>
        <p:spPr>
          <a:xfrm>
            <a:off x="556532" y="6179004"/>
            <a:ext cx="3069775" cy="2038838"/>
          </a:xfrm>
          <a:prstGeom prst="rect">
            <a:avLst/>
          </a:prstGeom>
        </p:spPr>
      </p:pic>
    </p:spTree>
    <p:extLst>
      <p:ext uri="{BB962C8B-B14F-4D97-AF65-F5344CB8AC3E}">
        <p14:creationId xmlns:p14="http://schemas.microsoft.com/office/powerpoint/2010/main" val="2308490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A screenshot of a computer&#10;&#10;Description automatically generated">
            <a:extLst>
              <a:ext uri="{FF2B5EF4-FFF2-40B4-BE49-F238E27FC236}">
                <a16:creationId xmlns:a16="http://schemas.microsoft.com/office/drawing/2014/main" id="{C74F9F48-96AF-CB38-3B61-28EB04050F1E}"/>
              </a:ext>
            </a:extLst>
          </p:cNvPr>
          <p:cNvPicPr>
            <a:picLocks noChangeAspect="1"/>
          </p:cNvPicPr>
          <p:nvPr/>
        </p:nvPicPr>
        <p:blipFill rotWithShape="1">
          <a:blip r:embed="rId2"/>
          <a:srcRect l="40153" t="42661" r="36563" b="48165"/>
          <a:stretch/>
        </p:blipFill>
        <p:spPr>
          <a:xfrm>
            <a:off x="1240972" y="1089932"/>
            <a:ext cx="3613025" cy="799357"/>
          </a:xfrm>
          <a:prstGeom prst="rect">
            <a:avLst/>
          </a:prstGeom>
        </p:spPr>
      </p:pic>
      <p:pic>
        <p:nvPicPr>
          <p:cNvPr id="5" name="Picture 5" descr="A screenshot of a computer&#10;&#10;Description automatically generated">
            <a:extLst>
              <a:ext uri="{FF2B5EF4-FFF2-40B4-BE49-F238E27FC236}">
                <a16:creationId xmlns:a16="http://schemas.microsoft.com/office/drawing/2014/main" id="{E5400B87-9A47-E159-0AD9-C08281B357E1}"/>
              </a:ext>
            </a:extLst>
          </p:cNvPr>
          <p:cNvPicPr>
            <a:picLocks noChangeAspect="1"/>
          </p:cNvPicPr>
          <p:nvPr/>
        </p:nvPicPr>
        <p:blipFill rotWithShape="1">
          <a:blip r:embed="rId3"/>
          <a:srcRect l="28940" t="36923" r="40401" b="15897"/>
          <a:stretch/>
        </p:blipFill>
        <p:spPr>
          <a:xfrm>
            <a:off x="1698171" y="1890032"/>
            <a:ext cx="3352368" cy="2886309"/>
          </a:xfrm>
          <a:prstGeom prst="rect">
            <a:avLst/>
          </a:prstGeom>
        </p:spPr>
      </p:pic>
      <p:pic>
        <p:nvPicPr>
          <p:cNvPr id="6" name="Picture 6" descr="A drawing of a person flying&#10;&#10;Description automatically generated">
            <a:extLst>
              <a:ext uri="{FF2B5EF4-FFF2-40B4-BE49-F238E27FC236}">
                <a16:creationId xmlns:a16="http://schemas.microsoft.com/office/drawing/2014/main" id="{5F430098-8BAF-B7FC-00D6-1854B0F65256}"/>
              </a:ext>
            </a:extLst>
          </p:cNvPr>
          <p:cNvPicPr>
            <a:picLocks noChangeAspect="1"/>
          </p:cNvPicPr>
          <p:nvPr/>
        </p:nvPicPr>
        <p:blipFill>
          <a:blip r:embed="rId4"/>
          <a:stretch>
            <a:fillRect/>
          </a:stretch>
        </p:blipFill>
        <p:spPr>
          <a:xfrm>
            <a:off x="1714500" y="6061710"/>
            <a:ext cx="2743200" cy="1592580"/>
          </a:xfrm>
          <a:prstGeom prst="rect">
            <a:avLst/>
          </a:prstGeom>
        </p:spPr>
      </p:pic>
      <p:sp>
        <p:nvSpPr>
          <p:cNvPr id="9" name="TextBox 8">
            <a:extLst>
              <a:ext uri="{FF2B5EF4-FFF2-40B4-BE49-F238E27FC236}">
                <a16:creationId xmlns:a16="http://schemas.microsoft.com/office/drawing/2014/main" id="{A6E644B3-6ECC-D4AA-88CD-2152CB76E415}"/>
              </a:ext>
            </a:extLst>
          </p:cNvPr>
          <p:cNvSpPr txBox="1"/>
          <p:nvPr/>
        </p:nvSpPr>
        <p:spPr>
          <a:xfrm>
            <a:off x="342900" y="421105"/>
            <a:ext cx="6292516" cy="5447645"/>
          </a:xfrm>
          <a:prstGeom prst="rect">
            <a:avLst/>
          </a:prstGeom>
          <a:noFill/>
          <a:ln>
            <a:solidFill>
              <a:schemeClr val="bg1"/>
            </a:solidFill>
          </a:ln>
        </p:spPr>
        <p:txBody>
          <a:bodyPr wrap="square" rtlCol="0">
            <a:spAutoFit/>
          </a:bodyPr>
          <a:lstStyle/>
          <a:p>
            <a:pPr lvl="0">
              <a:lnSpc>
                <a:spcPct val="150000"/>
              </a:lnSpc>
              <a:buNone/>
            </a:pPr>
            <a:r>
              <a:rPr lang="en-GB" sz="1200" dirty="0"/>
              <a:t>I</a:t>
            </a:r>
            <a:r>
              <a:rPr lang="en-GB" sz="1200" dirty="0">
                <a:solidFill>
                  <a:schemeClr val="tx1"/>
                </a:solidFill>
              </a:rPr>
              <a:t> Do:</a:t>
            </a:r>
          </a:p>
          <a:p>
            <a:pPr lvl="0" algn="l">
              <a:lnSpc>
                <a:spcPct val="100000"/>
              </a:lnSpc>
              <a:spcBef>
                <a:spcPts val="0"/>
              </a:spcBef>
              <a:spcAft>
                <a:spcPts val="0"/>
              </a:spcAft>
              <a:buNone/>
            </a:pPr>
            <a:r>
              <a:rPr lang="en-GB" sz="1200" b="1" i="0" u="none" strike="noStrike" noProof="0" dirty="0">
                <a:solidFill>
                  <a:schemeClr val="tx1"/>
                </a:solidFill>
              </a:rPr>
              <a:t>Q1.</a:t>
            </a:r>
            <a:endParaRPr lang="en-GB" sz="1200" dirty="0">
              <a:solidFill>
                <a:schemeClr val="tx1"/>
              </a:solidFill>
            </a:endParaRPr>
          </a:p>
          <a:p>
            <a:pPr lvl="0" algn="l">
              <a:lnSpc>
                <a:spcPct val="100000"/>
              </a:lnSpc>
              <a:spcBef>
                <a:spcPts val="0"/>
              </a:spcBef>
              <a:spcAft>
                <a:spcPts val="0"/>
              </a:spcAft>
              <a:buNone/>
            </a:pPr>
            <a:r>
              <a:rPr lang="en-GB" sz="1200" b="0" i="0" u="none" strike="noStrike" noProof="0" dirty="0">
                <a:solidFill>
                  <a:schemeClr val="tx1"/>
                </a:solidFill>
              </a:rPr>
              <a:t>(a)    The diagram shows two forces acting on an object.</a:t>
            </a: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endParaRPr lang="en-GB" sz="1200" dirty="0">
              <a:solidFill>
                <a:schemeClr val="tx1"/>
              </a:solidFill>
            </a:endParaRPr>
          </a:p>
          <a:p>
            <a:pPr lvl="0">
              <a:lnSpc>
                <a:spcPct val="150000"/>
              </a:lnSpc>
              <a:buNone/>
            </a:pPr>
            <a:r>
              <a:rPr lang="en-GB" sz="1200" dirty="0">
                <a:solidFill>
                  <a:schemeClr val="tx1"/>
                </a:solidFill>
              </a:rPr>
              <a:t>We Do:</a:t>
            </a:r>
          </a:p>
          <a:p>
            <a:pPr lvl="0" algn="l">
              <a:lnSpc>
                <a:spcPct val="100000"/>
              </a:lnSpc>
              <a:spcBef>
                <a:spcPts val="0"/>
              </a:spcBef>
              <a:spcAft>
                <a:spcPts val="0"/>
              </a:spcAft>
              <a:buNone/>
            </a:pPr>
            <a:r>
              <a:rPr lang="en-GB" sz="1200" b="0" i="0" u="none" strike="noStrike" noProof="0" dirty="0">
                <a:solidFill>
                  <a:schemeClr val="tx1"/>
                </a:solidFill>
              </a:rPr>
              <a:t>(b)     BASE jumpers jump from very high buildings and mountains for sport.</a:t>
            </a:r>
            <a:endParaRPr lang="en-GB" sz="1200" dirty="0">
              <a:solidFill>
                <a:schemeClr val="tx1"/>
              </a:solidFill>
            </a:endParaRPr>
          </a:p>
          <a:p>
            <a:pPr lvl="0" algn="l">
              <a:lnSpc>
                <a:spcPct val="100000"/>
              </a:lnSpc>
              <a:spcBef>
                <a:spcPts val="0"/>
              </a:spcBef>
              <a:spcAft>
                <a:spcPts val="0"/>
              </a:spcAft>
              <a:buNone/>
            </a:pPr>
            <a:r>
              <a:rPr lang="en-GB" sz="1200" b="0" i="0" u="none" strike="noStrike" noProof="0" dirty="0">
                <a:solidFill>
                  <a:schemeClr val="tx1"/>
                </a:solidFill>
              </a:rPr>
              <a:t>The diagram shows the forces acting on a BASE jumper in flight.</a:t>
            </a:r>
            <a:br>
              <a:rPr lang="en-GB" sz="1200" b="0" i="0" u="none" strike="noStrike" noProof="0" dirty="0">
                <a:solidFill>
                  <a:srgbClr val="000000"/>
                </a:solidFill>
              </a:rPr>
            </a:br>
            <a:r>
              <a:rPr lang="en-GB" sz="1200" b="0" i="0" u="none" strike="noStrike" noProof="0" dirty="0">
                <a:solidFill>
                  <a:schemeClr val="tx1"/>
                </a:solidFill>
              </a:rPr>
              <a:t> The BASE jumper is wearing a wingsuit.</a:t>
            </a:r>
            <a:endParaRPr lang="en-GB" sz="1200" dirty="0">
              <a:solidFill>
                <a:schemeClr val="tx1"/>
              </a:solidFill>
            </a:endParaRPr>
          </a:p>
        </p:txBody>
      </p:sp>
    </p:spTree>
    <p:extLst>
      <p:ext uri="{BB962C8B-B14F-4D97-AF65-F5344CB8AC3E}">
        <p14:creationId xmlns:p14="http://schemas.microsoft.com/office/powerpoint/2010/main" val="31466250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276224" y="190500"/>
            <a:ext cx="6267451" cy="82486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screenshot of a computer&#10;&#10;Description automatically generated">
            <a:extLst>
              <a:ext uri="{FF2B5EF4-FFF2-40B4-BE49-F238E27FC236}">
                <a16:creationId xmlns:a16="http://schemas.microsoft.com/office/drawing/2014/main" id="{0D974746-6F6C-13BC-11E1-A0254CCBB0AE}"/>
              </a:ext>
            </a:extLst>
          </p:cNvPr>
          <p:cNvPicPr>
            <a:picLocks noChangeAspect="1"/>
          </p:cNvPicPr>
          <p:nvPr/>
        </p:nvPicPr>
        <p:blipFill rotWithShape="1">
          <a:blip r:embed="rId2"/>
          <a:srcRect l="29305" t="36364" r="23565" b="34224"/>
          <a:stretch/>
        </p:blipFill>
        <p:spPr>
          <a:xfrm>
            <a:off x="440871" y="513460"/>
            <a:ext cx="5477772" cy="1924375"/>
          </a:xfrm>
          <a:prstGeom prst="rect">
            <a:avLst/>
          </a:prstGeom>
        </p:spPr>
      </p:pic>
      <p:pic>
        <p:nvPicPr>
          <p:cNvPr id="8" name="Picture 8" descr="A screenshot of a computer&#10;&#10;Description automatically generated">
            <a:extLst>
              <a:ext uri="{FF2B5EF4-FFF2-40B4-BE49-F238E27FC236}">
                <a16:creationId xmlns:a16="http://schemas.microsoft.com/office/drawing/2014/main" id="{EE0F6F11-BB26-74A0-2BDB-79F9BC405048}"/>
              </a:ext>
            </a:extLst>
          </p:cNvPr>
          <p:cNvPicPr>
            <a:picLocks noChangeAspect="1"/>
          </p:cNvPicPr>
          <p:nvPr/>
        </p:nvPicPr>
        <p:blipFill rotWithShape="1">
          <a:blip r:embed="rId3"/>
          <a:srcRect l="32410" t="31372" r="20314" b="42157"/>
          <a:stretch/>
        </p:blipFill>
        <p:spPr>
          <a:xfrm>
            <a:off x="783772" y="2264720"/>
            <a:ext cx="5586655" cy="1766509"/>
          </a:xfrm>
          <a:prstGeom prst="rect">
            <a:avLst/>
          </a:prstGeom>
        </p:spPr>
      </p:pic>
      <p:pic>
        <p:nvPicPr>
          <p:cNvPr id="9" name="Picture 9" descr="A screenshot of a computer&#10;&#10;Description automatically generated">
            <a:extLst>
              <a:ext uri="{FF2B5EF4-FFF2-40B4-BE49-F238E27FC236}">
                <a16:creationId xmlns:a16="http://schemas.microsoft.com/office/drawing/2014/main" id="{2E9EEAF6-7D3E-D230-AD23-AA6DC80A183E}"/>
              </a:ext>
            </a:extLst>
          </p:cNvPr>
          <p:cNvPicPr>
            <a:picLocks noChangeAspect="1"/>
          </p:cNvPicPr>
          <p:nvPr/>
        </p:nvPicPr>
        <p:blipFill rotWithShape="1">
          <a:blip r:embed="rId4"/>
          <a:srcRect l="28875" t="21788" r="20690" b="8938"/>
          <a:stretch/>
        </p:blipFill>
        <p:spPr>
          <a:xfrm>
            <a:off x="638629" y="4163980"/>
            <a:ext cx="5280014" cy="4023227"/>
          </a:xfrm>
          <a:prstGeom prst="rect">
            <a:avLst/>
          </a:prstGeom>
        </p:spPr>
      </p:pic>
      <p:sp>
        <p:nvSpPr>
          <p:cNvPr id="3" name="TextBox 2">
            <a:extLst>
              <a:ext uri="{FF2B5EF4-FFF2-40B4-BE49-F238E27FC236}">
                <a16:creationId xmlns:a16="http://schemas.microsoft.com/office/drawing/2014/main" id="{E007414F-78BC-A091-E9FD-B6D5356098F7}"/>
              </a:ext>
            </a:extLst>
          </p:cNvPr>
          <p:cNvSpPr txBox="1"/>
          <p:nvPr/>
        </p:nvSpPr>
        <p:spPr>
          <a:xfrm>
            <a:off x="440871" y="203200"/>
            <a:ext cx="5929556" cy="4062651"/>
          </a:xfrm>
          <a:prstGeom prst="rect">
            <a:avLst/>
          </a:prstGeom>
          <a:noFill/>
        </p:spPr>
        <p:txBody>
          <a:bodyPr wrap="square" rtlCol="0">
            <a:spAutoFit/>
          </a:bodyPr>
          <a:lstStyle/>
          <a:p>
            <a:pPr lvl="0">
              <a:lnSpc>
                <a:spcPct val="150000"/>
              </a:lnSpc>
              <a:buNone/>
            </a:pPr>
            <a:r>
              <a:rPr lang="en-GB" sz="1600" dirty="0"/>
              <a:t>I</a:t>
            </a:r>
            <a:r>
              <a:rPr lang="en-GB" sz="1600" dirty="0">
                <a:solidFill>
                  <a:schemeClr val="tx1"/>
                </a:solidFill>
              </a:rPr>
              <a:t> Do:</a:t>
            </a:r>
          </a:p>
          <a:p>
            <a:pPr lvl="0" algn="l">
              <a:lnSpc>
                <a:spcPct val="100000"/>
              </a:lnSpc>
              <a:spcBef>
                <a:spcPts val="0"/>
              </a:spcBef>
              <a:spcAft>
                <a:spcPts val="0"/>
              </a:spcAft>
              <a:buNone/>
            </a:pPr>
            <a:endParaRPr lang="en-GB" sz="1800" b="1" i="0" u="none" strike="noStrike" noProof="0" dirty="0">
              <a:solidFill>
                <a:schemeClr val="tx1"/>
              </a:solidFill>
              <a:latin typeface="Arial"/>
            </a:endParaRPr>
          </a:p>
          <a:p>
            <a:pPr lvl="0" algn="l">
              <a:lnSpc>
                <a:spcPct val="100000"/>
              </a:lnSpc>
              <a:spcBef>
                <a:spcPts val="0"/>
              </a:spcBef>
              <a:spcAft>
                <a:spcPts val="0"/>
              </a:spcAft>
              <a:buNone/>
            </a:pPr>
            <a:endParaRPr lang="en-GB" sz="1800" b="1" i="0" u="none" strike="noStrike" noProof="0" dirty="0">
              <a:solidFill>
                <a:schemeClr val="tx1"/>
              </a:solidFill>
              <a:latin typeface="Arial"/>
            </a:endParaRPr>
          </a:p>
          <a:p>
            <a:pPr lvl="0" algn="l">
              <a:lnSpc>
                <a:spcPct val="100000"/>
              </a:lnSpc>
              <a:spcBef>
                <a:spcPts val="0"/>
              </a:spcBef>
              <a:spcAft>
                <a:spcPts val="0"/>
              </a:spcAft>
              <a:buNone/>
            </a:pPr>
            <a:endParaRPr lang="en-GB" sz="1800" b="1" i="0" u="none" strike="noStrike" noProof="0" dirty="0">
              <a:solidFill>
                <a:schemeClr val="tx1"/>
              </a:solidFill>
              <a:latin typeface="Arial"/>
            </a:endParaRPr>
          </a:p>
          <a:p>
            <a:pPr lvl="0" algn="l">
              <a:lnSpc>
                <a:spcPct val="100000"/>
              </a:lnSpc>
              <a:spcBef>
                <a:spcPts val="0"/>
              </a:spcBef>
              <a:spcAft>
                <a:spcPts val="0"/>
              </a:spcAft>
              <a:buNone/>
            </a:pPr>
            <a:endParaRPr lang="en-GB" sz="1800" b="1" i="0" u="none" strike="noStrike" noProof="0" dirty="0">
              <a:solidFill>
                <a:schemeClr val="tx1"/>
              </a:solidFill>
              <a:latin typeface="Arial"/>
            </a:endParaRPr>
          </a:p>
          <a:p>
            <a:pPr lvl="0" algn="l">
              <a:lnSpc>
                <a:spcPct val="100000"/>
              </a:lnSpc>
              <a:spcBef>
                <a:spcPts val="0"/>
              </a:spcBef>
              <a:spcAft>
                <a:spcPts val="0"/>
              </a:spcAft>
              <a:buNone/>
            </a:pPr>
            <a:endParaRPr lang="en-GB" sz="1800" b="1" i="0" u="none" strike="noStrike" noProof="0" dirty="0">
              <a:solidFill>
                <a:schemeClr val="tx1"/>
              </a:solidFill>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endParaRPr lang="en-GB" sz="1200" b="1" dirty="0">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endParaRPr lang="en-GB" sz="1200" b="1" dirty="0">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endParaRPr lang="en-GB" sz="1200" b="1" dirty="0">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endParaRPr lang="en-GB" sz="1200" b="1" dirty="0">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endParaRPr lang="en-GB" sz="1200" b="1" dirty="0">
              <a:latin typeface="Arial"/>
            </a:endParaRPr>
          </a:p>
          <a:p>
            <a:pPr lvl="0" algn="l">
              <a:lnSpc>
                <a:spcPct val="100000"/>
              </a:lnSpc>
              <a:spcBef>
                <a:spcPts val="0"/>
              </a:spcBef>
              <a:spcAft>
                <a:spcPts val="0"/>
              </a:spcAft>
              <a:buNone/>
            </a:pPr>
            <a:endParaRPr lang="en-GB" sz="1200" b="1" i="0" u="none" strike="noStrike" noProof="0" dirty="0">
              <a:solidFill>
                <a:schemeClr val="tx1"/>
              </a:solidFill>
              <a:latin typeface="Arial"/>
            </a:endParaRPr>
          </a:p>
          <a:p>
            <a:pPr lvl="0" algn="l">
              <a:lnSpc>
                <a:spcPct val="100000"/>
              </a:lnSpc>
              <a:spcBef>
                <a:spcPts val="0"/>
              </a:spcBef>
              <a:spcAft>
                <a:spcPts val="0"/>
              </a:spcAft>
              <a:buNone/>
            </a:pPr>
            <a:r>
              <a:rPr lang="en-GB" sz="1200" b="1" i="0" u="none" strike="noStrike" noProof="0" dirty="0">
                <a:solidFill>
                  <a:schemeClr val="tx1"/>
                </a:solidFill>
                <a:latin typeface="Arial"/>
              </a:rPr>
              <a:t>We Do:</a:t>
            </a:r>
          </a:p>
        </p:txBody>
      </p:sp>
      <p:sp>
        <p:nvSpPr>
          <p:cNvPr id="5" name="TextBox 4">
            <a:extLst>
              <a:ext uri="{FF2B5EF4-FFF2-40B4-BE49-F238E27FC236}">
                <a16:creationId xmlns:a16="http://schemas.microsoft.com/office/drawing/2014/main" id="{E2A9E3A1-A579-146F-A0FD-0EF34EAE048A}"/>
              </a:ext>
            </a:extLst>
          </p:cNvPr>
          <p:cNvSpPr txBox="1"/>
          <p:nvPr/>
        </p:nvSpPr>
        <p:spPr>
          <a:xfrm>
            <a:off x="1106936" y="6740780"/>
            <a:ext cx="4343400" cy="276999"/>
          </a:xfrm>
          <a:prstGeom prst="rect">
            <a:avLst/>
          </a:prstGeom>
          <a:solidFill>
            <a:schemeClr val="bg1"/>
          </a:solidFill>
        </p:spPr>
        <p:txBody>
          <a:bodyPr wrap="square" rtlCol="0">
            <a:spAutoFit/>
          </a:bodyPr>
          <a:lstStyle/>
          <a:p>
            <a:r>
              <a:rPr lang="en-GB" sz="1200" dirty="0"/>
              <a:t>……………………………………………………………………………………………………….</a:t>
            </a:r>
          </a:p>
        </p:txBody>
      </p:sp>
      <p:sp>
        <p:nvSpPr>
          <p:cNvPr id="6" name="TextBox 5">
            <a:extLst>
              <a:ext uri="{FF2B5EF4-FFF2-40B4-BE49-F238E27FC236}">
                <a16:creationId xmlns:a16="http://schemas.microsoft.com/office/drawing/2014/main" id="{BE4156EA-2A29-124C-8D22-F91C99ACBF70}"/>
              </a:ext>
            </a:extLst>
          </p:cNvPr>
          <p:cNvSpPr txBox="1"/>
          <p:nvPr/>
        </p:nvSpPr>
        <p:spPr>
          <a:xfrm>
            <a:off x="1106936" y="7386579"/>
            <a:ext cx="4343400" cy="617733"/>
          </a:xfrm>
          <a:prstGeom prst="rect">
            <a:avLst/>
          </a:prstGeom>
          <a:solidFill>
            <a:schemeClr val="bg1"/>
          </a:solidFill>
          <a:ln>
            <a:noFill/>
          </a:ln>
        </p:spPr>
        <p:txBody>
          <a:bodyPr wrap="square" rtlCol="0">
            <a:spAutoFit/>
          </a:bodyPr>
          <a:lstStyle/>
          <a:p>
            <a:pPr>
              <a:lnSpc>
                <a:spcPct val="150000"/>
              </a:lnSpc>
            </a:pPr>
            <a:r>
              <a:rPr lang="en-GB" sz="1200" dirty="0"/>
              <a:t>………………………………………………………………………………………………………………………………………………………………………………………………………………</a:t>
            </a:r>
          </a:p>
        </p:txBody>
      </p:sp>
    </p:spTree>
    <p:extLst>
      <p:ext uri="{BB962C8B-B14F-4D97-AF65-F5344CB8AC3E}">
        <p14:creationId xmlns:p14="http://schemas.microsoft.com/office/powerpoint/2010/main" val="28821249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52673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A screenshot of a computer&#10;&#10;Description automatically generated">
            <a:extLst>
              <a:ext uri="{FF2B5EF4-FFF2-40B4-BE49-F238E27FC236}">
                <a16:creationId xmlns:a16="http://schemas.microsoft.com/office/drawing/2014/main" id="{4093C2B0-7407-7181-0738-FB6231056540}"/>
              </a:ext>
            </a:extLst>
          </p:cNvPr>
          <p:cNvPicPr>
            <a:picLocks noChangeAspect="1"/>
          </p:cNvPicPr>
          <p:nvPr/>
        </p:nvPicPr>
        <p:blipFill rotWithShape="1">
          <a:blip r:embed="rId2"/>
          <a:srcRect l="24450" t="22927" r="20604" b="7805"/>
          <a:stretch/>
        </p:blipFill>
        <p:spPr>
          <a:xfrm>
            <a:off x="424543" y="665389"/>
            <a:ext cx="6008924" cy="4239777"/>
          </a:xfrm>
          <a:prstGeom prst="rect">
            <a:avLst/>
          </a:prstGeom>
        </p:spPr>
      </p:pic>
      <p:sp>
        <p:nvSpPr>
          <p:cNvPr id="6" name="TextBox 5">
            <a:extLst>
              <a:ext uri="{FF2B5EF4-FFF2-40B4-BE49-F238E27FC236}">
                <a16:creationId xmlns:a16="http://schemas.microsoft.com/office/drawing/2014/main" id="{5DABFE1C-D29F-0411-0426-ECF4630B3983}"/>
              </a:ext>
            </a:extLst>
          </p:cNvPr>
          <p:cNvSpPr txBox="1"/>
          <p:nvPr/>
        </p:nvSpPr>
        <p:spPr>
          <a:xfrm>
            <a:off x="312821" y="190500"/>
            <a:ext cx="1155032" cy="464871"/>
          </a:xfrm>
          <a:prstGeom prst="rect">
            <a:avLst/>
          </a:prstGeom>
          <a:noFill/>
        </p:spPr>
        <p:txBody>
          <a:bodyPr wrap="square" rtlCol="0">
            <a:spAutoFit/>
          </a:bodyPr>
          <a:lstStyle/>
          <a:p>
            <a:pPr lvl="0">
              <a:lnSpc>
                <a:spcPct val="150000"/>
              </a:lnSpc>
              <a:buNone/>
            </a:pPr>
            <a:r>
              <a:rPr lang="en-GB" sz="1800" dirty="0">
                <a:solidFill>
                  <a:schemeClr val="tx1"/>
                </a:solidFill>
              </a:rPr>
              <a:t>You Do:</a:t>
            </a:r>
          </a:p>
        </p:txBody>
      </p:sp>
      <p:sp>
        <p:nvSpPr>
          <p:cNvPr id="7" name="Rectangle 6">
            <a:extLst>
              <a:ext uri="{FF2B5EF4-FFF2-40B4-BE49-F238E27FC236}">
                <a16:creationId xmlns:a16="http://schemas.microsoft.com/office/drawing/2014/main" id="{AC624A19-596A-FE9E-624C-8D0AF55C9E77}"/>
              </a:ext>
            </a:extLst>
          </p:cNvPr>
          <p:cNvSpPr/>
          <p:nvPr/>
        </p:nvSpPr>
        <p:spPr>
          <a:xfrm>
            <a:off x="312821" y="4819649"/>
            <a:ext cx="6120636" cy="5604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6078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48677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A screenshot of a computer&#10;&#10;Description automatically generated">
            <a:extLst>
              <a:ext uri="{FF2B5EF4-FFF2-40B4-BE49-F238E27FC236}">
                <a16:creationId xmlns:a16="http://schemas.microsoft.com/office/drawing/2014/main" id="{7F68C88A-D51C-8803-EAD5-5714718CF305}"/>
              </a:ext>
            </a:extLst>
          </p:cNvPr>
          <p:cNvPicPr>
            <a:picLocks noChangeAspect="1"/>
          </p:cNvPicPr>
          <p:nvPr/>
        </p:nvPicPr>
        <p:blipFill rotWithShape="1">
          <a:blip r:embed="rId2"/>
          <a:srcRect l="30699" t="34594" r="26748" b="18378"/>
          <a:stretch/>
        </p:blipFill>
        <p:spPr>
          <a:xfrm>
            <a:off x="571500" y="698046"/>
            <a:ext cx="5747664" cy="3555794"/>
          </a:xfrm>
          <a:prstGeom prst="rect">
            <a:avLst/>
          </a:prstGeom>
        </p:spPr>
      </p:pic>
      <p:pic>
        <p:nvPicPr>
          <p:cNvPr id="7" name="Picture 7" descr="A screenshot of a computer&#10;&#10;Description automatically generated">
            <a:extLst>
              <a:ext uri="{FF2B5EF4-FFF2-40B4-BE49-F238E27FC236}">
                <a16:creationId xmlns:a16="http://schemas.microsoft.com/office/drawing/2014/main" id="{582696FB-79D7-44A3-9116-9BD1C722E82A}"/>
              </a:ext>
            </a:extLst>
          </p:cNvPr>
          <p:cNvPicPr>
            <a:picLocks noChangeAspect="1"/>
          </p:cNvPicPr>
          <p:nvPr/>
        </p:nvPicPr>
        <p:blipFill rotWithShape="1">
          <a:blip r:embed="rId3"/>
          <a:srcRect l="33880" t="26087" r="27019" b="14010"/>
          <a:stretch/>
        </p:blipFill>
        <p:spPr>
          <a:xfrm>
            <a:off x="655865" y="4137128"/>
            <a:ext cx="5380305" cy="4501243"/>
          </a:xfrm>
          <a:prstGeom prst="rect">
            <a:avLst/>
          </a:prstGeom>
        </p:spPr>
      </p:pic>
      <p:sp>
        <p:nvSpPr>
          <p:cNvPr id="3" name="TextBox 2">
            <a:extLst>
              <a:ext uri="{FF2B5EF4-FFF2-40B4-BE49-F238E27FC236}">
                <a16:creationId xmlns:a16="http://schemas.microsoft.com/office/drawing/2014/main" id="{B710A34C-CE87-60FD-CDD6-0B4DDABD2F42}"/>
              </a:ext>
            </a:extLst>
          </p:cNvPr>
          <p:cNvSpPr txBox="1"/>
          <p:nvPr/>
        </p:nvSpPr>
        <p:spPr>
          <a:xfrm>
            <a:off x="312821" y="190500"/>
            <a:ext cx="1155032" cy="464871"/>
          </a:xfrm>
          <a:prstGeom prst="rect">
            <a:avLst/>
          </a:prstGeom>
          <a:noFill/>
        </p:spPr>
        <p:txBody>
          <a:bodyPr wrap="square" rtlCol="0">
            <a:spAutoFit/>
          </a:bodyPr>
          <a:lstStyle/>
          <a:p>
            <a:pPr lvl="0">
              <a:lnSpc>
                <a:spcPct val="150000"/>
              </a:lnSpc>
              <a:buNone/>
            </a:pPr>
            <a:r>
              <a:rPr lang="en-GB" sz="1800" dirty="0">
                <a:solidFill>
                  <a:schemeClr val="tx1"/>
                </a:solidFill>
              </a:rPr>
              <a:t>You Do:</a:t>
            </a:r>
          </a:p>
        </p:txBody>
      </p:sp>
    </p:spTree>
    <p:extLst>
      <p:ext uri="{BB962C8B-B14F-4D97-AF65-F5344CB8AC3E}">
        <p14:creationId xmlns:p14="http://schemas.microsoft.com/office/powerpoint/2010/main" val="4120387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76390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A screenshot of a computer&#10;&#10;Description automatically generated">
            <a:extLst>
              <a:ext uri="{FF2B5EF4-FFF2-40B4-BE49-F238E27FC236}">
                <a16:creationId xmlns:a16="http://schemas.microsoft.com/office/drawing/2014/main" id="{6B32EB40-03E3-B7D1-B3CF-286407DA1565}"/>
              </a:ext>
            </a:extLst>
          </p:cNvPr>
          <p:cNvPicPr>
            <a:picLocks noChangeAspect="1"/>
          </p:cNvPicPr>
          <p:nvPr/>
        </p:nvPicPr>
        <p:blipFill rotWithShape="1">
          <a:blip r:embed="rId2"/>
          <a:srcRect l="28368" t="21911" r="27072" b="14219"/>
          <a:stretch/>
        </p:blipFill>
        <p:spPr>
          <a:xfrm>
            <a:off x="489857" y="649060"/>
            <a:ext cx="5623893" cy="4476749"/>
          </a:xfrm>
          <a:prstGeom prst="rect">
            <a:avLst/>
          </a:prstGeom>
        </p:spPr>
      </p:pic>
      <p:sp>
        <p:nvSpPr>
          <p:cNvPr id="5" name="TextBox 4">
            <a:extLst>
              <a:ext uri="{FF2B5EF4-FFF2-40B4-BE49-F238E27FC236}">
                <a16:creationId xmlns:a16="http://schemas.microsoft.com/office/drawing/2014/main" id="{1CEC878E-667E-5828-DEB2-826932BD21DC}"/>
              </a:ext>
            </a:extLst>
          </p:cNvPr>
          <p:cNvSpPr txBox="1"/>
          <p:nvPr/>
        </p:nvSpPr>
        <p:spPr>
          <a:xfrm>
            <a:off x="312820" y="190500"/>
            <a:ext cx="5907505" cy="464871"/>
          </a:xfrm>
          <a:prstGeom prst="rect">
            <a:avLst/>
          </a:prstGeom>
          <a:noFill/>
        </p:spPr>
        <p:txBody>
          <a:bodyPr wrap="square" rtlCol="0">
            <a:spAutoFit/>
          </a:bodyPr>
          <a:lstStyle/>
          <a:p>
            <a:pPr lvl="0">
              <a:lnSpc>
                <a:spcPct val="150000"/>
              </a:lnSpc>
              <a:buNone/>
            </a:pPr>
            <a:r>
              <a:rPr lang="en-GB" sz="1800" dirty="0">
                <a:solidFill>
                  <a:schemeClr val="tx1"/>
                </a:solidFill>
              </a:rPr>
              <a:t>You Do:</a:t>
            </a:r>
          </a:p>
        </p:txBody>
      </p:sp>
      <p:sp>
        <p:nvSpPr>
          <p:cNvPr id="6" name="Rectangle 5">
            <a:extLst>
              <a:ext uri="{FF2B5EF4-FFF2-40B4-BE49-F238E27FC236}">
                <a16:creationId xmlns:a16="http://schemas.microsoft.com/office/drawing/2014/main" id="{E7582681-E8EB-2E2B-7435-1DA38C687F44}"/>
              </a:ext>
            </a:extLst>
          </p:cNvPr>
          <p:cNvSpPr/>
          <p:nvPr/>
        </p:nvSpPr>
        <p:spPr>
          <a:xfrm>
            <a:off x="489857" y="581025"/>
            <a:ext cx="5730468"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226DE19-F2EF-BDF4-E531-57185938656B}"/>
              </a:ext>
            </a:extLst>
          </p:cNvPr>
          <p:cNvSpPr txBox="1"/>
          <p:nvPr/>
        </p:nvSpPr>
        <p:spPr>
          <a:xfrm>
            <a:off x="1200150" y="1379271"/>
            <a:ext cx="4486275" cy="617733"/>
          </a:xfrm>
          <a:prstGeom prst="rect">
            <a:avLst/>
          </a:prstGeom>
          <a:solidFill>
            <a:schemeClr val="bg1"/>
          </a:solidFill>
          <a:ln>
            <a:noFill/>
          </a:ln>
        </p:spPr>
        <p:txBody>
          <a:bodyPr wrap="square" rtlCol="0">
            <a:spAutoFit/>
          </a:bodyPr>
          <a:lstStyle/>
          <a:p>
            <a:pPr>
              <a:lnSpc>
                <a:spcPct val="150000"/>
              </a:lnSpc>
            </a:pPr>
            <a:r>
              <a:rPr lang="en-GB" sz="1200" dirty="0"/>
              <a:t>…………………………………………………………………………………………………………………………………………………………………………………………………………………………</a:t>
            </a:r>
          </a:p>
        </p:txBody>
      </p:sp>
      <p:sp>
        <p:nvSpPr>
          <p:cNvPr id="8" name="TextBox 7">
            <a:extLst>
              <a:ext uri="{FF2B5EF4-FFF2-40B4-BE49-F238E27FC236}">
                <a16:creationId xmlns:a16="http://schemas.microsoft.com/office/drawing/2014/main" id="{B35CDCA5-F93F-8033-7D49-197590F1A659}"/>
              </a:ext>
            </a:extLst>
          </p:cNvPr>
          <p:cNvSpPr txBox="1"/>
          <p:nvPr/>
        </p:nvSpPr>
        <p:spPr>
          <a:xfrm>
            <a:off x="828675" y="5334000"/>
            <a:ext cx="5285075" cy="1356397"/>
          </a:xfrm>
          <a:prstGeom prst="rect">
            <a:avLst/>
          </a:prstGeom>
          <a:noFill/>
        </p:spPr>
        <p:txBody>
          <a:bodyPr wrap="square" rtlCol="0">
            <a:spAutoFit/>
          </a:bodyPr>
          <a:lstStyle/>
          <a:p>
            <a:r>
              <a:rPr lang="en-GB" sz="1200" dirty="0"/>
              <a:t>Explain why the egg did not break. </a:t>
            </a:r>
          </a:p>
          <a:p>
            <a:pPr>
              <a:lnSpc>
                <a:spcPct val="150000"/>
              </a:lnSpc>
            </a:pPr>
            <a:r>
              <a:rPr lang="en-GB" sz="1200" dirty="0"/>
              <a:t>………………………………………………………………………………………………………………………………………………………………………………………………………………………………………………………………………………………………………………………………………………………………………………………………………………………………………………………………………………………………………………………………</a:t>
            </a:r>
          </a:p>
        </p:txBody>
      </p:sp>
    </p:spTree>
    <p:extLst>
      <p:ext uri="{BB962C8B-B14F-4D97-AF65-F5344CB8AC3E}">
        <p14:creationId xmlns:p14="http://schemas.microsoft.com/office/powerpoint/2010/main" val="33723197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descr="A screenshot of a computer&#10;&#10;Description automatically generated">
            <a:extLst>
              <a:ext uri="{FF2B5EF4-FFF2-40B4-BE49-F238E27FC236}">
                <a16:creationId xmlns:a16="http://schemas.microsoft.com/office/drawing/2014/main" id="{17FAA535-5DAE-3050-B00E-C2D8135FAFCE}"/>
              </a:ext>
            </a:extLst>
          </p:cNvPr>
          <p:cNvPicPr>
            <a:picLocks noChangeAspect="1"/>
          </p:cNvPicPr>
          <p:nvPr/>
        </p:nvPicPr>
        <p:blipFill rotWithShape="1">
          <a:blip r:embed="rId2"/>
          <a:srcRect l="31045" t="23936" r="28657" b="18085"/>
          <a:stretch/>
        </p:blipFill>
        <p:spPr>
          <a:xfrm>
            <a:off x="375557" y="649061"/>
            <a:ext cx="5959934" cy="4885465"/>
          </a:xfrm>
          <a:prstGeom prst="rect">
            <a:avLst/>
          </a:prstGeom>
        </p:spPr>
      </p:pic>
      <p:sp>
        <p:nvSpPr>
          <p:cNvPr id="3" name="TextBox 2">
            <a:extLst>
              <a:ext uri="{FF2B5EF4-FFF2-40B4-BE49-F238E27FC236}">
                <a16:creationId xmlns:a16="http://schemas.microsoft.com/office/drawing/2014/main" id="{48D087EA-5E0F-A636-E79C-7FEDADF3D2AB}"/>
              </a:ext>
            </a:extLst>
          </p:cNvPr>
          <p:cNvSpPr txBox="1"/>
          <p:nvPr/>
        </p:nvSpPr>
        <p:spPr>
          <a:xfrm>
            <a:off x="312821" y="190500"/>
            <a:ext cx="1155032" cy="464871"/>
          </a:xfrm>
          <a:prstGeom prst="rect">
            <a:avLst/>
          </a:prstGeom>
          <a:noFill/>
        </p:spPr>
        <p:txBody>
          <a:bodyPr wrap="square" rtlCol="0">
            <a:spAutoFit/>
          </a:bodyPr>
          <a:lstStyle/>
          <a:p>
            <a:pPr lvl="0">
              <a:lnSpc>
                <a:spcPct val="150000"/>
              </a:lnSpc>
              <a:buNone/>
            </a:pPr>
            <a:r>
              <a:rPr lang="en-GB" sz="1800" dirty="0">
                <a:solidFill>
                  <a:schemeClr val="tx1"/>
                </a:solidFill>
              </a:rPr>
              <a:t>You Do:</a:t>
            </a:r>
          </a:p>
        </p:txBody>
      </p:sp>
      <p:sp>
        <p:nvSpPr>
          <p:cNvPr id="6" name="TextBox 5">
            <a:extLst>
              <a:ext uri="{FF2B5EF4-FFF2-40B4-BE49-F238E27FC236}">
                <a16:creationId xmlns:a16="http://schemas.microsoft.com/office/drawing/2014/main" id="{23270ABE-EEC7-C23C-7B37-779D20C9896A}"/>
              </a:ext>
            </a:extLst>
          </p:cNvPr>
          <p:cNvSpPr txBox="1"/>
          <p:nvPr/>
        </p:nvSpPr>
        <p:spPr>
          <a:xfrm>
            <a:off x="890337" y="5219700"/>
            <a:ext cx="5295900" cy="1171731"/>
          </a:xfrm>
          <a:prstGeom prst="rect">
            <a:avLst/>
          </a:prstGeom>
          <a:solidFill>
            <a:schemeClr val="bg1"/>
          </a:solidFill>
          <a:ln>
            <a:noFill/>
          </a:ln>
        </p:spPr>
        <p:txBody>
          <a:bodyPr wrap="square" rtlCol="0">
            <a:spAutoFit/>
          </a:bodyPr>
          <a:lstStyle/>
          <a:p>
            <a:pPr>
              <a:lnSpc>
                <a:spcPct val="150000"/>
              </a:lnSpc>
            </a:pPr>
            <a:r>
              <a:rPr lang="en-GB" sz="1200"/>
              <a:t>………………………………………………………………………………………………………………………………………………………………………………………………………………………………………………………………………………………………………………………………………………………………………………………………………………………………………………………………………………………………………………………………</a:t>
            </a:r>
            <a:endParaRPr lang="en-GB" sz="1200" dirty="0"/>
          </a:p>
        </p:txBody>
      </p:sp>
    </p:spTree>
    <p:extLst>
      <p:ext uri="{BB962C8B-B14F-4D97-AF65-F5344CB8AC3E}">
        <p14:creationId xmlns:p14="http://schemas.microsoft.com/office/powerpoint/2010/main" val="343782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0200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10524"/>
            <a:ext cx="6311900" cy="2400657"/>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r>
              <a:rPr lang="en-GB" sz="1200" dirty="0"/>
              <a:t>Speed and velocity are also related.</a:t>
            </a:r>
          </a:p>
          <a:p>
            <a:r>
              <a:rPr lang="en-GB" sz="1200" dirty="0"/>
              <a:t>Speed is a scalar quantity because it doesn’t have a direction. The definition of speed is distance travelled per unit of time. The standard units are metres travelled per second (m/s). However, in everyday life other units, such as miles per hour, are often used. </a:t>
            </a:r>
          </a:p>
          <a:p>
            <a:r>
              <a:rPr lang="en-GB" sz="1200" dirty="0"/>
              <a:t>Velocity is similar to speed except that it also has a direction. This means that there is a change in velocity if the speed of an object changes or if the direction that an object is travelling in changes.</a:t>
            </a:r>
          </a:p>
          <a:p>
            <a:endParaRPr lang="en-GB" sz="1200" dirty="0"/>
          </a:p>
          <a:p>
            <a:r>
              <a:rPr lang="en-GB" sz="1200" dirty="0"/>
              <a:t>Speed is calculated using the following equation:</a:t>
            </a:r>
          </a:p>
          <a:p>
            <a:endParaRPr lang="en-GB" sz="1200" dirty="0"/>
          </a:p>
          <a:p>
            <a:r>
              <a:rPr lang="en-GB" sz="1200" dirty="0"/>
              <a:t>Speed = distance / time. </a:t>
            </a:r>
          </a:p>
          <a:p>
            <a:endParaRPr lang="en-GB" sz="1200" dirty="0"/>
          </a:p>
        </p:txBody>
      </p:sp>
    </p:spTree>
    <p:extLst>
      <p:ext uri="{BB962C8B-B14F-4D97-AF65-F5344CB8AC3E}">
        <p14:creationId xmlns:p14="http://schemas.microsoft.com/office/powerpoint/2010/main" val="14716502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6: </a:t>
            </a:r>
            <a:r>
              <a:rPr lang="en-GB" sz="1800" b="1" u="sng"/>
              <a:t>Uniform acceleration &amp; terminal velocity.</a:t>
            </a:r>
            <a:r>
              <a:rPr lang="en-GB" b="1" u="sng"/>
              <a:t>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646331"/>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dirty="0"/>
              <a:t>You are learning to apply the concept of uniform acceleration. </a:t>
            </a:r>
            <a:endParaRPr lang="en-GB" sz="1200" b="1" dirty="0"/>
          </a:p>
          <a:p>
            <a:pPr marL="171450" indent="-171450">
              <a:buFont typeface="Arial" panose="020B0604020202020204" pitchFamily="34" charset="0"/>
              <a:buChar char="•"/>
            </a:pPr>
            <a:r>
              <a:rPr lang="en-GB" sz="1200" dirty="0"/>
              <a:t>You are learning to explain why objects achieve terminal velocity. </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625263"/>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objects such as cars have a maximum velocity. This is used in multiple industries including vehicle design, parachute design and to determine the minimum safety features of vehicles, surfaces ibn playgrounds etc.</a:t>
            </a: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1435187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sp>
        <p:nvSpPr>
          <p:cNvPr id="8" name="TextBox 7">
            <a:extLst>
              <a:ext uri="{FF2B5EF4-FFF2-40B4-BE49-F238E27FC236}">
                <a16:creationId xmlns:a16="http://schemas.microsoft.com/office/drawing/2014/main" id="{8875671A-A3BD-B8BD-DB6F-82EA2960018C}"/>
              </a:ext>
            </a:extLst>
          </p:cNvPr>
          <p:cNvSpPr txBox="1"/>
          <p:nvPr/>
        </p:nvSpPr>
        <p:spPr>
          <a:xfrm>
            <a:off x="298156" y="6364704"/>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pic>
        <p:nvPicPr>
          <p:cNvPr id="3" name="Picture 2">
            <a:extLst>
              <a:ext uri="{FF2B5EF4-FFF2-40B4-BE49-F238E27FC236}">
                <a16:creationId xmlns:a16="http://schemas.microsoft.com/office/drawing/2014/main" id="{778B911F-CC5F-953E-F1F4-B03E1CE42FBD}"/>
              </a:ext>
            </a:extLst>
          </p:cNvPr>
          <p:cNvPicPr>
            <a:picLocks noChangeAspect="1"/>
          </p:cNvPicPr>
          <p:nvPr/>
        </p:nvPicPr>
        <p:blipFill>
          <a:blip r:embed="rId2"/>
          <a:stretch>
            <a:fillRect/>
          </a:stretch>
        </p:blipFill>
        <p:spPr>
          <a:xfrm>
            <a:off x="273050" y="706185"/>
            <a:ext cx="6345770" cy="3504868"/>
          </a:xfrm>
          <a:prstGeom prst="rect">
            <a:avLst/>
          </a:prstGeom>
        </p:spPr>
      </p:pic>
      <p:pic>
        <p:nvPicPr>
          <p:cNvPr id="9" name="Picture 8">
            <a:extLst>
              <a:ext uri="{FF2B5EF4-FFF2-40B4-BE49-F238E27FC236}">
                <a16:creationId xmlns:a16="http://schemas.microsoft.com/office/drawing/2014/main" id="{6545C7D7-DAAC-8BCA-0311-CE5FFB00CFCC}"/>
              </a:ext>
            </a:extLst>
          </p:cNvPr>
          <p:cNvPicPr>
            <a:picLocks noChangeAspect="1"/>
          </p:cNvPicPr>
          <p:nvPr/>
        </p:nvPicPr>
        <p:blipFill>
          <a:blip r:embed="rId3"/>
          <a:stretch>
            <a:fillRect/>
          </a:stretch>
        </p:blipFill>
        <p:spPr>
          <a:xfrm>
            <a:off x="197516" y="4321867"/>
            <a:ext cx="6412540" cy="2042837"/>
          </a:xfrm>
          <a:prstGeom prst="rect">
            <a:avLst/>
          </a:prstGeom>
        </p:spPr>
      </p:pic>
      <p:sp>
        <p:nvSpPr>
          <p:cNvPr id="2" name="TextBox 1">
            <a:extLst>
              <a:ext uri="{FF2B5EF4-FFF2-40B4-BE49-F238E27FC236}">
                <a16:creationId xmlns:a16="http://schemas.microsoft.com/office/drawing/2014/main" id="{26AAF9FD-A3C4-B37E-12D9-382807B72F3A}"/>
              </a:ext>
            </a:extLst>
          </p:cNvPr>
          <p:cNvSpPr txBox="1"/>
          <p:nvPr/>
        </p:nvSpPr>
        <p:spPr>
          <a:xfrm>
            <a:off x="4737463" y="879566"/>
            <a:ext cx="1923021" cy="3231654"/>
          </a:xfrm>
          <a:prstGeom prst="rect">
            <a:avLst/>
          </a:prstGeom>
          <a:solidFill>
            <a:schemeClr val="bg1"/>
          </a:solidFill>
          <a:ln>
            <a:solidFill>
              <a:schemeClr val="bg1"/>
            </a:solidFill>
          </a:ln>
        </p:spPr>
        <p:txBody>
          <a:bodyPr wrap="square" rtlCol="0">
            <a:spAutoFit/>
          </a:bodyPr>
          <a:lstStyle/>
          <a:p>
            <a:r>
              <a:rPr lang="en-GB" sz="1200" b="1" dirty="0">
                <a:solidFill>
                  <a:srgbClr val="FF0000"/>
                </a:solidFill>
              </a:rPr>
              <a:t>The equation is quite challenging. So, worked examples and modelling opportunities are essential. </a:t>
            </a:r>
          </a:p>
          <a:p>
            <a:endParaRPr lang="en-GB" sz="1200" b="1" dirty="0">
              <a:solidFill>
                <a:srgbClr val="FF0000"/>
              </a:solidFill>
            </a:endParaRPr>
          </a:p>
          <a:p>
            <a:r>
              <a:rPr lang="en-GB" sz="1200" b="1" dirty="0">
                <a:solidFill>
                  <a:srgbClr val="FF0000"/>
                </a:solidFill>
              </a:rPr>
              <a:t>There should be: </a:t>
            </a:r>
          </a:p>
          <a:p>
            <a:endParaRPr lang="en-GB" sz="1200" b="1" dirty="0">
              <a:solidFill>
                <a:srgbClr val="FF0000"/>
              </a:solidFill>
            </a:endParaRPr>
          </a:p>
          <a:p>
            <a:pPr marL="228600" indent="-228600">
              <a:buAutoNum type="alphaLcPeriod"/>
            </a:pPr>
            <a:r>
              <a:rPr lang="en-GB" sz="1200" b="1" dirty="0">
                <a:solidFill>
                  <a:srgbClr val="FF0000"/>
                </a:solidFill>
              </a:rPr>
              <a:t>‘I do’ modelling opportunities</a:t>
            </a:r>
          </a:p>
          <a:p>
            <a:pPr marL="228600" indent="-228600">
              <a:buAutoNum type="alphaLcPeriod"/>
            </a:pPr>
            <a:r>
              <a:rPr lang="en-GB" sz="1200" b="1" dirty="0">
                <a:solidFill>
                  <a:srgbClr val="FF0000"/>
                </a:solidFill>
              </a:rPr>
              <a:t>‘We do’ opportunities. </a:t>
            </a:r>
          </a:p>
          <a:p>
            <a:pPr marL="228600" indent="-228600">
              <a:buAutoNum type="alphaLcPeriod"/>
            </a:pPr>
            <a:r>
              <a:rPr lang="en-GB" sz="1200" b="1" dirty="0">
                <a:solidFill>
                  <a:srgbClr val="FF0000"/>
                </a:solidFill>
              </a:rPr>
              <a:t>‘You do’ opportunities. </a:t>
            </a:r>
          </a:p>
          <a:p>
            <a:pPr marL="228600" indent="-228600">
              <a:buAutoNum type="alphaLcPeriod"/>
            </a:pPr>
            <a:endParaRPr lang="en-GB" sz="1200" b="1" dirty="0">
              <a:solidFill>
                <a:srgbClr val="FF0000"/>
              </a:solidFill>
            </a:endParaRPr>
          </a:p>
          <a:p>
            <a:r>
              <a:rPr lang="en-GB" sz="1200" b="1" dirty="0">
                <a:solidFill>
                  <a:srgbClr val="FF0000"/>
                </a:solidFill>
              </a:rPr>
              <a:t>As for previous calculations, students should be expected to change the subject for some calculations. </a:t>
            </a:r>
          </a:p>
        </p:txBody>
      </p:sp>
      <p:sp>
        <p:nvSpPr>
          <p:cNvPr id="5" name="Rectangle 4">
            <a:extLst>
              <a:ext uri="{FF2B5EF4-FFF2-40B4-BE49-F238E27FC236}">
                <a16:creationId xmlns:a16="http://schemas.microsoft.com/office/drawing/2014/main" id="{3AE52221-1615-EF12-BF06-35876CDD0FFE}"/>
              </a:ext>
            </a:extLst>
          </p:cNvPr>
          <p:cNvSpPr/>
          <p:nvPr/>
        </p:nvSpPr>
        <p:spPr>
          <a:xfrm>
            <a:off x="273050" y="3866606"/>
            <a:ext cx="4356169" cy="1785257"/>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FC03533-99E7-9467-5CF4-A08389739C1E}"/>
              </a:ext>
            </a:extLst>
          </p:cNvPr>
          <p:cNvSpPr txBox="1"/>
          <p:nvPr/>
        </p:nvSpPr>
        <p:spPr>
          <a:xfrm>
            <a:off x="298156" y="5762677"/>
            <a:ext cx="4331063" cy="276999"/>
          </a:xfrm>
          <a:prstGeom prst="rect">
            <a:avLst/>
          </a:prstGeom>
          <a:noFill/>
        </p:spPr>
        <p:txBody>
          <a:bodyPr wrap="square" rtlCol="0">
            <a:spAutoFit/>
          </a:bodyPr>
          <a:lstStyle/>
          <a:p>
            <a:r>
              <a:rPr lang="en-GB" sz="1200" b="1" dirty="0">
                <a:solidFill>
                  <a:srgbClr val="FF0000"/>
                </a:solidFill>
              </a:rPr>
              <a:t>As for previous graphs, interpreting graphs is the priority. </a:t>
            </a:r>
          </a:p>
        </p:txBody>
      </p:sp>
    </p:spTree>
    <p:extLst>
      <p:ext uri="{BB962C8B-B14F-4D97-AF65-F5344CB8AC3E}">
        <p14:creationId xmlns:p14="http://schemas.microsoft.com/office/powerpoint/2010/main" val="15867344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745044"/>
            <a:ext cx="6311900" cy="5603714"/>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marL="228600" indent="-228600">
              <a:lnSpc>
                <a:spcPct val="150000"/>
              </a:lnSpc>
              <a:buAutoNum type="alphaLcPeriod"/>
            </a:pPr>
            <a:r>
              <a:rPr lang="en-GB" sz="1200" dirty="0"/>
              <a:t>When we learnt about velocity-time graphs, increases in velocity were represented by a straight line. We called this uniform acceleration. In other words, acceleration was constant. Another example of uniform acceleration is the acceleration of objects towards the Earth by Earth’s gravitational field. If the object is close to Earth, acceleration is constant (acceleration due to gravity is 9.8 m/s squared on or near to the Earth); it is uniform acceleration.</a:t>
            </a:r>
          </a:p>
          <a:p>
            <a:pPr marL="228600" indent="-228600">
              <a:lnSpc>
                <a:spcPct val="150000"/>
              </a:lnSpc>
              <a:buAutoNum type="alphaLcPeriod"/>
            </a:pPr>
            <a:r>
              <a:rPr lang="en-GB" sz="1200" dirty="0"/>
              <a:t>Use fading to demonstrate examples of calculations. </a:t>
            </a:r>
          </a:p>
          <a:p>
            <a:pPr marL="228600" indent="-228600">
              <a:lnSpc>
                <a:spcPct val="150000"/>
              </a:lnSpc>
              <a:buAutoNum type="alphaLcPeriod"/>
            </a:pPr>
            <a:r>
              <a:rPr lang="en-GB" sz="1200" dirty="0"/>
              <a:t>If a parachutist was falling towards the Moon, they would continue to uniformly accelerate until they collided with the Moon. This is because the Moon does not have an atmosphere so air resistance, a resistive force, doesn’t oppose the acceleration. The situation is different if the parachutist falls towards the Earth because the Earth has an atmosphere. In this situation, weight movers the parachutist towards the Earth; air resistance resists this. Whilst the parachutist is moving slowly, weight is a greater force than air resistance so there is a resultant force in the direction of the Earth; Newton’s first law states that the parachutist will accelerate towards. As the parachutist moves faster, air resistance increases. This will continue to happen until air resistance balances weight. When this happens, the resultant force is 0 N, so Newton’s first law says that the parachutist will move at a constant velocity. We call this terminal velocity. This phenomena also applies to vehicles that are accelerating, so long as the force from the engine is constant. Indeed, it </a:t>
            </a:r>
            <a:r>
              <a:rPr lang="en-GB" sz="1200" dirty="0" err="1"/>
              <a:t>applis</a:t>
            </a:r>
            <a:r>
              <a:rPr lang="en-GB" sz="1200" dirty="0"/>
              <a:t> to any object moving through a fluid. </a:t>
            </a:r>
          </a:p>
          <a:p>
            <a:pPr marL="228600" indent="-228600">
              <a:lnSpc>
                <a:spcPct val="150000"/>
              </a:lnSpc>
              <a:buAutoNum type="alphaLcPeriod"/>
            </a:pPr>
            <a:endParaRPr lang="en-GB" sz="1200" dirty="0"/>
          </a:p>
        </p:txBody>
      </p:sp>
      <p:sp>
        <p:nvSpPr>
          <p:cNvPr id="2" name="TextBox 1">
            <a:extLst>
              <a:ext uri="{FF2B5EF4-FFF2-40B4-BE49-F238E27FC236}">
                <a16:creationId xmlns:a16="http://schemas.microsoft.com/office/drawing/2014/main" id="{5CBDB5C7-0CDA-1F54-168E-44B7676DB384}"/>
              </a:ext>
            </a:extLst>
          </p:cNvPr>
          <p:cNvSpPr txBox="1"/>
          <p:nvPr/>
        </p:nvSpPr>
        <p:spPr>
          <a:xfrm>
            <a:off x="273050" y="428073"/>
            <a:ext cx="6311900" cy="1079398"/>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dirty="0"/>
              <a:t>Uniform acceleration.</a:t>
            </a:r>
          </a:p>
          <a:p>
            <a:pPr marL="228600" indent="-228600">
              <a:lnSpc>
                <a:spcPct val="150000"/>
              </a:lnSpc>
              <a:buFont typeface="+mj-lt"/>
              <a:buAutoNum type="alphaLcPeriod"/>
            </a:pPr>
            <a:r>
              <a:rPr lang="en-GB" sz="1200" dirty="0"/>
              <a:t>Calculating uniform acceleration.</a:t>
            </a:r>
          </a:p>
          <a:p>
            <a:pPr marL="228600" indent="-228600">
              <a:lnSpc>
                <a:spcPct val="150000"/>
              </a:lnSpc>
              <a:buFont typeface="+mj-lt"/>
              <a:buAutoNum type="alphaLcPeriod"/>
            </a:pPr>
            <a:r>
              <a:rPr lang="en-GB" sz="1200" dirty="0"/>
              <a:t>Terminal velocity (why we do not observe uniform velocity).</a:t>
            </a:r>
          </a:p>
        </p:txBody>
      </p:sp>
    </p:spTree>
    <p:extLst>
      <p:ext uri="{BB962C8B-B14F-4D97-AF65-F5344CB8AC3E}">
        <p14:creationId xmlns:p14="http://schemas.microsoft.com/office/powerpoint/2010/main" val="802586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745044"/>
            <a:ext cx="6311900" cy="7265707"/>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Key explanations</a:t>
            </a:r>
          </a:p>
          <a:p>
            <a:pPr>
              <a:lnSpc>
                <a:spcPct val="150000"/>
              </a:lnSpc>
            </a:pPr>
            <a:r>
              <a:rPr lang="en-GB" sz="1200" b="1"/>
              <a:t>Calculating Uniform Acceleration</a:t>
            </a:r>
            <a:endParaRPr lang="en-GB" sz="1200" b="1">
              <a:ea typeface="Calibri"/>
              <a:cs typeface="Calibri"/>
            </a:endParaRPr>
          </a:p>
          <a:p>
            <a:pPr>
              <a:lnSpc>
                <a:spcPct val="150000"/>
              </a:lnSpc>
            </a:pPr>
            <a:endParaRPr lang="en-GB" sz="1200" b="1"/>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r>
              <a:rPr lang="en-GB" sz="1200">
                <a:ea typeface="Calibri" panose="020F0502020204030204"/>
                <a:cs typeface="Calibri" panose="020F0502020204030204"/>
              </a:rPr>
              <a:t>Worked Example</a:t>
            </a:r>
          </a:p>
          <a:p>
            <a:pPr>
              <a:lnSpc>
                <a:spcPct val="150000"/>
              </a:lnSpc>
            </a:pPr>
            <a:r>
              <a:rPr lang="en-GB" sz="1200">
                <a:ea typeface="Calibri" panose="020F0502020204030204"/>
                <a:cs typeface="Calibri" panose="020F0502020204030204"/>
              </a:rPr>
              <a:t>A car begins at a speed of 3m/s and accelerates at 2m/s^2 over a distance of 40m.  Calculate the final speed of the car.</a:t>
            </a:r>
          </a:p>
          <a:p>
            <a:pPr>
              <a:lnSpc>
                <a:spcPct val="150000"/>
              </a:lnSpc>
            </a:pPr>
            <a:r>
              <a:rPr lang="en-GB" sz="1200">
                <a:ea typeface="Calibri" panose="020F0502020204030204"/>
                <a:cs typeface="Calibri" panose="020F0502020204030204"/>
              </a:rPr>
              <a:t>V^2 = U^2 + 2as</a:t>
            </a:r>
          </a:p>
          <a:p>
            <a:pPr>
              <a:lnSpc>
                <a:spcPct val="150000"/>
              </a:lnSpc>
            </a:pPr>
            <a:r>
              <a:rPr lang="en-GB" sz="1200">
                <a:ea typeface="Calibri" panose="020F0502020204030204"/>
                <a:cs typeface="Calibri" panose="020F0502020204030204"/>
              </a:rPr>
              <a:t>V^2 = 3^2 + 2 (2x40)</a:t>
            </a:r>
          </a:p>
          <a:p>
            <a:pPr>
              <a:lnSpc>
                <a:spcPct val="150000"/>
              </a:lnSpc>
            </a:pPr>
            <a:r>
              <a:rPr lang="en-GB" sz="1200">
                <a:ea typeface="Calibri" panose="020F0502020204030204"/>
                <a:cs typeface="Calibri" panose="020F0502020204030204"/>
              </a:rPr>
              <a:t>V^2 = 9 + 160</a:t>
            </a:r>
          </a:p>
          <a:p>
            <a:pPr>
              <a:lnSpc>
                <a:spcPct val="150000"/>
              </a:lnSpc>
            </a:pPr>
            <a:r>
              <a:rPr lang="en-GB" sz="1200">
                <a:ea typeface="Calibri" panose="020F0502020204030204"/>
                <a:cs typeface="Calibri" panose="020F0502020204030204"/>
              </a:rPr>
              <a:t>V^2 = 169</a:t>
            </a:r>
          </a:p>
          <a:p>
            <a:pPr>
              <a:lnSpc>
                <a:spcPct val="150000"/>
              </a:lnSpc>
            </a:pPr>
            <a:r>
              <a:rPr lang="en-GB" sz="1200">
                <a:ea typeface="Calibri" panose="020F0502020204030204"/>
                <a:cs typeface="Calibri" panose="020F0502020204030204"/>
              </a:rPr>
              <a:t>V = </a:t>
            </a:r>
            <a:r>
              <a:rPr lang="en-GB" sz="1200"/>
              <a:t>√ 169</a:t>
            </a:r>
            <a:endParaRPr lang="en-GB" sz="1200">
              <a:ea typeface="Calibri" panose="020F0502020204030204"/>
              <a:cs typeface="Calibri" panose="020F0502020204030204"/>
            </a:endParaRPr>
          </a:p>
          <a:p>
            <a:pPr>
              <a:lnSpc>
                <a:spcPct val="150000"/>
              </a:lnSpc>
            </a:pPr>
            <a:r>
              <a:rPr lang="en-GB" sz="1200">
                <a:ea typeface="Calibri" panose="020F0502020204030204"/>
                <a:cs typeface="Calibri" panose="020F0502020204030204"/>
              </a:rPr>
              <a:t>V = 13m/s</a:t>
            </a:r>
          </a:p>
          <a:p>
            <a:pPr>
              <a:lnSpc>
                <a:spcPct val="150000"/>
              </a:lnSpc>
            </a:pPr>
            <a:endParaRPr lang="en-GB" sz="1200">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p:txBody>
      </p:sp>
      <p:sp>
        <p:nvSpPr>
          <p:cNvPr id="2" name="TextBox 1">
            <a:extLst>
              <a:ext uri="{FF2B5EF4-FFF2-40B4-BE49-F238E27FC236}">
                <a16:creationId xmlns:a16="http://schemas.microsoft.com/office/drawing/2014/main" id="{5CBDB5C7-0CDA-1F54-168E-44B7676DB384}"/>
              </a:ext>
            </a:extLst>
          </p:cNvPr>
          <p:cNvSpPr txBox="1"/>
          <p:nvPr/>
        </p:nvSpPr>
        <p:spPr>
          <a:xfrm>
            <a:off x="273050" y="428073"/>
            <a:ext cx="6311900" cy="1079398"/>
          </a:xfrm>
          <a:prstGeom prst="rect">
            <a:avLst/>
          </a:prstGeom>
          <a:noFill/>
          <a:ln w="12700">
            <a:solidFill>
              <a:schemeClr val="tx1"/>
            </a:solidFill>
            <a:prstDash val="dash"/>
          </a:ln>
        </p:spPr>
        <p:txBody>
          <a:bodyPr wrap="square" rtlCol="0">
            <a:spAutoFit/>
          </a:bodyPr>
          <a:lstStyle/>
          <a:p>
            <a:r>
              <a:rPr lang="en-GB" sz="1200" b="1"/>
              <a:t>Suggested chunking of concepts</a:t>
            </a:r>
          </a:p>
          <a:p>
            <a:pPr marL="171450" indent="-171450">
              <a:lnSpc>
                <a:spcPct val="150000"/>
              </a:lnSpc>
              <a:buFont typeface="Arial" panose="020B0604020202020204" pitchFamily="34" charset="0"/>
              <a:buChar char="•"/>
            </a:pPr>
            <a:r>
              <a:rPr lang="en-GB" sz="1200" b="1"/>
              <a:t> </a:t>
            </a:r>
            <a:r>
              <a:rPr lang="en-GB" sz="1200"/>
              <a:t>Uniform acceleration.</a:t>
            </a:r>
          </a:p>
          <a:p>
            <a:pPr marL="171450" indent="-171450">
              <a:lnSpc>
                <a:spcPct val="150000"/>
              </a:lnSpc>
              <a:buFont typeface="Arial" panose="020B0604020202020204" pitchFamily="34" charset="0"/>
              <a:buChar char="•"/>
            </a:pPr>
            <a:r>
              <a:rPr lang="en-GB" sz="1200"/>
              <a:t>Calculating uniform acceleration.</a:t>
            </a:r>
          </a:p>
          <a:p>
            <a:pPr marL="171450" indent="-171450">
              <a:lnSpc>
                <a:spcPct val="150000"/>
              </a:lnSpc>
              <a:buFont typeface="Arial" panose="020B0604020202020204" pitchFamily="34" charset="0"/>
              <a:buChar char="•"/>
            </a:pPr>
            <a:r>
              <a:rPr lang="en-GB" sz="1200"/>
              <a:t>Terminal velocity (why we do not observe uniform velocity).</a:t>
            </a:r>
          </a:p>
        </p:txBody>
      </p:sp>
      <p:pic>
        <p:nvPicPr>
          <p:cNvPr id="5" name="Picture 6" descr="A math equations on a blue background&#10;&#10;Description automatically generated">
            <a:extLst>
              <a:ext uri="{FF2B5EF4-FFF2-40B4-BE49-F238E27FC236}">
                <a16:creationId xmlns:a16="http://schemas.microsoft.com/office/drawing/2014/main" id="{C5996DC1-7580-CDA5-3957-513A09B92139}"/>
              </a:ext>
            </a:extLst>
          </p:cNvPr>
          <p:cNvPicPr>
            <a:picLocks noChangeAspect="1"/>
          </p:cNvPicPr>
          <p:nvPr/>
        </p:nvPicPr>
        <p:blipFill>
          <a:blip r:embed="rId2"/>
          <a:stretch>
            <a:fillRect/>
          </a:stretch>
        </p:blipFill>
        <p:spPr>
          <a:xfrm>
            <a:off x="272143" y="2295447"/>
            <a:ext cx="4267200" cy="3529849"/>
          </a:xfrm>
          <a:prstGeom prst="rect">
            <a:avLst/>
          </a:prstGeom>
        </p:spPr>
      </p:pic>
    </p:spTree>
    <p:extLst>
      <p:ext uri="{BB962C8B-B14F-4D97-AF65-F5344CB8AC3E}">
        <p14:creationId xmlns:p14="http://schemas.microsoft.com/office/powerpoint/2010/main" val="2649688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75473"/>
            <a:ext cx="6311900" cy="12544075"/>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Answers:</a:t>
            </a:r>
            <a:endParaRPr lang="en-US" sz="1200">
              <a:ea typeface="Calibri"/>
              <a:cs typeface="Calibri"/>
            </a:endParaRPr>
          </a:p>
          <a:p>
            <a:pPr>
              <a:lnSpc>
                <a:spcPct val="150000"/>
              </a:lnSpc>
            </a:pPr>
            <a:r>
              <a:rPr lang="en-GB" sz="1200" b="1">
                <a:ea typeface="Calibri" panose="020F0502020204030204"/>
                <a:cs typeface="Calibri" panose="020F0502020204030204"/>
              </a:rPr>
              <a:t>I Do:</a:t>
            </a:r>
          </a:p>
          <a:p>
            <a:r>
              <a:rPr lang="en-GB" sz="1200">
                <a:latin typeface="Calibri"/>
                <a:ea typeface="Calibri" panose="020F0502020204030204"/>
                <a:cs typeface="Arial"/>
              </a:rPr>
              <a:t>(a)     terminal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(b)     5.4 (kg)      </a:t>
            </a:r>
            <a:r>
              <a:rPr lang="en-GB" sz="1200" i="1">
                <a:latin typeface="Calibri"/>
                <a:ea typeface="Calibri" panose="020F0502020204030204"/>
                <a:cs typeface="Arial"/>
              </a:rPr>
              <a:t>correct substitution of 54 = m × 10 gains </a:t>
            </a:r>
            <a:r>
              <a:rPr lang="en-GB" sz="1200" b="1" i="1">
                <a:latin typeface="Calibri"/>
                <a:ea typeface="Calibri" panose="020F0502020204030204"/>
                <a:cs typeface="Arial"/>
              </a:rPr>
              <a:t>1</a:t>
            </a:r>
            <a:r>
              <a:rPr lang="en-GB" sz="1200" i="1">
                <a:latin typeface="Calibri"/>
                <a:ea typeface="Calibri" panose="020F0502020204030204"/>
                <a:cs typeface="Arial"/>
              </a:rPr>
              <a:t> mark                                       </a:t>
            </a:r>
            <a:r>
              <a:rPr lang="en-GB" sz="1200" b="1">
                <a:latin typeface="Calibri"/>
                <a:ea typeface="Calibri" panose="020F0502020204030204"/>
                <a:cs typeface="Times New Roman"/>
              </a:rPr>
              <a:t>2</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(c)     (</a:t>
            </a:r>
            <a:r>
              <a:rPr lang="en-GB" sz="1200" err="1">
                <a:latin typeface="Calibri"/>
                <a:ea typeface="Calibri" panose="020F0502020204030204"/>
                <a:cs typeface="Arial"/>
              </a:rPr>
              <a:t>i</a:t>
            </a:r>
            <a:r>
              <a:rPr lang="en-GB" sz="1200">
                <a:latin typeface="Calibri"/>
                <a:ea typeface="Calibri" panose="020F0502020204030204"/>
                <a:cs typeface="Arial"/>
              </a:rPr>
              <a:t>)      0&lt; a &lt;10      </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some upward force        </a:t>
            </a:r>
            <a:r>
              <a:rPr lang="en-GB" sz="1200" i="1">
                <a:latin typeface="Calibri"/>
                <a:ea typeface="Calibri" panose="020F0502020204030204"/>
                <a:cs typeface="Arial"/>
              </a:rPr>
              <a:t>accept some drag / air resistance       </a:t>
            </a:r>
            <a:r>
              <a:rPr lang="en-GB" sz="1200">
                <a:latin typeface="Calibri"/>
                <a:ea typeface="Calibri" panose="020F0502020204030204"/>
                <a:cs typeface="Arial"/>
              </a:rPr>
              <a:t>reduced resultant force       </a:t>
            </a: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(ii)     0    upward force = weight (gravity)      resultant force zero                                         </a:t>
            </a:r>
            <a:r>
              <a:rPr lang="en-GB" sz="1200" b="1">
                <a:latin typeface="Calibri"/>
                <a:ea typeface="Calibri" panose="020F0502020204030204"/>
                <a:cs typeface="Times New Roman"/>
              </a:rPr>
              <a:t>1</a:t>
            </a:r>
            <a:endParaRPr lang="en-GB" sz="1200">
              <a:latin typeface="Calibri"/>
              <a:ea typeface="Calibri"/>
              <a:cs typeface="Calibri"/>
            </a:endParaRPr>
          </a:p>
          <a:p>
            <a:pPr algn="r"/>
            <a:r>
              <a:rPr lang="en-GB" sz="1200" b="1">
                <a:latin typeface="Calibri"/>
                <a:ea typeface="Calibri" panose="020F0502020204030204"/>
                <a:cs typeface="Arial"/>
              </a:rPr>
              <a:t>[9]</a:t>
            </a:r>
            <a:endParaRPr lang="en-GB" sz="1200">
              <a:latin typeface="Calibri"/>
              <a:ea typeface="Calibri" panose="020F0502020204030204"/>
              <a:cs typeface="Calibri" panose="020F0502020204030204"/>
            </a:endParaRPr>
          </a:p>
          <a:p>
            <a:r>
              <a:rPr lang="en-GB" sz="1200" b="1">
                <a:ea typeface="Calibri" panose="020F0502020204030204"/>
                <a:cs typeface="Calibri" panose="020F0502020204030204"/>
              </a:rPr>
              <a:t>We Do:</a:t>
            </a:r>
            <a:endParaRPr lang="en-GB" sz="1200">
              <a:ea typeface="Calibri" panose="020F0502020204030204"/>
              <a:cs typeface="Calibri" panose="020F0502020204030204"/>
            </a:endParaRPr>
          </a:p>
          <a:p>
            <a:r>
              <a:rPr lang="en-GB" sz="1200">
                <a:latin typeface="Calibri"/>
                <a:ea typeface="Calibri" panose="020F0502020204030204"/>
                <a:cs typeface="Arial"/>
              </a:rPr>
              <a:t>(a)     starting / stopping the stopwatch</a:t>
            </a:r>
            <a:endParaRPr lang="en-GB" sz="1200">
              <a:latin typeface="Calibri"/>
              <a:ea typeface="Calibri"/>
              <a:cs typeface="Calibri"/>
            </a:endParaRPr>
          </a:p>
          <a:p>
            <a:r>
              <a:rPr lang="en-GB" sz="1200" i="1">
                <a:latin typeface="Calibri"/>
                <a:ea typeface="Calibri" panose="020F0502020204030204"/>
                <a:cs typeface="Arial"/>
              </a:rPr>
              <a:t>human error is insufficient             reaction time is insufficient</a:t>
            </a:r>
            <a:endParaRPr lang="en-GB" sz="1200">
              <a:latin typeface="Calibri"/>
              <a:ea typeface="Calibri"/>
              <a:cs typeface="Calibri"/>
            </a:endParaRPr>
          </a:p>
          <a:p>
            <a:r>
              <a:rPr lang="en-GB" sz="1200" b="1">
                <a:latin typeface="Calibri"/>
                <a:ea typeface="Calibri" panose="020F0502020204030204"/>
                <a:cs typeface="Arial"/>
              </a:rPr>
              <a:t>or</a:t>
            </a:r>
            <a:endParaRPr lang="en-GB" sz="1200">
              <a:latin typeface="Calibri"/>
              <a:ea typeface="Calibri"/>
              <a:cs typeface="Calibri"/>
            </a:endParaRPr>
          </a:p>
          <a:p>
            <a:r>
              <a:rPr lang="en-GB" sz="1200">
                <a:latin typeface="Calibri"/>
                <a:ea typeface="Calibri" panose="020F0502020204030204"/>
                <a:cs typeface="Arial"/>
              </a:rPr>
              <a:t>timing over the smaller distances</a:t>
            </a:r>
            <a:endParaRPr lang="en-GB" sz="1200">
              <a:latin typeface="Calibri"/>
              <a:ea typeface="Calibri"/>
              <a:cs typeface="Calibri"/>
            </a:endParaRPr>
          </a:p>
          <a:p>
            <a:r>
              <a:rPr lang="en-GB" sz="1200" i="1">
                <a:latin typeface="Calibri"/>
                <a:ea typeface="Calibri" panose="020F0502020204030204"/>
                <a:cs typeface="Arial"/>
              </a:rPr>
              <a:t>accept not timing accurately    do not accept references to measuring distance incorrectly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(b)     (</a:t>
            </a:r>
            <a:r>
              <a:rPr lang="en-GB" sz="1200" err="1">
                <a:latin typeface="Calibri"/>
                <a:ea typeface="Calibri" panose="020F0502020204030204"/>
                <a:cs typeface="Arial"/>
              </a:rPr>
              <a:t>i</a:t>
            </a:r>
            <a:r>
              <a:rPr lang="en-GB" sz="1200">
                <a:latin typeface="Calibri"/>
                <a:ea typeface="Calibri" panose="020F0502020204030204"/>
                <a:cs typeface="Arial"/>
              </a:rPr>
              <a:t>)      before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(ii)     increasing</a:t>
            </a:r>
            <a:endParaRPr lang="en-GB" sz="1200">
              <a:latin typeface="Calibri"/>
              <a:ea typeface="Calibri"/>
              <a:cs typeface="Calibri"/>
            </a:endParaRPr>
          </a:p>
          <a:p>
            <a:r>
              <a:rPr lang="en-GB" sz="1200" i="1">
                <a:latin typeface="Calibri"/>
                <a:ea typeface="Calibri" panose="020F0502020204030204"/>
                <a:cs typeface="Arial"/>
              </a:rPr>
              <a:t>accept accelerating</a:t>
            </a:r>
            <a:endParaRPr lang="en-GB" sz="1200">
              <a:latin typeface="Calibri"/>
              <a:ea typeface="Calibri"/>
              <a:cs typeface="Calibri"/>
            </a:endParaRPr>
          </a:p>
          <a:p>
            <a:r>
              <a:rPr lang="en-GB" sz="1200" i="1">
                <a:latin typeface="Calibri"/>
                <a:ea typeface="Calibri" panose="020F0502020204030204"/>
                <a:cs typeface="Arial"/>
              </a:rPr>
              <a:t>it is not constant is insufficient     it is less than after four seconds is insufficient</a:t>
            </a:r>
            <a:endParaRPr lang="en-GB" sz="1200">
              <a:latin typeface="Calibri"/>
              <a:ea typeface="Calibri"/>
              <a:cs typeface="Calibri"/>
            </a:endParaRPr>
          </a:p>
          <a:p>
            <a:r>
              <a:rPr lang="en-GB" sz="1200" i="1">
                <a:latin typeface="Calibri"/>
                <a:ea typeface="Calibri" panose="020F0502020204030204"/>
                <a:cs typeface="Arial"/>
              </a:rPr>
              <a:t>it reaches a constant speed negates</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(iii)     calculate the gradient of the straight/steepest/constant section</a:t>
            </a:r>
            <a:endParaRPr lang="en-GB" sz="1200">
              <a:latin typeface="Calibri"/>
              <a:ea typeface="Calibri"/>
              <a:cs typeface="Calibri"/>
            </a:endParaRPr>
          </a:p>
          <a:p>
            <a:r>
              <a:rPr lang="en-GB" sz="1200" i="1">
                <a:latin typeface="Calibri"/>
                <a:ea typeface="Calibri" panose="020F0502020204030204"/>
                <a:cs typeface="Arial"/>
              </a:rPr>
              <a:t>accept gradient of any section after 5.5 seconds/30 cm</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(iv)     drag (force) increases (as the ball bearing gets faster)</a:t>
            </a:r>
            <a:endParaRPr lang="en-GB" sz="1200">
              <a:latin typeface="Calibri"/>
              <a:ea typeface="Calibri"/>
              <a:cs typeface="Calibri"/>
            </a:endParaRPr>
          </a:p>
          <a:p>
            <a:r>
              <a:rPr lang="en-GB" sz="1200" i="1">
                <a:latin typeface="Calibri"/>
                <a:ea typeface="Calibri" panose="020F0502020204030204"/>
                <a:cs typeface="Arial"/>
              </a:rPr>
              <a:t>accept frictional/upward force for drag</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(until) drag (force) = weight  </a:t>
            </a:r>
            <a:r>
              <a:rPr lang="en-GB" sz="1200" b="1">
                <a:latin typeface="Calibri"/>
                <a:ea typeface="Calibri" panose="020F0502020204030204"/>
                <a:cs typeface="Arial"/>
              </a:rPr>
              <a:t>or     </a:t>
            </a:r>
            <a:r>
              <a:rPr lang="en-GB" sz="1200">
                <a:latin typeface="Calibri"/>
                <a:ea typeface="Calibri" panose="020F0502020204030204"/>
                <a:cs typeface="Arial"/>
              </a:rPr>
              <a:t>(until) resultant force is zero</a:t>
            </a:r>
            <a:endParaRPr lang="en-GB" sz="1200">
              <a:latin typeface="Calibri"/>
              <a:ea typeface="Calibri" panose="020F0502020204030204"/>
              <a:cs typeface="Calibri" panose="020F0502020204030204"/>
            </a:endParaRPr>
          </a:p>
          <a:p>
            <a:r>
              <a:rPr lang="en-GB" sz="1200" i="1">
                <a:latin typeface="Calibri"/>
                <a:ea typeface="Calibri" panose="020F0502020204030204"/>
                <a:cs typeface="Arial"/>
              </a:rPr>
              <a:t>accept upward force = downward force     accept till forces are balanced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(c)     less than                                                                                                                </a:t>
            </a:r>
            <a:r>
              <a:rPr lang="en-GB" sz="1200" b="1">
                <a:latin typeface="Calibri"/>
                <a:ea typeface="Calibri" panose="020F0502020204030204"/>
                <a:cs typeface="Times New Roman"/>
              </a:rPr>
              <a:t>1  </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ball bearing increases speed at a greater rate</a:t>
            </a:r>
            <a:endParaRPr lang="en-GB" sz="1200">
              <a:latin typeface="Calibri"/>
              <a:ea typeface="Calibri" panose="020F0502020204030204"/>
              <a:cs typeface="Calibri" panose="020F0502020204030204"/>
            </a:endParaRPr>
          </a:p>
          <a:p>
            <a:r>
              <a:rPr lang="en-GB" sz="1200" i="1">
                <a:latin typeface="Calibri"/>
                <a:ea typeface="Calibri" panose="020F0502020204030204"/>
                <a:cs typeface="Arial"/>
              </a:rPr>
              <a:t>accept it travels the same distance in less time</a:t>
            </a:r>
            <a:endParaRPr lang="en-GB" sz="1200">
              <a:latin typeface="Calibri"/>
              <a:ea typeface="Calibri"/>
              <a:cs typeface="Calibri"/>
            </a:endParaRPr>
          </a:p>
          <a:p>
            <a:r>
              <a:rPr lang="en-GB" sz="1200" b="1">
                <a:latin typeface="Calibri"/>
                <a:ea typeface="Calibri" panose="020F0502020204030204"/>
                <a:cs typeface="Arial"/>
              </a:rPr>
              <a:t>or</a:t>
            </a:r>
            <a:endParaRPr lang="en-GB" sz="1200">
              <a:latin typeface="Calibri"/>
              <a:ea typeface="Calibri"/>
              <a:cs typeface="Calibri"/>
            </a:endParaRPr>
          </a:p>
          <a:p>
            <a:r>
              <a:rPr lang="en-GB" sz="1200">
                <a:latin typeface="Calibri"/>
                <a:ea typeface="Calibri" panose="020F0502020204030204"/>
                <a:cs typeface="Arial"/>
              </a:rPr>
              <a:t>ball bearing has a greater acceleration</a:t>
            </a:r>
            <a:endParaRPr lang="en-GB" sz="1200">
              <a:latin typeface="Calibri"/>
              <a:ea typeface="Calibri"/>
              <a:cs typeface="Calibri"/>
            </a:endParaRPr>
          </a:p>
          <a:p>
            <a:r>
              <a:rPr lang="en-GB" sz="1200" i="1">
                <a:latin typeface="Calibri"/>
                <a:ea typeface="Calibri" panose="020F0502020204030204"/>
                <a:cs typeface="Arial"/>
              </a:rPr>
              <a:t>accept the ball bearing is going faster</a:t>
            </a:r>
            <a:endParaRPr lang="en-GB" sz="1200">
              <a:latin typeface="Calibri"/>
              <a:ea typeface="Calibri"/>
              <a:cs typeface="Calibri"/>
            </a:endParaRPr>
          </a:p>
          <a:p>
            <a:r>
              <a:rPr lang="en-GB" sz="1200" b="1">
                <a:latin typeface="Calibri"/>
                <a:ea typeface="Calibri" panose="020F0502020204030204"/>
                <a:cs typeface="Arial"/>
              </a:rPr>
              <a:t>or</a:t>
            </a:r>
            <a:endParaRPr lang="en-GB" sz="1200">
              <a:latin typeface="Calibri"/>
              <a:ea typeface="Calibri"/>
              <a:cs typeface="Calibri"/>
            </a:endParaRPr>
          </a:p>
          <a:p>
            <a:r>
              <a:rPr lang="en-GB" sz="1200">
                <a:latin typeface="Calibri"/>
                <a:ea typeface="Calibri" panose="020F0502020204030204"/>
                <a:cs typeface="Arial"/>
              </a:rPr>
              <a:t>terminal velocity has not been reached</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so resultant force must be greater</a:t>
            </a:r>
            <a:endParaRPr lang="en-GB" sz="1200">
              <a:latin typeface="Calibri"/>
              <a:ea typeface="Calibri"/>
              <a:cs typeface="Calibri"/>
            </a:endParaRPr>
          </a:p>
          <a:p>
            <a:r>
              <a:rPr lang="en-GB" sz="1200" b="1">
                <a:latin typeface="Calibri"/>
                <a:ea typeface="Calibri" panose="020F0502020204030204"/>
                <a:cs typeface="Arial"/>
              </a:rPr>
              <a:t>or</a:t>
            </a:r>
            <a:endParaRPr lang="en-GB" sz="1200">
              <a:latin typeface="Calibri"/>
              <a:ea typeface="Calibri"/>
              <a:cs typeface="Calibri"/>
            </a:endParaRPr>
          </a:p>
          <a:p>
            <a:r>
              <a:rPr lang="en-GB" sz="1200">
                <a:latin typeface="Calibri"/>
                <a:ea typeface="Calibri" panose="020F0502020204030204"/>
                <a:cs typeface="Arial"/>
              </a:rPr>
              <a:t>as weight is the same (the drag must be less)</a:t>
            </a:r>
            <a:endParaRPr lang="en-GB" sz="1200">
              <a:latin typeface="Calibri"/>
              <a:ea typeface="Calibri"/>
              <a:cs typeface="Calibri"/>
            </a:endParaRPr>
          </a:p>
          <a:p>
            <a:r>
              <a:rPr lang="en-GB" sz="1200" i="1">
                <a:latin typeface="Calibri"/>
                <a:ea typeface="Calibri" panose="020F0502020204030204"/>
                <a:cs typeface="Arial"/>
              </a:rPr>
              <a:t>accept warmer oil has a lower density/viscosity for 1 mark if neither of the two reason marks score</a:t>
            </a:r>
            <a:endParaRPr lang="en-GB" sz="1200">
              <a:latin typeface="Calibri"/>
              <a:ea typeface="Calibri"/>
              <a:cs typeface="Calibri"/>
            </a:endParaRPr>
          </a:p>
          <a:p>
            <a:pPr algn="r"/>
            <a:r>
              <a:rPr lang="en-GB" sz="900" b="1">
                <a:latin typeface="Times New Roman"/>
                <a:ea typeface="Calibri" panose="020F0502020204030204"/>
                <a:cs typeface="Times New Roman"/>
              </a:rPr>
              <a:t>1</a:t>
            </a:r>
            <a:endParaRPr lang="en-GB"/>
          </a:p>
          <a:p>
            <a:pPr algn="r"/>
            <a:r>
              <a:rPr lang="en-GB" sz="1000" b="1">
                <a:latin typeface="Arial"/>
                <a:ea typeface="Calibri" panose="020F0502020204030204"/>
                <a:cs typeface="Arial"/>
              </a:rPr>
              <a:t>[9]</a:t>
            </a:r>
            <a:endParaRPr lang="en-GB"/>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a:p>
            <a:pPr>
              <a:lnSpc>
                <a:spcPct val="150000"/>
              </a:lnSpc>
            </a:pPr>
            <a:endParaRPr lang="en-GB" sz="1200" b="1">
              <a:ea typeface="Calibri" panose="020F0502020204030204"/>
              <a:cs typeface="Calibri" panose="020F0502020204030204"/>
            </a:endParaRPr>
          </a:p>
        </p:txBody>
      </p:sp>
    </p:spTree>
    <p:extLst>
      <p:ext uri="{BB962C8B-B14F-4D97-AF65-F5344CB8AC3E}">
        <p14:creationId xmlns:p14="http://schemas.microsoft.com/office/powerpoint/2010/main" val="39048267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75473"/>
            <a:ext cx="6311900" cy="8466036"/>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Answers:</a:t>
            </a:r>
            <a:endParaRPr lang="en-US" sz="1200">
              <a:ea typeface="Calibri"/>
              <a:cs typeface="Calibri"/>
            </a:endParaRPr>
          </a:p>
          <a:p>
            <a:pPr>
              <a:lnSpc>
                <a:spcPct val="150000"/>
              </a:lnSpc>
            </a:pPr>
            <a:r>
              <a:rPr lang="en-GB" sz="1200" b="1">
                <a:ea typeface="Calibri" panose="020F0502020204030204"/>
                <a:cs typeface="Calibri" panose="020F0502020204030204"/>
              </a:rPr>
              <a:t>You Do:</a:t>
            </a:r>
          </a:p>
          <a:p>
            <a:r>
              <a:rPr lang="en-GB" sz="1200">
                <a:latin typeface="Calibri"/>
                <a:ea typeface="Calibri" panose="020F0502020204030204"/>
                <a:cs typeface="Arial"/>
              </a:rPr>
              <a:t>(a)     (</a:t>
            </a:r>
            <a:r>
              <a:rPr lang="en-GB" sz="1200" err="1">
                <a:latin typeface="Calibri"/>
                <a:ea typeface="Calibri" panose="020F0502020204030204"/>
                <a:cs typeface="Arial"/>
              </a:rPr>
              <a:t>i</a:t>
            </a:r>
            <a:r>
              <a:rPr lang="en-GB" sz="1200">
                <a:latin typeface="Calibri"/>
                <a:ea typeface="Calibri" panose="020F0502020204030204"/>
                <a:cs typeface="Arial"/>
              </a:rPr>
              <a:t>)      air resistance/drag/friction (or upthrust)</a:t>
            </a:r>
            <a:r>
              <a:rPr lang="en-GB" sz="1200" i="1">
                <a:latin typeface="Calibri"/>
                <a:ea typeface="Calibri" panose="020F0502020204030204"/>
                <a:cs typeface="Arial"/>
              </a:rPr>
              <a:t>   weight/gravitational pull/gravity</a:t>
            </a:r>
            <a:endParaRPr lang="en-GB" sz="1200">
              <a:latin typeface="Calibri"/>
              <a:ea typeface="Calibri"/>
              <a:cs typeface="Calibri"/>
            </a:endParaRPr>
          </a:p>
          <a:p>
            <a:r>
              <a:rPr lang="en-GB" sz="1200" i="1">
                <a:latin typeface="Calibri"/>
                <a:ea typeface="Calibri" panose="020F0502020204030204"/>
                <a:cs typeface="Arial"/>
              </a:rPr>
              <a:t>for 1 mark each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(ii)     air resistance/friction acts in opposite direction to motion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(iii)     Y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(iv)    the sky-diver accelerates/his speed increases</a:t>
            </a:r>
            <a:br>
              <a:rPr lang="en-GB" sz="1200">
                <a:latin typeface="Calibri"/>
                <a:ea typeface="Calibri" panose="020F0502020204030204"/>
                <a:cs typeface="Arial"/>
              </a:rPr>
            </a:br>
            <a:r>
              <a:rPr lang="en-GB" sz="1200">
                <a:latin typeface="Calibri"/>
                <a:ea typeface="Calibri" panose="020F0502020204030204"/>
                <a:cs typeface="Arial"/>
              </a:rPr>
              <a:t> in downward direction/towards the Earth/falls</a:t>
            </a:r>
            <a:endParaRPr lang="en-GB" sz="1200">
              <a:latin typeface="Calibri"/>
              <a:ea typeface="Calibri"/>
              <a:cs typeface="Calibri"/>
            </a:endParaRPr>
          </a:p>
          <a:p>
            <a:r>
              <a:rPr lang="en-GB" sz="1200" i="1">
                <a:latin typeface="Calibri"/>
                <a:ea typeface="Calibri" panose="020F0502020204030204"/>
                <a:cs typeface="Arial"/>
              </a:rPr>
              <a:t>for 1 mark each                                                                                                                      </a:t>
            </a:r>
            <a:r>
              <a:rPr lang="en-GB" sz="1200" b="1">
                <a:latin typeface="Calibri"/>
                <a:ea typeface="Calibri" panose="020F0502020204030204"/>
                <a:cs typeface="Times New Roman"/>
              </a:rPr>
              <a:t>2</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(b)     force X has increased force Y has stayed the same the speed of the sky-diver</a:t>
            </a:r>
            <a:br>
              <a:rPr lang="en-GB" sz="1200">
                <a:latin typeface="Calibri"/>
                <a:ea typeface="Calibri" panose="020F0502020204030204"/>
                <a:cs typeface="Arial"/>
              </a:rPr>
            </a:br>
            <a:r>
              <a:rPr lang="en-GB" sz="1200">
                <a:latin typeface="Calibri"/>
                <a:ea typeface="Calibri" panose="020F0502020204030204"/>
                <a:cs typeface="Arial"/>
              </a:rPr>
              <a:t> will stay the same  </a:t>
            </a:r>
            <a:r>
              <a:rPr lang="en-GB" sz="1200" i="1">
                <a:latin typeface="Calibri"/>
                <a:ea typeface="Calibri" panose="020F0502020204030204"/>
                <a:cs typeface="Arial"/>
              </a:rPr>
              <a:t>for 1 mark each                                                                                       </a:t>
            </a:r>
            <a:r>
              <a:rPr lang="en-GB" sz="1200" b="1">
                <a:latin typeface="Calibri"/>
                <a:ea typeface="Calibri" panose="020F0502020204030204"/>
                <a:cs typeface="Times New Roman"/>
              </a:rPr>
              <a:t>3</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(c)     (</a:t>
            </a:r>
            <a:r>
              <a:rPr lang="en-GB" sz="1200" err="1">
                <a:latin typeface="Calibri"/>
                <a:ea typeface="Calibri" panose="020F0502020204030204"/>
                <a:cs typeface="Arial"/>
              </a:rPr>
              <a:t>i</a:t>
            </a:r>
            <a:r>
              <a:rPr lang="en-GB" sz="1200">
                <a:latin typeface="Calibri"/>
                <a:ea typeface="Calibri" panose="020F0502020204030204"/>
                <a:cs typeface="Arial"/>
              </a:rPr>
              <a:t>)      CD                                                                                                                       </a:t>
            </a:r>
            <a:r>
              <a:rPr lang="en-GB" sz="1200" b="1">
                <a:latin typeface="Calibri"/>
                <a:ea typeface="Calibri" panose="020F0502020204030204"/>
                <a:cs typeface="Times New Roman"/>
              </a:rPr>
              <a:t>1</a:t>
            </a:r>
            <a:endParaRPr lang="en-GB" sz="1200">
              <a:latin typeface="Calibri"/>
              <a:ea typeface="Calibri" panose="020F0502020204030204"/>
              <a:cs typeface="Calibri" panose="020F0502020204030204"/>
            </a:endParaRPr>
          </a:p>
          <a:p>
            <a:r>
              <a:rPr lang="en-GB" sz="1200" b="1">
                <a:latin typeface="Calibri"/>
                <a:ea typeface="Calibri" panose="020F0502020204030204"/>
                <a:cs typeface="Times New Roman"/>
              </a:rPr>
              <a:t>                                                                                                                                                                                                                   3</a:t>
            </a:r>
            <a:endParaRPr lang="en-GB" sz="1200">
              <a:latin typeface="Calibri"/>
              <a:ea typeface="Calibri" panose="020F0502020204030204"/>
              <a:cs typeface="Calibri" panose="020F0502020204030204"/>
            </a:endParaRPr>
          </a:p>
          <a:p>
            <a:r>
              <a:rPr lang="en-GB" sz="1200">
                <a:latin typeface="Calibri"/>
                <a:ea typeface="Calibri" panose="020F0502020204030204"/>
                <a:cs typeface="Arial"/>
              </a:rPr>
              <a:t>(iv)    10 (but apply </a:t>
            </a:r>
            <a:r>
              <a:rPr lang="en-GB" sz="1200" err="1">
                <a:latin typeface="Calibri"/>
                <a:ea typeface="Calibri" panose="020F0502020204030204"/>
                <a:cs typeface="Arial"/>
              </a:rPr>
              <a:t>e.c.f.</a:t>
            </a:r>
            <a:r>
              <a:rPr lang="en-GB" sz="1200">
                <a:latin typeface="Calibri"/>
                <a:ea typeface="Calibri" panose="020F0502020204030204"/>
                <a:cs typeface="Arial"/>
              </a:rPr>
              <a:t> from (ii) and (iii))  </a:t>
            </a:r>
            <a:r>
              <a:rPr lang="en-GB" sz="1200" i="1">
                <a:latin typeface="Calibri"/>
                <a:ea typeface="Calibri" panose="020F0502020204030204"/>
                <a:cs typeface="Arial"/>
              </a:rPr>
              <a:t>gets 2 marks</a:t>
            </a:r>
            <a:endParaRPr lang="en-GB" sz="1200">
              <a:latin typeface="Calibri"/>
              <a:ea typeface="Calibri"/>
              <a:cs typeface="Calibri"/>
            </a:endParaRPr>
          </a:p>
          <a:p>
            <a:r>
              <a:rPr lang="en-GB" sz="1200">
                <a:latin typeface="Calibri"/>
                <a:ea typeface="Calibri" panose="020F0502020204030204"/>
                <a:cs typeface="Arial"/>
              </a:rPr>
              <a:t>         or 500/50 or d/t  </a:t>
            </a:r>
            <a:r>
              <a:rPr lang="en-GB" sz="1200" i="1">
                <a:latin typeface="Calibri"/>
                <a:ea typeface="Calibri" panose="020F0502020204030204"/>
                <a:cs typeface="Arial"/>
              </a:rPr>
              <a:t>gets 1 mark                                                                                        </a:t>
            </a:r>
            <a:r>
              <a:rPr lang="en-GB" sz="1200" b="1">
                <a:latin typeface="Calibri"/>
                <a:ea typeface="Calibri" panose="020F0502020204030204"/>
                <a:cs typeface="Times New Roman"/>
              </a:rPr>
              <a:t>2</a:t>
            </a:r>
            <a:endParaRPr lang="en-GB" sz="1200">
              <a:latin typeface="Calibri"/>
              <a:ea typeface="Calibri" panose="020F0502020204030204"/>
              <a:cs typeface="Calibri" panose="020F0502020204030204"/>
            </a:endParaRPr>
          </a:p>
          <a:p>
            <a:pPr algn="r"/>
            <a:r>
              <a:rPr lang="en-GB" sz="1200" b="1">
                <a:latin typeface="Calibri"/>
                <a:ea typeface="Calibri" panose="020F0502020204030204"/>
                <a:cs typeface="Arial"/>
              </a:rPr>
              <a:t>[14]</a:t>
            </a:r>
            <a:endParaRPr lang="en-GB" sz="1200">
              <a:latin typeface="Calibri"/>
              <a:ea typeface="Calibri"/>
              <a:cs typeface="Calibri"/>
            </a:endParaRPr>
          </a:p>
          <a:p>
            <a:endParaRPr lang="en-GB" sz="1200">
              <a:latin typeface="Calibri"/>
              <a:ea typeface="Calibri" panose="020F0502020204030204"/>
              <a:cs typeface="Arial"/>
            </a:endParaRPr>
          </a:p>
          <a:p>
            <a:r>
              <a:rPr lang="en-GB" sz="1200">
                <a:latin typeface="Calibri"/>
                <a:ea typeface="Calibri" panose="020F0502020204030204"/>
                <a:cs typeface="Arial"/>
              </a:rPr>
              <a:t>(a)     gravity</a:t>
            </a:r>
            <a:endParaRPr lang="en-GB" sz="1200">
              <a:latin typeface="Calibri"/>
              <a:ea typeface="Calibri"/>
              <a:cs typeface="Calibri"/>
            </a:endParaRPr>
          </a:p>
          <a:p>
            <a:r>
              <a:rPr lang="en-GB" sz="1200" i="1">
                <a:latin typeface="Calibri"/>
                <a:ea typeface="Calibri" panose="020F0502020204030204"/>
                <a:cs typeface="Arial"/>
              </a:rPr>
              <a:t>accept weight</a:t>
            </a:r>
            <a:endParaRPr lang="en-GB" sz="1200">
              <a:latin typeface="Calibri"/>
              <a:ea typeface="Calibri"/>
              <a:cs typeface="Calibri"/>
            </a:endParaRPr>
          </a:p>
          <a:p>
            <a:r>
              <a:rPr lang="en-GB" sz="1200" i="1">
                <a:latin typeface="Calibri"/>
                <a:ea typeface="Calibri" panose="020F0502020204030204"/>
                <a:cs typeface="Arial"/>
              </a:rPr>
              <a:t>do </a:t>
            </a:r>
            <a:r>
              <a:rPr lang="en-GB" sz="1200" b="1" i="1">
                <a:latin typeface="Calibri"/>
                <a:ea typeface="Calibri" panose="020F0502020204030204"/>
                <a:cs typeface="Arial"/>
              </a:rPr>
              <a:t>not </a:t>
            </a:r>
            <a:r>
              <a:rPr lang="en-GB" sz="1200" i="1">
                <a:latin typeface="Calibri"/>
                <a:ea typeface="Calibri" panose="020F0502020204030204"/>
                <a:cs typeface="Arial"/>
              </a:rPr>
              <a:t>accept mass</a:t>
            </a:r>
            <a:endParaRPr lang="en-GB" sz="1200">
              <a:latin typeface="Calibri"/>
              <a:ea typeface="Calibri"/>
              <a:cs typeface="Calibri"/>
            </a:endParaRPr>
          </a:p>
          <a:p>
            <a:r>
              <a:rPr lang="en-GB" sz="1200" i="1">
                <a:latin typeface="Calibri"/>
                <a:ea typeface="Calibri" panose="020F0502020204030204"/>
                <a:cs typeface="Arial"/>
              </a:rPr>
              <a:t>accept gravitational pull</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(b)     (</a:t>
            </a:r>
            <a:r>
              <a:rPr lang="en-GB" sz="1200" err="1">
                <a:latin typeface="Calibri"/>
                <a:ea typeface="Calibri" panose="020F0502020204030204"/>
                <a:cs typeface="Arial"/>
              </a:rPr>
              <a:t>i</a:t>
            </a:r>
            <a:r>
              <a:rPr lang="en-GB" sz="1200">
                <a:latin typeface="Calibri"/>
                <a:ea typeface="Calibri" panose="020F0502020204030204"/>
                <a:cs typeface="Arial"/>
              </a:rPr>
              <a:t>)      Initially force L greater than force M</a:t>
            </a:r>
            <a:endParaRPr lang="en-GB" sz="1200">
              <a:latin typeface="Calibri"/>
              <a:ea typeface="Calibri"/>
              <a:cs typeface="Calibri"/>
            </a:endParaRPr>
          </a:p>
          <a:p>
            <a:r>
              <a:rPr lang="en-GB" sz="1200" i="1">
                <a:latin typeface="Calibri"/>
                <a:ea typeface="Calibri" panose="020F0502020204030204"/>
                <a:cs typeface="Arial"/>
              </a:rPr>
              <a:t>accept there is a resultant force downwards</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         (as speed increases) force M increases</a:t>
            </a:r>
            <a:endParaRPr lang="en-GB" sz="1200">
              <a:latin typeface="Calibri"/>
              <a:ea typeface="Calibri"/>
              <a:cs typeface="Calibri"/>
            </a:endParaRPr>
          </a:p>
          <a:p>
            <a:r>
              <a:rPr lang="en-GB" sz="1200" i="1">
                <a:latin typeface="Calibri"/>
                <a:ea typeface="Calibri" panose="020F0502020204030204"/>
                <a:cs typeface="Arial"/>
              </a:rPr>
              <a:t>accept the resultant force decreases</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         when M = L, (speed is constant)</a:t>
            </a:r>
            <a:endParaRPr lang="en-GB" sz="1200">
              <a:latin typeface="Calibri"/>
              <a:ea typeface="Calibri"/>
              <a:cs typeface="Calibri"/>
            </a:endParaRPr>
          </a:p>
          <a:p>
            <a:r>
              <a:rPr lang="en-GB" sz="1200" i="1">
                <a:latin typeface="Calibri"/>
                <a:ea typeface="Calibri" panose="020F0502020204030204"/>
                <a:cs typeface="Arial"/>
              </a:rPr>
              <a:t>accept resultant force is 0</a:t>
            </a:r>
            <a:endParaRPr lang="en-GB" sz="1200">
              <a:latin typeface="Calibri"/>
              <a:ea typeface="Calibri"/>
              <a:cs typeface="Calibri"/>
            </a:endParaRPr>
          </a:p>
          <a:p>
            <a:r>
              <a:rPr lang="en-GB" sz="1200" i="1">
                <a:latin typeface="Calibri"/>
                <a:ea typeface="Calibri" panose="020F0502020204030204"/>
                <a:cs typeface="Arial"/>
              </a:rPr>
              <a:t>accept gravity/weighty for L</a:t>
            </a:r>
            <a:endParaRPr lang="en-GB" sz="1200">
              <a:latin typeface="Calibri"/>
              <a:ea typeface="Calibri"/>
              <a:cs typeface="Calibri"/>
            </a:endParaRPr>
          </a:p>
          <a:p>
            <a:r>
              <a:rPr lang="en-GB" sz="1200" i="1">
                <a:latin typeface="Calibri"/>
                <a:ea typeface="Calibri" panose="020F0502020204030204"/>
                <a:cs typeface="Arial"/>
              </a:rPr>
              <a:t>accept drag/ upthrust/resistance/friction for M</a:t>
            </a:r>
            <a:endParaRPr lang="en-GB" sz="1200">
              <a:latin typeface="Calibri"/>
              <a:ea typeface="Calibri"/>
              <a:cs typeface="Calibri"/>
            </a:endParaRPr>
          </a:p>
          <a:p>
            <a:r>
              <a:rPr lang="en-GB" sz="1200" i="1">
                <a:latin typeface="Calibri"/>
                <a:ea typeface="Calibri" panose="020F0502020204030204"/>
                <a:cs typeface="Arial"/>
              </a:rPr>
              <a:t>do </a:t>
            </a:r>
            <a:r>
              <a:rPr lang="en-GB" sz="1200" b="1" i="1">
                <a:latin typeface="Calibri"/>
                <a:ea typeface="Calibri" panose="020F0502020204030204"/>
                <a:cs typeface="Arial"/>
              </a:rPr>
              <a:t>not </a:t>
            </a:r>
            <a:r>
              <a:rPr lang="en-GB" sz="1200" i="1">
                <a:latin typeface="Calibri"/>
                <a:ea typeface="Calibri" panose="020F0502020204030204"/>
                <a:cs typeface="Arial"/>
              </a:rPr>
              <a:t>accept air resistance for M but penalise only once</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(ii)     terminal </a:t>
            </a:r>
            <a:r>
              <a:rPr lang="en-GB" sz="1200" u="sng">
                <a:latin typeface="Calibri"/>
                <a:ea typeface="Calibri" panose="020F0502020204030204"/>
                <a:cs typeface="Arial"/>
              </a:rPr>
              <a:t>velocity</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(iii)     0.15</a:t>
            </a:r>
            <a:endParaRPr lang="en-GB" sz="1200">
              <a:latin typeface="Calibri"/>
              <a:ea typeface="Calibri"/>
              <a:cs typeface="Calibri"/>
            </a:endParaRPr>
          </a:p>
          <a:p>
            <a:r>
              <a:rPr lang="en-GB" sz="1200" i="1">
                <a:latin typeface="Calibri"/>
                <a:ea typeface="Calibri" panose="020F0502020204030204"/>
                <a:cs typeface="Arial"/>
              </a:rPr>
              <a:t>accept an answer between 0.14 – 0.16</a:t>
            </a:r>
            <a:br>
              <a:rPr lang="en-GB" sz="1200" i="1">
                <a:latin typeface="Calibri"/>
                <a:ea typeface="Calibri" panose="020F0502020204030204"/>
                <a:cs typeface="Arial"/>
              </a:rPr>
            </a:br>
            <a:r>
              <a:rPr lang="en-GB" sz="1200" i="1">
                <a:latin typeface="Calibri"/>
                <a:ea typeface="Calibri" panose="020F0502020204030204"/>
                <a:cs typeface="Arial"/>
              </a:rPr>
              <a:t> an answer of 0.1 gains no credit</a:t>
            </a:r>
            <a:br>
              <a:rPr lang="en-GB" sz="1200" i="1">
                <a:latin typeface="Calibri"/>
                <a:ea typeface="Calibri" panose="020F0502020204030204"/>
                <a:cs typeface="Arial"/>
              </a:rPr>
            </a:br>
            <a:r>
              <a:rPr lang="en-GB" sz="1200" i="1">
                <a:latin typeface="Calibri"/>
                <a:ea typeface="Calibri" panose="020F0502020204030204"/>
                <a:cs typeface="Arial"/>
              </a:rPr>
              <a:t> allow </a:t>
            </a:r>
            <a:r>
              <a:rPr lang="en-GB" sz="1200" b="1" i="1">
                <a:latin typeface="Calibri"/>
                <a:ea typeface="Calibri" panose="020F0502020204030204"/>
                <a:cs typeface="Arial"/>
              </a:rPr>
              <a:t>1 </a:t>
            </a:r>
            <a:r>
              <a:rPr lang="en-GB" sz="1200" i="1">
                <a:latin typeface="Calibri"/>
                <a:ea typeface="Calibri" panose="020F0502020204030204"/>
                <a:cs typeface="Arial"/>
              </a:rPr>
              <a:t>mark for showing correct use of the graph</a:t>
            </a:r>
            <a:endParaRPr lang="en-GB" sz="1200">
              <a:latin typeface="Calibri"/>
              <a:ea typeface="Calibri"/>
              <a:cs typeface="Calibri"/>
            </a:endParaRPr>
          </a:p>
          <a:p>
            <a:pPr algn="r"/>
            <a:r>
              <a:rPr lang="en-GB" sz="1200" b="1">
                <a:latin typeface="Calibri"/>
                <a:ea typeface="Calibri" panose="020F0502020204030204"/>
                <a:cs typeface="Times New Roman"/>
              </a:rPr>
              <a:t>2</a:t>
            </a:r>
            <a:endParaRPr lang="en-GB" sz="1200">
              <a:latin typeface="Calibri"/>
              <a:ea typeface="Calibri"/>
              <a:cs typeface="Calibri"/>
            </a:endParaRPr>
          </a:p>
          <a:p>
            <a:pPr algn="r"/>
            <a:r>
              <a:rPr lang="en-GB" sz="1200" b="1">
                <a:latin typeface="Calibri"/>
                <a:ea typeface="Calibri" panose="020F0502020204030204"/>
                <a:cs typeface="Arial"/>
              </a:rPr>
              <a:t>[7]</a:t>
            </a:r>
            <a:endParaRPr lang="en-GB" sz="1200">
              <a:latin typeface="Calibri"/>
              <a:ea typeface="Calibri"/>
              <a:cs typeface="Calibri"/>
            </a:endParaRPr>
          </a:p>
          <a:p>
            <a:pPr>
              <a:lnSpc>
                <a:spcPct val="150000"/>
              </a:lnSpc>
            </a:pPr>
            <a:endParaRPr lang="en-GB" sz="1200" b="1">
              <a:ea typeface="Calibri" panose="020F0502020204030204"/>
              <a:cs typeface="Calibri" panose="020F0502020204030204"/>
            </a:endParaRPr>
          </a:p>
        </p:txBody>
      </p:sp>
    </p:spTree>
    <p:extLst>
      <p:ext uri="{BB962C8B-B14F-4D97-AF65-F5344CB8AC3E}">
        <p14:creationId xmlns:p14="http://schemas.microsoft.com/office/powerpoint/2010/main" val="2731656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75473"/>
            <a:ext cx="6311900" cy="9094797"/>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dirty="0"/>
              <a:t>Answers:</a:t>
            </a:r>
            <a:endParaRPr lang="en-US" sz="1200" dirty="0">
              <a:ea typeface="Calibri"/>
              <a:cs typeface="Calibri"/>
            </a:endParaRPr>
          </a:p>
          <a:p>
            <a:pPr>
              <a:lnSpc>
                <a:spcPct val="150000"/>
              </a:lnSpc>
            </a:pPr>
            <a:r>
              <a:rPr lang="en-GB" sz="1200" b="1" dirty="0">
                <a:ea typeface="Calibri" panose="020F0502020204030204"/>
                <a:cs typeface="Calibri" panose="020F0502020204030204"/>
              </a:rPr>
              <a:t>You Do:</a:t>
            </a:r>
          </a:p>
          <a:p>
            <a:r>
              <a:rPr lang="en-GB" sz="1200" dirty="0">
                <a:latin typeface="Calibri"/>
                <a:ea typeface="Calibri" panose="020F0502020204030204"/>
                <a:cs typeface="Arial"/>
              </a:rPr>
              <a:t>(a)     750</a:t>
            </a:r>
            <a:endParaRPr lang="en-GB" sz="1200" dirty="0">
              <a:latin typeface="Calibri"/>
              <a:ea typeface="Calibri"/>
              <a:cs typeface="Calibri"/>
            </a:endParaRPr>
          </a:p>
          <a:p>
            <a:r>
              <a:rPr lang="en-GB" sz="1200" i="1" dirty="0">
                <a:latin typeface="Calibri"/>
                <a:ea typeface="Calibri" panose="020F0502020204030204"/>
                <a:cs typeface="Arial"/>
              </a:rPr>
              <a:t>allow </a:t>
            </a:r>
            <a:r>
              <a:rPr lang="en-GB" sz="1200" b="1" i="1" dirty="0">
                <a:latin typeface="Calibri"/>
                <a:ea typeface="Calibri" panose="020F0502020204030204"/>
                <a:cs typeface="Arial"/>
              </a:rPr>
              <a:t>1</a:t>
            </a:r>
            <a:r>
              <a:rPr lang="en-GB" sz="1200" i="1" dirty="0">
                <a:latin typeface="Calibri"/>
                <a:ea typeface="Calibri" panose="020F0502020204030204"/>
                <a:cs typeface="Arial"/>
              </a:rPr>
              <a:t> mark for correct substitution, </a:t>
            </a:r>
            <a:r>
              <a:rPr lang="en-GB" sz="1200" i="1" dirty="0" err="1">
                <a:latin typeface="Calibri"/>
                <a:ea typeface="Calibri" panose="020F0502020204030204"/>
                <a:cs typeface="Arial"/>
              </a:rPr>
              <a:t>ie</a:t>
            </a:r>
            <a:r>
              <a:rPr lang="en-GB" sz="1200" i="1" dirty="0">
                <a:latin typeface="Calibri"/>
                <a:ea typeface="Calibri" panose="020F0502020204030204"/>
                <a:cs typeface="Arial"/>
              </a:rPr>
              <a:t> 75 × 10 provided no subsequent step shown         </a:t>
            </a:r>
            <a:r>
              <a:rPr lang="en-GB" sz="1200" b="1" dirty="0">
                <a:latin typeface="Calibri"/>
                <a:ea typeface="Calibri" panose="020F0502020204030204"/>
                <a:cs typeface="Times New Roman"/>
              </a:rPr>
              <a:t>2</a:t>
            </a:r>
            <a:endParaRPr lang="en-GB" sz="1200" dirty="0">
              <a:latin typeface="Calibri"/>
              <a:ea typeface="Calibri" panose="020F0502020204030204"/>
              <a:cs typeface="Calibri" panose="020F0502020204030204"/>
            </a:endParaRPr>
          </a:p>
          <a:p>
            <a:r>
              <a:rPr lang="en-GB" sz="1200" dirty="0">
                <a:latin typeface="Calibri"/>
                <a:ea typeface="Calibri" panose="020F0502020204030204"/>
                <a:cs typeface="Arial"/>
              </a:rPr>
              <a:t>newton(s) / N      </a:t>
            </a:r>
            <a:r>
              <a:rPr lang="en-GB" sz="1200" i="1" dirty="0">
                <a:latin typeface="Calibri"/>
                <a:ea typeface="Calibri" panose="020F0502020204030204"/>
                <a:cs typeface="Arial"/>
              </a:rPr>
              <a:t>do </a:t>
            </a:r>
            <a:r>
              <a:rPr lang="en-GB" sz="1200" b="1" i="1" dirty="0">
                <a:latin typeface="Calibri"/>
                <a:ea typeface="Calibri" panose="020F0502020204030204"/>
                <a:cs typeface="Arial"/>
              </a:rPr>
              <a:t>not</a:t>
            </a:r>
            <a:r>
              <a:rPr lang="en-GB" sz="1200" i="1" dirty="0">
                <a:latin typeface="Calibri"/>
                <a:ea typeface="Calibri" panose="020F0502020204030204"/>
                <a:cs typeface="Arial"/>
              </a:rPr>
              <a:t> accept n                                                                                         </a:t>
            </a:r>
            <a:r>
              <a:rPr lang="en-GB" sz="1200" b="1" dirty="0">
                <a:latin typeface="Calibri"/>
                <a:ea typeface="Calibri" panose="020F0502020204030204"/>
                <a:cs typeface="Times New Roman"/>
              </a:rPr>
              <a:t>1</a:t>
            </a:r>
            <a:endParaRPr lang="en-GB" sz="1200" dirty="0">
              <a:latin typeface="Calibri"/>
              <a:ea typeface="Calibri" panose="020F0502020204030204"/>
              <a:cs typeface="Calibri" panose="020F0502020204030204"/>
            </a:endParaRPr>
          </a:p>
          <a:p>
            <a:r>
              <a:rPr lang="en-GB" sz="1200" dirty="0">
                <a:latin typeface="Calibri"/>
                <a:ea typeface="Calibri" panose="020F0502020204030204"/>
                <a:cs typeface="Arial"/>
              </a:rPr>
              <a:t>(b)     Marks awarded for this answer will be determined by the Quality of Written Communication (QWC) as well as the standard of the scientific response. </a:t>
            </a:r>
            <a:br>
              <a:rPr lang="en-GB" sz="1200" dirty="0">
                <a:latin typeface="Calibri"/>
                <a:ea typeface="Calibri" panose="020F0502020204030204"/>
                <a:cs typeface="Arial"/>
              </a:rPr>
            </a:br>
            <a:r>
              <a:rPr lang="en-GB" sz="1200" dirty="0">
                <a:latin typeface="Calibri"/>
                <a:ea typeface="Calibri" panose="020F0502020204030204"/>
                <a:cs typeface="Arial"/>
              </a:rPr>
              <a:t>Examiners should also refer to the Marking Guidance and apply a ‘best-fit’ </a:t>
            </a:r>
            <a:br>
              <a:rPr lang="en-GB" sz="1200" dirty="0">
                <a:latin typeface="Calibri"/>
                <a:ea typeface="Calibri" panose="020F0502020204030204"/>
                <a:cs typeface="Arial"/>
              </a:rPr>
            </a:br>
            <a:r>
              <a:rPr lang="en-GB" sz="1200" dirty="0">
                <a:latin typeface="Calibri"/>
                <a:ea typeface="Calibri" panose="020F0502020204030204"/>
                <a:cs typeface="Arial"/>
              </a:rPr>
              <a:t>approach to the marking.</a:t>
            </a:r>
            <a:endParaRPr lang="en-GB" sz="1200" dirty="0">
              <a:latin typeface="Calibri"/>
              <a:ea typeface="Calibri"/>
              <a:cs typeface="Calibri"/>
            </a:endParaRPr>
          </a:p>
          <a:p>
            <a:r>
              <a:rPr lang="en-GB" sz="1200" dirty="0">
                <a:latin typeface="Calibri"/>
                <a:ea typeface="Calibri" panose="020F0502020204030204"/>
                <a:cs typeface="Arial"/>
              </a:rPr>
              <a:t>          </a:t>
            </a:r>
            <a:r>
              <a:rPr lang="en-GB" sz="1200" b="1" dirty="0">
                <a:latin typeface="Calibri"/>
                <a:ea typeface="Calibri" panose="020F0502020204030204"/>
                <a:cs typeface="Arial"/>
              </a:rPr>
              <a:t>0 marks</a:t>
            </a:r>
            <a:br>
              <a:rPr lang="en-GB" sz="1200" b="1" dirty="0">
                <a:latin typeface="Calibri"/>
                <a:ea typeface="Calibri" panose="020F0502020204030204"/>
                <a:cs typeface="Arial"/>
              </a:rPr>
            </a:br>
            <a:r>
              <a:rPr lang="en-GB" sz="1200" b="1" dirty="0">
                <a:latin typeface="Calibri"/>
                <a:ea typeface="Calibri" panose="020F0502020204030204"/>
                <a:cs typeface="Arial"/>
              </a:rPr>
              <a:t> </a:t>
            </a:r>
            <a:r>
              <a:rPr lang="en-GB" sz="1200" dirty="0">
                <a:latin typeface="Calibri"/>
                <a:ea typeface="Calibri" panose="020F0502020204030204"/>
                <a:cs typeface="Arial"/>
              </a:rPr>
              <a:t>No relevant content.</a:t>
            </a:r>
            <a:endParaRPr lang="en-GB" sz="1200" dirty="0">
              <a:latin typeface="Calibri"/>
              <a:ea typeface="Calibri"/>
              <a:cs typeface="Calibri"/>
            </a:endParaRPr>
          </a:p>
          <a:p>
            <a:r>
              <a:rPr lang="en-GB" sz="1200" dirty="0">
                <a:latin typeface="Calibri"/>
                <a:ea typeface="Calibri" panose="020F0502020204030204"/>
                <a:cs typeface="Arial"/>
              </a:rPr>
              <a:t>          </a:t>
            </a:r>
            <a:r>
              <a:rPr lang="en-GB" sz="1200" b="1" dirty="0">
                <a:latin typeface="Calibri"/>
                <a:ea typeface="Calibri" panose="020F0502020204030204"/>
                <a:cs typeface="Arial"/>
              </a:rPr>
              <a:t>Level 1 (1-2 marks)</a:t>
            </a:r>
            <a:br>
              <a:rPr lang="en-GB" sz="1200" b="1" dirty="0">
                <a:latin typeface="Calibri"/>
                <a:ea typeface="Calibri" panose="020F0502020204030204"/>
                <a:cs typeface="Arial"/>
              </a:rPr>
            </a:br>
            <a:r>
              <a:rPr lang="en-GB" sz="1200" b="1" dirty="0">
                <a:latin typeface="Calibri"/>
                <a:ea typeface="Calibri" panose="020F0502020204030204"/>
                <a:cs typeface="Arial"/>
              </a:rPr>
              <a:t> </a:t>
            </a:r>
            <a:r>
              <a:rPr lang="en-GB" sz="1200" dirty="0">
                <a:latin typeface="Calibri"/>
                <a:ea typeface="Calibri" panose="020F0502020204030204"/>
                <a:cs typeface="Arial"/>
              </a:rPr>
              <a:t>There is a brief attempt to explain why the velocity / </a:t>
            </a:r>
            <a:br>
              <a:rPr lang="en-GB" sz="1200" dirty="0">
                <a:latin typeface="Calibri"/>
                <a:ea typeface="Calibri" panose="020F0502020204030204"/>
                <a:cs typeface="Arial"/>
              </a:rPr>
            </a:br>
            <a:r>
              <a:rPr lang="en-GB" sz="1200" dirty="0">
                <a:latin typeface="Calibri"/>
                <a:ea typeface="Calibri" panose="020F0502020204030204"/>
                <a:cs typeface="Arial"/>
              </a:rPr>
              <a:t>speed of the parachutist changes.</a:t>
            </a:r>
            <a:br>
              <a:rPr lang="en-GB" sz="1200" dirty="0">
                <a:latin typeface="Calibri"/>
                <a:ea typeface="Calibri" panose="020F0502020204030204"/>
                <a:cs typeface="Arial"/>
              </a:rPr>
            </a:br>
            <a:r>
              <a:rPr lang="en-GB" sz="1200" dirty="0">
                <a:latin typeface="Calibri"/>
                <a:ea typeface="Calibri" panose="020F0502020204030204"/>
                <a:cs typeface="Arial"/>
              </a:rPr>
              <a:t> </a:t>
            </a:r>
            <a:r>
              <a:rPr lang="en-GB" sz="1200" b="1" dirty="0">
                <a:latin typeface="Calibri"/>
                <a:ea typeface="Calibri" panose="020F0502020204030204"/>
                <a:cs typeface="Arial"/>
              </a:rPr>
              <a:t>or</a:t>
            </a:r>
            <a:r>
              <a:rPr lang="en-GB" sz="1200" dirty="0">
                <a:latin typeface="Calibri"/>
                <a:ea typeface="Calibri" panose="020F0502020204030204"/>
                <a:cs typeface="Arial"/>
              </a:rPr>
              <a:t> </a:t>
            </a:r>
            <a:br>
              <a:rPr lang="en-GB" sz="1200" dirty="0">
                <a:latin typeface="Calibri"/>
                <a:ea typeface="Calibri" panose="020F0502020204030204"/>
                <a:cs typeface="Arial"/>
              </a:rPr>
            </a:br>
            <a:r>
              <a:rPr lang="en-GB" sz="1200" dirty="0">
                <a:latin typeface="Calibri"/>
                <a:ea typeface="Calibri" panose="020F0502020204030204"/>
                <a:cs typeface="Arial"/>
              </a:rPr>
              <a:t>the effect of opening the parachute on velocity/speed is given.</a:t>
            </a:r>
            <a:endParaRPr lang="en-GB" sz="1200" dirty="0">
              <a:latin typeface="Calibri"/>
              <a:ea typeface="Calibri"/>
              <a:cs typeface="Calibri"/>
            </a:endParaRPr>
          </a:p>
          <a:p>
            <a:r>
              <a:rPr lang="en-GB" sz="1200" dirty="0">
                <a:latin typeface="Calibri"/>
                <a:ea typeface="Calibri" panose="020F0502020204030204"/>
                <a:cs typeface="Arial"/>
              </a:rPr>
              <a:t>          </a:t>
            </a:r>
            <a:r>
              <a:rPr lang="en-GB" sz="1200" b="1" dirty="0">
                <a:latin typeface="Calibri"/>
                <a:ea typeface="Calibri" panose="020F0502020204030204"/>
                <a:cs typeface="Arial"/>
              </a:rPr>
              <a:t>Level 2 (3-4 marks)</a:t>
            </a:r>
            <a:br>
              <a:rPr lang="en-GB" sz="1200" b="1" dirty="0">
                <a:latin typeface="Calibri"/>
                <a:ea typeface="Calibri" panose="020F0502020204030204"/>
                <a:cs typeface="Arial"/>
              </a:rPr>
            </a:br>
            <a:r>
              <a:rPr lang="en-GB" sz="1200" b="1" dirty="0">
                <a:latin typeface="Calibri"/>
                <a:ea typeface="Calibri" panose="020F0502020204030204"/>
                <a:cs typeface="Arial"/>
              </a:rPr>
              <a:t> </a:t>
            </a:r>
            <a:r>
              <a:rPr lang="en-GB" sz="1200" dirty="0">
                <a:latin typeface="Calibri"/>
                <a:ea typeface="Calibri" panose="020F0502020204030204"/>
                <a:cs typeface="Arial"/>
              </a:rPr>
              <a:t>The change in velocity / speed is clearly explained in terms of force(s)</a:t>
            </a:r>
            <a:br>
              <a:rPr lang="en-GB" sz="1200" dirty="0">
                <a:latin typeface="Calibri"/>
                <a:ea typeface="Calibri" panose="020F0502020204030204"/>
                <a:cs typeface="Arial"/>
              </a:rPr>
            </a:br>
            <a:r>
              <a:rPr lang="en-GB" sz="1200" dirty="0">
                <a:latin typeface="Calibri"/>
                <a:ea typeface="Calibri" panose="020F0502020204030204"/>
                <a:cs typeface="Arial"/>
              </a:rPr>
              <a:t> </a:t>
            </a:r>
            <a:r>
              <a:rPr lang="en-GB" sz="1200" b="1" dirty="0">
                <a:latin typeface="Calibri"/>
                <a:ea typeface="Calibri" panose="020F0502020204030204"/>
                <a:cs typeface="Arial"/>
              </a:rPr>
              <a:t>or</a:t>
            </a:r>
            <a:br>
              <a:rPr lang="en-GB" sz="1200" b="1" dirty="0">
                <a:latin typeface="Calibri"/>
                <a:ea typeface="Calibri" panose="020F0502020204030204"/>
                <a:cs typeface="Arial"/>
              </a:rPr>
            </a:br>
            <a:r>
              <a:rPr lang="en-GB" sz="1200" b="1" dirty="0">
                <a:latin typeface="Calibri"/>
                <a:ea typeface="Calibri" panose="020F0502020204030204"/>
                <a:cs typeface="Arial"/>
              </a:rPr>
              <a:t> </a:t>
            </a:r>
            <a:r>
              <a:rPr lang="en-GB" sz="1200" dirty="0">
                <a:latin typeface="Calibri"/>
                <a:ea typeface="Calibri" panose="020F0502020204030204"/>
                <a:cs typeface="Arial"/>
              </a:rPr>
              <a:t>a reasoned argument for the open parachute producing a lower speed.</a:t>
            </a:r>
            <a:endParaRPr lang="en-GB" sz="1200" dirty="0">
              <a:latin typeface="Calibri"/>
              <a:ea typeface="Calibri"/>
              <a:cs typeface="Calibri"/>
            </a:endParaRPr>
          </a:p>
          <a:p>
            <a:r>
              <a:rPr lang="en-GB" sz="1200" dirty="0">
                <a:latin typeface="Calibri"/>
                <a:ea typeface="Calibri" panose="020F0502020204030204"/>
                <a:cs typeface="Arial"/>
              </a:rPr>
              <a:t>          </a:t>
            </a:r>
            <a:r>
              <a:rPr lang="en-GB" sz="1200" b="1" dirty="0">
                <a:latin typeface="Calibri"/>
                <a:ea typeface="Calibri" panose="020F0502020204030204"/>
                <a:cs typeface="Arial"/>
              </a:rPr>
              <a:t>Level 3 (5-6 marks)</a:t>
            </a:r>
            <a:br>
              <a:rPr lang="en-GB" sz="1200" b="1" dirty="0">
                <a:latin typeface="Calibri"/>
                <a:ea typeface="Calibri" panose="020F0502020204030204"/>
                <a:cs typeface="Arial"/>
              </a:rPr>
            </a:br>
            <a:r>
              <a:rPr lang="en-GB" sz="1200" b="1" dirty="0">
                <a:latin typeface="Calibri"/>
                <a:ea typeface="Calibri" panose="020F0502020204030204"/>
                <a:cs typeface="Arial"/>
              </a:rPr>
              <a:t> </a:t>
            </a:r>
            <a:r>
              <a:rPr lang="en-GB" sz="1200" dirty="0">
                <a:latin typeface="Calibri"/>
                <a:ea typeface="Calibri" panose="020F0502020204030204"/>
                <a:cs typeface="Arial"/>
              </a:rPr>
              <a:t>There is a clear and detailed explanation as to why the parachutist </a:t>
            </a:r>
            <a:br>
              <a:rPr lang="en-GB" sz="1200" dirty="0">
                <a:latin typeface="Calibri"/>
                <a:ea typeface="Calibri" panose="020F0502020204030204"/>
                <a:cs typeface="Arial"/>
              </a:rPr>
            </a:br>
            <a:r>
              <a:rPr lang="en-GB" sz="1200" dirty="0">
                <a:latin typeface="Calibri"/>
                <a:ea typeface="Calibri" panose="020F0502020204030204"/>
                <a:cs typeface="Arial"/>
              </a:rPr>
              <a:t>reaches terminal velocity </a:t>
            </a:r>
            <a:br>
              <a:rPr lang="en-GB" sz="1200" dirty="0">
                <a:latin typeface="Calibri"/>
                <a:ea typeface="Calibri" panose="020F0502020204030204"/>
                <a:cs typeface="Arial"/>
              </a:rPr>
            </a:br>
            <a:r>
              <a:rPr lang="en-GB" sz="1200" dirty="0">
                <a:latin typeface="Calibri"/>
                <a:ea typeface="Calibri" panose="020F0502020204030204"/>
                <a:cs typeface="Arial"/>
              </a:rPr>
              <a:t>and</a:t>
            </a:r>
            <a:br>
              <a:rPr lang="en-GB" sz="1200" dirty="0">
                <a:latin typeface="Calibri"/>
                <a:ea typeface="Calibri" panose="020F0502020204030204"/>
                <a:cs typeface="Arial"/>
              </a:rPr>
            </a:br>
            <a:r>
              <a:rPr lang="en-GB" sz="1200" dirty="0">
                <a:latin typeface="Calibri"/>
                <a:ea typeface="Calibri" panose="020F0502020204030204"/>
                <a:cs typeface="Arial"/>
              </a:rPr>
              <a:t> a reasoned argument for the open parachute producing a lower speed</a:t>
            </a:r>
            <a:endParaRPr lang="en-GB" sz="1200" dirty="0">
              <a:latin typeface="Calibri"/>
              <a:ea typeface="Calibri"/>
              <a:cs typeface="Calibri"/>
            </a:endParaRPr>
          </a:p>
          <a:p>
            <a:r>
              <a:rPr lang="en-GB" sz="1200" b="1" dirty="0">
                <a:latin typeface="Calibri"/>
                <a:ea typeface="Calibri" panose="020F0502020204030204"/>
                <a:cs typeface="Arial"/>
              </a:rPr>
              <a:t>examples of the physics points made in the response to explain </a:t>
            </a:r>
            <a:br>
              <a:rPr lang="en-GB" sz="1200" b="1" dirty="0">
                <a:latin typeface="Calibri"/>
                <a:ea typeface="Calibri" panose="020F0502020204030204"/>
                <a:cs typeface="Arial"/>
              </a:rPr>
            </a:br>
            <a:r>
              <a:rPr lang="en-GB" sz="1200" b="1" dirty="0">
                <a:latin typeface="Calibri"/>
                <a:ea typeface="Calibri" panose="020F0502020204030204"/>
                <a:cs typeface="Arial"/>
              </a:rPr>
              <a:t>first terminal velocity</a:t>
            </a:r>
            <a:endParaRPr lang="en-GB" sz="1200" dirty="0">
              <a:latin typeface="Calibri"/>
              <a:ea typeface="Calibri"/>
              <a:cs typeface="Calibri"/>
            </a:endParaRPr>
          </a:p>
          <a:p>
            <a:r>
              <a:rPr lang="en-GB" sz="1200" dirty="0">
                <a:latin typeface="Calibri"/>
                <a:ea typeface="Calibri" panose="020F0502020204030204"/>
                <a:cs typeface="Arial"/>
              </a:rPr>
              <a:t>•        on leaving the plane the only force acting is weight (downwards)</a:t>
            </a:r>
            <a:endParaRPr lang="en-GB" sz="1200" dirty="0">
              <a:latin typeface="Calibri"/>
              <a:ea typeface="Calibri"/>
              <a:cs typeface="Calibri"/>
            </a:endParaRPr>
          </a:p>
          <a:p>
            <a:r>
              <a:rPr lang="en-GB" sz="1200" i="1" dirty="0">
                <a:latin typeface="Calibri"/>
                <a:ea typeface="Calibri" panose="020F0502020204030204"/>
                <a:cs typeface="Arial"/>
              </a:rPr>
              <a:t>accept gravity for weight throughout</a:t>
            </a:r>
            <a:endParaRPr lang="en-GB" sz="1200" dirty="0">
              <a:latin typeface="Calibri"/>
              <a:ea typeface="Calibri"/>
              <a:cs typeface="Calibri"/>
            </a:endParaRPr>
          </a:p>
          <a:p>
            <a:r>
              <a:rPr lang="en-GB" sz="1200" dirty="0">
                <a:latin typeface="Calibri"/>
                <a:ea typeface="Calibri" panose="020F0502020204030204"/>
                <a:cs typeface="Arial"/>
              </a:rPr>
              <a:t>•        as parachutist falls air resistance acts (upwards)</a:t>
            </a:r>
            <a:endParaRPr lang="en-GB" sz="1200" dirty="0">
              <a:latin typeface="Calibri"/>
              <a:ea typeface="Calibri"/>
              <a:cs typeface="Calibri"/>
            </a:endParaRPr>
          </a:p>
          <a:p>
            <a:r>
              <a:rPr lang="en-GB" sz="1200" i="1" dirty="0">
                <a:latin typeface="Calibri"/>
                <a:ea typeface="Calibri" panose="020F0502020204030204"/>
                <a:cs typeface="Arial"/>
              </a:rPr>
              <a:t>accept drag / friction for air resistance</a:t>
            </a:r>
            <a:endParaRPr lang="en-GB" sz="1200" dirty="0">
              <a:latin typeface="Calibri"/>
              <a:ea typeface="Calibri"/>
              <a:cs typeface="Calibri"/>
            </a:endParaRPr>
          </a:p>
          <a:p>
            <a:r>
              <a:rPr lang="en-GB" sz="1200" dirty="0">
                <a:latin typeface="Calibri"/>
                <a:ea typeface="Calibri" panose="020F0502020204030204"/>
                <a:cs typeface="Arial"/>
              </a:rPr>
              <a:t>•        weight greater than air resistance </a:t>
            </a:r>
            <a:br>
              <a:rPr lang="en-GB" sz="1200" dirty="0">
                <a:latin typeface="Calibri"/>
                <a:ea typeface="Calibri" panose="020F0502020204030204"/>
                <a:cs typeface="Arial"/>
              </a:rPr>
            </a:br>
            <a:r>
              <a:rPr lang="en-GB" sz="1200" dirty="0">
                <a:latin typeface="Calibri"/>
                <a:ea typeface="Calibri" panose="020F0502020204030204"/>
                <a:cs typeface="Arial"/>
              </a:rPr>
              <a:t>or</a:t>
            </a:r>
            <a:br>
              <a:rPr lang="en-GB" sz="1200" dirty="0">
                <a:latin typeface="Calibri"/>
                <a:ea typeface="Calibri" panose="020F0502020204030204"/>
                <a:cs typeface="Arial"/>
              </a:rPr>
            </a:br>
            <a:r>
              <a:rPr lang="en-GB" sz="1200" dirty="0">
                <a:latin typeface="Calibri"/>
                <a:ea typeface="Calibri" panose="020F0502020204030204"/>
                <a:cs typeface="Arial"/>
              </a:rPr>
              <a:t> resultant force downwards</a:t>
            </a:r>
            <a:endParaRPr lang="en-GB" sz="1200" dirty="0">
              <a:latin typeface="Calibri"/>
              <a:ea typeface="Calibri"/>
              <a:cs typeface="Calibri"/>
            </a:endParaRPr>
          </a:p>
          <a:p>
            <a:r>
              <a:rPr lang="en-GB" sz="1200" dirty="0">
                <a:latin typeface="Calibri"/>
                <a:ea typeface="Calibri" panose="020F0502020204030204"/>
                <a:cs typeface="Arial"/>
              </a:rPr>
              <a:t>•        (resultant force downwards) so parachutist accelerates</a:t>
            </a:r>
            <a:endParaRPr lang="en-GB" sz="1200" dirty="0">
              <a:latin typeface="Calibri"/>
              <a:ea typeface="Calibri"/>
              <a:cs typeface="Calibri"/>
            </a:endParaRPr>
          </a:p>
          <a:p>
            <a:r>
              <a:rPr lang="en-GB" sz="1200" dirty="0">
                <a:latin typeface="Calibri"/>
                <a:ea typeface="Calibri" panose="020F0502020204030204"/>
                <a:cs typeface="Arial"/>
              </a:rPr>
              <a:t>•        as velocity / speed increases so does air resistance</a:t>
            </a:r>
            <a:endParaRPr lang="en-GB" sz="1200" dirty="0">
              <a:latin typeface="Calibri"/>
              <a:ea typeface="Calibri"/>
              <a:cs typeface="Calibri"/>
            </a:endParaRPr>
          </a:p>
          <a:p>
            <a:r>
              <a:rPr lang="en-GB" sz="1200" dirty="0">
                <a:latin typeface="Calibri"/>
                <a:ea typeface="Calibri" panose="020F0502020204030204"/>
                <a:cs typeface="Arial"/>
              </a:rPr>
              <a:t>•        terminal velocity reached when air resistance = weight</a:t>
            </a:r>
            <a:endParaRPr lang="en-GB" sz="1200" dirty="0">
              <a:latin typeface="Calibri"/>
              <a:ea typeface="Calibri"/>
              <a:cs typeface="Calibri"/>
            </a:endParaRPr>
          </a:p>
          <a:p>
            <a:r>
              <a:rPr lang="en-GB" sz="1200" i="1" dirty="0">
                <a:latin typeface="Calibri"/>
                <a:ea typeface="Calibri" panose="020F0502020204030204"/>
                <a:cs typeface="Arial"/>
              </a:rPr>
              <a:t>accept terminal velocity reached when forces are balanced</a:t>
            </a:r>
            <a:endParaRPr lang="en-GB" sz="1200" dirty="0">
              <a:latin typeface="Calibri"/>
              <a:ea typeface="Calibri"/>
              <a:cs typeface="Calibri"/>
            </a:endParaRPr>
          </a:p>
          <a:p>
            <a:r>
              <a:rPr lang="en-GB" sz="1200" b="1" dirty="0">
                <a:latin typeface="Calibri"/>
                <a:ea typeface="Calibri" panose="020F0502020204030204"/>
                <a:cs typeface="Arial"/>
              </a:rPr>
              <a:t>to explain second lower terminal velocity</a:t>
            </a:r>
            <a:endParaRPr lang="en-GB" sz="1200" dirty="0">
              <a:latin typeface="Calibri"/>
              <a:ea typeface="Calibri"/>
              <a:cs typeface="Calibri"/>
            </a:endParaRPr>
          </a:p>
          <a:p>
            <a:r>
              <a:rPr lang="en-GB" sz="1200" dirty="0">
                <a:latin typeface="Calibri"/>
                <a:ea typeface="Calibri" panose="020F0502020204030204"/>
                <a:cs typeface="Arial"/>
              </a:rPr>
              <a:t>•        opening parachute increases surface area</a:t>
            </a:r>
            <a:endParaRPr lang="en-GB" sz="1200" dirty="0">
              <a:latin typeface="Calibri"/>
              <a:ea typeface="Calibri"/>
              <a:cs typeface="Calibri"/>
            </a:endParaRPr>
          </a:p>
          <a:p>
            <a:r>
              <a:rPr lang="en-GB" sz="1200" dirty="0">
                <a:latin typeface="Calibri"/>
                <a:ea typeface="Calibri" panose="020F0502020204030204"/>
                <a:cs typeface="Arial"/>
              </a:rPr>
              <a:t>•        opening parachute increases air resistance</a:t>
            </a:r>
            <a:endParaRPr lang="en-GB" sz="1200" dirty="0">
              <a:latin typeface="Calibri"/>
              <a:ea typeface="Calibri"/>
              <a:cs typeface="Calibri"/>
            </a:endParaRPr>
          </a:p>
          <a:p>
            <a:r>
              <a:rPr lang="en-GB" sz="1200" dirty="0">
                <a:latin typeface="Calibri"/>
                <a:ea typeface="Calibri" panose="020F0502020204030204"/>
                <a:cs typeface="Arial"/>
              </a:rPr>
              <a:t>•        air resistance is greater than weight</a:t>
            </a:r>
            <a:endParaRPr lang="en-GB" sz="1200" dirty="0">
              <a:latin typeface="Calibri"/>
              <a:ea typeface="Calibri"/>
              <a:cs typeface="Calibri"/>
            </a:endParaRPr>
          </a:p>
          <a:p>
            <a:r>
              <a:rPr lang="en-GB" sz="1200" dirty="0">
                <a:latin typeface="Calibri"/>
                <a:ea typeface="Calibri" panose="020F0502020204030204"/>
                <a:cs typeface="Arial"/>
              </a:rPr>
              <a:t>•        resultant force acts upwards / opposite direction to motion</a:t>
            </a:r>
            <a:endParaRPr lang="en-GB" sz="1200" dirty="0">
              <a:latin typeface="Calibri"/>
              <a:ea typeface="Calibri"/>
              <a:cs typeface="Calibri"/>
            </a:endParaRPr>
          </a:p>
          <a:p>
            <a:r>
              <a:rPr lang="en-GB" sz="1200" dirty="0">
                <a:latin typeface="Calibri"/>
                <a:ea typeface="Calibri" panose="020F0502020204030204"/>
                <a:cs typeface="Arial"/>
              </a:rPr>
              <a:t>•        parachutist decelerates / slows down</a:t>
            </a:r>
            <a:endParaRPr lang="en-GB" sz="1200" dirty="0">
              <a:latin typeface="Calibri"/>
              <a:ea typeface="Calibri"/>
              <a:cs typeface="Calibri"/>
            </a:endParaRPr>
          </a:p>
          <a:p>
            <a:r>
              <a:rPr lang="en-GB" sz="1200" dirty="0">
                <a:latin typeface="Calibri"/>
                <a:ea typeface="Calibri" panose="020F0502020204030204"/>
                <a:cs typeface="Arial"/>
              </a:rPr>
              <a:t>•        the lower velocity means a reduced air resistance</a:t>
            </a:r>
            <a:endParaRPr lang="en-GB" sz="1200" dirty="0">
              <a:latin typeface="Calibri"/>
              <a:ea typeface="Calibri"/>
              <a:cs typeface="Calibri"/>
            </a:endParaRPr>
          </a:p>
          <a:p>
            <a:r>
              <a:rPr lang="en-GB" sz="1200" dirty="0">
                <a:latin typeface="Calibri"/>
                <a:ea typeface="Calibri" panose="020F0502020204030204"/>
                <a:cs typeface="Arial"/>
              </a:rPr>
              <a:t>air resistance and weight become equal but at a lower (terminal) velocity</a:t>
            </a:r>
            <a:endParaRPr lang="en-GB" sz="1200" dirty="0">
              <a:latin typeface="Calibri"/>
              <a:ea typeface="Calibri"/>
              <a:cs typeface="Calibri"/>
            </a:endParaRPr>
          </a:p>
          <a:p>
            <a:pPr algn="r"/>
            <a:r>
              <a:rPr lang="en-GB" sz="900" b="1" dirty="0">
                <a:latin typeface="Times New Roman"/>
                <a:ea typeface="Calibri" panose="020F0502020204030204"/>
                <a:cs typeface="Times New Roman"/>
              </a:rPr>
              <a:t>6</a:t>
            </a:r>
            <a:endParaRPr lang="en-GB" dirty="0"/>
          </a:p>
          <a:p>
            <a:endParaRPr lang="en-GB" sz="1200" dirty="0">
              <a:latin typeface="Arial"/>
              <a:ea typeface="Calibri" panose="020F0502020204030204"/>
              <a:cs typeface="Arial"/>
            </a:endParaRPr>
          </a:p>
        </p:txBody>
      </p:sp>
    </p:spTree>
    <p:extLst>
      <p:ext uri="{BB962C8B-B14F-4D97-AF65-F5344CB8AC3E}">
        <p14:creationId xmlns:p14="http://schemas.microsoft.com/office/powerpoint/2010/main" val="3984776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75473"/>
            <a:ext cx="6311900" cy="7986802"/>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Answers:</a:t>
            </a:r>
            <a:endParaRPr lang="en-US" sz="1200">
              <a:ea typeface="Calibri"/>
              <a:cs typeface="Calibri"/>
            </a:endParaRPr>
          </a:p>
          <a:p>
            <a:pPr>
              <a:lnSpc>
                <a:spcPct val="150000"/>
              </a:lnSpc>
            </a:pPr>
            <a:r>
              <a:rPr lang="en-GB" sz="1200" b="1">
                <a:ea typeface="Calibri" panose="020F0502020204030204"/>
                <a:cs typeface="Calibri" panose="020F0502020204030204"/>
              </a:rPr>
              <a:t>You Do:</a:t>
            </a:r>
          </a:p>
          <a:p>
            <a:r>
              <a:rPr lang="en-GB" sz="1200">
                <a:latin typeface="Calibri"/>
                <a:ea typeface="Calibri" panose="020F0502020204030204"/>
                <a:cs typeface="Arial"/>
              </a:rPr>
              <a:t>(c)    (</a:t>
            </a:r>
            <a:r>
              <a:rPr lang="en-GB" sz="1200" err="1">
                <a:latin typeface="Calibri"/>
                <a:ea typeface="Calibri" panose="020F0502020204030204"/>
                <a:cs typeface="Arial"/>
              </a:rPr>
              <a:t>i</a:t>
            </a:r>
            <a:r>
              <a:rPr lang="en-GB" sz="1200">
                <a:latin typeface="Calibri"/>
                <a:ea typeface="Calibri" panose="020F0502020204030204"/>
                <a:cs typeface="Arial"/>
              </a:rPr>
              <a:t>)       any </a:t>
            </a:r>
            <a:r>
              <a:rPr lang="en-GB" sz="1200" b="1">
                <a:latin typeface="Calibri"/>
                <a:ea typeface="Calibri" panose="020F0502020204030204"/>
                <a:cs typeface="Arial"/>
              </a:rPr>
              <a:t>one</a:t>
            </a:r>
            <a:r>
              <a:rPr lang="en-GB" sz="1200">
                <a:latin typeface="Calibri"/>
                <a:ea typeface="Calibri" panose="020F0502020204030204"/>
                <a:cs typeface="Arial"/>
              </a:rPr>
              <a:t> from:</a:t>
            </a:r>
          </a:p>
          <a:p>
            <a:r>
              <a:rPr lang="en-GB" sz="1200">
                <a:latin typeface="Calibri"/>
                <a:ea typeface="Calibri" panose="020F0502020204030204"/>
                <a:cs typeface="Arial"/>
              </a:rPr>
              <a:t>•        mass of the (modelling) clay</a:t>
            </a:r>
          </a:p>
          <a:p>
            <a:r>
              <a:rPr lang="en-GB" sz="1200" i="1">
                <a:latin typeface="Calibri"/>
                <a:ea typeface="Calibri" panose="020F0502020204030204"/>
                <a:cs typeface="Arial"/>
              </a:rPr>
              <a:t>accept size/shape of clay size/amount/volume/shape of clay</a:t>
            </a:r>
            <a:endParaRPr lang="en-GB" sz="1200">
              <a:latin typeface="Calibri"/>
              <a:ea typeface="Calibri" panose="020F0502020204030204"/>
              <a:cs typeface="Arial"/>
            </a:endParaRPr>
          </a:p>
          <a:p>
            <a:r>
              <a:rPr lang="en-GB" sz="1200" i="1">
                <a:latin typeface="Calibri"/>
                <a:ea typeface="Calibri" panose="020F0502020204030204"/>
                <a:cs typeface="Arial"/>
              </a:rPr>
              <a:t>accept plasticine for (modelling)clay</a:t>
            </a:r>
            <a:endParaRPr lang="en-GB" sz="1200">
              <a:latin typeface="Calibri"/>
              <a:ea typeface="Calibri" panose="020F0502020204030204"/>
              <a:cs typeface="Arial"/>
            </a:endParaRPr>
          </a:p>
          <a:p>
            <a:r>
              <a:rPr lang="en-GB" sz="1200">
                <a:latin typeface="Calibri"/>
                <a:ea typeface="Calibri" panose="020F0502020204030204"/>
                <a:cs typeface="Arial"/>
              </a:rPr>
              <a:t>•        material parachute made from</a:t>
            </a:r>
          </a:p>
          <a:p>
            <a:r>
              <a:rPr lang="en-GB" sz="1200" i="1">
                <a:latin typeface="Calibri"/>
                <a:ea typeface="Calibri" panose="020F0502020204030204"/>
                <a:cs typeface="Arial"/>
              </a:rPr>
              <a:t>accept same (plastic) bag</a:t>
            </a:r>
            <a:endParaRPr lang="en-GB" sz="1200">
              <a:latin typeface="Calibri"/>
              <a:ea typeface="Calibri" panose="020F0502020204030204"/>
              <a:cs typeface="Arial"/>
            </a:endParaRPr>
          </a:p>
          <a:p>
            <a:r>
              <a:rPr lang="en-GB" sz="1200">
                <a:latin typeface="Calibri"/>
                <a:ea typeface="Calibri" panose="020F0502020204030204"/>
                <a:cs typeface="Arial"/>
              </a:rPr>
              <a:t>•        number / length of strings</a:t>
            </a:r>
          </a:p>
          <a:p>
            <a:pPr algn="r"/>
            <a:r>
              <a:rPr lang="en-GB" sz="1200" b="1">
                <a:latin typeface="Calibri"/>
                <a:ea typeface="Calibri" panose="020F0502020204030204"/>
                <a:cs typeface="Times New Roman"/>
              </a:rPr>
              <a:t>1</a:t>
            </a:r>
            <a:endParaRPr lang="en-GB" sz="1200">
              <a:latin typeface="Calibri"/>
              <a:ea typeface="Calibri" panose="020F0502020204030204"/>
              <a:cs typeface="Times New Roman"/>
            </a:endParaRPr>
          </a:p>
          <a:p>
            <a:r>
              <a:rPr lang="en-GB" sz="1200">
                <a:latin typeface="Calibri"/>
                <a:ea typeface="Calibri" panose="020F0502020204030204"/>
                <a:cs typeface="Arial"/>
              </a:rPr>
              <a:t>(ii)     </a:t>
            </a:r>
            <a:r>
              <a:rPr lang="en-GB" sz="1200" b="1">
                <a:latin typeface="Calibri"/>
                <a:ea typeface="Calibri" panose="020F0502020204030204"/>
                <a:cs typeface="Arial"/>
              </a:rPr>
              <a:t>C</a:t>
            </a:r>
            <a:endParaRPr lang="en-GB" sz="1200">
              <a:latin typeface="Calibri"/>
              <a:ea typeface="Calibri"/>
              <a:cs typeface="Arial"/>
            </a:endParaRPr>
          </a:p>
          <a:p>
            <a:r>
              <a:rPr lang="en-GB" sz="1200" i="1">
                <a:latin typeface="Calibri"/>
                <a:ea typeface="Calibri" panose="020F0502020204030204"/>
                <a:cs typeface="Arial"/>
              </a:rPr>
              <a:t>reason only scores if </a:t>
            </a:r>
            <a:r>
              <a:rPr lang="en-GB" sz="1200" b="1" i="1">
                <a:latin typeface="Calibri"/>
                <a:ea typeface="Calibri" panose="020F0502020204030204"/>
                <a:cs typeface="Arial"/>
              </a:rPr>
              <a:t>C</a:t>
            </a:r>
            <a:r>
              <a:rPr lang="en-GB" sz="1200" i="1">
                <a:latin typeface="Calibri"/>
                <a:ea typeface="Calibri" panose="020F0502020204030204"/>
                <a:cs typeface="Arial"/>
              </a:rPr>
              <a:t> is chosen</a:t>
            </a:r>
            <a:endParaRPr lang="en-GB" sz="1200">
              <a:latin typeface="Calibri"/>
              <a:ea typeface="Calibri"/>
              <a:cs typeface="Arial"/>
            </a:endParaRPr>
          </a:p>
          <a:p>
            <a:pPr algn="r"/>
            <a:r>
              <a:rPr lang="en-GB" sz="1200" b="1">
                <a:latin typeface="Calibri"/>
                <a:ea typeface="Calibri" panose="020F0502020204030204"/>
                <a:cs typeface="Times New Roman"/>
              </a:rPr>
              <a:t>1</a:t>
            </a:r>
            <a:endParaRPr lang="en-GB" sz="1200">
              <a:latin typeface="Calibri"/>
              <a:ea typeface="Calibri"/>
              <a:cs typeface="Times New Roman"/>
            </a:endParaRPr>
          </a:p>
          <a:p>
            <a:r>
              <a:rPr lang="en-GB" sz="1200">
                <a:latin typeface="Calibri"/>
                <a:ea typeface="Calibri" panose="020F0502020204030204"/>
                <a:cs typeface="Arial"/>
              </a:rPr>
              <a:t>smallest (area) so falls fastest (so taking least time)</a:t>
            </a:r>
          </a:p>
          <a:p>
            <a:r>
              <a:rPr lang="en-GB" sz="1200" i="1">
                <a:latin typeface="Calibri"/>
                <a:ea typeface="Calibri" panose="020F0502020204030204"/>
                <a:cs typeface="Arial"/>
              </a:rPr>
              <a:t>accept quickest/quicker for fastest</a:t>
            </a:r>
            <a:endParaRPr lang="en-GB" sz="1200">
              <a:latin typeface="Calibri"/>
              <a:ea typeface="Calibri"/>
              <a:cs typeface="Arial"/>
            </a:endParaRPr>
          </a:p>
          <a:p>
            <a:r>
              <a:rPr lang="en-GB" sz="1200" i="1">
                <a:latin typeface="Calibri"/>
                <a:ea typeface="Calibri" panose="020F0502020204030204"/>
                <a:cs typeface="Arial"/>
              </a:rPr>
              <a:t>if </a:t>
            </a:r>
            <a:r>
              <a:rPr lang="en-GB" sz="1200" b="1" i="1">
                <a:latin typeface="Calibri"/>
                <a:ea typeface="Calibri" panose="020F0502020204030204"/>
                <a:cs typeface="Arial"/>
              </a:rPr>
              <a:t>A</a:t>
            </a:r>
            <a:r>
              <a:rPr lang="en-GB" sz="1200" i="1">
                <a:latin typeface="Calibri"/>
                <a:ea typeface="Calibri" panose="020F0502020204030204"/>
                <a:cs typeface="Arial"/>
              </a:rPr>
              <a:t> is chosen with the reason given as ‘the largest area so falls slowest’ this gains </a:t>
            </a:r>
            <a:r>
              <a:rPr lang="en-GB" sz="1200" b="1" i="1">
                <a:latin typeface="Calibri"/>
                <a:ea typeface="Calibri" panose="020F0502020204030204"/>
                <a:cs typeface="Arial"/>
              </a:rPr>
              <a:t>1</a:t>
            </a:r>
            <a:r>
              <a:rPr lang="en-GB" sz="1200" i="1">
                <a:latin typeface="Calibri"/>
                <a:ea typeface="Calibri" panose="020F0502020204030204"/>
                <a:cs typeface="Arial"/>
              </a:rPr>
              <a:t> mark</a:t>
            </a:r>
            <a:endParaRPr lang="en-GB" sz="1200">
              <a:latin typeface="Calibri"/>
              <a:ea typeface="Calibri"/>
              <a:cs typeface="Arial"/>
            </a:endParaRPr>
          </a:p>
          <a:p>
            <a:pPr algn="r"/>
            <a:r>
              <a:rPr lang="en-GB" sz="1200" b="1">
                <a:latin typeface="Calibri"/>
                <a:ea typeface="Calibri" panose="020F0502020204030204"/>
                <a:cs typeface="Times New Roman"/>
              </a:rPr>
              <a:t>1</a:t>
            </a:r>
            <a:endParaRPr lang="en-GB" sz="1200">
              <a:latin typeface="Calibri"/>
              <a:ea typeface="Calibri"/>
              <a:cs typeface="Times New Roman"/>
            </a:endParaRPr>
          </a:p>
          <a:p>
            <a:pPr algn="r"/>
            <a:r>
              <a:rPr lang="en-GB" sz="1200" b="1">
                <a:latin typeface="Calibri"/>
                <a:ea typeface="Calibri" panose="020F0502020204030204"/>
                <a:cs typeface="Arial"/>
              </a:rPr>
              <a:t>[12]</a:t>
            </a:r>
            <a:endParaRPr lang="en-GB" sz="1200">
              <a:latin typeface="Calibri"/>
              <a:ea typeface="Calibri"/>
              <a:cs typeface="Arial"/>
            </a:endParaRPr>
          </a:p>
          <a:p>
            <a:endParaRPr lang="en-GB" sz="1200">
              <a:latin typeface="Calibri"/>
              <a:ea typeface="Calibri"/>
              <a:cs typeface="Arial"/>
            </a:endParaRPr>
          </a:p>
          <a:p>
            <a:r>
              <a:rPr lang="en-GB" sz="1200">
                <a:latin typeface="Calibri"/>
                <a:ea typeface="Calibri"/>
                <a:cs typeface="Arial"/>
              </a:rPr>
              <a:t>(a)  there is a resultant force acting</a:t>
            </a:r>
            <a:endParaRPr lang="en-GB" sz="1200">
              <a:latin typeface="Calibri"/>
              <a:ea typeface="Calibri"/>
              <a:cs typeface="Calibri"/>
            </a:endParaRPr>
          </a:p>
          <a:p>
            <a:r>
              <a:rPr lang="en-GB" sz="1200" i="1">
                <a:latin typeface="Calibri"/>
                <a:ea typeface="Calibri" panose="020F0502020204030204"/>
                <a:cs typeface="Arial"/>
              </a:rPr>
              <a:t>allow weight is greater than air resistance</a:t>
            </a:r>
            <a:endParaRPr lang="en-GB" sz="1200">
              <a:latin typeface="Calibri"/>
              <a:ea typeface="Calibri"/>
              <a:cs typeface="Calibri"/>
            </a:endParaRPr>
          </a:p>
          <a:p>
            <a:r>
              <a:rPr lang="en-GB" sz="1200" i="1">
                <a:latin typeface="Calibri"/>
                <a:ea typeface="Calibri" panose="020F0502020204030204"/>
                <a:cs typeface="Arial"/>
              </a:rPr>
              <a:t>allow (initially) weight/gravity is the only force acting</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(b)  as the velocity of the hailstone increases air resistance increases</a:t>
            </a:r>
            <a:endParaRPr lang="en-GB" sz="1200">
              <a:latin typeface="Calibri"/>
              <a:ea typeface="Calibri"/>
              <a:cs typeface="Calibri"/>
            </a:endParaRPr>
          </a:p>
          <a:p>
            <a:r>
              <a:rPr lang="en-GB" sz="1200" i="1">
                <a:latin typeface="Calibri"/>
                <a:ea typeface="Calibri" panose="020F0502020204030204"/>
                <a:cs typeface="Arial"/>
              </a:rPr>
              <a:t>allow speed for velocity</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err="1">
                <a:latin typeface="Calibri"/>
                <a:ea typeface="Calibri" panose="020F0502020204030204"/>
                <a:cs typeface="Arial"/>
              </a:rPr>
              <a:t>uuntil</a:t>
            </a:r>
            <a:r>
              <a:rPr lang="en-GB" sz="1200">
                <a:latin typeface="Calibri"/>
                <a:ea typeface="Calibri" panose="020F0502020204030204"/>
                <a:cs typeface="Arial"/>
              </a:rPr>
              <a:t> air resistance becomes equal to the weight of the hailstone</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so the </a:t>
            </a:r>
            <a:r>
              <a:rPr lang="en-GB" sz="1200" u="sng">
                <a:latin typeface="Calibri"/>
                <a:ea typeface="Calibri" panose="020F0502020204030204"/>
                <a:cs typeface="Arial"/>
              </a:rPr>
              <a:t>resultant force</a:t>
            </a:r>
            <a:r>
              <a:rPr lang="en-GB" sz="1200">
                <a:latin typeface="Calibri"/>
                <a:ea typeface="Calibri" panose="020F0502020204030204"/>
                <a:cs typeface="Arial"/>
              </a:rPr>
              <a:t> is (equal to) zero</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(c)  as mass increases the weight of a hailstone increases</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(d)  kinetic energy depends on both mass and velocity</a:t>
            </a:r>
            <a:endParaRPr lang="en-GB" sz="1200">
              <a:latin typeface="Calibri"/>
              <a:ea typeface="Calibri"/>
              <a:cs typeface="Calibri"/>
            </a:endParaRPr>
          </a:p>
          <a:p>
            <a:r>
              <a:rPr lang="en-GB" sz="1200" i="1">
                <a:latin typeface="Calibri"/>
                <a:ea typeface="Calibri" panose="020F0502020204030204"/>
                <a:cs typeface="Arial"/>
              </a:rPr>
              <a:t>allow E</a:t>
            </a:r>
            <a:r>
              <a:rPr lang="en-GB" sz="1200" i="1" baseline="-25000">
                <a:latin typeface="Calibri"/>
                <a:ea typeface="Calibri" panose="020F0502020204030204"/>
                <a:cs typeface="Arial"/>
              </a:rPr>
              <a:t>k</a:t>
            </a:r>
            <a:r>
              <a:rPr lang="en-GB" sz="1200" i="1">
                <a:latin typeface="Calibri"/>
                <a:ea typeface="Calibri" panose="020F0502020204030204"/>
                <a:cs typeface="Arial"/>
              </a:rPr>
              <a:t> = ½ mv</a:t>
            </a:r>
            <a:r>
              <a:rPr lang="en-GB" sz="1200" i="1" baseline="30000">
                <a:latin typeface="Calibri"/>
                <a:ea typeface="Calibri" panose="020F0502020204030204"/>
                <a:cs typeface="Arial"/>
              </a:rPr>
              <a:t>2</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as mass increases so does maximum velocity</a:t>
            </a:r>
            <a:endParaRPr lang="en-GB" sz="1200">
              <a:latin typeface="Calibri"/>
              <a:ea typeface="Calibri"/>
              <a:cs typeface="Calibri"/>
            </a:endParaRPr>
          </a:p>
          <a:p>
            <a:r>
              <a:rPr lang="en-GB" sz="1200" i="1">
                <a:latin typeface="Calibri"/>
                <a:ea typeface="Calibri" panose="020F0502020204030204"/>
                <a:cs typeface="Arial"/>
              </a:rPr>
              <a:t>a statement is required</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kinetic energy </a:t>
            </a:r>
            <a:r>
              <a:rPr lang="en-GB" sz="1200">
                <a:latin typeface="Calibri"/>
                <a:ea typeface="Cambria Math"/>
                <a:cs typeface="Arial"/>
              </a:rPr>
              <a:t>∝</a:t>
            </a:r>
            <a:r>
              <a:rPr lang="en-GB" sz="1200">
                <a:latin typeface="Calibri"/>
                <a:ea typeface="Calibri" panose="020F0502020204030204"/>
                <a:cs typeface="Arial"/>
              </a:rPr>
              <a:t> m and kinetic energy </a:t>
            </a:r>
            <a:r>
              <a:rPr lang="en-GB" sz="1200">
                <a:latin typeface="Calibri"/>
                <a:ea typeface="Cambria Math"/>
                <a:cs typeface="Arial"/>
              </a:rPr>
              <a:t>∝</a:t>
            </a:r>
            <a:r>
              <a:rPr lang="en-GB" sz="1200">
                <a:latin typeface="Calibri"/>
                <a:ea typeface="Calibri" panose="020F0502020204030204"/>
                <a:cs typeface="Arial"/>
              </a:rPr>
              <a:t> v</a:t>
            </a:r>
            <a:r>
              <a:rPr lang="en-GB" sz="1200" baseline="30000">
                <a:latin typeface="Calibri"/>
                <a:ea typeface="Calibri" panose="020F0502020204030204"/>
                <a:cs typeface="Arial"/>
              </a:rPr>
              <a:t>2</a:t>
            </a:r>
            <a:r>
              <a:rPr lang="en-GB" sz="1200">
                <a:latin typeface="Calibri"/>
                <a:ea typeface="Calibri" panose="020F0502020204030204"/>
                <a:cs typeface="Arial"/>
              </a:rPr>
              <a:t> so as mass doubles kinetic energy more than doubles</a:t>
            </a:r>
            <a:endParaRPr lang="en-GB" sz="1200">
              <a:latin typeface="Calibri"/>
              <a:ea typeface="Calibri"/>
              <a:cs typeface="Calibri"/>
            </a:endParaRPr>
          </a:p>
          <a:p>
            <a:r>
              <a:rPr lang="en-GB" sz="1200" i="1">
                <a:latin typeface="Calibri"/>
                <a:ea typeface="Calibri" panose="020F0502020204030204"/>
                <a:cs typeface="Arial"/>
              </a:rPr>
              <a:t>this mark can be scored by relevant calculations</a:t>
            </a:r>
            <a:endParaRPr lang="en-GB" sz="1200">
              <a:latin typeface="Calibri"/>
              <a:ea typeface="Calibri"/>
              <a:cs typeface="Calibri"/>
            </a:endParaRPr>
          </a:p>
          <a:p>
            <a:pPr algn="r"/>
            <a:r>
              <a:rPr lang="en-GB" sz="900" b="1">
                <a:latin typeface="Times New Roman"/>
                <a:ea typeface="Calibri" panose="020F0502020204030204"/>
                <a:cs typeface="Times New Roman"/>
              </a:rPr>
              <a:t>1</a:t>
            </a:r>
            <a:endParaRPr lang="en-GB">
              <a:ea typeface="Calibri" panose="020F0502020204030204"/>
              <a:cs typeface="Calibri" panose="020F0502020204030204"/>
            </a:endParaRPr>
          </a:p>
          <a:p>
            <a:endParaRPr lang="en-GB" sz="1200">
              <a:latin typeface="Arial"/>
              <a:ea typeface="Calibri" panose="020F0502020204030204"/>
              <a:cs typeface="Arial"/>
            </a:endParaRPr>
          </a:p>
        </p:txBody>
      </p:sp>
    </p:spTree>
    <p:extLst>
      <p:ext uri="{BB962C8B-B14F-4D97-AF65-F5344CB8AC3E}">
        <p14:creationId xmlns:p14="http://schemas.microsoft.com/office/powerpoint/2010/main" val="2597146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75473"/>
            <a:ext cx="6311900" cy="9140964"/>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Answers:</a:t>
            </a:r>
            <a:endParaRPr lang="en-US" sz="1200">
              <a:ea typeface="Calibri"/>
              <a:cs typeface="Calibri"/>
            </a:endParaRPr>
          </a:p>
          <a:p>
            <a:pPr>
              <a:lnSpc>
                <a:spcPct val="150000"/>
              </a:lnSpc>
            </a:pPr>
            <a:r>
              <a:rPr lang="en-GB" sz="1200" b="1">
                <a:ea typeface="Calibri" panose="020F0502020204030204"/>
                <a:cs typeface="Calibri" panose="020F0502020204030204"/>
              </a:rPr>
              <a:t>You Do:</a:t>
            </a:r>
          </a:p>
          <a:p>
            <a:r>
              <a:rPr lang="en-GB" sz="1200">
                <a:latin typeface="Calibri"/>
                <a:ea typeface="Calibri" panose="020F0502020204030204"/>
                <a:cs typeface="Arial"/>
              </a:rPr>
              <a:t>(e)  1 Nm</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a:latin typeface="Calibri"/>
                <a:ea typeface="Calibri" panose="020F0502020204030204"/>
                <a:cs typeface="Arial"/>
              </a:rPr>
              <a:t>(f)  mass = 0.0185 (kg)</a:t>
            </a:r>
            <a:endParaRPr lang="en-GB" sz="1200">
              <a:latin typeface="Calibri"/>
              <a:ea typeface="Calibri"/>
              <a:cs typeface="Calibri"/>
            </a:endParaRPr>
          </a:p>
          <a:p>
            <a:r>
              <a:rPr lang="en-GB" sz="1200" i="1">
                <a:latin typeface="Calibri"/>
                <a:ea typeface="Calibri" panose="020F0502020204030204"/>
                <a:cs typeface="Arial"/>
              </a:rPr>
              <a:t>allow 0.018 to 0.019 inclusive</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i="1">
                <a:latin typeface="Calibri"/>
                <a:ea typeface="Calibri" panose="020F0502020204030204"/>
                <a:cs typeface="Arial"/>
              </a:rPr>
              <a:t>allow a correct substitution using an incorrectly / not converted value of m</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r>
              <a:rPr lang="en-GB" sz="1200" i="1">
                <a:latin typeface="Calibri"/>
                <a:ea typeface="Calibri" panose="020F0502020204030204"/>
                <a:cs typeface="Arial"/>
              </a:rPr>
              <a:t>F</a:t>
            </a:r>
            <a:r>
              <a:rPr lang="en-GB" sz="1200">
                <a:latin typeface="Calibri"/>
                <a:ea typeface="Calibri" panose="020F0502020204030204"/>
                <a:cs typeface="Arial"/>
              </a:rPr>
              <a:t> = 7.708 (N)</a:t>
            </a:r>
            <a:endParaRPr lang="en-GB" sz="1200">
              <a:latin typeface="Calibri"/>
              <a:ea typeface="Calibri"/>
              <a:cs typeface="Calibri"/>
            </a:endParaRPr>
          </a:p>
          <a:p>
            <a:r>
              <a:rPr lang="en-GB" sz="1200" i="1">
                <a:latin typeface="Calibri"/>
                <a:ea typeface="Calibri" panose="020F0502020204030204"/>
                <a:cs typeface="Arial"/>
              </a:rPr>
              <a:t>allow 7.7 (N)</a:t>
            </a:r>
            <a:endParaRPr lang="en-GB" sz="1200">
              <a:latin typeface="Calibri"/>
              <a:ea typeface="Calibri"/>
              <a:cs typeface="Calibri"/>
            </a:endParaRPr>
          </a:p>
          <a:p>
            <a:r>
              <a:rPr lang="en-GB" sz="1200" i="1">
                <a:latin typeface="Calibri"/>
                <a:ea typeface="Calibri" panose="020F0502020204030204"/>
                <a:cs typeface="Arial"/>
              </a:rPr>
              <a:t>allow correct calculation using an incorrectly / not converted value of m</a:t>
            </a:r>
            <a:endParaRPr lang="en-GB" sz="1200">
              <a:latin typeface="Calibri"/>
              <a:ea typeface="Calibri"/>
              <a:cs typeface="Calibri"/>
            </a:endParaRPr>
          </a:p>
          <a:p>
            <a:r>
              <a:rPr lang="en-GB" sz="1200" b="1" i="1">
                <a:latin typeface="Calibri"/>
                <a:ea typeface="Calibri" panose="020F0502020204030204"/>
                <a:cs typeface="Arial"/>
              </a:rPr>
              <a:t>if no other marks are awarded</a:t>
            </a:r>
            <a:endParaRPr lang="en-GB" sz="1200">
              <a:latin typeface="Calibri"/>
              <a:ea typeface="Calibri"/>
              <a:cs typeface="Calibri"/>
            </a:endParaRPr>
          </a:p>
          <a:p>
            <a:r>
              <a:rPr lang="en-GB" sz="1200" i="1">
                <a:latin typeface="Calibri"/>
                <a:ea typeface="Calibri" panose="020F0502020204030204"/>
                <a:cs typeface="Arial"/>
              </a:rPr>
              <a:t>a misreading of the scale giving a value between 15.6 and 15.7 inclusive that is then correctly converted giving an answer between 6.50 and 6.54 scores 2 marks</a:t>
            </a:r>
            <a:endParaRPr lang="en-GB" sz="1200">
              <a:latin typeface="Calibri"/>
              <a:ea typeface="Calibri"/>
              <a:cs typeface="Calibri"/>
            </a:endParaRPr>
          </a:p>
          <a:p>
            <a:r>
              <a:rPr lang="en-GB" sz="1200" i="1">
                <a:latin typeface="Calibri"/>
                <a:ea typeface="Calibri" panose="020F0502020204030204"/>
                <a:cs typeface="Arial"/>
              </a:rPr>
              <a:t>a misreading of the scale giving a value between 15.6 and 15.7 inclusive that is then not converted giving an answer between 6500 and 6542 scores 1 mark</a:t>
            </a:r>
            <a:endParaRPr lang="en-GB" sz="1200">
              <a:latin typeface="Calibri"/>
              <a:ea typeface="Calibri"/>
              <a:cs typeface="Calibri"/>
            </a:endParaRPr>
          </a:p>
          <a:p>
            <a:pPr algn="r"/>
            <a:r>
              <a:rPr lang="en-GB" sz="1200" b="1">
                <a:latin typeface="Calibri"/>
                <a:ea typeface="Calibri" panose="020F0502020204030204"/>
                <a:cs typeface="Times New Roman"/>
              </a:rPr>
              <a:t>1</a:t>
            </a:r>
            <a:endParaRPr lang="en-GB" sz="1200">
              <a:latin typeface="Calibri"/>
              <a:ea typeface="Calibri"/>
              <a:cs typeface="Calibri"/>
            </a:endParaRPr>
          </a:p>
          <a:p>
            <a:pPr algn="r"/>
            <a:r>
              <a:rPr lang="en-GB" sz="1200" b="1">
                <a:latin typeface="Calibri"/>
                <a:ea typeface="Calibri" panose="020F0502020204030204"/>
                <a:cs typeface="Arial"/>
              </a:rPr>
              <a:t>[12]</a:t>
            </a:r>
            <a:endParaRPr lang="en-GB" sz="1200">
              <a:latin typeface="Calibri"/>
            </a:endParaRPr>
          </a:p>
          <a:p>
            <a:endParaRPr lang="en-GB" sz="1200">
              <a:latin typeface="Arial"/>
              <a:ea typeface="Calibri" panose="020F0502020204030204"/>
              <a:cs typeface="Arial"/>
            </a:endParaRPr>
          </a:p>
          <a:p>
            <a:r>
              <a:rPr lang="en-GB" sz="1200">
                <a:latin typeface="Arial"/>
                <a:ea typeface="Calibri" panose="020F0502020204030204"/>
                <a:cs typeface="Arial"/>
              </a:rPr>
              <a:t>Thrust SSC Answers</a:t>
            </a:r>
          </a:p>
          <a:p>
            <a:r>
              <a:rPr lang="en-GB" sz="1200">
                <a:ea typeface="+mn-lt"/>
                <a:cs typeface="+mn-lt"/>
              </a:rPr>
              <a:t>1</a:t>
            </a:r>
            <a:endParaRPr lang="en-GB" sz="1200">
              <a:ea typeface="Calibri"/>
              <a:cs typeface="Calibri"/>
            </a:endParaRPr>
          </a:p>
          <a:p>
            <a:r>
              <a:rPr lang="en-GB" sz="1200">
                <a:ea typeface="+mn-lt"/>
                <a:cs typeface="+mn-lt"/>
              </a:rPr>
              <a:t>(a) (</a:t>
            </a:r>
            <a:r>
              <a:rPr lang="en-GB" sz="1200" err="1">
                <a:ea typeface="+mn-lt"/>
                <a:cs typeface="+mn-lt"/>
              </a:rPr>
              <a:t>i</a:t>
            </a:r>
            <a:r>
              <a:rPr lang="en-GB" sz="1200">
                <a:ea typeface="+mn-lt"/>
                <a:cs typeface="+mn-lt"/>
              </a:rPr>
              <a:t>)    Uniform acceleration </a:t>
            </a:r>
          </a:p>
          <a:p>
            <a:r>
              <a:rPr lang="en-GB" sz="1200">
                <a:ea typeface="+mn-lt"/>
                <a:cs typeface="+mn-lt"/>
              </a:rPr>
              <a:t>     (ii)    Non-uniform acceleration </a:t>
            </a:r>
          </a:p>
          <a:p>
            <a:r>
              <a:rPr lang="en-GB" sz="1200">
                <a:ea typeface="+mn-lt"/>
                <a:cs typeface="+mn-lt"/>
              </a:rPr>
              <a:t>After 4 s, acceleration first increases (slightly) then decreases.</a:t>
            </a:r>
            <a:endParaRPr lang="en-GB" sz="1200">
              <a:ea typeface="Calibri"/>
              <a:cs typeface="Calibri"/>
            </a:endParaRPr>
          </a:p>
          <a:p>
            <a:r>
              <a:rPr lang="en-GB" sz="1200">
                <a:ea typeface="+mn-lt"/>
                <a:cs typeface="+mn-lt"/>
              </a:rPr>
              <a:t>(NB NO deceleration, acceleration does NOT become negative)</a:t>
            </a:r>
            <a:endParaRPr lang="en-GB" sz="1200">
              <a:ea typeface="Calibri"/>
              <a:cs typeface="Calibri"/>
            </a:endParaRPr>
          </a:p>
          <a:p>
            <a:endParaRPr lang="en-GB" sz="1200">
              <a:ea typeface="Calibri"/>
              <a:cs typeface="Calibri"/>
            </a:endParaRPr>
          </a:p>
          <a:p>
            <a:r>
              <a:rPr lang="en-GB" sz="1200">
                <a:ea typeface="+mn-lt"/>
                <a:cs typeface="+mn-lt"/>
              </a:rPr>
              <a:t>(b)        a = </a:t>
            </a:r>
            <a:r>
              <a:rPr lang="en-GB" sz="1200" err="1">
                <a:latin typeface="Calibri"/>
                <a:ea typeface="Calibri" panose="020F0502020204030204"/>
                <a:cs typeface="Arial"/>
              </a:rPr>
              <a:t>D</a:t>
            </a:r>
            <a:r>
              <a:rPr lang="en-GB" sz="1200" err="1">
                <a:ea typeface="+mn-lt"/>
                <a:cs typeface="+mn-lt"/>
              </a:rPr>
              <a:t>v</a:t>
            </a:r>
            <a:r>
              <a:rPr lang="en-GB" sz="1200">
                <a:ea typeface="+mn-lt"/>
                <a:cs typeface="+mn-lt"/>
              </a:rPr>
              <a:t>/</a:t>
            </a:r>
            <a:r>
              <a:rPr lang="en-GB" sz="1200">
                <a:latin typeface="Calibri"/>
                <a:ea typeface="Calibri" panose="020F0502020204030204"/>
                <a:cs typeface="Arial"/>
              </a:rPr>
              <a:t>D</a:t>
            </a:r>
            <a:r>
              <a:rPr lang="en-GB" sz="1200">
                <a:ea typeface="+mn-lt"/>
                <a:cs typeface="+mn-lt"/>
              </a:rPr>
              <a:t>t = 180 m s</a:t>
            </a:r>
            <a:r>
              <a:rPr lang="en-GB" sz="1200" baseline="30000">
                <a:ea typeface="+mn-lt"/>
                <a:cs typeface="+mn-lt"/>
              </a:rPr>
              <a:t>-1</a:t>
            </a:r>
            <a:r>
              <a:rPr lang="en-GB" sz="1200">
                <a:ea typeface="+mn-lt"/>
                <a:cs typeface="+mn-lt"/>
              </a:rPr>
              <a:t>/10 s </a:t>
            </a:r>
            <a:endParaRPr lang="en-GB" sz="1200">
              <a:ea typeface="Calibri"/>
              <a:cs typeface="Calibri"/>
            </a:endParaRPr>
          </a:p>
          <a:p>
            <a:r>
              <a:rPr lang="en-GB" sz="1200">
                <a:ea typeface="+mn-lt"/>
                <a:cs typeface="+mn-lt"/>
              </a:rPr>
              <a:t>(or similar values read from tangent to graph) = 18.0 m s</a:t>
            </a:r>
            <a:r>
              <a:rPr lang="en-GB" sz="1200" baseline="30000">
                <a:ea typeface="+mn-lt"/>
                <a:cs typeface="+mn-lt"/>
              </a:rPr>
              <a:t>-1</a:t>
            </a:r>
            <a:endParaRPr lang="en-GB" sz="1200">
              <a:ea typeface="Calibri"/>
              <a:cs typeface="Calibri"/>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endParaRPr lang="en-GB" sz="1200">
              <a:latin typeface="Arial"/>
              <a:ea typeface="Calibri" panose="020F0502020204030204"/>
              <a:cs typeface="Arial"/>
            </a:endParaRPr>
          </a:p>
          <a:p>
            <a:r>
              <a:rPr lang="en-GB" sz="1200">
                <a:ea typeface="+mn-lt"/>
                <a:cs typeface="+mn-lt"/>
              </a:rPr>
              <a:t>(c)        100 small squares represent 1000 m  area under graph is about 62 small squares so displacement is about 1000 m x 62/100 = 620 m (or similar value deduced from area of graph)</a:t>
            </a:r>
            <a:endParaRPr lang="en-GB"/>
          </a:p>
          <a:p>
            <a:endParaRPr lang="en-GB" sz="1200">
              <a:latin typeface="Arial"/>
              <a:ea typeface="Calibri" panose="020F0502020204030204"/>
              <a:cs typeface="Arial"/>
            </a:endParaRPr>
          </a:p>
        </p:txBody>
      </p:sp>
      <p:pic>
        <p:nvPicPr>
          <p:cNvPr id="2" name="Picture 2" descr="A graph of a graph of a function&#10;&#10;Description automatically generated">
            <a:extLst>
              <a:ext uri="{FF2B5EF4-FFF2-40B4-BE49-F238E27FC236}">
                <a16:creationId xmlns:a16="http://schemas.microsoft.com/office/drawing/2014/main" id="{E97ED57F-0080-6D04-E4E3-5D0863891AE3}"/>
              </a:ext>
            </a:extLst>
          </p:cNvPr>
          <p:cNvPicPr>
            <a:picLocks noChangeAspect="1"/>
          </p:cNvPicPr>
          <p:nvPr/>
        </p:nvPicPr>
        <p:blipFill>
          <a:blip r:embed="rId2"/>
          <a:stretch>
            <a:fillRect/>
          </a:stretch>
        </p:blipFill>
        <p:spPr>
          <a:xfrm>
            <a:off x="963385" y="5708537"/>
            <a:ext cx="4278085" cy="2413226"/>
          </a:xfrm>
          <a:prstGeom prst="rect">
            <a:avLst/>
          </a:prstGeom>
        </p:spPr>
      </p:pic>
    </p:spTree>
    <p:extLst>
      <p:ext uri="{BB962C8B-B14F-4D97-AF65-F5344CB8AC3E}">
        <p14:creationId xmlns:p14="http://schemas.microsoft.com/office/powerpoint/2010/main" val="2370051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745044"/>
            <a:ext cx="6311900" cy="4588051"/>
          </a:xfrm>
          <a:prstGeom prst="rect">
            <a:avLst/>
          </a:prstGeom>
          <a:noFill/>
          <a:ln w="12700">
            <a:solidFill>
              <a:schemeClr val="tx1"/>
            </a:solidFill>
            <a:prstDash val="dash"/>
          </a:ln>
        </p:spPr>
        <p:txBody>
          <a:bodyPr wrap="square" rtlCol="0">
            <a:spAutoFit/>
          </a:bodyPr>
          <a:lstStyle/>
          <a:p>
            <a:pPr>
              <a:lnSpc>
                <a:spcPct val="150000"/>
              </a:lnSpc>
            </a:pPr>
            <a:r>
              <a:rPr lang="en-GB" sz="1200" b="1"/>
              <a:t>Key explanations</a:t>
            </a:r>
          </a:p>
          <a:p>
            <a:pPr>
              <a:lnSpc>
                <a:spcPct val="150000"/>
              </a:lnSpc>
            </a:pPr>
            <a:r>
              <a:rPr lang="en-GB" sz="1200" b="1"/>
              <a:t>Interpreting Velocity-Time Graphs</a:t>
            </a:r>
          </a:p>
          <a:p>
            <a:pPr algn="l" fontAlgn="base"/>
            <a:r>
              <a:rPr lang="en-GB" sz="1200" i="0">
                <a:solidFill>
                  <a:srgbClr val="000000"/>
                </a:solidFill>
                <a:effectLst/>
              </a:rPr>
              <a:t>When plotting the graphical relationship of ( velocity – time ) we may get :</a:t>
            </a:r>
          </a:p>
          <a:p>
            <a:pPr algn="l" fontAlgn="base"/>
            <a:endParaRPr lang="en-GB" sz="1200" i="0">
              <a:solidFill>
                <a:srgbClr val="000000"/>
              </a:solidFill>
              <a:effectLst/>
            </a:endParaRPr>
          </a:p>
          <a:p>
            <a:pPr algn="l" fontAlgn="base"/>
            <a:r>
              <a:rPr lang="en-GB" sz="1200" i="0">
                <a:solidFill>
                  <a:srgbClr val="000000"/>
                </a:solidFill>
                <a:effectLst/>
              </a:rPr>
              <a:t>A straight line that may start from the origin , By finding the slope of the straight line , we obtain the acceleration of the object motion , when the slope of line is positive , It is a positive acceleration , The object is moving at a uniform acceleration  .</a:t>
            </a:r>
          </a:p>
          <a:p>
            <a:pPr algn="l" fontAlgn="base"/>
            <a:endParaRPr lang="en-GB" sz="1200" i="0">
              <a:solidFill>
                <a:srgbClr val="000000"/>
              </a:solidFill>
              <a:effectLst/>
            </a:endParaRPr>
          </a:p>
          <a:p>
            <a:pPr algn="l" fontAlgn="base"/>
            <a:r>
              <a:rPr lang="en-GB" sz="1200" i="0">
                <a:solidFill>
                  <a:srgbClr val="000000"/>
                </a:solidFill>
                <a:effectLst/>
              </a:rPr>
              <a:t>A straight line parallel to the time axis , It is zero acceleration , The slope of line = 0 , The object is moving at zero acceleration .</a:t>
            </a:r>
          </a:p>
          <a:p>
            <a:pPr algn="l" fontAlgn="base"/>
            <a:endParaRPr lang="en-GB" sz="1200" i="0">
              <a:solidFill>
                <a:srgbClr val="000000"/>
              </a:solidFill>
              <a:effectLst/>
            </a:endParaRPr>
          </a:p>
          <a:p>
            <a:pPr algn="l" fontAlgn="base"/>
            <a:r>
              <a:rPr lang="en-GB" sz="1200" i="0">
                <a:solidFill>
                  <a:srgbClr val="000000"/>
                </a:solidFill>
                <a:effectLst/>
              </a:rPr>
              <a:t>A straight line that may end at the time axis , The slope of line is negative , It is negative acceleration , The object is moving at a uniform deceleration . </a:t>
            </a:r>
          </a:p>
          <a:p>
            <a:pPr algn="l" fontAlgn="base"/>
            <a:endParaRPr lang="en-GB" sz="1200" i="0">
              <a:solidFill>
                <a:srgbClr val="000000"/>
              </a:solidFill>
              <a:effectLst/>
            </a:endParaRPr>
          </a:p>
          <a:p>
            <a:pPr algn="l" fontAlgn="base"/>
            <a:r>
              <a:rPr lang="en-GB" sz="1200" i="0">
                <a:solidFill>
                  <a:srgbClr val="000000"/>
                </a:solidFill>
                <a:effectLst/>
              </a:rPr>
              <a:t>The projectile whose velocity decreases till reaches zero at its maximum height , represents an example for negative acceleration .</a:t>
            </a:r>
          </a:p>
          <a:p>
            <a:pPr algn="l" fontAlgn="base"/>
            <a:endParaRPr lang="en-GB" sz="1200" i="0">
              <a:solidFill>
                <a:srgbClr val="000000"/>
              </a:solidFill>
              <a:effectLst/>
            </a:endParaRPr>
          </a:p>
          <a:p>
            <a:pPr algn="l" fontAlgn="base"/>
            <a:r>
              <a:rPr lang="en-GB" sz="1200" i="0">
                <a:solidFill>
                  <a:srgbClr val="000000"/>
                </a:solidFill>
                <a:effectLst/>
              </a:rPr>
              <a:t>When the object moves at a uniform acceleration = 10 m/s² , It means that the object velocity increases by 10 m/s every second .</a:t>
            </a:r>
          </a:p>
          <a:p>
            <a:pPr algn="l" fontAlgn="base"/>
            <a:endParaRPr lang="en-GB" sz="1200" i="0">
              <a:solidFill>
                <a:srgbClr val="000000"/>
              </a:solidFill>
              <a:effectLst/>
            </a:endParaRPr>
          </a:p>
          <a:p>
            <a:pPr algn="l" fontAlgn="base"/>
            <a:r>
              <a:rPr lang="en-GB" sz="1200" i="0">
                <a:solidFill>
                  <a:srgbClr val="000000"/>
                </a:solidFill>
                <a:effectLst/>
              </a:rPr>
              <a:t>When an object decelerates uniformly at − 10 m/s² , It means that the object velocity decreases by 10 m/s every second .</a:t>
            </a:r>
            <a:endParaRPr lang="en-GB" sz="1200" b="1"/>
          </a:p>
          <a:p>
            <a:pPr>
              <a:lnSpc>
                <a:spcPct val="150000"/>
              </a:lnSpc>
            </a:pPr>
            <a:endParaRPr lang="en-GB" sz="1200" b="1"/>
          </a:p>
        </p:txBody>
      </p:sp>
      <p:sp>
        <p:nvSpPr>
          <p:cNvPr id="2" name="TextBox 1">
            <a:extLst>
              <a:ext uri="{FF2B5EF4-FFF2-40B4-BE49-F238E27FC236}">
                <a16:creationId xmlns:a16="http://schemas.microsoft.com/office/drawing/2014/main" id="{5CBDB5C7-0CDA-1F54-168E-44B7676DB384}"/>
              </a:ext>
            </a:extLst>
          </p:cNvPr>
          <p:cNvSpPr txBox="1"/>
          <p:nvPr/>
        </p:nvSpPr>
        <p:spPr>
          <a:xfrm>
            <a:off x="273050" y="428073"/>
            <a:ext cx="6311900" cy="1079398"/>
          </a:xfrm>
          <a:prstGeom prst="rect">
            <a:avLst/>
          </a:prstGeom>
          <a:noFill/>
          <a:ln w="12700">
            <a:solidFill>
              <a:schemeClr val="tx1"/>
            </a:solidFill>
            <a:prstDash val="dash"/>
          </a:ln>
        </p:spPr>
        <p:txBody>
          <a:bodyPr wrap="square" rtlCol="0">
            <a:spAutoFit/>
          </a:bodyPr>
          <a:lstStyle/>
          <a:p>
            <a:r>
              <a:rPr lang="en-GB" sz="1200" b="1"/>
              <a:t>Suggested chunking of concepts</a:t>
            </a:r>
          </a:p>
          <a:p>
            <a:pPr marL="171450" indent="-171450">
              <a:lnSpc>
                <a:spcPct val="150000"/>
              </a:lnSpc>
              <a:buFont typeface="Arial" panose="020B0604020202020204" pitchFamily="34" charset="0"/>
              <a:buChar char="•"/>
            </a:pPr>
            <a:r>
              <a:rPr lang="en-GB" sz="1200" b="1"/>
              <a:t> </a:t>
            </a:r>
            <a:r>
              <a:rPr lang="en-GB" sz="1200"/>
              <a:t>Uniform acceleration.</a:t>
            </a:r>
          </a:p>
          <a:p>
            <a:pPr marL="171450" indent="-171450">
              <a:lnSpc>
                <a:spcPct val="150000"/>
              </a:lnSpc>
              <a:buFont typeface="Arial" panose="020B0604020202020204" pitchFamily="34" charset="0"/>
              <a:buChar char="•"/>
            </a:pPr>
            <a:r>
              <a:rPr lang="en-GB" sz="1200"/>
              <a:t>Calculating uniform acceleration.</a:t>
            </a:r>
          </a:p>
          <a:p>
            <a:pPr marL="171450" indent="-171450">
              <a:lnSpc>
                <a:spcPct val="150000"/>
              </a:lnSpc>
              <a:buFont typeface="Arial" panose="020B0604020202020204" pitchFamily="34" charset="0"/>
              <a:buChar char="•"/>
            </a:pPr>
            <a:r>
              <a:rPr lang="en-GB" sz="1200"/>
              <a:t>Terminal velocity (why we do not observe uniform velocity).</a:t>
            </a:r>
          </a:p>
        </p:txBody>
      </p:sp>
    </p:spTree>
    <p:extLst>
      <p:ext uri="{BB962C8B-B14F-4D97-AF65-F5344CB8AC3E}">
        <p14:creationId xmlns:p14="http://schemas.microsoft.com/office/powerpoint/2010/main" val="2396835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3629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762940588"/>
              </p:ext>
            </p:extLst>
          </p:nvPr>
        </p:nvGraphicFramePr>
        <p:xfrm>
          <a:off x="139700" y="190500"/>
          <a:ext cx="6578600" cy="8362950"/>
        </p:xfrm>
        <a:graphic>
          <a:graphicData uri="http://schemas.openxmlformats.org/drawingml/2006/table">
            <a:tbl>
              <a:tblPr firstRow="1" bandRow="1">
                <a:tableStyleId>{5C22544A-7EE6-4342-B048-85BDC9FD1C3A}</a:tableStyleId>
              </a:tblPr>
              <a:tblGrid>
                <a:gridCol w="398314">
                  <a:extLst>
                    <a:ext uri="{9D8B030D-6E8A-4147-A177-3AD203B41FA5}">
                      <a16:colId xmlns:a16="http://schemas.microsoft.com/office/drawing/2014/main" val="1728834577"/>
                    </a:ext>
                  </a:extLst>
                </a:gridCol>
                <a:gridCol w="6180286">
                  <a:extLst>
                    <a:ext uri="{9D8B030D-6E8A-4147-A177-3AD203B41FA5}">
                      <a16:colId xmlns:a16="http://schemas.microsoft.com/office/drawing/2014/main" val="4271346352"/>
                    </a:ext>
                  </a:extLst>
                </a:gridCol>
              </a:tblGrid>
              <a:tr h="8362950">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50000"/>
                        </a:lnSpc>
                      </a:pPr>
                      <a:r>
                        <a:rPr lang="en-GB" sz="1200" u="sng" dirty="0">
                          <a:solidFill>
                            <a:schemeClr val="tx1"/>
                          </a:solidFill>
                        </a:rPr>
                        <a:t>Quantities related to speed.</a:t>
                      </a:r>
                    </a:p>
                    <a:p>
                      <a:pPr>
                        <a:lnSpc>
                          <a:spcPct val="150000"/>
                        </a:lnSpc>
                      </a:pPr>
                      <a:r>
                        <a:rPr lang="en-GB" sz="1200" b="0" dirty="0">
                          <a:solidFill>
                            <a:schemeClr val="tx1"/>
                          </a:solidFill>
                        </a:rPr>
                        <a:t>In the forces 1 topic we learned about the difference between scalar and vector quantities:</a:t>
                      </a:r>
                    </a:p>
                    <a:p>
                      <a:pPr marL="171450" indent="-171450">
                        <a:lnSpc>
                          <a:spcPct val="150000"/>
                        </a:lnSpc>
                        <a:buFont typeface="Arial" panose="020B0604020202020204" pitchFamily="34" charset="0"/>
                        <a:buChar char="•"/>
                      </a:pPr>
                      <a:r>
                        <a:rPr lang="en-GB" sz="1200" b="0" dirty="0">
                          <a:solidFill>
                            <a:schemeClr val="tx1"/>
                          </a:solidFill>
                        </a:rPr>
                        <a:t>A scalar quantity has magnitude (size) only. Examples include distance and speed. Other examples include time, temperature, and mass.</a:t>
                      </a:r>
                    </a:p>
                    <a:p>
                      <a:pPr marL="171450" indent="-171450">
                        <a:lnSpc>
                          <a:spcPct val="150000"/>
                        </a:lnSpc>
                        <a:buFont typeface="Arial" panose="020B0604020202020204" pitchFamily="34" charset="0"/>
                        <a:buChar char="•"/>
                      </a:pPr>
                      <a:r>
                        <a:rPr lang="en-GB" sz="1200" b="0" dirty="0">
                          <a:solidFill>
                            <a:schemeClr val="tx1"/>
                          </a:solidFill>
                        </a:rPr>
                        <a:t>A vector has BOTH magnitude and a direction. Examples include displacement and velocity. All forces are also examples of vector quantities.</a:t>
                      </a:r>
                    </a:p>
                    <a:p>
                      <a:pPr marL="0" indent="0">
                        <a:lnSpc>
                          <a:spcPct val="150000"/>
                        </a:lnSpc>
                        <a:buFont typeface="Arial" panose="020B0604020202020204" pitchFamily="34" charset="0"/>
                        <a:buNone/>
                      </a:pPr>
                      <a:endParaRPr lang="en-GB" sz="1200" b="0" dirty="0">
                        <a:solidFill>
                          <a:schemeClr val="tx1"/>
                        </a:solidFill>
                      </a:endParaRPr>
                    </a:p>
                    <a:p>
                      <a:pPr marL="0" indent="0">
                        <a:lnSpc>
                          <a:spcPct val="150000"/>
                        </a:lnSpc>
                        <a:buFont typeface="Arial" panose="020B0604020202020204" pitchFamily="34" charset="0"/>
                        <a:buNone/>
                      </a:pPr>
                      <a:r>
                        <a:rPr lang="en-GB" sz="1200" b="0" dirty="0">
                          <a:solidFill>
                            <a:schemeClr val="tx1"/>
                          </a:solidFill>
                        </a:rPr>
                        <a:t>Distance is scalar as it only represents how far an object has travelled (e.g. she walked 30m). When a direction is stated, distance becomes a vector quantity known as displacement (e.g. She walked 30m north).</a:t>
                      </a:r>
                    </a:p>
                    <a:p>
                      <a:pPr marL="0" indent="0">
                        <a:lnSpc>
                          <a:spcPct val="150000"/>
                        </a:lnSpc>
                        <a:buFont typeface="Arial" panose="020B0604020202020204" pitchFamily="34" charset="0"/>
                        <a:buNone/>
                      </a:pPr>
                      <a:endParaRPr lang="en-GB" sz="1200" b="0" dirty="0">
                        <a:solidFill>
                          <a:schemeClr val="tx1"/>
                        </a:solidFill>
                      </a:endParaRPr>
                    </a:p>
                    <a:p>
                      <a:pPr marL="0" indent="0">
                        <a:lnSpc>
                          <a:spcPct val="150000"/>
                        </a:lnSpc>
                        <a:buFont typeface="Arial" panose="020B0604020202020204" pitchFamily="34" charset="0"/>
                        <a:buNone/>
                      </a:pPr>
                      <a:r>
                        <a:rPr lang="en-GB" sz="1200" b="0" dirty="0">
                          <a:solidFill>
                            <a:schemeClr val="tx1"/>
                          </a:solidFill>
                        </a:rPr>
                        <a:t>Speed and velocity are very similar to distance and displacement. Speed represents how fast an object is moving (e.g. The car was travelling at 30 m/s). When a direction is stated, speed becomes the vector quantity known as velocity (e.g. The car was travelling at 30 m/s east).</a:t>
                      </a:r>
                    </a:p>
                    <a:p>
                      <a:pPr marL="0" indent="0">
                        <a:lnSpc>
                          <a:spcPct val="150000"/>
                        </a:lnSpc>
                        <a:buFont typeface="Arial" panose="020B0604020202020204" pitchFamily="34" charset="0"/>
                        <a:buNone/>
                      </a:pPr>
                      <a:endParaRPr lang="en-GB" sz="1200" b="0" dirty="0">
                        <a:solidFill>
                          <a:schemeClr val="tx1"/>
                        </a:solidFill>
                      </a:endParaRPr>
                    </a:p>
                    <a:p>
                      <a:pPr marL="0" indent="0">
                        <a:lnSpc>
                          <a:spcPct val="150000"/>
                        </a:lnSpc>
                        <a:buFont typeface="Arial" panose="020B0604020202020204" pitchFamily="34" charset="0"/>
                        <a:buNone/>
                      </a:pPr>
                      <a:r>
                        <a:rPr lang="en-GB" sz="1200" b="0" dirty="0">
                          <a:solidFill>
                            <a:schemeClr val="tx1"/>
                          </a:solidFill>
                        </a:rPr>
                        <a:t>Due to the difference between speed and velocity, as seen above, it is possible for velocity to change even though the speed is constant (if the object is changing direction).</a:t>
                      </a:r>
                    </a:p>
                    <a:p>
                      <a:pPr marL="0" indent="0">
                        <a:lnSpc>
                          <a:spcPct val="150000"/>
                        </a:lnSpc>
                        <a:buFont typeface="Arial" panose="020B0604020202020204" pitchFamily="34" charset="0"/>
                        <a:buNone/>
                      </a:pPr>
                      <a:r>
                        <a:rPr lang="en-GB" sz="1200" b="0" dirty="0">
                          <a:solidFill>
                            <a:schemeClr val="tx1"/>
                          </a:solidFill>
                        </a:rPr>
                        <a:t>It is also possible for velocity to be </a:t>
                      </a:r>
                      <a:r>
                        <a:rPr lang="en-GB" sz="1200" b="0" u="sng" dirty="0">
                          <a:solidFill>
                            <a:schemeClr val="tx1"/>
                          </a:solidFill>
                        </a:rPr>
                        <a:t>negative</a:t>
                      </a:r>
                      <a:r>
                        <a:rPr lang="en-GB" sz="1200" b="0" u="none" dirty="0">
                          <a:solidFill>
                            <a:schemeClr val="tx1"/>
                          </a:solidFill>
                        </a:rPr>
                        <a:t>, if the object is moving backwards.</a:t>
                      </a:r>
                      <a:endParaRPr lang="en-GB" sz="1200" b="0" dirty="0">
                        <a:solidFill>
                          <a:schemeClr val="tx1"/>
                        </a:solidFill>
                      </a:endParaRPr>
                    </a:p>
                    <a:p>
                      <a:pPr marL="0" indent="0">
                        <a:lnSpc>
                          <a:spcPct val="150000"/>
                        </a:lnSpc>
                        <a:buFont typeface="Arial" panose="020B0604020202020204" pitchFamily="34" charset="0"/>
                        <a:buNone/>
                      </a:pPr>
                      <a:endParaRPr lang="en-GB" sz="1200" b="0" dirty="0">
                        <a:solidFill>
                          <a:schemeClr val="tx1"/>
                        </a:solidFill>
                      </a:endParaRPr>
                    </a:p>
                    <a:p>
                      <a:pPr marL="0" indent="0">
                        <a:lnSpc>
                          <a:spcPct val="150000"/>
                        </a:lnSpc>
                        <a:buFont typeface="Arial" panose="020B0604020202020204" pitchFamily="34" charset="0"/>
                        <a:buNone/>
                      </a:pPr>
                      <a:r>
                        <a:rPr lang="en-GB" sz="1200" b="0" dirty="0">
                          <a:solidFill>
                            <a:schemeClr val="tx1"/>
                          </a:solidFill>
                        </a:rPr>
                        <a:t>We can calculate the speed of any object if we know how far it has travelled, in metres (m), and how long it took, in seconds (s). The equation is shown below:</a:t>
                      </a:r>
                    </a:p>
                    <a:p>
                      <a:pPr marL="0" indent="0" algn="ctr">
                        <a:lnSpc>
                          <a:spcPct val="150000"/>
                        </a:lnSpc>
                        <a:buFont typeface="Arial" panose="020B0604020202020204" pitchFamily="34" charset="0"/>
                        <a:buNone/>
                      </a:pPr>
                      <a:r>
                        <a:rPr lang="en-GB" sz="1200" b="1" dirty="0">
                          <a:solidFill>
                            <a:schemeClr val="tx1"/>
                          </a:solidFill>
                        </a:rPr>
                        <a:t>Speed = distance / time</a:t>
                      </a:r>
                    </a:p>
                    <a:p>
                      <a:pPr marL="0" indent="0" algn="ctr">
                        <a:lnSpc>
                          <a:spcPct val="150000"/>
                        </a:lnSpc>
                        <a:buFont typeface="Arial" panose="020B0604020202020204" pitchFamily="34" charset="0"/>
                        <a:buNone/>
                      </a:pPr>
                      <a:r>
                        <a:rPr lang="en-GB" sz="1200" b="1" dirty="0">
                          <a:solidFill>
                            <a:schemeClr val="tx1"/>
                          </a:solidFill>
                        </a:rPr>
                        <a:t>v = s / t</a:t>
                      </a:r>
                    </a:p>
                    <a:p>
                      <a:pPr marL="171450" indent="-171450" algn="l">
                        <a:lnSpc>
                          <a:spcPct val="150000"/>
                        </a:lnSpc>
                        <a:buFont typeface="Arial" panose="020B0604020202020204" pitchFamily="34" charset="0"/>
                        <a:buChar char="•"/>
                      </a:pPr>
                      <a:r>
                        <a:rPr lang="en-GB" sz="1200" b="0" dirty="0">
                          <a:solidFill>
                            <a:schemeClr val="tx1"/>
                          </a:solidFill>
                        </a:rPr>
                        <a:t>Speed, v, in metres per second (m/s)</a:t>
                      </a:r>
                    </a:p>
                    <a:p>
                      <a:pPr marL="171450" indent="-171450" algn="l">
                        <a:lnSpc>
                          <a:spcPct val="150000"/>
                        </a:lnSpc>
                        <a:buFont typeface="Arial" panose="020B0604020202020204" pitchFamily="34" charset="0"/>
                        <a:buChar char="•"/>
                      </a:pPr>
                      <a:r>
                        <a:rPr lang="en-GB" sz="1200" b="0" dirty="0">
                          <a:solidFill>
                            <a:schemeClr val="tx1"/>
                          </a:solidFill>
                        </a:rPr>
                        <a:t>Distance, s, in metres (m)</a:t>
                      </a:r>
                    </a:p>
                    <a:p>
                      <a:pPr marL="171450" indent="-171450" algn="l">
                        <a:lnSpc>
                          <a:spcPct val="150000"/>
                        </a:lnSpc>
                        <a:buFont typeface="Arial" panose="020B0604020202020204" pitchFamily="34" charset="0"/>
                        <a:buChar char="•"/>
                      </a:pPr>
                      <a:r>
                        <a:rPr lang="en-GB" sz="1200" b="0" dirty="0">
                          <a:solidFill>
                            <a:schemeClr val="tx1"/>
                          </a:solidFill>
                        </a:rPr>
                        <a:t>Time, t, in seconds (s)</a:t>
                      </a:r>
                    </a:p>
                    <a:p>
                      <a:pPr marL="171450" indent="-171450" algn="l">
                        <a:lnSpc>
                          <a:spcPct val="150000"/>
                        </a:lnSpc>
                        <a:buFont typeface="Arial" panose="020B0604020202020204" pitchFamily="34" charset="0"/>
                        <a:buChar char="•"/>
                      </a:pPr>
                      <a:endParaRPr lang="en-GB" sz="1200" b="0" dirty="0">
                        <a:solidFill>
                          <a:schemeClr val="tx1"/>
                        </a:solidFill>
                      </a:endParaRPr>
                    </a:p>
                    <a:p>
                      <a:pPr marL="0" indent="0" algn="l">
                        <a:lnSpc>
                          <a:spcPct val="150000"/>
                        </a:lnSpc>
                        <a:buFont typeface="Arial" panose="020B0604020202020204" pitchFamily="34" charset="0"/>
                        <a:buNone/>
                      </a:pPr>
                      <a:r>
                        <a:rPr lang="en-GB" sz="1200" b="0" dirty="0">
                          <a:solidFill>
                            <a:schemeClr val="tx1"/>
                          </a:solidFill>
                        </a:rPr>
                        <a:t>Something worth noting with this equation is that it only tells us the </a:t>
                      </a:r>
                      <a:r>
                        <a:rPr lang="en-GB" sz="1200" b="0" u="sng" dirty="0">
                          <a:solidFill>
                            <a:schemeClr val="tx1"/>
                          </a:solidFill>
                        </a:rPr>
                        <a:t>average</a:t>
                      </a:r>
                      <a:r>
                        <a:rPr lang="en-GB" sz="1200" b="0" u="none" dirty="0">
                          <a:solidFill>
                            <a:schemeClr val="tx1"/>
                          </a:solidFill>
                        </a:rPr>
                        <a:t> speed of the object during the journey. The object may not be travelling at the same speed throughout the entire journey, but this equation gives us the average.</a:t>
                      </a:r>
                      <a:endParaRPr lang="en-GB"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4229619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1745044"/>
            <a:ext cx="6311900" cy="6157711"/>
          </a:xfrm>
          <a:prstGeom prst="rect">
            <a:avLst/>
          </a:prstGeom>
          <a:noFill/>
          <a:ln w="12700">
            <a:solidFill>
              <a:schemeClr val="tx1"/>
            </a:solidFill>
            <a:prstDash val="dash"/>
          </a:ln>
        </p:spPr>
        <p:txBody>
          <a:bodyPr wrap="square" lIns="91440" tIns="45720" rIns="91440" bIns="45720" rtlCol="0" anchor="t">
            <a:spAutoFit/>
          </a:bodyPr>
          <a:lstStyle/>
          <a:p>
            <a:pPr>
              <a:lnSpc>
                <a:spcPct val="150000"/>
              </a:lnSpc>
            </a:pPr>
            <a:r>
              <a:rPr lang="en-GB" sz="1200" b="1"/>
              <a:t>Key explanations</a:t>
            </a:r>
            <a:endParaRPr lang="en-GB" sz="1200" b="1">
              <a:ea typeface="Calibri"/>
              <a:cs typeface="Calibri"/>
            </a:endParaRPr>
          </a:p>
          <a:p>
            <a:pPr>
              <a:lnSpc>
                <a:spcPct val="150000"/>
              </a:lnSpc>
            </a:pPr>
            <a:endParaRPr lang="en-GB" sz="1200" b="1">
              <a:ea typeface="Calibri"/>
              <a:cs typeface="Calibri"/>
            </a:endParaRPr>
          </a:p>
          <a:p>
            <a:pPr>
              <a:lnSpc>
                <a:spcPct val="150000"/>
              </a:lnSpc>
            </a:pPr>
            <a:r>
              <a:rPr lang="en-GB" sz="1200" b="1"/>
              <a:t> Common Misconceptions:</a:t>
            </a:r>
            <a:endParaRPr lang="en-GB" sz="1200" b="1">
              <a:ea typeface="Calibri"/>
              <a:cs typeface="Calibri"/>
            </a:endParaRPr>
          </a:p>
          <a:p>
            <a:pPr marL="228600" indent="-228600">
              <a:lnSpc>
                <a:spcPct val="150000"/>
              </a:lnSpc>
              <a:buAutoNum type="arabicPeriod"/>
            </a:pPr>
            <a:r>
              <a:rPr lang="en-GB" sz="1200" b="0" i="0">
                <a:solidFill>
                  <a:srgbClr val="212529"/>
                </a:solidFill>
                <a:effectLst/>
                <a:latin typeface="Calibri"/>
                <a:ea typeface="Calibri"/>
                <a:cs typeface="Calibri"/>
              </a:rPr>
              <a:t>Heavier objects fall faster because they experience less air resistance.</a:t>
            </a:r>
            <a:br>
              <a:rPr lang="en-GB" sz="1200"/>
            </a:br>
            <a:r>
              <a:rPr lang="en-GB" sz="1200" b="0" i="0">
                <a:solidFill>
                  <a:srgbClr val="212529"/>
                </a:solidFill>
                <a:effectLst/>
                <a:latin typeface="Calibri"/>
                <a:ea typeface="Calibri"/>
                <a:cs typeface="Calibri"/>
              </a:rPr>
              <a:t>Air resistance opposes the motion of a falling object. As an object falls, air resistance act upwards so as to reduce the net force. Heavy objects fall faster than lighter objects because the downward force (gravity) is bigger. A more massive object must accelerate to higher speeds in order to acquire an air resistance force that is large enough to balance the downward force. Thus, a heavier object will experience a greater amount of air resistance than a lighter object; it’s just that it must have a higher terminal velocity value in order to obtain this larger air resistance value.</a:t>
            </a:r>
          </a:p>
          <a:p>
            <a:pPr marL="228600" indent="-228600">
              <a:lnSpc>
                <a:spcPct val="150000"/>
              </a:lnSpc>
              <a:buAutoNum type="arabicPeriod"/>
            </a:pPr>
            <a:endParaRPr lang="en-GB" sz="1200" b="0" i="0">
              <a:solidFill>
                <a:srgbClr val="212529"/>
              </a:solidFill>
              <a:effectLst/>
              <a:latin typeface="Calibri"/>
              <a:ea typeface="Calibri"/>
              <a:cs typeface="Calibri"/>
            </a:endParaRPr>
          </a:p>
          <a:p>
            <a:pPr marL="228600" indent="-228600">
              <a:lnSpc>
                <a:spcPct val="150000"/>
              </a:lnSpc>
              <a:buAutoNum type="arabicPeriod"/>
            </a:pPr>
            <a:r>
              <a:rPr lang="en-GB" sz="1200" b="0" i="0">
                <a:solidFill>
                  <a:srgbClr val="212529"/>
                </a:solidFill>
                <a:effectLst/>
                <a:latin typeface="Calibri"/>
                <a:ea typeface="Calibri"/>
                <a:cs typeface="Calibri"/>
              </a:rPr>
              <a:t>As an object approaches terminal velocity, both its velocity and acceleration decrease.</a:t>
            </a:r>
            <a:br>
              <a:rPr lang="en-GB" sz="1200"/>
            </a:br>
            <a:r>
              <a:rPr lang="en-GB" sz="1200" b="0" i="0">
                <a:solidFill>
                  <a:srgbClr val="212529"/>
                </a:solidFill>
                <a:effectLst/>
                <a:latin typeface="Calibri"/>
                <a:ea typeface="Calibri"/>
                <a:cs typeface="Calibri"/>
              </a:rPr>
              <a:t>As a falling object approaches its terminal velocity, the net force is observed to decrease as the air resistance force increases. This decrease in net force is accompanied by a decreasing acceleration. These two statements are true. What often follows in a student's mind is the incorrect perception that the velocity is decreasing. This false belief exemplifies a student’s tendency to confuse concepts of velocity and acceleration. The decrease in acceleration should be correctly understood to mean that the falling object is still picking up speed, just at a lower rate of acceleration. If the object were equipped with a speedometer, the needle would continue to show an increase in speed; however the rate at which the needle moves </a:t>
            </a:r>
            <a:r>
              <a:rPr lang="en-GB" sz="1200" b="0" i="1">
                <a:solidFill>
                  <a:srgbClr val="212529"/>
                </a:solidFill>
                <a:effectLst/>
                <a:latin typeface="Calibri"/>
                <a:ea typeface="Calibri"/>
                <a:cs typeface="Calibri"/>
              </a:rPr>
              <a:t>upward</a:t>
            </a:r>
            <a:r>
              <a:rPr lang="en-GB" sz="1200" b="0" i="0">
                <a:solidFill>
                  <a:srgbClr val="212529"/>
                </a:solidFill>
                <a:effectLst/>
                <a:latin typeface="Calibri"/>
                <a:ea typeface="Calibri"/>
                <a:cs typeface="Calibri"/>
              </a:rPr>
              <a:t> would decrease. </a:t>
            </a:r>
            <a:endParaRPr lang="en-GB" sz="1200" b="1">
              <a:latin typeface="Calibri"/>
              <a:ea typeface="Calibri"/>
              <a:cs typeface="Calibri"/>
            </a:endParaRPr>
          </a:p>
        </p:txBody>
      </p:sp>
      <p:sp>
        <p:nvSpPr>
          <p:cNvPr id="2" name="TextBox 1">
            <a:extLst>
              <a:ext uri="{FF2B5EF4-FFF2-40B4-BE49-F238E27FC236}">
                <a16:creationId xmlns:a16="http://schemas.microsoft.com/office/drawing/2014/main" id="{5CBDB5C7-0CDA-1F54-168E-44B7676DB384}"/>
              </a:ext>
            </a:extLst>
          </p:cNvPr>
          <p:cNvSpPr txBox="1"/>
          <p:nvPr/>
        </p:nvSpPr>
        <p:spPr>
          <a:xfrm>
            <a:off x="273050" y="428073"/>
            <a:ext cx="6311900" cy="1079398"/>
          </a:xfrm>
          <a:prstGeom prst="rect">
            <a:avLst/>
          </a:prstGeom>
          <a:noFill/>
          <a:ln w="12700">
            <a:solidFill>
              <a:schemeClr val="tx1"/>
            </a:solidFill>
            <a:prstDash val="dash"/>
          </a:ln>
        </p:spPr>
        <p:txBody>
          <a:bodyPr wrap="square" rtlCol="0">
            <a:spAutoFit/>
          </a:bodyPr>
          <a:lstStyle/>
          <a:p>
            <a:r>
              <a:rPr lang="en-GB" sz="1200" b="1"/>
              <a:t>Suggested chunking of concepts</a:t>
            </a:r>
          </a:p>
          <a:p>
            <a:pPr marL="171450" indent="-171450">
              <a:lnSpc>
                <a:spcPct val="150000"/>
              </a:lnSpc>
              <a:buFont typeface="Arial" panose="020B0604020202020204" pitchFamily="34" charset="0"/>
              <a:buChar char="•"/>
            </a:pPr>
            <a:r>
              <a:rPr lang="en-GB" sz="1200" b="1"/>
              <a:t> </a:t>
            </a:r>
            <a:r>
              <a:rPr lang="en-GB" sz="1200"/>
              <a:t>Uniform acceleration.</a:t>
            </a:r>
          </a:p>
          <a:p>
            <a:pPr marL="171450" indent="-171450">
              <a:lnSpc>
                <a:spcPct val="150000"/>
              </a:lnSpc>
              <a:buFont typeface="Arial" panose="020B0604020202020204" pitchFamily="34" charset="0"/>
              <a:buChar char="•"/>
            </a:pPr>
            <a:r>
              <a:rPr lang="en-GB" sz="1200"/>
              <a:t>Calculating uniform acceleration.</a:t>
            </a:r>
          </a:p>
          <a:p>
            <a:pPr marL="171450" indent="-171450">
              <a:lnSpc>
                <a:spcPct val="150000"/>
              </a:lnSpc>
              <a:buFont typeface="Arial" panose="020B0604020202020204" pitchFamily="34" charset="0"/>
              <a:buChar char="•"/>
            </a:pPr>
            <a:r>
              <a:rPr lang="en-GB" sz="1200"/>
              <a:t>Terminal velocity (why we do not observe uniform velocity).</a:t>
            </a:r>
          </a:p>
        </p:txBody>
      </p:sp>
    </p:spTree>
    <p:extLst>
      <p:ext uri="{BB962C8B-B14F-4D97-AF65-F5344CB8AC3E}">
        <p14:creationId xmlns:p14="http://schemas.microsoft.com/office/powerpoint/2010/main" val="4036107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974714385"/>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None/>
                      </a:pPr>
                      <a:r>
                        <a:rPr lang="en-US" sz="1800" b="1" i="0" u="none" strike="noStrike" noProof="0" dirty="0">
                          <a:solidFill>
                            <a:schemeClr val="tx1"/>
                          </a:solidFill>
                          <a:latin typeface="Segoe UI"/>
                        </a:rPr>
                        <a:t>How Skydiver Jumped Without a Parachute (and Survived)</a:t>
                      </a:r>
                      <a:endParaRPr lang="en-US" sz="1800" b="0" i="0" u="none" strike="noStrike" noProof="0" dirty="0">
                        <a:solidFill>
                          <a:schemeClr val="tx1"/>
                        </a:solidFill>
                        <a:latin typeface="Segoe UI"/>
                      </a:endParaRPr>
                    </a:p>
                    <a:p>
                      <a:pPr marL="0" marR="0" lvl="0" indent="0" algn="l">
                        <a:lnSpc>
                          <a:spcPct val="100000"/>
                        </a:lnSpc>
                        <a:spcBef>
                          <a:spcPts val="0"/>
                        </a:spcBef>
                        <a:spcAft>
                          <a:spcPts val="0"/>
                        </a:spcAft>
                        <a:buNone/>
                      </a:pPr>
                      <a:r>
                        <a:rPr lang="en-US" sz="1800" b="0" i="0" u="none" strike="noStrike" noProof="0" dirty="0">
                          <a:solidFill>
                            <a:schemeClr val="tx1"/>
                          </a:solidFill>
                          <a:latin typeface="Segoe UI"/>
                        </a:rPr>
                        <a:t>By Ashley P. Taylor</a:t>
                      </a:r>
                      <a:endParaRPr lang="en-US" sz="1800" b="0" i="0" u="none" strike="noStrike" noProof="0" dirty="0">
                        <a:solidFill>
                          <a:schemeClr val="tx1"/>
                        </a:solidFill>
                        <a:latin typeface="Calibri"/>
                      </a:endParaRPr>
                    </a:p>
                    <a:p>
                      <a:pPr marL="0" marR="0" lvl="0" indent="0" algn="l">
                        <a:lnSpc>
                          <a:spcPct val="100000"/>
                        </a:lnSpc>
                        <a:spcBef>
                          <a:spcPts val="0"/>
                        </a:spcBef>
                        <a:spcAft>
                          <a:spcPts val="0"/>
                        </a:spcAft>
                        <a:buNone/>
                      </a:pPr>
                      <a:r>
                        <a:rPr lang="en-US" sz="1800" b="0" i="0" u="none" strike="noStrike" noProof="0" dirty="0">
                          <a:solidFill>
                            <a:schemeClr val="tx1"/>
                          </a:solidFill>
                          <a:latin typeface="Segoe UI"/>
                        </a:rPr>
                        <a:t>( livescience.com) published August 02, 2016</a:t>
                      </a:r>
                    </a:p>
                    <a:p>
                      <a:pPr marL="0" marR="0" lvl="0" indent="0" algn="l">
                        <a:lnSpc>
                          <a:spcPct val="100000"/>
                        </a:lnSpc>
                        <a:spcBef>
                          <a:spcPts val="0"/>
                        </a:spcBef>
                        <a:spcAft>
                          <a:spcPts val="0"/>
                        </a:spcAft>
                        <a:buNone/>
                      </a:pPr>
                      <a:endParaRPr lang="en-US" sz="1800" b="0" i="0" u="none" strike="noStrike" noProof="0" dirty="0">
                        <a:solidFill>
                          <a:schemeClr val="tx1"/>
                        </a:solidFill>
                        <a:latin typeface="Calibri"/>
                      </a:endParaRPr>
                    </a:p>
                    <a:p>
                      <a:pPr marL="0" marR="0" lvl="0" indent="0" algn="l">
                        <a:lnSpc>
                          <a:spcPct val="150000"/>
                        </a:lnSpc>
                        <a:spcBef>
                          <a:spcPts val="0"/>
                        </a:spcBef>
                        <a:spcAft>
                          <a:spcPts val="0"/>
                        </a:spcAft>
                        <a:buNone/>
                      </a:pPr>
                      <a:r>
                        <a:rPr lang="en-US" sz="1200" b="0" i="0" u="none" strike="noStrike" noProof="0" dirty="0">
                          <a:solidFill>
                            <a:schemeClr val="tx1"/>
                          </a:solidFill>
                          <a:latin typeface="Calibri"/>
                        </a:rPr>
                        <a:t>Skydiver Luke </a:t>
                      </a:r>
                      <a:r>
                        <a:rPr lang="en-US" sz="1200" b="0" i="0" u="none" strike="noStrike" noProof="0" dirty="0" err="1">
                          <a:solidFill>
                            <a:schemeClr val="tx1"/>
                          </a:solidFill>
                          <a:latin typeface="Calibri"/>
                        </a:rPr>
                        <a:t>Aikins</a:t>
                      </a:r>
                      <a:r>
                        <a:rPr lang="en-US" sz="1200" b="0" i="0" u="none" strike="noStrike" noProof="0" dirty="0">
                          <a:solidFill>
                            <a:schemeClr val="tx1"/>
                          </a:solidFill>
                          <a:latin typeface="Calibri"/>
                        </a:rPr>
                        <a:t> became the first person to jump from a plane without a parachute or wingsuit this past weekend, carrying out the daring stunt on live television. </a:t>
                      </a:r>
                      <a:r>
                        <a:rPr lang="en-US" sz="1200" b="0" i="0" u="none" strike="noStrike" noProof="0" dirty="0" err="1">
                          <a:solidFill>
                            <a:schemeClr val="tx1"/>
                          </a:solidFill>
                          <a:latin typeface="Calibri"/>
                        </a:rPr>
                        <a:t>Aikins</a:t>
                      </a:r>
                      <a:r>
                        <a:rPr lang="en-US" sz="1200" b="0" i="0" u="none" strike="noStrike" noProof="0" dirty="0">
                          <a:solidFill>
                            <a:schemeClr val="tx1"/>
                          </a:solidFill>
                          <a:latin typeface="Calibri"/>
                        </a:rPr>
                        <a:t> jumped from a height of 25,000 feet (7,600 meters) and, after a two-minute fall, flipped onto his back to land in a 100-foot-by-100-foot (30 m by 30 m) net, according to news reports. How did the daredevil pull off such a heart-stopping stunt?</a:t>
                      </a:r>
                      <a:endParaRPr lang="en-US" sz="1200" dirty="0">
                        <a:solidFill>
                          <a:schemeClr val="tx1"/>
                        </a:solidFill>
                      </a:endParaRPr>
                    </a:p>
                    <a:p>
                      <a:pPr marL="0" marR="0" lvl="0" indent="0" algn="l">
                        <a:lnSpc>
                          <a:spcPct val="150000"/>
                        </a:lnSpc>
                        <a:spcBef>
                          <a:spcPts val="0"/>
                        </a:spcBef>
                        <a:spcAft>
                          <a:spcPts val="0"/>
                        </a:spcAft>
                        <a:buNone/>
                      </a:pPr>
                      <a:endParaRPr lang="en-US" sz="1200" b="0" i="0" u="none" strike="noStrike" noProof="0" dirty="0">
                        <a:solidFill>
                          <a:schemeClr val="tx1"/>
                        </a:solidFill>
                        <a:latin typeface="Calibri"/>
                      </a:endParaRPr>
                    </a:p>
                    <a:p>
                      <a:pPr marL="0" marR="0" lvl="0" indent="0" algn="l">
                        <a:lnSpc>
                          <a:spcPct val="150000"/>
                        </a:lnSpc>
                        <a:spcBef>
                          <a:spcPts val="0"/>
                        </a:spcBef>
                        <a:spcAft>
                          <a:spcPts val="0"/>
                        </a:spcAft>
                        <a:buNone/>
                      </a:pPr>
                      <a:r>
                        <a:rPr lang="en-US" sz="1200" b="0" i="0" u="none" strike="noStrike" noProof="0" dirty="0">
                          <a:solidFill>
                            <a:schemeClr val="tx1"/>
                          </a:solidFill>
                          <a:latin typeface="Calibri"/>
                        </a:rPr>
                        <a:t>To accomplish such a jump with a parachute, a skydiver would typically jump from the plane, free-fall at 120 mph (190 km/h) or faster and then, at higher than 2,500 feet (760 m) above the ground, deploy the parachute, according to Nancy Koreen, spokeswoman for the U.S. Parachute Association. The parachute works to slow the skydiver's descent enough for a safe landing, she told Live Science.</a:t>
                      </a:r>
                    </a:p>
                    <a:p>
                      <a:pPr marL="0" marR="0" lvl="0" indent="0" algn="l">
                        <a:lnSpc>
                          <a:spcPct val="150000"/>
                        </a:lnSpc>
                        <a:spcBef>
                          <a:spcPts val="0"/>
                        </a:spcBef>
                        <a:spcAft>
                          <a:spcPts val="0"/>
                        </a:spcAft>
                        <a:buNone/>
                      </a:pPr>
                      <a:endParaRPr lang="en-US" sz="1200" b="0" i="0" u="none" strike="noStrike" noProof="0" dirty="0">
                        <a:solidFill>
                          <a:schemeClr val="tx1"/>
                        </a:solidFill>
                        <a:latin typeface="Calibri"/>
                      </a:endParaRPr>
                    </a:p>
                    <a:p>
                      <a:pPr marL="0" marR="0" lvl="0" indent="0" algn="l">
                        <a:lnSpc>
                          <a:spcPct val="150000"/>
                        </a:lnSpc>
                        <a:spcBef>
                          <a:spcPts val="0"/>
                        </a:spcBef>
                        <a:spcAft>
                          <a:spcPts val="0"/>
                        </a:spcAft>
                        <a:buNone/>
                      </a:pPr>
                      <a:r>
                        <a:rPr lang="en-US" sz="1200" b="0" i="0" u="none" strike="noStrike" noProof="0" dirty="0">
                          <a:solidFill>
                            <a:schemeClr val="tx1"/>
                          </a:solidFill>
                          <a:latin typeface="Calibri"/>
                        </a:rPr>
                        <a:t>Without a parachute, a skydiver would continue to fall at 120 mph, a speed at which it would be fatal if the person hit the ground, she said. However, instead of hitting the ground, </a:t>
                      </a:r>
                      <a:r>
                        <a:rPr lang="en-US" sz="1200" b="0" i="0" u="none" strike="noStrike" noProof="0" dirty="0" err="1">
                          <a:solidFill>
                            <a:schemeClr val="tx1"/>
                          </a:solidFill>
                          <a:latin typeface="Calibri"/>
                        </a:rPr>
                        <a:t>Aikins</a:t>
                      </a:r>
                      <a:r>
                        <a:rPr lang="en-US" sz="1200" b="0" i="0" u="none" strike="noStrike" noProof="0" dirty="0">
                          <a:solidFill>
                            <a:schemeClr val="tx1"/>
                          </a:solidFill>
                          <a:latin typeface="Calibri"/>
                        </a:rPr>
                        <a:t> fell into a net in Simi Valley, California, reported CBS News. "That was what he used to survive," Koreen said.</a:t>
                      </a:r>
                    </a:p>
                    <a:p>
                      <a:pPr marL="0" marR="0" lvl="0" indent="0" algn="l">
                        <a:lnSpc>
                          <a:spcPct val="100000"/>
                        </a:lnSpc>
                        <a:spcBef>
                          <a:spcPts val="0"/>
                        </a:spcBef>
                        <a:spcAft>
                          <a:spcPts val="0"/>
                        </a:spcAft>
                        <a:buNone/>
                      </a:pPr>
                      <a:endParaRPr lang="en-US" sz="1800" b="0" i="0" u="none" strike="noStrike" noProof="0" dirty="0">
                        <a:solidFill>
                          <a:srgbClr val="333333"/>
                        </a:solidFill>
                        <a:latin typeface="Calibri"/>
                      </a:endParaRPr>
                    </a:p>
                    <a:p>
                      <a:pPr lvl="0">
                        <a:lnSpc>
                          <a:spcPct val="150000"/>
                        </a:lnSpc>
                        <a:buNone/>
                      </a:pP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323433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3851527594"/>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ct val="150000"/>
                        </a:lnSpc>
                        <a:spcBef>
                          <a:spcPts val="0"/>
                        </a:spcBef>
                        <a:spcAft>
                          <a:spcPts val="0"/>
                        </a:spcAft>
                        <a:buNone/>
                      </a:pPr>
                      <a:r>
                        <a:rPr lang="en-US" sz="1200" b="0" i="0" u="none" strike="noStrike" noProof="0" dirty="0">
                          <a:solidFill>
                            <a:srgbClr val="333333"/>
                          </a:solidFill>
                          <a:latin typeface="Calibri"/>
                        </a:rPr>
                        <a:t>But did </a:t>
                      </a:r>
                      <a:r>
                        <a:rPr lang="en-US" sz="1200" b="0" i="0" u="none" strike="noStrike" noProof="0" dirty="0" err="1">
                          <a:solidFill>
                            <a:srgbClr val="333333"/>
                          </a:solidFill>
                          <a:latin typeface="Calibri"/>
                        </a:rPr>
                        <a:t>Aikins</a:t>
                      </a:r>
                      <a:r>
                        <a:rPr lang="en-US" sz="1200" b="0" i="0" u="none" strike="noStrike" noProof="0" dirty="0">
                          <a:solidFill>
                            <a:srgbClr val="333333"/>
                          </a:solidFill>
                          <a:latin typeface="Calibri"/>
                        </a:rPr>
                        <a:t>' movements, such as flipping onto his back or tumbling in the air, slow his fall? Not by much, Koreen said. To slow down, a skydiver can spread his or her limbs to increase surface area, but "that will only slow you down maybe 10 miles an hour [16 km/h] — not substantially. You're still falling above 100 miles an hour [160 km/h]," Koreen said.</a:t>
                      </a:r>
                    </a:p>
                    <a:p>
                      <a:pPr marL="0" marR="0" lvl="0" indent="0" algn="l">
                        <a:lnSpc>
                          <a:spcPct val="150000"/>
                        </a:lnSpc>
                        <a:spcBef>
                          <a:spcPts val="0"/>
                        </a:spcBef>
                        <a:spcAft>
                          <a:spcPts val="0"/>
                        </a:spcAft>
                        <a:buNone/>
                      </a:pPr>
                      <a:endParaRPr lang="en-US" sz="1200" b="0" i="0" u="none" strike="noStrike" noProof="0" dirty="0">
                        <a:solidFill>
                          <a:srgbClr val="333333"/>
                        </a:solidFill>
                        <a:latin typeface="Segoe UI"/>
                      </a:endParaRPr>
                    </a:p>
                    <a:p>
                      <a:pPr marL="0" marR="0" lvl="0" indent="0" algn="l">
                        <a:lnSpc>
                          <a:spcPct val="150000"/>
                        </a:lnSpc>
                        <a:spcBef>
                          <a:spcPts val="0"/>
                        </a:spcBef>
                        <a:spcAft>
                          <a:spcPts val="0"/>
                        </a:spcAft>
                        <a:buNone/>
                      </a:pPr>
                      <a:r>
                        <a:rPr lang="en-US" sz="1200" b="0" i="0" u="none" strike="noStrike" noProof="0" dirty="0">
                          <a:solidFill>
                            <a:schemeClr val="tx1"/>
                          </a:solidFill>
                          <a:latin typeface="Calibri"/>
                        </a:rPr>
                        <a:t>A skydiver falling at high speed has a lot of kinetic energy, and that energy has to transfer somewhere upon landing, Potvin said. If you hit the ground, the kinetic energy is "dissipated into the ground, then reflected back into your body and breaks your body into a million pieces," he said.</a:t>
                      </a:r>
                    </a:p>
                    <a:p>
                      <a:pPr marL="0" marR="0" lvl="0" indent="0" algn="l">
                        <a:lnSpc>
                          <a:spcPct val="150000"/>
                        </a:lnSpc>
                        <a:spcBef>
                          <a:spcPts val="0"/>
                        </a:spcBef>
                        <a:spcAft>
                          <a:spcPts val="0"/>
                        </a:spcAft>
                        <a:buNone/>
                      </a:pPr>
                      <a:endParaRPr lang="en-US" sz="1400" b="0" i="0" u="none" strike="noStrike" noProof="0" dirty="0">
                        <a:solidFill>
                          <a:srgbClr val="333333"/>
                        </a:solidFill>
                        <a:latin typeface="Calibri"/>
                      </a:endParaRPr>
                    </a:p>
                    <a:p>
                      <a:pPr marL="0" marR="0" lvl="0" indent="0" algn="l">
                        <a:lnSpc>
                          <a:spcPct val="150000"/>
                        </a:lnSpc>
                        <a:spcBef>
                          <a:spcPts val="0"/>
                        </a:spcBef>
                        <a:spcAft>
                          <a:spcPts val="0"/>
                        </a:spcAft>
                        <a:buNone/>
                      </a:pPr>
                      <a:r>
                        <a:rPr lang="en-US" sz="1400" b="0" i="0" u="none" strike="noStrike" noProof="0" dirty="0"/>
                        <a:t>How Skydiver Jumped Without a Parachute (and Survived) | Live Science</a:t>
                      </a:r>
                      <a:endParaRPr lang="en-US" sz="1400" dirty="0"/>
                    </a:p>
                    <a:p>
                      <a:pPr marL="0" marR="0" lvl="0" indent="0" algn="l">
                        <a:lnSpc>
                          <a:spcPct val="100000"/>
                        </a:lnSpc>
                        <a:spcBef>
                          <a:spcPts val="0"/>
                        </a:spcBef>
                        <a:spcAft>
                          <a:spcPts val="0"/>
                        </a:spcAft>
                        <a:buNone/>
                      </a:pPr>
                      <a:endParaRPr lang="en-US" sz="1800" b="0" i="0" u="none" strike="noStrike" noProof="0" dirty="0"/>
                    </a:p>
                    <a:p>
                      <a:pPr lvl="0">
                        <a:lnSpc>
                          <a:spcPct val="150000"/>
                        </a:lnSpc>
                        <a:buNone/>
                      </a:pPr>
                      <a:endParaRPr lang="en-GB"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pic>
        <p:nvPicPr>
          <p:cNvPr id="5" name="Picture 5" descr="A person wearing a helmet and a helmet&#10;&#10;Description automatically generated">
            <a:extLst>
              <a:ext uri="{FF2B5EF4-FFF2-40B4-BE49-F238E27FC236}">
                <a16:creationId xmlns:a16="http://schemas.microsoft.com/office/drawing/2014/main" id="{68307545-8229-7756-C1BC-5EE4FB3E6629}"/>
              </a:ext>
            </a:extLst>
          </p:cNvPr>
          <p:cNvPicPr>
            <a:picLocks noChangeAspect="1"/>
          </p:cNvPicPr>
          <p:nvPr/>
        </p:nvPicPr>
        <p:blipFill>
          <a:blip r:embed="rId2"/>
          <a:stretch>
            <a:fillRect/>
          </a:stretch>
        </p:blipFill>
        <p:spPr>
          <a:xfrm>
            <a:off x="1030776" y="3397317"/>
            <a:ext cx="5137322" cy="3426593"/>
          </a:xfrm>
          <a:prstGeom prst="rect">
            <a:avLst/>
          </a:prstGeom>
        </p:spPr>
      </p:pic>
    </p:spTree>
    <p:extLst>
      <p:ext uri="{BB962C8B-B14F-4D97-AF65-F5344CB8AC3E}">
        <p14:creationId xmlns:p14="http://schemas.microsoft.com/office/powerpoint/2010/main" val="40533545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605F9C-B306-A991-5183-DA9DC48CDCC9}"/>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E698072-9D5B-C20D-B379-30397BB52267}"/>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a:t>Subtopic 7: </a:t>
            </a:r>
            <a:r>
              <a:rPr lang="en-GB" sz="1800" b="1" u="sng"/>
              <a:t>Terminal velocity.</a:t>
            </a:r>
            <a:r>
              <a:rPr lang="en-GB" b="1" u="sng"/>
              <a:t> </a:t>
            </a:r>
          </a:p>
        </p:txBody>
      </p:sp>
      <p:sp>
        <p:nvSpPr>
          <p:cNvPr id="6" name="TextBox 5">
            <a:extLst>
              <a:ext uri="{FF2B5EF4-FFF2-40B4-BE49-F238E27FC236}">
                <a16:creationId xmlns:a16="http://schemas.microsoft.com/office/drawing/2014/main" id="{955EFB52-62F8-A86A-FF61-59167841070A}"/>
              </a:ext>
            </a:extLst>
          </p:cNvPr>
          <p:cNvSpPr txBox="1"/>
          <p:nvPr/>
        </p:nvSpPr>
        <p:spPr>
          <a:xfrm>
            <a:off x="273050" y="839232"/>
            <a:ext cx="6311900" cy="461665"/>
          </a:xfrm>
          <a:prstGeom prst="rect">
            <a:avLst/>
          </a:prstGeom>
          <a:noFill/>
          <a:ln w="12700">
            <a:solidFill>
              <a:schemeClr val="tx1"/>
            </a:solidFill>
            <a:prstDash val="dash"/>
          </a:ln>
        </p:spPr>
        <p:txBody>
          <a:bodyPr wrap="square" rtlCol="0">
            <a:spAutoFit/>
          </a:bodyPr>
          <a:lstStyle/>
          <a:p>
            <a:r>
              <a:rPr lang="en-GB" sz="1200" b="1" dirty="0"/>
              <a:t>Learning Objective</a:t>
            </a:r>
          </a:p>
          <a:p>
            <a:pPr marL="171450" indent="-171450">
              <a:buFont typeface="Arial" panose="020B0604020202020204" pitchFamily="34" charset="0"/>
              <a:buChar char="•"/>
            </a:pPr>
            <a:r>
              <a:rPr lang="en-GB" sz="1200" b="1" dirty="0"/>
              <a:t>  You are learning to interpret information related to terminal velocity.</a:t>
            </a:r>
          </a:p>
        </p:txBody>
      </p:sp>
      <p:sp>
        <p:nvSpPr>
          <p:cNvPr id="3" name="TextBox 2">
            <a:extLst>
              <a:ext uri="{FF2B5EF4-FFF2-40B4-BE49-F238E27FC236}">
                <a16:creationId xmlns:a16="http://schemas.microsoft.com/office/drawing/2014/main" id="{A5946FD8-530D-6079-402A-1A540B4294FD}"/>
              </a:ext>
            </a:extLst>
          </p:cNvPr>
          <p:cNvSpPr txBox="1"/>
          <p:nvPr/>
        </p:nvSpPr>
        <p:spPr>
          <a:xfrm>
            <a:off x="273050" y="1514654"/>
            <a:ext cx="6311900" cy="830997"/>
          </a:xfrm>
          <a:prstGeom prst="rect">
            <a:avLst/>
          </a:prstGeom>
          <a:noFill/>
          <a:ln>
            <a:solidFill>
              <a:schemeClr val="tx1"/>
            </a:solidFill>
            <a:prstDash val="lgDash"/>
          </a:ln>
        </p:spPr>
        <p:txBody>
          <a:bodyPr wrap="square" rtlCol="0">
            <a:spAutoFit/>
          </a:bodyPr>
          <a:lstStyle/>
          <a:p>
            <a:r>
              <a:rPr lang="en-US" sz="1200" b="1" dirty="0"/>
              <a:t>Why are we learning about this?</a:t>
            </a:r>
          </a:p>
          <a:p>
            <a:r>
              <a:rPr lang="en-US" sz="1200" dirty="0">
                <a:latin typeface="+mj-lt"/>
              </a:rPr>
              <a:t>This lessons helps us understand why objects such as cars have a maximum velocity. This is used in multiple industries including vehicle design, parachute design and to determine the minimum safety features of vehicles, surfaces ibn playgrounds etc.</a:t>
            </a:r>
          </a:p>
        </p:txBody>
      </p:sp>
      <p:sp>
        <p:nvSpPr>
          <p:cNvPr id="2" name="TextBox 1">
            <a:extLst>
              <a:ext uri="{FF2B5EF4-FFF2-40B4-BE49-F238E27FC236}">
                <a16:creationId xmlns:a16="http://schemas.microsoft.com/office/drawing/2014/main" id="{04EA505F-2436-929A-4757-FF04CBCA450D}"/>
              </a:ext>
            </a:extLst>
          </p:cNvPr>
          <p:cNvSpPr txBox="1"/>
          <p:nvPr/>
        </p:nvSpPr>
        <p:spPr>
          <a:xfrm>
            <a:off x="3299995" y="8550419"/>
            <a:ext cx="482600" cy="307777"/>
          </a:xfrm>
          <a:prstGeom prst="rect">
            <a:avLst/>
          </a:prstGeom>
          <a:noFill/>
        </p:spPr>
        <p:txBody>
          <a:bodyPr wrap="square" rtlCol="0">
            <a:spAutoFit/>
          </a:bodyPr>
          <a:lstStyle/>
          <a:p>
            <a:r>
              <a:rPr lang="en-GB" sz="1400"/>
              <a:t>3</a:t>
            </a:r>
          </a:p>
        </p:txBody>
      </p:sp>
    </p:spTree>
    <p:extLst>
      <p:ext uri="{BB962C8B-B14F-4D97-AF65-F5344CB8AC3E}">
        <p14:creationId xmlns:p14="http://schemas.microsoft.com/office/powerpoint/2010/main" val="37912311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309843"/>
            <a:ext cx="6311900" cy="276999"/>
          </a:xfrm>
          <a:prstGeom prst="rect">
            <a:avLst/>
          </a:prstGeom>
          <a:noFill/>
          <a:ln w="12700">
            <a:solidFill>
              <a:schemeClr val="tx1"/>
            </a:solidFill>
            <a:prstDash val="dash"/>
          </a:ln>
        </p:spPr>
        <p:txBody>
          <a:bodyPr wrap="square" rtlCol="0">
            <a:spAutoFit/>
          </a:bodyPr>
          <a:lstStyle/>
          <a:p>
            <a:r>
              <a:rPr lang="en-GB" sz="1200" b="1"/>
              <a:t>AQA Content</a:t>
            </a:r>
          </a:p>
        </p:txBody>
      </p:sp>
      <p:pic>
        <p:nvPicPr>
          <p:cNvPr id="3" name="Picture 2">
            <a:extLst>
              <a:ext uri="{FF2B5EF4-FFF2-40B4-BE49-F238E27FC236}">
                <a16:creationId xmlns:a16="http://schemas.microsoft.com/office/drawing/2014/main" id="{6B6022E5-E7B5-2A96-7E0A-5510FDBA57D1}"/>
              </a:ext>
            </a:extLst>
          </p:cNvPr>
          <p:cNvPicPr>
            <a:picLocks noChangeAspect="1"/>
          </p:cNvPicPr>
          <p:nvPr/>
        </p:nvPicPr>
        <p:blipFill>
          <a:blip r:embed="rId2"/>
          <a:stretch>
            <a:fillRect/>
          </a:stretch>
        </p:blipFill>
        <p:spPr>
          <a:xfrm>
            <a:off x="273050" y="718216"/>
            <a:ext cx="6346315" cy="1050425"/>
          </a:xfrm>
          <a:prstGeom prst="rect">
            <a:avLst/>
          </a:prstGeom>
        </p:spPr>
      </p:pic>
      <p:pic>
        <p:nvPicPr>
          <p:cNvPr id="9" name="Picture 8">
            <a:extLst>
              <a:ext uri="{FF2B5EF4-FFF2-40B4-BE49-F238E27FC236}">
                <a16:creationId xmlns:a16="http://schemas.microsoft.com/office/drawing/2014/main" id="{BC70247F-AAAB-0124-DF59-F2469E4346DE}"/>
              </a:ext>
            </a:extLst>
          </p:cNvPr>
          <p:cNvPicPr>
            <a:picLocks noChangeAspect="1"/>
          </p:cNvPicPr>
          <p:nvPr/>
        </p:nvPicPr>
        <p:blipFill>
          <a:blip r:embed="rId3"/>
          <a:stretch>
            <a:fillRect/>
          </a:stretch>
        </p:blipFill>
        <p:spPr>
          <a:xfrm>
            <a:off x="273050" y="1900015"/>
            <a:ext cx="6298984" cy="1336480"/>
          </a:xfrm>
          <a:prstGeom prst="rect">
            <a:avLst/>
          </a:prstGeom>
        </p:spPr>
      </p:pic>
      <p:sp>
        <p:nvSpPr>
          <p:cNvPr id="2" name="TextBox 1">
            <a:extLst>
              <a:ext uri="{FF2B5EF4-FFF2-40B4-BE49-F238E27FC236}">
                <a16:creationId xmlns:a16="http://schemas.microsoft.com/office/drawing/2014/main" id="{90D83242-283F-8B3C-9651-DF2C90615B50}"/>
              </a:ext>
            </a:extLst>
          </p:cNvPr>
          <p:cNvSpPr txBox="1"/>
          <p:nvPr/>
        </p:nvSpPr>
        <p:spPr>
          <a:xfrm>
            <a:off x="307465" y="3910221"/>
            <a:ext cx="6311900" cy="525400"/>
          </a:xfrm>
          <a:prstGeom prst="rect">
            <a:avLst/>
          </a:prstGeom>
          <a:noFill/>
          <a:ln w="12700">
            <a:solidFill>
              <a:schemeClr val="tx1"/>
            </a:solidFill>
            <a:prstDash val="dash"/>
          </a:ln>
        </p:spPr>
        <p:txBody>
          <a:bodyPr wrap="square" rtlCol="0">
            <a:spAutoFit/>
          </a:bodyPr>
          <a:lstStyle/>
          <a:p>
            <a:r>
              <a:rPr lang="en-GB" sz="1200" b="1"/>
              <a:t>Disciplinary content </a:t>
            </a:r>
          </a:p>
          <a:p>
            <a:pPr>
              <a:lnSpc>
                <a:spcPct val="150000"/>
              </a:lnSpc>
            </a:pPr>
            <a:endParaRPr lang="en-GB" sz="1200"/>
          </a:p>
        </p:txBody>
      </p:sp>
    </p:spTree>
    <p:extLst>
      <p:ext uri="{BB962C8B-B14F-4D97-AF65-F5344CB8AC3E}">
        <p14:creationId xmlns:p14="http://schemas.microsoft.com/office/powerpoint/2010/main" val="22954325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7E826F0-4691-CDF3-2187-A160123533FB}"/>
              </a:ext>
            </a:extLst>
          </p:cNvPr>
          <p:cNvSpPr txBox="1"/>
          <p:nvPr/>
        </p:nvSpPr>
        <p:spPr>
          <a:xfrm>
            <a:off x="273050" y="2289800"/>
            <a:ext cx="6311900" cy="894732"/>
          </a:xfrm>
          <a:prstGeom prst="rect">
            <a:avLst/>
          </a:prstGeom>
          <a:noFill/>
          <a:ln w="12700">
            <a:solidFill>
              <a:schemeClr val="tx1"/>
            </a:solidFill>
            <a:prstDash val="dash"/>
          </a:ln>
        </p:spPr>
        <p:txBody>
          <a:bodyPr wrap="square" rtlCol="0">
            <a:spAutoFit/>
          </a:bodyPr>
          <a:lstStyle/>
          <a:p>
            <a:pPr>
              <a:lnSpc>
                <a:spcPct val="150000"/>
              </a:lnSpc>
            </a:pPr>
            <a:r>
              <a:rPr lang="en-GB" sz="1200" b="1" dirty="0"/>
              <a:t>Key explanations</a:t>
            </a:r>
          </a:p>
          <a:p>
            <a:pPr>
              <a:lnSpc>
                <a:spcPct val="150000"/>
              </a:lnSpc>
            </a:pPr>
            <a:r>
              <a:rPr lang="en-GB" sz="1200" b="1" dirty="0"/>
              <a:t> </a:t>
            </a:r>
            <a:r>
              <a:rPr lang="en-GB" sz="1200" dirty="0"/>
              <a:t>a &amp; b. See explanation for last lesson.</a:t>
            </a:r>
          </a:p>
          <a:p>
            <a:pPr>
              <a:lnSpc>
                <a:spcPct val="150000"/>
              </a:lnSpc>
            </a:pPr>
            <a:r>
              <a:rPr lang="en-GB" sz="1200" dirty="0"/>
              <a:t>c &amp; d. See worked examples. </a:t>
            </a:r>
          </a:p>
        </p:txBody>
      </p:sp>
      <p:sp>
        <p:nvSpPr>
          <p:cNvPr id="2" name="TextBox 1">
            <a:extLst>
              <a:ext uri="{FF2B5EF4-FFF2-40B4-BE49-F238E27FC236}">
                <a16:creationId xmlns:a16="http://schemas.microsoft.com/office/drawing/2014/main" id="{10D1AD99-77E0-E6C3-FC51-4B4CFA2ABA2B}"/>
              </a:ext>
            </a:extLst>
          </p:cNvPr>
          <p:cNvSpPr txBox="1"/>
          <p:nvPr/>
        </p:nvSpPr>
        <p:spPr>
          <a:xfrm>
            <a:off x="273050" y="423452"/>
            <a:ext cx="6311900" cy="1633396"/>
          </a:xfrm>
          <a:prstGeom prst="rect">
            <a:avLst/>
          </a:prstGeom>
          <a:noFill/>
          <a:ln w="12700">
            <a:solidFill>
              <a:schemeClr val="tx1"/>
            </a:solidFill>
            <a:prstDash val="dash"/>
          </a:ln>
        </p:spPr>
        <p:txBody>
          <a:bodyPr wrap="square" rtlCol="0">
            <a:spAutoFit/>
          </a:bodyPr>
          <a:lstStyle/>
          <a:p>
            <a:r>
              <a:rPr lang="en-GB" sz="1200" b="1" dirty="0"/>
              <a:t>Suggested chunking of concepts</a:t>
            </a:r>
          </a:p>
          <a:p>
            <a:pPr marL="228600" indent="-228600">
              <a:lnSpc>
                <a:spcPct val="150000"/>
              </a:lnSpc>
              <a:buFont typeface="+mj-lt"/>
              <a:buAutoNum type="alphaLcPeriod"/>
            </a:pPr>
            <a:r>
              <a:rPr lang="en-GB" sz="1200" dirty="0"/>
              <a:t>Terminal velocity. </a:t>
            </a:r>
          </a:p>
          <a:p>
            <a:pPr marL="228600" indent="-228600">
              <a:lnSpc>
                <a:spcPct val="150000"/>
              </a:lnSpc>
              <a:buFont typeface="+mj-lt"/>
              <a:buAutoNum type="alphaLcPeriod"/>
            </a:pPr>
            <a:r>
              <a:rPr lang="en-GB" sz="1200" dirty="0"/>
              <a:t>Interpreting changing motion in terms of forces involved. </a:t>
            </a:r>
          </a:p>
          <a:p>
            <a:pPr marL="228600" indent="-228600">
              <a:lnSpc>
                <a:spcPct val="150000"/>
              </a:lnSpc>
              <a:buFont typeface="+mj-lt"/>
              <a:buAutoNum type="alphaLcPeriod"/>
            </a:pPr>
            <a:r>
              <a:rPr lang="en-GB" sz="1200" dirty="0"/>
              <a:t>Interpreting velocity-time graphs related to terminal velocity (including calculating acceleration / deceleration using tangents and gradients).</a:t>
            </a:r>
          </a:p>
          <a:p>
            <a:pPr marL="228600" indent="-228600">
              <a:lnSpc>
                <a:spcPct val="150000"/>
              </a:lnSpc>
              <a:buFont typeface="+mj-lt"/>
              <a:buAutoNum type="alphaLcPeriod"/>
            </a:pPr>
            <a:r>
              <a:rPr lang="en-GB" sz="1200" dirty="0"/>
              <a:t>Drawing velocity-time graphs involving terminal velocity. </a:t>
            </a:r>
          </a:p>
        </p:txBody>
      </p:sp>
    </p:spTree>
    <p:extLst>
      <p:ext uri="{BB962C8B-B14F-4D97-AF65-F5344CB8AC3E}">
        <p14:creationId xmlns:p14="http://schemas.microsoft.com/office/powerpoint/2010/main" val="40885551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nvGraphicFramePr>
        <p:xfrm>
          <a:off x="348915" y="324854"/>
          <a:ext cx="6160570" cy="8567039"/>
        </p:xfrm>
        <a:graphic>
          <a:graphicData uri="http://schemas.openxmlformats.org/drawingml/2006/table">
            <a:tbl>
              <a:tblPr firstRow="1" bandRow="1">
                <a:tableStyleId>{5C22544A-7EE6-4342-B048-85BDC9FD1C3A}</a:tableStyleId>
              </a:tblPr>
              <a:tblGrid>
                <a:gridCol w="3733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dirty="0">
                          <a:solidFill>
                            <a:schemeClr val="tx1"/>
                          </a:solidFill>
                        </a:rPr>
                        <a:t>1</a:t>
                      </a:r>
                    </a:p>
                    <a:p>
                      <a:pPr>
                        <a:lnSpc>
                          <a:spcPct val="150000"/>
                        </a:lnSpc>
                      </a:pPr>
                      <a:r>
                        <a:rPr lang="en-GB" sz="1200" dirty="0">
                          <a:solidFill>
                            <a:schemeClr val="tx1"/>
                          </a:solidFill>
                        </a:rPr>
                        <a:t>2</a:t>
                      </a:r>
                    </a:p>
                    <a:p>
                      <a:pPr>
                        <a:lnSpc>
                          <a:spcPct val="150000"/>
                        </a:lnSpc>
                      </a:pPr>
                      <a:r>
                        <a:rPr lang="en-GB" sz="1200" dirty="0">
                          <a:solidFill>
                            <a:schemeClr val="tx1"/>
                          </a:solidFill>
                        </a:rPr>
                        <a:t>3</a:t>
                      </a:r>
                    </a:p>
                    <a:p>
                      <a:pPr>
                        <a:lnSpc>
                          <a:spcPct val="150000"/>
                        </a:lnSpc>
                      </a:pPr>
                      <a:r>
                        <a:rPr lang="en-GB" sz="1200" dirty="0">
                          <a:solidFill>
                            <a:schemeClr val="tx1"/>
                          </a:solidFill>
                        </a:rPr>
                        <a:t>4</a:t>
                      </a:r>
                    </a:p>
                    <a:p>
                      <a:pPr>
                        <a:lnSpc>
                          <a:spcPct val="150000"/>
                        </a:lnSpc>
                      </a:pPr>
                      <a:r>
                        <a:rPr lang="en-GB" sz="1200" dirty="0">
                          <a:solidFill>
                            <a:schemeClr val="tx1"/>
                          </a:solidFill>
                        </a:rPr>
                        <a:t>5</a:t>
                      </a:r>
                    </a:p>
                    <a:p>
                      <a:pPr>
                        <a:lnSpc>
                          <a:spcPct val="150000"/>
                        </a:lnSpc>
                      </a:pPr>
                      <a:r>
                        <a:rPr lang="en-GB" sz="1200" dirty="0">
                          <a:solidFill>
                            <a:schemeClr val="tx1"/>
                          </a:solidFill>
                        </a:rPr>
                        <a:t>6</a:t>
                      </a:r>
                    </a:p>
                    <a:p>
                      <a:pPr>
                        <a:lnSpc>
                          <a:spcPct val="150000"/>
                        </a:lnSpc>
                      </a:pPr>
                      <a:r>
                        <a:rPr lang="en-GB" sz="1200" dirty="0">
                          <a:solidFill>
                            <a:schemeClr val="tx1"/>
                          </a:solidFill>
                        </a:rPr>
                        <a:t>7</a:t>
                      </a:r>
                    </a:p>
                    <a:p>
                      <a:pPr>
                        <a:lnSpc>
                          <a:spcPct val="150000"/>
                        </a:lnSpc>
                      </a:pPr>
                      <a:r>
                        <a:rPr lang="en-GB" sz="1200" dirty="0">
                          <a:solidFill>
                            <a:schemeClr val="tx1"/>
                          </a:solidFill>
                        </a:rPr>
                        <a:t>8</a:t>
                      </a:r>
                    </a:p>
                    <a:p>
                      <a:pPr>
                        <a:lnSpc>
                          <a:spcPct val="150000"/>
                        </a:lnSpc>
                      </a:pPr>
                      <a:r>
                        <a:rPr lang="en-GB" sz="1200" dirty="0">
                          <a:solidFill>
                            <a:schemeClr val="tx1"/>
                          </a:solidFill>
                        </a:rPr>
                        <a:t>9</a:t>
                      </a:r>
                    </a:p>
                    <a:p>
                      <a:pPr>
                        <a:lnSpc>
                          <a:spcPct val="150000"/>
                        </a:lnSpc>
                      </a:pPr>
                      <a:r>
                        <a:rPr lang="en-GB" sz="1200" dirty="0">
                          <a:solidFill>
                            <a:schemeClr val="tx1"/>
                          </a:solidFill>
                        </a:rPr>
                        <a:t>10</a:t>
                      </a:r>
                    </a:p>
                    <a:p>
                      <a:pPr>
                        <a:lnSpc>
                          <a:spcPct val="150000"/>
                        </a:lnSpc>
                      </a:pPr>
                      <a:r>
                        <a:rPr lang="en-GB" sz="1200" dirty="0">
                          <a:solidFill>
                            <a:schemeClr val="tx1"/>
                          </a:solidFill>
                        </a:rPr>
                        <a:t>11</a:t>
                      </a:r>
                    </a:p>
                    <a:p>
                      <a:pPr>
                        <a:lnSpc>
                          <a:spcPct val="150000"/>
                        </a:lnSpc>
                      </a:pPr>
                      <a:r>
                        <a:rPr lang="en-GB" sz="1200" dirty="0">
                          <a:solidFill>
                            <a:schemeClr val="tx1"/>
                          </a:solidFill>
                        </a:rPr>
                        <a:t>12</a:t>
                      </a:r>
                    </a:p>
                    <a:p>
                      <a:pPr>
                        <a:lnSpc>
                          <a:spcPct val="150000"/>
                        </a:lnSpc>
                      </a:pPr>
                      <a:r>
                        <a:rPr lang="en-GB" sz="1200" dirty="0">
                          <a:solidFill>
                            <a:schemeClr val="tx1"/>
                          </a:solidFill>
                        </a:rPr>
                        <a:t>13</a:t>
                      </a:r>
                    </a:p>
                    <a:p>
                      <a:pPr>
                        <a:lnSpc>
                          <a:spcPct val="150000"/>
                        </a:lnSpc>
                      </a:pPr>
                      <a:r>
                        <a:rPr lang="en-GB" sz="1200" dirty="0">
                          <a:solidFill>
                            <a:schemeClr val="tx1"/>
                          </a:solidFill>
                        </a:rPr>
                        <a:t>14</a:t>
                      </a:r>
                    </a:p>
                    <a:p>
                      <a:pPr>
                        <a:lnSpc>
                          <a:spcPct val="150000"/>
                        </a:lnSpc>
                      </a:pPr>
                      <a:r>
                        <a:rPr lang="en-GB" sz="1200" dirty="0">
                          <a:solidFill>
                            <a:schemeClr val="tx1"/>
                          </a:solidFill>
                        </a:rPr>
                        <a:t>15</a:t>
                      </a:r>
                    </a:p>
                    <a:p>
                      <a:pPr>
                        <a:lnSpc>
                          <a:spcPct val="150000"/>
                        </a:lnSpc>
                      </a:pPr>
                      <a:r>
                        <a:rPr lang="en-GB" sz="1200" dirty="0">
                          <a:solidFill>
                            <a:schemeClr val="tx1"/>
                          </a:solidFill>
                        </a:rPr>
                        <a:t>16</a:t>
                      </a:r>
                    </a:p>
                    <a:p>
                      <a:pPr>
                        <a:lnSpc>
                          <a:spcPct val="150000"/>
                        </a:lnSpc>
                      </a:pPr>
                      <a:r>
                        <a:rPr lang="en-GB" sz="1200" dirty="0">
                          <a:solidFill>
                            <a:schemeClr val="tx1"/>
                          </a:solidFill>
                        </a:rPr>
                        <a:t>17</a:t>
                      </a:r>
                    </a:p>
                    <a:p>
                      <a:pPr>
                        <a:lnSpc>
                          <a:spcPct val="150000"/>
                        </a:lnSpc>
                      </a:pPr>
                      <a:r>
                        <a:rPr lang="en-GB" sz="1200" dirty="0">
                          <a:solidFill>
                            <a:schemeClr val="tx1"/>
                          </a:solidFill>
                        </a:rPr>
                        <a:t>18</a:t>
                      </a:r>
                    </a:p>
                    <a:p>
                      <a:pPr>
                        <a:lnSpc>
                          <a:spcPct val="150000"/>
                        </a:lnSpc>
                      </a:pPr>
                      <a:r>
                        <a:rPr lang="en-GB" sz="1200" dirty="0">
                          <a:solidFill>
                            <a:schemeClr val="tx1"/>
                          </a:solidFill>
                        </a:rPr>
                        <a:t>19</a:t>
                      </a:r>
                    </a:p>
                    <a:p>
                      <a:pPr>
                        <a:lnSpc>
                          <a:spcPct val="150000"/>
                        </a:lnSpc>
                      </a:pPr>
                      <a:r>
                        <a:rPr lang="en-GB" sz="1200" dirty="0">
                          <a:solidFill>
                            <a:schemeClr val="tx1"/>
                          </a:solidFill>
                        </a:rPr>
                        <a:t>20</a:t>
                      </a:r>
                    </a:p>
                    <a:p>
                      <a:pPr>
                        <a:lnSpc>
                          <a:spcPct val="150000"/>
                        </a:lnSpc>
                      </a:pPr>
                      <a:r>
                        <a:rPr lang="en-GB" sz="1200" dirty="0">
                          <a:solidFill>
                            <a:schemeClr val="tx1"/>
                          </a:solidFill>
                        </a:rPr>
                        <a:t>21</a:t>
                      </a:r>
                    </a:p>
                    <a:p>
                      <a:pPr>
                        <a:lnSpc>
                          <a:spcPct val="150000"/>
                        </a:lnSpc>
                      </a:pPr>
                      <a:r>
                        <a:rPr lang="en-GB" sz="1200" dirty="0">
                          <a:solidFill>
                            <a:schemeClr val="tx1"/>
                          </a:solidFill>
                        </a:rPr>
                        <a:t>22</a:t>
                      </a:r>
                    </a:p>
                    <a:p>
                      <a:pPr>
                        <a:lnSpc>
                          <a:spcPct val="150000"/>
                        </a:lnSpc>
                      </a:pPr>
                      <a:r>
                        <a:rPr lang="en-GB" sz="1200" dirty="0">
                          <a:solidFill>
                            <a:schemeClr val="tx1"/>
                          </a:solidFill>
                        </a:rPr>
                        <a:t>23</a:t>
                      </a:r>
                    </a:p>
                    <a:p>
                      <a:pPr>
                        <a:lnSpc>
                          <a:spcPct val="150000"/>
                        </a:lnSpc>
                      </a:pPr>
                      <a:r>
                        <a:rPr lang="en-GB" sz="1200" dirty="0">
                          <a:solidFill>
                            <a:schemeClr val="tx1"/>
                          </a:solidFill>
                        </a:rPr>
                        <a:t>24</a:t>
                      </a:r>
                    </a:p>
                    <a:p>
                      <a:pPr>
                        <a:lnSpc>
                          <a:spcPct val="150000"/>
                        </a:lnSpc>
                      </a:pPr>
                      <a:r>
                        <a:rPr lang="en-GB" sz="1200" dirty="0">
                          <a:solidFill>
                            <a:schemeClr val="tx1"/>
                          </a:solidFill>
                        </a:rPr>
                        <a:t>25</a:t>
                      </a:r>
                    </a:p>
                    <a:p>
                      <a:pPr>
                        <a:lnSpc>
                          <a:spcPct val="150000"/>
                        </a:lnSpc>
                      </a:pPr>
                      <a:r>
                        <a:rPr lang="en-GB" sz="1200" dirty="0">
                          <a:solidFill>
                            <a:schemeClr val="tx1"/>
                          </a:solidFill>
                        </a:rPr>
                        <a:t>26</a:t>
                      </a:r>
                    </a:p>
                    <a:p>
                      <a:pPr>
                        <a:lnSpc>
                          <a:spcPct val="150000"/>
                        </a:lnSpc>
                      </a:pPr>
                      <a:r>
                        <a:rPr lang="en-GB" sz="1200" dirty="0">
                          <a:solidFill>
                            <a:schemeClr val="tx1"/>
                          </a:solidFill>
                        </a:rPr>
                        <a:t>27</a:t>
                      </a:r>
                    </a:p>
                    <a:p>
                      <a:pPr>
                        <a:lnSpc>
                          <a:spcPct val="150000"/>
                        </a:lnSpc>
                      </a:pPr>
                      <a:r>
                        <a:rPr lang="en-GB" sz="1200" dirty="0">
                          <a:solidFill>
                            <a:schemeClr val="tx1"/>
                          </a:solidFill>
                        </a:rPr>
                        <a:t>28</a:t>
                      </a:r>
                    </a:p>
                    <a:p>
                      <a:pPr>
                        <a:lnSpc>
                          <a:spcPct val="150000"/>
                        </a:lnSpc>
                      </a:pPr>
                      <a:r>
                        <a:rPr lang="en-GB" sz="1200" dirty="0">
                          <a:solidFill>
                            <a:schemeClr val="tx1"/>
                          </a:solidFill>
                        </a:rPr>
                        <a:t>29</a:t>
                      </a:r>
                    </a:p>
                    <a:p>
                      <a:pPr>
                        <a:lnSpc>
                          <a:spcPct val="150000"/>
                        </a:lnSpc>
                      </a:pPr>
                      <a:r>
                        <a:rPr lang="en-GB" sz="1200" dirty="0">
                          <a:solidFill>
                            <a:schemeClr val="tx1"/>
                          </a:solidFill>
                        </a:rPr>
                        <a:t>30</a:t>
                      </a:r>
                    </a:p>
                    <a:p>
                      <a:pPr>
                        <a:lnSpc>
                          <a:spcPct val="150000"/>
                        </a:lnSpc>
                      </a:pPr>
                      <a:r>
                        <a:rPr lang="en-GB" sz="1200" dirty="0">
                          <a:solidFill>
                            <a:schemeClr val="tx1"/>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pPr>
                      <a:r>
                        <a:rPr lang="en-GB" sz="1200" dirty="0">
                          <a:solidFill>
                            <a:schemeClr val="tx1"/>
                          </a:solidFill>
                        </a:rPr>
                        <a:t>Any object free falling through a fluid near to the surface of the Earth will have an acceleration of approximately 9.8m/s</a:t>
                      </a:r>
                      <a:r>
                        <a:rPr lang="en-GB" sz="1200" baseline="30000" dirty="0">
                          <a:solidFill>
                            <a:schemeClr val="tx1"/>
                          </a:solidFill>
                        </a:rPr>
                        <a:t>2</a:t>
                      </a:r>
                      <a:r>
                        <a:rPr lang="en-GB" sz="1200" dirty="0">
                          <a:solidFill>
                            <a:schemeClr val="tx1"/>
                          </a:solidFill>
                        </a:rPr>
                        <a:t>, because of the interaction of the gravitational field of the Earth with the objects mass.  As the object falls, velocity will increase up to the point where the gravitational pull and the drag force are equal.  At this point the velocity of the falling object will be constant and terminal velocity has been reached.   Terminal velocity is the point where the resultant force acting on a falling object is zero.  The terminal velocity of a falling object can be changed.  To do so, the cross section of the horizontal plane of the falling object can be altered.  This is known as the projected area.  An object with a large projected area relative to its mass will have a low terminal velocity.  If the projected area of this object is reduced, its terminal velocity will increase.   </a:t>
                      </a:r>
                    </a:p>
                    <a:p>
                      <a:pPr algn="just">
                        <a:lnSpc>
                          <a:spcPct val="150000"/>
                        </a:lnSpc>
                      </a:pPr>
                      <a:endParaRPr lang="en-GB" sz="1200" dirty="0">
                        <a:solidFill>
                          <a:schemeClr val="tx1"/>
                        </a:solidFill>
                      </a:endParaRPr>
                    </a:p>
                    <a:p>
                      <a:pPr algn="just">
                        <a:lnSpc>
                          <a:spcPct val="150000"/>
                        </a:lnSpc>
                      </a:pPr>
                      <a:r>
                        <a:rPr lang="en-GB" sz="1200" dirty="0">
                          <a:solidFill>
                            <a:schemeClr val="tx1"/>
                          </a:solidFill>
                        </a:rPr>
                        <a:t>Some objects are so small that the terminal velocity that they reach is overcome by convection currents in the air.  As such, they can stay suspended in the air indefinitely.  This applies to substances such dust and mist.</a:t>
                      </a:r>
                    </a:p>
                    <a:p>
                      <a:pPr algn="just">
                        <a:lnSpc>
                          <a:spcPct val="150000"/>
                        </a:lnSpc>
                      </a:pPr>
                      <a:endParaRPr lang="en-GB" sz="1200" dirty="0">
                        <a:solidFill>
                          <a:schemeClr val="tx1"/>
                        </a:solidFill>
                      </a:endParaRPr>
                    </a:p>
                    <a:p>
                      <a:pPr algn="just">
                        <a:lnSpc>
                          <a:spcPct val="150000"/>
                        </a:lnSpc>
                      </a:pPr>
                      <a:r>
                        <a:rPr lang="en-GB" sz="1200" dirty="0">
                          <a:solidFill>
                            <a:schemeClr val="tx1"/>
                          </a:solidFill>
                        </a:rPr>
                        <a:t>This can also be seen in sky divers.  The terminal velocity of a skydiver in the belly-to-Earth position is about 55m/s (123mph).  If they were to pull their limbs in this would increase to about 90m/s (201mph).  Competitive free fallers can reach velocities of 150m/s (335mph),  The fastest velocity a human has ever attained in freefall was achieved by Felix Baumgartner who reached a velocity of 380m/s (850mph) on his way down from an altitude of 38,887m.  It must be noted however, that he achieved this velocity at a high altitude where the air density is lower, producing a lower drag force.  In all instances mentioned, a parachute is usually used to navigate safely to the ground.  The effect of a parachute is to increase the resistive force, causing a deceleration effect.  This resistive force decreases to eventually equal weight, thus establishing a safer terminal velocity.</a:t>
                      </a:r>
                    </a:p>
                    <a:p>
                      <a:pPr algn="just">
                        <a:lnSpc>
                          <a:spcPct val="150000"/>
                        </a:lnSpc>
                      </a:pPr>
                      <a:endParaRPr lang="en-GB" sz="1200" dirty="0">
                        <a:solidFill>
                          <a:schemeClr val="tx1"/>
                        </a:solidFill>
                      </a:endParaRPr>
                    </a:p>
                    <a:p>
                      <a:pPr algn="just">
                        <a:lnSpc>
                          <a:spcPct val="150000"/>
                        </a:lnSpc>
                      </a:pPr>
                      <a:r>
                        <a:rPr lang="en-GB" sz="1200" dirty="0">
                          <a:solidFill>
                            <a:schemeClr val="tx1"/>
                          </a:solidFill>
                        </a:rPr>
                        <a:t>There is an urban myth surrounding the idea of terminal velocity.  Dropping an penny from the top of the Empire State Building in New York is said to be able to cause death on impact, however this is not the case.  It must be said that the penny in question is 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399582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DAF61656-9817-A1A1-94FB-B7927FBA515F}"/>
              </a:ext>
            </a:extLst>
          </p:cNvPr>
          <p:cNvGraphicFramePr>
            <a:graphicFrameLocks noGrp="1"/>
          </p:cNvGraphicFramePr>
          <p:nvPr>
            <p:extLst>
              <p:ext uri="{D42A27DB-BD31-4B8C-83A1-F6EECF244321}">
                <p14:modId xmlns:p14="http://schemas.microsoft.com/office/powerpoint/2010/main" val="1562738113"/>
              </p:ext>
            </p:extLst>
          </p:nvPr>
        </p:nvGraphicFramePr>
        <p:xfrm>
          <a:off x="348915" y="324854"/>
          <a:ext cx="6160170" cy="8506326"/>
        </p:xfrm>
        <a:graphic>
          <a:graphicData uri="http://schemas.openxmlformats.org/drawingml/2006/table">
            <a:tbl>
              <a:tblPr firstRow="1" bandRow="1">
                <a:tableStyleId>{5C22544A-7EE6-4342-B048-85BDC9FD1C3A}</a:tableStyleId>
              </a:tblPr>
              <a:tblGrid>
                <a:gridCol w="372980">
                  <a:extLst>
                    <a:ext uri="{9D8B030D-6E8A-4147-A177-3AD203B41FA5}">
                      <a16:colId xmlns:a16="http://schemas.microsoft.com/office/drawing/2014/main" val="1728834577"/>
                    </a:ext>
                  </a:extLst>
                </a:gridCol>
                <a:gridCol w="5787190">
                  <a:extLst>
                    <a:ext uri="{9D8B030D-6E8A-4147-A177-3AD203B41FA5}">
                      <a16:colId xmlns:a16="http://schemas.microsoft.com/office/drawing/2014/main" val="4271346352"/>
                    </a:ext>
                  </a:extLst>
                </a:gridCol>
              </a:tblGrid>
              <a:tr h="8506326">
                <a:tc>
                  <a:txBody>
                    <a:bodyPr/>
                    <a:lstStyle/>
                    <a:p>
                      <a:pPr>
                        <a:lnSpc>
                          <a:spcPct val="150000"/>
                        </a:lnSpc>
                      </a:pPr>
                      <a:r>
                        <a:rPr lang="en-GB" sz="1200">
                          <a:solidFill>
                            <a:schemeClr val="tx1"/>
                          </a:solidFill>
                        </a:rPr>
                        <a:t>1</a:t>
                      </a:r>
                    </a:p>
                    <a:p>
                      <a:pPr>
                        <a:lnSpc>
                          <a:spcPct val="150000"/>
                        </a:lnSpc>
                      </a:pPr>
                      <a:r>
                        <a:rPr lang="en-GB" sz="1200">
                          <a:solidFill>
                            <a:schemeClr val="tx1"/>
                          </a:solidFill>
                        </a:rPr>
                        <a:t>2</a:t>
                      </a:r>
                    </a:p>
                    <a:p>
                      <a:pPr>
                        <a:lnSpc>
                          <a:spcPct val="150000"/>
                        </a:lnSpc>
                      </a:pPr>
                      <a:r>
                        <a:rPr lang="en-GB" sz="1200">
                          <a:solidFill>
                            <a:schemeClr val="tx1"/>
                          </a:solidFill>
                        </a:rPr>
                        <a:t>3</a:t>
                      </a:r>
                    </a:p>
                    <a:p>
                      <a:pPr>
                        <a:lnSpc>
                          <a:spcPct val="150000"/>
                        </a:lnSpc>
                      </a:pPr>
                      <a:r>
                        <a:rPr lang="en-GB" sz="1200">
                          <a:solidFill>
                            <a:schemeClr val="tx1"/>
                          </a:solidFill>
                        </a:rPr>
                        <a:t>4</a:t>
                      </a:r>
                    </a:p>
                    <a:p>
                      <a:pPr>
                        <a:lnSpc>
                          <a:spcPct val="150000"/>
                        </a:lnSpc>
                      </a:pPr>
                      <a:r>
                        <a:rPr lang="en-GB" sz="1200">
                          <a:solidFill>
                            <a:schemeClr val="tx1"/>
                          </a:solidFill>
                        </a:rPr>
                        <a:t>5</a:t>
                      </a:r>
                    </a:p>
                    <a:p>
                      <a:pPr>
                        <a:lnSpc>
                          <a:spcPct val="150000"/>
                        </a:lnSpc>
                      </a:pPr>
                      <a:r>
                        <a:rPr lang="en-GB" sz="1200">
                          <a:solidFill>
                            <a:schemeClr val="tx1"/>
                          </a:solidFill>
                        </a:rPr>
                        <a:t>6</a:t>
                      </a:r>
                    </a:p>
                    <a:p>
                      <a:pPr>
                        <a:lnSpc>
                          <a:spcPct val="150000"/>
                        </a:lnSpc>
                      </a:pPr>
                      <a:r>
                        <a:rPr lang="en-GB" sz="1200">
                          <a:solidFill>
                            <a:schemeClr val="tx1"/>
                          </a:solidFill>
                        </a:rPr>
                        <a:t>7</a:t>
                      </a:r>
                    </a:p>
                    <a:p>
                      <a:pPr>
                        <a:lnSpc>
                          <a:spcPct val="150000"/>
                        </a:lnSpc>
                      </a:pPr>
                      <a:r>
                        <a:rPr lang="en-GB" sz="1200">
                          <a:solidFill>
                            <a:schemeClr val="tx1"/>
                          </a:solidFill>
                        </a:rPr>
                        <a:t>8</a:t>
                      </a:r>
                    </a:p>
                    <a:p>
                      <a:pPr>
                        <a:lnSpc>
                          <a:spcPct val="150000"/>
                        </a:lnSpc>
                      </a:pPr>
                      <a:r>
                        <a:rPr lang="en-GB" sz="1200">
                          <a:solidFill>
                            <a:schemeClr val="tx1"/>
                          </a:solidFill>
                        </a:rPr>
                        <a:t>9</a:t>
                      </a:r>
                    </a:p>
                    <a:p>
                      <a:pPr>
                        <a:lnSpc>
                          <a:spcPct val="150000"/>
                        </a:lnSpc>
                      </a:pPr>
                      <a:r>
                        <a:rPr lang="en-GB" sz="1200">
                          <a:solidFill>
                            <a:schemeClr val="tx1"/>
                          </a:solidFill>
                        </a:rPr>
                        <a:t>10</a:t>
                      </a:r>
                    </a:p>
                    <a:p>
                      <a:pPr>
                        <a:lnSpc>
                          <a:spcPct val="150000"/>
                        </a:lnSpc>
                      </a:pPr>
                      <a:r>
                        <a:rPr lang="en-GB" sz="1200">
                          <a:solidFill>
                            <a:schemeClr val="tx1"/>
                          </a:solidFill>
                        </a:rPr>
                        <a:t>11</a:t>
                      </a:r>
                    </a:p>
                    <a:p>
                      <a:pPr>
                        <a:lnSpc>
                          <a:spcPct val="150000"/>
                        </a:lnSpc>
                      </a:pPr>
                      <a:r>
                        <a:rPr lang="en-GB" sz="1200">
                          <a:solidFill>
                            <a:schemeClr val="tx1"/>
                          </a:solidFill>
                        </a:rPr>
                        <a:t>12</a:t>
                      </a:r>
                    </a:p>
                    <a:p>
                      <a:pPr>
                        <a:lnSpc>
                          <a:spcPct val="150000"/>
                        </a:lnSpc>
                      </a:pPr>
                      <a:r>
                        <a:rPr lang="en-GB" sz="1200">
                          <a:solidFill>
                            <a:schemeClr val="tx1"/>
                          </a:solidFill>
                        </a:rPr>
                        <a:t>13</a:t>
                      </a:r>
                    </a:p>
                    <a:p>
                      <a:pPr>
                        <a:lnSpc>
                          <a:spcPct val="150000"/>
                        </a:lnSpc>
                      </a:pPr>
                      <a:r>
                        <a:rPr lang="en-GB" sz="1200">
                          <a:solidFill>
                            <a:schemeClr val="tx1"/>
                          </a:solidFill>
                        </a:rPr>
                        <a:t>14</a:t>
                      </a:r>
                    </a:p>
                    <a:p>
                      <a:pPr>
                        <a:lnSpc>
                          <a:spcPct val="150000"/>
                        </a:lnSpc>
                      </a:pPr>
                      <a:r>
                        <a:rPr lang="en-GB" sz="1200">
                          <a:solidFill>
                            <a:schemeClr val="tx1"/>
                          </a:solidFill>
                        </a:rPr>
                        <a:t>15</a:t>
                      </a:r>
                    </a:p>
                    <a:p>
                      <a:pPr>
                        <a:lnSpc>
                          <a:spcPct val="150000"/>
                        </a:lnSpc>
                      </a:pPr>
                      <a:r>
                        <a:rPr lang="en-GB" sz="1200">
                          <a:solidFill>
                            <a:schemeClr val="tx1"/>
                          </a:solidFill>
                        </a:rPr>
                        <a:t>16</a:t>
                      </a:r>
                    </a:p>
                    <a:p>
                      <a:pPr>
                        <a:lnSpc>
                          <a:spcPct val="150000"/>
                        </a:lnSpc>
                      </a:pPr>
                      <a:r>
                        <a:rPr lang="en-GB" sz="1200">
                          <a:solidFill>
                            <a:schemeClr val="tx1"/>
                          </a:solidFill>
                        </a:rPr>
                        <a:t>17</a:t>
                      </a:r>
                    </a:p>
                    <a:p>
                      <a:pPr>
                        <a:lnSpc>
                          <a:spcPct val="150000"/>
                        </a:lnSpc>
                      </a:pPr>
                      <a:r>
                        <a:rPr lang="en-GB" sz="1200">
                          <a:solidFill>
                            <a:schemeClr val="tx1"/>
                          </a:solidFill>
                        </a:rPr>
                        <a:t>18</a:t>
                      </a:r>
                    </a:p>
                    <a:p>
                      <a:pPr>
                        <a:lnSpc>
                          <a:spcPct val="150000"/>
                        </a:lnSpc>
                      </a:pPr>
                      <a:r>
                        <a:rPr lang="en-GB" sz="1200">
                          <a:solidFill>
                            <a:schemeClr val="tx1"/>
                          </a:solidFill>
                        </a:rPr>
                        <a:t>19</a:t>
                      </a:r>
                    </a:p>
                    <a:p>
                      <a:pPr>
                        <a:lnSpc>
                          <a:spcPct val="150000"/>
                        </a:lnSpc>
                      </a:pPr>
                      <a:r>
                        <a:rPr lang="en-GB" sz="1200">
                          <a:solidFill>
                            <a:schemeClr val="tx1"/>
                          </a:solidFill>
                        </a:rPr>
                        <a:t>20</a:t>
                      </a:r>
                    </a:p>
                    <a:p>
                      <a:pPr>
                        <a:lnSpc>
                          <a:spcPct val="150000"/>
                        </a:lnSpc>
                      </a:pPr>
                      <a:r>
                        <a:rPr lang="en-GB" sz="1200">
                          <a:solidFill>
                            <a:schemeClr val="tx1"/>
                          </a:solidFill>
                        </a:rPr>
                        <a:t>21</a:t>
                      </a:r>
                    </a:p>
                    <a:p>
                      <a:pPr>
                        <a:lnSpc>
                          <a:spcPct val="150000"/>
                        </a:lnSpc>
                      </a:pPr>
                      <a:r>
                        <a:rPr lang="en-GB" sz="1200">
                          <a:solidFill>
                            <a:schemeClr val="tx1"/>
                          </a:solidFill>
                        </a:rPr>
                        <a:t>22</a:t>
                      </a:r>
                    </a:p>
                    <a:p>
                      <a:pPr>
                        <a:lnSpc>
                          <a:spcPct val="150000"/>
                        </a:lnSpc>
                      </a:pPr>
                      <a:r>
                        <a:rPr lang="en-GB" sz="1200">
                          <a:solidFill>
                            <a:schemeClr val="tx1"/>
                          </a:solidFill>
                        </a:rPr>
                        <a:t>23</a:t>
                      </a:r>
                    </a:p>
                    <a:p>
                      <a:pPr>
                        <a:lnSpc>
                          <a:spcPct val="150000"/>
                        </a:lnSpc>
                      </a:pPr>
                      <a:r>
                        <a:rPr lang="en-GB" sz="1200">
                          <a:solidFill>
                            <a:schemeClr val="tx1"/>
                          </a:solidFill>
                        </a:rPr>
                        <a:t>24</a:t>
                      </a:r>
                    </a:p>
                    <a:p>
                      <a:pPr>
                        <a:lnSpc>
                          <a:spcPct val="150000"/>
                        </a:lnSpc>
                      </a:pPr>
                      <a:r>
                        <a:rPr lang="en-GB" sz="1200">
                          <a:solidFill>
                            <a:schemeClr val="tx1"/>
                          </a:solidFill>
                        </a:rPr>
                        <a:t>25</a:t>
                      </a:r>
                    </a:p>
                    <a:p>
                      <a:pPr>
                        <a:lnSpc>
                          <a:spcPct val="150000"/>
                        </a:lnSpc>
                      </a:pPr>
                      <a:r>
                        <a:rPr lang="en-GB" sz="1200">
                          <a:solidFill>
                            <a:schemeClr val="tx1"/>
                          </a:solidFill>
                        </a:rPr>
                        <a:t>26</a:t>
                      </a:r>
                    </a:p>
                    <a:p>
                      <a:pPr>
                        <a:lnSpc>
                          <a:spcPct val="150000"/>
                        </a:lnSpc>
                      </a:pPr>
                      <a:r>
                        <a:rPr lang="en-GB" sz="1200">
                          <a:solidFill>
                            <a:schemeClr val="tx1"/>
                          </a:solidFill>
                        </a:rPr>
                        <a:t>27</a:t>
                      </a:r>
                    </a:p>
                    <a:p>
                      <a:pPr>
                        <a:lnSpc>
                          <a:spcPct val="150000"/>
                        </a:lnSpc>
                      </a:pPr>
                      <a:r>
                        <a:rPr lang="en-GB" sz="1200">
                          <a:solidFill>
                            <a:schemeClr val="tx1"/>
                          </a:solidFill>
                        </a:rPr>
                        <a:t>28</a:t>
                      </a:r>
                    </a:p>
                    <a:p>
                      <a:pPr>
                        <a:lnSpc>
                          <a:spcPct val="150000"/>
                        </a:lnSpc>
                      </a:pPr>
                      <a:r>
                        <a:rPr lang="en-GB" sz="1200">
                          <a:solidFill>
                            <a:schemeClr val="tx1"/>
                          </a:solidFill>
                        </a:rPr>
                        <a:t>29</a:t>
                      </a:r>
                    </a:p>
                    <a:p>
                      <a:pPr>
                        <a:lnSpc>
                          <a:spcPct val="150000"/>
                        </a:lnSpc>
                      </a:pPr>
                      <a:r>
                        <a:rPr lang="en-GB" sz="120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lang="en-GB" sz="1200" dirty="0">
                          <a:solidFill>
                            <a:schemeClr val="tx1"/>
                          </a:solidFill>
                        </a:rPr>
                        <a:t>American penny (the cent) has a mass of about 2.5g.  With tumbling and air resistance, the terminal velocity reached by the penny is quite low.  It would most certainly hurt on impact but would not cause death.  There is a grain of truth in this though, and is one</a:t>
                      </a:r>
                    </a:p>
                    <a:p>
                      <a:pPr algn="just">
                        <a:lnSpc>
                          <a:spcPct val="150000"/>
                        </a:lnSpc>
                      </a:pPr>
                      <a:r>
                        <a:rPr lang="en-GB" sz="1200" dirty="0">
                          <a:solidFill>
                            <a:schemeClr val="tx1"/>
                          </a:solidFill>
                        </a:rPr>
                        <a:t>of the main reasons why hard hats are necessary on a building site.  A nut or bolt (~50g) falling from height could do a lot of damage, and depending on the height, could even be fatal.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8917076"/>
                  </a:ext>
                </a:extLst>
              </a:tr>
            </a:tbl>
          </a:graphicData>
        </a:graphic>
      </p:graphicFrame>
    </p:spTree>
    <p:extLst>
      <p:ext uri="{BB962C8B-B14F-4D97-AF65-F5344CB8AC3E}">
        <p14:creationId xmlns:p14="http://schemas.microsoft.com/office/powerpoint/2010/main" val="8575150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http://www.bbc.co.uk/staticarchive/6c7669c87bf796423395cbb049e3d7a26d4f79a3.jpg">
            <a:hlinkClick r:id="rId2"/>
            <a:extLst>
              <a:ext uri="{FF2B5EF4-FFF2-40B4-BE49-F238E27FC236}">
                <a16:creationId xmlns:a16="http://schemas.microsoft.com/office/drawing/2014/main" id="{799A28DA-0571-5AB8-48D6-283E09607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181110"/>
            <a:ext cx="3101605" cy="3122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036431-FA81-2112-AC04-FA9DABC3DFD9}"/>
              </a:ext>
            </a:extLst>
          </p:cNvPr>
          <p:cNvSpPr txBox="1"/>
          <p:nvPr/>
        </p:nvSpPr>
        <p:spPr>
          <a:xfrm>
            <a:off x="3508005" y="1193238"/>
            <a:ext cx="2859111" cy="3110723"/>
          </a:xfrm>
          <a:prstGeom prst="rect">
            <a:avLst/>
          </a:prstGeom>
          <a:noFill/>
        </p:spPr>
        <p:txBody>
          <a:bodyPr wrap="square" rtlCol="0">
            <a:spAutoFit/>
          </a:bodyPr>
          <a:lstStyle/>
          <a:p>
            <a:pPr algn="just">
              <a:lnSpc>
                <a:spcPct val="150000"/>
              </a:lnSpc>
            </a:pPr>
            <a:r>
              <a:rPr lang="en-GB" sz="1200" dirty="0"/>
              <a:t>A falling object will accelerate to its terminal velocity.  A falling object will not immediately reach its terminal velocity, however the terminal velocity will be reached as weight and air resistance strike up a balance.  Whilst there is a difference between these 2 forces, there will be a resultant force causing acceleration.  Over time, as air resistance increases, the size of the resultant forces will decrease, causing the effect of acceleration to be smaller. </a:t>
            </a:r>
          </a:p>
        </p:txBody>
      </p:sp>
      <p:sp>
        <p:nvSpPr>
          <p:cNvPr id="6" name="TextBox 5">
            <a:extLst>
              <a:ext uri="{FF2B5EF4-FFF2-40B4-BE49-F238E27FC236}">
                <a16:creationId xmlns:a16="http://schemas.microsoft.com/office/drawing/2014/main" id="{7F26CC7E-5249-7585-2857-4388FEC2ABA8}"/>
              </a:ext>
            </a:extLst>
          </p:cNvPr>
          <p:cNvSpPr txBox="1"/>
          <p:nvPr/>
        </p:nvSpPr>
        <p:spPr>
          <a:xfrm>
            <a:off x="273050" y="4499032"/>
            <a:ext cx="6168693" cy="4218719"/>
          </a:xfrm>
          <a:prstGeom prst="rect">
            <a:avLst/>
          </a:prstGeom>
          <a:noFill/>
        </p:spPr>
        <p:txBody>
          <a:bodyPr wrap="square" rtlCol="0">
            <a:spAutoFit/>
          </a:bodyPr>
          <a:lstStyle/>
          <a:p>
            <a:pPr>
              <a:lnSpc>
                <a:spcPct val="150000"/>
              </a:lnSpc>
            </a:pPr>
            <a:r>
              <a:rPr lang="en-GB" sz="1200" dirty="0"/>
              <a:t>Task:</a:t>
            </a:r>
          </a:p>
          <a:p>
            <a:pPr>
              <a:lnSpc>
                <a:spcPct val="150000"/>
              </a:lnSpc>
            </a:pPr>
            <a:endParaRPr lang="en-GB" sz="1200" dirty="0"/>
          </a:p>
          <a:p>
            <a:pPr marL="228600" indent="-228600">
              <a:lnSpc>
                <a:spcPct val="150000"/>
              </a:lnSpc>
              <a:buAutoNum type="arabicPeriod"/>
            </a:pPr>
            <a:r>
              <a:rPr lang="en-GB" sz="1200" dirty="0"/>
              <a:t>Draw a free body diagram for A – B, </a:t>
            </a:r>
          </a:p>
          <a:p>
            <a:pPr marL="228600" indent="-228600">
              <a:lnSpc>
                <a:spcPct val="150000"/>
              </a:lnSpc>
              <a:buAutoNum type="arabicPeriod"/>
            </a:pPr>
            <a:endParaRPr lang="en-GB" sz="1200" dirty="0"/>
          </a:p>
          <a:p>
            <a:pPr marL="228600" indent="-228600">
              <a:lnSpc>
                <a:spcPct val="150000"/>
              </a:lnSpc>
              <a:buAutoNum type="arabicPeriod"/>
            </a:pPr>
            <a:endParaRPr lang="en-GB" sz="1200" dirty="0"/>
          </a:p>
          <a:p>
            <a:pPr marL="228600" indent="-228600">
              <a:lnSpc>
                <a:spcPct val="150000"/>
              </a:lnSpc>
              <a:buAutoNum type="arabicPeriod"/>
            </a:pPr>
            <a:endParaRPr lang="en-GB" sz="1200" dirty="0"/>
          </a:p>
          <a:p>
            <a:pPr marL="228600" indent="-228600">
              <a:lnSpc>
                <a:spcPct val="150000"/>
              </a:lnSpc>
              <a:buAutoNum type="arabicPeriod"/>
            </a:pPr>
            <a:endParaRPr lang="en-GB" sz="1200" dirty="0"/>
          </a:p>
          <a:p>
            <a:pPr marL="228600" indent="-228600">
              <a:lnSpc>
                <a:spcPct val="150000"/>
              </a:lnSpc>
              <a:buAutoNum type="arabicPeriod"/>
            </a:pPr>
            <a:endParaRPr lang="en-GB" sz="1200" dirty="0"/>
          </a:p>
          <a:p>
            <a:pPr marL="228600" indent="-228600">
              <a:lnSpc>
                <a:spcPct val="150000"/>
              </a:lnSpc>
              <a:buAutoNum type="arabicPeriod"/>
            </a:pPr>
            <a:endParaRPr lang="en-GB" sz="1200" dirty="0"/>
          </a:p>
          <a:p>
            <a:pPr marL="228600" indent="-228600">
              <a:lnSpc>
                <a:spcPct val="150000"/>
              </a:lnSpc>
              <a:buAutoNum type="arabicPeriod"/>
            </a:pPr>
            <a:r>
              <a:rPr lang="en-GB" sz="1200" dirty="0"/>
              <a:t>Why might it be difficult to draw a free body diagram for B – C?</a:t>
            </a:r>
          </a:p>
          <a:p>
            <a:pPr>
              <a:lnSpc>
                <a:spcPct val="150000"/>
              </a:lnSpc>
            </a:pPr>
            <a:r>
              <a:rPr lang="en-GB" sz="1200" dirty="0"/>
              <a:t>………………………………………………………………………………………………………………………………………………………………………………………………………………………………………………………………………………………………………………………………………………………………………………………………………………………………………………………………………………………………………………………………………………………………………………………………………………………………………………………………………………………………………………………………………………………………………………………</a:t>
            </a:r>
          </a:p>
        </p:txBody>
      </p:sp>
      <p:sp>
        <p:nvSpPr>
          <p:cNvPr id="5" name="TextBox 4">
            <a:extLst>
              <a:ext uri="{FF2B5EF4-FFF2-40B4-BE49-F238E27FC236}">
                <a16:creationId xmlns:a16="http://schemas.microsoft.com/office/drawing/2014/main" id="{5DAB5331-ED35-DF1E-8C03-6A42F87F259F}"/>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a:t>
            </a:r>
            <a:r>
              <a:rPr lang="en-GB" sz="1800" b="1" u="sng" dirty="0"/>
              <a:t>Terminal velocity.</a:t>
            </a:r>
            <a:r>
              <a:rPr lang="en-GB" b="1" u="sng" dirty="0"/>
              <a:t> </a:t>
            </a:r>
          </a:p>
        </p:txBody>
      </p:sp>
    </p:spTree>
    <p:extLst>
      <p:ext uri="{BB962C8B-B14F-4D97-AF65-F5344CB8AC3E}">
        <p14:creationId xmlns:p14="http://schemas.microsoft.com/office/powerpoint/2010/main" val="37307732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B487D8-5763-DF43-D79B-C67B4DA8EE5A}"/>
              </a:ext>
            </a:extLst>
          </p:cNvPr>
          <p:cNvSpPr/>
          <p:nvPr/>
        </p:nvSpPr>
        <p:spPr>
          <a:xfrm>
            <a:off x="139700" y="190500"/>
            <a:ext cx="6578600" cy="87503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18B8FC7-C6D5-9914-105C-B735E3507A22}"/>
              </a:ext>
            </a:extLst>
          </p:cNvPr>
          <p:cNvSpPr txBox="1"/>
          <p:nvPr/>
        </p:nvSpPr>
        <p:spPr>
          <a:xfrm>
            <a:off x="273050" y="330200"/>
            <a:ext cx="6311900" cy="369332"/>
          </a:xfrm>
          <a:prstGeom prst="rect">
            <a:avLst/>
          </a:prstGeom>
          <a:solidFill>
            <a:schemeClr val="bg1">
              <a:lumMod val="85000"/>
            </a:schemeClr>
          </a:solidFill>
          <a:ln>
            <a:solidFill>
              <a:schemeClr val="tx1"/>
            </a:solidFill>
          </a:ln>
        </p:spPr>
        <p:txBody>
          <a:bodyPr wrap="square" rtlCol="0">
            <a:spAutoFit/>
          </a:bodyPr>
          <a:lstStyle/>
          <a:p>
            <a:pPr algn="ctr"/>
            <a:r>
              <a:rPr lang="en-GB" b="1" u="sng" dirty="0"/>
              <a:t>Subtopic 7: </a:t>
            </a:r>
            <a:r>
              <a:rPr lang="en-GB" sz="1800" b="1" u="sng" dirty="0"/>
              <a:t>Terminal velocity.</a:t>
            </a:r>
            <a:r>
              <a:rPr lang="en-GB" b="1" u="sng" dirty="0"/>
              <a:t> </a:t>
            </a:r>
          </a:p>
        </p:txBody>
      </p:sp>
      <p:sp>
        <p:nvSpPr>
          <p:cNvPr id="6" name="Text Box 286831">
            <a:extLst>
              <a:ext uri="{FF2B5EF4-FFF2-40B4-BE49-F238E27FC236}">
                <a16:creationId xmlns:a16="http://schemas.microsoft.com/office/drawing/2014/main" id="{A10747BA-6643-9B13-5EEE-434293AEBE6C}"/>
              </a:ext>
            </a:extLst>
          </p:cNvPr>
          <p:cNvSpPr txBox="1">
            <a:spLocks noChangeArrowheads="1"/>
          </p:cNvSpPr>
          <p:nvPr/>
        </p:nvSpPr>
        <p:spPr bwMode="auto">
          <a:xfrm>
            <a:off x="206375" y="725786"/>
            <a:ext cx="6445250" cy="557213"/>
          </a:xfrm>
          <a:prstGeom prst="rect">
            <a:avLst/>
          </a:prstGeom>
          <a:solidFill>
            <a:srgbClr val="FFFFFF"/>
          </a:solidFill>
          <a:ln w="38100">
            <a:no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ea typeface="Calibri" panose="020F0502020204030204" pitchFamily="34" charset="0"/>
                <a:cs typeface="Calibri" panose="020F0502020204030204" pitchFamily="34" charset="0"/>
              </a:rPr>
              <a:t>Constant    Terminal    Upward    Unbalanced    Increases    Decreases    Small    Increase    Weight    Balanced    Same    Accelerate    Decelerate    Large</a:t>
            </a:r>
            <a:endParaRPr kumimoji="0" lang="en-US" altLang="en-US" sz="400" b="1" i="0" u="none" strike="noStrike" cap="none" normalizeH="0" baseline="0" dirty="0">
              <a:ln>
                <a:noFill/>
              </a:ln>
              <a:solidFill>
                <a:schemeClr val="tx1"/>
              </a:solidFill>
              <a:effectLst/>
            </a:endParaRPr>
          </a:p>
        </p:txBody>
      </p:sp>
      <p:graphicFrame>
        <p:nvGraphicFramePr>
          <p:cNvPr id="7" name="Object 6">
            <a:extLst>
              <a:ext uri="{FF2B5EF4-FFF2-40B4-BE49-F238E27FC236}">
                <a16:creationId xmlns:a16="http://schemas.microsoft.com/office/drawing/2014/main" id="{B2CA7CA4-E16B-BF5D-274A-3D75192B01FD}"/>
              </a:ext>
            </a:extLst>
          </p:cNvPr>
          <p:cNvGraphicFramePr>
            <a:graphicFrameLocks noChangeAspect="1"/>
          </p:cNvGraphicFramePr>
          <p:nvPr/>
        </p:nvGraphicFramePr>
        <p:xfrm>
          <a:off x="164080" y="2237293"/>
          <a:ext cx="1106488" cy="555625"/>
        </p:xfrm>
        <a:graphic>
          <a:graphicData uri="http://schemas.openxmlformats.org/presentationml/2006/ole">
            <mc:AlternateContent xmlns:mc="http://schemas.openxmlformats.org/markup-compatibility/2006">
              <mc:Choice xmlns:v="urn:schemas-microsoft-com:vml" Requires="v">
                <p:oleObj name="Bitmap Image" r:id="rId2" imgW="1438095" imgH="724001" progId="Paint.Picture">
                  <p:embed/>
                </p:oleObj>
              </mc:Choice>
              <mc:Fallback>
                <p:oleObj name="Bitmap Image" r:id="rId2" imgW="1438095" imgH="724001" progId="Paint.Picture">
                  <p:embed/>
                  <p:pic>
                    <p:nvPicPr>
                      <p:cNvPr id="7" name="Object 6">
                        <a:extLst>
                          <a:ext uri="{FF2B5EF4-FFF2-40B4-BE49-F238E27FC236}">
                            <a16:creationId xmlns:a16="http://schemas.microsoft.com/office/drawing/2014/main" id="{B2CA7CA4-E16B-BF5D-274A-3D75192B01FD}"/>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64080" y="2237293"/>
                        <a:ext cx="1106488" cy="555625"/>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pic>
        <p:nvPicPr>
          <p:cNvPr id="2083" name="Picture 286828">
            <a:extLst>
              <a:ext uri="{FF2B5EF4-FFF2-40B4-BE49-F238E27FC236}">
                <a16:creationId xmlns:a16="http://schemas.microsoft.com/office/drawing/2014/main" id="{BD9EDBB4-AE5B-D890-F5D1-A04A48E55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07" y="1525299"/>
            <a:ext cx="800100" cy="431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50AC693A-3ECF-B280-8FE0-6EF65E59808C}"/>
              </a:ext>
            </a:extLst>
          </p:cNvPr>
          <p:cNvGraphicFramePr>
            <a:graphicFrameLocks noChangeAspect="1"/>
          </p:cNvGraphicFramePr>
          <p:nvPr/>
        </p:nvGraphicFramePr>
        <p:xfrm>
          <a:off x="184717" y="3534281"/>
          <a:ext cx="1104901" cy="555625"/>
        </p:xfrm>
        <a:graphic>
          <a:graphicData uri="http://schemas.openxmlformats.org/presentationml/2006/ole">
            <mc:AlternateContent xmlns:mc="http://schemas.openxmlformats.org/markup-compatibility/2006">
              <mc:Choice xmlns:v="urn:schemas-microsoft-com:vml" Requires="v">
                <p:oleObj name="Bitmap Image" r:id="rId5" imgW="1438095" imgH="724001" progId="Paint.Picture">
                  <p:embed/>
                </p:oleObj>
              </mc:Choice>
              <mc:Fallback>
                <p:oleObj name="Bitmap Image" r:id="rId5" imgW="1438095" imgH="724001" progId="Paint.Picture">
                  <p:embed/>
                  <p:pic>
                    <p:nvPicPr>
                      <p:cNvPr id="8" name="Object 7">
                        <a:extLst>
                          <a:ext uri="{FF2B5EF4-FFF2-40B4-BE49-F238E27FC236}">
                            <a16:creationId xmlns:a16="http://schemas.microsoft.com/office/drawing/2014/main" id="{50AC693A-3ECF-B280-8FE0-6EF65E59808C}"/>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184717" y="3534281"/>
                        <a:ext cx="1104901" cy="555625"/>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F7318239-537A-FBE2-7A3B-C57A5DE26575}"/>
              </a:ext>
            </a:extLst>
          </p:cNvPr>
          <p:cNvGraphicFramePr>
            <a:graphicFrameLocks noChangeAspect="1"/>
          </p:cNvGraphicFramePr>
          <p:nvPr/>
        </p:nvGraphicFramePr>
        <p:xfrm>
          <a:off x="370477" y="4670931"/>
          <a:ext cx="687388" cy="1143000"/>
        </p:xfrm>
        <a:graphic>
          <a:graphicData uri="http://schemas.openxmlformats.org/presentationml/2006/ole">
            <mc:AlternateContent xmlns:mc="http://schemas.openxmlformats.org/markup-compatibility/2006">
              <mc:Choice xmlns:v="urn:schemas-microsoft-com:vml" Requires="v">
                <p:oleObj name="Bitmap Image" r:id="rId6" imgW="1333333" imgH="2219635" progId="Paint.Picture">
                  <p:embed/>
                </p:oleObj>
              </mc:Choice>
              <mc:Fallback>
                <p:oleObj name="Bitmap Image" r:id="rId6" imgW="1333333" imgH="2219635" progId="Paint.Picture">
                  <p:embed/>
                  <p:pic>
                    <p:nvPicPr>
                      <p:cNvPr id="9" name="Object 8">
                        <a:extLst>
                          <a:ext uri="{FF2B5EF4-FFF2-40B4-BE49-F238E27FC236}">
                            <a16:creationId xmlns:a16="http://schemas.microsoft.com/office/drawing/2014/main" id="{F7318239-537A-FBE2-7A3B-C57A5DE26575}"/>
                          </a:ext>
                        </a:extLst>
                      </p:cNvPr>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370477" y="4670931"/>
                        <a:ext cx="687388" cy="114300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E33347C9-A56F-7C15-898D-56EF6B9B91D4}"/>
              </a:ext>
            </a:extLst>
          </p:cNvPr>
          <p:cNvGraphicFramePr>
            <a:graphicFrameLocks noChangeAspect="1"/>
          </p:cNvGraphicFramePr>
          <p:nvPr/>
        </p:nvGraphicFramePr>
        <p:xfrm>
          <a:off x="405402" y="6369556"/>
          <a:ext cx="687388" cy="1143000"/>
        </p:xfrm>
        <a:graphic>
          <a:graphicData uri="http://schemas.openxmlformats.org/presentationml/2006/ole">
            <mc:AlternateContent xmlns:mc="http://schemas.openxmlformats.org/markup-compatibility/2006">
              <mc:Choice xmlns:v="urn:schemas-microsoft-com:vml" Requires="v">
                <p:oleObj name="Bitmap Image" r:id="rId8" imgW="1333333" imgH="2219635" progId="Paint.Picture">
                  <p:embed/>
                </p:oleObj>
              </mc:Choice>
              <mc:Fallback>
                <p:oleObj name="Bitmap Image" r:id="rId8" imgW="1333333" imgH="2219635" progId="Paint.Picture">
                  <p:embed/>
                  <p:pic>
                    <p:nvPicPr>
                      <p:cNvPr id="10" name="Object 9">
                        <a:extLst>
                          <a:ext uri="{FF2B5EF4-FFF2-40B4-BE49-F238E27FC236}">
                            <a16:creationId xmlns:a16="http://schemas.microsoft.com/office/drawing/2014/main" id="{E33347C9-A56F-7C15-898D-56EF6B9B91D4}"/>
                          </a:ext>
                        </a:extLst>
                      </p:cNvPr>
                      <p:cNvPicPr>
                        <a:picLocks noChangeAspect="1" noChangeArrowheads="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405402" y="6369556"/>
                        <a:ext cx="687388" cy="1143000"/>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11" name="Text Box 286829">
            <a:extLst>
              <a:ext uri="{FF2B5EF4-FFF2-40B4-BE49-F238E27FC236}">
                <a16:creationId xmlns:a16="http://schemas.microsoft.com/office/drawing/2014/main" id="{7C85C80E-CB38-90D7-C72F-3317C125D479}"/>
              </a:ext>
            </a:extLst>
          </p:cNvPr>
          <p:cNvSpPr txBox="1">
            <a:spLocks noChangeArrowheads="1"/>
          </p:cNvSpPr>
          <p:nvPr/>
        </p:nvSpPr>
        <p:spPr bwMode="auto">
          <a:xfrm>
            <a:off x="1741187" y="1363340"/>
            <a:ext cx="4837874" cy="43832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0409" tIns="35204" rIns="70409" bIns="35204" numCol="1" anchor="t" anchorCtr="0" compatLnSpc="1">
            <a:prstTxWarp prst="textNoShape">
              <a:avLst/>
            </a:prstTxWarp>
          </a:bodyPr>
          <a:lstStyle/>
          <a:p>
            <a:pPr marL="228600" marR="0" lvl="0" indent="-228600" algn="l" defTabSz="914400" rtl="0" eaLnBrk="0" fontAlgn="base" latinLnBrk="0" hangingPunct="0">
              <a:lnSpc>
                <a:spcPct val="150000"/>
              </a:lnSpc>
              <a:spcBef>
                <a:spcPct val="0"/>
              </a:spcBef>
              <a:spcAft>
                <a:spcPct val="0"/>
              </a:spcAft>
              <a:buClrTx/>
              <a:buSzTx/>
              <a:buFont typeface="+mj-lt"/>
              <a:buAutoNum type="arabicPeriod"/>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The skydiver jumps out of the plane and the downward force of her  ………………….   pulls her down, her air resistance at the start is very …………………..  but soon she starts to ………………….. , </a:t>
            </a:r>
            <a:endParaRPr kumimoji="0" lang="en-GB" altLang="en-US" sz="1200" b="0" i="0" u="none" strike="noStrike" cap="none" normalizeH="0" baseline="0" dirty="0">
              <a:ln>
                <a:noFill/>
              </a:ln>
              <a:solidFill>
                <a:schemeClr val="tx1"/>
              </a:solidFill>
              <a:effectLst/>
            </a:endParaRPr>
          </a:p>
          <a:p>
            <a:pPr marL="228600" marR="0" lvl="0" indent="-228600" algn="just" defTabSz="914400" rtl="0" eaLnBrk="0" fontAlgn="base" latinLnBrk="0" hangingPunct="0">
              <a:lnSpc>
                <a:spcPct val="150000"/>
              </a:lnSpc>
              <a:spcBef>
                <a:spcPct val="0"/>
              </a:spcBef>
              <a:spcAft>
                <a:spcPct val="0"/>
              </a:spcAft>
              <a:buClrTx/>
              <a:buSzTx/>
              <a:buFont typeface="+mj-lt"/>
              <a:buAutoNum type="arabicPeriod"/>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As she accelerates the air resistance force  …………………….   and acts in the opposite direction to her  …………………………..  .</a:t>
            </a:r>
            <a:endParaRPr lang="en-GB" altLang="en-US" sz="1200" dirty="0"/>
          </a:p>
          <a:p>
            <a:pPr marL="0" marR="0" lvl="0" indent="0" algn="just" defTabSz="914400" rtl="0" eaLnBrk="0" fontAlgn="base" latinLnBrk="0" hangingPunct="0">
              <a:lnSpc>
                <a:spcPct val="150000"/>
              </a:lnSpc>
              <a:spcBef>
                <a:spcPct val="0"/>
              </a:spcBef>
              <a:spcAft>
                <a:spcPct val="0"/>
              </a:spcAft>
              <a:buClrTx/>
              <a:buSzTx/>
              <a:buFontTx/>
              <a:buNone/>
              <a:tabLst/>
            </a:pPr>
            <a:endParaRPr lang="en-GB" altLang="en-US" sz="1200" dirty="0">
              <a:solidFill>
                <a:srgbClr val="000000"/>
              </a:solidFill>
              <a:ea typeface="Calibri" panose="020F0502020204030204" pitchFamily="34" charset="0"/>
              <a:cs typeface="Calibri" panose="020F0502020204030204" pitchFamily="34" charset="0"/>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3"/>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As she accelerates faster the air resistance force continues to  …………………… until eventually it is the …………………… as her  weight.  She is now moving at a …………………….. speed and her weight is equal to the air resistance.  Her speed is called her ……………………. velocity. The two forces are  …………………………. .</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a:p>
            <a:pPr marL="228600" marR="0" lvl="0" indent="-228600" algn="just" defTabSz="914400" rtl="0" eaLnBrk="0" fontAlgn="base" latinLnBrk="0" hangingPunct="0">
              <a:lnSpc>
                <a:spcPct val="150000"/>
              </a:lnSpc>
              <a:spcBef>
                <a:spcPct val="0"/>
              </a:spcBef>
              <a:spcAft>
                <a:spcPct val="0"/>
              </a:spcAft>
              <a:buClrTx/>
              <a:buSzTx/>
              <a:buFont typeface="+mj-lt"/>
              <a:buAutoNum type="arabicPeriod" startAt="4"/>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She opens her parachute.  There is now a very ……………………. air resistance force so she starts to ……………………. (slow down).</a:t>
            </a:r>
          </a:p>
          <a:p>
            <a:pPr marL="0" marR="0" lvl="0" indent="0" algn="just" defTabSz="914400" rtl="0" eaLnBrk="0" fontAlgn="base" latinLnBrk="0" hangingPunct="0">
              <a:lnSpc>
                <a:spcPct val="150000"/>
              </a:lnSpc>
              <a:spcBef>
                <a:spcPct val="0"/>
              </a:spcBef>
              <a:spcAft>
                <a:spcPct val="0"/>
              </a:spcAft>
              <a:buClrTx/>
              <a:buSzTx/>
              <a:buFontTx/>
              <a:buNone/>
              <a:tabLst/>
            </a:pPr>
            <a:endParaRPr lang="en-GB" altLang="en-US" sz="1200" dirty="0">
              <a:solidFill>
                <a:srgbClr val="000000"/>
              </a:solidFill>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rgbClr val="000000"/>
              </a:solidFill>
              <a:effectLst/>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lang="en-GB" altLang="en-US" sz="1200" dirty="0">
              <a:solidFill>
                <a:srgbClr val="000000"/>
              </a:solidFill>
              <a:cs typeface="Calibri" panose="020F050202020403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a:p>
            <a:pPr marL="228600" marR="0" lvl="0" indent="-228600" algn="l" defTabSz="914400" rtl="0" eaLnBrk="0" fontAlgn="base" latinLnBrk="0" hangingPunct="0">
              <a:lnSpc>
                <a:spcPct val="150000"/>
              </a:lnSpc>
              <a:spcBef>
                <a:spcPct val="0"/>
              </a:spcBef>
              <a:spcAft>
                <a:spcPct val="0"/>
              </a:spcAft>
              <a:buClrTx/>
              <a:buSzTx/>
              <a:buFont typeface="+mj-lt"/>
              <a:buAutoNum type="arabicPeriod" startAt="5"/>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As she decelerates the air resistance force on her parachute ………………….. until it is the ……………………. size as her weight.  She is now again falling at a</a:t>
            </a:r>
            <a:r>
              <a:rPr lang="en-GB" altLang="en-US" sz="1200" dirty="0"/>
              <a:t> …………………. </a:t>
            </a: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speed but she has a new and slower ………………….. velocity. </a:t>
            </a:r>
          </a:p>
          <a:p>
            <a:pPr marR="0" lvl="0" algn="l" defTabSz="914400" rtl="0" eaLnBrk="0" fontAlgn="base" latinLnBrk="0" hangingPunct="0">
              <a:lnSpc>
                <a:spcPct val="150000"/>
              </a:lnSpc>
              <a:spcBef>
                <a:spcPct val="0"/>
              </a:spcBef>
              <a:spcAft>
                <a:spcPct val="0"/>
              </a:spcAft>
              <a:buClrTx/>
              <a:buSzTx/>
              <a:tabLst/>
            </a:pPr>
            <a:endParaRPr lang="en-GB" altLang="en-US" sz="1200" dirty="0">
              <a:solidFill>
                <a:srgbClr val="000000"/>
              </a:solidFill>
              <a:cs typeface="Calibri" panose="020F0502020204030204" pitchFamily="34" charset="0"/>
            </a:endParaRPr>
          </a:p>
          <a:p>
            <a:pPr marR="0" lvl="0" algn="l" defTabSz="914400" rtl="0" eaLnBrk="0" fontAlgn="base" latinLnBrk="0" hangingPunct="0">
              <a:lnSpc>
                <a:spcPct val="150000"/>
              </a:lnSpc>
              <a:spcBef>
                <a:spcPct val="0"/>
              </a:spcBef>
              <a:spcAft>
                <a:spcPct val="0"/>
              </a:spcAft>
              <a:buClrTx/>
              <a:buSzTx/>
              <a:tabLst/>
            </a:pPr>
            <a:endParaRPr kumimoji="0" lang="en-GB" altLang="en-US" sz="1200" b="0" i="0" u="none" strike="noStrike" cap="none" normalizeH="0" baseline="0" dirty="0">
              <a:ln>
                <a:noFill/>
              </a:ln>
              <a:solidFill>
                <a:schemeClr val="tx1"/>
              </a:solidFill>
              <a:effectLst/>
            </a:endParaRPr>
          </a:p>
          <a:p>
            <a:pPr marL="228600" marR="0" lvl="0" indent="-228600" algn="just" defTabSz="914400" rtl="0" eaLnBrk="0" fontAlgn="base" latinLnBrk="0" hangingPunct="0">
              <a:lnSpc>
                <a:spcPct val="150000"/>
              </a:lnSpc>
              <a:spcBef>
                <a:spcPct val="0"/>
              </a:spcBef>
              <a:spcAft>
                <a:spcPct val="0"/>
              </a:spcAft>
              <a:buClrTx/>
              <a:buSzTx/>
              <a:buFont typeface="+mj-lt"/>
              <a:buAutoNum type="arabicPeriod" startAt="6"/>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On the ground her ………………… is now equal to the ………………… force</a:t>
            </a:r>
            <a:endParaRPr kumimoji="0" lang="en-GB"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ea typeface="Calibri" panose="020F0502020204030204" pitchFamily="34" charset="0"/>
                <a:cs typeface="Calibri" panose="020F0502020204030204" pitchFamily="34" charset="0"/>
              </a:rPr>
              <a:t>    from the ground, the forces are balanced.</a:t>
            </a:r>
            <a:endParaRPr kumimoji="0" lang="en-GB"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grpSp>
        <p:nvGrpSpPr>
          <p:cNvPr id="12" name="Group 11">
            <a:extLst>
              <a:ext uri="{FF2B5EF4-FFF2-40B4-BE49-F238E27FC236}">
                <a16:creationId xmlns:a16="http://schemas.microsoft.com/office/drawing/2014/main" id="{4B13EA87-BB37-4636-4F9F-4B410D6399AC}"/>
              </a:ext>
            </a:extLst>
          </p:cNvPr>
          <p:cNvGrpSpPr>
            <a:grpSpLocks/>
          </p:cNvGrpSpPr>
          <p:nvPr/>
        </p:nvGrpSpPr>
        <p:grpSpPr bwMode="auto">
          <a:xfrm>
            <a:off x="389634" y="2961952"/>
            <a:ext cx="435610" cy="512445"/>
            <a:chOff x="1110" y="3983"/>
            <a:chExt cx="686" cy="807"/>
          </a:xfrm>
        </p:grpSpPr>
        <p:cxnSp>
          <p:nvCxnSpPr>
            <p:cNvPr id="13" name="Line 15">
              <a:extLst>
                <a:ext uri="{FF2B5EF4-FFF2-40B4-BE49-F238E27FC236}">
                  <a16:creationId xmlns:a16="http://schemas.microsoft.com/office/drawing/2014/main" id="{47EC1E6E-7636-A4D8-45CC-2BF9773BB333}"/>
                </a:ext>
              </a:extLst>
            </p:cNvPr>
            <p:cNvCxnSpPr>
              <a:cxnSpLocks noChangeShapeType="1"/>
            </p:cNvCxnSpPr>
            <p:nvPr/>
          </p:nvCxnSpPr>
          <p:spPr bwMode="auto">
            <a:xfrm>
              <a:off x="1110" y="4225"/>
              <a:ext cx="1" cy="5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 name="Line 16">
              <a:extLst>
                <a:ext uri="{FF2B5EF4-FFF2-40B4-BE49-F238E27FC236}">
                  <a16:creationId xmlns:a16="http://schemas.microsoft.com/office/drawing/2014/main" id="{284452D7-9DC3-FE70-048F-F82D42826C26}"/>
                </a:ext>
              </a:extLst>
            </p:cNvPr>
            <p:cNvCxnSpPr>
              <a:cxnSpLocks noChangeShapeType="1"/>
            </p:cNvCxnSpPr>
            <p:nvPr/>
          </p:nvCxnSpPr>
          <p:spPr bwMode="auto">
            <a:xfrm>
              <a:off x="1247" y="3983"/>
              <a:ext cx="1" cy="7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9" name="Line 17">
              <a:extLst>
                <a:ext uri="{FF2B5EF4-FFF2-40B4-BE49-F238E27FC236}">
                  <a16:creationId xmlns:a16="http://schemas.microsoft.com/office/drawing/2014/main" id="{07B19847-81A5-40AD-2637-B6DEAA22EABF}"/>
                </a:ext>
              </a:extLst>
            </p:cNvPr>
            <p:cNvCxnSpPr>
              <a:cxnSpLocks noChangeShapeType="1"/>
            </p:cNvCxnSpPr>
            <p:nvPr/>
          </p:nvCxnSpPr>
          <p:spPr bwMode="auto">
            <a:xfrm>
              <a:off x="1383" y="4225"/>
              <a:ext cx="1" cy="5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0" name="Line 18">
              <a:extLst>
                <a:ext uri="{FF2B5EF4-FFF2-40B4-BE49-F238E27FC236}">
                  <a16:creationId xmlns:a16="http://schemas.microsoft.com/office/drawing/2014/main" id="{F78D1E09-1BA3-2A10-524F-8B399830376A}"/>
                </a:ext>
              </a:extLst>
            </p:cNvPr>
            <p:cNvCxnSpPr>
              <a:cxnSpLocks noChangeShapeType="1"/>
            </p:cNvCxnSpPr>
            <p:nvPr/>
          </p:nvCxnSpPr>
          <p:spPr bwMode="auto">
            <a:xfrm>
              <a:off x="1521" y="4386"/>
              <a:ext cx="1" cy="4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1" name="Line 19">
              <a:extLst>
                <a:ext uri="{FF2B5EF4-FFF2-40B4-BE49-F238E27FC236}">
                  <a16:creationId xmlns:a16="http://schemas.microsoft.com/office/drawing/2014/main" id="{41D0C3A6-658C-E639-E676-AE55A69E61C1}"/>
                </a:ext>
              </a:extLst>
            </p:cNvPr>
            <p:cNvCxnSpPr>
              <a:cxnSpLocks noChangeShapeType="1"/>
            </p:cNvCxnSpPr>
            <p:nvPr/>
          </p:nvCxnSpPr>
          <p:spPr bwMode="auto">
            <a:xfrm>
              <a:off x="1658" y="4142"/>
              <a:ext cx="1" cy="6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2" name="Line 20">
              <a:extLst>
                <a:ext uri="{FF2B5EF4-FFF2-40B4-BE49-F238E27FC236}">
                  <a16:creationId xmlns:a16="http://schemas.microsoft.com/office/drawing/2014/main" id="{24BA9093-1DD1-634B-A306-1E37EE86BD43}"/>
                </a:ext>
              </a:extLst>
            </p:cNvPr>
            <p:cNvCxnSpPr>
              <a:cxnSpLocks noChangeShapeType="1"/>
            </p:cNvCxnSpPr>
            <p:nvPr/>
          </p:nvCxnSpPr>
          <p:spPr bwMode="auto">
            <a:xfrm flipV="1">
              <a:off x="1795" y="4306"/>
              <a:ext cx="1" cy="4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23" name="Group 22">
            <a:extLst>
              <a:ext uri="{FF2B5EF4-FFF2-40B4-BE49-F238E27FC236}">
                <a16:creationId xmlns:a16="http://schemas.microsoft.com/office/drawing/2014/main" id="{6AE89683-43A8-9863-E89A-324C2BBF48A4}"/>
              </a:ext>
            </a:extLst>
          </p:cNvPr>
          <p:cNvGrpSpPr>
            <a:grpSpLocks/>
          </p:cNvGrpSpPr>
          <p:nvPr/>
        </p:nvGrpSpPr>
        <p:grpSpPr bwMode="auto">
          <a:xfrm>
            <a:off x="381000" y="3397250"/>
            <a:ext cx="434975" cy="114300"/>
            <a:chOff x="1028" y="1577"/>
            <a:chExt cx="685" cy="807"/>
          </a:xfrm>
        </p:grpSpPr>
        <p:cxnSp>
          <p:nvCxnSpPr>
            <p:cNvPr id="24" name="Line 22">
              <a:extLst>
                <a:ext uri="{FF2B5EF4-FFF2-40B4-BE49-F238E27FC236}">
                  <a16:creationId xmlns:a16="http://schemas.microsoft.com/office/drawing/2014/main" id="{81BCD08A-5921-017C-D9B2-91F9B8ADFC80}"/>
                </a:ext>
              </a:extLst>
            </p:cNvPr>
            <p:cNvCxnSpPr>
              <a:cxnSpLocks noChangeShapeType="1"/>
            </p:cNvCxnSpPr>
            <p:nvPr/>
          </p:nvCxnSpPr>
          <p:spPr bwMode="auto">
            <a:xfrm>
              <a:off x="1028" y="1819"/>
              <a:ext cx="1" cy="5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5" name="Line 23">
              <a:extLst>
                <a:ext uri="{FF2B5EF4-FFF2-40B4-BE49-F238E27FC236}">
                  <a16:creationId xmlns:a16="http://schemas.microsoft.com/office/drawing/2014/main" id="{B0165381-2A16-D440-B824-9F5C519E1D58}"/>
                </a:ext>
              </a:extLst>
            </p:cNvPr>
            <p:cNvCxnSpPr>
              <a:cxnSpLocks noChangeShapeType="1"/>
            </p:cNvCxnSpPr>
            <p:nvPr/>
          </p:nvCxnSpPr>
          <p:spPr bwMode="auto">
            <a:xfrm>
              <a:off x="1165" y="1577"/>
              <a:ext cx="1" cy="7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Line 24">
              <a:extLst>
                <a:ext uri="{FF2B5EF4-FFF2-40B4-BE49-F238E27FC236}">
                  <a16:creationId xmlns:a16="http://schemas.microsoft.com/office/drawing/2014/main" id="{7B988AC9-02C3-4A3A-93CF-321574BB1895}"/>
                </a:ext>
              </a:extLst>
            </p:cNvPr>
            <p:cNvCxnSpPr>
              <a:cxnSpLocks noChangeShapeType="1"/>
            </p:cNvCxnSpPr>
            <p:nvPr/>
          </p:nvCxnSpPr>
          <p:spPr bwMode="auto">
            <a:xfrm>
              <a:off x="1302" y="1819"/>
              <a:ext cx="1" cy="5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Line 25">
              <a:extLst>
                <a:ext uri="{FF2B5EF4-FFF2-40B4-BE49-F238E27FC236}">
                  <a16:creationId xmlns:a16="http://schemas.microsoft.com/office/drawing/2014/main" id="{818F873C-D77B-ABFC-3B34-0868678FA345}"/>
                </a:ext>
              </a:extLst>
            </p:cNvPr>
            <p:cNvCxnSpPr>
              <a:cxnSpLocks noChangeShapeType="1"/>
            </p:cNvCxnSpPr>
            <p:nvPr/>
          </p:nvCxnSpPr>
          <p:spPr bwMode="auto">
            <a:xfrm>
              <a:off x="1440" y="1980"/>
              <a:ext cx="1" cy="4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Line 26">
              <a:extLst>
                <a:ext uri="{FF2B5EF4-FFF2-40B4-BE49-F238E27FC236}">
                  <a16:creationId xmlns:a16="http://schemas.microsoft.com/office/drawing/2014/main" id="{61EF99DE-053D-72FB-D67C-4129C7BF5485}"/>
                </a:ext>
              </a:extLst>
            </p:cNvPr>
            <p:cNvCxnSpPr>
              <a:cxnSpLocks noChangeShapeType="1"/>
            </p:cNvCxnSpPr>
            <p:nvPr/>
          </p:nvCxnSpPr>
          <p:spPr bwMode="auto">
            <a:xfrm>
              <a:off x="1576" y="1736"/>
              <a:ext cx="1" cy="6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9" name="Line 27">
              <a:extLst>
                <a:ext uri="{FF2B5EF4-FFF2-40B4-BE49-F238E27FC236}">
                  <a16:creationId xmlns:a16="http://schemas.microsoft.com/office/drawing/2014/main" id="{343C7E02-5F6C-F38F-84C4-B1BEC5AE4000}"/>
                </a:ext>
              </a:extLst>
            </p:cNvPr>
            <p:cNvCxnSpPr>
              <a:cxnSpLocks noChangeShapeType="1"/>
            </p:cNvCxnSpPr>
            <p:nvPr/>
          </p:nvCxnSpPr>
          <p:spPr bwMode="auto">
            <a:xfrm flipV="1">
              <a:off x="1712" y="1900"/>
              <a:ext cx="1" cy="4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grpSp>
        <p:nvGrpSpPr>
          <p:cNvPr id="53" name="Group 52">
            <a:extLst>
              <a:ext uri="{FF2B5EF4-FFF2-40B4-BE49-F238E27FC236}">
                <a16:creationId xmlns:a16="http://schemas.microsoft.com/office/drawing/2014/main" id="{2C23758E-DF91-0E57-C5A1-CEF73D31226E}"/>
              </a:ext>
            </a:extLst>
          </p:cNvPr>
          <p:cNvGrpSpPr/>
          <p:nvPr/>
        </p:nvGrpSpPr>
        <p:grpSpPr>
          <a:xfrm>
            <a:off x="1357012" y="2140716"/>
            <a:ext cx="114300" cy="718820"/>
            <a:chOff x="1463675" y="3456940"/>
            <a:chExt cx="114300" cy="718820"/>
          </a:xfrm>
        </p:grpSpPr>
        <p:cxnSp>
          <p:nvCxnSpPr>
            <p:cNvPr id="32" name="Straight Connector 31">
              <a:extLst>
                <a:ext uri="{FF2B5EF4-FFF2-40B4-BE49-F238E27FC236}">
                  <a16:creationId xmlns:a16="http://schemas.microsoft.com/office/drawing/2014/main" id="{86C63FAD-8EA6-934E-03F8-6D33E17C28B4}"/>
                </a:ext>
              </a:extLst>
            </p:cNvPr>
            <p:cNvCxnSpPr>
              <a:cxnSpLocks noChangeShapeType="1"/>
            </p:cNvCxnSpPr>
            <p:nvPr/>
          </p:nvCxnSpPr>
          <p:spPr bwMode="auto">
            <a:xfrm>
              <a:off x="1518920" y="3718560"/>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3" name="Straight Connector 32">
              <a:extLst>
                <a:ext uri="{FF2B5EF4-FFF2-40B4-BE49-F238E27FC236}">
                  <a16:creationId xmlns:a16="http://schemas.microsoft.com/office/drawing/2014/main" id="{2969FD71-C133-66C9-01CA-3651AAA0337A}"/>
                </a:ext>
              </a:extLst>
            </p:cNvPr>
            <p:cNvCxnSpPr>
              <a:cxnSpLocks noChangeShapeType="1"/>
            </p:cNvCxnSpPr>
            <p:nvPr/>
          </p:nvCxnSpPr>
          <p:spPr bwMode="auto">
            <a:xfrm flipV="1">
              <a:off x="1521460" y="3456940"/>
              <a:ext cx="0" cy="2203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4" name="Oval 33">
              <a:extLst>
                <a:ext uri="{FF2B5EF4-FFF2-40B4-BE49-F238E27FC236}">
                  <a16:creationId xmlns:a16="http://schemas.microsoft.com/office/drawing/2014/main" id="{30609923-4E50-4DFA-5444-20867667A032}"/>
                </a:ext>
              </a:extLst>
            </p:cNvPr>
            <p:cNvSpPr>
              <a:spLocks noChangeArrowheads="1"/>
            </p:cNvSpPr>
            <p:nvPr/>
          </p:nvSpPr>
          <p:spPr bwMode="auto">
            <a:xfrm>
              <a:off x="1463675" y="3641090"/>
              <a:ext cx="114300" cy="1143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GB"/>
            </a:p>
          </p:txBody>
        </p:sp>
      </p:grpSp>
      <p:grpSp>
        <p:nvGrpSpPr>
          <p:cNvPr id="54" name="Group 53">
            <a:extLst>
              <a:ext uri="{FF2B5EF4-FFF2-40B4-BE49-F238E27FC236}">
                <a16:creationId xmlns:a16="http://schemas.microsoft.com/office/drawing/2014/main" id="{17B22B01-B575-D8B8-01B9-318A148AF2BA}"/>
              </a:ext>
            </a:extLst>
          </p:cNvPr>
          <p:cNvGrpSpPr/>
          <p:nvPr/>
        </p:nvGrpSpPr>
        <p:grpSpPr>
          <a:xfrm>
            <a:off x="1369395" y="3106033"/>
            <a:ext cx="114300" cy="1026795"/>
            <a:chOff x="1448435" y="4353560"/>
            <a:chExt cx="114300" cy="1026795"/>
          </a:xfrm>
        </p:grpSpPr>
        <p:sp>
          <p:nvSpPr>
            <p:cNvPr id="30" name="Oval 29">
              <a:extLst>
                <a:ext uri="{FF2B5EF4-FFF2-40B4-BE49-F238E27FC236}">
                  <a16:creationId xmlns:a16="http://schemas.microsoft.com/office/drawing/2014/main" id="{24882B1E-5998-405F-F41D-471F6563C0CE}"/>
                </a:ext>
              </a:extLst>
            </p:cNvPr>
            <p:cNvSpPr>
              <a:spLocks noChangeArrowheads="1"/>
            </p:cNvSpPr>
            <p:nvPr/>
          </p:nvSpPr>
          <p:spPr bwMode="auto">
            <a:xfrm>
              <a:off x="1448435" y="4808855"/>
              <a:ext cx="114300" cy="1143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GB"/>
            </a:p>
          </p:txBody>
        </p:sp>
        <p:cxnSp>
          <p:nvCxnSpPr>
            <p:cNvPr id="35" name="Straight Connector 34">
              <a:extLst>
                <a:ext uri="{FF2B5EF4-FFF2-40B4-BE49-F238E27FC236}">
                  <a16:creationId xmlns:a16="http://schemas.microsoft.com/office/drawing/2014/main" id="{E333DB6D-1FC2-FD4A-2B8A-9304647A65BA}"/>
                </a:ext>
              </a:extLst>
            </p:cNvPr>
            <p:cNvCxnSpPr>
              <a:cxnSpLocks noChangeShapeType="1"/>
            </p:cNvCxnSpPr>
            <p:nvPr/>
          </p:nvCxnSpPr>
          <p:spPr bwMode="auto">
            <a:xfrm>
              <a:off x="1502410" y="4923155"/>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DC887E88-1C33-4145-6656-DCA5093EA5D0}"/>
                </a:ext>
              </a:extLst>
            </p:cNvPr>
            <p:cNvCxnSpPr>
              <a:cxnSpLocks noChangeShapeType="1"/>
            </p:cNvCxnSpPr>
            <p:nvPr/>
          </p:nvCxnSpPr>
          <p:spPr bwMode="auto">
            <a:xfrm flipV="1">
              <a:off x="1502410" y="4353560"/>
              <a:ext cx="6350" cy="4489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55" name="Group 54">
            <a:extLst>
              <a:ext uri="{FF2B5EF4-FFF2-40B4-BE49-F238E27FC236}">
                <a16:creationId xmlns:a16="http://schemas.microsoft.com/office/drawing/2014/main" id="{94B57AE3-D1D5-BBCC-4586-79F3A1CC4F42}"/>
              </a:ext>
            </a:extLst>
          </p:cNvPr>
          <p:cNvGrpSpPr/>
          <p:nvPr/>
        </p:nvGrpSpPr>
        <p:grpSpPr>
          <a:xfrm>
            <a:off x="1353393" y="4322400"/>
            <a:ext cx="114300" cy="1462405"/>
            <a:chOff x="1447800" y="5561965"/>
            <a:chExt cx="114300" cy="1462405"/>
          </a:xfrm>
        </p:grpSpPr>
        <p:sp>
          <p:nvSpPr>
            <p:cNvPr id="31" name="Oval 30">
              <a:extLst>
                <a:ext uri="{FF2B5EF4-FFF2-40B4-BE49-F238E27FC236}">
                  <a16:creationId xmlns:a16="http://schemas.microsoft.com/office/drawing/2014/main" id="{6E922159-806F-167D-0190-A4B68326FEB2}"/>
                </a:ext>
              </a:extLst>
            </p:cNvPr>
            <p:cNvSpPr>
              <a:spLocks noChangeArrowheads="1"/>
            </p:cNvSpPr>
            <p:nvPr/>
          </p:nvSpPr>
          <p:spPr bwMode="auto">
            <a:xfrm>
              <a:off x="1447800" y="6452235"/>
              <a:ext cx="114300" cy="1143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GB"/>
            </a:p>
          </p:txBody>
        </p:sp>
        <p:cxnSp>
          <p:nvCxnSpPr>
            <p:cNvPr id="37" name="Straight Connector 36">
              <a:extLst>
                <a:ext uri="{FF2B5EF4-FFF2-40B4-BE49-F238E27FC236}">
                  <a16:creationId xmlns:a16="http://schemas.microsoft.com/office/drawing/2014/main" id="{6CE934A3-0C7C-4947-0F49-BA1A6DB5BE42}"/>
                </a:ext>
              </a:extLst>
            </p:cNvPr>
            <p:cNvCxnSpPr>
              <a:cxnSpLocks noChangeShapeType="1"/>
            </p:cNvCxnSpPr>
            <p:nvPr/>
          </p:nvCxnSpPr>
          <p:spPr bwMode="auto">
            <a:xfrm>
              <a:off x="1513840" y="6567170"/>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6B5A72CE-9FBC-6978-A608-BBFDC57DF086}"/>
                </a:ext>
              </a:extLst>
            </p:cNvPr>
            <p:cNvCxnSpPr>
              <a:cxnSpLocks noChangeShapeType="1"/>
            </p:cNvCxnSpPr>
            <p:nvPr/>
          </p:nvCxnSpPr>
          <p:spPr bwMode="auto">
            <a:xfrm flipV="1">
              <a:off x="1508760" y="5561965"/>
              <a:ext cx="6350" cy="8934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grpSp>
        <p:nvGrpSpPr>
          <p:cNvPr id="56" name="Group 55">
            <a:extLst>
              <a:ext uri="{FF2B5EF4-FFF2-40B4-BE49-F238E27FC236}">
                <a16:creationId xmlns:a16="http://schemas.microsoft.com/office/drawing/2014/main" id="{7B6C64B0-32E4-4CFA-88C6-03F931829A50}"/>
              </a:ext>
            </a:extLst>
          </p:cNvPr>
          <p:cNvGrpSpPr/>
          <p:nvPr/>
        </p:nvGrpSpPr>
        <p:grpSpPr>
          <a:xfrm>
            <a:off x="1377588" y="6345657"/>
            <a:ext cx="114300" cy="1009015"/>
            <a:chOff x="1470025" y="7505700"/>
            <a:chExt cx="114300" cy="1009015"/>
          </a:xfrm>
        </p:grpSpPr>
        <p:sp>
          <p:nvSpPr>
            <p:cNvPr id="39" name="Oval 38">
              <a:extLst>
                <a:ext uri="{FF2B5EF4-FFF2-40B4-BE49-F238E27FC236}">
                  <a16:creationId xmlns:a16="http://schemas.microsoft.com/office/drawing/2014/main" id="{BDB767A0-B992-B756-0D2F-9E07B7B1D6D8}"/>
                </a:ext>
              </a:extLst>
            </p:cNvPr>
            <p:cNvSpPr>
              <a:spLocks noChangeArrowheads="1"/>
            </p:cNvSpPr>
            <p:nvPr/>
          </p:nvSpPr>
          <p:spPr bwMode="auto">
            <a:xfrm>
              <a:off x="1470025" y="7931785"/>
              <a:ext cx="114300" cy="1143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GB"/>
            </a:p>
          </p:txBody>
        </p:sp>
        <p:cxnSp>
          <p:nvCxnSpPr>
            <p:cNvPr id="40" name="Straight Connector 39">
              <a:extLst>
                <a:ext uri="{FF2B5EF4-FFF2-40B4-BE49-F238E27FC236}">
                  <a16:creationId xmlns:a16="http://schemas.microsoft.com/office/drawing/2014/main" id="{EBFF76CF-94E8-6458-B799-B443B64B4A63}"/>
                </a:ext>
              </a:extLst>
            </p:cNvPr>
            <p:cNvCxnSpPr>
              <a:cxnSpLocks noChangeShapeType="1"/>
            </p:cNvCxnSpPr>
            <p:nvPr/>
          </p:nvCxnSpPr>
          <p:spPr bwMode="auto">
            <a:xfrm>
              <a:off x="1524000" y="8057515"/>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 name="Straight Connector 40">
              <a:extLst>
                <a:ext uri="{FF2B5EF4-FFF2-40B4-BE49-F238E27FC236}">
                  <a16:creationId xmlns:a16="http://schemas.microsoft.com/office/drawing/2014/main" id="{EEBBA206-EC21-955C-C049-CF659248E7FA}"/>
                </a:ext>
              </a:extLst>
            </p:cNvPr>
            <p:cNvCxnSpPr>
              <a:cxnSpLocks noChangeShapeType="1"/>
            </p:cNvCxnSpPr>
            <p:nvPr/>
          </p:nvCxnSpPr>
          <p:spPr bwMode="auto">
            <a:xfrm flipV="1">
              <a:off x="1524000" y="7505700"/>
              <a:ext cx="6350" cy="4489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graphicFrame>
        <p:nvGraphicFramePr>
          <p:cNvPr id="42" name="Object 41">
            <a:extLst>
              <a:ext uri="{FF2B5EF4-FFF2-40B4-BE49-F238E27FC236}">
                <a16:creationId xmlns:a16="http://schemas.microsoft.com/office/drawing/2014/main" id="{32E19DC6-4AB1-EB36-D943-CA9E951C4A82}"/>
              </a:ext>
            </a:extLst>
          </p:cNvPr>
          <p:cNvGraphicFramePr>
            <a:graphicFrameLocks noChangeAspect="1"/>
          </p:cNvGraphicFramePr>
          <p:nvPr/>
        </p:nvGraphicFramePr>
        <p:xfrm>
          <a:off x="225452" y="8145098"/>
          <a:ext cx="1194709" cy="728823"/>
        </p:xfrm>
        <a:graphic>
          <a:graphicData uri="http://schemas.openxmlformats.org/presentationml/2006/ole">
            <mc:AlternateContent xmlns:mc="http://schemas.openxmlformats.org/markup-compatibility/2006">
              <mc:Choice xmlns:v="urn:schemas-microsoft-com:vml" Requires="v">
                <p:oleObj name="Bitmap Image" r:id="rId9" imgW="2467319" imgH="1504762" progId="Paint.Picture">
                  <p:embed/>
                </p:oleObj>
              </mc:Choice>
              <mc:Fallback>
                <p:oleObj name="Bitmap Image" r:id="rId9" imgW="2467319" imgH="1504762" progId="Paint.Picture">
                  <p:embed/>
                  <p:pic>
                    <p:nvPicPr>
                      <p:cNvPr id="42" name="Object 41">
                        <a:extLst>
                          <a:ext uri="{FF2B5EF4-FFF2-40B4-BE49-F238E27FC236}">
                            <a16:creationId xmlns:a16="http://schemas.microsoft.com/office/drawing/2014/main" id="{32E19DC6-4AB1-EB36-D943-CA9E951C4A82}"/>
                          </a:ext>
                        </a:extLst>
                      </p:cNvPr>
                      <p:cNvPicPr>
                        <a:picLocks noChangeAspect="1" noChangeArrowheads="1"/>
                      </p:cNvPicPr>
                      <p:nvPr/>
                    </p:nvPicPr>
                    <p:blipFill>
                      <a:blip r:embed="rId10">
                        <a:grayscl/>
                        <a:biLevel thresh="50000"/>
                        <a:extLst>
                          <a:ext uri="{28A0092B-C50C-407E-A947-70E740481C1C}">
                            <a14:useLocalDpi xmlns:a14="http://schemas.microsoft.com/office/drawing/2010/main" val="0"/>
                          </a:ext>
                        </a:extLst>
                      </a:blip>
                      <a:srcRect/>
                      <a:stretch>
                        <a:fillRect/>
                      </a:stretch>
                    </p:blipFill>
                    <p:spPr bwMode="auto">
                      <a:xfrm>
                        <a:off x="225452" y="8145098"/>
                        <a:ext cx="1194709" cy="728823"/>
                      </a:xfrm>
                      <a:prstGeom prst="rect">
                        <a:avLst/>
                      </a:prstGeom>
                      <a:noFill/>
                    </p:spPr>
                  </p:pic>
                </p:oleObj>
              </mc:Fallback>
            </mc:AlternateContent>
          </a:graphicData>
        </a:graphic>
      </p:graphicFrame>
      <p:grpSp>
        <p:nvGrpSpPr>
          <p:cNvPr id="57" name="Group 56">
            <a:extLst>
              <a:ext uri="{FF2B5EF4-FFF2-40B4-BE49-F238E27FC236}">
                <a16:creationId xmlns:a16="http://schemas.microsoft.com/office/drawing/2014/main" id="{755ADBB2-8632-BE07-2DEC-261A7855183A}"/>
              </a:ext>
            </a:extLst>
          </p:cNvPr>
          <p:cNvGrpSpPr/>
          <p:nvPr/>
        </p:nvGrpSpPr>
        <p:grpSpPr>
          <a:xfrm>
            <a:off x="1369395" y="7830616"/>
            <a:ext cx="114300" cy="1043305"/>
            <a:chOff x="1477010" y="8776335"/>
            <a:chExt cx="114300" cy="1043305"/>
          </a:xfrm>
        </p:grpSpPr>
        <p:sp>
          <p:nvSpPr>
            <p:cNvPr id="43" name="Oval 42">
              <a:extLst>
                <a:ext uri="{FF2B5EF4-FFF2-40B4-BE49-F238E27FC236}">
                  <a16:creationId xmlns:a16="http://schemas.microsoft.com/office/drawing/2014/main" id="{6C8B6E1F-2AB2-5C26-056A-1BAE00BF9522}"/>
                </a:ext>
              </a:extLst>
            </p:cNvPr>
            <p:cNvSpPr>
              <a:spLocks noChangeArrowheads="1"/>
            </p:cNvSpPr>
            <p:nvPr/>
          </p:nvSpPr>
          <p:spPr bwMode="auto">
            <a:xfrm>
              <a:off x="1477010" y="9249410"/>
              <a:ext cx="114300" cy="114300"/>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GB"/>
            </a:p>
          </p:txBody>
        </p:sp>
        <p:cxnSp>
          <p:nvCxnSpPr>
            <p:cNvPr id="44" name="Straight Connector 43">
              <a:extLst>
                <a:ext uri="{FF2B5EF4-FFF2-40B4-BE49-F238E27FC236}">
                  <a16:creationId xmlns:a16="http://schemas.microsoft.com/office/drawing/2014/main" id="{2C4EF3E0-8A5C-3FA8-3CF0-DBB0845EAC60}"/>
                </a:ext>
              </a:extLst>
            </p:cNvPr>
            <p:cNvCxnSpPr>
              <a:cxnSpLocks noChangeShapeType="1"/>
            </p:cNvCxnSpPr>
            <p:nvPr/>
          </p:nvCxnSpPr>
          <p:spPr bwMode="auto">
            <a:xfrm>
              <a:off x="1539240" y="9362440"/>
              <a:ext cx="0" cy="4572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Straight Connector 44">
              <a:extLst>
                <a:ext uri="{FF2B5EF4-FFF2-40B4-BE49-F238E27FC236}">
                  <a16:creationId xmlns:a16="http://schemas.microsoft.com/office/drawing/2014/main" id="{7C762C27-0CF7-3DAE-0106-7EF04B07BD30}"/>
                </a:ext>
              </a:extLst>
            </p:cNvPr>
            <p:cNvCxnSpPr>
              <a:cxnSpLocks noChangeShapeType="1"/>
            </p:cNvCxnSpPr>
            <p:nvPr/>
          </p:nvCxnSpPr>
          <p:spPr bwMode="auto">
            <a:xfrm flipV="1">
              <a:off x="1530985" y="8776335"/>
              <a:ext cx="6350" cy="4489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46" name="Rectangle 39">
            <a:extLst>
              <a:ext uri="{FF2B5EF4-FFF2-40B4-BE49-F238E27FC236}">
                <a16:creationId xmlns:a16="http://schemas.microsoft.com/office/drawing/2014/main" id="{40024BA6-D65B-4A8B-CD9E-28605FDEDB7F}"/>
              </a:ext>
            </a:extLst>
          </p:cNvPr>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8" name="Rectangle 43">
            <a:extLst>
              <a:ext uri="{FF2B5EF4-FFF2-40B4-BE49-F238E27FC236}">
                <a16:creationId xmlns:a16="http://schemas.microsoft.com/office/drawing/2014/main" id="{C27EDC3B-2979-CD09-3294-C6E5C412C104}"/>
              </a:ext>
            </a:extLst>
          </p:cNvPr>
          <p:cNvSpPr>
            <a:spLocks noChangeArrowheads="1"/>
          </p:cNvSpPr>
          <p:nvPr/>
        </p:nvSpPr>
        <p:spPr bwMode="auto">
          <a:xfrm>
            <a:off x="152400" y="1479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rPr>
            </a:br>
            <a:endParaRPr kumimoji="0" lang="en-GB"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endParaRPr>
          </a:p>
        </p:txBody>
      </p:sp>
      <p:sp>
        <p:nvSpPr>
          <p:cNvPr id="49" name="Rectangle 44">
            <a:extLst>
              <a:ext uri="{FF2B5EF4-FFF2-40B4-BE49-F238E27FC236}">
                <a16:creationId xmlns:a16="http://schemas.microsoft.com/office/drawing/2014/main" id="{E004C09C-B00D-B574-C46B-F72323E76911}"/>
              </a:ext>
            </a:extLst>
          </p:cNvPr>
          <p:cNvSpPr>
            <a:spLocks noChangeArrowheads="1"/>
          </p:cNvSpPr>
          <p:nvPr/>
        </p:nvSpPr>
        <p:spPr bwMode="auto">
          <a:xfrm>
            <a:off x="152400" y="2864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endParaRPr>
          </a:p>
        </p:txBody>
      </p:sp>
      <p:sp>
        <p:nvSpPr>
          <p:cNvPr id="50" name="Rectangle 45">
            <a:extLst>
              <a:ext uri="{FF2B5EF4-FFF2-40B4-BE49-F238E27FC236}">
                <a16:creationId xmlns:a16="http://schemas.microsoft.com/office/drawing/2014/main" id="{ABBD0330-EB48-8715-98A6-96B0D98C4EFC}"/>
              </a:ext>
            </a:extLst>
          </p:cNvPr>
          <p:cNvSpPr>
            <a:spLocks noChangeArrowheads="1"/>
          </p:cNvSpPr>
          <p:nvPr/>
        </p:nvSpPr>
        <p:spPr bwMode="auto">
          <a:xfrm>
            <a:off x="152400" y="424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0" name="TextBox 59">
            <a:extLst>
              <a:ext uri="{FF2B5EF4-FFF2-40B4-BE49-F238E27FC236}">
                <a16:creationId xmlns:a16="http://schemas.microsoft.com/office/drawing/2014/main" id="{7EC0CC92-DAF7-18A0-B0D6-9E85ECAB7DF7}"/>
              </a:ext>
            </a:extLst>
          </p:cNvPr>
          <p:cNvSpPr txBox="1"/>
          <p:nvPr/>
        </p:nvSpPr>
        <p:spPr>
          <a:xfrm>
            <a:off x="1931125" y="1621646"/>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weight</a:t>
            </a:r>
          </a:p>
        </p:txBody>
      </p:sp>
      <p:sp>
        <p:nvSpPr>
          <p:cNvPr id="61" name="TextBox 60">
            <a:extLst>
              <a:ext uri="{FF2B5EF4-FFF2-40B4-BE49-F238E27FC236}">
                <a16:creationId xmlns:a16="http://schemas.microsoft.com/office/drawing/2014/main" id="{7C1BAD94-942E-DBF9-977F-C148D8A5886F}"/>
              </a:ext>
            </a:extLst>
          </p:cNvPr>
          <p:cNvSpPr txBox="1"/>
          <p:nvPr/>
        </p:nvSpPr>
        <p:spPr>
          <a:xfrm>
            <a:off x="1960781" y="1929693"/>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small</a:t>
            </a:r>
          </a:p>
        </p:txBody>
      </p:sp>
      <p:sp>
        <p:nvSpPr>
          <p:cNvPr id="62" name="TextBox 61">
            <a:extLst>
              <a:ext uri="{FF2B5EF4-FFF2-40B4-BE49-F238E27FC236}">
                <a16:creationId xmlns:a16="http://schemas.microsoft.com/office/drawing/2014/main" id="{845F9195-9B35-7189-192E-96DB61ED2D75}"/>
              </a:ext>
            </a:extLst>
          </p:cNvPr>
          <p:cNvSpPr txBox="1"/>
          <p:nvPr/>
        </p:nvSpPr>
        <p:spPr>
          <a:xfrm>
            <a:off x="4279906" y="1863717"/>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accelerate</a:t>
            </a:r>
          </a:p>
        </p:txBody>
      </p:sp>
      <p:sp>
        <p:nvSpPr>
          <p:cNvPr id="63" name="TextBox 62">
            <a:extLst>
              <a:ext uri="{FF2B5EF4-FFF2-40B4-BE49-F238E27FC236}">
                <a16:creationId xmlns:a16="http://schemas.microsoft.com/office/drawing/2014/main" id="{D2B364F2-54F2-87EC-7F66-CF3F7CD0EAFB}"/>
              </a:ext>
            </a:extLst>
          </p:cNvPr>
          <p:cNvSpPr txBox="1"/>
          <p:nvPr/>
        </p:nvSpPr>
        <p:spPr>
          <a:xfrm>
            <a:off x="4855387" y="2140716"/>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increases</a:t>
            </a:r>
          </a:p>
        </p:txBody>
      </p:sp>
      <p:sp>
        <p:nvSpPr>
          <p:cNvPr id="2048" name="TextBox 2047">
            <a:extLst>
              <a:ext uri="{FF2B5EF4-FFF2-40B4-BE49-F238E27FC236}">
                <a16:creationId xmlns:a16="http://schemas.microsoft.com/office/drawing/2014/main" id="{2746DC79-FDF9-5720-5326-0704B4FE7FFB}"/>
              </a:ext>
            </a:extLst>
          </p:cNvPr>
          <p:cNvSpPr txBox="1"/>
          <p:nvPr/>
        </p:nvSpPr>
        <p:spPr>
          <a:xfrm>
            <a:off x="4016788" y="2422327"/>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weight</a:t>
            </a:r>
          </a:p>
        </p:txBody>
      </p:sp>
      <p:sp>
        <p:nvSpPr>
          <p:cNvPr id="2049" name="TextBox 2048">
            <a:extLst>
              <a:ext uri="{FF2B5EF4-FFF2-40B4-BE49-F238E27FC236}">
                <a16:creationId xmlns:a16="http://schemas.microsoft.com/office/drawing/2014/main" id="{6AC3BDDF-FF81-E787-F128-F3405CC86C49}"/>
              </a:ext>
            </a:extLst>
          </p:cNvPr>
          <p:cNvSpPr txBox="1"/>
          <p:nvPr/>
        </p:nvSpPr>
        <p:spPr>
          <a:xfrm>
            <a:off x="2051769" y="3268657"/>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increase</a:t>
            </a:r>
          </a:p>
        </p:txBody>
      </p:sp>
      <p:sp>
        <p:nvSpPr>
          <p:cNvPr id="2050" name="TextBox 2049">
            <a:extLst>
              <a:ext uri="{FF2B5EF4-FFF2-40B4-BE49-F238E27FC236}">
                <a16:creationId xmlns:a16="http://schemas.microsoft.com/office/drawing/2014/main" id="{7E43C5AD-19CB-6437-860F-54595574241C}"/>
              </a:ext>
            </a:extLst>
          </p:cNvPr>
          <p:cNvSpPr txBox="1"/>
          <p:nvPr/>
        </p:nvSpPr>
        <p:spPr>
          <a:xfrm>
            <a:off x="4435701" y="3313418"/>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same</a:t>
            </a:r>
          </a:p>
        </p:txBody>
      </p:sp>
      <p:sp>
        <p:nvSpPr>
          <p:cNvPr id="2051" name="TextBox 2050">
            <a:extLst>
              <a:ext uri="{FF2B5EF4-FFF2-40B4-BE49-F238E27FC236}">
                <a16:creationId xmlns:a16="http://schemas.microsoft.com/office/drawing/2014/main" id="{F81CFEC3-C6D7-BA31-09F2-FC78D3A0C92F}"/>
              </a:ext>
            </a:extLst>
          </p:cNvPr>
          <p:cNvSpPr txBox="1"/>
          <p:nvPr/>
        </p:nvSpPr>
        <p:spPr>
          <a:xfrm>
            <a:off x="3252692" y="3561328"/>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constant</a:t>
            </a:r>
          </a:p>
        </p:txBody>
      </p:sp>
      <p:sp>
        <p:nvSpPr>
          <p:cNvPr id="2052" name="TextBox 2051">
            <a:extLst>
              <a:ext uri="{FF2B5EF4-FFF2-40B4-BE49-F238E27FC236}">
                <a16:creationId xmlns:a16="http://schemas.microsoft.com/office/drawing/2014/main" id="{CA3AEF70-C9AD-C207-0788-0CD1C63482BA}"/>
              </a:ext>
            </a:extLst>
          </p:cNvPr>
          <p:cNvSpPr txBox="1"/>
          <p:nvPr/>
        </p:nvSpPr>
        <p:spPr>
          <a:xfrm>
            <a:off x="4403530" y="3831615"/>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terminal</a:t>
            </a:r>
          </a:p>
        </p:txBody>
      </p:sp>
      <p:sp>
        <p:nvSpPr>
          <p:cNvPr id="2053" name="TextBox 2052">
            <a:extLst>
              <a:ext uri="{FF2B5EF4-FFF2-40B4-BE49-F238E27FC236}">
                <a16:creationId xmlns:a16="http://schemas.microsoft.com/office/drawing/2014/main" id="{A8FBF069-24C9-0609-D676-DA762E342F8F}"/>
              </a:ext>
            </a:extLst>
          </p:cNvPr>
          <p:cNvSpPr txBox="1"/>
          <p:nvPr/>
        </p:nvSpPr>
        <p:spPr>
          <a:xfrm>
            <a:off x="2822865" y="4075427"/>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balanced</a:t>
            </a:r>
          </a:p>
        </p:txBody>
      </p:sp>
      <p:sp>
        <p:nvSpPr>
          <p:cNvPr id="2054" name="TextBox 2053">
            <a:extLst>
              <a:ext uri="{FF2B5EF4-FFF2-40B4-BE49-F238E27FC236}">
                <a16:creationId xmlns:a16="http://schemas.microsoft.com/office/drawing/2014/main" id="{CD50C16F-6A00-5EC1-646E-FA4008F677F8}"/>
              </a:ext>
            </a:extLst>
          </p:cNvPr>
          <p:cNvSpPr txBox="1"/>
          <p:nvPr/>
        </p:nvSpPr>
        <p:spPr>
          <a:xfrm>
            <a:off x="5389624" y="4627539"/>
            <a:ext cx="839371" cy="276999"/>
          </a:xfrm>
          <a:prstGeom prst="rect">
            <a:avLst/>
          </a:prstGeom>
          <a:solidFill>
            <a:schemeClr val="bg1"/>
          </a:solidFill>
          <a:ln w="34925">
            <a:solidFill>
              <a:srgbClr val="FF0000"/>
            </a:solidFill>
          </a:ln>
        </p:spPr>
        <p:txBody>
          <a:bodyPr wrap="square" rtlCol="0">
            <a:spAutoFit/>
          </a:bodyPr>
          <a:lstStyle/>
          <a:p>
            <a:pPr algn="ctr"/>
            <a:r>
              <a:rPr lang="en-GB" sz="1200" b="1" dirty="0"/>
              <a:t>large</a:t>
            </a:r>
          </a:p>
        </p:txBody>
      </p:sp>
      <p:sp>
        <p:nvSpPr>
          <p:cNvPr id="2055" name="TextBox 2054">
            <a:extLst>
              <a:ext uri="{FF2B5EF4-FFF2-40B4-BE49-F238E27FC236}">
                <a16:creationId xmlns:a16="http://schemas.microsoft.com/office/drawing/2014/main" id="{1398D6F9-F3E9-6D84-E2FF-8B3F9C514F92}"/>
              </a:ext>
            </a:extLst>
          </p:cNvPr>
          <p:cNvSpPr txBox="1"/>
          <p:nvPr/>
        </p:nvSpPr>
        <p:spPr>
          <a:xfrm>
            <a:off x="4057699" y="4928029"/>
            <a:ext cx="964677" cy="276999"/>
          </a:xfrm>
          <a:prstGeom prst="rect">
            <a:avLst/>
          </a:prstGeom>
          <a:solidFill>
            <a:schemeClr val="bg1"/>
          </a:solidFill>
          <a:ln w="34925">
            <a:solidFill>
              <a:srgbClr val="FF0000"/>
            </a:solidFill>
          </a:ln>
        </p:spPr>
        <p:txBody>
          <a:bodyPr wrap="square" rtlCol="0">
            <a:spAutoFit/>
          </a:bodyPr>
          <a:lstStyle/>
          <a:p>
            <a:pPr algn="ctr"/>
            <a:r>
              <a:rPr lang="en-GB" sz="1200" b="1" dirty="0"/>
              <a:t>decelerate</a:t>
            </a:r>
          </a:p>
        </p:txBody>
      </p:sp>
      <p:sp>
        <p:nvSpPr>
          <p:cNvPr id="2056" name="TextBox 2055">
            <a:extLst>
              <a:ext uri="{FF2B5EF4-FFF2-40B4-BE49-F238E27FC236}">
                <a16:creationId xmlns:a16="http://schemas.microsoft.com/office/drawing/2014/main" id="{E4C9E096-CBFA-2F8C-0DF4-25C6123B9213}"/>
              </a:ext>
            </a:extLst>
          </p:cNvPr>
          <p:cNvSpPr txBox="1"/>
          <p:nvPr/>
        </p:nvSpPr>
        <p:spPr>
          <a:xfrm>
            <a:off x="1903714" y="6569884"/>
            <a:ext cx="964677" cy="276999"/>
          </a:xfrm>
          <a:prstGeom prst="rect">
            <a:avLst/>
          </a:prstGeom>
          <a:solidFill>
            <a:schemeClr val="bg1"/>
          </a:solidFill>
          <a:ln w="34925">
            <a:solidFill>
              <a:srgbClr val="FF0000"/>
            </a:solidFill>
          </a:ln>
        </p:spPr>
        <p:txBody>
          <a:bodyPr wrap="square" rtlCol="0">
            <a:spAutoFit/>
          </a:bodyPr>
          <a:lstStyle/>
          <a:p>
            <a:pPr algn="ctr"/>
            <a:r>
              <a:rPr lang="en-GB" sz="1200" b="1" dirty="0"/>
              <a:t>decreases</a:t>
            </a:r>
          </a:p>
        </p:txBody>
      </p:sp>
      <p:sp>
        <p:nvSpPr>
          <p:cNvPr id="2057" name="TextBox 2056">
            <a:extLst>
              <a:ext uri="{FF2B5EF4-FFF2-40B4-BE49-F238E27FC236}">
                <a16:creationId xmlns:a16="http://schemas.microsoft.com/office/drawing/2014/main" id="{238E3C48-75C4-E8A7-02AE-CEC9521C3A77}"/>
              </a:ext>
            </a:extLst>
          </p:cNvPr>
          <p:cNvSpPr txBox="1"/>
          <p:nvPr/>
        </p:nvSpPr>
        <p:spPr>
          <a:xfrm>
            <a:off x="3649743" y="6543702"/>
            <a:ext cx="964677" cy="276999"/>
          </a:xfrm>
          <a:prstGeom prst="rect">
            <a:avLst/>
          </a:prstGeom>
          <a:solidFill>
            <a:schemeClr val="bg1"/>
          </a:solidFill>
          <a:ln w="34925">
            <a:solidFill>
              <a:srgbClr val="FF0000"/>
            </a:solidFill>
          </a:ln>
        </p:spPr>
        <p:txBody>
          <a:bodyPr wrap="square" rtlCol="0">
            <a:spAutoFit/>
          </a:bodyPr>
          <a:lstStyle/>
          <a:p>
            <a:pPr algn="ctr"/>
            <a:r>
              <a:rPr lang="en-GB" sz="1200" b="1" dirty="0"/>
              <a:t>same</a:t>
            </a:r>
          </a:p>
        </p:txBody>
      </p:sp>
      <p:sp>
        <p:nvSpPr>
          <p:cNvPr id="2058" name="TextBox 2057">
            <a:extLst>
              <a:ext uri="{FF2B5EF4-FFF2-40B4-BE49-F238E27FC236}">
                <a16:creationId xmlns:a16="http://schemas.microsoft.com/office/drawing/2014/main" id="{D8D60C77-9C63-A600-AEAE-A3744E10ECFD}"/>
              </a:ext>
            </a:extLst>
          </p:cNvPr>
          <p:cNvSpPr txBox="1"/>
          <p:nvPr/>
        </p:nvSpPr>
        <p:spPr>
          <a:xfrm>
            <a:off x="3068315" y="6886042"/>
            <a:ext cx="807647" cy="276999"/>
          </a:xfrm>
          <a:prstGeom prst="rect">
            <a:avLst/>
          </a:prstGeom>
          <a:solidFill>
            <a:schemeClr val="bg1"/>
          </a:solidFill>
          <a:ln w="34925">
            <a:solidFill>
              <a:srgbClr val="FF0000"/>
            </a:solidFill>
          </a:ln>
        </p:spPr>
        <p:txBody>
          <a:bodyPr wrap="square" rtlCol="0">
            <a:spAutoFit/>
          </a:bodyPr>
          <a:lstStyle/>
          <a:p>
            <a:pPr algn="ctr"/>
            <a:r>
              <a:rPr lang="en-GB" sz="1200" b="1" dirty="0"/>
              <a:t>constant</a:t>
            </a:r>
          </a:p>
        </p:txBody>
      </p:sp>
      <p:sp>
        <p:nvSpPr>
          <p:cNvPr id="2059" name="TextBox 2058">
            <a:extLst>
              <a:ext uri="{FF2B5EF4-FFF2-40B4-BE49-F238E27FC236}">
                <a16:creationId xmlns:a16="http://schemas.microsoft.com/office/drawing/2014/main" id="{2F537663-FEBD-C3C4-0306-FDC6B3E516EB}"/>
              </a:ext>
            </a:extLst>
          </p:cNvPr>
          <p:cNvSpPr txBox="1"/>
          <p:nvPr/>
        </p:nvSpPr>
        <p:spPr>
          <a:xfrm>
            <a:off x="1992505" y="7126313"/>
            <a:ext cx="807647" cy="276999"/>
          </a:xfrm>
          <a:prstGeom prst="rect">
            <a:avLst/>
          </a:prstGeom>
          <a:solidFill>
            <a:schemeClr val="bg1"/>
          </a:solidFill>
          <a:ln w="34925">
            <a:solidFill>
              <a:srgbClr val="FF0000"/>
            </a:solidFill>
          </a:ln>
        </p:spPr>
        <p:txBody>
          <a:bodyPr wrap="square" rtlCol="0">
            <a:spAutoFit/>
          </a:bodyPr>
          <a:lstStyle/>
          <a:p>
            <a:pPr algn="ctr"/>
            <a:r>
              <a:rPr lang="en-GB" sz="1200" b="1" dirty="0"/>
              <a:t>terminal</a:t>
            </a:r>
          </a:p>
        </p:txBody>
      </p:sp>
      <p:sp>
        <p:nvSpPr>
          <p:cNvPr id="2060" name="TextBox 2059">
            <a:extLst>
              <a:ext uri="{FF2B5EF4-FFF2-40B4-BE49-F238E27FC236}">
                <a16:creationId xmlns:a16="http://schemas.microsoft.com/office/drawing/2014/main" id="{ACEB4BC5-2E61-A3F4-7269-F5BDFAFFBDAE}"/>
              </a:ext>
            </a:extLst>
          </p:cNvPr>
          <p:cNvSpPr txBox="1"/>
          <p:nvPr/>
        </p:nvSpPr>
        <p:spPr>
          <a:xfrm>
            <a:off x="3209141" y="7929491"/>
            <a:ext cx="807647" cy="276999"/>
          </a:xfrm>
          <a:prstGeom prst="rect">
            <a:avLst/>
          </a:prstGeom>
          <a:solidFill>
            <a:schemeClr val="bg1"/>
          </a:solidFill>
          <a:ln w="34925">
            <a:solidFill>
              <a:srgbClr val="FF0000"/>
            </a:solidFill>
          </a:ln>
        </p:spPr>
        <p:txBody>
          <a:bodyPr wrap="square" rtlCol="0">
            <a:spAutoFit/>
          </a:bodyPr>
          <a:lstStyle/>
          <a:p>
            <a:pPr algn="ctr"/>
            <a:r>
              <a:rPr lang="en-GB" sz="1200" b="1" dirty="0"/>
              <a:t>weight</a:t>
            </a:r>
          </a:p>
        </p:txBody>
      </p:sp>
      <p:sp>
        <p:nvSpPr>
          <p:cNvPr id="2061" name="TextBox 2060">
            <a:extLst>
              <a:ext uri="{FF2B5EF4-FFF2-40B4-BE49-F238E27FC236}">
                <a16:creationId xmlns:a16="http://schemas.microsoft.com/office/drawing/2014/main" id="{F2D07B21-BCB9-7A65-6628-AC3810906B5A}"/>
              </a:ext>
            </a:extLst>
          </p:cNvPr>
          <p:cNvSpPr txBox="1"/>
          <p:nvPr/>
        </p:nvSpPr>
        <p:spPr>
          <a:xfrm>
            <a:off x="5174660" y="7956439"/>
            <a:ext cx="807647" cy="276999"/>
          </a:xfrm>
          <a:prstGeom prst="rect">
            <a:avLst/>
          </a:prstGeom>
          <a:solidFill>
            <a:schemeClr val="bg1"/>
          </a:solidFill>
          <a:ln w="34925">
            <a:solidFill>
              <a:srgbClr val="FF0000"/>
            </a:solidFill>
          </a:ln>
        </p:spPr>
        <p:txBody>
          <a:bodyPr wrap="square" rtlCol="0">
            <a:spAutoFit/>
          </a:bodyPr>
          <a:lstStyle/>
          <a:p>
            <a:pPr algn="ctr"/>
            <a:r>
              <a:rPr lang="en-GB" sz="1200" b="1" dirty="0"/>
              <a:t>upwards</a:t>
            </a:r>
          </a:p>
        </p:txBody>
      </p:sp>
    </p:spTree>
    <p:extLst>
      <p:ext uri="{BB962C8B-B14F-4D97-AF65-F5344CB8AC3E}">
        <p14:creationId xmlns:p14="http://schemas.microsoft.com/office/powerpoint/2010/main" val="3608744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8326</TotalTime>
  <Words>31086</Words>
  <Application>Microsoft Office PowerPoint</Application>
  <PresentationFormat>On-screen Show (4:3)</PresentationFormat>
  <Paragraphs>4938</Paragraphs>
  <Slides>211</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211</vt:i4>
      </vt:variant>
    </vt:vector>
  </HeadingPairs>
  <TitlesOfParts>
    <vt:vector size="223" baseType="lpstr">
      <vt:lpstr>Arial</vt:lpstr>
      <vt:lpstr>Calibri</vt:lpstr>
      <vt:lpstr>Calibri Light</vt:lpstr>
      <vt:lpstr>Cambria</vt:lpstr>
      <vt:lpstr>Cambria Math</vt:lpstr>
      <vt:lpstr>Century Gothic</vt:lpstr>
      <vt:lpstr>ReithSans</vt:lpstr>
      <vt:lpstr>Segoe UI</vt:lpstr>
      <vt:lpstr>Söhne</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Astrea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Sammy Mercer (Staff, Dearne)</dc:creator>
  <cp:lastModifiedBy>Derrick Venning</cp:lastModifiedBy>
  <cp:revision>18</cp:revision>
  <dcterms:created xsi:type="dcterms:W3CDTF">2023-05-15T10:20:51Z</dcterms:created>
  <dcterms:modified xsi:type="dcterms:W3CDTF">2023-09-24T18:10:49Z</dcterms:modified>
</cp:coreProperties>
</file>